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591FA-E3C3-4668-9674-3B9BE09C2AC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1469A-45A0-4FD0-A0D0-46214CB4AA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3D740-BA07-481F-9A5C-B11228396061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711200"/>
            <a:ext cx="4605337" cy="3454400"/>
          </a:xfrm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69009"/>
            <a:ext cx="5028579" cy="4064521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42E3DF-C987-4358-A107-6CCAACCDCA53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9895" y="710472"/>
            <a:ext cx="4582871" cy="3455545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69009"/>
            <a:ext cx="5028579" cy="4064521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B9EBD8-3CFB-481D-9EC3-F489D75BA3CB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9895" y="710472"/>
            <a:ext cx="4582871" cy="3455545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69009"/>
            <a:ext cx="5028579" cy="4064521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75227-1795-44AB-B9DC-0051D31681DA}" type="datetimeFigureOut">
              <a:rPr lang="es-ES" smtClean="0"/>
              <a:pPr/>
              <a:t>27/08/2009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4BE7-F0D1-4960-A482-4E9A58CC1D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Información Financiera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Ejemplo Simple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498979" cy="41911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RSV</a:t>
            </a:r>
            <a:endParaRPr lang="es-E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28662" y="1714488"/>
            <a:ext cx="3197225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es-CL" sz="2800" b="1" dirty="0">
                <a:latin typeface="Times New Roman" pitchFamily="18" charset="0"/>
              </a:rPr>
              <a:t>Retorno sobre las ventas (RSV)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072066" y="2000240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/>
              <a:t>16%</a:t>
            </a:r>
            <a:endParaRPr lang="es-E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1538" y="4071942"/>
            <a:ext cx="3197225" cy="1382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es-CL" sz="2800" b="1" dirty="0" smtClean="0">
                <a:latin typeface="Times New Roman" pitchFamily="18" charset="0"/>
              </a:rPr>
              <a:t>Resultado operacional sobre ventas </a:t>
            </a:r>
            <a:r>
              <a:rPr lang="es-CL" sz="2800" b="1" dirty="0">
                <a:latin typeface="Times New Roman" pitchFamily="18" charset="0"/>
              </a:rPr>
              <a:t>(</a:t>
            </a:r>
            <a:r>
              <a:rPr lang="es-CL" sz="2800" b="1" dirty="0" smtClean="0">
                <a:latin typeface="Times New Roman" pitchFamily="18" charset="0"/>
              </a:rPr>
              <a:t>ROV</a:t>
            </a:r>
            <a:r>
              <a:rPr lang="es-CL" sz="2800" b="1" dirty="0">
                <a:latin typeface="Times New Roman" pitchFamily="18" charset="0"/>
              </a:rPr>
              <a:t>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143504" y="4786322"/>
            <a:ext cx="894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/>
              <a:t>25%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988" y="2592388"/>
            <a:ext cx="2206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 dirty="0">
                <a:latin typeface="Times New Roman" pitchFamily="18" charset="0"/>
              </a:rPr>
              <a:t>Utilidad neta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92188" y="3125788"/>
            <a:ext cx="17494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>
                <a:latin typeface="Times New Roman" pitchFamily="18" charset="0"/>
              </a:rPr>
              <a:t>Activos</a:t>
            </a: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920750" y="3048000"/>
            <a:ext cx="181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25750" y="30480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71800" y="3200400"/>
            <a:ext cx="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825750" y="32004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428992" y="2786058"/>
            <a:ext cx="15208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800" b="1">
                <a:latin typeface="Times New Roman" pitchFamily="18" charset="0"/>
              </a:rPr>
              <a:t>RSA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425950" y="29718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425950" y="31242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5214942" y="278605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12,4%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988" y="2592388"/>
            <a:ext cx="2206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>
                <a:latin typeface="Times New Roman" pitchFamily="18" charset="0"/>
              </a:rPr>
              <a:t>Utilidad neta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92188" y="3125788"/>
            <a:ext cx="17494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>
                <a:latin typeface="Times New Roman" pitchFamily="18" charset="0"/>
              </a:rPr>
              <a:t>Patrimonio</a:t>
            </a: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920750" y="3048000"/>
            <a:ext cx="181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25750" y="30480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71800" y="3200400"/>
            <a:ext cx="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825750" y="32004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78188" y="2820988"/>
            <a:ext cx="15208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800" b="1" dirty="0">
                <a:latin typeface="Times New Roman" pitchFamily="18" charset="0"/>
              </a:rPr>
              <a:t>RSP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425950" y="29718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425950" y="31242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5143504" y="278605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 smtClean="0"/>
              <a:t>23,2%</a:t>
            </a:r>
            <a:endParaRPr lang="es-E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RSP = RSA x Activos / Patrimonio</a:t>
            </a:r>
          </a:p>
          <a:p>
            <a:endParaRPr lang="es-CL" dirty="0"/>
          </a:p>
          <a:p>
            <a:pPr lvl="2">
              <a:buNone/>
            </a:pPr>
            <a:r>
              <a:rPr lang="es-CL" dirty="0" smtClean="0"/>
              <a:t>  = 12,4%    x  1,87</a:t>
            </a:r>
          </a:p>
          <a:p>
            <a:pPr lvl="2">
              <a:buNone/>
            </a:pPr>
            <a:endParaRPr lang="es-CL" dirty="0"/>
          </a:p>
          <a:p>
            <a:pPr lvl="2">
              <a:buNone/>
            </a:pPr>
            <a:r>
              <a:rPr lang="es-CL" dirty="0" smtClean="0"/>
              <a:t>=  23,2%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/>
              <a:t>Supongamos valor bolsa = 39.000 MUSD</a:t>
            </a:r>
            <a:endParaRPr lang="es-ES" sz="3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988" y="2592388"/>
            <a:ext cx="2206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 dirty="0">
                <a:latin typeface="Times New Roman" pitchFamily="18" charset="0"/>
              </a:rPr>
              <a:t>Valor Bolsa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92188" y="3125788"/>
            <a:ext cx="17494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 b="1">
                <a:latin typeface="Times New Roman" pitchFamily="18" charset="0"/>
              </a:rPr>
              <a:t>Valor libro</a:t>
            </a: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768350" y="3048000"/>
            <a:ext cx="1816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25750" y="30480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71800" y="3200400"/>
            <a:ext cx="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825750" y="32004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78188" y="2820988"/>
            <a:ext cx="15208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800" b="1">
                <a:latin typeface="Times New Roman" pitchFamily="18" charset="0"/>
              </a:rPr>
              <a:t>M/B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425950" y="29718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425950" y="3124200"/>
            <a:ext cx="21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030788" y="2592388"/>
            <a:ext cx="18256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>
                <a:latin typeface="Times New Roman" pitchFamily="18" charset="0"/>
              </a:rPr>
              <a:t>Utilidad neta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030788" y="3125788"/>
            <a:ext cx="16732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es-CL" sz="2400">
                <a:latin typeface="Times New Roman" pitchFamily="18" charset="0"/>
              </a:rPr>
              <a:t>Patrimonio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316788" y="2516188"/>
            <a:ext cx="17494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>
                <a:latin typeface="Times New Roman" pitchFamily="18" charset="0"/>
              </a:rPr>
              <a:t>Valor Bolsa</a:t>
            </a: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5111750" y="3048000"/>
            <a:ext cx="1663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7321550" y="3048000"/>
            <a:ext cx="158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935788" y="2135188"/>
            <a:ext cx="225425" cy="130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8000">
                <a:latin typeface="Times New Roman" pitchFamily="18" charset="0"/>
              </a:rPr>
              <a:t>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392988" y="3201988"/>
            <a:ext cx="13684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s-CL" sz="2400">
                <a:latin typeface="Times New Roman" pitchFamily="18" charset="0"/>
              </a:rPr>
              <a:t>Utilidad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5000636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23,2%      x         8,244   </a:t>
            </a:r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572132" y="600076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1,91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Empresa elaboradora de muebles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CL" dirty="0" smtClean="0"/>
          </a:p>
          <a:p>
            <a:pPr algn="ctr"/>
            <a:r>
              <a:rPr lang="es-CL" dirty="0" smtClean="0"/>
              <a:t>Revisaremos su balance y estado de resultados.</a:t>
            </a:r>
          </a:p>
          <a:p>
            <a:pPr algn="ctr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457200" y="1531938"/>
            <a:ext cx="1676400" cy="1752600"/>
          </a:xfrm>
          <a:prstGeom prst="rect">
            <a:avLst/>
          </a:prstGeom>
          <a:gradFill rotWithShape="0">
            <a:gsLst>
              <a:gs pos="0">
                <a:srgbClr val="2F2F76"/>
              </a:gs>
              <a:gs pos="100000">
                <a:srgbClr val="66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 sz="2400">
              <a:latin typeface="Tahoma" pitchFamily="34" charset="0"/>
            </a:endParaRPr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 flipH="1">
            <a:off x="2362200" y="2141538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2438400" y="2827338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5562600" y="2827338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H="1">
            <a:off x="5562600" y="2141538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457200" y="1760538"/>
            <a:ext cx="1600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Mercado </a:t>
            </a:r>
          </a:p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de</a:t>
            </a:r>
          </a:p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Bienes</a:t>
            </a:r>
          </a:p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Reales</a:t>
            </a: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429000" y="1379538"/>
          <a:ext cx="2212975" cy="1363662"/>
        </p:xfrm>
        <a:graphic>
          <a:graphicData uri="http://schemas.openxmlformats.org/presentationml/2006/ole">
            <p:oleObj spid="_x0000_s1026" name="Imagen" r:id="rId4" imgW="5569920" imgH="3436560" progId="">
              <p:embed/>
            </p:oleObj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934200" y="1219200"/>
            <a:ext cx="15938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400" b="1">
                <a:solidFill>
                  <a:schemeClr val="bg1"/>
                </a:solidFill>
                <a:latin typeface="Tahoma" pitchFamily="34" charset="0"/>
              </a:rPr>
              <a:t>Mercado </a:t>
            </a:r>
          </a:p>
          <a:p>
            <a:pPr algn="ctr" eaLnBrk="0" hangingPunct="0"/>
            <a:r>
              <a:rPr lang="es-ES_tradnl" sz="2400" b="1">
                <a:solidFill>
                  <a:schemeClr val="bg1"/>
                </a:solidFill>
                <a:latin typeface="Tahoma" pitchFamily="34" charset="0"/>
              </a:rPr>
              <a:t>de</a:t>
            </a:r>
          </a:p>
          <a:p>
            <a:pPr algn="ctr" eaLnBrk="0" hangingPunct="0"/>
            <a:r>
              <a:rPr lang="es-ES_tradnl" sz="2400" b="1">
                <a:solidFill>
                  <a:schemeClr val="bg1"/>
                </a:solidFill>
                <a:latin typeface="Tahoma" pitchFamily="34" charset="0"/>
              </a:rPr>
              <a:t>Capitales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295400" y="152400"/>
            <a:ext cx="6629400" cy="533400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s-ES_tradnl" sz="2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LA EMPRESA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858000" y="1379538"/>
            <a:ext cx="1676400" cy="1752600"/>
          </a:xfrm>
          <a:prstGeom prst="rect">
            <a:avLst/>
          </a:prstGeom>
          <a:gradFill rotWithShape="0">
            <a:gsLst>
              <a:gs pos="0">
                <a:srgbClr val="2F2F76"/>
              </a:gs>
              <a:gs pos="100000">
                <a:srgbClr val="66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 sz="2400">
              <a:latin typeface="Tahoma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858000" y="1608138"/>
            <a:ext cx="1600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Mercado </a:t>
            </a:r>
          </a:p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de</a:t>
            </a:r>
          </a:p>
          <a:p>
            <a:pPr algn="ctr" eaLnBrk="0" hangingPunct="0"/>
            <a:r>
              <a:rPr lang="es-ES_tradnl" sz="2000" b="1">
                <a:solidFill>
                  <a:schemeClr val="bg1"/>
                </a:solidFill>
                <a:latin typeface="Tahoma" pitchFamily="34" charset="0"/>
              </a:rPr>
              <a:t>Capitales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85800" y="3659188"/>
            <a:ext cx="1597025" cy="2587625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79475" y="3962400"/>
            <a:ext cx="1625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s-ES_tradnl" sz="1600">
                <a:latin typeface="Tahoma" pitchFamily="34" charset="0"/>
              </a:rPr>
              <a:t>Deudores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Existencias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Terrenos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Edificios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Maquinaria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Equipos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Vehículos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7086600" y="3659188"/>
            <a:ext cx="1597025" cy="2587625"/>
          </a:xfrm>
          <a:prstGeom prst="rect">
            <a:avLst/>
          </a:prstGeom>
          <a:solidFill>
            <a:srgbClr val="CC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123113" y="4038600"/>
            <a:ext cx="16256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s-ES_tradnl" sz="1600">
                <a:latin typeface="Tahoma" pitchFamily="34" charset="0"/>
              </a:rPr>
              <a:t>Acreedores</a:t>
            </a:r>
          </a:p>
          <a:p>
            <a:pPr eaLnBrk="0" hangingPunct="0"/>
            <a:r>
              <a:rPr lang="es-ES_tradnl" sz="1600">
                <a:latin typeface="Tahoma" pitchFamily="34" charset="0"/>
              </a:rPr>
              <a:t>Financieros</a:t>
            </a:r>
          </a:p>
          <a:p>
            <a:pPr eaLnBrk="0" hangingPunct="0"/>
            <a:endParaRPr lang="es-ES_tradnl" sz="1600">
              <a:latin typeface="Tahoma" pitchFamily="34" charset="0"/>
            </a:endParaRPr>
          </a:p>
          <a:p>
            <a:pPr eaLnBrk="0" hangingPunct="0"/>
            <a:endParaRPr lang="es-ES_tradnl" sz="1600">
              <a:latin typeface="Tahoma" pitchFamily="34" charset="0"/>
            </a:endParaRPr>
          </a:p>
          <a:p>
            <a:pPr eaLnBrk="0" hangingPunct="0"/>
            <a:endParaRPr lang="es-ES_tradnl" sz="1600">
              <a:latin typeface="Tahoma" pitchFamily="34" charset="0"/>
            </a:endParaRPr>
          </a:p>
          <a:p>
            <a:pPr eaLnBrk="0" hangingPunct="0"/>
            <a:r>
              <a:rPr lang="es-ES_tradnl" sz="1600">
                <a:latin typeface="Tahoma" pitchFamily="34" charset="0"/>
              </a:rPr>
              <a:t>Inversionistas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973388" y="3660775"/>
            <a:ext cx="1673225" cy="2587625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49788" y="3660775"/>
            <a:ext cx="1673225" cy="2587625"/>
          </a:xfrm>
          <a:prstGeom prst="rect">
            <a:avLst/>
          </a:prstGeom>
          <a:solidFill>
            <a:srgbClr val="CC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389313" y="4573588"/>
            <a:ext cx="11334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s-ES_tradnl" sz="2400">
                <a:latin typeface="Tahoma" pitchFamily="34" charset="0"/>
              </a:rPr>
              <a:t>Activos</a:t>
            </a:r>
            <a:endParaRPr lang="es-ES_tradnl" sz="1600">
              <a:latin typeface="Tahoma" pitchFamily="34" charset="0"/>
            </a:endParaRPr>
          </a:p>
          <a:p>
            <a:pPr algn="ctr" eaLnBrk="0" hangingPunct="0"/>
            <a:r>
              <a:rPr lang="es-ES_tradnl" sz="1400">
                <a:latin typeface="Tahoma" pitchFamily="34" charset="0"/>
              </a:rPr>
              <a:t>(Tangibles, </a:t>
            </a:r>
          </a:p>
          <a:p>
            <a:pPr algn="ctr" eaLnBrk="0" hangingPunct="0"/>
            <a:r>
              <a:rPr lang="es-ES_tradnl" sz="1400">
                <a:latin typeface="Tahoma" pitchFamily="34" charset="0"/>
              </a:rPr>
              <a:t>intangibles)</a:t>
            </a: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970463" y="4573588"/>
            <a:ext cx="11731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s-ES_tradnl" sz="2400">
                <a:latin typeface="Tahoma" pitchFamily="34" charset="0"/>
              </a:rPr>
              <a:t>Pasivos</a:t>
            </a:r>
            <a:endParaRPr lang="es-ES_tradnl" sz="1600">
              <a:latin typeface="Tahoma" pitchFamily="34" charset="0"/>
            </a:endParaRPr>
          </a:p>
          <a:p>
            <a:pPr algn="ctr" eaLnBrk="0" hangingPunct="0"/>
            <a:r>
              <a:rPr lang="es-ES_tradnl" sz="1400">
                <a:latin typeface="Tahoma" pitchFamily="34" charset="0"/>
              </a:rPr>
              <a:t>(Créditos,</a:t>
            </a:r>
          </a:p>
          <a:p>
            <a:pPr algn="ctr" eaLnBrk="0" hangingPunct="0"/>
            <a:r>
              <a:rPr lang="es-ES_tradnl" sz="1400">
                <a:latin typeface="Tahoma" pitchFamily="34" charset="0"/>
              </a:rPr>
              <a:t>Capital)</a:t>
            </a:r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H="1">
            <a:off x="2286000" y="4725988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H="1">
            <a:off x="6326188" y="4725988"/>
            <a:ext cx="7604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2286000" y="5411788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326188" y="5411788"/>
            <a:ext cx="760412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3962400" y="2827338"/>
            <a:ext cx="1176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s-ES_tradnl" b="1">
                <a:solidFill>
                  <a:schemeClr val="tx2"/>
                </a:solidFill>
                <a:latin typeface="Tahoma" pitchFamily="34" charset="0"/>
              </a:rPr>
              <a:t>Empresa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82588"/>
            <a:ext cx="6964362" cy="982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3200" b="1" smtClean="0"/>
              <a:t>Empresa</a:t>
            </a:r>
            <a:br>
              <a:rPr lang="es-ES_tradnl" sz="3200" b="1" smtClean="0"/>
            </a:br>
            <a:r>
              <a:rPr lang="es-ES_tradnl" sz="2000" b="1" smtClean="0"/>
              <a:t>Estructura contable del Balance General</a:t>
            </a:r>
            <a:br>
              <a:rPr lang="es-ES_tradnl" sz="2000" b="1" smtClean="0"/>
            </a:br>
            <a:r>
              <a:rPr lang="es-ES_tradnl" sz="1600" b="1" smtClean="0"/>
              <a:t>(sin ajustes por inflación) </a:t>
            </a:r>
            <a:br>
              <a:rPr lang="es-ES_tradnl" sz="1600" b="1" smtClean="0"/>
            </a:br>
            <a:endParaRPr lang="es-ES_tradnl" sz="3200" b="1" smtClean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590800" y="2362200"/>
            <a:ext cx="19050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S" sz="900">
              <a:latin typeface="CastleT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590800" y="4572000"/>
            <a:ext cx="1905000" cy="1066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590800" y="5638800"/>
            <a:ext cx="1905000" cy="5334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495800" y="2362200"/>
            <a:ext cx="1905000" cy="1447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495800" y="3810000"/>
            <a:ext cx="1905000" cy="1219200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495800" y="5029200"/>
            <a:ext cx="1905000" cy="1143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955925" y="3055938"/>
            <a:ext cx="982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Activo</a:t>
            </a:r>
          </a:p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Circulante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987925" y="2806700"/>
            <a:ext cx="982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Pasivo</a:t>
            </a:r>
          </a:p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Circulante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98800" y="4772025"/>
            <a:ext cx="6683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Activo</a:t>
            </a:r>
          </a:p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Fijo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881563" y="4010025"/>
            <a:ext cx="1050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Pasivo a </a:t>
            </a:r>
          </a:p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largo plazo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891088" y="5534025"/>
            <a:ext cx="103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Patrimonio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68613" y="5713413"/>
            <a:ext cx="1239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1400">
                <a:solidFill>
                  <a:schemeClr val="bg1"/>
                </a:solidFill>
                <a:latin typeface="CastleT" pitchFamily="34" charset="0"/>
              </a:rPr>
              <a:t>Otros Activos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124200" y="1949450"/>
            <a:ext cx="107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600">
                <a:solidFill>
                  <a:schemeClr val="tx2"/>
                </a:solidFill>
                <a:latin typeface="CastleT" pitchFamily="34" charset="0"/>
              </a:rPr>
              <a:t>ACTIVOS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724400" y="1917700"/>
            <a:ext cx="1638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1600">
                <a:solidFill>
                  <a:schemeClr val="tx2"/>
                </a:solidFill>
                <a:latin typeface="CastleT" pitchFamily="34" charset="0"/>
              </a:rPr>
              <a:t>FINANCIACION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495800" y="4725988"/>
            <a:ext cx="2971800" cy="1295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495800" y="3049588"/>
            <a:ext cx="2971800" cy="167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495800" y="1449388"/>
            <a:ext cx="2971800" cy="1600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0" y="3430588"/>
            <a:ext cx="2971800" cy="2590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524000" y="1449388"/>
            <a:ext cx="2971800" cy="1981200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676400" y="1144588"/>
            <a:ext cx="24717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s-ES_tradnl" sz="1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ACTIVOS</a:t>
            </a:r>
            <a:endParaRPr lang="es-ES_tradnl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495800" y="1144588"/>
            <a:ext cx="29718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s-ES_tradnl" sz="1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PASIVOS Y PATRIMONIO</a:t>
            </a:r>
            <a:endParaRPr lang="es-ES_tradnl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787525" y="1509713"/>
            <a:ext cx="12477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Activos Circulante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5021263" y="1495425"/>
            <a:ext cx="1268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Pasivos Circulante</a:t>
            </a:r>
          </a:p>
          <a:p>
            <a:pPr eaLnBrk="0" hangingPunct="0">
              <a:defRPr/>
            </a:pPr>
            <a:endParaRPr lang="es-ES_tradnl" sz="1100" b="1"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787525" y="1835150"/>
            <a:ext cx="2000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Efectivo e Inversiones Temporales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021263" y="1820863"/>
            <a:ext cx="15001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Financieras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787525" y="1993900"/>
            <a:ext cx="11858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Cuentas por Cobrar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021263" y="1979613"/>
            <a:ext cx="800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Proveedores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787525" y="2144713"/>
            <a:ext cx="7747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Inventarios :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5021263" y="2130425"/>
            <a:ext cx="1306512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Fiscales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787525" y="2297113"/>
            <a:ext cx="13684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Producto Terminado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5021263" y="2282825"/>
            <a:ext cx="14033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Laborales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787525" y="2449513"/>
            <a:ext cx="139541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Producto en Proceso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5021263" y="2435225"/>
            <a:ext cx="735012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Provisiones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1787525" y="2600325"/>
            <a:ext cx="1036638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Materia Prima 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1787525" y="2773363"/>
            <a:ext cx="119221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Otros Inventarios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5021263" y="2738438"/>
            <a:ext cx="1644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Total Pasivos Circulante</a:t>
            </a:r>
          </a:p>
          <a:p>
            <a:pPr eaLnBrk="0" hangingPunct="0">
              <a:defRPr/>
            </a:pPr>
            <a:endParaRPr lang="es-ES_tradnl" sz="1100" b="1"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1787525" y="2925763"/>
            <a:ext cx="104457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Deudores Varios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1787525" y="3228975"/>
            <a:ext cx="16240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Total Activos Circulante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5021263" y="3214688"/>
            <a:ext cx="1485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Pasivos a Largo Plazo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787525" y="3552825"/>
            <a:ext cx="1450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Activos no Circulante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5021263" y="3559175"/>
            <a:ext cx="15001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Financieras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1787525" y="3876675"/>
            <a:ext cx="15176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Inversiones a Largo Plazo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5029200" y="3735388"/>
            <a:ext cx="130651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Fiscales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1787525" y="4029075"/>
            <a:ext cx="15033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Activos no Depreciables :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5029200" y="3887788"/>
            <a:ext cx="14033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Obligaciones Laborales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1787525" y="4181475"/>
            <a:ext cx="736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Terrenos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1787525" y="4332288"/>
            <a:ext cx="13382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Activos Depreciables :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787525" y="4505325"/>
            <a:ext cx="7080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Edificios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>
            <a:off x="5021263" y="4470400"/>
            <a:ext cx="18621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Total Pasivos a Largo Plazo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1787525" y="4657725"/>
            <a:ext cx="8509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Maquinaria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787525" y="4829175"/>
            <a:ext cx="126841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Muebles y Enseres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5021263" y="4794250"/>
            <a:ext cx="7397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Patrimonio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1787525" y="4981575"/>
            <a:ext cx="7747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     Vehículos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1787525" y="5133975"/>
            <a:ext cx="199866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Total Activos Depreciables (Bruto)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5021263" y="5119688"/>
            <a:ext cx="481012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Capital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1787525" y="5284788"/>
            <a:ext cx="163671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(-) Depreciación Acumulada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5021263" y="5270500"/>
            <a:ext cx="1238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Utilidades Retenidas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1787525" y="5437188"/>
            <a:ext cx="1952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Total Activos Depreciables (Neto)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5021263" y="5422900"/>
            <a:ext cx="13731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s-ES_tradnl" sz="900">
                <a:latin typeface="Arial Rounded MT Bold" pitchFamily="34" charset="0"/>
              </a:rPr>
              <a:t>   Utilidades del Ejercicio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39" name="Rectangle 47"/>
          <p:cNvSpPr>
            <a:spLocks noChangeArrowheads="1"/>
          </p:cNvSpPr>
          <p:nvPr/>
        </p:nvSpPr>
        <p:spPr bwMode="auto">
          <a:xfrm>
            <a:off x="1787525" y="5740400"/>
            <a:ext cx="18272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Total Activos no Circulante</a:t>
            </a:r>
          </a:p>
        </p:txBody>
      </p: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5021263" y="5726113"/>
            <a:ext cx="11160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_tradnl" sz="1100" b="1"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Total Patrimonio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8241" name="AutoShape 49"/>
          <p:cNvSpPr>
            <a:spLocks noChangeArrowheads="1"/>
          </p:cNvSpPr>
          <p:nvPr/>
        </p:nvSpPr>
        <p:spPr bwMode="auto">
          <a:xfrm>
            <a:off x="457200" y="152400"/>
            <a:ext cx="8382000" cy="684213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s-ES_tradnl" sz="1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EMPRESA DESDE UNA PERSPECTIVA CONTABLE</a:t>
            </a:r>
          </a:p>
          <a:p>
            <a:pPr algn="ctr" eaLnBrk="0" hangingPunct="0">
              <a:defRPr/>
            </a:pPr>
            <a:r>
              <a:rPr lang="es-ES_tradnl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BALANCE GENERAL</a:t>
            </a:r>
            <a:endParaRPr lang="es-ES_tradnl" sz="1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314" name="AutoShape 50"/>
          <p:cNvSpPr>
            <a:spLocks/>
          </p:cNvSpPr>
          <p:nvPr/>
        </p:nvSpPr>
        <p:spPr bwMode="auto">
          <a:xfrm>
            <a:off x="1143000" y="1449388"/>
            <a:ext cx="304800" cy="4572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228600" y="4649788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1316" name="Text Box 52"/>
          <p:cNvSpPr txBox="1">
            <a:spLocks noChangeArrowheads="1"/>
          </p:cNvSpPr>
          <p:nvPr/>
        </p:nvSpPr>
        <p:spPr bwMode="auto">
          <a:xfrm rot="-5400000">
            <a:off x="-1134268" y="3498056"/>
            <a:ext cx="3949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ES_tradnl" sz="1600">
                <a:latin typeface="Tahoma" pitchFamily="34" charset="0"/>
              </a:rPr>
              <a:t>Clasificación: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ES_tradnl" sz="1600">
                <a:latin typeface="Tahoma" pitchFamily="34" charset="0"/>
              </a:rPr>
              <a:t>En función del grado de realización</a:t>
            </a:r>
          </a:p>
        </p:txBody>
      </p:sp>
      <p:sp>
        <p:nvSpPr>
          <p:cNvPr id="11317" name="AutoShape 53"/>
          <p:cNvSpPr>
            <a:spLocks/>
          </p:cNvSpPr>
          <p:nvPr/>
        </p:nvSpPr>
        <p:spPr bwMode="auto">
          <a:xfrm>
            <a:off x="7543800" y="1449388"/>
            <a:ext cx="152400" cy="4572000"/>
          </a:xfrm>
          <a:prstGeom prst="rightBrace">
            <a:avLst>
              <a:gd name="adj1" fmla="val 2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 rot="-5400000">
            <a:off x="6103144" y="3423444"/>
            <a:ext cx="39497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ES_tradnl" sz="1600">
                <a:latin typeface="Tahoma" pitchFamily="34" charset="0"/>
              </a:rPr>
              <a:t>Clasificación: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s-ES_tradnl" sz="1600">
                <a:latin typeface="Tahoma" pitchFamily="34" charset="0"/>
              </a:rPr>
              <a:t>En función del grado de exigibilidad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8228"/>
            <a:ext cx="8572559" cy="633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47813" y="2354263"/>
            <a:ext cx="6900862" cy="3484562"/>
            <a:chOff x="672" y="1344"/>
            <a:chExt cx="4347" cy="2195"/>
          </a:xfrm>
        </p:grpSpPr>
        <p:sp>
          <p:nvSpPr>
            <p:cNvPr id="12292" name="Line 3"/>
            <p:cNvSpPr>
              <a:spLocks noChangeShapeType="1"/>
            </p:cNvSpPr>
            <p:nvPr/>
          </p:nvSpPr>
          <p:spPr bwMode="auto">
            <a:xfrm>
              <a:off x="4247" y="2976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293" name="Line 4"/>
            <p:cNvSpPr>
              <a:spLocks noChangeShapeType="1"/>
            </p:cNvSpPr>
            <p:nvPr/>
          </p:nvSpPr>
          <p:spPr bwMode="auto">
            <a:xfrm>
              <a:off x="4247" y="3120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294" name="Line 5"/>
            <p:cNvSpPr>
              <a:spLocks noChangeShapeType="1"/>
            </p:cNvSpPr>
            <p:nvPr/>
          </p:nvSpPr>
          <p:spPr bwMode="auto">
            <a:xfrm>
              <a:off x="4919" y="2928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295" name="Rectangle 6"/>
            <p:cNvSpPr>
              <a:spLocks noChangeArrowheads="1"/>
            </p:cNvSpPr>
            <p:nvPr/>
          </p:nvSpPr>
          <p:spPr bwMode="auto">
            <a:xfrm>
              <a:off x="4842" y="1344"/>
              <a:ext cx="122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endParaRPr lang="es-ES" sz="12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296" name="Rectangle 7"/>
            <p:cNvSpPr>
              <a:spLocks noChangeArrowheads="1"/>
            </p:cNvSpPr>
            <p:nvPr/>
          </p:nvSpPr>
          <p:spPr bwMode="auto">
            <a:xfrm>
              <a:off x="4897" y="3360"/>
              <a:ext cx="122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endParaRPr lang="es-ES" sz="12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297" name="Line 8"/>
            <p:cNvSpPr>
              <a:spLocks noChangeShapeType="1"/>
            </p:cNvSpPr>
            <p:nvPr/>
          </p:nvSpPr>
          <p:spPr bwMode="auto">
            <a:xfrm>
              <a:off x="672" y="1392"/>
              <a:ext cx="3634" cy="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298" name="Rectangle 9"/>
            <p:cNvSpPr>
              <a:spLocks noChangeArrowheads="1"/>
            </p:cNvSpPr>
            <p:nvPr/>
          </p:nvSpPr>
          <p:spPr bwMode="auto">
            <a:xfrm>
              <a:off x="695" y="1392"/>
              <a:ext cx="3634" cy="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299" name="Line 10"/>
            <p:cNvSpPr>
              <a:spLocks noChangeShapeType="1"/>
            </p:cNvSpPr>
            <p:nvPr/>
          </p:nvSpPr>
          <p:spPr bwMode="auto">
            <a:xfrm>
              <a:off x="695" y="1392"/>
              <a:ext cx="1" cy="198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0" name="Rectangle 11"/>
            <p:cNvSpPr>
              <a:spLocks noChangeArrowheads="1"/>
            </p:cNvSpPr>
            <p:nvPr/>
          </p:nvSpPr>
          <p:spPr bwMode="auto">
            <a:xfrm>
              <a:off x="695" y="1392"/>
              <a:ext cx="6" cy="198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1" name="Rectangle 12"/>
            <p:cNvSpPr>
              <a:spLocks noChangeArrowheads="1"/>
            </p:cNvSpPr>
            <p:nvPr/>
          </p:nvSpPr>
          <p:spPr bwMode="auto">
            <a:xfrm>
              <a:off x="695" y="1855"/>
              <a:ext cx="3634" cy="1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2" name="Rectangle 13"/>
            <p:cNvSpPr>
              <a:spLocks noChangeArrowheads="1"/>
            </p:cNvSpPr>
            <p:nvPr/>
          </p:nvSpPr>
          <p:spPr bwMode="auto">
            <a:xfrm>
              <a:off x="695" y="2262"/>
              <a:ext cx="3634" cy="1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3" name="Rectangle 14"/>
            <p:cNvSpPr>
              <a:spLocks noChangeArrowheads="1"/>
            </p:cNvSpPr>
            <p:nvPr/>
          </p:nvSpPr>
          <p:spPr bwMode="auto">
            <a:xfrm>
              <a:off x="695" y="2664"/>
              <a:ext cx="3634" cy="1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4" name="Rectangle 15"/>
            <p:cNvSpPr>
              <a:spLocks noChangeArrowheads="1"/>
            </p:cNvSpPr>
            <p:nvPr/>
          </p:nvSpPr>
          <p:spPr bwMode="auto">
            <a:xfrm>
              <a:off x="695" y="2950"/>
              <a:ext cx="3634" cy="140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5" name="Rectangle 16"/>
            <p:cNvSpPr>
              <a:spLocks noChangeArrowheads="1"/>
            </p:cNvSpPr>
            <p:nvPr/>
          </p:nvSpPr>
          <p:spPr bwMode="auto">
            <a:xfrm>
              <a:off x="695" y="3236"/>
              <a:ext cx="3634" cy="140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6" name="Rectangle 17"/>
            <p:cNvSpPr>
              <a:spLocks noChangeArrowheads="1"/>
            </p:cNvSpPr>
            <p:nvPr/>
          </p:nvSpPr>
          <p:spPr bwMode="auto">
            <a:xfrm>
              <a:off x="695" y="1392"/>
              <a:ext cx="2544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CONCEPTO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07" name="Rectangle 18"/>
            <p:cNvSpPr>
              <a:spLocks noChangeArrowheads="1"/>
            </p:cNvSpPr>
            <p:nvPr/>
          </p:nvSpPr>
          <p:spPr bwMode="auto">
            <a:xfrm>
              <a:off x="3479" y="1392"/>
              <a:ext cx="166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latin typeface="Tahoma" pitchFamily="34" charset="0"/>
                </a:rPr>
                <a:t>($)</a:t>
              </a:r>
              <a:endParaRPr lang="es-ES_tradnl" sz="2400">
                <a:latin typeface="Tahoma" pitchFamily="34" charset="0"/>
              </a:endParaRPr>
            </a:p>
          </p:txBody>
        </p:sp>
        <p:sp>
          <p:nvSpPr>
            <p:cNvPr id="12308" name="Rectangle 19"/>
            <p:cNvSpPr>
              <a:spLocks noChangeArrowheads="1"/>
            </p:cNvSpPr>
            <p:nvPr/>
          </p:nvSpPr>
          <p:spPr bwMode="auto">
            <a:xfrm>
              <a:off x="3959" y="1392"/>
              <a:ext cx="225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latin typeface="Tahoma" pitchFamily="34" charset="0"/>
                </a:rPr>
                <a:t>(%)</a:t>
              </a:r>
              <a:endParaRPr lang="es-ES_tradnl" sz="2400">
                <a:latin typeface="Tahoma" pitchFamily="34" charset="0"/>
              </a:endParaRPr>
            </a:p>
          </p:txBody>
        </p:sp>
        <p:sp>
          <p:nvSpPr>
            <p:cNvPr id="12309" name="Rectangle 20"/>
            <p:cNvSpPr>
              <a:spLocks noChangeArrowheads="1"/>
            </p:cNvSpPr>
            <p:nvPr/>
          </p:nvSpPr>
          <p:spPr bwMode="auto">
            <a:xfrm>
              <a:off x="720" y="1581"/>
              <a:ext cx="927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Ingresos por Ventas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0" name="Rectangle 21"/>
            <p:cNvSpPr>
              <a:spLocks noChangeArrowheads="1"/>
            </p:cNvSpPr>
            <p:nvPr/>
          </p:nvSpPr>
          <p:spPr bwMode="auto">
            <a:xfrm>
              <a:off x="720" y="1733"/>
              <a:ext cx="901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Costo de Ventas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1" name="Rectangle 22"/>
            <p:cNvSpPr>
              <a:spLocks noChangeArrowheads="1"/>
            </p:cNvSpPr>
            <p:nvPr/>
          </p:nvSpPr>
          <p:spPr bwMode="auto">
            <a:xfrm>
              <a:off x="720" y="1867"/>
              <a:ext cx="809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Margen Directo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2" name="Rectangle 23"/>
            <p:cNvSpPr>
              <a:spLocks noChangeArrowheads="1"/>
            </p:cNvSpPr>
            <p:nvPr/>
          </p:nvSpPr>
          <p:spPr bwMode="auto">
            <a:xfrm>
              <a:off x="720" y="2001"/>
              <a:ext cx="1313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Gastos de Administración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3" name="Rectangle 24"/>
            <p:cNvSpPr>
              <a:spLocks noChangeArrowheads="1"/>
            </p:cNvSpPr>
            <p:nvPr/>
          </p:nvSpPr>
          <p:spPr bwMode="auto">
            <a:xfrm>
              <a:off x="720" y="2141"/>
              <a:ext cx="953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Gastos de Ventas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4" name="Rectangle 25"/>
            <p:cNvSpPr>
              <a:spLocks noChangeArrowheads="1"/>
            </p:cNvSpPr>
            <p:nvPr/>
          </p:nvSpPr>
          <p:spPr bwMode="auto">
            <a:xfrm>
              <a:off x="720" y="2274"/>
              <a:ext cx="1184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Resultado Operacional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5" name="Rectangle 26"/>
            <p:cNvSpPr>
              <a:spLocks noChangeArrowheads="1"/>
            </p:cNvSpPr>
            <p:nvPr/>
          </p:nvSpPr>
          <p:spPr bwMode="auto">
            <a:xfrm>
              <a:off x="720" y="2408"/>
              <a:ext cx="870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(+) Otros Ingresos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6" name="Rectangle 27"/>
            <p:cNvSpPr>
              <a:spLocks noChangeArrowheads="1"/>
            </p:cNvSpPr>
            <p:nvPr/>
          </p:nvSpPr>
          <p:spPr bwMode="auto">
            <a:xfrm>
              <a:off x="720" y="2542"/>
              <a:ext cx="793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Otros Egresos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7" name="Rectangle 28"/>
            <p:cNvSpPr>
              <a:spLocks noChangeArrowheads="1"/>
            </p:cNvSpPr>
            <p:nvPr/>
          </p:nvSpPr>
          <p:spPr bwMode="auto">
            <a:xfrm>
              <a:off x="720" y="2676"/>
              <a:ext cx="2467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Utilidad antes de Intereses e Impuestos (UAII)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8" name="Rectangle 29"/>
            <p:cNvSpPr>
              <a:spLocks noChangeArrowheads="1"/>
            </p:cNvSpPr>
            <p:nvPr/>
          </p:nvSpPr>
          <p:spPr bwMode="auto">
            <a:xfrm>
              <a:off x="720" y="2828"/>
              <a:ext cx="1551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Gastos Financieros (Intereses)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19" name="Rectangle 30"/>
            <p:cNvSpPr>
              <a:spLocks noChangeArrowheads="1"/>
            </p:cNvSpPr>
            <p:nvPr/>
          </p:nvSpPr>
          <p:spPr bwMode="auto">
            <a:xfrm>
              <a:off x="720" y="2962"/>
              <a:ext cx="1796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Utilidad antes de Impuestos (UAI)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20" name="Rectangle 31"/>
            <p:cNvSpPr>
              <a:spLocks noChangeArrowheads="1"/>
            </p:cNvSpPr>
            <p:nvPr/>
          </p:nvSpPr>
          <p:spPr bwMode="auto">
            <a:xfrm>
              <a:off x="720" y="3114"/>
              <a:ext cx="1316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>
                  <a:solidFill>
                    <a:schemeClr val="tx2"/>
                  </a:solidFill>
                  <a:latin typeface="Tahoma" pitchFamily="34" charset="0"/>
                </a:rPr>
                <a:t>(-) Provisión para Impuestos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21" name="Rectangle 32"/>
            <p:cNvSpPr>
              <a:spLocks noChangeArrowheads="1"/>
            </p:cNvSpPr>
            <p:nvPr/>
          </p:nvSpPr>
          <p:spPr bwMode="auto">
            <a:xfrm>
              <a:off x="720" y="3248"/>
              <a:ext cx="969" cy="1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_tradnl" sz="1300" b="1">
                  <a:solidFill>
                    <a:schemeClr val="tx2"/>
                  </a:solidFill>
                  <a:latin typeface="Tahoma" pitchFamily="34" charset="0"/>
                </a:rPr>
                <a:t>Utilidad Neta (UN)</a:t>
              </a:r>
              <a:endParaRPr lang="es-ES_tradnl" sz="2400">
                <a:solidFill>
                  <a:schemeClr val="tx2"/>
                </a:solidFill>
                <a:latin typeface="Tahoma" pitchFamily="34" charset="0"/>
              </a:endParaRPr>
            </a:p>
          </p:txBody>
        </p:sp>
        <p:sp>
          <p:nvSpPr>
            <p:cNvPr id="12322" name="Line 33"/>
            <p:cNvSpPr>
              <a:spLocks noChangeShapeType="1"/>
            </p:cNvSpPr>
            <p:nvPr/>
          </p:nvSpPr>
          <p:spPr bwMode="auto">
            <a:xfrm flipV="1">
              <a:off x="695" y="139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3" name="Rectangle 34"/>
            <p:cNvSpPr>
              <a:spLocks noChangeArrowheads="1"/>
            </p:cNvSpPr>
            <p:nvPr/>
          </p:nvSpPr>
          <p:spPr bwMode="auto">
            <a:xfrm>
              <a:off x="695" y="138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3254" y="139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5" name="Rectangle 36"/>
            <p:cNvSpPr>
              <a:spLocks noChangeArrowheads="1"/>
            </p:cNvSpPr>
            <p:nvPr/>
          </p:nvSpPr>
          <p:spPr bwMode="auto">
            <a:xfrm>
              <a:off x="3254" y="138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V="1">
              <a:off x="3810" y="139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7" name="Rectangle 38"/>
            <p:cNvSpPr>
              <a:spLocks noChangeArrowheads="1"/>
            </p:cNvSpPr>
            <p:nvPr/>
          </p:nvSpPr>
          <p:spPr bwMode="auto">
            <a:xfrm>
              <a:off x="3810" y="138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8" name="Line 39"/>
            <p:cNvSpPr>
              <a:spLocks noChangeShapeType="1"/>
            </p:cNvSpPr>
            <p:nvPr/>
          </p:nvSpPr>
          <p:spPr bwMode="auto">
            <a:xfrm flipV="1">
              <a:off x="4323" y="139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29" name="Rectangle 40"/>
            <p:cNvSpPr>
              <a:spLocks noChangeArrowheads="1"/>
            </p:cNvSpPr>
            <p:nvPr/>
          </p:nvSpPr>
          <p:spPr bwMode="auto">
            <a:xfrm>
              <a:off x="4323" y="138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0" name="Rectangle 41"/>
            <p:cNvSpPr>
              <a:spLocks noChangeArrowheads="1"/>
            </p:cNvSpPr>
            <p:nvPr/>
          </p:nvSpPr>
          <p:spPr bwMode="auto">
            <a:xfrm>
              <a:off x="672" y="1584"/>
              <a:ext cx="3628" cy="1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1" name="Line 42"/>
            <p:cNvSpPr>
              <a:spLocks noChangeShapeType="1"/>
            </p:cNvSpPr>
            <p:nvPr/>
          </p:nvSpPr>
          <p:spPr bwMode="auto">
            <a:xfrm>
              <a:off x="701" y="1702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2" name="Rectangle 43"/>
            <p:cNvSpPr>
              <a:spLocks noChangeArrowheads="1"/>
            </p:cNvSpPr>
            <p:nvPr/>
          </p:nvSpPr>
          <p:spPr bwMode="auto">
            <a:xfrm>
              <a:off x="701" y="1702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3" name="Line 44"/>
            <p:cNvSpPr>
              <a:spLocks noChangeShapeType="1"/>
            </p:cNvSpPr>
            <p:nvPr/>
          </p:nvSpPr>
          <p:spPr bwMode="auto">
            <a:xfrm>
              <a:off x="3260" y="1702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4" name="Rectangle 45"/>
            <p:cNvSpPr>
              <a:spLocks noChangeArrowheads="1"/>
            </p:cNvSpPr>
            <p:nvPr/>
          </p:nvSpPr>
          <p:spPr bwMode="auto">
            <a:xfrm>
              <a:off x="3260" y="1702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5" name="Line 46"/>
            <p:cNvSpPr>
              <a:spLocks noChangeShapeType="1"/>
            </p:cNvSpPr>
            <p:nvPr/>
          </p:nvSpPr>
          <p:spPr bwMode="auto">
            <a:xfrm>
              <a:off x="3816" y="1702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6" name="Rectangle 47"/>
            <p:cNvSpPr>
              <a:spLocks noChangeArrowheads="1"/>
            </p:cNvSpPr>
            <p:nvPr/>
          </p:nvSpPr>
          <p:spPr bwMode="auto">
            <a:xfrm>
              <a:off x="3816" y="1702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7" name="Line 48"/>
            <p:cNvSpPr>
              <a:spLocks noChangeShapeType="1"/>
            </p:cNvSpPr>
            <p:nvPr/>
          </p:nvSpPr>
          <p:spPr bwMode="auto">
            <a:xfrm>
              <a:off x="701" y="1855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8" name="Rectangle 49"/>
            <p:cNvSpPr>
              <a:spLocks noChangeArrowheads="1"/>
            </p:cNvSpPr>
            <p:nvPr/>
          </p:nvSpPr>
          <p:spPr bwMode="auto">
            <a:xfrm>
              <a:off x="701" y="1855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39" name="Line 50"/>
            <p:cNvSpPr>
              <a:spLocks noChangeShapeType="1"/>
            </p:cNvSpPr>
            <p:nvPr/>
          </p:nvSpPr>
          <p:spPr bwMode="auto">
            <a:xfrm>
              <a:off x="3260" y="1855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0" name="Rectangle 51"/>
            <p:cNvSpPr>
              <a:spLocks noChangeArrowheads="1"/>
            </p:cNvSpPr>
            <p:nvPr/>
          </p:nvSpPr>
          <p:spPr bwMode="auto">
            <a:xfrm>
              <a:off x="3260" y="1855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1" name="Line 52"/>
            <p:cNvSpPr>
              <a:spLocks noChangeShapeType="1"/>
            </p:cNvSpPr>
            <p:nvPr/>
          </p:nvSpPr>
          <p:spPr bwMode="auto">
            <a:xfrm>
              <a:off x="3816" y="1855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2" name="Rectangle 53"/>
            <p:cNvSpPr>
              <a:spLocks noChangeArrowheads="1"/>
            </p:cNvSpPr>
            <p:nvPr/>
          </p:nvSpPr>
          <p:spPr bwMode="auto">
            <a:xfrm>
              <a:off x="3816" y="1855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3" name="Line 54"/>
            <p:cNvSpPr>
              <a:spLocks noChangeShapeType="1"/>
            </p:cNvSpPr>
            <p:nvPr/>
          </p:nvSpPr>
          <p:spPr bwMode="auto">
            <a:xfrm>
              <a:off x="701" y="1988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4" name="Rectangle 55"/>
            <p:cNvSpPr>
              <a:spLocks noChangeArrowheads="1"/>
            </p:cNvSpPr>
            <p:nvPr/>
          </p:nvSpPr>
          <p:spPr bwMode="auto">
            <a:xfrm>
              <a:off x="701" y="1988"/>
              <a:ext cx="2547" cy="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kumimoji="1" lang="es-ES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12345" name="Line 56"/>
            <p:cNvSpPr>
              <a:spLocks noChangeShapeType="1"/>
            </p:cNvSpPr>
            <p:nvPr/>
          </p:nvSpPr>
          <p:spPr bwMode="auto">
            <a:xfrm>
              <a:off x="3260" y="1988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6" name="Rectangle 57"/>
            <p:cNvSpPr>
              <a:spLocks noChangeArrowheads="1"/>
            </p:cNvSpPr>
            <p:nvPr/>
          </p:nvSpPr>
          <p:spPr bwMode="auto">
            <a:xfrm>
              <a:off x="3260" y="1988"/>
              <a:ext cx="544" cy="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7" name="Line 58"/>
            <p:cNvSpPr>
              <a:spLocks noChangeShapeType="1"/>
            </p:cNvSpPr>
            <p:nvPr/>
          </p:nvSpPr>
          <p:spPr bwMode="auto">
            <a:xfrm>
              <a:off x="3816" y="1988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8" name="Rectangle 59"/>
            <p:cNvSpPr>
              <a:spLocks noChangeArrowheads="1"/>
            </p:cNvSpPr>
            <p:nvPr/>
          </p:nvSpPr>
          <p:spPr bwMode="auto">
            <a:xfrm>
              <a:off x="3816" y="1988"/>
              <a:ext cx="501" cy="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49" name="Line 60"/>
            <p:cNvSpPr>
              <a:spLocks noChangeShapeType="1"/>
            </p:cNvSpPr>
            <p:nvPr/>
          </p:nvSpPr>
          <p:spPr bwMode="auto">
            <a:xfrm>
              <a:off x="701" y="2128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0" name="Rectangle 61"/>
            <p:cNvSpPr>
              <a:spLocks noChangeArrowheads="1"/>
            </p:cNvSpPr>
            <p:nvPr/>
          </p:nvSpPr>
          <p:spPr bwMode="auto">
            <a:xfrm>
              <a:off x="701" y="2128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1" name="Line 62"/>
            <p:cNvSpPr>
              <a:spLocks noChangeShapeType="1"/>
            </p:cNvSpPr>
            <p:nvPr/>
          </p:nvSpPr>
          <p:spPr bwMode="auto">
            <a:xfrm>
              <a:off x="3260" y="2128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2" name="Rectangle 63"/>
            <p:cNvSpPr>
              <a:spLocks noChangeArrowheads="1"/>
            </p:cNvSpPr>
            <p:nvPr/>
          </p:nvSpPr>
          <p:spPr bwMode="auto">
            <a:xfrm>
              <a:off x="3260" y="2128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3" name="Line 64"/>
            <p:cNvSpPr>
              <a:spLocks noChangeShapeType="1"/>
            </p:cNvSpPr>
            <p:nvPr/>
          </p:nvSpPr>
          <p:spPr bwMode="auto">
            <a:xfrm>
              <a:off x="3816" y="2128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4" name="Rectangle 65"/>
            <p:cNvSpPr>
              <a:spLocks noChangeArrowheads="1"/>
            </p:cNvSpPr>
            <p:nvPr/>
          </p:nvSpPr>
          <p:spPr bwMode="auto">
            <a:xfrm>
              <a:off x="3816" y="2128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5" name="Line 66"/>
            <p:cNvSpPr>
              <a:spLocks noChangeShapeType="1"/>
            </p:cNvSpPr>
            <p:nvPr/>
          </p:nvSpPr>
          <p:spPr bwMode="auto">
            <a:xfrm>
              <a:off x="701" y="2262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6" name="Rectangle 67"/>
            <p:cNvSpPr>
              <a:spLocks noChangeArrowheads="1"/>
            </p:cNvSpPr>
            <p:nvPr/>
          </p:nvSpPr>
          <p:spPr bwMode="auto">
            <a:xfrm>
              <a:off x="701" y="2262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7" name="Line 68"/>
            <p:cNvSpPr>
              <a:spLocks noChangeShapeType="1"/>
            </p:cNvSpPr>
            <p:nvPr/>
          </p:nvSpPr>
          <p:spPr bwMode="auto">
            <a:xfrm>
              <a:off x="3260" y="2262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8" name="Rectangle 69"/>
            <p:cNvSpPr>
              <a:spLocks noChangeArrowheads="1"/>
            </p:cNvSpPr>
            <p:nvPr/>
          </p:nvSpPr>
          <p:spPr bwMode="auto">
            <a:xfrm>
              <a:off x="3260" y="2262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59" name="Line 70"/>
            <p:cNvSpPr>
              <a:spLocks noChangeShapeType="1"/>
            </p:cNvSpPr>
            <p:nvPr/>
          </p:nvSpPr>
          <p:spPr bwMode="auto">
            <a:xfrm>
              <a:off x="3816" y="2262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0" name="Rectangle 71"/>
            <p:cNvSpPr>
              <a:spLocks noChangeArrowheads="1"/>
            </p:cNvSpPr>
            <p:nvPr/>
          </p:nvSpPr>
          <p:spPr bwMode="auto">
            <a:xfrm>
              <a:off x="3816" y="2262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1" name="Line 72"/>
            <p:cNvSpPr>
              <a:spLocks noChangeShapeType="1"/>
            </p:cNvSpPr>
            <p:nvPr/>
          </p:nvSpPr>
          <p:spPr bwMode="auto">
            <a:xfrm>
              <a:off x="701" y="2396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2" name="Rectangle 73"/>
            <p:cNvSpPr>
              <a:spLocks noChangeArrowheads="1"/>
            </p:cNvSpPr>
            <p:nvPr/>
          </p:nvSpPr>
          <p:spPr bwMode="auto">
            <a:xfrm>
              <a:off x="701" y="2396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3" name="Line 74"/>
            <p:cNvSpPr>
              <a:spLocks noChangeShapeType="1"/>
            </p:cNvSpPr>
            <p:nvPr/>
          </p:nvSpPr>
          <p:spPr bwMode="auto">
            <a:xfrm>
              <a:off x="3260" y="2396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4" name="Rectangle 75"/>
            <p:cNvSpPr>
              <a:spLocks noChangeArrowheads="1"/>
            </p:cNvSpPr>
            <p:nvPr/>
          </p:nvSpPr>
          <p:spPr bwMode="auto">
            <a:xfrm>
              <a:off x="3260" y="2396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5" name="Line 76"/>
            <p:cNvSpPr>
              <a:spLocks noChangeShapeType="1"/>
            </p:cNvSpPr>
            <p:nvPr/>
          </p:nvSpPr>
          <p:spPr bwMode="auto">
            <a:xfrm>
              <a:off x="3816" y="2396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6" name="Rectangle 77"/>
            <p:cNvSpPr>
              <a:spLocks noChangeArrowheads="1"/>
            </p:cNvSpPr>
            <p:nvPr/>
          </p:nvSpPr>
          <p:spPr bwMode="auto">
            <a:xfrm>
              <a:off x="3816" y="2396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7" name="Line 78"/>
            <p:cNvSpPr>
              <a:spLocks noChangeShapeType="1"/>
            </p:cNvSpPr>
            <p:nvPr/>
          </p:nvSpPr>
          <p:spPr bwMode="auto">
            <a:xfrm>
              <a:off x="701" y="2530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8" name="Rectangle 79"/>
            <p:cNvSpPr>
              <a:spLocks noChangeArrowheads="1"/>
            </p:cNvSpPr>
            <p:nvPr/>
          </p:nvSpPr>
          <p:spPr bwMode="auto">
            <a:xfrm>
              <a:off x="701" y="2530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69" name="Line 80"/>
            <p:cNvSpPr>
              <a:spLocks noChangeShapeType="1"/>
            </p:cNvSpPr>
            <p:nvPr/>
          </p:nvSpPr>
          <p:spPr bwMode="auto">
            <a:xfrm>
              <a:off x="3260" y="2530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0" name="Rectangle 81"/>
            <p:cNvSpPr>
              <a:spLocks noChangeArrowheads="1"/>
            </p:cNvSpPr>
            <p:nvPr/>
          </p:nvSpPr>
          <p:spPr bwMode="auto">
            <a:xfrm>
              <a:off x="3260" y="2530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1" name="Line 82"/>
            <p:cNvSpPr>
              <a:spLocks noChangeShapeType="1"/>
            </p:cNvSpPr>
            <p:nvPr/>
          </p:nvSpPr>
          <p:spPr bwMode="auto">
            <a:xfrm>
              <a:off x="3816" y="2530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2" name="Rectangle 83"/>
            <p:cNvSpPr>
              <a:spLocks noChangeArrowheads="1"/>
            </p:cNvSpPr>
            <p:nvPr/>
          </p:nvSpPr>
          <p:spPr bwMode="auto">
            <a:xfrm>
              <a:off x="3816" y="2530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3" name="Line 84"/>
            <p:cNvSpPr>
              <a:spLocks noChangeShapeType="1"/>
            </p:cNvSpPr>
            <p:nvPr/>
          </p:nvSpPr>
          <p:spPr bwMode="auto">
            <a:xfrm>
              <a:off x="701" y="2664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4" name="Rectangle 85"/>
            <p:cNvSpPr>
              <a:spLocks noChangeArrowheads="1"/>
            </p:cNvSpPr>
            <p:nvPr/>
          </p:nvSpPr>
          <p:spPr bwMode="auto">
            <a:xfrm>
              <a:off x="701" y="2664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5" name="Line 86"/>
            <p:cNvSpPr>
              <a:spLocks noChangeShapeType="1"/>
            </p:cNvSpPr>
            <p:nvPr/>
          </p:nvSpPr>
          <p:spPr bwMode="auto">
            <a:xfrm>
              <a:off x="3260" y="2664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6" name="Rectangle 87"/>
            <p:cNvSpPr>
              <a:spLocks noChangeArrowheads="1"/>
            </p:cNvSpPr>
            <p:nvPr/>
          </p:nvSpPr>
          <p:spPr bwMode="auto">
            <a:xfrm>
              <a:off x="3260" y="2664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7" name="Line 88"/>
            <p:cNvSpPr>
              <a:spLocks noChangeShapeType="1"/>
            </p:cNvSpPr>
            <p:nvPr/>
          </p:nvSpPr>
          <p:spPr bwMode="auto">
            <a:xfrm>
              <a:off x="3816" y="2664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8" name="Rectangle 89"/>
            <p:cNvSpPr>
              <a:spLocks noChangeArrowheads="1"/>
            </p:cNvSpPr>
            <p:nvPr/>
          </p:nvSpPr>
          <p:spPr bwMode="auto">
            <a:xfrm>
              <a:off x="3816" y="2664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79" name="Line 90"/>
            <p:cNvSpPr>
              <a:spLocks noChangeShapeType="1"/>
            </p:cNvSpPr>
            <p:nvPr/>
          </p:nvSpPr>
          <p:spPr bwMode="auto">
            <a:xfrm>
              <a:off x="701" y="2798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0" name="Rectangle 91"/>
            <p:cNvSpPr>
              <a:spLocks noChangeArrowheads="1"/>
            </p:cNvSpPr>
            <p:nvPr/>
          </p:nvSpPr>
          <p:spPr bwMode="auto">
            <a:xfrm>
              <a:off x="701" y="2798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1" name="Line 92"/>
            <p:cNvSpPr>
              <a:spLocks noChangeShapeType="1"/>
            </p:cNvSpPr>
            <p:nvPr/>
          </p:nvSpPr>
          <p:spPr bwMode="auto">
            <a:xfrm>
              <a:off x="3260" y="2798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2" name="Rectangle 93"/>
            <p:cNvSpPr>
              <a:spLocks noChangeArrowheads="1"/>
            </p:cNvSpPr>
            <p:nvPr/>
          </p:nvSpPr>
          <p:spPr bwMode="auto">
            <a:xfrm>
              <a:off x="3260" y="2798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3" name="Line 94"/>
            <p:cNvSpPr>
              <a:spLocks noChangeShapeType="1"/>
            </p:cNvSpPr>
            <p:nvPr/>
          </p:nvSpPr>
          <p:spPr bwMode="auto">
            <a:xfrm>
              <a:off x="3816" y="2798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4" name="Rectangle 95"/>
            <p:cNvSpPr>
              <a:spLocks noChangeArrowheads="1"/>
            </p:cNvSpPr>
            <p:nvPr/>
          </p:nvSpPr>
          <p:spPr bwMode="auto">
            <a:xfrm>
              <a:off x="3816" y="2798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5" name="Line 96"/>
            <p:cNvSpPr>
              <a:spLocks noChangeShapeType="1"/>
            </p:cNvSpPr>
            <p:nvPr/>
          </p:nvSpPr>
          <p:spPr bwMode="auto">
            <a:xfrm>
              <a:off x="701" y="2950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6" name="Rectangle 97"/>
            <p:cNvSpPr>
              <a:spLocks noChangeArrowheads="1"/>
            </p:cNvSpPr>
            <p:nvPr/>
          </p:nvSpPr>
          <p:spPr bwMode="auto">
            <a:xfrm>
              <a:off x="701" y="2950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7" name="Line 98"/>
            <p:cNvSpPr>
              <a:spLocks noChangeShapeType="1"/>
            </p:cNvSpPr>
            <p:nvPr/>
          </p:nvSpPr>
          <p:spPr bwMode="auto">
            <a:xfrm>
              <a:off x="3260" y="2950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8" name="Rectangle 99"/>
            <p:cNvSpPr>
              <a:spLocks noChangeArrowheads="1"/>
            </p:cNvSpPr>
            <p:nvPr/>
          </p:nvSpPr>
          <p:spPr bwMode="auto">
            <a:xfrm>
              <a:off x="3260" y="2950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89" name="Line 100"/>
            <p:cNvSpPr>
              <a:spLocks noChangeShapeType="1"/>
            </p:cNvSpPr>
            <p:nvPr/>
          </p:nvSpPr>
          <p:spPr bwMode="auto">
            <a:xfrm>
              <a:off x="3816" y="2950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0" name="Rectangle 101"/>
            <p:cNvSpPr>
              <a:spLocks noChangeArrowheads="1"/>
            </p:cNvSpPr>
            <p:nvPr/>
          </p:nvSpPr>
          <p:spPr bwMode="auto">
            <a:xfrm>
              <a:off x="3816" y="2950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1" name="Line 102"/>
            <p:cNvSpPr>
              <a:spLocks noChangeShapeType="1"/>
            </p:cNvSpPr>
            <p:nvPr/>
          </p:nvSpPr>
          <p:spPr bwMode="auto">
            <a:xfrm>
              <a:off x="701" y="3084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2" name="Rectangle 103"/>
            <p:cNvSpPr>
              <a:spLocks noChangeArrowheads="1"/>
            </p:cNvSpPr>
            <p:nvPr/>
          </p:nvSpPr>
          <p:spPr bwMode="auto">
            <a:xfrm>
              <a:off x="701" y="3084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3" name="Line 104"/>
            <p:cNvSpPr>
              <a:spLocks noChangeShapeType="1"/>
            </p:cNvSpPr>
            <p:nvPr/>
          </p:nvSpPr>
          <p:spPr bwMode="auto">
            <a:xfrm>
              <a:off x="3260" y="3084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4" name="Rectangle 105"/>
            <p:cNvSpPr>
              <a:spLocks noChangeArrowheads="1"/>
            </p:cNvSpPr>
            <p:nvPr/>
          </p:nvSpPr>
          <p:spPr bwMode="auto">
            <a:xfrm>
              <a:off x="3260" y="3084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5" name="Line 106"/>
            <p:cNvSpPr>
              <a:spLocks noChangeShapeType="1"/>
            </p:cNvSpPr>
            <p:nvPr/>
          </p:nvSpPr>
          <p:spPr bwMode="auto">
            <a:xfrm>
              <a:off x="3816" y="3084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6" name="Rectangle 107"/>
            <p:cNvSpPr>
              <a:spLocks noChangeArrowheads="1"/>
            </p:cNvSpPr>
            <p:nvPr/>
          </p:nvSpPr>
          <p:spPr bwMode="auto">
            <a:xfrm>
              <a:off x="3816" y="3084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7" name="Line 108"/>
            <p:cNvSpPr>
              <a:spLocks noChangeShapeType="1"/>
            </p:cNvSpPr>
            <p:nvPr/>
          </p:nvSpPr>
          <p:spPr bwMode="auto">
            <a:xfrm>
              <a:off x="701" y="3236"/>
              <a:ext cx="254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8" name="Rectangle 109"/>
            <p:cNvSpPr>
              <a:spLocks noChangeArrowheads="1"/>
            </p:cNvSpPr>
            <p:nvPr/>
          </p:nvSpPr>
          <p:spPr bwMode="auto">
            <a:xfrm>
              <a:off x="701" y="3236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99" name="Line 110"/>
            <p:cNvSpPr>
              <a:spLocks noChangeShapeType="1"/>
            </p:cNvSpPr>
            <p:nvPr/>
          </p:nvSpPr>
          <p:spPr bwMode="auto">
            <a:xfrm>
              <a:off x="3260" y="3236"/>
              <a:ext cx="54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0" name="Rectangle 111"/>
            <p:cNvSpPr>
              <a:spLocks noChangeArrowheads="1"/>
            </p:cNvSpPr>
            <p:nvPr/>
          </p:nvSpPr>
          <p:spPr bwMode="auto">
            <a:xfrm>
              <a:off x="3260" y="3236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1" name="Line 112"/>
            <p:cNvSpPr>
              <a:spLocks noChangeShapeType="1"/>
            </p:cNvSpPr>
            <p:nvPr/>
          </p:nvSpPr>
          <p:spPr bwMode="auto">
            <a:xfrm>
              <a:off x="3816" y="3236"/>
              <a:ext cx="50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2" name="Rectangle 113"/>
            <p:cNvSpPr>
              <a:spLocks noChangeArrowheads="1"/>
            </p:cNvSpPr>
            <p:nvPr/>
          </p:nvSpPr>
          <p:spPr bwMode="auto">
            <a:xfrm>
              <a:off x="3816" y="3236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3" name="Rectangle 114"/>
            <p:cNvSpPr>
              <a:spLocks noChangeArrowheads="1"/>
            </p:cNvSpPr>
            <p:nvPr/>
          </p:nvSpPr>
          <p:spPr bwMode="auto">
            <a:xfrm>
              <a:off x="672" y="1392"/>
              <a:ext cx="12" cy="199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4" name="Line 115"/>
            <p:cNvSpPr>
              <a:spLocks noChangeShapeType="1"/>
            </p:cNvSpPr>
            <p:nvPr/>
          </p:nvSpPr>
          <p:spPr bwMode="auto">
            <a:xfrm>
              <a:off x="701" y="3370"/>
              <a:ext cx="2547" cy="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5" name="Rectangle 116"/>
            <p:cNvSpPr>
              <a:spLocks noChangeArrowheads="1"/>
            </p:cNvSpPr>
            <p:nvPr/>
          </p:nvSpPr>
          <p:spPr bwMode="auto">
            <a:xfrm>
              <a:off x="701" y="3370"/>
              <a:ext cx="2547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6" name="Rectangle 117"/>
            <p:cNvSpPr>
              <a:spLocks noChangeArrowheads="1"/>
            </p:cNvSpPr>
            <p:nvPr/>
          </p:nvSpPr>
          <p:spPr bwMode="auto">
            <a:xfrm>
              <a:off x="3248" y="1398"/>
              <a:ext cx="12" cy="197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7" name="Line 118"/>
            <p:cNvSpPr>
              <a:spLocks noChangeShapeType="1"/>
            </p:cNvSpPr>
            <p:nvPr/>
          </p:nvSpPr>
          <p:spPr bwMode="auto">
            <a:xfrm>
              <a:off x="3260" y="3370"/>
              <a:ext cx="544" cy="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8" name="Rectangle 119"/>
            <p:cNvSpPr>
              <a:spLocks noChangeArrowheads="1"/>
            </p:cNvSpPr>
            <p:nvPr/>
          </p:nvSpPr>
          <p:spPr bwMode="auto">
            <a:xfrm>
              <a:off x="3260" y="3370"/>
              <a:ext cx="544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09" name="Rectangle 120"/>
            <p:cNvSpPr>
              <a:spLocks noChangeArrowheads="1"/>
            </p:cNvSpPr>
            <p:nvPr/>
          </p:nvSpPr>
          <p:spPr bwMode="auto">
            <a:xfrm>
              <a:off x="3804" y="1398"/>
              <a:ext cx="12" cy="197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0" name="Line 121"/>
            <p:cNvSpPr>
              <a:spLocks noChangeShapeType="1"/>
            </p:cNvSpPr>
            <p:nvPr/>
          </p:nvSpPr>
          <p:spPr bwMode="auto">
            <a:xfrm>
              <a:off x="3816" y="3370"/>
              <a:ext cx="501" cy="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1" name="Rectangle 122"/>
            <p:cNvSpPr>
              <a:spLocks noChangeArrowheads="1"/>
            </p:cNvSpPr>
            <p:nvPr/>
          </p:nvSpPr>
          <p:spPr bwMode="auto">
            <a:xfrm>
              <a:off x="3816" y="3370"/>
              <a:ext cx="501" cy="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2" name="Rectangle 123"/>
            <p:cNvSpPr>
              <a:spLocks noChangeArrowheads="1"/>
            </p:cNvSpPr>
            <p:nvPr/>
          </p:nvSpPr>
          <p:spPr bwMode="auto">
            <a:xfrm>
              <a:off x="4317" y="1398"/>
              <a:ext cx="12" cy="1978"/>
            </a:xfrm>
            <a:prstGeom prst="rect">
              <a:avLst/>
            </a:prstGeom>
            <a:solidFill>
              <a:srgbClr val="000000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3" name="Line 124"/>
            <p:cNvSpPr>
              <a:spLocks noChangeShapeType="1"/>
            </p:cNvSpPr>
            <p:nvPr/>
          </p:nvSpPr>
          <p:spPr bwMode="auto">
            <a:xfrm>
              <a:off x="695" y="337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4" name="Rectangle 125"/>
            <p:cNvSpPr>
              <a:spLocks noChangeArrowheads="1"/>
            </p:cNvSpPr>
            <p:nvPr/>
          </p:nvSpPr>
          <p:spPr bwMode="auto">
            <a:xfrm>
              <a:off x="695" y="337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5" name="Line 126"/>
            <p:cNvSpPr>
              <a:spLocks noChangeShapeType="1"/>
            </p:cNvSpPr>
            <p:nvPr/>
          </p:nvSpPr>
          <p:spPr bwMode="auto">
            <a:xfrm>
              <a:off x="3254" y="337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6" name="Rectangle 127"/>
            <p:cNvSpPr>
              <a:spLocks noChangeArrowheads="1"/>
            </p:cNvSpPr>
            <p:nvPr/>
          </p:nvSpPr>
          <p:spPr bwMode="auto">
            <a:xfrm>
              <a:off x="3254" y="337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7" name="Line 128"/>
            <p:cNvSpPr>
              <a:spLocks noChangeShapeType="1"/>
            </p:cNvSpPr>
            <p:nvPr/>
          </p:nvSpPr>
          <p:spPr bwMode="auto">
            <a:xfrm>
              <a:off x="3810" y="337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8" name="Rectangle 129"/>
            <p:cNvSpPr>
              <a:spLocks noChangeArrowheads="1"/>
            </p:cNvSpPr>
            <p:nvPr/>
          </p:nvSpPr>
          <p:spPr bwMode="auto">
            <a:xfrm>
              <a:off x="3810" y="337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19" name="Line 130"/>
            <p:cNvSpPr>
              <a:spLocks noChangeShapeType="1"/>
            </p:cNvSpPr>
            <p:nvPr/>
          </p:nvSpPr>
          <p:spPr bwMode="auto">
            <a:xfrm>
              <a:off x="4323" y="337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0" name="Rectangle 131"/>
            <p:cNvSpPr>
              <a:spLocks noChangeArrowheads="1"/>
            </p:cNvSpPr>
            <p:nvPr/>
          </p:nvSpPr>
          <p:spPr bwMode="auto">
            <a:xfrm>
              <a:off x="4323" y="337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1" name="Line 132"/>
            <p:cNvSpPr>
              <a:spLocks noChangeShapeType="1"/>
            </p:cNvSpPr>
            <p:nvPr/>
          </p:nvSpPr>
          <p:spPr bwMode="auto">
            <a:xfrm>
              <a:off x="4329" y="139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2" name="Rectangle 133"/>
            <p:cNvSpPr>
              <a:spLocks noChangeArrowheads="1"/>
            </p:cNvSpPr>
            <p:nvPr/>
          </p:nvSpPr>
          <p:spPr bwMode="auto">
            <a:xfrm>
              <a:off x="4329" y="1392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3" name="Line 134"/>
            <p:cNvSpPr>
              <a:spLocks noChangeShapeType="1"/>
            </p:cNvSpPr>
            <p:nvPr/>
          </p:nvSpPr>
          <p:spPr bwMode="auto">
            <a:xfrm>
              <a:off x="4329" y="1568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4" name="Rectangle 135"/>
            <p:cNvSpPr>
              <a:spLocks noChangeArrowheads="1"/>
            </p:cNvSpPr>
            <p:nvPr/>
          </p:nvSpPr>
          <p:spPr bwMode="auto">
            <a:xfrm>
              <a:off x="4329" y="1568"/>
              <a:ext cx="6" cy="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5" name="Line 136"/>
            <p:cNvSpPr>
              <a:spLocks noChangeShapeType="1"/>
            </p:cNvSpPr>
            <p:nvPr/>
          </p:nvSpPr>
          <p:spPr bwMode="auto">
            <a:xfrm>
              <a:off x="4329" y="170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6" name="Rectangle 137"/>
            <p:cNvSpPr>
              <a:spLocks noChangeArrowheads="1"/>
            </p:cNvSpPr>
            <p:nvPr/>
          </p:nvSpPr>
          <p:spPr bwMode="auto">
            <a:xfrm>
              <a:off x="4329" y="1702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7" name="Line 138"/>
            <p:cNvSpPr>
              <a:spLocks noChangeShapeType="1"/>
            </p:cNvSpPr>
            <p:nvPr/>
          </p:nvSpPr>
          <p:spPr bwMode="auto">
            <a:xfrm>
              <a:off x="4329" y="1855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8" name="Rectangle 139"/>
            <p:cNvSpPr>
              <a:spLocks noChangeArrowheads="1"/>
            </p:cNvSpPr>
            <p:nvPr/>
          </p:nvSpPr>
          <p:spPr bwMode="auto">
            <a:xfrm>
              <a:off x="4329" y="1855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29" name="Line 140"/>
            <p:cNvSpPr>
              <a:spLocks noChangeShapeType="1"/>
            </p:cNvSpPr>
            <p:nvPr/>
          </p:nvSpPr>
          <p:spPr bwMode="auto">
            <a:xfrm>
              <a:off x="4329" y="1988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0" name="Rectangle 141"/>
            <p:cNvSpPr>
              <a:spLocks noChangeArrowheads="1"/>
            </p:cNvSpPr>
            <p:nvPr/>
          </p:nvSpPr>
          <p:spPr bwMode="auto">
            <a:xfrm>
              <a:off x="4329" y="1988"/>
              <a:ext cx="6" cy="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1" name="Line 142"/>
            <p:cNvSpPr>
              <a:spLocks noChangeShapeType="1"/>
            </p:cNvSpPr>
            <p:nvPr/>
          </p:nvSpPr>
          <p:spPr bwMode="auto">
            <a:xfrm>
              <a:off x="4329" y="2128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2" name="Rectangle 143"/>
            <p:cNvSpPr>
              <a:spLocks noChangeArrowheads="1"/>
            </p:cNvSpPr>
            <p:nvPr/>
          </p:nvSpPr>
          <p:spPr bwMode="auto">
            <a:xfrm>
              <a:off x="4329" y="2128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3" name="Line 144"/>
            <p:cNvSpPr>
              <a:spLocks noChangeShapeType="1"/>
            </p:cNvSpPr>
            <p:nvPr/>
          </p:nvSpPr>
          <p:spPr bwMode="auto">
            <a:xfrm>
              <a:off x="4329" y="2262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4" name="Rectangle 145"/>
            <p:cNvSpPr>
              <a:spLocks noChangeArrowheads="1"/>
            </p:cNvSpPr>
            <p:nvPr/>
          </p:nvSpPr>
          <p:spPr bwMode="auto">
            <a:xfrm>
              <a:off x="4329" y="2262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5" name="Line 146"/>
            <p:cNvSpPr>
              <a:spLocks noChangeShapeType="1"/>
            </p:cNvSpPr>
            <p:nvPr/>
          </p:nvSpPr>
          <p:spPr bwMode="auto">
            <a:xfrm>
              <a:off x="4329" y="239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6" name="Rectangle 147"/>
            <p:cNvSpPr>
              <a:spLocks noChangeArrowheads="1"/>
            </p:cNvSpPr>
            <p:nvPr/>
          </p:nvSpPr>
          <p:spPr bwMode="auto">
            <a:xfrm>
              <a:off x="4329" y="239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7" name="Line 148"/>
            <p:cNvSpPr>
              <a:spLocks noChangeShapeType="1"/>
            </p:cNvSpPr>
            <p:nvPr/>
          </p:nvSpPr>
          <p:spPr bwMode="auto">
            <a:xfrm>
              <a:off x="4329" y="2530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8" name="Rectangle 149"/>
            <p:cNvSpPr>
              <a:spLocks noChangeArrowheads="1"/>
            </p:cNvSpPr>
            <p:nvPr/>
          </p:nvSpPr>
          <p:spPr bwMode="auto">
            <a:xfrm>
              <a:off x="4329" y="2530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39" name="Line 150"/>
            <p:cNvSpPr>
              <a:spLocks noChangeShapeType="1"/>
            </p:cNvSpPr>
            <p:nvPr/>
          </p:nvSpPr>
          <p:spPr bwMode="auto">
            <a:xfrm>
              <a:off x="4329" y="2664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0" name="Rectangle 151"/>
            <p:cNvSpPr>
              <a:spLocks noChangeArrowheads="1"/>
            </p:cNvSpPr>
            <p:nvPr/>
          </p:nvSpPr>
          <p:spPr bwMode="auto">
            <a:xfrm>
              <a:off x="4329" y="2664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1" name="Line 152"/>
            <p:cNvSpPr>
              <a:spLocks noChangeShapeType="1"/>
            </p:cNvSpPr>
            <p:nvPr/>
          </p:nvSpPr>
          <p:spPr bwMode="auto">
            <a:xfrm>
              <a:off x="4329" y="2798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2" name="Rectangle 153"/>
            <p:cNvSpPr>
              <a:spLocks noChangeArrowheads="1"/>
            </p:cNvSpPr>
            <p:nvPr/>
          </p:nvSpPr>
          <p:spPr bwMode="auto">
            <a:xfrm>
              <a:off x="4329" y="2798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3" name="Line 154"/>
            <p:cNvSpPr>
              <a:spLocks noChangeShapeType="1"/>
            </p:cNvSpPr>
            <p:nvPr/>
          </p:nvSpPr>
          <p:spPr bwMode="auto">
            <a:xfrm>
              <a:off x="4329" y="2950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4" name="Rectangle 155"/>
            <p:cNvSpPr>
              <a:spLocks noChangeArrowheads="1"/>
            </p:cNvSpPr>
            <p:nvPr/>
          </p:nvSpPr>
          <p:spPr bwMode="auto">
            <a:xfrm>
              <a:off x="4329" y="2950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5" name="Line 156"/>
            <p:cNvSpPr>
              <a:spLocks noChangeShapeType="1"/>
            </p:cNvSpPr>
            <p:nvPr/>
          </p:nvSpPr>
          <p:spPr bwMode="auto">
            <a:xfrm>
              <a:off x="4329" y="3084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6" name="Rectangle 157"/>
            <p:cNvSpPr>
              <a:spLocks noChangeArrowheads="1"/>
            </p:cNvSpPr>
            <p:nvPr/>
          </p:nvSpPr>
          <p:spPr bwMode="auto">
            <a:xfrm>
              <a:off x="4329" y="3084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7" name="Line 158"/>
            <p:cNvSpPr>
              <a:spLocks noChangeShapeType="1"/>
            </p:cNvSpPr>
            <p:nvPr/>
          </p:nvSpPr>
          <p:spPr bwMode="auto">
            <a:xfrm>
              <a:off x="4329" y="3236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8" name="Rectangle 159"/>
            <p:cNvSpPr>
              <a:spLocks noChangeArrowheads="1"/>
            </p:cNvSpPr>
            <p:nvPr/>
          </p:nvSpPr>
          <p:spPr bwMode="auto">
            <a:xfrm>
              <a:off x="4329" y="3236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49" name="Line 160"/>
            <p:cNvSpPr>
              <a:spLocks noChangeShapeType="1"/>
            </p:cNvSpPr>
            <p:nvPr/>
          </p:nvSpPr>
          <p:spPr bwMode="auto">
            <a:xfrm>
              <a:off x="4329" y="3370"/>
              <a:ext cx="1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50" name="Rectangle 161"/>
            <p:cNvSpPr>
              <a:spLocks noChangeArrowheads="1"/>
            </p:cNvSpPr>
            <p:nvPr/>
          </p:nvSpPr>
          <p:spPr bwMode="auto">
            <a:xfrm>
              <a:off x="4329" y="3370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451" name="Line 162"/>
            <p:cNvSpPr>
              <a:spLocks noChangeShapeType="1"/>
            </p:cNvSpPr>
            <p:nvPr/>
          </p:nvSpPr>
          <p:spPr bwMode="auto">
            <a:xfrm>
              <a:off x="4919" y="1680"/>
              <a:ext cx="0" cy="10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452" name="Line 163"/>
            <p:cNvSpPr>
              <a:spLocks noChangeShapeType="1"/>
            </p:cNvSpPr>
            <p:nvPr/>
          </p:nvSpPr>
          <p:spPr bwMode="auto">
            <a:xfrm>
              <a:off x="4391" y="2736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453" name="Line 164"/>
            <p:cNvSpPr>
              <a:spLocks noChangeShapeType="1"/>
            </p:cNvSpPr>
            <p:nvPr/>
          </p:nvSpPr>
          <p:spPr bwMode="auto">
            <a:xfrm>
              <a:off x="4391" y="29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405" name="AutoShape 165"/>
          <p:cNvSpPr>
            <a:spLocks noChangeArrowheads="1"/>
          </p:cNvSpPr>
          <p:nvPr/>
        </p:nvSpPr>
        <p:spPr bwMode="auto">
          <a:xfrm>
            <a:off x="457200" y="223838"/>
            <a:ext cx="8382000" cy="684212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s-ES_tradnl" sz="1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EMPRESA DESDE UNA PERSPECTIVA CONTABLE</a:t>
            </a:r>
          </a:p>
          <a:p>
            <a:pPr algn="ctr" eaLnBrk="0" hangingPunct="0">
              <a:defRPr/>
            </a:pPr>
            <a:r>
              <a:rPr lang="es-ES_tradnl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ESTADO DE RESULTADOS</a:t>
            </a:r>
            <a:endParaRPr lang="es-ES_tradnl" sz="1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501090" cy="42862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Cálculo del EBITDA</a:t>
            </a:r>
            <a:endParaRPr lang="es-E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57224" y="1428736"/>
            <a:ext cx="7386638" cy="167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s-MX" sz="2800" dirty="0" smtClean="0">
                <a:solidFill>
                  <a:schemeClr val="bg2"/>
                </a:solidFill>
              </a:rPr>
              <a:t>EBITDA = Ingresos </a:t>
            </a:r>
            <a:r>
              <a:rPr lang="es-MX" sz="2800" dirty="0">
                <a:solidFill>
                  <a:schemeClr val="bg2"/>
                </a:solidFill>
              </a:rPr>
              <a:t>– Costo de Ventas –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s-MX" sz="2800" dirty="0">
                <a:solidFill>
                  <a:schemeClr val="bg2"/>
                </a:solidFill>
              </a:rPr>
              <a:t> Gastos operativos + Depreciación +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s-MX" sz="2800" dirty="0">
                <a:solidFill>
                  <a:schemeClr val="bg2"/>
                </a:solidFill>
              </a:rPr>
              <a:t>Amortización</a:t>
            </a:r>
            <a:endParaRPr lang="en-US" sz="28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85852" y="3786190"/>
            <a:ext cx="514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EBITDA = 30.000 – 12.000-7500+3000 = 10.500 KUSD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1071538" y="4857760"/>
            <a:ext cx="618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EBITDA =  Resultado Operacional + </a:t>
            </a:r>
            <a:r>
              <a:rPr lang="es-CL" b="1" dirty="0" smtClean="0"/>
              <a:t>Depreciación</a:t>
            </a:r>
            <a:r>
              <a:rPr lang="es-CL" dirty="0" smtClean="0"/>
              <a:t> + Amortización</a:t>
            </a:r>
          </a:p>
          <a:p>
            <a:pPr algn="ctr"/>
            <a:r>
              <a:rPr lang="es-CL" dirty="0" smtClean="0"/>
              <a:t>= 7500 + 3000 = 10.500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408</Words>
  <Application>Microsoft Office PowerPoint</Application>
  <PresentationFormat>Presentación en pantalla (4:3)</PresentationFormat>
  <Paragraphs>154</Paragraphs>
  <Slides>15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Tema de Office</vt:lpstr>
      <vt:lpstr>Imagen</vt:lpstr>
      <vt:lpstr>Información Financiera </vt:lpstr>
      <vt:lpstr>Empresa elaboradora de muebles</vt:lpstr>
      <vt:lpstr>Diapositiva 3</vt:lpstr>
      <vt:lpstr>Empresa Estructura contable del Balance General (sin ajustes por inflación)  </vt:lpstr>
      <vt:lpstr>Diapositiva 5</vt:lpstr>
      <vt:lpstr>Diapositiva 6</vt:lpstr>
      <vt:lpstr>Diapositiva 7</vt:lpstr>
      <vt:lpstr>Diapositiva 8</vt:lpstr>
      <vt:lpstr>Cálculo del EBITDA</vt:lpstr>
      <vt:lpstr>Diapositiva 10</vt:lpstr>
      <vt:lpstr>RSV</vt:lpstr>
      <vt:lpstr>Diapositiva 12</vt:lpstr>
      <vt:lpstr>Diapositiva 13</vt:lpstr>
      <vt:lpstr>Diapositiva 14</vt:lpstr>
      <vt:lpstr>Supongamos valor bolsa = 39.000 MUSD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Información Financiera </dc:title>
  <dc:creator>Ivan Braga</dc:creator>
  <cp:lastModifiedBy>Ivan Braga</cp:lastModifiedBy>
  <cp:revision>5</cp:revision>
  <dcterms:created xsi:type="dcterms:W3CDTF">2009-08-27T20:47:04Z</dcterms:created>
  <dcterms:modified xsi:type="dcterms:W3CDTF">2009-08-28T00:47:30Z</dcterms:modified>
</cp:coreProperties>
</file>