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drawings/legacyDiagramText4.bin" ContentType="application/vnd.ms-office.legacyDiagramText"/>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Override PartName="/ppt/diagrams/quickStyle1.xml" ContentType="application/vnd.openxmlformats-officedocument.drawingml.diagramStyle+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Default Extension="vml" ContentType="application/vnd.openxmlformats-officedocument.vmlDrawing"/>
  <Override PartName="/ppt/notesSlides/notesSlide8.xml" ContentType="application/vnd.openxmlformats-officedocument.presentationml.notesSlide+xml"/>
  <Override PartName="/ppt/diagrams/data3.xml" ContentType="application/vnd.openxmlformats-officedocument.drawingml.diagramData+xml"/>
  <Override PartName="/ppt/notesSlides/notesSlide6.xml" ContentType="application/vnd.openxmlformats-officedocument.presentationml.notesSlide+xml"/>
  <Override PartName="/ppt/drawings/legacyDiagramText5.bin" ContentType="application/vnd.ms-office.legacyDiagramText"/>
  <Override PartName="/ppt/legacyDocTextInfo.bin" ContentType="application/vnd.ms-office.legacyDocTextInfo"/>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diagrams/colors3.xml" ContentType="application/vnd.openxmlformats-officedocument.drawingml.diagramColors+xml"/>
  <Override PartName="/ppt/notesSlides/notesSlide4.xml" ContentType="application/vnd.openxmlformats-officedocument.presentationml.notesSlide+xml"/>
  <Override PartName="/ppt/drawings/legacyDiagramText1.bin" ContentType="application/vnd.ms-office.legacyDiagramText"/>
  <Override PartName="/ppt/drawings/legacyDiagramText3.bin" ContentType="application/vnd.ms-office.legacyDiagramText"/>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wmf" ContentType="image/x-wmf"/>
  <Default Extension="xls" ContentType="application/vnd.ms-exce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diagrams/layout3.xml" ContentType="application/vnd.openxmlformats-officedocument.drawingml.diagramLayout+xml"/>
  <Override PartName="/ppt/notesSlides/notesSlide9.xml" ContentType="application/vnd.openxmlformats-officedocument.presentationml.notesSlide+xml"/>
  <Override PartName="/ppt/slides/slide79.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rawings/legacyDiagramText2.bin" ContentType="application/vnd.ms-office.legacyDiagramText"/>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86"/>
  </p:notesMasterIdLst>
  <p:handoutMasterIdLst>
    <p:handoutMasterId r:id="rId87"/>
  </p:handoutMasterIdLst>
  <p:sldIdLst>
    <p:sldId id="256" r:id="rId2"/>
    <p:sldId id="278" r:id="rId3"/>
    <p:sldId id="279" r:id="rId4"/>
    <p:sldId id="344" r:id="rId5"/>
    <p:sldId id="345" r:id="rId6"/>
    <p:sldId id="358" r:id="rId7"/>
    <p:sldId id="349" r:id="rId8"/>
    <p:sldId id="353" r:id="rId9"/>
    <p:sldId id="354" r:id="rId10"/>
    <p:sldId id="350" r:id="rId11"/>
    <p:sldId id="352" r:id="rId12"/>
    <p:sldId id="351" r:id="rId13"/>
    <p:sldId id="348" r:id="rId14"/>
    <p:sldId id="355" r:id="rId15"/>
    <p:sldId id="281" r:id="rId16"/>
    <p:sldId id="292" r:id="rId17"/>
    <p:sldId id="304" r:id="rId18"/>
    <p:sldId id="305" r:id="rId19"/>
    <p:sldId id="306" r:id="rId20"/>
    <p:sldId id="307" r:id="rId21"/>
    <p:sldId id="308" r:id="rId22"/>
    <p:sldId id="309" r:id="rId23"/>
    <p:sldId id="310" r:id="rId24"/>
    <p:sldId id="311" r:id="rId25"/>
    <p:sldId id="327" r:id="rId26"/>
    <p:sldId id="356" r:id="rId27"/>
    <p:sldId id="357" r:id="rId28"/>
    <p:sldId id="257" r:id="rId29"/>
    <p:sldId id="258" r:id="rId30"/>
    <p:sldId id="282" r:id="rId31"/>
    <p:sldId id="283" r:id="rId32"/>
    <p:sldId id="288" r:id="rId33"/>
    <p:sldId id="260" r:id="rId34"/>
    <p:sldId id="314" r:id="rId35"/>
    <p:sldId id="336" r:id="rId36"/>
    <p:sldId id="326" r:id="rId37"/>
    <p:sldId id="267" r:id="rId38"/>
    <p:sldId id="347" r:id="rId39"/>
    <p:sldId id="268" r:id="rId40"/>
    <p:sldId id="276" r:id="rId41"/>
    <p:sldId id="321" r:id="rId42"/>
    <p:sldId id="322" r:id="rId43"/>
    <p:sldId id="324" r:id="rId44"/>
    <p:sldId id="323" r:id="rId45"/>
    <p:sldId id="325" r:id="rId46"/>
    <p:sldId id="289" r:id="rId47"/>
    <p:sldId id="341" r:id="rId48"/>
    <p:sldId id="329" r:id="rId49"/>
    <p:sldId id="339" r:id="rId50"/>
    <p:sldId id="340" r:id="rId51"/>
    <p:sldId id="294" r:id="rId52"/>
    <p:sldId id="337" r:id="rId53"/>
    <p:sldId id="319" r:id="rId54"/>
    <p:sldId id="295" r:id="rId55"/>
    <p:sldId id="328" r:id="rId56"/>
    <p:sldId id="343" r:id="rId57"/>
    <p:sldId id="316" r:id="rId58"/>
    <p:sldId id="331" r:id="rId59"/>
    <p:sldId id="296" r:id="rId60"/>
    <p:sldId id="274" r:id="rId61"/>
    <p:sldId id="293" r:id="rId62"/>
    <p:sldId id="332" r:id="rId63"/>
    <p:sldId id="333" r:id="rId64"/>
    <p:sldId id="334" r:id="rId65"/>
    <p:sldId id="335" r:id="rId66"/>
    <p:sldId id="315" r:id="rId67"/>
    <p:sldId id="290" r:id="rId68"/>
    <p:sldId id="291" r:id="rId69"/>
    <p:sldId id="320" r:id="rId70"/>
    <p:sldId id="261" r:id="rId71"/>
    <p:sldId id="259" r:id="rId72"/>
    <p:sldId id="285" r:id="rId73"/>
    <p:sldId id="297" r:id="rId74"/>
    <p:sldId id="299" r:id="rId75"/>
    <p:sldId id="300" r:id="rId76"/>
    <p:sldId id="301" r:id="rId77"/>
    <p:sldId id="317" r:id="rId78"/>
    <p:sldId id="342" r:id="rId79"/>
    <p:sldId id="318" r:id="rId80"/>
    <p:sldId id="298" r:id="rId81"/>
    <p:sldId id="346" r:id="rId82"/>
    <p:sldId id="286" r:id="rId83"/>
    <p:sldId id="287" r:id="rId84"/>
    <p:sldId id="330" r:id="rId85"/>
  </p:sldIdLst>
  <p:sldSz cx="9144000" cy="6858000" type="screen4x3"/>
  <p:notesSz cx="7010400" cy="9296400"/>
  <p:defaultTextStyle>
    <a:defPPr>
      <a:defRPr lang="es-ES_tradnl"/>
    </a:defPPr>
    <a:lvl1pPr algn="ctr" rtl="0" fontAlgn="base">
      <a:spcBef>
        <a:spcPct val="0"/>
      </a:spcBef>
      <a:spcAft>
        <a:spcPct val="0"/>
      </a:spcAft>
      <a:defRPr kern="1200">
        <a:solidFill>
          <a:schemeClr val="tx1"/>
        </a:solidFill>
        <a:latin typeface="Arial" charset="0"/>
        <a:ea typeface="+mn-ea"/>
        <a:cs typeface="Arial" charset="0"/>
      </a:defRPr>
    </a:lvl1pPr>
    <a:lvl2pPr marL="457200" algn="ctr" rtl="0" fontAlgn="base">
      <a:spcBef>
        <a:spcPct val="0"/>
      </a:spcBef>
      <a:spcAft>
        <a:spcPct val="0"/>
      </a:spcAft>
      <a:defRPr kern="1200">
        <a:solidFill>
          <a:schemeClr val="tx1"/>
        </a:solidFill>
        <a:latin typeface="Arial" charset="0"/>
        <a:ea typeface="+mn-ea"/>
        <a:cs typeface="Arial" charset="0"/>
      </a:defRPr>
    </a:lvl2pPr>
    <a:lvl3pPr marL="914400" algn="ctr" rtl="0" fontAlgn="base">
      <a:spcBef>
        <a:spcPct val="0"/>
      </a:spcBef>
      <a:spcAft>
        <a:spcPct val="0"/>
      </a:spcAft>
      <a:defRPr kern="1200">
        <a:solidFill>
          <a:schemeClr val="tx1"/>
        </a:solidFill>
        <a:latin typeface="Arial" charset="0"/>
        <a:ea typeface="+mn-ea"/>
        <a:cs typeface="Arial" charset="0"/>
      </a:defRPr>
    </a:lvl3pPr>
    <a:lvl4pPr marL="1371600" algn="ctr" rtl="0" fontAlgn="base">
      <a:spcBef>
        <a:spcPct val="0"/>
      </a:spcBef>
      <a:spcAft>
        <a:spcPct val="0"/>
      </a:spcAft>
      <a:defRPr kern="1200">
        <a:solidFill>
          <a:schemeClr val="tx1"/>
        </a:solidFill>
        <a:latin typeface="Arial" charset="0"/>
        <a:ea typeface="+mn-ea"/>
        <a:cs typeface="Arial" charset="0"/>
      </a:defRPr>
    </a:lvl4pPr>
    <a:lvl5pPr marL="1828800" algn="ctr"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0000"/>
    <a:srgbClr val="00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4" d="100"/>
          <a:sy n="74" d="100"/>
        </p:scale>
        <p:origin x="-960"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microsoft.com/office/2006/relationships/legacyDocTextInfo" Target="legacyDocTextInfo.bin"/><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5A1943D-8D13-48A6-82BB-B2DF3FCD157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s-ES"/>
        </a:p>
      </dgm:t>
    </dgm:pt>
    <dgm:pt modelId="{E4146A7E-6CE1-40B2-B52B-39FEF4E7FCC2}">
      <dgm:prSet/>
      <dgm:spPr>
        <a:scene3d>
          <a:camera prst="orthographicFront"/>
          <a:lightRig rig="threePt" dir="t"/>
        </a:scene3d>
        <a:sp3d>
          <a:bevelT prst="relaxedInset"/>
        </a:sp3d>
      </dgm:spPr>
      <dgm:t>
        <a:bodyPr/>
        <a:lstStyle/>
        <a:p>
          <a:pPr algn="ctr" rtl="0"/>
          <a:r>
            <a:rPr lang="es-ES_tradnl" dirty="0" smtClean="0">
              <a:solidFill>
                <a:srgbClr val="FF0000"/>
              </a:solidFill>
            </a:rPr>
            <a:t>Módulo Inicial - Introducción</a:t>
          </a:r>
          <a:endParaRPr lang="es-ES" dirty="0">
            <a:solidFill>
              <a:srgbClr val="FF0000"/>
            </a:solidFill>
          </a:endParaRPr>
        </a:p>
      </dgm:t>
    </dgm:pt>
    <dgm:pt modelId="{0975E912-F882-4317-8CE8-039161C96982}" type="parTrans" cxnId="{0137247C-F7E4-4779-921B-B5DAB413EA60}">
      <dgm:prSet/>
      <dgm:spPr/>
      <dgm:t>
        <a:bodyPr/>
        <a:lstStyle/>
        <a:p>
          <a:pPr algn="ctr"/>
          <a:endParaRPr lang="es-ES">
            <a:solidFill>
              <a:srgbClr val="FF0000"/>
            </a:solidFill>
          </a:endParaRPr>
        </a:p>
      </dgm:t>
    </dgm:pt>
    <dgm:pt modelId="{5B3FEC72-8D3C-4DC7-973E-70D58478055E}" type="sibTrans" cxnId="{0137247C-F7E4-4779-921B-B5DAB413EA60}">
      <dgm:prSet/>
      <dgm:spPr/>
      <dgm:t>
        <a:bodyPr/>
        <a:lstStyle/>
        <a:p>
          <a:pPr algn="ctr"/>
          <a:endParaRPr lang="es-ES">
            <a:solidFill>
              <a:srgbClr val="FF0000"/>
            </a:solidFill>
          </a:endParaRPr>
        </a:p>
      </dgm:t>
    </dgm:pt>
    <dgm:pt modelId="{12CB2507-A9CD-4FE4-B3D1-FF7404FAB47C}">
      <dgm:prSet/>
      <dgm:spPr>
        <a:scene3d>
          <a:camera prst="orthographicFront"/>
          <a:lightRig rig="threePt" dir="t"/>
        </a:scene3d>
        <a:sp3d>
          <a:bevelT prst="relaxedInset"/>
        </a:sp3d>
      </dgm:spPr>
      <dgm:t>
        <a:bodyPr/>
        <a:lstStyle/>
        <a:p>
          <a:pPr algn="ctr" rtl="0"/>
          <a:r>
            <a:rPr lang="es-ES_tradnl" dirty="0" smtClean="0">
              <a:solidFill>
                <a:srgbClr val="FF0000"/>
              </a:solidFill>
            </a:rPr>
            <a:t>4 de Junio de 2009</a:t>
          </a:r>
          <a:endParaRPr lang="es-ES" dirty="0">
            <a:solidFill>
              <a:srgbClr val="FF0000"/>
            </a:solidFill>
          </a:endParaRPr>
        </a:p>
      </dgm:t>
    </dgm:pt>
    <dgm:pt modelId="{332879F7-17FD-43DD-BFDA-4948ECC57034}" type="parTrans" cxnId="{0AC7D780-5DCB-4E1E-938C-2573D8407840}">
      <dgm:prSet/>
      <dgm:spPr/>
      <dgm:t>
        <a:bodyPr/>
        <a:lstStyle/>
        <a:p>
          <a:pPr algn="ctr"/>
          <a:endParaRPr lang="es-ES">
            <a:solidFill>
              <a:srgbClr val="FF0000"/>
            </a:solidFill>
          </a:endParaRPr>
        </a:p>
      </dgm:t>
    </dgm:pt>
    <dgm:pt modelId="{7367E28B-0674-42C4-B837-460AA398B484}" type="sibTrans" cxnId="{0AC7D780-5DCB-4E1E-938C-2573D8407840}">
      <dgm:prSet/>
      <dgm:spPr/>
      <dgm:t>
        <a:bodyPr/>
        <a:lstStyle/>
        <a:p>
          <a:pPr algn="ctr"/>
          <a:endParaRPr lang="es-ES">
            <a:solidFill>
              <a:srgbClr val="FF0000"/>
            </a:solidFill>
          </a:endParaRPr>
        </a:p>
      </dgm:t>
    </dgm:pt>
    <dgm:pt modelId="{5A5B7338-50A2-4911-BF71-4DE28AC50E95}" type="pres">
      <dgm:prSet presAssocID="{35A1943D-8D13-48A6-82BB-B2DF3FCD1574}" presName="linear" presStyleCnt="0">
        <dgm:presLayoutVars>
          <dgm:animLvl val="lvl"/>
          <dgm:resizeHandles val="exact"/>
        </dgm:presLayoutVars>
      </dgm:prSet>
      <dgm:spPr/>
      <dgm:t>
        <a:bodyPr/>
        <a:lstStyle/>
        <a:p>
          <a:endParaRPr lang="es-ES"/>
        </a:p>
      </dgm:t>
    </dgm:pt>
    <dgm:pt modelId="{67AF0A25-F4DC-4A42-B019-2D2C9A8AF0CB}" type="pres">
      <dgm:prSet presAssocID="{E4146A7E-6CE1-40B2-B52B-39FEF4E7FCC2}" presName="parentText" presStyleLbl="node1" presStyleIdx="0" presStyleCnt="2">
        <dgm:presLayoutVars>
          <dgm:chMax val="0"/>
          <dgm:bulletEnabled val="1"/>
        </dgm:presLayoutVars>
      </dgm:prSet>
      <dgm:spPr/>
      <dgm:t>
        <a:bodyPr/>
        <a:lstStyle/>
        <a:p>
          <a:endParaRPr lang="es-ES"/>
        </a:p>
      </dgm:t>
    </dgm:pt>
    <dgm:pt modelId="{727433AB-6BF4-40C6-B855-20342880ACE8}" type="pres">
      <dgm:prSet presAssocID="{5B3FEC72-8D3C-4DC7-973E-70D58478055E}" presName="spacer" presStyleCnt="0"/>
      <dgm:spPr>
        <a:scene3d>
          <a:camera prst="orthographicFront"/>
          <a:lightRig rig="threePt" dir="t"/>
        </a:scene3d>
        <a:sp3d>
          <a:bevelT prst="relaxedInset"/>
        </a:sp3d>
      </dgm:spPr>
    </dgm:pt>
    <dgm:pt modelId="{927AB7CA-2320-43BF-975A-F0A9167BB899}" type="pres">
      <dgm:prSet presAssocID="{12CB2507-A9CD-4FE4-B3D1-FF7404FAB47C}" presName="parentText" presStyleLbl="node1" presStyleIdx="1" presStyleCnt="2">
        <dgm:presLayoutVars>
          <dgm:chMax val="0"/>
          <dgm:bulletEnabled val="1"/>
        </dgm:presLayoutVars>
      </dgm:prSet>
      <dgm:spPr/>
      <dgm:t>
        <a:bodyPr/>
        <a:lstStyle/>
        <a:p>
          <a:endParaRPr lang="es-ES"/>
        </a:p>
      </dgm:t>
    </dgm:pt>
  </dgm:ptLst>
  <dgm:cxnLst>
    <dgm:cxn modelId="{0137247C-F7E4-4779-921B-B5DAB413EA60}" srcId="{35A1943D-8D13-48A6-82BB-B2DF3FCD1574}" destId="{E4146A7E-6CE1-40B2-B52B-39FEF4E7FCC2}" srcOrd="0" destOrd="0" parTransId="{0975E912-F882-4317-8CE8-039161C96982}" sibTransId="{5B3FEC72-8D3C-4DC7-973E-70D58478055E}"/>
    <dgm:cxn modelId="{F989F8E6-0AE4-4375-8C48-A486001109B2}" type="presOf" srcId="{12CB2507-A9CD-4FE4-B3D1-FF7404FAB47C}" destId="{927AB7CA-2320-43BF-975A-F0A9167BB899}" srcOrd="0" destOrd="0" presId="urn:microsoft.com/office/officeart/2005/8/layout/vList2"/>
    <dgm:cxn modelId="{0AC7D780-5DCB-4E1E-938C-2573D8407840}" srcId="{35A1943D-8D13-48A6-82BB-B2DF3FCD1574}" destId="{12CB2507-A9CD-4FE4-B3D1-FF7404FAB47C}" srcOrd="1" destOrd="0" parTransId="{332879F7-17FD-43DD-BFDA-4948ECC57034}" sibTransId="{7367E28B-0674-42C4-B837-460AA398B484}"/>
    <dgm:cxn modelId="{9CFD48F3-B713-4C79-988C-DAD05763B213}" type="presOf" srcId="{E4146A7E-6CE1-40B2-B52B-39FEF4E7FCC2}" destId="{67AF0A25-F4DC-4A42-B019-2D2C9A8AF0CB}" srcOrd="0" destOrd="0" presId="urn:microsoft.com/office/officeart/2005/8/layout/vList2"/>
    <dgm:cxn modelId="{FADD9904-4AE2-4B58-AE36-6015372704F5}" type="presOf" srcId="{35A1943D-8D13-48A6-82BB-B2DF3FCD1574}" destId="{5A5B7338-50A2-4911-BF71-4DE28AC50E95}" srcOrd="0" destOrd="0" presId="urn:microsoft.com/office/officeart/2005/8/layout/vList2"/>
    <dgm:cxn modelId="{52B24931-2ED7-40BB-A03E-2E8F251BBBA5}" type="presParOf" srcId="{5A5B7338-50A2-4911-BF71-4DE28AC50E95}" destId="{67AF0A25-F4DC-4A42-B019-2D2C9A8AF0CB}" srcOrd="0" destOrd="0" presId="urn:microsoft.com/office/officeart/2005/8/layout/vList2"/>
    <dgm:cxn modelId="{6D646BF0-AB32-4E9D-BEE2-6686291495DA}" type="presParOf" srcId="{5A5B7338-50A2-4911-BF71-4DE28AC50E95}" destId="{727433AB-6BF4-40C6-B855-20342880ACE8}" srcOrd="1" destOrd="0" presId="urn:microsoft.com/office/officeart/2005/8/layout/vList2"/>
    <dgm:cxn modelId="{9705D32C-BD2F-48BA-A11D-BF652074A838}" type="presParOf" srcId="{5A5B7338-50A2-4911-BF71-4DE28AC50E95}" destId="{927AB7CA-2320-43BF-975A-F0A9167BB899}" srcOrd="2" destOrd="0" presId="urn:microsoft.com/office/officeart/2005/8/layout/vList2"/>
  </dgm:cxnLst>
  <dgm:bg/>
  <dgm:whole/>
</dgm:dataModel>
</file>

<file path=ppt/diagrams/data2.xml><?xml version="1.0" encoding="utf-8"?>
<dgm:dataModel xmlns:dgm="http://schemas.openxmlformats.org/drawingml/2006/diagram" xmlns:a="http://schemas.openxmlformats.org/drawingml/2006/main">
  <dgm:ptLst>
    <dgm:pt modelId="{C979936D-16CB-4969-8BA7-72E1E0293D1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s-ES"/>
        </a:p>
      </dgm:t>
    </dgm:pt>
    <dgm:pt modelId="{AFA8AB32-11EF-4EA1-ADB8-5E6464E05C10}">
      <dgm:prSet/>
      <dgm:spPr>
        <a:solidFill>
          <a:schemeClr val="accent2">
            <a:lumMod val="75000"/>
          </a:schemeClr>
        </a:solidFill>
        <a:scene3d>
          <a:camera prst="orthographicFront"/>
          <a:lightRig rig="threePt" dir="t"/>
        </a:scene3d>
        <a:sp3d>
          <a:bevelT prst="relaxedInset"/>
        </a:sp3d>
      </dgm:spPr>
      <dgm:t>
        <a:bodyPr/>
        <a:lstStyle/>
        <a:p>
          <a:pPr rtl="0"/>
          <a:r>
            <a:rPr lang="es-ES_tradnl" dirty="0" smtClean="0"/>
            <a:t>Presentación del curso</a:t>
          </a:r>
          <a:endParaRPr lang="es-ES" dirty="0"/>
        </a:p>
      </dgm:t>
    </dgm:pt>
    <dgm:pt modelId="{F7A8963B-3C3C-4612-A825-794CB2FA3338}" type="parTrans" cxnId="{F59628E1-3DA8-4808-A7AA-C631514A514E}">
      <dgm:prSet/>
      <dgm:spPr/>
      <dgm:t>
        <a:bodyPr/>
        <a:lstStyle/>
        <a:p>
          <a:endParaRPr lang="es-ES"/>
        </a:p>
      </dgm:t>
    </dgm:pt>
    <dgm:pt modelId="{B6183801-3DC2-43AC-9FC2-85347AD054DB}" type="sibTrans" cxnId="{F59628E1-3DA8-4808-A7AA-C631514A514E}">
      <dgm:prSet/>
      <dgm:spPr/>
      <dgm:t>
        <a:bodyPr/>
        <a:lstStyle/>
        <a:p>
          <a:endParaRPr lang="es-ES"/>
        </a:p>
      </dgm:t>
    </dgm:pt>
    <dgm:pt modelId="{DFE51576-6EB1-4BAE-984A-502BFE2F19B9}">
      <dgm:prSet/>
      <dgm:spPr>
        <a:solidFill>
          <a:schemeClr val="accent2">
            <a:lumMod val="75000"/>
          </a:schemeClr>
        </a:solidFill>
        <a:scene3d>
          <a:camera prst="orthographicFront"/>
          <a:lightRig rig="threePt" dir="t"/>
        </a:scene3d>
        <a:sp3d>
          <a:bevelT prst="relaxedInset"/>
        </a:sp3d>
      </dgm:spPr>
      <dgm:t>
        <a:bodyPr/>
        <a:lstStyle/>
        <a:p>
          <a:pPr rtl="0"/>
          <a:r>
            <a:rPr lang="es-ES_tradnl" dirty="0" smtClean="0"/>
            <a:t>Programa y actividades</a:t>
          </a:r>
          <a:endParaRPr lang="es-ES" dirty="0"/>
        </a:p>
      </dgm:t>
    </dgm:pt>
    <dgm:pt modelId="{BC847710-AAFD-4288-8FF4-13C4D6D9C059}" type="parTrans" cxnId="{F7D28F04-700C-435A-AAE0-19FA7B96E6C1}">
      <dgm:prSet/>
      <dgm:spPr/>
      <dgm:t>
        <a:bodyPr/>
        <a:lstStyle/>
        <a:p>
          <a:endParaRPr lang="es-ES"/>
        </a:p>
      </dgm:t>
    </dgm:pt>
    <dgm:pt modelId="{50490B2D-4272-4873-87D1-F0A0912669B7}" type="sibTrans" cxnId="{F7D28F04-700C-435A-AAE0-19FA7B96E6C1}">
      <dgm:prSet/>
      <dgm:spPr/>
      <dgm:t>
        <a:bodyPr/>
        <a:lstStyle/>
        <a:p>
          <a:endParaRPr lang="es-ES"/>
        </a:p>
      </dgm:t>
    </dgm:pt>
    <dgm:pt modelId="{E07AB742-CBE1-4B6B-8E11-07A6A36D1D64}">
      <dgm:prSet/>
      <dgm:spPr>
        <a:solidFill>
          <a:schemeClr val="accent2">
            <a:lumMod val="75000"/>
          </a:schemeClr>
        </a:solidFill>
        <a:scene3d>
          <a:camera prst="orthographicFront"/>
          <a:lightRig rig="threePt" dir="t"/>
        </a:scene3d>
        <a:sp3d>
          <a:bevelT prst="relaxedInset"/>
        </a:sp3d>
      </dgm:spPr>
      <dgm:t>
        <a:bodyPr/>
        <a:lstStyle/>
        <a:p>
          <a:pPr rtl="0"/>
          <a:r>
            <a:rPr lang="es-ES_tradnl" dirty="0" smtClean="0"/>
            <a:t>M1. Introducción al control de gestión</a:t>
          </a:r>
          <a:endParaRPr lang="es-ES" dirty="0"/>
        </a:p>
      </dgm:t>
    </dgm:pt>
    <dgm:pt modelId="{B1AE203D-992D-48A3-8A52-790EF6571B55}" type="parTrans" cxnId="{AE85F81C-5B58-4641-BB27-E1931AD6D5F1}">
      <dgm:prSet/>
      <dgm:spPr/>
      <dgm:t>
        <a:bodyPr/>
        <a:lstStyle/>
        <a:p>
          <a:endParaRPr lang="es-ES"/>
        </a:p>
      </dgm:t>
    </dgm:pt>
    <dgm:pt modelId="{4118544A-CFA4-4A28-8238-FF2775FC3FDF}" type="sibTrans" cxnId="{AE85F81C-5B58-4641-BB27-E1931AD6D5F1}">
      <dgm:prSet/>
      <dgm:spPr/>
      <dgm:t>
        <a:bodyPr/>
        <a:lstStyle/>
        <a:p>
          <a:endParaRPr lang="es-ES"/>
        </a:p>
      </dgm:t>
    </dgm:pt>
    <dgm:pt modelId="{85F429DB-39B3-4390-A212-F73430C4FD90}" type="pres">
      <dgm:prSet presAssocID="{C979936D-16CB-4969-8BA7-72E1E0293D1D}" presName="linear" presStyleCnt="0">
        <dgm:presLayoutVars>
          <dgm:animLvl val="lvl"/>
          <dgm:resizeHandles val="exact"/>
        </dgm:presLayoutVars>
      </dgm:prSet>
      <dgm:spPr/>
      <dgm:t>
        <a:bodyPr/>
        <a:lstStyle/>
        <a:p>
          <a:endParaRPr lang="es-ES"/>
        </a:p>
      </dgm:t>
    </dgm:pt>
    <dgm:pt modelId="{71180EF8-1223-41B1-9601-D63E9FEBC79B}" type="pres">
      <dgm:prSet presAssocID="{AFA8AB32-11EF-4EA1-ADB8-5E6464E05C10}" presName="parentText" presStyleLbl="node1" presStyleIdx="0" presStyleCnt="3">
        <dgm:presLayoutVars>
          <dgm:chMax val="0"/>
          <dgm:bulletEnabled val="1"/>
        </dgm:presLayoutVars>
      </dgm:prSet>
      <dgm:spPr/>
      <dgm:t>
        <a:bodyPr/>
        <a:lstStyle/>
        <a:p>
          <a:endParaRPr lang="es-ES"/>
        </a:p>
      </dgm:t>
    </dgm:pt>
    <dgm:pt modelId="{2F3F252B-1BDD-4D25-96E9-37D76B312400}" type="pres">
      <dgm:prSet presAssocID="{B6183801-3DC2-43AC-9FC2-85347AD054DB}" presName="spacer" presStyleCnt="0"/>
      <dgm:spPr/>
    </dgm:pt>
    <dgm:pt modelId="{BA74B0A2-0113-4EDF-8127-B92195510C18}" type="pres">
      <dgm:prSet presAssocID="{DFE51576-6EB1-4BAE-984A-502BFE2F19B9}" presName="parentText" presStyleLbl="node1" presStyleIdx="1" presStyleCnt="3">
        <dgm:presLayoutVars>
          <dgm:chMax val="0"/>
          <dgm:bulletEnabled val="1"/>
        </dgm:presLayoutVars>
      </dgm:prSet>
      <dgm:spPr/>
      <dgm:t>
        <a:bodyPr/>
        <a:lstStyle/>
        <a:p>
          <a:endParaRPr lang="es-ES"/>
        </a:p>
      </dgm:t>
    </dgm:pt>
    <dgm:pt modelId="{4D98D877-813A-42ED-A128-8A33B8BC8FC1}" type="pres">
      <dgm:prSet presAssocID="{50490B2D-4272-4873-87D1-F0A0912669B7}" presName="spacer" presStyleCnt="0"/>
      <dgm:spPr/>
    </dgm:pt>
    <dgm:pt modelId="{518E00C0-43AE-43FF-92C0-FDF7F657EC4B}" type="pres">
      <dgm:prSet presAssocID="{E07AB742-CBE1-4B6B-8E11-07A6A36D1D64}" presName="parentText" presStyleLbl="node1" presStyleIdx="2" presStyleCnt="3">
        <dgm:presLayoutVars>
          <dgm:chMax val="0"/>
          <dgm:bulletEnabled val="1"/>
        </dgm:presLayoutVars>
      </dgm:prSet>
      <dgm:spPr/>
      <dgm:t>
        <a:bodyPr/>
        <a:lstStyle/>
        <a:p>
          <a:endParaRPr lang="es-ES"/>
        </a:p>
      </dgm:t>
    </dgm:pt>
  </dgm:ptLst>
  <dgm:cxnLst>
    <dgm:cxn modelId="{91F2B5F2-D637-4CFC-8A74-5388BA280908}" type="presOf" srcId="{DFE51576-6EB1-4BAE-984A-502BFE2F19B9}" destId="{BA74B0A2-0113-4EDF-8127-B92195510C18}" srcOrd="0" destOrd="0" presId="urn:microsoft.com/office/officeart/2005/8/layout/vList2"/>
    <dgm:cxn modelId="{F59628E1-3DA8-4808-A7AA-C631514A514E}" srcId="{C979936D-16CB-4969-8BA7-72E1E0293D1D}" destId="{AFA8AB32-11EF-4EA1-ADB8-5E6464E05C10}" srcOrd="0" destOrd="0" parTransId="{F7A8963B-3C3C-4612-A825-794CB2FA3338}" sibTransId="{B6183801-3DC2-43AC-9FC2-85347AD054DB}"/>
    <dgm:cxn modelId="{7759FD18-61DF-47C5-930A-DC3732EDEA00}" type="presOf" srcId="{C979936D-16CB-4969-8BA7-72E1E0293D1D}" destId="{85F429DB-39B3-4390-A212-F73430C4FD90}" srcOrd="0" destOrd="0" presId="urn:microsoft.com/office/officeart/2005/8/layout/vList2"/>
    <dgm:cxn modelId="{34E5FCBF-A878-4E51-92B0-CED85EE81179}" type="presOf" srcId="{AFA8AB32-11EF-4EA1-ADB8-5E6464E05C10}" destId="{71180EF8-1223-41B1-9601-D63E9FEBC79B}" srcOrd="0" destOrd="0" presId="urn:microsoft.com/office/officeart/2005/8/layout/vList2"/>
    <dgm:cxn modelId="{AE85F81C-5B58-4641-BB27-E1931AD6D5F1}" srcId="{C979936D-16CB-4969-8BA7-72E1E0293D1D}" destId="{E07AB742-CBE1-4B6B-8E11-07A6A36D1D64}" srcOrd="2" destOrd="0" parTransId="{B1AE203D-992D-48A3-8A52-790EF6571B55}" sibTransId="{4118544A-CFA4-4A28-8238-FF2775FC3FDF}"/>
    <dgm:cxn modelId="{D1ACB9E8-FC5A-4AC1-9E3C-086DF595C8B4}" type="presOf" srcId="{E07AB742-CBE1-4B6B-8E11-07A6A36D1D64}" destId="{518E00C0-43AE-43FF-92C0-FDF7F657EC4B}" srcOrd="0" destOrd="0" presId="urn:microsoft.com/office/officeart/2005/8/layout/vList2"/>
    <dgm:cxn modelId="{F7D28F04-700C-435A-AAE0-19FA7B96E6C1}" srcId="{C979936D-16CB-4969-8BA7-72E1E0293D1D}" destId="{DFE51576-6EB1-4BAE-984A-502BFE2F19B9}" srcOrd="1" destOrd="0" parTransId="{BC847710-AAFD-4288-8FF4-13C4D6D9C059}" sibTransId="{50490B2D-4272-4873-87D1-F0A0912669B7}"/>
    <dgm:cxn modelId="{9C121127-9C5E-4EEC-A6C3-18B6265208C8}" type="presParOf" srcId="{85F429DB-39B3-4390-A212-F73430C4FD90}" destId="{71180EF8-1223-41B1-9601-D63E9FEBC79B}" srcOrd="0" destOrd="0" presId="urn:microsoft.com/office/officeart/2005/8/layout/vList2"/>
    <dgm:cxn modelId="{19CC3625-1116-42D4-A6C8-AE660726CFA5}" type="presParOf" srcId="{85F429DB-39B3-4390-A212-F73430C4FD90}" destId="{2F3F252B-1BDD-4D25-96E9-37D76B312400}" srcOrd="1" destOrd="0" presId="urn:microsoft.com/office/officeart/2005/8/layout/vList2"/>
    <dgm:cxn modelId="{74110FA3-AF9D-4BE8-BECD-D1E628B0A3C7}" type="presParOf" srcId="{85F429DB-39B3-4390-A212-F73430C4FD90}" destId="{BA74B0A2-0113-4EDF-8127-B92195510C18}" srcOrd="2" destOrd="0" presId="urn:microsoft.com/office/officeart/2005/8/layout/vList2"/>
    <dgm:cxn modelId="{9D4E359A-1A20-431C-98EF-A8B49DAF10EA}" type="presParOf" srcId="{85F429DB-39B3-4390-A212-F73430C4FD90}" destId="{4D98D877-813A-42ED-A128-8A33B8BC8FC1}" srcOrd="3" destOrd="0" presId="urn:microsoft.com/office/officeart/2005/8/layout/vList2"/>
    <dgm:cxn modelId="{2866EB63-AF90-4B6E-8A7C-324026B11E15}" type="presParOf" srcId="{85F429DB-39B3-4390-A212-F73430C4FD90}" destId="{518E00C0-43AE-43FF-92C0-FDF7F657EC4B}" srcOrd="4" destOrd="0" presId="urn:microsoft.com/office/officeart/2005/8/layout/vList2"/>
  </dgm:cxnLst>
  <dgm:bg>
    <a:solidFill>
      <a:schemeClr val="bg1"/>
    </a:solidFill>
  </dgm:bg>
  <dgm:whole/>
</dgm:dataModel>
</file>

<file path=ppt/diagrams/data3.xml><?xml version="1.0" encoding="utf-8"?>
<dgm:dataModel xmlns:dgm="http://schemas.openxmlformats.org/drawingml/2006/diagram" xmlns:a="http://schemas.openxmlformats.org/drawingml/2006/main">
  <dgm:ptLst>
    <dgm:pt modelId="{9EAF7275-271E-4D87-86D0-B7535BD7B28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s-ES"/>
        </a:p>
      </dgm:t>
    </dgm:pt>
    <dgm:pt modelId="{FE57777F-F7A6-4AE4-90A8-E867187D255B}">
      <dgm:prSet custT="1"/>
      <dgm:spPr>
        <a:solidFill>
          <a:schemeClr val="accent1">
            <a:lumMod val="50000"/>
          </a:schemeClr>
        </a:solidFill>
        <a:scene3d>
          <a:camera prst="orthographicFront"/>
          <a:lightRig rig="threePt" dir="t"/>
        </a:scene3d>
        <a:sp3d>
          <a:bevelT w="152400" prst="convex"/>
          <a:bevelB prst="relaxedInset"/>
        </a:sp3d>
      </dgm:spPr>
      <dgm:t>
        <a:bodyPr/>
        <a:lstStyle/>
        <a:p>
          <a:pPr rtl="0"/>
          <a:endParaRPr lang="es-ES" sz="2400" dirty="0" smtClean="0">
            <a:solidFill>
              <a:srgbClr val="FF0000"/>
            </a:solidFill>
          </a:endParaRPr>
        </a:p>
        <a:p>
          <a:pPr rtl="0"/>
          <a:r>
            <a:rPr lang="es-ES" sz="2400" dirty="0" smtClean="0">
              <a:solidFill>
                <a:srgbClr val="FF0000"/>
              </a:solidFill>
            </a:rPr>
            <a:t>El control de gestión es un proceso fundamental en las organizaciones actuales y un área en que se han desarrollado importantes transformaciones ocasionadas por la dinámica de los negocios y las oportunidades que han entregado las Tecnologías de Información.</a:t>
          </a:r>
        </a:p>
        <a:p>
          <a:pPr rtl="0"/>
          <a:endParaRPr lang="es-ES" sz="2400" dirty="0">
            <a:solidFill>
              <a:srgbClr val="FF0000"/>
            </a:solidFill>
          </a:endParaRPr>
        </a:p>
      </dgm:t>
    </dgm:pt>
    <dgm:pt modelId="{7816DB1B-9D6A-4DE2-8772-5585E5E68193}" type="parTrans" cxnId="{9E7AA539-F0B5-4703-9372-2378282B8180}">
      <dgm:prSet/>
      <dgm:spPr/>
      <dgm:t>
        <a:bodyPr/>
        <a:lstStyle/>
        <a:p>
          <a:endParaRPr lang="es-ES" sz="2400">
            <a:solidFill>
              <a:srgbClr val="FF0000"/>
            </a:solidFill>
          </a:endParaRPr>
        </a:p>
      </dgm:t>
    </dgm:pt>
    <dgm:pt modelId="{09893F2A-DD58-4409-98AB-D774AAB36DD8}" type="sibTrans" cxnId="{9E7AA539-F0B5-4703-9372-2378282B8180}">
      <dgm:prSet/>
      <dgm:spPr/>
      <dgm:t>
        <a:bodyPr/>
        <a:lstStyle/>
        <a:p>
          <a:endParaRPr lang="es-ES" sz="2400">
            <a:solidFill>
              <a:srgbClr val="FF0000"/>
            </a:solidFill>
          </a:endParaRPr>
        </a:p>
      </dgm:t>
    </dgm:pt>
    <dgm:pt modelId="{61E63458-6105-4E75-8E27-1892652D01FC}">
      <dgm:prSet custT="1"/>
      <dgm:spPr>
        <a:solidFill>
          <a:schemeClr val="accent1">
            <a:lumMod val="50000"/>
          </a:schemeClr>
        </a:solidFill>
        <a:scene3d>
          <a:camera prst="orthographicFront"/>
          <a:lightRig rig="threePt" dir="t"/>
        </a:scene3d>
        <a:sp3d>
          <a:bevelT w="152400" prst="convex"/>
        </a:sp3d>
      </dgm:spPr>
      <dgm:t>
        <a:bodyPr/>
        <a:lstStyle/>
        <a:p>
          <a:pPr rtl="0"/>
          <a:r>
            <a:rPr lang="es-ES" sz="2400" dirty="0" smtClean="0">
              <a:solidFill>
                <a:srgbClr val="FF0000"/>
              </a:solidFill>
            </a:rPr>
            <a:t>Se tiende a entender al control de gestión como la función o el proceso de la gestión por medio del cual la dirección influye en la organización para asegurar la implantación de la estrategia y el cumplimiento de los objetivos corporativos.</a:t>
          </a:r>
          <a:endParaRPr lang="es-ES_tradnl" sz="2400" dirty="0">
            <a:solidFill>
              <a:srgbClr val="FF0000"/>
            </a:solidFill>
          </a:endParaRPr>
        </a:p>
      </dgm:t>
    </dgm:pt>
    <dgm:pt modelId="{D4EA61E1-A140-4FF6-B95B-7B899FB17AA4}" type="parTrans" cxnId="{CCC97ADE-ACC2-4F98-9EEF-FC31F18D9F4C}">
      <dgm:prSet/>
      <dgm:spPr/>
      <dgm:t>
        <a:bodyPr/>
        <a:lstStyle/>
        <a:p>
          <a:endParaRPr lang="es-ES" sz="2400">
            <a:solidFill>
              <a:srgbClr val="FF0000"/>
            </a:solidFill>
          </a:endParaRPr>
        </a:p>
      </dgm:t>
    </dgm:pt>
    <dgm:pt modelId="{55493605-D65C-47E3-B2C0-3BC0F75F5416}" type="sibTrans" cxnId="{CCC97ADE-ACC2-4F98-9EEF-FC31F18D9F4C}">
      <dgm:prSet/>
      <dgm:spPr/>
      <dgm:t>
        <a:bodyPr/>
        <a:lstStyle/>
        <a:p>
          <a:endParaRPr lang="es-ES" sz="2400">
            <a:solidFill>
              <a:srgbClr val="FF0000"/>
            </a:solidFill>
          </a:endParaRPr>
        </a:p>
      </dgm:t>
    </dgm:pt>
    <dgm:pt modelId="{A68BB8A0-90C1-478A-9F9C-6F6ED46D6151}" type="pres">
      <dgm:prSet presAssocID="{9EAF7275-271E-4D87-86D0-B7535BD7B282}" presName="linear" presStyleCnt="0">
        <dgm:presLayoutVars>
          <dgm:animLvl val="lvl"/>
          <dgm:resizeHandles val="exact"/>
        </dgm:presLayoutVars>
      </dgm:prSet>
      <dgm:spPr/>
      <dgm:t>
        <a:bodyPr/>
        <a:lstStyle/>
        <a:p>
          <a:endParaRPr lang="es-ES"/>
        </a:p>
      </dgm:t>
    </dgm:pt>
    <dgm:pt modelId="{9D3962B6-0B6D-42B3-B75C-0395888E7192}" type="pres">
      <dgm:prSet presAssocID="{FE57777F-F7A6-4AE4-90A8-E867187D255B}" presName="parentText" presStyleLbl="node1" presStyleIdx="0" presStyleCnt="2">
        <dgm:presLayoutVars>
          <dgm:chMax val="0"/>
          <dgm:bulletEnabled val="1"/>
        </dgm:presLayoutVars>
      </dgm:prSet>
      <dgm:spPr/>
      <dgm:t>
        <a:bodyPr/>
        <a:lstStyle/>
        <a:p>
          <a:endParaRPr lang="es-ES"/>
        </a:p>
      </dgm:t>
    </dgm:pt>
    <dgm:pt modelId="{7EC8E399-3CD7-4110-986C-AA6CA214E700}" type="pres">
      <dgm:prSet presAssocID="{09893F2A-DD58-4409-98AB-D774AAB36DD8}" presName="spacer" presStyleCnt="0"/>
      <dgm:spPr>
        <a:scene3d>
          <a:camera prst="orthographicFront"/>
          <a:lightRig rig="threePt" dir="t"/>
        </a:scene3d>
        <a:sp3d>
          <a:bevelT prst="convex"/>
        </a:sp3d>
      </dgm:spPr>
      <dgm:t>
        <a:bodyPr/>
        <a:lstStyle/>
        <a:p>
          <a:endParaRPr lang="es-ES"/>
        </a:p>
      </dgm:t>
    </dgm:pt>
    <dgm:pt modelId="{6AE57115-4B36-4AD6-9E41-0DAA0BADDE8E}" type="pres">
      <dgm:prSet presAssocID="{61E63458-6105-4E75-8E27-1892652D01FC}" presName="parentText" presStyleLbl="node1" presStyleIdx="1" presStyleCnt="2">
        <dgm:presLayoutVars>
          <dgm:chMax val="0"/>
          <dgm:bulletEnabled val="1"/>
        </dgm:presLayoutVars>
      </dgm:prSet>
      <dgm:spPr/>
      <dgm:t>
        <a:bodyPr/>
        <a:lstStyle/>
        <a:p>
          <a:endParaRPr lang="es-ES"/>
        </a:p>
      </dgm:t>
    </dgm:pt>
  </dgm:ptLst>
  <dgm:cxnLst>
    <dgm:cxn modelId="{9E7AA539-F0B5-4703-9372-2378282B8180}" srcId="{9EAF7275-271E-4D87-86D0-B7535BD7B282}" destId="{FE57777F-F7A6-4AE4-90A8-E867187D255B}" srcOrd="0" destOrd="0" parTransId="{7816DB1B-9D6A-4DE2-8772-5585E5E68193}" sibTransId="{09893F2A-DD58-4409-98AB-D774AAB36DD8}"/>
    <dgm:cxn modelId="{6085E9EF-B358-4091-9E73-44DBB2924CD8}" type="presOf" srcId="{9EAF7275-271E-4D87-86D0-B7535BD7B282}" destId="{A68BB8A0-90C1-478A-9F9C-6F6ED46D6151}" srcOrd="0" destOrd="0" presId="urn:microsoft.com/office/officeart/2005/8/layout/vList2"/>
    <dgm:cxn modelId="{FDFD71E4-3FF9-4A9A-807D-C5C96E6A5546}" type="presOf" srcId="{61E63458-6105-4E75-8E27-1892652D01FC}" destId="{6AE57115-4B36-4AD6-9E41-0DAA0BADDE8E}" srcOrd="0" destOrd="0" presId="urn:microsoft.com/office/officeart/2005/8/layout/vList2"/>
    <dgm:cxn modelId="{CCC97ADE-ACC2-4F98-9EEF-FC31F18D9F4C}" srcId="{9EAF7275-271E-4D87-86D0-B7535BD7B282}" destId="{61E63458-6105-4E75-8E27-1892652D01FC}" srcOrd="1" destOrd="0" parTransId="{D4EA61E1-A140-4FF6-B95B-7B899FB17AA4}" sibTransId="{55493605-D65C-47E3-B2C0-3BC0F75F5416}"/>
    <dgm:cxn modelId="{4CB1DF4B-3439-4FC5-BA0B-C1729BB6CF04}" type="presOf" srcId="{FE57777F-F7A6-4AE4-90A8-E867187D255B}" destId="{9D3962B6-0B6D-42B3-B75C-0395888E7192}" srcOrd="0" destOrd="0" presId="urn:microsoft.com/office/officeart/2005/8/layout/vList2"/>
    <dgm:cxn modelId="{9F7840FF-307E-428A-BDF8-E245486E37AE}" type="presParOf" srcId="{A68BB8A0-90C1-478A-9F9C-6F6ED46D6151}" destId="{9D3962B6-0B6D-42B3-B75C-0395888E7192}" srcOrd="0" destOrd="0" presId="urn:microsoft.com/office/officeart/2005/8/layout/vList2"/>
    <dgm:cxn modelId="{733E4C47-5E02-4623-9042-6ADC150B4C91}" type="presParOf" srcId="{A68BB8A0-90C1-478A-9F9C-6F6ED46D6151}" destId="{7EC8E399-3CD7-4110-986C-AA6CA214E700}" srcOrd="1" destOrd="0" presId="urn:microsoft.com/office/officeart/2005/8/layout/vList2"/>
    <dgm:cxn modelId="{DA3202DB-8E96-4156-BC39-E917250C6149}" type="presParOf" srcId="{A68BB8A0-90C1-478A-9F9C-6F6ED46D6151}" destId="{6AE57115-4B36-4AD6-9E41-0DAA0BADDE8E}" srcOrd="2" destOrd="0" presId="urn:microsoft.com/office/officeart/2005/8/layout/vList2"/>
  </dgm:cxnLst>
  <dgm:bg/>
  <dgm:whole/>
</dgm:dataModel>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3.vml.rels><?xml version="1.0" encoding="UTF-8" standalone="yes"?>
<Relationships xmlns="http://schemas.openxmlformats.org/package/2006/relationships"><Relationship Id="rId3" Type="http://schemas.microsoft.com/office/2006/relationships/legacyDiagramText" Target="legacyDiagramText3.bin"/><Relationship Id="rId2" Type="http://schemas.microsoft.com/office/2006/relationships/legacyDiagramText" Target="legacyDiagramText2.bin"/><Relationship Id="rId1" Type="http://schemas.microsoft.com/office/2006/relationships/legacyDiagramText" Target="legacyDiagramText1.bin"/><Relationship Id="rId5" Type="http://schemas.microsoft.com/office/2006/relationships/legacyDiagramText" Target="legacyDiagramText5.bin"/><Relationship Id="rId4" Type="http://schemas.microsoft.com/office/2006/relationships/legacyDiagramText" Target="legacyDiagramText4.bin"/></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1858"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smtClean="0"/>
            </a:lvl1pPr>
          </a:lstStyle>
          <a:p>
            <a:pPr>
              <a:defRPr/>
            </a:pPr>
            <a:endParaRPr lang="es-ES"/>
          </a:p>
        </p:txBody>
      </p:sp>
      <p:sp>
        <p:nvSpPr>
          <p:cNvPr id="121859"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vl1pPr>
          </a:lstStyle>
          <a:p>
            <a:pPr>
              <a:defRPr/>
            </a:pPr>
            <a:endParaRPr lang="es-ES"/>
          </a:p>
        </p:txBody>
      </p:sp>
      <p:sp>
        <p:nvSpPr>
          <p:cNvPr id="121860" name="Rectangle 4"/>
          <p:cNvSpPr>
            <a:spLocks noGrp="1" noChangeArrowheads="1"/>
          </p:cNvSpPr>
          <p:nvPr>
            <p:ph type="ftr" sz="quarter" idx="2"/>
          </p:nvPr>
        </p:nvSpPr>
        <p:spPr bwMode="auto">
          <a:xfrm>
            <a:off x="0"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smtClean="0"/>
            </a:lvl1pPr>
          </a:lstStyle>
          <a:p>
            <a:pPr>
              <a:defRPr/>
            </a:pPr>
            <a:endParaRPr lang="es-ES"/>
          </a:p>
        </p:txBody>
      </p:sp>
      <p:sp>
        <p:nvSpPr>
          <p:cNvPr id="121861" name="Rectangle 5"/>
          <p:cNvSpPr>
            <a:spLocks noGrp="1" noChangeArrowheads="1"/>
          </p:cNvSpPr>
          <p:nvPr>
            <p:ph type="sldNum" sz="quarter" idx="3"/>
          </p:nvPr>
        </p:nvSpPr>
        <p:spPr bwMode="auto">
          <a:xfrm>
            <a:off x="3970338"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vl1pPr>
          </a:lstStyle>
          <a:p>
            <a:pPr>
              <a:defRPr/>
            </a:pPr>
            <a:fld id="{F1B19515-BC6D-4B5E-BC24-F6E744BA5FD8}" type="slidenum">
              <a:rPr lang="es-ES"/>
              <a:pPr>
                <a:defRPr/>
              </a:pPr>
              <a:t>‹Nº›</a:t>
            </a:fld>
            <a:endParaRPr lang="es-E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l" defTabSz="931863">
              <a:defRPr sz="1200" smtClean="0"/>
            </a:lvl1pPr>
          </a:lstStyle>
          <a:p>
            <a:pPr>
              <a:defRPr/>
            </a:pPr>
            <a:endParaRPr lang="es-ES_tradnl"/>
          </a:p>
        </p:txBody>
      </p:sp>
      <p:sp>
        <p:nvSpPr>
          <p:cNvPr id="24579"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defTabSz="931863">
              <a:defRPr sz="1200" smtClean="0"/>
            </a:lvl1pPr>
          </a:lstStyle>
          <a:p>
            <a:pPr>
              <a:defRPr/>
            </a:pPr>
            <a:endParaRPr lang="es-ES_tradnl"/>
          </a:p>
        </p:txBody>
      </p:sp>
      <p:sp>
        <p:nvSpPr>
          <p:cNvPr id="89092"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p:spPr>
      </p:sp>
      <p:sp>
        <p:nvSpPr>
          <p:cNvPr id="24581" name="Rectangle 5"/>
          <p:cNvSpPr>
            <a:spLocks noGrp="1" noChangeArrowheads="1"/>
          </p:cNvSpPr>
          <p:nvPr>
            <p:ph type="body" sz="quarter" idx="3"/>
          </p:nvPr>
        </p:nvSpPr>
        <p:spPr bwMode="auto">
          <a:xfrm>
            <a:off x="701675" y="4416425"/>
            <a:ext cx="5607050"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s-ES_tradnl" noProof="0" smtClean="0"/>
              <a:t>Haga clic para modificar el estilo de texto del patrón</a:t>
            </a:r>
          </a:p>
          <a:p>
            <a:pPr lvl="1"/>
            <a:r>
              <a:rPr lang="es-ES_tradnl" noProof="0" smtClean="0"/>
              <a:t>Segundo nivel</a:t>
            </a:r>
          </a:p>
          <a:p>
            <a:pPr lvl="2"/>
            <a:r>
              <a:rPr lang="es-ES_tradnl" noProof="0" smtClean="0"/>
              <a:t>Tercer nivel</a:t>
            </a:r>
          </a:p>
          <a:p>
            <a:pPr lvl="3"/>
            <a:r>
              <a:rPr lang="es-ES_tradnl" noProof="0" smtClean="0"/>
              <a:t>Cuarto nivel</a:t>
            </a:r>
          </a:p>
          <a:p>
            <a:pPr lvl="4"/>
            <a:r>
              <a:rPr lang="es-ES_tradnl" noProof="0" smtClean="0"/>
              <a:t>Quinto nivel</a:t>
            </a:r>
          </a:p>
        </p:txBody>
      </p:sp>
      <p:sp>
        <p:nvSpPr>
          <p:cNvPr id="24582"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l" defTabSz="931863">
              <a:defRPr sz="1200" smtClean="0"/>
            </a:lvl1pPr>
          </a:lstStyle>
          <a:p>
            <a:pPr>
              <a:defRPr/>
            </a:pPr>
            <a:endParaRPr lang="es-ES_tradnl"/>
          </a:p>
        </p:txBody>
      </p:sp>
      <p:sp>
        <p:nvSpPr>
          <p:cNvPr id="24583"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defTabSz="931863">
              <a:defRPr sz="1200" smtClean="0"/>
            </a:lvl1pPr>
          </a:lstStyle>
          <a:p>
            <a:pPr>
              <a:defRPr/>
            </a:pPr>
            <a:fld id="{99A3E61C-C37B-4413-AC6B-A36F051AA22C}" type="slidenum">
              <a:rPr lang="es-ES_tradnl"/>
              <a:pPr>
                <a:defRPr/>
              </a:pPr>
              <a:t>‹Nº›</a:t>
            </a:fld>
            <a:endParaRPr lang="es-ES_tradnl"/>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fld id="{370A23A4-8764-4276-B3D3-9A8E756F6E65}" type="slidenum">
              <a:rPr lang="es-ES_tradnl"/>
              <a:pPr/>
              <a:t>1</a:t>
            </a:fld>
            <a:endParaRPr lang="es-ES_tradnl"/>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p:spPr>
        <p:txBody>
          <a:bodyPr/>
          <a:lstStyle/>
          <a:p>
            <a:pPr eaLnBrk="1" hangingPunct="1"/>
            <a:r>
              <a:rPr lang="es-ES_tradnl" smtClean="0"/>
              <a:t>Trataremos de acercar las palabras y los conceptos difíciles … que no se nos escapen y que no nos escondamos en los términos difíciles.</a:t>
            </a:r>
          </a:p>
          <a:p>
            <a:pPr eaLnBrk="1" hangingPunct="1"/>
            <a:r>
              <a:rPr lang="es-ES_tradnl" smtClean="0"/>
              <a:t>No buscaremos rigurosidad académica</a:t>
            </a:r>
          </a:p>
          <a:p>
            <a:pPr eaLnBrk="1" hangingPunct="1"/>
            <a:r>
              <a:rPr lang="es-ES_tradnl" smtClean="0"/>
              <a:t>Buscaremos una consideración aplicada.</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p>
            <a:fld id="{6F68CC3E-D26B-490C-9D63-4189160360BC}" type="slidenum">
              <a:rPr lang="es-ES_tradnl"/>
              <a:pPr/>
              <a:t>4</a:t>
            </a:fld>
            <a:endParaRPr lang="es-ES_tradnl"/>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ln/>
        </p:spPr>
        <p:txBody>
          <a:bodyPr/>
          <a:lstStyle/>
          <a:p>
            <a:pPr eaLnBrk="1" hangingPunct="1"/>
            <a:endParaRPr lang="es-E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EAFE4D69-879E-4C69-AA81-9C113F2403F6}" type="slidenum">
              <a:rPr lang="es-ES_tradnl"/>
              <a:pPr/>
              <a:t>16</a:t>
            </a:fld>
            <a:endParaRPr lang="es-ES_tradnl"/>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p:spPr>
        <p:txBody>
          <a:bodyPr/>
          <a:lstStyle/>
          <a:p>
            <a:pPr eaLnBrk="1" hangingPunct="1"/>
            <a:endParaRPr lang="es-E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DB9591D2-E16B-4C12-BBF4-DF44F7C8A902}" type="slidenum">
              <a:rPr lang="es-ES_tradnl"/>
              <a:pPr/>
              <a:t>18</a:t>
            </a:fld>
            <a:endParaRPr lang="es-ES_tradnl"/>
          </a:p>
        </p:txBody>
      </p:sp>
      <p:sp>
        <p:nvSpPr>
          <p:cNvPr id="93187" name="Rectangle 2"/>
          <p:cNvSpPr>
            <a:spLocks noGrp="1" noRot="1" noChangeAspect="1" noChangeArrowheads="1" noTextEdit="1"/>
          </p:cNvSpPr>
          <p:nvPr>
            <p:ph type="sldImg"/>
          </p:nvPr>
        </p:nvSpPr>
        <p:spPr>
          <a:xfrm>
            <a:off x="1135063" y="687388"/>
            <a:ext cx="4679950" cy="3509962"/>
          </a:xfrm>
          <a:ln/>
        </p:spPr>
      </p:sp>
      <p:sp>
        <p:nvSpPr>
          <p:cNvPr id="93188" name="Rectangle 3"/>
          <p:cNvSpPr>
            <a:spLocks noGrp="1" noChangeArrowheads="1"/>
          </p:cNvSpPr>
          <p:nvPr>
            <p:ph type="body" idx="1"/>
          </p:nvPr>
        </p:nvSpPr>
        <p:spPr>
          <a:xfrm>
            <a:off x="917575" y="4427538"/>
            <a:ext cx="5194300" cy="4198937"/>
          </a:xfrm>
          <a:noFill/>
          <a:ln/>
        </p:spPr>
        <p:txBody>
          <a:bodyPr/>
          <a:lstStyle/>
          <a:p>
            <a:pPr eaLnBrk="1" hangingPunct="1"/>
            <a:endParaRPr lang="es-E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ACF40821-EE07-4E20-960D-E9195D8532C1}" type="slidenum">
              <a:rPr lang="es-ES_tradnl"/>
              <a:pPr/>
              <a:t>19</a:t>
            </a:fld>
            <a:endParaRPr lang="es-ES_tradnl"/>
          </a:p>
        </p:txBody>
      </p:sp>
      <p:sp>
        <p:nvSpPr>
          <p:cNvPr id="94211" name="Rectangle 2"/>
          <p:cNvSpPr>
            <a:spLocks noGrp="1" noRot="1" noChangeAspect="1" noChangeArrowheads="1" noTextEdit="1"/>
          </p:cNvSpPr>
          <p:nvPr>
            <p:ph type="sldImg"/>
          </p:nvPr>
        </p:nvSpPr>
        <p:spPr>
          <a:xfrm>
            <a:off x="1184275" y="698500"/>
            <a:ext cx="4646613" cy="3484563"/>
          </a:xfrm>
          <a:ln/>
        </p:spPr>
      </p:sp>
      <p:sp>
        <p:nvSpPr>
          <p:cNvPr id="94212" name="Rectangle 3"/>
          <p:cNvSpPr>
            <a:spLocks noGrp="1" noChangeArrowheads="1"/>
          </p:cNvSpPr>
          <p:nvPr>
            <p:ph type="body" idx="1"/>
          </p:nvPr>
        </p:nvSpPr>
        <p:spPr>
          <a:xfrm>
            <a:off x="700088" y="4414838"/>
            <a:ext cx="5610225" cy="4183062"/>
          </a:xfrm>
          <a:noFill/>
          <a:ln/>
        </p:spPr>
        <p:txBody>
          <a:bodyPr/>
          <a:lstStyle/>
          <a:p>
            <a:pPr eaLnBrk="1" hangingPunct="1"/>
            <a:r>
              <a:rPr lang="it-IT" smtClean="0"/>
              <a:t>This is an article where HP launches a new Server to the market. </a:t>
            </a:r>
          </a:p>
          <a:p>
            <a:pPr eaLnBrk="1" hangingPunct="1"/>
            <a:endParaRPr lang="it-IT" smtClean="0"/>
          </a:p>
          <a:p>
            <a:pPr eaLnBrk="1" hangingPunct="1"/>
            <a:r>
              <a:rPr lang="it-IT" smtClean="0"/>
              <a:t>See the title... Logistics, Tariffs guide decisions to spread productions around. (go through the slide)</a:t>
            </a:r>
          </a:p>
          <a:p>
            <a:pPr eaLnBrk="1" hangingPunct="1"/>
            <a:endParaRPr lang="it-IT" smtClean="0"/>
          </a:p>
          <a:p>
            <a:pPr eaLnBrk="1" hangingPunct="1"/>
            <a:r>
              <a:rPr lang="it-IT" smtClean="0"/>
              <a:t>Think about how many products are launched by your company (either you are manufacturer or distributor) and the opportunities but also the complexities of operating in a global supply chain  </a:t>
            </a:r>
          </a:p>
          <a:p>
            <a:pPr eaLnBrk="1" hangingPunct="1"/>
            <a:endParaRPr lang="it-IT" smtClean="0"/>
          </a:p>
          <a:p>
            <a:pPr eaLnBrk="1" hangingPunct="1"/>
            <a:r>
              <a:rPr lang="it-IT" smtClean="0"/>
              <a:t>In order to summarize the main supply chain challenges lets look at the same slide</a:t>
            </a:r>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p>
            <a:fld id="{B6B64CED-4F4E-42F6-A012-B2849FBD41F2}" type="slidenum">
              <a:rPr lang="es-ES_tradnl"/>
              <a:pPr/>
              <a:t>20</a:t>
            </a:fld>
            <a:endParaRPr lang="es-ES_tradnl"/>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xfrm>
            <a:off x="700088" y="4414838"/>
            <a:ext cx="5610225" cy="4184650"/>
          </a:xfrm>
          <a:noFill/>
          <a:ln/>
        </p:spPr>
        <p:txBody>
          <a:bodyPr/>
          <a:lstStyle/>
          <a:p>
            <a:pPr eaLnBrk="1" hangingPunct="1"/>
            <a:endParaRPr lang="es-E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p>
            <a:fld id="{8556ACC4-7511-4E47-92B2-E7A64B179490}" type="slidenum">
              <a:rPr lang="es-ES_tradnl"/>
              <a:pPr/>
              <a:t>23</a:t>
            </a:fld>
            <a:endParaRPr lang="es-ES_tradnl"/>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p:spPr>
        <p:txBody>
          <a:bodyPr/>
          <a:lstStyle/>
          <a:p>
            <a:pPr eaLnBrk="1" hangingPunct="1"/>
            <a:endParaRPr lang="es-E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FE61F61C-EA64-4236-B4C2-E2FAB7EC8619}" type="slidenum">
              <a:rPr lang="es-ES_tradnl"/>
              <a:pPr/>
              <a:t>25</a:t>
            </a:fld>
            <a:endParaRPr lang="es-ES_tradnl"/>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noFill/>
          <a:ln/>
        </p:spPr>
        <p:txBody>
          <a:bodyPr/>
          <a:lstStyle/>
          <a:p>
            <a:pPr eaLnBrk="1" hangingPunct="1"/>
            <a:endParaRPr lang="es-E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p>
            <a:fld id="{1A1E9359-4DBA-453E-BB3A-46F8BF44CB66}" type="slidenum">
              <a:rPr lang="es-ES_tradnl"/>
              <a:pPr/>
              <a:t>83</a:t>
            </a:fld>
            <a:endParaRPr lang="es-ES_tradnl"/>
          </a:p>
        </p:txBody>
      </p:sp>
      <p:sp>
        <p:nvSpPr>
          <p:cNvPr id="98307" name="Rectangle 2"/>
          <p:cNvSpPr>
            <a:spLocks noGrp="1" noRot="1" noChangeAspect="1" noChangeArrowheads="1" noTextEdit="1"/>
          </p:cNvSpPr>
          <p:nvPr>
            <p:ph type="sldImg"/>
          </p:nvPr>
        </p:nvSpPr>
        <p:spPr>
          <a:xfrm>
            <a:off x="1190625" y="704850"/>
            <a:ext cx="4630738" cy="3473450"/>
          </a:xfrm>
          <a:ln w="12700" cap="flat">
            <a:solidFill>
              <a:schemeClr val="tx1"/>
            </a:solidFill>
          </a:ln>
        </p:spPr>
      </p:sp>
      <p:sp>
        <p:nvSpPr>
          <p:cNvPr id="98308" name="Rectangle 3"/>
          <p:cNvSpPr>
            <a:spLocks noGrp="1" noChangeArrowheads="1"/>
          </p:cNvSpPr>
          <p:nvPr>
            <p:ph type="body" idx="1"/>
          </p:nvPr>
        </p:nvSpPr>
        <p:spPr>
          <a:xfrm>
            <a:off x="933450" y="4416425"/>
            <a:ext cx="5140325" cy="4181475"/>
          </a:xfrm>
          <a:noFill/>
          <a:ln/>
        </p:spPr>
        <p:txBody>
          <a:bodyPr lIns="95633" tIns="49410" rIns="95633" bIns="49410"/>
          <a:lstStyle/>
          <a:p>
            <a:pPr defTabSz="952500" eaLnBrk="1" hangingPunct="1"/>
            <a:endParaRPr lang="es-E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bg>
      <p:bgPr>
        <a:solidFill>
          <a:schemeClr val="bg1"/>
        </a:solidFill>
        <a:effectLst/>
      </p:bgPr>
    </p:bg>
    <p:spTree>
      <p:nvGrpSpPr>
        <p:cNvPr id="1" name=""/>
        <p:cNvGrpSpPr/>
        <p:nvPr/>
      </p:nvGrpSpPr>
      <p:grpSpPr>
        <a:xfrm>
          <a:off x="0" y="0"/>
          <a:ext cx="0" cy="0"/>
          <a:chOff x="0" y="0"/>
          <a:chExt cx="0" cy="0"/>
        </a:xfrm>
      </p:grpSpPr>
      <p:grpSp>
        <p:nvGrpSpPr>
          <p:cNvPr id="4" name="Group 2"/>
          <p:cNvGrpSpPr>
            <a:grpSpLocks/>
          </p:cNvGrpSpPr>
          <p:nvPr/>
        </p:nvGrpSpPr>
        <p:grpSpPr bwMode="auto">
          <a:xfrm>
            <a:off x="0" y="-19050"/>
            <a:ext cx="9144000" cy="6877050"/>
            <a:chOff x="0" y="-12"/>
            <a:chExt cx="5760" cy="4332"/>
          </a:xfrm>
        </p:grpSpPr>
        <p:sp>
          <p:nvSpPr>
            <p:cNvPr id="5" name="Rectangle 3"/>
            <p:cNvSpPr>
              <a:spLocks noChangeArrowheads="1"/>
            </p:cNvSpPr>
            <p:nvPr userDrawn="1"/>
          </p:nvSpPr>
          <p:spPr bwMode="hidden">
            <a:xfrm>
              <a:off x="1104" y="1008"/>
              <a:ext cx="4656" cy="3312"/>
            </a:xfrm>
            <a:prstGeom prst="rect">
              <a:avLst/>
            </a:prstGeom>
            <a:gradFill rotWithShape="0">
              <a:gsLst>
                <a:gs pos="0">
                  <a:schemeClr val="bg2"/>
                </a:gs>
                <a:gs pos="50000">
                  <a:schemeClr val="bg1"/>
                </a:gs>
                <a:gs pos="100000">
                  <a:schemeClr val="bg2"/>
                </a:gs>
              </a:gsLst>
              <a:lin ang="2700000" scaled="1"/>
            </a:gradFill>
            <a:ln w="9525">
              <a:noFill/>
              <a:miter lim="800000"/>
              <a:headEnd/>
              <a:tailEnd/>
            </a:ln>
            <a:effectLst/>
          </p:spPr>
          <p:txBody>
            <a:bodyPr wrap="none" anchor="ctr"/>
            <a:lstStyle/>
            <a:p>
              <a:pPr>
                <a:defRPr/>
              </a:pPr>
              <a:endParaRPr lang="es-ES"/>
            </a:p>
          </p:txBody>
        </p:sp>
        <p:grpSp>
          <p:nvGrpSpPr>
            <p:cNvPr id="6" name="Group 4"/>
            <p:cNvGrpSpPr>
              <a:grpSpLocks/>
            </p:cNvGrpSpPr>
            <p:nvPr userDrawn="1"/>
          </p:nvGrpSpPr>
          <p:grpSpPr bwMode="auto">
            <a:xfrm>
              <a:off x="-1261" y="-157"/>
              <a:ext cx="7021" cy="1190"/>
              <a:chOff x="-1261" y="-154"/>
              <a:chExt cx="7021" cy="1190"/>
            </a:xfrm>
          </p:grpSpPr>
          <p:sp>
            <p:nvSpPr>
              <p:cNvPr id="8" name="Freeform 5"/>
              <p:cNvSpPr>
                <a:spLocks/>
              </p:cNvSpPr>
              <p:nvPr userDrawn="1"/>
            </p:nvSpPr>
            <p:spPr bwMode="ltGray">
              <a:xfrm>
                <a:off x="0" y="4"/>
                <a:ext cx="5760" cy="1032"/>
              </a:xfrm>
              <a:custGeom>
                <a:avLst/>
                <a:gdLst/>
                <a:ahLst/>
                <a:cxnLst>
                  <a:cxn ang="0">
                    <a:pos x="4848" y="432"/>
                  </a:cxn>
                  <a:cxn ang="0">
                    <a:pos x="0" y="432"/>
                  </a:cxn>
                  <a:cxn ang="0">
                    <a:pos x="0" y="0"/>
                  </a:cxn>
                  <a:cxn ang="0">
                    <a:pos x="4848" y="0"/>
                  </a:cxn>
                  <a:cxn ang="0">
                    <a:pos x="4848" y="432"/>
                  </a:cxn>
                </a:cxnLst>
                <a:rect l="0" t="0" r="r" b="b"/>
                <a:pathLst>
                  <a:path w="4848" h="432">
                    <a:moveTo>
                      <a:pt x="4848" y="432"/>
                    </a:moveTo>
                    <a:lnTo>
                      <a:pt x="0" y="432"/>
                    </a:lnTo>
                    <a:lnTo>
                      <a:pt x="0" y="0"/>
                    </a:lnTo>
                    <a:lnTo>
                      <a:pt x="4848" y="0"/>
                    </a:lnTo>
                    <a:lnTo>
                      <a:pt x="4848" y="432"/>
                    </a:lnTo>
                    <a:close/>
                  </a:path>
                </a:pathLst>
              </a:custGeom>
              <a:solidFill>
                <a:schemeClr val="hlink"/>
              </a:solidFill>
              <a:ln w="9525">
                <a:noFill/>
                <a:round/>
                <a:headEnd/>
                <a:tailEnd/>
              </a:ln>
              <a:effectLst/>
            </p:spPr>
            <p:txBody>
              <a:bodyPr wrap="none" anchor="ctr"/>
              <a:lstStyle/>
              <a:p>
                <a:pPr>
                  <a:defRPr/>
                </a:pPr>
                <a:endParaRPr lang="es-ES"/>
              </a:p>
            </p:txBody>
          </p:sp>
          <p:grpSp>
            <p:nvGrpSpPr>
              <p:cNvPr id="9" name="Group 6"/>
              <p:cNvGrpSpPr>
                <a:grpSpLocks/>
              </p:cNvGrpSpPr>
              <p:nvPr userDrawn="1"/>
            </p:nvGrpSpPr>
            <p:grpSpPr bwMode="auto">
              <a:xfrm>
                <a:off x="333" y="-9"/>
                <a:ext cx="5176" cy="1044"/>
                <a:chOff x="333" y="-9"/>
                <a:chExt cx="5176" cy="1044"/>
              </a:xfrm>
            </p:grpSpPr>
            <p:sp>
              <p:nvSpPr>
                <p:cNvPr id="38" name="Freeform 7"/>
                <p:cNvSpPr>
                  <a:spLocks/>
                </p:cNvSpPr>
                <p:nvPr userDrawn="1"/>
              </p:nvSpPr>
              <p:spPr bwMode="ltGray">
                <a:xfrm>
                  <a:off x="3230" y="949"/>
                  <a:ext cx="17" cy="20"/>
                </a:xfrm>
                <a:custGeom>
                  <a:avLst/>
                  <a:gdLst/>
                  <a:ahLst/>
                  <a:cxnLst>
                    <a:cxn ang="0">
                      <a:pos x="5" y="11"/>
                    </a:cxn>
                    <a:cxn ang="0">
                      <a:pos x="15" y="5"/>
                    </a:cxn>
                    <a:cxn ang="0">
                      <a:pos x="13" y="17"/>
                    </a:cxn>
                    <a:cxn ang="0">
                      <a:pos x="5" y="11"/>
                    </a:cxn>
                  </a:cxnLst>
                  <a:rect l="0" t="0" r="r" b="b"/>
                  <a:pathLst>
                    <a:path w="15" h="23">
                      <a:moveTo>
                        <a:pt x="5" y="11"/>
                      </a:moveTo>
                      <a:cubicBezTo>
                        <a:pt x="2" y="1"/>
                        <a:pt x="7" y="0"/>
                        <a:pt x="15" y="5"/>
                      </a:cubicBezTo>
                      <a:cubicBezTo>
                        <a:pt x="14" y="9"/>
                        <a:pt x="15" y="13"/>
                        <a:pt x="13" y="17"/>
                      </a:cubicBezTo>
                      <a:cubicBezTo>
                        <a:pt x="9" y="23"/>
                        <a:pt x="0" y="16"/>
                        <a:pt x="5" y="11"/>
                      </a:cubicBezTo>
                      <a:close/>
                    </a:path>
                  </a:pathLst>
                </a:custGeom>
                <a:solidFill>
                  <a:schemeClr val="folHlink"/>
                </a:solidFill>
                <a:ln w="9525">
                  <a:noFill/>
                  <a:round/>
                  <a:headEnd/>
                  <a:tailEnd/>
                </a:ln>
                <a:effectLst/>
              </p:spPr>
              <p:txBody>
                <a:bodyPr wrap="none" anchor="ctr"/>
                <a:lstStyle/>
                <a:p>
                  <a:pPr>
                    <a:defRPr/>
                  </a:pPr>
                  <a:endParaRPr lang="es-ES"/>
                </a:p>
              </p:txBody>
            </p:sp>
            <p:sp>
              <p:nvSpPr>
                <p:cNvPr id="39" name="Freeform 8"/>
                <p:cNvSpPr>
                  <a:spLocks/>
                </p:cNvSpPr>
                <p:nvPr userDrawn="1"/>
              </p:nvSpPr>
              <p:spPr bwMode="ltGray">
                <a:xfrm>
                  <a:off x="3406" y="1015"/>
                  <a:ext cx="21" cy="20"/>
                </a:xfrm>
                <a:custGeom>
                  <a:avLst/>
                  <a:gdLst/>
                  <a:ahLst/>
                  <a:cxnLst>
                    <a:cxn ang="0">
                      <a:pos x="3" y="13"/>
                    </a:cxn>
                    <a:cxn ang="0">
                      <a:pos x="11" y="3"/>
                    </a:cxn>
                    <a:cxn ang="0">
                      <a:pos x="7" y="19"/>
                    </a:cxn>
                    <a:cxn ang="0">
                      <a:pos x="3" y="13"/>
                    </a:cxn>
                  </a:cxnLst>
                  <a:rect l="0" t="0" r="r" b="b"/>
                  <a:pathLst>
                    <a:path w="20" h="23">
                      <a:moveTo>
                        <a:pt x="3" y="13"/>
                      </a:moveTo>
                      <a:cubicBezTo>
                        <a:pt x="0" y="5"/>
                        <a:pt x="2" y="0"/>
                        <a:pt x="11" y="3"/>
                      </a:cubicBezTo>
                      <a:cubicBezTo>
                        <a:pt x="16" y="10"/>
                        <a:pt x="20" y="23"/>
                        <a:pt x="7" y="19"/>
                      </a:cubicBezTo>
                      <a:cubicBezTo>
                        <a:pt x="6" y="17"/>
                        <a:pt x="3" y="13"/>
                        <a:pt x="3" y="13"/>
                      </a:cubicBezTo>
                      <a:close/>
                    </a:path>
                  </a:pathLst>
                </a:custGeom>
                <a:solidFill>
                  <a:schemeClr val="folHlink"/>
                </a:solidFill>
                <a:ln w="9525">
                  <a:noFill/>
                  <a:round/>
                  <a:headEnd/>
                  <a:tailEnd/>
                </a:ln>
                <a:effectLst/>
              </p:spPr>
              <p:txBody>
                <a:bodyPr wrap="none" anchor="ctr"/>
                <a:lstStyle/>
                <a:p>
                  <a:pPr>
                    <a:defRPr/>
                  </a:pPr>
                  <a:endParaRPr lang="es-ES"/>
                </a:p>
              </p:txBody>
            </p:sp>
            <p:sp>
              <p:nvSpPr>
                <p:cNvPr id="40" name="Freeform 9"/>
                <p:cNvSpPr>
                  <a:spLocks/>
                </p:cNvSpPr>
                <p:nvPr userDrawn="1"/>
              </p:nvSpPr>
              <p:spPr bwMode="ltGray">
                <a:xfrm>
                  <a:off x="2909" y="908"/>
                  <a:ext cx="31" cy="34"/>
                </a:xfrm>
                <a:custGeom>
                  <a:avLst/>
                  <a:gdLst/>
                  <a:ahLst/>
                  <a:cxnLst>
                    <a:cxn ang="0">
                      <a:pos x="16" y="33"/>
                    </a:cxn>
                    <a:cxn ang="0">
                      <a:pos x="8" y="21"/>
                    </a:cxn>
                    <a:cxn ang="0">
                      <a:pos x="0" y="9"/>
                    </a:cxn>
                    <a:cxn ang="0">
                      <a:pos x="16" y="3"/>
                    </a:cxn>
                    <a:cxn ang="0">
                      <a:pos x="30" y="23"/>
                    </a:cxn>
                    <a:cxn ang="0">
                      <a:pos x="28" y="31"/>
                    </a:cxn>
                    <a:cxn ang="0">
                      <a:pos x="16" y="33"/>
                    </a:cxn>
                  </a:cxnLst>
                  <a:rect l="0" t="0" r="r" b="b"/>
                  <a:pathLst>
                    <a:path w="30" h="42">
                      <a:moveTo>
                        <a:pt x="16" y="33"/>
                      </a:moveTo>
                      <a:cubicBezTo>
                        <a:pt x="3" y="20"/>
                        <a:pt x="15" y="34"/>
                        <a:pt x="8" y="21"/>
                      </a:cubicBezTo>
                      <a:cubicBezTo>
                        <a:pt x="6" y="17"/>
                        <a:pt x="0" y="9"/>
                        <a:pt x="0" y="9"/>
                      </a:cubicBezTo>
                      <a:cubicBezTo>
                        <a:pt x="5" y="1"/>
                        <a:pt x="7" y="0"/>
                        <a:pt x="16" y="3"/>
                      </a:cubicBezTo>
                      <a:cubicBezTo>
                        <a:pt x="25" y="16"/>
                        <a:pt x="10" y="16"/>
                        <a:pt x="30" y="23"/>
                      </a:cubicBezTo>
                      <a:cubicBezTo>
                        <a:pt x="29" y="26"/>
                        <a:pt x="30" y="29"/>
                        <a:pt x="28" y="31"/>
                      </a:cubicBezTo>
                      <a:cubicBezTo>
                        <a:pt x="15" y="42"/>
                        <a:pt x="16" y="38"/>
                        <a:pt x="16" y="33"/>
                      </a:cubicBezTo>
                      <a:close/>
                    </a:path>
                  </a:pathLst>
                </a:custGeom>
                <a:solidFill>
                  <a:schemeClr val="folHlink"/>
                </a:solidFill>
                <a:ln w="9525">
                  <a:noFill/>
                  <a:round/>
                  <a:headEnd/>
                  <a:tailEnd/>
                </a:ln>
                <a:effectLst/>
              </p:spPr>
              <p:txBody>
                <a:bodyPr wrap="none" anchor="ctr"/>
                <a:lstStyle/>
                <a:p>
                  <a:pPr>
                    <a:defRPr/>
                  </a:pPr>
                  <a:endParaRPr lang="es-ES"/>
                </a:p>
              </p:txBody>
            </p:sp>
            <p:sp>
              <p:nvSpPr>
                <p:cNvPr id="41" name="Freeform 10"/>
                <p:cNvSpPr>
                  <a:spLocks/>
                </p:cNvSpPr>
                <p:nvPr userDrawn="1"/>
              </p:nvSpPr>
              <p:spPr bwMode="ltGray">
                <a:xfrm>
                  <a:off x="2551" y="940"/>
                  <a:ext cx="25" cy="12"/>
                </a:xfrm>
                <a:custGeom>
                  <a:avLst/>
                  <a:gdLst/>
                  <a:ahLst/>
                  <a:cxnLst>
                    <a:cxn ang="0">
                      <a:pos x="15" y="16"/>
                    </a:cxn>
                    <a:cxn ang="0">
                      <a:pos x="3" y="8"/>
                    </a:cxn>
                    <a:cxn ang="0">
                      <a:pos x="15" y="0"/>
                    </a:cxn>
                    <a:cxn ang="0">
                      <a:pos x="15" y="16"/>
                    </a:cxn>
                  </a:cxnLst>
                  <a:rect l="0" t="0" r="r" b="b"/>
                  <a:pathLst>
                    <a:path w="25" h="16">
                      <a:moveTo>
                        <a:pt x="15" y="16"/>
                      </a:moveTo>
                      <a:cubicBezTo>
                        <a:pt x="10" y="15"/>
                        <a:pt x="0" y="12"/>
                        <a:pt x="3" y="8"/>
                      </a:cubicBezTo>
                      <a:cubicBezTo>
                        <a:pt x="6" y="4"/>
                        <a:pt x="15" y="0"/>
                        <a:pt x="15" y="0"/>
                      </a:cubicBezTo>
                      <a:cubicBezTo>
                        <a:pt x="17" y="3"/>
                        <a:pt x="25" y="16"/>
                        <a:pt x="15" y="16"/>
                      </a:cubicBezTo>
                      <a:close/>
                    </a:path>
                  </a:pathLst>
                </a:custGeom>
                <a:solidFill>
                  <a:schemeClr val="folHlink"/>
                </a:solidFill>
                <a:ln w="9525">
                  <a:noFill/>
                  <a:round/>
                  <a:headEnd/>
                  <a:tailEnd/>
                </a:ln>
                <a:effectLst/>
              </p:spPr>
              <p:txBody>
                <a:bodyPr wrap="none" anchor="ctr"/>
                <a:lstStyle/>
                <a:p>
                  <a:pPr>
                    <a:defRPr/>
                  </a:pPr>
                  <a:endParaRPr lang="es-ES"/>
                </a:p>
              </p:txBody>
            </p:sp>
            <p:sp>
              <p:nvSpPr>
                <p:cNvPr id="42" name="Freeform 11"/>
                <p:cNvSpPr>
                  <a:spLocks/>
                </p:cNvSpPr>
                <p:nvPr userDrawn="1"/>
              </p:nvSpPr>
              <p:spPr bwMode="ltGray">
                <a:xfrm>
                  <a:off x="2443" y="954"/>
                  <a:ext cx="65" cy="39"/>
                </a:xfrm>
                <a:custGeom>
                  <a:avLst/>
                  <a:gdLst/>
                  <a:ahLst/>
                  <a:cxnLst>
                    <a:cxn ang="0">
                      <a:pos x="14" y="24"/>
                    </a:cxn>
                    <a:cxn ang="0">
                      <a:pos x="30" y="4"/>
                    </a:cxn>
                    <a:cxn ang="0">
                      <a:pos x="42" y="0"/>
                    </a:cxn>
                    <a:cxn ang="0">
                      <a:pos x="58" y="12"/>
                    </a:cxn>
                    <a:cxn ang="0">
                      <a:pos x="32" y="26"/>
                    </a:cxn>
                    <a:cxn ang="0">
                      <a:pos x="12" y="46"/>
                    </a:cxn>
                    <a:cxn ang="0">
                      <a:pos x="8" y="20"/>
                    </a:cxn>
                    <a:cxn ang="0">
                      <a:pos x="12" y="14"/>
                    </a:cxn>
                    <a:cxn ang="0">
                      <a:pos x="14" y="24"/>
                    </a:cxn>
                  </a:cxnLst>
                  <a:rect l="0" t="0" r="r" b="b"/>
                  <a:pathLst>
                    <a:path w="65" h="46">
                      <a:moveTo>
                        <a:pt x="14" y="24"/>
                      </a:moveTo>
                      <a:cubicBezTo>
                        <a:pt x="18" y="13"/>
                        <a:pt x="16" y="9"/>
                        <a:pt x="30" y="4"/>
                      </a:cubicBezTo>
                      <a:cubicBezTo>
                        <a:pt x="34" y="3"/>
                        <a:pt x="42" y="0"/>
                        <a:pt x="42" y="0"/>
                      </a:cubicBezTo>
                      <a:cubicBezTo>
                        <a:pt x="50" y="1"/>
                        <a:pt x="65" y="0"/>
                        <a:pt x="58" y="12"/>
                      </a:cubicBezTo>
                      <a:cubicBezTo>
                        <a:pt x="53" y="21"/>
                        <a:pt x="40" y="21"/>
                        <a:pt x="32" y="26"/>
                      </a:cubicBezTo>
                      <a:cubicBezTo>
                        <a:pt x="26" y="35"/>
                        <a:pt x="23" y="42"/>
                        <a:pt x="12" y="46"/>
                      </a:cubicBezTo>
                      <a:cubicBezTo>
                        <a:pt x="0" y="42"/>
                        <a:pt x="5" y="30"/>
                        <a:pt x="8" y="20"/>
                      </a:cubicBezTo>
                      <a:cubicBezTo>
                        <a:pt x="9" y="18"/>
                        <a:pt x="10" y="13"/>
                        <a:pt x="12" y="14"/>
                      </a:cubicBezTo>
                      <a:cubicBezTo>
                        <a:pt x="15" y="16"/>
                        <a:pt x="13" y="21"/>
                        <a:pt x="14" y="24"/>
                      </a:cubicBezTo>
                      <a:close/>
                    </a:path>
                  </a:pathLst>
                </a:custGeom>
                <a:solidFill>
                  <a:schemeClr val="folHlink"/>
                </a:solidFill>
                <a:ln w="9525">
                  <a:noFill/>
                  <a:round/>
                  <a:headEnd/>
                  <a:tailEnd/>
                </a:ln>
                <a:effectLst/>
              </p:spPr>
              <p:txBody>
                <a:bodyPr wrap="none" anchor="ctr"/>
                <a:lstStyle/>
                <a:p>
                  <a:pPr>
                    <a:defRPr/>
                  </a:pPr>
                  <a:endParaRPr lang="es-ES"/>
                </a:p>
              </p:txBody>
            </p:sp>
            <p:sp>
              <p:nvSpPr>
                <p:cNvPr id="43" name="Freeform 12"/>
                <p:cNvSpPr>
                  <a:spLocks/>
                </p:cNvSpPr>
                <p:nvPr userDrawn="1"/>
              </p:nvSpPr>
              <p:spPr bwMode="ltGray">
                <a:xfrm>
                  <a:off x="2375" y="952"/>
                  <a:ext cx="68" cy="39"/>
                </a:xfrm>
                <a:custGeom>
                  <a:avLst/>
                  <a:gdLst/>
                  <a:ahLst/>
                  <a:cxnLst>
                    <a:cxn ang="0">
                      <a:pos x="0" y="31"/>
                    </a:cxn>
                    <a:cxn ang="0">
                      <a:pos x="18" y="25"/>
                    </a:cxn>
                    <a:cxn ang="0">
                      <a:pos x="52" y="1"/>
                    </a:cxn>
                    <a:cxn ang="0">
                      <a:pos x="64" y="3"/>
                    </a:cxn>
                    <a:cxn ang="0">
                      <a:pos x="50" y="19"/>
                    </a:cxn>
                    <a:cxn ang="0">
                      <a:pos x="28" y="33"/>
                    </a:cxn>
                    <a:cxn ang="0">
                      <a:pos x="22" y="47"/>
                    </a:cxn>
                    <a:cxn ang="0">
                      <a:pos x="16" y="45"/>
                    </a:cxn>
                    <a:cxn ang="0">
                      <a:pos x="12" y="39"/>
                    </a:cxn>
                    <a:cxn ang="0">
                      <a:pos x="0" y="35"/>
                    </a:cxn>
                    <a:cxn ang="0">
                      <a:pos x="0" y="31"/>
                    </a:cxn>
                  </a:cxnLst>
                  <a:rect l="0" t="0" r="r" b="b"/>
                  <a:pathLst>
                    <a:path w="69" h="47">
                      <a:moveTo>
                        <a:pt x="0" y="31"/>
                      </a:moveTo>
                      <a:cubicBezTo>
                        <a:pt x="7" y="24"/>
                        <a:pt x="9" y="22"/>
                        <a:pt x="18" y="25"/>
                      </a:cubicBezTo>
                      <a:cubicBezTo>
                        <a:pt x="25" y="4"/>
                        <a:pt x="36" y="12"/>
                        <a:pt x="52" y="1"/>
                      </a:cubicBezTo>
                      <a:cubicBezTo>
                        <a:pt x="56" y="2"/>
                        <a:pt x="61" y="0"/>
                        <a:pt x="64" y="3"/>
                      </a:cubicBezTo>
                      <a:cubicBezTo>
                        <a:pt x="69" y="8"/>
                        <a:pt x="50" y="19"/>
                        <a:pt x="50" y="19"/>
                      </a:cubicBezTo>
                      <a:cubicBezTo>
                        <a:pt x="46" y="31"/>
                        <a:pt x="35" y="22"/>
                        <a:pt x="28" y="33"/>
                      </a:cubicBezTo>
                      <a:cubicBezTo>
                        <a:pt x="31" y="41"/>
                        <a:pt x="31" y="44"/>
                        <a:pt x="22" y="47"/>
                      </a:cubicBezTo>
                      <a:cubicBezTo>
                        <a:pt x="20" y="46"/>
                        <a:pt x="18" y="46"/>
                        <a:pt x="16" y="45"/>
                      </a:cubicBezTo>
                      <a:cubicBezTo>
                        <a:pt x="14" y="43"/>
                        <a:pt x="14" y="40"/>
                        <a:pt x="12" y="39"/>
                      </a:cubicBezTo>
                      <a:cubicBezTo>
                        <a:pt x="8" y="37"/>
                        <a:pt x="0" y="35"/>
                        <a:pt x="0" y="35"/>
                      </a:cubicBezTo>
                      <a:cubicBezTo>
                        <a:pt x="2" y="26"/>
                        <a:pt x="3" y="25"/>
                        <a:pt x="0" y="31"/>
                      </a:cubicBezTo>
                      <a:close/>
                    </a:path>
                  </a:pathLst>
                </a:custGeom>
                <a:solidFill>
                  <a:schemeClr val="folHlink"/>
                </a:solidFill>
                <a:ln w="9525">
                  <a:noFill/>
                  <a:round/>
                  <a:headEnd/>
                  <a:tailEnd/>
                </a:ln>
                <a:effectLst/>
              </p:spPr>
              <p:txBody>
                <a:bodyPr wrap="none" anchor="ctr"/>
                <a:lstStyle/>
                <a:p>
                  <a:pPr>
                    <a:defRPr/>
                  </a:pPr>
                  <a:endParaRPr lang="es-ES"/>
                </a:p>
              </p:txBody>
            </p:sp>
            <p:sp>
              <p:nvSpPr>
                <p:cNvPr id="44" name="Freeform 13"/>
                <p:cNvSpPr>
                  <a:spLocks/>
                </p:cNvSpPr>
                <p:nvPr userDrawn="1"/>
              </p:nvSpPr>
              <p:spPr bwMode="ltGray">
                <a:xfrm>
                  <a:off x="2007" y="739"/>
                  <a:ext cx="354" cy="228"/>
                </a:xfrm>
                <a:custGeom>
                  <a:avLst/>
                  <a:gdLst/>
                  <a:ahLst/>
                  <a:cxnLst>
                    <a:cxn ang="0">
                      <a:pos x="10" y="4"/>
                    </a:cxn>
                    <a:cxn ang="0">
                      <a:pos x="36" y="18"/>
                    </a:cxn>
                    <a:cxn ang="0">
                      <a:pos x="46" y="30"/>
                    </a:cxn>
                    <a:cxn ang="0">
                      <a:pos x="76" y="52"/>
                    </a:cxn>
                    <a:cxn ang="0">
                      <a:pos x="92" y="66"/>
                    </a:cxn>
                    <a:cxn ang="0">
                      <a:pos x="122" y="98"/>
                    </a:cxn>
                    <a:cxn ang="0">
                      <a:pos x="136" y="128"/>
                    </a:cxn>
                    <a:cxn ang="0">
                      <a:pos x="148" y="132"/>
                    </a:cxn>
                    <a:cxn ang="0">
                      <a:pos x="154" y="150"/>
                    </a:cxn>
                    <a:cxn ang="0">
                      <a:pos x="176" y="152"/>
                    </a:cxn>
                    <a:cxn ang="0">
                      <a:pos x="170" y="196"/>
                    </a:cxn>
                    <a:cxn ang="0">
                      <a:pos x="180" y="224"/>
                    </a:cxn>
                    <a:cxn ang="0">
                      <a:pos x="198" y="232"/>
                    </a:cxn>
                    <a:cxn ang="0">
                      <a:pos x="216" y="234"/>
                    </a:cxn>
                    <a:cxn ang="0">
                      <a:pos x="236" y="242"/>
                    </a:cxn>
                    <a:cxn ang="0">
                      <a:pos x="254" y="236"/>
                    </a:cxn>
                    <a:cxn ang="0">
                      <a:pos x="272" y="248"/>
                    </a:cxn>
                    <a:cxn ang="0">
                      <a:pos x="296" y="256"/>
                    </a:cxn>
                    <a:cxn ang="0">
                      <a:pos x="314" y="264"/>
                    </a:cxn>
                    <a:cxn ang="0">
                      <a:pos x="352" y="266"/>
                    </a:cxn>
                    <a:cxn ang="0">
                      <a:pos x="342" y="274"/>
                    </a:cxn>
                    <a:cxn ang="0">
                      <a:pos x="322" y="272"/>
                    </a:cxn>
                    <a:cxn ang="0">
                      <a:pos x="300" y="270"/>
                    </a:cxn>
                    <a:cxn ang="0">
                      <a:pos x="288" y="266"/>
                    </a:cxn>
                    <a:cxn ang="0">
                      <a:pos x="252" y="264"/>
                    </a:cxn>
                    <a:cxn ang="0">
                      <a:pos x="234" y="260"/>
                    </a:cxn>
                    <a:cxn ang="0">
                      <a:pos x="172" y="242"/>
                    </a:cxn>
                    <a:cxn ang="0">
                      <a:pos x="160" y="216"/>
                    </a:cxn>
                    <a:cxn ang="0">
                      <a:pos x="126" y="200"/>
                    </a:cxn>
                    <a:cxn ang="0">
                      <a:pos x="108" y="186"/>
                    </a:cxn>
                    <a:cxn ang="0">
                      <a:pos x="94" y="158"/>
                    </a:cxn>
                    <a:cxn ang="0">
                      <a:pos x="68" y="108"/>
                    </a:cxn>
                    <a:cxn ang="0">
                      <a:pos x="64" y="102"/>
                    </a:cxn>
                    <a:cxn ang="0">
                      <a:pos x="58" y="100"/>
                    </a:cxn>
                    <a:cxn ang="0">
                      <a:pos x="54" y="88"/>
                    </a:cxn>
                    <a:cxn ang="0">
                      <a:pos x="38" y="58"/>
                    </a:cxn>
                    <a:cxn ang="0">
                      <a:pos x="20" y="40"/>
                    </a:cxn>
                    <a:cxn ang="0">
                      <a:pos x="4" y="22"/>
                    </a:cxn>
                    <a:cxn ang="0">
                      <a:pos x="10" y="2"/>
                    </a:cxn>
                    <a:cxn ang="0">
                      <a:pos x="10" y="4"/>
                    </a:cxn>
                  </a:cxnLst>
                  <a:rect l="0" t="0" r="r" b="b"/>
                  <a:pathLst>
                    <a:path w="355" h="277">
                      <a:moveTo>
                        <a:pt x="10" y="4"/>
                      </a:moveTo>
                      <a:cubicBezTo>
                        <a:pt x="22" y="0"/>
                        <a:pt x="24" y="14"/>
                        <a:pt x="36" y="18"/>
                      </a:cubicBezTo>
                      <a:cubicBezTo>
                        <a:pt x="37" y="19"/>
                        <a:pt x="45" y="29"/>
                        <a:pt x="46" y="30"/>
                      </a:cubicBezTo>
                      <a:cubicBezTo>
                        <a:pt x="56" y="40"/>
                        <a:pt x="67" y="38"/>
                        <a:pt x="76" y="52"/>
                      </a:cubicBezTo>
                      <a:cubicBezTo>
                        <a:pt x="80" y="58"/>
                        <a:pt x="92" y="66"/>
                        <a:pt x="92" y="66"/>
                      </a:cubicBezTo>
                      <a:cubicBezTo>
                        <a:pt x="96" y="79"/>
                        <a:pt x="112" y="88"/>
                        <a:pt x="122" y="98"/>
                      </a:cubicBezTo>
                      <a:cubicBezTo>
                        <a:pt x="124" y="105"/>
                        <a:pt x="130" y="124"/>
                        <a:pt x="136" y="128"/>
                      </a:cubicBezTo>
                      <a:cubicBezTo>
                        <a:pt x="140" y="130"/>
                        <a:pt x="148" y="132"/>
                        <a:pt x="148" y="132"/>
                      </a:cubicBezTo>
                      <a:cubicBezTo>
                        <a:pt x="150" y="138"/>
                        <a:pt x="154" y="150"/>
                        <a:pt x="154" y="150"/>
                      </a:cubicBezTo>
                      <a:cubicBezTo>
                        <a:pt x="161" y="139"/>
                        <a:pt x="168" y="144"/>
                        <a:pt x="176" y="152"/>
                      </a:cubicBezTo>
                      <a:cubicBezTo>
                        <a:pt x="174" y="167"/>
                        <a:pt x="173" y="181"/>
                        <a:pt x="170" y="196"/>
                      </a:cubicBezTo>
                      <a:cubicBezTo>
                        <a:pt x="171" y="202"/>
                        <a:pt x="174" y="220"/>
                        <a:pt x="180" y="224"/>
                      </a:cubicBezTo>
                      <a:cubicBezTo>
                        <a:pt x="185" y="228"/>
                        <a:pt x="193" y="228"/>
                        <a:pt x="198" y="232"/>
                      </a:cubicBezTo>
                      <a:cubicBezTo>
                        <a:pt x="204" y="230"/>
                        <a:pt x="216" y="234"/>
                        <a:pt x="216" y="234"/>
                      </a:cubicBezTo>
                      <a:cubicBezTo>
                        <a:pt x="223" y="241"/>
                        <a:pt x="225" y="245"/>
                        <a:pt x="236" y="242"/>
                      </a:cubicBezTo>
                      <a:cubicBezTo>
                        <a:pt x="242" y="240"/>
                        <a:pt x="254" y="236"/>
                        <a:pt x="254" y="236"/>
                      </a:cubicBezTo>
                      <a:cubicBezTo>
                        <a:pt x="260" y="240"/>
                        <a:pt x="265" y="246"/>
                        <a:pt x="272" y="248"/>
                      </a:cubicBezTo>
                      <a:cubicBezTo>
                        <a:pt x="277" y="250"/>
                        <a:pt x="291" y="252"/>
                        <a:pt x="296" y="256"/>
                      </a:cubicBezTo>
                      <a:cubicBezTo>
                        <a:pt x="301" y="260"/>
                        <a:pt x="314" y="264"/>
                        <a:pt x="314" y="264"/>
                      </a:cubicBezTo>
                      <a:cubicBezTo>
                        <a:pt x="330" y="263"/>
                        <a:pt x="338" y="261"/>
                        <a:pt x="352" y="266"/>
                      </a:cubicBezTo>
                      <a:cubicBezTo>
                        <a:pt x="355" y="275"/>
                        <a:pt x="350" y="277"/>
                        <a:pt x="342" y="274"/>
                      </a:cubicBezTo>
                      <a:cubicBezTo>
                        <a:pt x="336" y="276"/>
                        <a:pt x="322" y="272"/>
                        <a:pt x="322" y="272"/>
                      </a:cubicBezTo>
                      <a:cubicBezTo>
                        <a:pt x="314" y="275"/>
                        <a:pt x="308" y="272"/>
                        <a:pt x="300" y="270"/>
                      </a:cubicBezTo>
                      <a:cubicBezTo>
                        <a:pt x="296" y="269"/>
                        <a:pt x="288" y="266"/>
                        <a:pt x="288" y="266"/>
                      </a:cubicBezTo>
                      <a:cubicBezTo>
                        <a:pt x="276" y="270"/>
                        <a:pt x="264" y="266"/>
                        <a:pt x="252" y="264"/>
                      </a:cubicBezTo>
                      <a:cubicBezTo>
                        <a:pt x="245" y="259"/>
                        <a:pt x="242" y="257"/>
                        <a:pt x="234" y="260"/>
                      </a:cubicBezTo>
                      <a:cubicBezTo>
                        <a:pt x="211" y="252"/>
                        <a:pt x="192" y="256"/>
                        <a:pt x="172" y="242"/>
                      </a:cubicBezTo>
                      <a:cubicBezTo>
                        <a:pt x="165" y="231"/>
                        <a:pt x="176" y="221"/>
                        <a:pt x="160" y="216"/>
                      </a:cubicBezTo>
                      <a:cubicBezTo>
                        <a:pt x="154" y="233"/>
                        <a:pt x="136" y="203"/>
                        <a:pt x="126" y="200"/>
                      </a:cubicBezTo>
                      <a:cubicBezTo>
                        <a:pt x="120" y="196"/>
                        <a:pt x="114" y="190"/>
                        <a:pt x="108" y="186"/>
                      </a:cubicBezTo>
                      <a:cubicBezTo>
                        <a:pt x="104" y="175"/>
                        <a:pt x="104" y="165"/>
                        <a:pt x="94" y="158"/>
                      </a:cubicBezTo>
                      <a:cubicBezTo>
                        <a:pt x="83" y="142"/>
                        <a:pt x="85" y="119"/>
                        <a:pt x="68" y="108"/>
                      </a:cubicBezTo>
                      <a:cubicBezTo>
                        <a:pt x="67" y="106"/>
                        <a:pt x="66" y="104"/>
                        <a:pt x="64" y="102"/>
                      </a:cubicBezTo>
                      <a:cubicBezTo>
                        <a:pt x="62" y="101"/>
                        <a:pt x="59" y="102"/>
                        <a:pt x="58" y="100"/>
                      </a:cubicBezTo>
                      <a:cubicBezTo>
                        <a:pt x="56" y="97"/>
                        <a:pt x="54" y="88"/>
                        <a:pt x="54" y="88"/>
                      </a:cubicBezTo>
                      <a:cubicBezTo>
                        <a:pt x="59" y="73"/>
                        <a:pt x="52" y="61"/>
                        <a:pt x="38" y="58"/>
                      </a:cubicBezTo>
                      <a:cubicBezTo>
                        <a:pt x="32" y="49"/>
                        <a:pt x="31" y="44"/>
                        <a:pt x="20" y="40"/>
                      </a:cubicBezTo>
                      <a:cubicBezTo>
                        <a:pt x="16" y="27"/>
                        <a:pt x="16" y="26"/>
                        <a:pt x="4" y="22"/>
                      </a:cubicBezTo>
                      <a:cubicBezTo>
                        <a:pt x="1" y="13"/>
                        <a:pt x="0" y="5"/>
                        <a:pt x="10" y="2"/>
                      </a:cubicBezTo>
                      <a:cubicBezTo>
                        <a:pt x="18" y="5"/>
                        <a:pt x="18" y="4"/>
                        <a:pt x="10" y="4"/>
                      </a:cubicBezTo>
                      <a:close/>
                    </a:path>
                  </a:pathLst>
                </a:custGeom>
                <a:solidFill>
                  <a:schemeClr val="folHlink"/>
                </a:solidFill>
                <a:ln w="9525">
                  <a:noFill/>
                  <a:round/>
                  <a:headEnd/>
                  <a:tailEnd/>
                </a:ln>
                <a:effectLst/>
              </p:spPr>
              <p:txBody>
                <a:bodyPr wrap="none" anchor="ctr"/>
                <a:lstStyle/>
                <a:p>
                  <a:pPr>
                    <a:defRPr/>
                  </a:pPr>
                  <a:endParaRPr lang="es-ES"/>
                </a:p>
              </p:txBody>
            </p:sp>
            <p:sp>
              <p:nvSpPr>
                <p:cNvPr id="45" name="Freeform 14"/>
                <p:cNvSpPr>
                  <a:spLocks/>
                </p:cNvSpPr>
                <p:nvPr userDrawn="1"/>
              </p:nvSpPr>
              <p:spPr bwMode="ltGray">
                <a:xfrm>
                  <a:off x="2222" y="724"/>
                  <a:ext cx="157" cy="167"/>
                </a:xfrm>
                <a:custGeom>
                  <a:avLst/>
                  <a:gdLst/>
                  <a:ahLst/>
                  <a:cxnLst>
                    <a:cxn ang="0">
                      <a:pos x="54" y="66"/>
                    </a:cxn>
                    <a:cxn ang="0">
                      <a:pos x="66" y="58"/>
                    </a:cxn>
                    <a:cxn ang="0">
                      <a:pos x="68" y="52"/>
                    </a:cxn>
                    <a:cxn ang="0">
                      <a:pos x="80" y="44"/>
                    </a:cxn>
                    <a:cxn ang="0">
                      <a:pos x="106" y="22"/>
                    </a:cxn>
                    <a:cxn ang="0">
                      <a:pos x="112" y="4"/>
                    </a:cxn>
                    <a:cxn ang="0">
                      <a:pos x="124" y="0"/>
                    </a:cxn>
                    <a:cxn ang="0">
                      <a:pos x="150" y="28"/>
                    </a:cxn>
                    <a:cxn ang="0">
                      <a:pos x="146" y="44"/>
                    </a:cxn>
                    <a:cxn ang="0">
                      <a:pos x="126" y="64"/>
                    </a:cxn>
                    <a:cxn ang="0">
                      <a:pos x="132" y="94"/>
                    </a:cxn>
                    <a:cxn ang="0">
                      <a:pos x="142" y="110"/>
                    </a:cxn>
                    <a:cxn ang="0">
                      <a:pos x="146" y="128"/>
                    </a:cxn>
                    <a:cxn ang="0">
                      <a:pos x="128" y="128"/>
                    </a:cxn>
                    <a:cxn ang="0">
                      <a:pos x="116" y="146"/>
                    </a:cxn>
                    <a:cxn ang="0">
                      <a:pos x="104" y="156"/>
                    </a:cxn>
                    <a:cxn ang="0">
                      <a:pos x="100" y="198"/>
                    </a:cxn>
                    <a:cxn ang="0">
                      <a:pos x="88" y="202"/>
                    </a:cxn>
                    <a:cxn ang="0">
                      <a:pos x="82" y="206"/>
                    </a:cxn>
                    <a:cxn ang="0">
                      <a:pos x="76" y="202"/>
                    </a:cxn>
                    <a:cxn ang="0">
                      <a:pos x="72" y="190"/>
                    </a:cxn>
                    <a:cxn ang="0">
                      <a:pos x="60" y="186"/>
                    </a:cxn>
                    <a:cxn ang="0">
                      <a:pos x="42" y="194"/>
                    </a:cxn>
                    <a:cxn ang="0">
                      <a:pos x="28" y="186"/>
                    </a:cxn>
                    <a:cxn ang="0">
                      <a:pos x="10" y="148"/>
                    </a:cxn>
                    <a:cxn ang="0">
                      <a:pos x="4" y="130"/>
                    </a:cxn>
                    <a:cxn ang="0">
                      <a:pos x="0" y="118"/>
                    </a:cxn>
                    <a:cxn ang="0">
                      <a:pos x="20" y="96"/>
                    </a:cxn>
                    <a:cxn ang="0">
                      <a:pos x="32" y="104"/>
                    </a:cxn>
                    <a:cxn ang="0">
                      <a:pos x="34" y="80"/>
                    </a:cxn>
                    <a:cxn ang="0">
                      <a:pos x="52" y="70"/>
                    </a:cxn>
                    <a:cxn ang="0">
                      <a:pos x="54" y="66"/>
                    </a:cxn>
                  </a:cxnLst>
                  <a:rect l="0" t="0" r="r" b="b"/>
                  <a:pathLst>
                    <a:path w="156" h="206">
                      <a:moveTo>
                        <a:pt x="54" y="66"/>
                      </a:moveTo>
                      <a:cubicBezTo>
                        <a:pt x="58" y="63"/>
                        <a:pt x="64" y="63"/>
                        <a:pt x="66" y="58"/>
                      </a:cubicBezTo>
                      <a:cubicBezTo>
                        <a:pt x="67" y="56"/>
                        <a:pt x="67" y="53"/>
                        <a:pt x="68" y="52"/>
                      </a:cubicBezTo>
                      <a:cubicBezTo>
                        <a:pt x="71" y="49"/>
                        <a:pt x="80" y="44"/>
                        <a:pt x="80" y="44"/>
                      </a:cubicBezTo>
                      <a:cubicBezTo>
                        <a:pt x="113" y="55"/>
                        <a:pt x="85" y="29"/>
                        <a:pt x="106" y="22"/>
                      </a:cubicBezTo>
                      <a:cubicBezTo>
                        <a:pt x="110" y="17"/>
                        <a:pt x="108" y="9"/>
                        <a:pt x="112" y="4"/>
                      </a:cubicBezTo>
                      <a:cubicBezTo>
                        <a:pt x="115" y="1"/>
                        <a:pt x="124" y="0"/>
                        <a:pt x="124" y="0"/>
                      </a:cubicBezTo>
                      <a:cubicBezTo>
                        <a:pt x="138" y="14"/>
                        <a:pt x="126" y="23"/>
                        <a:pt x="150" y="28"/>
                      </a:cubicBezTo>
                      <a:cubicBezTo>
                        <a:pt x="156" y="36"/>
                        <a:pt x="154" y="39"/>
                        <a:pt x="146" y="44"/>
                      </a:cubicBezTo>
                      <a:cubicBezTo>
                        <a:pt x="141" y="52"/>
                        <a:pt x="135" y="61"/>
                        <a:pt x="126" y="64"/>
                      </a:cubicBezTo>
                      <a:cubicBezTo>
                        <a:pt x="118" y="75"/>
                        <a:pt x="128" y="83"/>
                        <a:pt x="132" y="94"/>
                      </a:cubicBezTo>
                      <a:cubicBezTo>
                        <a:pt x="129" y="103"/>
                        <a:pt x="135" y="105"/>
                        <a:pt x="142" y="110"/>
                      </a:cubicBezTo>
                      <a:cubicBezTo>
                        <a:pt x="145" y="119"/>
                        <a:pt x="141" y="120"/>
                        <a:pt x="146" y="128"/>
                      </a:cubicBezTo>
                      <a:cubicBezTo>
                        <a:pt x="142" y="139"/>
                        <a:pt x="135" y="133"/>
                        <a:pt x="128" y="128"/>
                      </a:cubicBezTo>
                      <a:cubicBezTo>
                        <a:pt x="116" y="132"/>
                        <a:pt x="122" y="136"/>
                        <a:pt x="116" y="146"/>
                      </a:cubicBezTo>
                      <a:cubicBezTo>
                        <a:pt x="113" y="151"/>
                        <a:pt x="108" y="152"/>
                        <a:pt x="104" y="156"/>
                      </a:cubicBezTo>
                      <a:cubicBezTo>
                        <a:pt x="107" y="167"/>
                        <a:pt x="112" y="191"/>
                        <a:pt x="100" y="198"/>
                      </a:cubicBezTo>
                      <a:cubicBezTo>
                        <a:pt x="96" y="200"/>
                        <a:pt x="92" y="200"/>
                        <a:pt x="88" y="202"/>
                      </a:cubicBezTo>
                      <a:cubicBezTo>
                        <a:pt x="86" y="203"/>
                        <a:pt x="84" y="205"/>
                        <a:pt x="82" y="206"/>
                      </a:cubicBezTo>
                      <a:cubicBezTo>
                        <a:pt x="80" y="205"/>
                        <a:pt x="77" y="204"/>
                        <a:pt x="76" y="202"/>
                      </a:cubicBezTo>
                      <a:cubicBezTo>
                        <a:pt x="74" y="198"/>
                        <a:pt x="76" y="191"/>
                        <a:pt x="72" y="190"/>
                      </a:cubicBezTo>
                      <a:cubicBezTo>
                        <a:pt x="68" y="189"/>
                        <a:pt x="60" y="186"/>
                        <a:pt x="60" y="186"/>
                      </a:cubicBezTo>
                      <a:cubicBezTo>
                        <a:pt x="53" y="188"/>
                        <a:pt x="49" y="192"/>
                        <a:pt x="42" y="194"/>
                      </a:cubicBezTo>
                      <a:cubicBezTo>
                        <a:pt x="34" y="189"/>
                        <a:pt x="37" y="183"/>
                        <a:pt x="28" y="186"/>
                      </a:cubicBezTo>
                      <a:cubicBezTo>
                        <a:pt x="12" y="181"/>
                        <a:pt x="19" y="161"/>
                        <a:pt x="10" y="148"/>
                      </a:cubicBezTo>
                      <a:cubicBezTo>
                        <a:pt x="5" y="121"/>
                        <a:pt x="11" y="147"/>
                        <a:pt x="4" y="130"/>
                      </a:cubicBezTo>
                      <a:cubicBezTo>
                        <a:pt x="2" y="126"/>
                        <a:pt x="0" y="118"/>
                        <a:pt x="0" y="118"/>
                      </a:cubicBezTo>
                      <a:cubicBezTo>
                        <a:pt x="2" y="95"/>
                        <a:pt x="0" y="83"/>
                        <a:pt x="20" y="96"/>
                      </a:cubicBezTo>
                      <a:cubicBezTo>
                        <a:pt x="23" y="105"/>
                        <a:pt x="23" y="110"/>
                        <a:pt x="32" y="104"/>
                      </a:cubicBezTo>
                      <a:cubicBezTo>
                        <a:pt x="35" y="95"/>
                        <a:pt x="29" y="88"/>
                        <a:pt x="34" y="80"/>
                      </a:cubicBezTo>
                      <a:cubicBezTo>
                        <a:pt x="36" y="76"/>
                        <a:pt x="48" y="73"/>
                        <a:pt x="52" y="70"/>
                      </a:cubicBezTo>
                      <a:cubicBezTo>
                        <a:pt x="57" y="63"/>
                        <a:pt x="58" y="62"/>
                        <a:pt x="54" y="66"/>
                      </a:cubicBezTo>
                      <a:close/>
                    </a:path>
                  </a:pathLst>
                </a:custGeom>
                <a:solidFill>
                  <a:schemeClr val="folHlink"/>
                </a:solidFill>
                <a:ln w="9525">
                  <a:noFill/>
                  <a:round/>
                  <a:headEnd/>
                  <a:tailEnd/>
                </a:ln>
                <a:effectLst/>
              </p:spPr>
              <p:txBody>
                <a:bodyPr wrap="none" anchor="ctr"/>
                <a:lstStyle/>
                <a:p>
                  <a:pPr>
                    <a:defRPr/>
                  </a:pPr>
                  <a:endParaRPr lang="es-ES"/>
                </a:p>
              </p:txBody>
            </p:sp>
            <p:sp>
              <p:nvSpPr>
                <p:cNvPr id="46" name="Freeform 15"/>
                <p:cNvSpPr>
                  <a:spLocks/>
                </p:cNvSpPr>
                <p:nvPr userDrawn="1"/>
              </p:nvSpPr>
              <p:spPr bwMode="ltGray">
                <a:xfrm>
                  <a:off x="2375" y="800"/>
                  <a:ext cx="110" cy="32"/>
                </a:xfrm>
                <a:custGeom>
                  <a:avLst/>
                  <a:gdLst/>
                  <a:ahLst/>
                  <a:cxnLst>
                    <a:cxn ang="0">
                      <a:pos x="4" y="32"/>
                    </a:cxn>
                    <a:cxn ang="0">
                      <a:pos x="18" y="10"/>
                    </a:cxn>
                    <a:cxn ang="0">
                      <a:pos x="46" y="20"/>
                    </a:cxn>
                    <a:cxn ang="0">
                      <a:pos x="72" y="14"/>
                    </a:cxn>
                    <a:cxn ang="0">
                      <a:pos x="90" y="0"/>
                    </a:cxn>
                    <a:cxn ang="0">
                      <a:pos x="76" y="26"/>
                    </a:cxn>
                    <a:cxn ang="0">
                      <a:pos x="60" y="38"/>
                    </a:cxn>
                    <a:cxn ang="0">
                      <a:pos x="42" y="32"/>
                    </a:cxn>
                    <a:cxn ang="0">
                      <a:pos x="14" y="30"/>
                    </a:cxn>
                    <a:cxn ang="0">
                      <a:pos x="4" y="32"/>
                    </a:cxn>
                  </a:cxnLst>
                  <a:rect l="0" t="0" r="r" b="b"/>
                  <a:pathLst>
                    <a:path w="109" h="38">
                      <a:moveTo>
                        <a:pt x="4" y="32"/>
                      </a:moveTo>
                      <a:cubicBezTo>
                        <a:pt x="7" y="22"/>
                        <a:pt x="7" y="14"/>
                        <a:pt x="18" y="10"/>
                      </a:cubicBezTo>
                      <a:cubicBezTo>
                        <a:pt x="28" y="12"/>
                        <a:pt x="37" y="14"/>
                        <a:pt x="46" y="20"/>
                      </a:cubicBezTo>
                      <a:cubicBezTo>
                        <a:pt x="62" y="15"/>
                        <a:pt x="54" y="17"/>
                        <a:pt x="72" y="14"/>
                      </a:cubicBezTo>
                      <a:cubicBezTo>
                        <a:pt x="77" y="9"/>
                        <a:pt x="90" y="0"/>
                        <a:pt x="90" y="0"/>
                      </a:cubicBezTo>
                      <a:cubicBezTo>
                        <a:pt x="109" y="6"/>
                        <a:pt x="85" y="23"/>
                        <a:pt x="76" y="26"/>
                      </a:cubicBezTo>
                      <a:cubicBezTo>
                        <a:pt x="71" y="33"/>
                        <a:pt x="68" y="35"/>
                        <a:pt x="60" y="38"/>
                      </a:cubicBezTo>
                      <a:cubicBezTo>
                        <a:pt x="54" y="36"/>
                        <a:pt x="42" y="32"/>
                        <a:pt x="42" y="32"/>
                      </a:cubicBezTo>
                      <a:cubicBezTo>
                        <a:pt x="33" y="23"/>
                        <a:pt x="26" y="26"/>
                        <a:pt x="14" y="30"/>
                      </a:cubicBezTo>
                      <a:cubicBezTo>
                        <a:pt x="1" y="28"/>
                        <a:pt x="0" y="24"/>
                        <a:pt x="4" y="32"/>
                      </a:cubicBezTo>
                      <a:close/>
                    </a:path>
                  </a:pathLst>
                </a:custGeom>
                <a:solidFill>
                  <a:schemeClr val="folHlink"/>
                </a:solidFill>
                <a:ln w="9525">
                  <a:noFill/>
                  <a:round/>
                  <a:headEnd/>
                  <a:tailEnd/>
                </a:ln>
                <a:effectLst/>
              </p:spPr>
              <p:txBody>
                <a:bodyPr wrap="none" anchor="ctr"/>
                <a:lstStyle/>
                <a:p>
                  <a:pPr>
                    <a:defRPr/>
                  </a:pPr>
                  <a:endParaRPr lang="es-ES"/>
                </a:p>
              </p:txBody>
            </p:sp>
            <p:sp>
              <p:nvSpPr>
                <p:cNvPr id="47" name="Freeform 16"/>
                <p:cNvSpPr>
                  <a:spLocks/>
                </p:cNvSpPr>
                <p:nvPr userDrawn="1"/>
              </p:nvSpPr>
              <p:spPr bwMode="ltGray">
                <a:xfrm>
                  <a:off x="2370" y="839"/>
                  <a:ext cx="75" cy="84"/>
                </a:xfrm>
                <a:custGeom>
                  <a:avLst/>
                  <a:gdLst/>
                  <a:ahLst/>
                  <a:cxnLst>
                    <a:cxn ang="0">
                      <a:pos x="8" y="18"/>
                    </a:cxn>
                    <a:cxn ang="0">
                      <a:pos x="18" y="0"/>
                    </a:cxn>
                    <a:cxn ang="0">
                      <a:pos x="34" y="18"/>
                    </a:cxn>
                    <a:cxn ang="0">
                      <a:pos x="62" y="4"/>
                    </a:cxn>
                    <a:cxn ang="0">
                      <a:pos x="46" y="34"/>
                    </a:cxn>
                    <a:cxn ang="0">
                      <a:pos x="54" y="48"/>
                    </a:cxn>
                    <a:cxn ang="0">
                      <a:pos x="58" y="60"/>
                    </a:cxn>
                    <a:cxn ang="0">
                      <a:pos x="46" y="74"/>
                    </a:cxn>
                    <a:cxn ang="0">
                      <a:pos x="34" y="60"/>
                    </a:cxn>
                    <a:cxn ang="0">
                      <a:pos x="22" y="48"/>
                    </a:cxn>
                    <a:cxn ang="0">
                      <a:pos x="28" y="68"/>
                    </a:cxn>
                    <a:cxn ang="0">
                      <a:pos x="30" y="74"/>
                    </a:cxn>
                    <a:cxn ang="0">
                      <a:pos x="20" y="104"/>
                    </a:cxn>
                    <a:cxn ang="0">
                      <a:pos x="12" y="102"/>
                    </a:cxn>
                    <a:cxn ang="0">
                      <a:pos x="8" y="90"/>
                    </a:cxn>
                    <a:cxn ang="0">
                      <a:pos x="0" y="54"/>
                    </a:cxn>
                    <a:cxn ang="0">
                      <a:pos x="2" y="30"/>
                    </a:cxn>
                    <a:cxn ang="0">
                      <a:pos x="8" y="18"/>
                    </a:cxn>
                  </a:cxnLst>
                  <a:rect l="0" t="0" r="r" b="b"/>
                  <a:pathLst>
                    <a:path w="76" h="104">
                      <a:moveTo>
                        <a:pt x="8" y="18"/>
                      </a:moveTo>
                      <a:cubicBezTo>
                        <a:pt x="10" y="8"/>
                        <a:pt x="9" y="3"/>
                        <a:pt x="18" y="0"/>
                      </a:cubicBezTo>
                      <a:cubicBezTo>
                        <a:pt x="28" y="3"/>
                        <a:pt x="25" y="12"/>
                        <a:pt x="34" y="18"/>
                      </a:cubicBezTo>
                      <a:cubicBezTo>
                        <a:pt x="46" y="16"/>
                        <a:pt x="51" y="8"/>
                        <a:pt x="62" y="4"/>
                      </a:cubicBezTo>
                      <a:cubicBezTo>
                        <a:pt x="76" y="9"/>
                        <a:pt x="56" y="31"/>
                        <a:pt x="46" y="34"/>
                      </a:cubicBezTo>
                      <a:cubicBezTo>
                        <a:pt x="51" y="56"/>
                        <a:pt x="43" y="29"/>
                        <a:pt x="54" y="48"/>
                      </a:cubicBezTo>
                      <a:cubicBezTo>
                        <a:pt x="56" y="52"/>
                        <a:pt x="58" y="60"/>
                        <a:pt x="58" y="60"/>
                      </a:cubicBezTo>
                      <a:cubicBezTo>
                        <a:pt x="55" y="68"/>
                        <a:pt x="54" y="71"/>
                        <a:pt x="46" y="74"/>
                      </a:cubicBezTo>
                      <a:cubicBezTo>
                        <a:pt x="38" y="71"/>
                        <a:pt x="37" y="68"/>
                        <a:pt x="34" y="60"/>
                      </a:cubicBezTo>
                      <a:cubicBezTo>
                        <a:pt x="33" y="50"/>
                        <a:pt x="32" y="33"/>
                        <a:pt x="22" y="48"/>
                      </a:cubicBezTo>
                      <a:cubicBezTo>
                        <a:pt x="25" y="60"/>
                        <a:pt x="23" y="53"/>
                        <a:pt x="28" y="68"/>
                      </a:cubicBezTo>
                      <a:cubicBezTo>
                        <a:pt x="29" y="70"/>
                        <a:pt x="30" y="74"/>
                        <a:pt x="30" y="74"/>
                      </a:cubicBezTo>
                      <a:cubicBezTo>
                        <a:pt x="24" y="84"/>
                        <a:pt x="22" y="93"/>
                        <a:pt x="20" y="104"/>
                      </a:cubicBezTo>
                      <a:cubicBezTo>
                        <a:pt x="17" y="103"/>
                        <a:pt x="14" y="104"/>
                        <a:pt x="12" y="102"/>
                      </a:cubicBezTo>
                      <a:cubicBezTo>
                        <a:pt x="9" y="99"/>
                        <a:pt x="8" y="90"/>
                        <a:pt x="8" y="90"/>
                      </a:cubicBezTo>
                      <a:cubicBezTo>
                        <a:pt x="13" y="75"/>
                        <a:pt x="14" y="64"/>
                        <a:pt x="0" y="54"/>
                      </a:cubicBezTo>
                      <a:cubicBezTo>
                        <a:pt x="1" y="46"/>
                        <a:pt x="1" y="38"/>
                        <a:pt x="2" y="30"/>
                      </a:cubicBezTo>
                      <a:cubicBezTo>
                        <a:pt x="2" y="27"/>
                        <a:pt x="13" y="2"/>
                        <a:pt x="8" y="18"/>
                      </a:cubicBezTo>
                      <a:close/>
                    </a:path>
                  </a:pathLst>
                </a:custGeom>
                <a:solidFill>
                  <a:schemeClr val="folHlink"/>
                </a:solidFill>
                <a:ln w="9525">
                  <a:noFill/>
                  <a:round/>
                  <a:headEnd/>
                  <a:tailEnd/>
                </a:ln>
                <a:effectLst/>
              </p:spPr>
              <p:txBody>
                <a:bodyPr wrap="none" anchor="ctr"/>
                <a:lstStyle/>
                <a:p>
                  <a:pPr>
                    <a:defRPr/>
                  </a:pPr>
                  <a:endParaRPr lang="es-ES"/>
                </a:p>
              </p:txBody>
            </p:sp>
            <p:sp>
              <p:nvSpPr>
                <p:cNvPr id="48" name="Freeform 17"/>
                <p:cNvSpPr>
                  <a:spLocks/>
                </p:cNvSpPr>
                <p:nvPr userDrawn="1"/>
              </p:nvSpPr>
              <p:spPr bwMode="ltGray">
                <a:xfrm>
                  <a:off x="2497" y="793"/>
                  <a:ext cx="37" cy="49"/>
                </a:xfrm>
                <a:custGeom>
                  <a:avLst/>
                  <a:gdLst/>
                  <a:ahLst/>
                  <a:cxnLst>
                    <a:cxn ang="0">
                      <a:pos x="3" y="28"/>
                    </a:cxn>
                    <a:cxn ang="0">
                      <a:pos x="13" y="0"/>
                    </a:cxn>
                    <a:cxn ang="0">
                      <a:pos x="15" y="28"/>
                    </a:cxn>
                    <a:cxn ang="0">
                      <a:pos x="37" y="38"/>
                    </a:cxn>
                    <a:cxn ang="0">
                      <a:pos x="19" y="44"/>
                    </a:cxn>
                    <a:cxn ang="0">
                      <a:pos x="5" y="58"/>
                    </a:cxn>
                    <a:cxn ang="0">
                      <a:pos x="1" y="34"/>
                    </a:cxn>
                    <a:cxn ang="0">
                      <a:pos x="3" y="28"/>
                    </a:cxn>
                  </a:cxnLst>
                  <a:rect l="0" t="0" r="r" b="b"/>
                  <a:pathLst>
                    <a:path w="37" h="61">
                      <a:moveTo>
                        <a:pt x="3" y="28"/>
                      </a:moveTo>
                      <a:cubicBezTo>
                        <a:pt x="5" y="14"/>
                        <a:pt x="2" y="7"/>
                        <a:pt x="13" y="0"/>
                      </a:cubicBezTo>
                      <a:cubicBezTo>
                        <a:pt x="26" y="9"/>
                        <a:pt x="23" y="17"/>
                        <a:pt x="15" y="28"/>
                      </a:cubicBezTo>
                      <a:cubicBezTo>
                        <a:pt x="25" y="31"/>
                        <a:pt x="33" y="27"/>
                        <a:pt x="37" y="38"/>
                      </a:cubicBezTo>
                      <a:cubicBezTo>
                        <a:pt x="30" y="45"/>
                        <a:pt x="28" y="47"/>
                        <a:pt x="19" y="44"/>
                      </a:cubicBezTo>
                      <a:cubicBezTo>
                        <a:pt x="13" y="54"/>
                        <a:pt x="18" y="61"/>
                        <a:pt x="5" y="58"/>
                      </a:cubicBezTo>
                      <a:cubicBezTo>
                        <a:pt x="0" y="50"/>
                        <a:pt x="3" y="44"/>
                        <a:pt x="1" y="34"/>
                      </a:cubicBezTo>
                      <a:cubicBezTo>
                        <a:pt x="2" y="32"/>
                        <a:pt x="3" y="28"/>
                        <a:pt x="3" y="28"/>
                      </a:cubicBezTo>
                      <a:close/>
                    </a:path>
                  </a:pathLst>
                </a:custGeom>
                <a:solidFill>
                  <a:schemeClr val="folHlink"/>
                </a:solidFill>
                <a:ln w="9525">
                  <a:noFill/>
                  <a:round/>
                  <a:headEnd/>
                  <a:tailEnd/>
                </a:ln>
                <a:effectLst/>
              </p:spPr>
              <p:txBody>
                <a:bodyPr wrap="none" anchor="ctr"/>
                <a:lstStyle/>
                <a:p>
                  <a:pPr>
                    <a:defRPr/>
                  </a:pPr>
                  <a:endParaRPr lang="es-ES"/>
                </a:p>
              </p:txBody>
            </p:sp>
            <p:sp>
              <p:nvSpPr>
                <p:cNvPr id="49" name="Freeform 18"/>
                <p:cNvSpPr>
                  <a:spLocks/>
                </p:cNvSpPr>
                <p:nvPr userDrawn="1"/>
              </p:nvSpPr>
              <p:spPr bwMode="ltGray">
                <a:xfrm>
                  <a:off x="2506" y="869"/>
                  <a:ext cx="47" cy="24"/>
                </a:xfrm>
                <a:custGeom>
                  <a:avLst/>
                  <a:gdLst/>
                  <a:ahLst/>
                  <a:cxnLst>
                    <a:cxn ang="0">
                      <a:pos x="7" y="0"/>
                    </a:cxn>
                    <a:cxn ang="0">
                      <a:pos x="29" y="0"/>
                    </a:cxn>
                    <a:cxn ang="0">
                      <a:pos x="49" y="16"/>
                    </a:cxn>
                    <a:cxn ang="0">
                      <a:pos x="35" y="14"/>
                    </a:cxn>
                    <a:cxn ang="0">
                      <a:pos x="3" y="16"/>
                    </a:cxn>
                    <a:cxn ang="0">
                      <a:pos x="7" y="0"/>
                    </a:cxn>
                  </a:cxnLst>
                  <a:rect l="0" t="0" r="r" b="b"/>
                  <a:pathLst>
                    <a:path w="49" h="29">
                      <a:moveTo>
                        <a:pt x="7" y="0"/>
                      </a:moveTo>
                      <a:cubicBezTo>
                        <a:pt x="15" y="6"/>
                        <a:pt x="19" y="2"/>
                        <a:pt x="29" y="0"/>
                      </a:cubicBezTo>
                      <a:cubicBezTo>
                        <a:pt x="45" y="5"/>
                        <a:pt x="40" y="3"/>
                        <a:pt x="49" y="16"/>
                      </a:cubicBezTo>
                      <a:cubicBezTo>
                        <a:pt x="46" y="29"/>
                        <a:pt x="42" y="21"/>
                        <a:pt x="35" y="14"/>
                      </a:cubicBezTo>
                      <a:cubicBezTo>
                        <a:pt x="26" y="15"/>
                        <a:pt x="12" y="19"/>
                        <a:pt x="3" y="16"/>
                      </a:cubicBezTo>
                      <a:cubicBezTo>
                        <a:pt x="0" y="6"/>
                        <a:pt x="7" y="10"/>
                        <a:pt x="7" y="0"/>
                      </a:cubicBezTo>
                      <a:close/>
                    </a:path>
                  </a:pathLst>
                </a:custGeom>
                <a:solidFill>
                  <a:schemeClr val="folHlink"/>
                </a:solidFill>
                <a:ln w="9525">
                  <a:noFill/>
                  <a:round/>
                  <a:headEnd/>
                  <a:tailEnd/>
                </a:ln>
                <a:effectLst/>
              </p:spPr>
              <p:txBody>
                <a:bodyPr wrap="none" anchor="ctr"/>
                <a:lstStyle/>
                <a:p>
                  <a:pPr>
                    <a:defRPr/>
                  </a:pPr>
                  <a:endParaRPr lang="es-ES"/>
                </a:p>
              </p:txBody>
            </p:sp>
            <p:sp>
              <p:nvSpPr>
                <p:cNvPr id="50" name="Freeform 19"/>
                <p:cNvSpPr>
                  <a:spLocks/>
                </p:cNvSpPr>
                <p:nvPr userDrawn="1"/>
              </p:nvSpPr>
              <p:spPr bwMode="ltGray">
                <a:xfrm>
                  <a:off x="2555" y="832"/>
                  <a:ext cx="61" cy="42"/>
                </a:xfrm>
                <a:custGeom>
                  <a:avLst/>
                  <a:gdLst/>
                  <a:ahLst/>
                  <a:cxnLst>
                    <a:cxn ang="0">
                      <a:pos x="21" y="38"/>
                    </a:cxn>
                    <a:cxn ang="0">
                      <a:pos x="15" y="26"/>
                    </a:cxn>
                    <a:cxn ang="0">
                      <a:pos x="3" y="22"/>
                    </a:cxn>
                    <a:cxn ang="0">
                      <a:pos x="13" y="8"/>
                    </a:cxn>
                    <a:cxn ang="0">
                      <a:pos x="25" y="0"/>
                    </a:cxn>
                    <a:cxn ang="0">
                      <a:pos x="49" y="10"/>
                    </a:cxn>
                    <a:cxn ang="0">
                      <a:pos x="53" y="20"/>
                    </a:cxn>
                    <a:cxn ang="0">
                      <a:pos x="61" y="32"/>
                    </a:cxn>
                    <a:cxn ang="0">
                      <a:pos x="41" y="38"/>
                    </a:cxn>
                    <a:cxn ang="0">
                      <a:pos x="23" y="44"/>
                    </a:cxn>
                    <a:cxn ang="0">
                      <a:pos x="21" y="38"/>
                    </a:cxn>
                  </a:cxnLst>
                  <a:rect l="0" t="0" r="r" b="b"/>
                  <a:pathLst>
                    <a:path w="61" h="48">
                      <a:moveTo>
                        <a:pt x="21" y="38"/>
                      </a:moveTo>
                      <a:cubicBezTo>
                        <a:pt x="19" y="34"/>
                        <a:pt x="19" y="29"/>
                        <a:pt x="15" y="26"/>
                      </a:cubicBezTo>
                      <a:cubicBezTo>
                        <a:pt x="12" y="24"/>
                        <a:pt x="3" y="22"/>
                        <a:pt x="3" y="22"/>
                      </a:cubicBezTo>
                      <a:cubicBezTo>
                        <a:pt x="0" y="12"/>
                        <a:pt x="5" y="12"/>
                        <a:pt x="13" y="8"/>
                      </a:cubicBezTo>
                      <a:cubicBezTo>
                        <a:pt x="17" y="6"/>
                        <a:pt x="25" y="0"/>
                        <a:pt x="25" y="0"/>
                      </a:cubicBezTo>
                      <a:cubicBezTo>
                        <a:pt x="37" y="2"/>
                        <a:pt x="41" y="2"/>
                        <a:pt x="49" y="10"/>
                      </a:cubicBezTo>
                      <a:cubicBezTo>
                        <a:pt x="45" y="21"/>
                        <a:pt x="46" y="12"/>
                        <a:pt x="53" y="20"/>
                      </a:cubicBezTo>
                      <a:cubicBezTo>
                        <a:pt x="56" y="24"/>
                        <a:pt x="61" y="32"/>
                        <a:pt x="61" y="32"/>
                      </a:cubicBezTo>
                      <a:cubicBezTo>
                        <a:pt x="56" y="47"/>
                        <a:pt x="53" y="42"/>
                        <a:pt x="41" y="38"/>
                      </a:cubicBezTo>
                      <a:cubicBezTo>
                        <a:pt x="27" y="47"/>
                        <a:pt x="34" y="48"/>
                        <a:pt x="23" y="44"/>
                      </a:cubicBezTo>
                      <a:cubicBezTo>
                        <a:pt x="22" y="42"/>
                        <a:pt x="21" y="38"/>
                        <a:pt x="21" y="38"/>
                      </a:cubicBezTo>
                      <a:close/>
                    </a:path>
                  </a:pathLst>
                </a:custGeom>
                <a:solidFill>
                  <a:schemeClr val="folHlink"/>
                </a:solidFill>
                <a:ln w="9525">
                  <a:noFill/>
                  <a:round/>
                  <a:headEnd/>
                  <a:tailEnd/>
                </a:ln>
                <a:effectLst/>
              </p:spPr>
              <p:txBody>
                <a:bodyPr wrap="none" anchor="ctr"/>
                <a:lstStyle/>
                <a:p>
                  <a:pPr>
                    <a:defRPr/>
                  </a:pPr>
                  <a:endParaRPr lang="es-ES"/>
                </a:p>
              </p:txBody>
            </p:sp>
            <p:sp>
              <p:nvSpPr>
                <p:cNvPr id="51" name="Freeform 20"/>
                <p:cNvSpPr>
                  <a:spLocks/>
                </p:cNvSpPr>
                <p:nvPr userDrawn="1"/>
              </p:nvSpPr>
              <p:spPr bwMode="ltGray">
                <a:xfrm>
                  <a:off x="2572" y="852"/>
                  <a:ext cx="286" cy="149"/>
                </a:xfrm>
                <a:custGeom>
                  <a:avLst/>
                  <a:gdLst/>
                  <a:ahLst/>
                  <a:cxnLst>
                    <a:cxn ang="0">
                      <a:pos x="46" y="28"/>
                    </a:cxn>
                    <a:cxn ang="0">
                      <a:pos x="36" y="14"/>
                    </a:cxn>
                    <a:cxn ang="0">
                      <a:pos x="26" y="30"/>
                    </a:cxn>
                    <a:cxn ang="0">
                      <a:pos x="0" y="24"/>
                    </a:cxn>
                    <a:cxn ang="0">
                      <a:pos x="10" y="42"/>
                    </a:cxn>
                    <a:cxn ang="0">
                      <a:pos x="16" y="62"/>
                    </a:cxn>
                    <a:cxn ang="0">
                      <a:pos x="24" y="48"/>
                    </a:cxn>
                    <a:cxn ang="0">
                      <a:pos x="30" y="44"/>
                    </a:cxn>
                    <a:cxn ang="0">
                      <a:pos x="48" y="56"/>
                    </a:cxn>
                    <a:cxn ang="0">
                      <a:pos x="70" y="62"/>
                    </a:cxn>
                    <a:cxn ang="0">
                      <a:pos x="88" y="72"/>
                    </a:cxn>
                    <a:cxn ang="0">
                      <a:pos x="106" y="102"/>
                    </a:cxn>
                    <a:cxn ang="0">
                      <a:pos x="104" y="122"/>
                    </a:cxn>
                    <a:cxn ang="0">
                      <a:pos x="98" y="134"/>
                    </a:cxn>
                    <a:cxn ang="0">
                      <a:pos x="122" y="128"/>
                    </a:cxn>
                    <a:cxn ang="0">
                      <a:pos x="140" y="140"/>
                    </a:cxn>
                    <a:cxn ang="0">
                      <a:pos x="168" y="148"/>
                    </a:cxn>
                    <a:cxn ang="0">
                      <a:pos x="174" y="146"/>
                    </a:cxn>
                    <a:cxn ang="0">
                      <a:pos x="168" y="134"/>
                    </a:cxn>
                    <a:cxn ang="0">
                      <a:pos x="178" y="136"/>
                    </a:cxn>
                    <a:cxn ang="0">
                      <a:pos x="186" y="118"/>
                    </a:cxn>
                    <a:cxn ang="0">
                      <a:pos x="202" y="122"/>
                    </a:cxn>
                    <a:cxn ang="0">
                      <a:pos x="214" y="130"/>
                    </a:cxn>
                    <a:cxn ang="0">
                      <a:pos x="244" y="168"/>
                    </a:cxn>
                    <a:cxn ang="0">
                      <a:pos x="262" y="178"/>
                    </a:cxn>
                    <a:cxn ang="0">
                      <a:pos x="284" y="170"/>
                    </a:cxn>
                    <a:cxn ang="0">
                      <a:pos x="268" y="160"/>
                    </a:cxn>
                    <a:cxn ang="0">
                      <a:pos x="256" y="138"/>
                    </a:cxn>
                    <a:cxn ang="0">
                      <a:pos x="250" y="132"/>
                    </a:cxn>
                    <a:cxn ang="0">
                      <a:pos x="248" y="122"/>
                    </a:cxn>
                    <a:cxn ang="0">
                      <a:pos x="236" y="116"/>
                    </a:cxn>
                    <a:cxn ang="0">
                      <a:pos x="240" y="96"/>
                    </a:cxn>
                    <a:cxn ang="0">
                      <a:pos x="220" y="86"/>
                    </a:cxn>
                    <a:cxn ang="0">
                      <a:pos x="210" y="70"/>
                    </a:cxn>
                    <a:cxn ang="0">
                      <a:pos x="190" y="54"/>
                    </a:cxn>
                    <a:cxn ang="0">
                      <a:pos x="168" y="38"/>
                    </a:cxn>
                    <a:cxn ang="0">
                      <a:pos x="156" y="34"/>
                    </a:cxn>
                    <a:cxn ang="0">
                      <a:pos x="120" y="16"/>
                    </a:cxn>
                    <a:cxn ang="0">
                      <a:pos x="102" y="4"/>
                    </a:cxn>
                    <a:cxn ang="0">
                      <a:pos x="96" y="0"/>
                    </a:cxn>
                    <a:cxn ang="0">
                      <a:pos x="70" y="10"/>
                    </a:cxn>
                    <a:cxn ang="0">
                      <a:pos x="56" y="32"/>
                    </a:cxn>
                    <a:cxn ang="0">
                      <a:pos x="46" y="28"/>
                    </a:cxn>
                  </a:cxnLst>
                  <a:rect l="0" t="0" r="r" b="b"/>
                  <a:pathLst>
                    <a:path w="286" h="182">
                      <a:moveTo>
                        <a:pt x="46" y="28"/>
                      </a:moveTo>
                      <a:cubicBezTo>
                        <a:pt x="41" y="14"/>
                        <a:pt x="46" y="17"/>
                        <a:pt x="36" y="14"/>
                      </a:cubicBezTo>
                      <a:cubicBezTo>
                        <a:pt x="31" y="17"/>
                        <a:pt x="26" y="30"/>
                        <a:pt x="26" y="30"/>
                      </a:cubicBezTo>
                      <a:cubicBezTo>
                        <a:pt x="12" y="25"/>
                        <a:pt x="19" y="21"/>
                        <a:pt x="0" y="24"/>
                      </a:cubicBezTo>
                      <a:cubicBezTo>
                        <a:pt x="2" y="33"/>
                        <a:pt x="2" y="37"/>
                        <a:pt x="10" y="42"/>
                      </a:cubicBezTo>
                      <a:cubicBezTo>
                        <a:pt x="12" y="49"/>
                        <a:pt x="14" y="55"/>
                        <a:pt x="16" y="62"/>
                      </a:cubicBezTo>
                      <a:cubicBezTo>
                        <a:pt x="24" y="59"/>
                        <a:pt x="27" y="57"/>
                        <a:pt x="24" y="48"/>
                      </a:cubicBezTo>
                      <a:cubicBezTo>
                        <a:pt x="26" y="47"/>
                        <a:pt x="28" y="43"/>
                        <a:pt x="30" y="44"/>
                      </a:cubicBezTo>
                      <a:cubicBezTo>
                        <a:pt x="48" y="48"/>
                        <a:pt x="36" y="52"/>
                        <a:pt x="48" y="56"/>
                      </a:cubicBezTo>
                      <a:cubicBezTo>
                        <a:pt x="74" y="65"/>
                        <a:pt x="47" y="56"/>
                        <a:pt x="70" y="62"/>
                      </a:cubicBezTo>
                      <a:cubicBezTo>
                        <a:pt x="77" y="64"/>
                        <a:pt x="88" y="72"/>
                        <a:pt x="88" y="72"/>
                      </a:cubicBezTo>
                      <a:cubicBezTo>
                        <a:pt x="96" y="84"/>
                        <a:pt x="102" y="87"/>
                        <a:pt x="106" y="102"/>
                      </a:cubicBezTo>
                      <a:cubicBezTo>
                        <a:pt x="105" y="109"/>
                        <a:pt x="106" y="115"/>
                        <a:pt x="104" y="122"/>
                      </a:cubicBezTo>
                      <a:cubicBezTo>
                        <a:pt x="103" y="126"/>
                        <a:pt x="94" y="132"/>
                        <a:pt x="98" y="134"/>
                      </a:cubicBezTo>
                      <a:cubicBezTo>
                        <a:pt x="106" y="137"/>
                        <a:pt x="122" y="128"/>
                        <a:pt x="122" y="128"/>
                      </a:cubicBezTo>
                      <a:cubicBezTo>
                        <a:pt x="130" y="131"/>
                        <a:pt x="133" y="135"/>
                        <a:pt x="140" y="140"/>
                      </a:cubicBezTo>
                      <a:cubicBezTo>
                        <a:pt x="148" y="145"/>
                        <a:pt x="159" y="145"/>
                        <a:pt x="168" y="148"/>
                      </a:cubicBezTo>
                      <a:cubicBezTo>
                        <a:pt x="170" y="147"/>
                        <a:pt x="173" y="148"/>
                        <a:pt x="174" y="146"/>
                      </a:cubicBezTo>
                      <a:cubicBezTo>
                        <a:pt x="176" y="142"/>
                        <a:pt x="164" y="136"/>
                        <a:pt x="168" y="134"/>
                      </a:cubicBezTo>
                      <a:cubicBezTo>
                        <a:pt x="171" y="132"/>
                        <a:pt x="175" y="135"/>
                        <a:pt x="178" y="136"/>
                      </a:cubicBezTo>
                      <a:cubicBezTo>
                        <a:pt x="182" y="131"/>
                        <a:pt x="186" y="118"/>
                        <a:pt x="186" y="118"/>
                      </a:cubicBezTo>
                      <a:cubicBezTo>
                        <a:pt x="189" y="119"/>
                        <a:pt x="199" y="120"/>
                        <a:pt x="202" y="122"/>
                      </a:cubicBezTo>
                      <a:cubicBezTo>
                        <a:pt x="206" y="124"/>
                        <a:pt x="214" y="130"/>
                        <a:pt x="214" y="130"/>
                      </a:cubicBezTo>
                      <a:cubicBezTo>
                        <a:pt x="224" y="145"/>
                        <a:pt x="228" y="158"/>
                        <a:pt x="244" y="168"/>
                      </a:cubicBezTo>
                      <a:cubicBezTo>
                        <a:pt x="250" y="172"/>
                        <a:pt x="262" y="178"/>
                        <a:pt x="262" y="178"/>
                      </a:cubicBezTo>
                      <a:cubicBezTo>
                        <a:pt x="265" y="178"/>
                        <a:pt x="286" y="182"/>
                        <a:pt x="284" y="170"/>
                      </a:cubicBezTo>
                      <a:cubicBezTo>
                        <a:pt x="283" y="164"/>
                        <a:pt x="268" y="160"/>
                        <a:pt x="268" y="160"/>
                      </a:cubicBezTo>
                      <a:cubicBezTo>
                        <a:pt x="261" y="150"/>
                        <a:pt x="270" y="143"/>
                        <a:pt x="256" y="138"/>
                      </a:cubicBezTo>
                      <a:cubicBezTo>
                        <a:pt x="254" y="136"/>
                        <a:pt x="251" y="135"/>
                        <a:pt x="250" y="132"/>
                      </a:cubicBezTo>
                      <a:cubicBezTo>
                        <a:pt x="248" y="129"/>
                        <a:pt x="250" y="125"/>
                        <a:pt x="248" y="122"/>
                      </a:cubicBezTo>
                      <a:cubicBezTo>
                        <a:pt x="246" y="118"/>
                        <a:pt x="240" y="118"/>
                        <a:pt x="236" y="116"/>
                      </a:cubicBezTo>
                      <a:cubicBezTo>
                        <a:pt x="230" y="107"/>
                        <a:pt x="227" y="100"/>
                        <a:pt x="240" y="96"/>
                      </a:cubicBezTo>
                      <a:cubicBezTo>
                        <a:pt x="236" y="83"/>
                        <a:pt x="236" y="84"/>
                        <a:pt x="220" y="86"/>
                      </a:cubicBezTo>
                      <a:cubicBezTo>
                        <a:pt x="209" y="82"/>
                        <a:pt x="208" y="82"/>
                        <a:pt x="210" y="70"/>
                      </a:cubicBezTo>
                      <a:cubicBezTo>
                        <a:pt x="207" y="60"/>
                        <a:pt x="199" y="57"/>
                        <a:pt x="190" y="54"/>
                      </a:cubicBezTo>
                      <a:cubicBezTo>
                        <a:pt x="181" y="45"/>
                        <a:pt x="181" y="42"/>
                        <a:pt x="168" y="38"/>
                      </a:cubicBezTo>
                      <a:cubicBezTo>
                        <a:pt x="164" y="37"/>
                        <a:pt x="156" y="34"/>
                        <a:pt x="156" y="34"/>
                      </a:cubicBezTo>
                      <a:cubicBezTo>
                        <a:pt x="146" y="24"/>
                        <a:pt x="134" y="21"/>
                        <a:pt x="120" y="16"/>
                      </a:cubicBezTo>
                      <a:cubicBezTo>
                        <a:pt x="113" y="14"/>
                        <a:pt x="108" y="8"/>
                        <a:pt x="102" y="4"/>
                      </a:cubicBezTo>
                      <a:cubicBezTo>
                        <a:pt x="100" y="3"/>
                        <a:pt x="96" y="0"/>
                        <a:pt x="96" y="0"/>
                      </a:cubicBezTo>
                      <a:cubicBezTo>
                        <a:pt x="83" y="2"/>
                        <a:pt x="79" y="1"/>
                        <a:pt x="70" y="10"/>
                      </a:cubicBezTo>
                      <a:cubicBezTo>
                        <a:pt x="67" y="19"/>
                        <a:pt x="63" y="27"/>
                        <a:pt x="56" y="32"/>
                      </a:cubicBezTo>
                      <a:cubicBezTo>
                        <a:pt x="49" y="30"/>
                        <a:pt x="52" y="31"/>
                        <a:pt x="46" y="28"/>
                      </a:cubicBezTo>
                      <a:close/>
                    </a:path>
                  </a:pathLst>
                </a:custGeom>
                <a:solidFill>
                  <a:schemeClr val="folHlink"/>
                </a:solidFill>
                <a:ln w="9525">
                  <a:noFill/>
                  <a:round/>
                  <a:headEnd/>
                  <a:tailEnd/>
                </a:ln>
                <a:effectLst/>
              </p:spPr>
              <p:txBody>
                <a:bodyPr wrap="none" anchor="ctr"/>
                <a:lstStyle/>
                <a:p>
                  <a:pPr>
                    <a:defRPr/>
                  </a:pPr>
                  <a:endParaRPr lang="es-ES"/>
                </a:p>
              </p:txBody>
            </p:sp>
            <p:sp>
              <p:nvSpPr>
                <p:cNvPr id="52" name="Freeform 21"/>
                <p:cNvSpPr>
                  <a:spLocks/>
                </p:cNvSpPr>
                <p:nvPr userDrawn="1"/>
              </p:nvSpPr>
              <p:spPr bwMode="ltGray">
                <a:xfrm>
                  <a:off x="2820" y="866"/>
                  <a:ext cx="78" cy="64"/>
                </a:xfrm>
                <a:custGeom>
                  <a:avLst/>
                  <a:gdLst/>
                  <a:ahLst/>
                  <a:cxnLst>
                    <a:cxn ang="0">
                      <a:pos x="1" y="58"/>
                    </a:cxn>
                    <a:cxn ang="0">
                      <a:pos x="27" y="60"/>
                    </a:cxn>
                    <a:cxn ang="0">
                      <a:pos x="45" y="48"/>
                    </a:cxn>
                    <a:cxn ang="0">
                      <a:pos x="57" y="30"/>
                    </a:cxn>
                    <a:cxn ang="0">
                      <a:pos x="43" y="14"/>
                    </a:cxn>
                    <a:cxn ang="0">
                      <a:pos x="43" y="4"/>
                    </a:cxn>
                    <a:cxn ang="0">
                      <a:pos x="71" y="26"/>
                    </a:cxn>
                    <a:cxn ang="0">
                      <a:pos x="67" y="54"/>
                    </a:cxn>
                    <a:cxn ang="0">
                      <a:pos x="33" y="78"/>
                    </a:cxn>
                    <a:cxn ang="0">
                      <a:pos x="9" y="66"/>
                    </a:cxn>
                    <a:cxn ang="0">
                      <a:pos x="3" y="62"/>
                    </a:cxn>
                    <a:cxn ang="0">
                      <a:pos x="1" y="58"/>
                    </a:cxn>
                  </a:cxnLst>
                  <a:rect l="0" t="0" r="r" b="b"/>
                  <a:pathLst>
                    <a:path w="78" h="78">
                      <a:moveTo>
                        <a:pt x="1" y="58"/>
                      </a:moveTo>
                      <a:cubicBezTo>
                        <a:pt x="6" y="44"/>
                        <a:pt x="18" y="57"/>
                        <a:pt x="27" y="60"/>
                      </a:cubicBezTo>
                      <a:cubicBezTo>
                        <a:pt x="35" y="57"/>
                        <a:pt x="38" y="52"/>
                        <a:pt x="45" y="48"/>
                      </a:cubicBezTo>
                      <a:cubicBezTo>
                        <a:pt x="48" y="40"/>
                        <a:pt x="51" y="36"/>
                        <a:pt x="57" y="30"/>
                      </a:cubicBezTo>
                      <a:cubicBezTo>
                        <a:pt x="55" y="23"/>
                        <a:pt x="43" y="14"/>
                        <a:pt x="43" y="14"/>
                      </a:cubicBezTo>
                      <a:cubicBezTo>
                        <a:pt x="33" y="0"/>
                        <a:pt x="30" y="1"/>
                        <a:pt x="43" y="4"/>
                      </a:cubicBezTo>
                      <a:cubicBezTo>
                        <a:pt x="54" y="11"/>
                        <a:pt x="58" y="22"/>
                        <a:pt x="71" y="26"/>
                      </a:cubicBezTo>
                      <a:cubicBezTo>
                        <a:pt x="78" y="37"/>
                        <a:pt x="78" y="46"/>
                        <a:pt x="67" y="54"/>
                      </a:cubicBezTo>
                      <a:cubicBezTo>
                        <a:pt x="51" y="49"/>
                        <a:pt x="53" y="71"/>
                        <a:pt x="33" y="78"/>
                      </a:cubicBezTo>
                      <a:cubicBezTo>
                        <a:pt x="16" y="72"/>
                        <a:pt x="25" y="76"/>
                        <a:pt x="9" y="66"/>
                      </a:cubicBezTo>
                      <a:cubicBezTo>
                        <a:pt x="7" y="65"/>
                        <a:pt x="3" y="62"/>
                        <a:pt x="3" y="62"/>
                      </a:cubicBezTo>
                      <a:cubicBezTo>
                        <a:pt x="0" y="54"/>
                        <a:pt x="13" y="42"/>
                        <a:pt x="1" y="58"/>
                      </a:cubicBezTo>
                      <a:close/>
                    </a:path>
                  </a:pathLst>
                </a:custGeom>
                <a:solidFill>
                  <a:schemeClr val="folHlink"/>
                </a:solidFill>
                <a:ln w="9525">
                  <a:noFill/>
                  <a:round/>
                  <a:headEnd/>
                  <a:tailEnd/>
                </a:ln>
                <a:effectLst/>
              </p:spPr>
              <p:txBody>
                <a:bodyPr wrap="none" anchor="ctr"/>
                <a:lstStyle/>
                <a:p>
                  <a:pPr>
                    <a:defRPr/>
                  </a:pPr>
                  <a:endParaRPr lang="es-ES"/>
                </a:p>
              </p:txBody>
            </p:sp>
            <p:sp>
              <p:nvSpPr>
                <p:cNvPr id="53" name="Freeform 22"/>
                <p:cNvSpPr>
                  <a:spLocks/>
                </p:cNvSpPr>
                <p:nvPr userDrawn="1"/>
              </p:nvSpPr>
              <p:spPr bwMode="ltGray">
                <a:xfrm>
                  <a:off x="2984" y="732"/>
                  <a:ext cx="19" cy="14"/>
                </a:xfrm>
                <a:custGeom>
                  <a:avLst/>
                  <a:gdLst/>
                  <a:ahLst/>
                  <a:cxnLst>
                    <a:cxn ang="0">
                      <a:pos x="3" y="4"/>
                    </a:cxn>
                    <a:cxn ang="0">
                      <a:pos x="3" y="14"/>
                    </a:cxn>
                    <a:cxn ang="0">
                      <a:pos x="3" y="4"/>
                    </a:cxn>
                  </a:cxnLst>
                  <a:rect l="0" t="0" r="r" b="b"/>
                  <a:pathLst>
                    <a:path w="17" h="18">
                      <a:moveTo>
                        <a:pt x="3" y="4"/>
                      </a:moveTo>
                      <a:cubicBezTo>
                        <a:pt x="17" y="7"/>
                        <a:pt x="16" y="18"/>
                        <a:pt x="3" y="14"/>
                      </a:cubicBezTo>
                      <a:cubicBezTo>
                        <a:pt x="0" y="6"/>
                        <a:pt x="7" y="0"/>
                        <a:pt x="3" y="4"/>
                      </a:cubicBezTo>
                      <a:close/>
                    </a:path>
                  </a:pathLst>
                </a:custGeom>
                <a:solidFill>
                  <a:schemeClr val="folHlink"/>
                </a:solidFill>
                <a:ln w="9525">
                  <a:noFill/>
                  <a:round/>
                  <a:headEnd/>
                  <a:tailEnd/>
                </a:ln>
                <a:effectLst/>
              </p:spPr>
              <p:txBody>
                <a:bodyPr wrap="none" anchor="ctr"/>
                <a:lstStyle/>
                <a:p>
                  <a:pPr>
                    <a:defRPr/>
                  </a:pPr>
                  <a:endParaRPr lang="es-ES"/>
                </a:p>
              </p:txBody>
            </p:sp>
            <p:sp>
              <p:nvSpPr>
                <p:cNvPr id="54" name="Freeform 23"/>
                <p:cNvSpPr>
                  <a:spLocks/>
                </p:cNvSpPr>
                <p:nvPr userDrawn="1"/>
              </p:nvSpPr>
              <p:spPr bwMode="ltGray">
                <a:xfrm>
                  <a:off x="3083" y="830"/>
                  <a:ext cx="26" cy="19"/>
                </a:xfrm>
                <a:custGeom>
                  <a:avLst/>
                  <a:gdLst/>
                  <a:ahLst/>
                  <a:cxnLst>
                    <a:cxn ang="0">
                      <a:pos x="8" y="14"/>
                    </a:cxn>
                    <a:cxn ang="0">
                      <a:pos x="14" y="0"/>
                    </a:cxn>
                    <a:cxn ang="0">
                      <a:pos x="14" y="22"/>
                    </a:cxn>
                    <a:cxn ang="0">
                      <a:pos x="8" y="14"/>
                    </a:cxn>
                  </a:cxnLst>
                  <a:rect l="0" t="0" r="r" b="b"/>
                  <a:pathLst>
                    <a:path w="26" h="22">
                      <a:moveTo>
                        <a:pt x="8" y="14"/>
                      </a:moveTo>
                      <a:cubicBezTo>
                        <a:pt x="5" y="6"/>
                        <a:pt x="5" y="3"/>
                        <a:pt x="14" y="0"/>
                      </a:cubicBezTo>
                      <a:cubicBezTo>
                        <a:pt x="26" y="4"/>
                        <a:pt x="23" y="16"/>
                        <a:pt x="14" y="22"/>
                      </a:cubicBezTo>
                      <a:cubicBezTo>
                        <a:pt x="0" y="17"/>
                        <a:pt x="13" y="3"/>
                        <a:pt x="8" y="14"/>
                      </a:cubicBezTo>
                      <a:close/>
                    </a:path>
                  </a:pathLst>
                </a:custGeom>
                <a:solidFill>
                  <a:schemeClr val="folHlink"/>
                </a:solidFill>
                <a:ln w="9525">
                  <a:noFill/>
                  <a:round/>
                  <a:headEnd/>
                  <a:tailEnd/>
                </a:ln>
                <a:effectLst/>
              </p:spPr>
              <p:txBody>
                <a:bodyPr wrap="none" anchor="ctr"/>
                <a:lstStyle/>
                <a:p>
                  <a:pPr>
                    <a:defRPr/>
                  </a:pPr>
                  <a:endParaRPr lang="es-ES"/>
                </a:p>
              </p:txBody>
            </p:sp>
            <p:sp>
              <p:nvSpPr>
                <p:cNvPr id="55" name="Freeform 24"/>
                <p:cNvSpPr>
                  <a:spLocks/>
                </p:cNvSpPr>
                <p:nvPr userDrawn="1"/>
              </p:nvSpPr>
              <p:spPr bwMode="ltGray">
                <a:xfrm>
                  <a:off x="2766" y="610"/>
                  <a:ext cx="19" cy="12"/>
                </a:xfrm>
                <a:custGeom>
                  <a:avLst/>
                  <a:gdLst/>
                  <a:ahLst/>
                  <a:cxnLst>
                    <a:cxn ang="0">
                      <a:pos x="7" y="12"/>
                    </a:cxn>
                    <a:cxn ang="0">
                      <a:pos x="17" y="2"/>
                    </a:cxn>
                    <a:cxn ang="0">
                      <a:pos x="9" y="12"/>
                    </a:cxn>
                    <a:cxn ang="0">
                      <a:pos x="7" y="12"/>
                    </a:cxn>
                  </a:cxnLst>
                  <a:rect l="0" t="0" r="r" b="b"/>
                  <a:pathLst>
                    <a:path w="20" h="15">
                      <a:moveTo>
                        <a:pt x="7" y="12"/>
                      </a:moveTo>
                      <a:cubicBezTo>
                        <a:pt x="0" y="1"/>
                        <a:pt x="6" y="0"/>
                        <a:pt x="17" y="2"/>
                      </a:cubicBezTo>
                      <a:cubicBezTo>
                        <a:pt x="20" y="10"/>
                        <a:pt x="18" y="15"/>
                        <a:pt x="9" y="12"/>
                      </a:cubicBezTo>
                      <a:cubicBezTo>
                        <a:pt x="4" y="4"/>
                        <a:pt x="4" y="4"/>
                        <a:pt x="7" y="12"/>
                      </a:cubicBezTo>
                      <a:close/>
                    </a:path>
                  </a:pathLst>
                </a:custGeom>
                <a:solidFill>
                  <a:schemeClr val="folHlink"/>
                </a:solidFill>
                <a:ln w="9525">
                  <a:noFill/>
                  <a:round/>
                  <a:headEnd/>
                  <a:tailEnd/>
                </a:ln>
                <a:effectLst/>
              </p:spPr>
              <p:txBody>
                <a:bodyPr wrap="none" anchor="ctr"/>
                <a:lstStyle/>
                <a:p>
                  <a:pPr>
                    <a:defRPr/>
                  </a:pPr>
                  <a:endParaRPr lang="es-ES"/>
                </a:p>
              </p:txBody>
            </p:sp>
            <p:sp>
              <p:nvSpPr>
                <p:cNvPr id="56" name="Freeform 25"/>
                <p:cNvSpPr>
                  <a:spLocks/>
                </p:cNvSpPr>
                <p:nvPr userDrawn="1"/>
              </p:nvSpPr>
              <p:spPr bwMode="ltGray">
                <a:xfrm>
                  <a:off x="2600" y="712"/>
                  <a:ext cx="19" cy="12"/>
                </a:xfrm>
                <a:custGeom>
                  <a:avLst/>
                  <a:gdLst/>
                  <a:ahLst/>
                  <a:cxnLst>
                    <a:cxn ang="0">
                      <a:pos x="7" y="12"/>
                    </a:cxn>
                    <a:cxn ang="0">
                      <a:pos x="15" y="2"/>
                    </a:cxn>
                    <a:cxn ang="0">
                      <a:pos x="15" y="14"/>
                    </a:cxn>
                    <a:cxn ang="0">
                      <a:pos x="7" y="12"/>
                    </a:cxn>
                  </a:cxnLst>
                  <a:rect l="0" t="0" r="r" b="b"/>
                  <a:pathLst>
                    <a:path w="20" h="15">
                      <a:moveTo>
                        <a:pt x="7" y="12"/>
                      </a:moveTo>
                      <a:cubicBezTo>
                        <a:pt x="0" y="2"/>
                        <a:pt x="3" y="0"/>
                        <a:pt x="15" y="2"/>
                      </a:cubicBezTo>
                      <a:cubicBezTo>
                        <a:pt x="16" y="4"/>
                        <a:pt x="20" y="12"/>
                        <a:pt x="15" y="14"/>
                      </a:cubicBezTo>
                      <a:cubicBezTo>
                        <a:pt x="12" y="15"/>
                        <a:pt x="7" y="12"/>
                        <a:pt x="7" y="12"/>
                      </a:cubicBezTo>
                      <a:close/>
                    </a:path>
                  </a:pathLst>
                </a:custGeom>
                <a:solidFill>
                  <a:schemeClr val="folHlink"/>
                </a:solidFill>
                <a:ln w="9525">
                  <a:noFill/>
                  <a:round/>
                  <a:headEnd/>
                  <a:tailEnd/>
                </a:ln>
                <a:effectLst/>
              </p:spPr>
              <p:txBody>
                <a:bodyPr wrap="none" anchor="ctr"/>
                <a:lstStyle/>
                <a:p>
                  <a:pPr>
                    <a:defRPr/>
                  </a:pPr>
                  <a:endParaRPr lang="es-ES"/>
                </a:p>
              </p:txBody>
            </p:sp>
            <p:sp>
              <p:nvSpPr>
                <p:cNvPr id="57" name="Freeform 26"/>
                <p:cNvSpPr>
                  <a:spLocks/>
                </p:cNvSpPr>
                <p:nvPr userDrawn="1"/>
              </p:nvSpPr>
              <p:spPr bwMode="ltGray">
                <a:xfrm>
                  <a:off x="2417" y="680"/>
                  <a:ext cx="80" cy="66"/>
                </a:xfrm>
                <a:custGeom>
                  <a:avLst/>
                  <a:gdLst/>
                  <a:ahLst/>
                  <a:cxnLst>
                    <a:cxn ang="0">
                      <a:pos x="0" y="50"/>
                    </a:cxn>
                    <a:cxn ang="0">
                      <a:pos x="14" y="24"/>
                    </a:cxn>
                    <a:cxn ang="0">
                      <a:pos x="26" y="20"/>
                    </a:cxn>
                    <a:cxn ang="0">
                      <a:pos x="48" y="18"/>
                    </a:cxn>
                    <a:cxn ang="0">
                      <a:pos x="58" y="0"/>
                    </a:cxn>
                    <a:cxn ang="0">
                      <a:pos x="80" y="40"/>
                    </a:cxn>
                    <a:cxn ang="0">
                      <a:pos x="70" y="56"/>
                    </a:cxn>
                    <a:cxn ang="0">
                      <a:pos x="54" y="62"/>
                    </a:cxn>
                    <a:cxn ang="0">
                      <a:pos x="48" y="80"/>
                    </a:cxn>
                    <a:cxn ang="0">
                      <a:pos x="32" y="68"/>
                    </a:cxn>
                    <a:cxn ang="0">
                      <a:pos x="38" y="52"/>
                    </a:cxn>
                    <a:cxn ang="0">
                      <a:pos x="30" y="28"/>
                    </a:cxn>
                    <a:cxn ang="0">
                      <a:pos x="20" y="48"/>
                    </a:cxn>
                    <a:cxn ang="0">
                      <a:pos x="8" y="56"/>
                    </a:cxn>
                    <a:cxn ang="0">
                      <a:pos x="0" y="50"/>
                    </a:cxn>
                  </a:cxnLst>
                  <a:rect l="0" t="0" r="r" b="b"/>
                  <a:pathLst>
                    <a:path w="80" h="80">
                      <a:moveTo>
                        <a:pt x="0" y="50"/>
                      </a:moveTo>
                      <a:cubicBezTo>
                        <a:pt x="1" y="47"/>
                        <a:pt x="12" y="25"/>
                        <a:pt x="14" y="24"/>
                      </a:cubicBezTo>
                      <a:cubicBezTo>
                        <a:pt x="17" y="22"/>
                        <a:pt x="26" y="20"/>
                        <a:pt x="26" y="20"/>
                      </a:cubicBezTo>
                      <a:cubicBezTo>
                        <a:pt x="34" y="23"/>
                        <a:pt x="40" y="21"/>
                        <a:pt x="48" y="18"/>
                      </a:cubicBezTo>
                      <a:cubicBezTo>
                        <a:pt x="52" y="12"/>
                        <a:pt x="54" y="6"/>
                        <a:pt x="58" y="0"/>
                      </a:cubicBezTo>
                      <a:cubicBezTo>
                        <a:pt x="70" y="4"/>
                        <a:pt x="76" y="28"/>
                        <a:pt x="80" y="40"/>
                      </a:cubicBezTo>
                      <a:cubicBezTo>
                        <a:pt x="75" y="54"/>
                        <a:pt x="80" y="50"/>
                        <a:pt x="70" y="56"/>
                      </a:cubicBezTo>
                      <a:cubicBezTo>
                        <a:pt x="61" y="53"/>
                        <a:pt x="59" y="54"/>
                        <a:pt x="54" y="62"/>
                      </a:cubicBezTo>
                      <a:cubicBezTo>
                        <a:pt x="57" y="71"/>
                        <a:pt x="56" y="75"/>
                        <a:pt x="48" y="80"/>
                      </a:cubicBezTo>
                      <a:cubicBezTo>
                        <a:pt x="40" y="77"/>
                        <a:pt x="39" y="72"/>
                        <a:pt x="32" y="68"/>
                      </a:cubicBezTo>
                      <a:cubicBezTo>
                        <a:pt x="26" y="59"/>
                        <a:pt x="30" y="57"/>
                        <a:pt x="38" y="52"/>
                      </a:cubicBezTo>
                      <a:cubicBezTo>
                        <a:pt x="41" y="42"/>
                        <a:pt x="39" y="34"/>
                        <a:pt x="30" y="28"/>
                      </a:cubicBezTo>
                      <a:cubicBezTo>
                        <a:pt x="20" y="31"/>
                        <a:pt x="30" y="40"/>
                        <a:pt x="20" y="48"/>
                      </a:cubicBezTo>
                      <a:cubicBezTo>
                        <a:pt x="16" y="51"/>
                        <a:pt x="8" y="56"/>
                        <a:pt x="8" y="56"/>
                      </a:cubicBezTo>
                      <a:cubicBezTo>
                        <a:pt x="2" y="50"/>
                        <a:pt x="5" y="50"/>
                        <a:pt x="0" y="50"/>
                      </a:cubicBezTo>
                      <a:close/>
                    </a:path>
                  </a:pathLst>
                </a:custGeom>
                <a:solidFill>
                  <a:schemeClr val="folHlink"/>
                </a:solidFill>
                <a:ln w="9525">
                  <a:noFill/>
                  <a:round/>
                  <a:headEnd/>
                  <a:tailEnd/>
                </a:ln>
                <a:effectLst/>
              </p:spPr>
              <p:txBody>
                <a:bodyPr wrap="none" anchor="ctr"/>
                <a:lstStyle/>
                <a:p>
                  <a:pPr>
                    <a:defRPr/>
                  </a:pPr>
                  <a:endParaRPr lang="es-ES"/>
                </a:p>
              </p:txBody>
            </p:sp>
            <p:sp>
              <p:nvSpPr>
                <p:cNvPr id="58" name="Freeform 27"/>
                <p:cNvSpPr>
                  <a:spLocks/>
                </p:cNvSpPr>
                <p:nvPr userDrawn="1"/>
              </p:nvSpPr>
              <p:spPr bwMode="ltGray">
                <a:xfrm>
                  <a:off x="2391" y="541"/>
                  <a:ext cx="94" cy="142"/>
                </a:xfrm>
                <a:custGeom>
                  <a:avLst/>
                  <a:gdLst/>
                  <a:ahLst/>
                  <a:cxnLst>
                    <a:cxn ang="0">
                      <a:pos x="14" y="96"/>
                    </a:cxn>
                    <a:cxn ang="0">
                      <a:pos x="26" y="128"/>
                    </a:cxn>
                    <a:cxn ang="0">
                      <a:pos x="32" y="108"/>
                    </a:cxn>
                    <a:cxn ang="0">
                      <a:pos x="52" y="100"/>
                    </a:cxn>
                    <a:cxn ang="0">
                      <a:pos x="46" y="124"/>
                    </a:cxn>
                    <a:cxn ang="0">
                      <a:pos x="66" y="126"/>
                    </a:cxn>
                    <a:cxn ang="0">
                      <a:pos x="76" y="142"/>
                    </a:cxn>
                    <a:cxn ang="0">
                      <a:pos x="58" y="148"/>
                    </a:cxn>
                    <a:cxn ang="0">
                      <a:pos x="74" y="174"/>
                    </a:cxn>
                    <a:cxn ang="0">
                      <a:pos x="84" y="154"/>
                    </a:cxn>
                    <a:cxn ang="0">
                      <a:pos x="82" y="112"/>
                    </a:cxn>
                    <a:cxn ang="0">
                      <a:pos x="60" y="106"/>
                    </a:cxn>
                    <a:cxn ang="0">
                      <a:pos x="50" y="82"/>
                    </a:cxn>
                    <a:cxn ang="0">
                      <a:pos x="34" y="82"/>
                    </a:cxn>
                    <a:cxn ang="0">
                      <a:pos x="30" y="70"/>
                    </a:cxn>
                    <a:cxn ang="0">
                      <a:pos x="42" y="42"/>
                    </a:cxn>
                    <a:cxn ang="0">
                      <a:pos x="30" y="0"/>
                    </a:cxn>
                    <a:cxn ang="0">
                      <a:pos x="18" y="22"/>
                    </a:cxn>
                    <a:cxn ang="0">
                      <a:pos x="4" y="46"/>
                    </a:cxn>
                    <a:cxn ang="0">
                      <a:pos x="14" y="76"/>
                    </a:cxn>
                    <a:cxn ang="0">
                      <a:pos x="14" y="96"/>
                    </a:cxn>
                  </a:cxnLst>
                  <a:rect l="0" t="0" r="r" b="b"/>
                  <a:pathLst>
                    <a:path w="94" h="174">
                      <a:moveTo>
                        <a:pt x="14" y="96"/>
                      </a:moveTo>
                      <a:cubicBezTo>
                        <a:pt x="11" y="109"/>
                        <a:pt x="15" y="120"/>
                        <a:pt x="26" y="128"/>
                      </a:cubicBezTo>
                      <a:cubicBezTo>
                        <a:pt x="34" y="120"/>
                        <a:pt x="35" y="119"/>
                        <a:pt x="32" y="108"/>
                      </a:cubicBezTo>
                      <a:cubicBezTo>
                        <a:pt x="35" y="92"/>
                        <a:pt x="39" y="92"/>
                        <a:pt x="52" y="100"/>
                      </a:cubicBezTo>
                      <a:cubicBezTo>
                        <a:pt x="59" y="110"/>
                        <a:pt x="49" y="114"/>
                        <a:pt x="46" y="124"/>
                      </a:cubicBezTo>
                      <a:cubicBezTo>
                        <a:pt x="50" y="137"/>
                        <a:pt x="57" y="129"/>
                        <a:pt x="66" y="126"/>
                      </a:cubicBezTo>
                      <a:cubicBezTo>
                        <a:pt x="77" y="129"/>
                        <a:pt x="79" y="131"/>
                        <a:pt x="76" y="142"/>
                      </a:cubicBezTo>
                      <a:cubicBezTo>
                        <a:pt x="67" y="139"/>
                        <a:pt x="65" y="141"/>
                        <a:pt x="58" y="148"/>
                      </a:cubicBezTo>
                      <a:cubicBezTo>
                        <a:pt x="60" y="160"/>
                        <a:pt x="62" y="170"/>
                        <a:pt x="74" y="174"/>
                      </a:cubicBezTo>
                      <a:cubicBezTo>
                        <a:pt x="77" y="165"/>
                        <a:pt x="74" y="157"/>
                        <a:pt x="84" y="154"/>
                      </a:cubicBezTo>
                      <a:cubicBezTo>
                        <a:pt x="91" y="143"/>
                        <a:pt x="94" y="122"/>
                        <a:pt x="82" y="112"/>
                      </a:cubicBezTo>
                      <a:cubicBezTo>
                        <a:pt x="77" y="108"/>
                        <a:pt x="66" y="108"/>
                        <a:pt x="60" y="106"/>
                      </a:cubicBezTo>
                      <a:cubicBezTo>
                        <a:pt x="65" y="92"/>
                        <a:pt x="66" y="87"/>
                        <a:pt x="50" y="82"/>
                      </a:cubicBezTo>
                      <a:cubicBezTo>
                        <a:pt x="48" y="82"/>
                        <a:pt x="37" y="86"/>
                        <a:pt x="34" y="82"/>
                      </a:cubicBezTo>
                      <a:cubicBezTo>
                        <a:pt x="32" y="79"/>
                        <a:pt x="30" y="70"/>
                        <a:pt x="30" y="70"/>
                      </a:cubicBezTo>
                      <a:cubicBezTo>
                        <a:pt x="32" y="54"/>
                        <a:pt x="32" y="52"/>
                        <a:pt x="42" y="42"/>
                      </a:cubicBezTo>
                      <a:cubicBezTo>
                        <a:pt x="41" y="30"/>
                        <a:pt x="45" y="5"/>
                        <a:pt x="30" y="0"/>
                      </a:cubicBezTo>
                      <a:cubicBezTo>
                        <a:pt x="14" y="4"/>
                        <a:pt x="16" y="4"/>
                        <a:pt x="18" y="22"/>
                      </a:cubicBezTo>
                      <a:cubicBezTo>
                        <a:pt x="16" y="39"/>
                        <a:pt x="15" y="35"/>
                        <a:pt x="4" y="46"/>
                      </a:cubicBezTo>
                      <a:cubicBezTo>
                        <a:pt x="0" y="59"/>
                        <a:pt x="5" y="67"/>
                        <a:pt x="14" y="76"/>
                      </a:cubicBezTo>
                      <a:cubicBezTo>
                        <a:pt x="15" y="80"/>
                        <a:pt x="17" y="93"/>
                        <a:pt x="14" y="96"/>
                      </a:cubicBezTo>
                      <a:close/>
                    </a:path>
                  </a:pathLst>
                </a:custGeom>
                <a:solidFill>
                  <a:schemeClr val="folHlink"/>
                </a:solidFill>
                <a:ln w="9525">
                  <a:noFill/>
                  <a:round/>
                  <a:headEnd/>
                  <a:tailEnd/>
                </a:ln>
                <a:effectLst/>
              </p:spPr>
              <p:txBody>
                <a:bodyPr wrap="none" anchor="ctr"/>
                <a:lstStyle/>
                <a:p>
                  <a:pPr>
                    <a:defRPr/>
                  </a:pPr>
                  <a:endParaRPr lang="es-ES"/>
                </a:p>
              </p:txBody>
            </p:sp>
            <p:sp>
              <p:nvSpPr>
                <p:cNvPr id="59" name="Freeform 28"/>
                <p:cNvSpPr>
                  <a:spLocks/>
                </p:cNvSpPr>
                <p:nvPr userDrawn="1"/>
              </p:nvSpPr>
              <p:spPr bwMode="ltGray">
                <a:xfrm>
                  <a:off x="2415" y="644"/>
                  <a:ext cx="32" cy="41"/>
                </a:xfrm>
                <a:custGeom>
                  <a:avLst/>
                  <a:gdLst/>
                  <a:ahLst/>
                  <a:cxnLst>
                    <a:cxn ang="0">
                      <a:pos x="6" y="24"/>
                    </a:cxn>
                    <a:cxn ang="0">
                      <a:pos x="12" y="0"/>
                    </a:cxn>
                    <a:cxn ang="0">
                      <a:pos x="20" y="16"/>
                    </a:cxn>
                    <a:cxn ang="0">
                      <a:pos x="22" y="24"/>
                    </a:cxn>
                    <a:cxn ang="0">
                      <a:pos x="28" y="26"/>
                    </a:cxn>
                    <a:cxn ang="0">
                      <a:pos x="32" y="38"/>
                    </a:cxn>
                    <a:cxn ang="0">
                      <a:pos x="18" y="50"/>
                    </a:cxn>
                    <a:cxn ang="0">
                      <a:pos x="6" y="24"/>
                    </a:cxn>
                  </a:cxnLst>
                  <a:rect l="0" t="0" r="r" b="b"/>
                  <a:pathLst>
                    <a:path w="32" h="50">
                      <a:moveTo>
                        <a:pt x="6" y="24"/>
                      </a:moveTo>
                      <a:cubicBezTo>
                        <a:pt x="0" y="15"/>
                        <a:pt x="3" y="6"/>
                        <a:pt x="12" y="0"/>
                      </a:cubicBezTo>
                      <a:cubicBezTo>
                        <a:pt x="23" y="3"/>
                        <a:pt x="23" y="5"/>
                        <a:pt x="20" y="16"/>
                      </a:cubicBezTo>
                      <a:cubicBezTo>
                        <a:pt x="21" y="19"/>
                        <a:pt x="20" y="22"/>
                        <a:pt x="22" y="24"/>
                      </a:cubicBezTo>
                      <a:cubicBezTo>
                        <a:pt x="23" y="26"/>
                        <a:pt x="27" y="24"/>
                        <a:pt x="28" y="26"/>
                      </a:cubicBezTo>
                      <a:cubicBezTo>
                        <a:pt x="30" y="29"/>
                        <a:pt x="32" y="38"/>
                        <a:pt x="32" y="38"/>
                      </a:cubicBezTo>
                      <a:cubicBezTo>
                        <a:pt x="29" y="46"/>
                        <a:pt x="26" y="47"/>
                        <a:pt x="18" y="50"/>
                      </a:cubicBezTo>
                      <a:cubicBezTo>
                        <a:pt x="12" y="41"/>
                        <a:pt x="18" y="24"/>
                        <a:pt x="6" y="24"/>
                      </a:cubicBezTo>
                      <a:close/>
                    </a:path>
                  </a:pathLst>
                </a:custGeom>
                <a:solidFill>
                  <a:schemeClr val="folHlink"/>
                </a:solidFill>
                <a:ln w="9525">
                  <a:noFill/>
                  <a:round/>
                  <a:headEnd/>
                  <a:tailEnd/>
                </a:ln>
                <a:effectLst/>
              </p:spPr>
              <p:txBody>
                <a:bodyPr wrap="none" anchor="ctr"/>
                <a:lstStyle/>
                <a:p>
                  <a:pPr>
                    <a:defRPr/>
                  </a:pPr>
                  <a:endParaRPr lang="es-ES"/>
                </a:p>
              </p:txBody>
            </p:sp>
            <p:sp>
              <p:nvSpPr>
                <p:cNvPr id="60" name="Freeform 29"/>
                <p:cNvSpPr>
                  <a:spLocks/>
                </p:cNvSpPr>
                <p:nvPr userDrawn="1"/>
              </p:nvSpPr>
              <p:spPr bwMode="ltGray">
                <a:xfrm>
                  <a:off x="2349" y="654"/>
                  <a:ext cx="45" cy="41"/>
                </a:xfrm>
                <a:custGeom>
                  <a:avLst/>
                  <a:gdLst/>
                  <a:ahLst/>
                  <a:cxnLst>
                    <a:cxn ang="0">
                      <a:pos x="0" y="44"/>
                    </a:cxn>
                    <a:cxn ang="0">
                      <a:pos x="22" y="20"/>
                    </a:cxn>
                    <a:cxn ang="0">
                      <a:pos x="36" y="0"/>
                    </a:cxn>
                    <a:cxn ang="0">
                      <a:pos x="24" y="28"/>
                    </a:cxn>
                    <a:cxn ang="0">
                      <a:pos x="2" y="50"/>
                    </a:cxn>
                    <a:cxn ang="0">
                      <a:pos x="0" y="44"/>
                    </a:cxn>
                  </a:cxnLst>
                  <a:rect l="0" t="0" r="r" b="b"/>
                  <a:pathLst>
                    <a:path w="43" h="50">
                      <a:moveTo>
                        <a:pt x="0" y="44"/>
                      </a:moveTo>
                      <a:cubicBezTo>
                        <a:pt x="6" y="38"/>
                        <a:pt x="18" y="29"/>
                        <a:pt x="22" y="20"/>
                      </a:cubicBezTo>
                      <a:cubicBezTo>
                        <a:pt x="27" y="10"/>
                        <a:pt x="25" y="4"/>
                        <a:pt x="36" y="0"/>
                      </a:cubicBezTo>
                      <a:cubicBezTo>
                        <a:pt x="43" y="11"/>
                        <a:pt x="36" y="24"/>
                        <a:pt x="24" y="28"/>
                      </a:cubicBezTo>
                      <a:cubicBezTo>
                        <a:pt x="21" y="38"/>
                        <a:pt x="12" y="47"/>
                        <a:pt x="2" y="50"/>
                      </a:cubicBezTo>
                      <a:cubicBezTo>
                        <a:pt x="1" y="48"/>
                        <a:pt x="0" y="44"/>
                        <a:pt x="0" y="44"/>
                      </a:cubicBezTo>
                      <a:close/>
                    </a:path>
                  </a:pathLst>
                </a:custGeom>
                <a:solidFill>
                  <a:schemeClr val="folHlink"/>
                </a:solidFill>
                <a:ln w="9525">
                  <a:noFill/>
                  <a:round/>
                  <a:headEnd/>
                  <a:tailEnd/>
                </a:ln>
                <a:effectLst/>
              </p:spPr>
              <p:txBody>
                <a:bodyPr wrap="none" anchor="ctr"/>
                <a:lstStyle/>
                <a:p>
                  <a:pPr>
                    <a:defRPr/>
                  </a:pPr>
                  <a:endParaRPr lang="es-ES"/>
                </a:p>
              </p:txBody>
            </p:sp>
            <p:sp>
              <p:nvSpPr>
                <p:cNvPr id="61" name="Freeform 30"/>
                <p:cNvSpPr>
                  <a:spLocks/>
                </p:cNvSpPr>
                <p:nvPr userDrawn="1"/>
              </p:nvSpPr>
              <p:spPr bwMode="ltGray">
                <a:xfrm>
                  <a:off x="4808" y="597"/>
                  <a:ext cx="701" cy="438"/>
                </a:xfrm>
                <a:custGeom>
                  <a:avLst/>
                  <a:gdLst/>
                  <a:ahLst/>
                  <a:cxnLst>
                    <a:cxn ang="0">
                      <a:pos x="21" y="280"/>
                    </a:cxn>
                    <a:cxn ang="0">
                      <a:pos x="24" y="250"/>
                    </a:cxn>
                    <a:cxn ang="0">
                      <a:pos x="22" y="245"/>
                    </a:cxn>
                    <a:cxn ang="0">
                      <a:pos x="16" y="218"/>
                    </a:cxn>
                    <a:cxn ang="0">
                      <a:pos x="4" y="215"/>
                    </a:cxn>
                    <a:cxn ang="0">
                      <a:pos x="0" y="191"/>
                    </a:cxn>
                    <a:cxn ang="0">
                      <a:pos x="12" y="180"/>
                    </a:cxn>
                    <a:cxn ang="0">
                      <a:pos x="6" y="165"/>
                    </a:cxn>
                    <a:cxn ang="0">
                      <a:pos x="2" y="160"/>
                    </a:cxn>
                    <a:cxn ang="0">
                      <a:pos x="28" y="120"/>
                    </a:cxn>
                    <a:cxn ang="0">
                      <a:pos x="44" y="96"/>
                    </a:cxn>
                    <a:cxn ang="0">
                      <a:pos x="42" y="70"/>
                    </a:cxn>
                    <a:cxn ang="0">
                      <a:pos x="24" y="43"/>
                    </a:cxn>
                    <a:cxn ang="0">
                      <a:pos x="20" y="32"/>
                    </a:cxn>
                    <a:cxn ang="0">
                      <a:pos x="26" y="36"/>
                    </a:cxn>
                    <a:cxn ang="0">
                      <a:pos x="48" y="35"/>
                    </a:cxn>
                    <a:cxn ang="0">
                      <a:pos x="64" y="11"/>
                    </a:cxn>
                    <a:cxn ang="0">
                      <a:pos x="82" y="0"/>
                    </a:cxn>
                    <a:cxn ang="0">
                      <a:pos x="88" y="2"/>
                    </a:cxn>
                    <a:cxn ang="0">
                      <a:pos x="92" y="9"/>
                    </a:cxn>
                    <a:cxn ang="0">
                      <a:pos x="98" y="5"/>
                    </a:cxn>
                    <a:cxn ang="0">
                      <a:pos x="110" y="8"/>
                    </a:cxn>
                    <a:cxn ang="0">
                      <a:pos x="116" y="9"/>
                    </a:cxn>
                    <a:cxn ang="0">
                      <a:pos x="141" y="14"/>
                    </a:cxn>
                    <a:cxn ang="0">
                      <a:pos x="155" y="24"/>
                    </a:cxn>
                    <a:cxn ang="0">
                      <a:pos x="167" y="17"/>
                    </a:cxn>
                    <a:cxn ang="0">
                      <a:pos x="173" y="14"/>
                    </a:cxn>
                    <a:cxn ang="0">
                      <a:pos x="195" y="14"/>
                    </a:cxn>
                    <a:cxn ang="0">
                      <a:pos x="211" y="32"/>
                    </a:cxn>
                    <a:cxn ang="0">
                      <a:pos x="231" y="59"/>
                    </a:cxn>
                    <a:cxn ang="0">
                      <a:pos x="245" y="70"/>
                    </a:cxn>
                    <a:cxn ang="0">
                      <a:pos x="257" y="68"/>
                    </a:cxn>
                    <a:cxn ang="0">
                      <a:pos x="270" y="65"/>
                    </a:cxn>
                    <a:cxn ang="0">
                      <a:pos x="290" y="71"/>
                    </a:cxn>
                    <a:cxn ang="0">
                      <a:pos x="300" y="81"/>
                    </a:cxn>
                    <a:cxn ang="0">
                      <a:pos x="308" y="90"/>
                    </a:cxn>
                    <a:cxn ang="0">
                      <a:pos x="318" y="111"/>
                    </a:cxn>
                    <a:cxn ang="0">
                      <a:pos x="322" y="120"/>
                    </a:cxn>
                    <a:cxn ang="0">
                      <a:pos x="324" y="125"/>
                    </a:cxn>
                    <a:cxn ang="0">
                      <a:pos x="310" y="142"/>
                    </a:cxn>
                    <a:cxn ang="0">
                      <a:pos x="322" y="141"/>
                    </a:cxn>
                    <a:cxn ang="0">
                      <a:pos x="342" y="155"/>
                    </a:cxn>
                    <a:cxn ang="0">
                      <a:pos x="364" y="157"/>
                    </a:cxn>
                    <a:cxn ang="0">
                      <a:pos x="380" y="168"/>
                    </a:cxn>
                    <a:cxn ang="0">
                      <a:pos x="382" y="172"/>
                    </a:cxn>
                    <a:cxn ang="0">
                      <a:pos x="382" y="176"/>
                    </a:cxn>
                    <a:cxn ang="0">
                      <a:pos x="394" y="172"/>
                    </a:cxn>
                    <a:cxn ang="0">
                      <a:pos x="400" y="171"/>
                    </a:cxn>
                    <a:cxn ang="0">
                      <a:pos x="439" y="185"/>
                    </a:cxn>
                    <a:cxn ang="0">
                      <a:pos x="447" y="199"/>
                    </a:cxn>
                    <a:cxn ang="0">
                      <a:pos x="465" y="201"/>
                    </a:cxn>
                    <a:cxn ang="0">
                      <a:pos x="471" y="215"/>
                    </a:cxn>
                    <a:cxn ang="0">
                      <a:pos x="451" y="258"/>
                    </a:cxn>
                    <a:cxn ang="0">
                      <a:pos x="435" y="281"/>
                    </a:cxn>
                  </a:cxnLst>
                  <a:rect l="0" t="0" r="r" b="b"/>
                  <a:pathLst>
                    <a:path w="471" h="281">
                      <a:moveTo>
                        <a:pt x="21" y="280"/>
                      </a:moveTo>
                      <a:cubicBezTo>
                        <a:pt x="32" y="281"/>
                        <a:pt x="25" y="253"/>
                        <a:pt x="24" y="250"/>
                      </a:cubicBezTo>
                      <a:cubicBezTo>
                        <a:pt x="23" y="248"/>
                        <a:pt x="22" y="245"/>
                        <a:pt x="22" y="245"/>
                      </a:cubicBezTo>
                      <a:cubicBezTo>
                        <a:pt x="21" y="243"/>
                        <a:pt x="20" y="221"/>
                        <a:pt x="16" y="218"/>
                      </a:cubicBezTo>
                      <a:cubicBezTo>
                        <a:pt x="13" y="216"/>
                        <a:pt x="4" y="215"/>
                        <a:pt x="4" y="215"/>
                      </a:cubicBezTo>
                      <a:cubicBezTo>
                        <a:pt x="0" y="207"/>
                        <a:pt x="3" y="200"/>
                        <a:pt x="0" y="191"/>
                      </a:cubicBezTo>
                      <a:cubicBezTo>
                        <a:pt x="2" y="185"/>
                        <a:pt x="7" y="186"/>
                        <a:pt x="12" y="180"/>
                      </a:cubicBezTo>
                      <a:cubicBezTo>
                        <a:pt x="14" y="172"/>
                        <a:pt x="14" y="169"/>
                        <a:pt x="6" y="165"/>
                      </a:cubicBezTo>
                      <a:cubicBezTo>
                        <a:pt x="4" y="163"/>
                        <a:pt x="2" y="162"/>
                        <a:pt x="2" y="160"/>
                      </a:cubicBezTo>
                      <a:cubicBezTo>
                        <a:pt x="2" y="150"/>
                        <a:pt x="16" y="123"/>
                        <a:pt x="28" y="120"/>
                      </a:cubicBezTo>
                      <a:cubicBezTo>
                        <a:pt x="32" y="111"/>
                        <a:pt x="40" y="105"/>
                        <a:pt x="44" y="96"/>
                      </a:cubicBezTo>
                      <a:cubicBezTo>
                        <a:pt x="39" y="83"/>
                        <a:pt x="38" y="85"/>
                        <a:pt x="42" y="70"/>
                      </a:cubicBezTo>
                      <a:cubicBezTo>
                        <a:pt x="38" y="60"/>
                        <a:pt x="34" y="48"/>
                        <a:pt x="24" y="43"/>
                      </a:cubicBezTo>
                      <a:cubicBezTo>
                        <a:pt x="18" y="36"/>
                        <a:pt x="10" y="37"/>
                        <a:pt x="20" y="32"/>
                      </a:cubicBezTo>
                      <a:cubicBezTo>
                        <a:pt x="27" y="34"/>
                        <a:pt x="26" y="32"/>
                        <a:pt x="26" y="36"/>
                      </a:cubicBezTo>
                      <a:cubicBezTo>
                        <a:pt x="34" y="41"/>
                        <a:pt x="39" y="39"/>
                        <a:pt x="48" y="35"/>
                      </a:cubicBezTo>
                      <a:cubicBezTo>
                        <a:pt x="45" y="22"/>
                        <a:pt x="48" y="14"/>
                        <a:pt x="64" y="11"/>
                      </a:cubicBezTo>
                      <a:cubicBezTo>
                        <a:pt x="71" y="8"/>
                        <a:pt x="75" y="3"/>
                        <a:pt x="82" y="0"/>
                      </a:cubicBezTo>
                      <a:cubicBezTo>
                        <a:pt x="84" y="1"/>
                        <a:pt x="88" y="0"/>
                        <a:pt x="88" y="2"/>
                      </a:cubicBezTo>
                      <a:cubicBezTo>
                        <a:pt x="90" y="12"/>
                        <a:pt x="75" y="13"/>
                        <a:pt x="92" y="9"/>
                      </a:cubicBezTo>
                      <a:cubicBezTo>
                        <a:pt x="94" y="8"/>
                        <a:pt x="96" y="5"/>
                        <a:pt x="98" y="5"/>
                      </a:cubicBezTo>
                      <a:cubicBezTo>
                        <a:pt x="102" y="4"/>
                        <a:pt x="106" y="7"/>
                        <a:pt x="110" y="8"/>
                      </a:cubicBezTo>
                      <a:cubicBezTo>
                        <a:pt x="112" y="8"/>
                        <a:pt x="116" y="9"/>
                        <a:pt x="116" y="9"/>
                      </a:cubicBezTo>
                      <a:cubicBezTo>
                        <a:pt x="122" y="16"/>
                        <a:pt x="129" y="13"/>
                        <a:pt x="141" y="14"/>
                      </a:cubicBezTo>
                      <a:cubicBezTo>
                        <a:pt x="143" y="21"/>
                        <a:pt x="147" y="22"/>
                        <a:pt x="155" y="24"/>
                      </a:cubicBezTo>
                      <a:cubicBezTo>
                        <a:pt x="159" y="22"/>
                        <a:pt x="163" y="20"/>
                        <a:pt x="167" y="17"/>
                      </a:cubicBezTo>
                      <a:cubicBezTo>
                        <a:pt x="169" y="16"/>
                        <a:pt x="173" y="14"/>
                        <a:pt x="173" y="14"/>
                      </a:cubicBezTo>
                      <a:cubicBezTo>
                        <a:pt x="195" y="26"/>
                        <a:pt x="175" y="20"/>
                        <a:pt x="195" y="14"/>
                      </a:cubicBezTo>
                      <a:cubicBezTo>
                        <a:pt x="207" y="17"/>
                        <a:pt x="201" y="26"/>
                        <a:pt x="211" y="32"/>
                      </a:cubicBezTo>
                      <a:cubicBezTo>
                        <a:pt x="214" y="38"/>
                        <a:pt x="224" y="55"/>
                        <a:pt x="231" y="59"/>
                      </a:cubicBezTo>
                      <a:cubicBezTo>
                        <a:pt x="241" y="70"/>
                        <a:pt x="235" y="67"/>
                        <a:pt x="245" y="70"/>
                      </a:cubicBezTo>
                      <a:cubicBezTo>
                        <a:pt x="249" y="69"/>
                        <a:pt x="253" y="69"/>
                        <a:pt x="257" y="68"/>
                      </a:cubicBezTo>
                      <a:cubicBezTo>
                        <a:pt x="261" y="67"/>
                        <a:pt x="270" y="65"/>
                        <a:pt x="270" y="65"/>
                      </a:cubicBezTo>
                      <a:cubicBezTo>
                        <a:pt x="278" y="66"/>
                        <a:pt x="283" y="67"/>
                        <a:pt x="290" y="71"/>
                      </a:cubicBezTo>
                      <a:cubicBezTo>
                        <a:pt x="304" y="88"/>
                        <a:pt x="282" y="62"/>
                        <a:pt x="300" y="81"/>
                      </a:cubicBezTo>
                      <a:cubicBezTo>
                        <a:pt x="302" y="84"/>
                        <a:pt x="308" y="90"/>
                        <a:pt x="308" y="90"/>
                      </a:cubicBezTo>
                      <a:cubicBezTo>
                        <a:pt x="311" y="98"/>
                        <a:pt x="315" y="103"/>
                        <a:pt x="318" y="111"/>
                      </a:cubicBezTo>
                      <a:cubicBezTo>
                        <a:pt x="319" y="114"/>
                        <a:pt x="321" y="117"/>
                        <a:pt x="322" y="120"/>
                      </a:cubicBezTo>
                      <a:cubicBezTo>
                        <a:pt x="323" y="122"/>
                        <a:pt x="324" y="125"/>
                        <a:pt x="324" y="125"/>
                      </a:cubicBezTo>
                      <a:cubicBezTo>
                        <a:pt x="321" y="132"/>
                        <a:pt x="313" y="134"/>
                        <a:pt x="310" y="142"/>
                      </a:cubicBezTo>
                      <a:cubicBezTo>
                        <a:pt x="313" y="151"/>
                        <a:pt x="317" y="146"/>
                        <a:pt x="322" y="141"/>
                      </a:cubicBezTo>
                      <a:cubicBezTo>
                        <a:pt x="341" y="143"/>
                        <a:pt x="339" y="142"/>
                        <a:pt x="342" y="155"/>
                      </a:cubicBezTo>
                      <a:cubicBezTo>
                        <a:pt x="351" y="150"/>
                        <a:pt x="355" y="152"/>
                        <a:pt x="364" y="157"/>
                      </a:cubicBezTo>
                      <a:cubicBezTo>
                        <a:pt x="369" y="162"/>
                        <a:pt x="372" y="166"/>
                        <a:pt x="380" y="168"/>
                      </a:cubicBezTo>
                      <a:cubicBezTo>
                        <a:pt x="381" y="169"/>
                        <a:pt x="383" y="171"/>
                        <a:pt x="382" y="172"/>
                      </a:cubicBezTo>
                      <a:cubicBezTo>
                        <a:pt x="380" y="176"/>
                        <a:pt x="368" y="172"/>
                        <a:pt x="382" y="176"/>
                      </a:cubicBezTo>
                      <a:cubicBezTo>
                        <a:pt x="386" y="175"/>
                        <a:pt x="390" y="173"/>
                        <a:pt x="394" y="172"/>
                      </a:cubicBezTo>
                      <a:cubicBezTo>
                        <a:pt x="396" y="172"/>
                        <a:pt x="400" y="171"/>
                        <a:pt x="400" y="171"/>
                      </a:cubicBezTo>
                      <a:cubicBezTo>
                        <a:pt x="413" y="177"/>
                        <a:pt x="427" y="179"/>
                        <a:pt x="439" y="185"/>
                      </a:cubicBezTo>
                      <a:cubicBezTo>
                        <a:pt x="441" y="190"/>
                        <a:pt x="445" y="194"/>
                        <a:pt x="447" y="199"/>
                      </a:cubicBezTo>
                      <a:cubicBezTo>
                        <a:pt x="453" y="198"/>
                        <a:pt x="460" y="195"/>
                        <a:pt x="465" y="201"/>
                      </a:cubicBezTo>
                      <a:cubicBezTo>
                        <a:pt x="468" y="205"/>
                        <a:pt x="471" y="215"/>
                        <a:pt x="471" y="215"/>
                      </a:cubicBezTo>
                      <a:cubicBezTo>
                        <a:pt x="468" y="231"/>
                        <a:pt x="469" y="248"/>
                        <a:pt x="451" y="258"/>
                      </a:cubicBezTo>
                      <a:cubicBezTo>
                        <a:pt x="447" y="262"/>
                        <a:pt x="437" y="275"/>
                        <a:pt x="435" y="281"/>
                      </a:cubicBezTo>
                    </a:path>
                  </a:pathLst>
                </a:custGeom>
                <a:solidFill>
                  <a:schemeClr val="folHlink"/>
                </a:solidFill>
                <a:ln w="9525">
                  <a:noFill/>
                  <a:round/>
                  <a:headEnd/>
                  <a:tailEnd/>
                </a:ln>
                <a:effectLst/>
              </p:spPr>
              <p:txBody>
                <a:bodyPr wrap="none" anchor="ctr"/>
                <a:lstStyle/>
                <a:p>
                  <a:pPr>
                    <a:defRPr/>
                  </a:pPr>
                  <a:endParaRPr lang="es-ES"/>
                </a:p>
              </p:txBody>
            </p:sp>
            <p:sp>
              <p:nvSpPr>
                <p:cNvPr id="62" name="Freeform 31"/>
                <p:cNvSpPr>
                  <a:spLocks/>
                </p:cNvSpPr>
                <p:nvPr userDrawn="1"/>
              </p:nvSpPr>
              <p:spPr bwMode="ltGray">
                <a:xfrm>
                  <a:off x="3880" y="-7"/>
                  <a:ext cx="984" cy="692"/>
                </a:xfrm>
                <a:custGeom>
                  <a:avLst/>
                  <a:gdLst/>
                  <a:ahLst/>
                  <a:cxnLst>
                    <a:cxn ang="0">
                      <a:pos x="406" y="6"/>
                    </a:cxn>
                    <a:cxn ang="0">
                      <a:pos x="502" y="34"/>
                    </a:cxn>
                    <a:cxn ang="0">
                      <a:pos x="550" y="38"/>
                    </a:cxn>
                    <a:cxn ang="0">
                      <a:pos x="578" y="130"/>
                    </a:cxn>
                    <a:cxn ang="0">
                      <a:pos x="586" y="90"/>
                    </a:cxn>
                    <a:cxn ang="0">
                      <a:pos x="606" y="70"/>
                    </a:cxn>
                    <a:cxn ang="0">
                      <a:pos x="642" y="126"/>
                    </a:cxn>
                    <a:cxn ang="0">
                      <a:pos x="682" y="98"/>
                    </a:cxn>
                    <a:cxn ang="0">
                      <a:pos x="706" y="86"/>
                    </a:cxn>
                    <a:cxn ang="0">
                      <a:pos x="762" y="2"/>
                    </a:cxn>
                    <a:cxn ang="0">
                      <a:pos x="798" y="70"/>
                    </a:cxn>
                    <a:cxn ang="0">
                      <a:pos x="798" y="130"/>
                    </a:cxn>
                    <a:cxn ang="0">
                      <a:pos x="790" y="158"/>
                    </a:cxn>
                    <a:cxn ang="0">
                      <a:pos x="766" y="162"/>
                    </a:cxn>
                    <a:cxn ang="0">
                      <a:pos x="762" y="186"/>
                    </a:cxn>
                    <a:cxn ang="0">
                      <a:pos x="802" y="226"/>
                    </a:cxn>
                    <a:cxn ang="0">
                      <a:pos x="786" y="322"/>
                    </a:cxn>
                    <a:cxn ang="0">
                      <a:pos x="830" y="414"/>
                    </a:cxn>
                    <a:cxn ang="0">
                      <a:pos x="854" y="450"/>
                    </a:cxn>
                    <a:cxn ang="0">
                      <a:pos x="830" y="450"/>
                    </a:cxn>
                    <a:cxn ang="0">
                      <a:pos x="746" y="378"/>
                    </a:cxn>
                    <a:cxn ang="0">
                      <a:pos x="678" y="402"/>
                    </a:cxn>
                    <a:cxn ang="0">
                      <a:pos x="590" y="442"/>
                    </a:cxn>
                    <a:cxn ang="0">
                      <a:pos x="642" y="578"/>
                    </a:cxn>
                    <a:cxn ang="0">
                      <a:pos x="710" y="610"/>
                    </a:cxn>
                    <a:cxn ang="0">
                      <a:pos x="738" y="550"/>
                    </a:cxn>
                    <a:cxn ang="0">
                      <a:pos x="774" y="570"/>
                    </a:cxn>
                    <a:cxn ang="0">
                      <a:pos x="766" y="630"/>
                    </a:cxn>
                    <a:cxn ang="0">
                      <a:pos x="802" y="670"/>
                    </a:cxn>
                    <a:cxn ang="0">
                      <a:pos x="838" y="658"/>
                    </a:cxn>
                    <a:cxn ang="0">
                      <a:pos x="922" y="806"/>
                    </a:cxn>
                    <a:cxn ang="0">
                      <a:pos x="942" y="826"/>
                    </a:cxn>
                    <a:cxn ang="0">
                      <a:pos x="874" y="810"/>
                    </a:cxn>
                    <a:cxn ang="0">
                      <a:pos x="830" y="758"/>
                    </a:cxn>
                    <a:cxn ang="0">
                      <a:pos x="778" y="710"/>
                    </a:cxn>
                    <a:cxn ang="0">
                      <a:pos x="702" y="662"/>
                    </a:cxn>
                    <a:cxn ang="0">
                      <a:pos x="614" y="646"/>
                    </a:cxn>
                    <a:cxn ang="0">
                      <a:pos x="506" y="594"/>
                    </a:cxn>
                    <a:cxn ang="0">
                      <a:pos x="462" y="506"/>
                    </a:cxn>
                    <a:cxn ang="0">
                      <a:pos x="430" y="462"/>
                    </a:cxn>
                    <a:cxn ang="0">
                      <a:pos x="382" y="430"/>
                    </a:cxn>
                    <a:cxn ang="0">
                      <a:pos x="342" y="370"/>
                    </a:cxn>
                    <a:cxn ang="0">
                      <a:pos x="354" y="414"/>
                    </a:cxn>
                    <a:cxn ang="0">
                      <a:pos x="418" y="494"/>
                    </a:cxn>
                    <a:cxn ang="0">
                      <a:pos x="422" y="526"/>
                    </a:cxn>
                    <a:cxn ang="0">
                      <a:pos x="394" y="498"/>
                    </a:cxn>
                    <a:cxn ang="0">
                      <a:pos x="354" y="466"/>
                    </a:cxn>
                    <a:cxn ang="0">
                      <a:pos x="314" y="402"/>
                    </a:cxn>
                    <a:cxn ang="0">
                      <a:pos x="266" y="346"/>
                    </a:cxn>
                    <a:cxn ang="0">
                      <a:pos x="210" y="314"/>
                    </a:cxn>
                    <a:cxn ang="0">
                      <a:pos x="154" y="238"/>
                    </a:cxn>
                    <a:cxn ang="0">
                      <a:pos x="66" y="66"/>
                    </a:cxn>
                    <a:cxn ang="0">
                      <a:pos x="34" y="38"/>
                    </a:cxn>
                    <a:cxn ang="0">
                      <a:pos x="46" y="22"/>
                    </a:cxn>
                    <a:cxn ang="0">
                      <a:pos x="102" y="70"/>
                    </a:cxn>
                  </a:cxnLst>
                  <a:rect l="0" t="0" r="r" b="b"/>
                  <a:pathLst>
                    <a:path w="984" h="844">
                      <a:moveTo>
                        <a:pt x="82" y="38"/>
                      </a:moveTo>
                      <a:lnTo>
                        <a:pt x="406" y="6"/>
                      </a:lnTo>
                      <a:cubicBezTo>
                        <a:pt x="497" y="22"/>
                        <a:pt x="465" y="0"/>
                        <a:pt x="474" y="54"/>
                      </a:cubicBezTo>
                      <a:cubicBezTo>
                        <a:pt x="492" y="48"/>
                        <a:pt x="484" y="40"/>
                        <a:pt x="502" y="34"/>
                      </a:cubicBezTo>
                      <a:cubicBezTo>
                        <a:pt x="510" y="37"/>
                        <a:pt x="517" y="46"/>
                        <a:pt x="526" y="46"/>
                      </a:cubicBezTo>
                      <a:cubicBezTo>
                        <a:pt x="534" y="46"/>
                        <a:pt x="550" y="38"/>
                        <a:pt x="550" y="38"/>
                      </a:cubicBezTo>
                      <a:cubicBezTo>
                        <a:pt x="556" y="55"/>
                        <a:pt x="552" y="60"/>
                        <a:pt x="542" y="74"/>
                      </a:cubicBezTo>
                      <a:cubicBezTo>
                        <a:pt x="555" y="114"/>
                        <a:pt x="550" y="102"/>
                        <a:pt x="578" y="130"/>
                      </a:cubicBezTo>
                      <a:cubicBezTo>
                        <a:pt x="584" y="148"/>
                        <a:pt x="590" y="148"/>
                        <a:pt x="606" y="138"/>
                      </a:cubicBezTo>
                      <a:cubicBezTo>
                        <a:pt x="600" y="119"/>
                        <a:pt x="594" y="107"/>
                        <a:pt x="586" y="90"/>
                      </a:cubicBezTo>
                      <a:cubicBezTo>
                        <a:pt x="583" y="82"/>
                        <a:pt x="578" y="66"/>
                        <a:pt x="578" y="66"/>
                      </a:cubicBezTo>
                      <a:cubicBezTo>
                        <a:pt x="585" y="44"/>
                        <a:pt x="597" y="56"/>
                        <a:pt x="606" y="70"/>
                      </a:cubicBezTo>
                      <a:cubicBezTo>
                        <a:pt x="609" y="86"/>
                        <a:pt x="608" y="117"/>
                        <a:pt x="626" y="90"/>
                      </a:cubicBezTo>
                      <a:cubicBezTo>
                        <a:pt x="648" y="97"/>
                        <a:pt x="646" y="104"/>
                        <a:pt x="642" y="126"/>
                      </a:cubicBezTo>
                      <a:cubicBezTo>
                        <a:pt x="650" y="150"/>
                        <a:pt x="665" y="141"/>
                        <a:pt x="682" y="130"/>
                      </a:cubicBezTo>
                      <a:cubicBezTo>
                        <a:pt x="689" y="108"/>
                        <a:pt x="673" y="124"/>
                        <a:pt x="682" y="98"/>
                      </a:cubicBezTo>
                      <a:cubicBezTo>
                        <a:pt x="683" y="94"/>
                        <a:pt x="690" y="96"/>
                        <a:pt x="694" y="94"/>
                      </a:cubicBezTo>
                      <a:cubicBezTo>
                        <a:pt x="698" y="92"/>
                        <a:pt x="702" y="89"/>
                        <a:pt x="706" y="86"/>
                      </a:cubicBezTo>
                      <a:cubicBezTo>
                        <a:pt x="717" y="54"/>
                        <a:pt x="688" y="54"/>
                        <a:pt x="742" y="46"/>
                      </a:cubicBezTo>
                      <a:cubicBezTo>
                        <a:pt x="748" y="27"/>
                        <a:pt x="741" y="9"/>
                        <a:pt x="762" y="2"/>
                      </a:cubicBezTo>
                      <a:cubicBezTo>
                        <a:pt x="788" y="11"/>
                        <a:pt x="777" y="38"/>
                        <a:pt x="802" y="46"/>
                      </a:cubicBezTo>
                      <a:cubicBezTo>
                        <a:pt x="831" y="36"/>
                        <a:pt x="805" y="63"/>
                        <a:pt x="798" y="70"/>
                      </a:cubicBezTo>
                      <a:cubicBezTo>
                        <a:pt x="789" y="96"/>
                        <a:pt x="787" y="96"/>
                        <a:pt x="802" y="118"/>
                      </a:cubicBezTo>
                      <a:cubicBezTo>
                        <a:pt x="801" y="122"/>
                        <a:pt x="801" y="127"/>
                        <a:pt x="798" y="130"/>
                      </a:cubicBezTo>
                      <a:cubicBezTo>
                        <a:pt x="794" y="133"/>
                        <a:pt x="784" y="129"/>
                        <a:pt x="782" y="134"/>
                      </a:cubicBezTo>
                      <a:cubicBezTo>
                        <a:pt x="780" y="142"/>
                        <a:pt x="790" y="158"/>
                        <a:pt x="790" y="158"/>
                      </a:cubicBezTo>
                      <a:cubicBezTo>
                        <a:pt x="786" y="161"/>
                        <a:pt x="783" y="165"/>
                        <a:pt x="778" y="166"/>
                      </a:cubicBezTo>
                      <a:cubicBezTo>
                        <a:pt x="774" y="167"/>
                        <a:pt x="769" y="159"/>
                        <a:pt x="766" y="162"/>
                      </a:cubicBezTo>
                      <a:cubicBezTo>
                        <a:pt x="758" y="170"/>
                        <a:pt x="794" y="182"/>
                        <a:pt x="794" y="182"/>
                      </a:cubicBezTo>
                      <a:cubicBezTo>
                        <a:pt x="804" y="211"/>
                        <a:pt x="775" y="190"/>
                        <a:pt x="762" y="186"/>
                      </a:cubicBezTo>
                      <a:cubicBezTo>
                        <a:pt x="767" y="194"/>
                        <a:pt x="773" y="202"/>
                        <a:pt x="778" y="210"/>
                      </a:cubicBezTo>
                      <a:cubicBezTo>
                        <a:pt x="783" y="218"/>
                        <a:pt x="802" y="226"/>
                        <a:pt x="802" y="226"/>
                      </a:cubicBezTo>
                      <a:cubicBezTo>
                        <a:pt x="813" y="242"/>
                        <a:pt x="804" y="245"/>
                        <a:pt x="810" y="262"/>
                      </a:cubicBezTo>
                      <a:cubicBezTo>
                        <a:pt x="803" y="282"/>
                        <a:pt x="793" y="301"/>
                        <a:pt x="786" y="322"/>
                      </a:cubicBezTo>
                      <a:cubicBezTo>
                        <a:pt x="783" y="330"/>
                        <a:pt x="778" y="346"/>
                        <a:pt x="778" y="346"/>
                      </a:cubicBezTo>
                      <a:cubicBezTo>
                        <a:pt x="785" y="366"/>
                        <a:pt x="817" y="394"/>
                        <a:pt x="830" y="414"/>
                      </a:cubicBezTo>
                      <a:cubicBezTo>
                        <a:pt x="835" y="422"/>
                        <a:pt x="841" y="430"/>
                        <a:pt x="846" y="438"/>
                      </a:cubicBezTo>
                      <a:cubicBezTo>
                        <a:pt x="849" y="442"/>
                        <a:pt x="854" y="450"/>
                        <a:pt x="854" y="450"/>
                      </a:cubicBezTo>
                      <a:cubicBezTo>
                        <a:pt x="853" y="457"/>
                        <a:pt x="855" y="466"/>
                        <a:pt x="850" y="470"/>
                      </a:cubicBezTo>
                      <a:cubicBezTo>
                        <a:pt x="844" y="475"/>
                        <a:pt x="831" y="451"/>
                        <a:pt x="830" y="450"/>
                      </a:cubicBezTo>
                      <a:cubicBezTo>
                        <a:pt x="811" y="431"/>
                        <a:pt x="789" y="421"/>
                        <a:pt x="774" y="398"/>
                      </a:cubicBezTo>
                      <a:cubicBezTo>
                        <a:pt x="769" y="379"/>
                        <a:pt x="766" y="371"/>
                        <a:pt x="746" y="378"/>
                      </a:cubicBezTo>
                      <a:cubicBezTo>
                        <a:pt x="717" y="368"/>
                        <a:pt x="730" y="368"/>
                        <a:pt x="706" y="374"/>
                      </a:cubicBezTo>
                      <a:cubicBezTo>
                        <a:pt x="688" y="402"/>
                        <a:pt x="699" y="395"/>
                        <a:pt x="678" y="402"/>
                      </a:cubicBezTo>
                      <a:cubicBezTo>
                        <a:pt x="654" y="386"/>
                        <a:pt x="650" y="390"/>
                        <a:pt x="618" y="394"/>
                      </a:cubicBezTo>
                      <a:cubicBezTo>
                        <a:pt x="607" y="411"/>
                        <a:pt x="601" y="426"/>
                        <a:pt x="590" y="442"/>
                      </a:cubicBezTo>
                      <a:cubicBezTo>
                        <a:pt x="600" y="471"/>
                        <a:pt x="593" y="459"/>
                        <a:pt x="606" y="478"/>
                      </a:cubicBezTo>
                      <a:cubicBezTo>
                        <a:pt x="593" y="518"/>
                        <a:pt x="622" y="548"/>
                        <a:pt x="642" y="578"/>
                      </a:cubicBezTo>
                      <a:cubicBezTo>
                        <a:pt x="651" y="591"/>
                        <a:pt x="651" y="601"/>
                        <a:pt x="666" y="606"/>
                      </a:cubicBezTo>
                      <a:cubicBezTo>
                        <a:pt x="680" y="627"/>
                        <a:pt x="691" y="623"/>
                        <a:pt x="710" y="610"/>
                      </a:cubicBezTo>
                      <a:cubicBezTo>
                        <a:pt x="729" y="616"/>
                        <a:pt x="729" y="606"/>
                        <a:pt x="734" y="590"/>
                      </a:cubicBezTo>
                      <a:cubicBezTo>
                        <a:pt x="735" y="577"/>
                        <a:pt x="731" y="562"/>
                        <a:pt x="738" y="550"/>
                      </a:cubicBezTo>
                      <a:cubicBezTo>
                        <a:pt x="742" y="543"/>
                        <a:pt x="762" y="542"/>
                        <a:pt x="762" y="542"/>
                      </a:cubicBezTo>
                      <a:cubicBezTo>
                        <a:pt x="783" y="547"/>
                        <a:pt x="786" y="552"/>
                        <a:pt x="774" y="570"/>
                      </a:cubicBezTo>
                      <a:cubicBezTo>
                        <a:pt x="779" y="590"/>
                        <a:pt x="790" y="605"/>
                        <a:pt x="770" y="618"/>
                      </a:cubicBezTo>
                      <a:cubicBezTo>
                        <a:pt x="769" y="622"/>
                        <a:pt x="764" y="626"/>
                        <a:pt x="766" y="630"/>
                      </a:cubicBezTo>
                      <a:cubicBezTo>
                        <a:pt x="768" y="634"/>
                        <a:pt x="775" y="634"/>
                        <a:pt x="778" y="638"/>
                      </a:cubicBezTo>
                      <a:cubicBezTo>
                        <a:pt x="788" y="651"/>
                        <a:pt x="786" y="660"/>
                        <a:pt x="802" y="670"/>
                      </a:cubicBezTo>
                      <a:cubicBezTo>
                        <a:pt x="810" y="667"/>
                        <a:pt x="818" y="665"/>
                        <a:pt x="826" y="662"/>
                      </a:cubicBezTo>
                      <a:cubicBezTo>
                        <a:pt x="830" y="661"/>
                        <a:pt x="838" y="658"/>
                        <a:pt x="838" y="658"/>
                      </a:cubicBezTo>
                      <a:cubicBezTo>
                        <a:pt x="857" y="664"/>
                        <a:pt x="864" y="680"/>
                        <a:pt x="870" y="698"/>
                      </a:cubicBezTo>
                      <a:cubicBezTo>
                        <a:pt x="859" y="731"/>
                        <a:pt x="887" y="794"/>
                        <a:pt x="922" y="806"/>
                      </a:cubicBezTo>
                      <a:cubicBezTo>
                        <a:pt x="938" y="801"/>
                        <a:pt x="941" y="792"/>
                        <a:pt x="958" y="798"/>
                      </a:cubicBezTo>
                      <a:cubicBezTo>
                        <a:pt x="984" y="837"/>
                        <a:pt x="928" y="784"/>
                        <a:pt x="942" y="826"/>
                      </a:cubicBezTo>
                      <a:cubicBezTo>
                        <a:pt x="936" y="844"/>
                        <a:pt x="930" y="844"/>
                        <a:pt x="914" y="834"/>
                      </a:cubicBezTo>
                      <a:cubicBezTo>
                        <a:pt x="903" y="817"/>
                        <a:pt x="890" y="821"/>
                        <a:pt x="874" y="810"/>
                      </a:cubicBezTo>
                      <a:cubicBezTo>
                        <a:pt x="851" y="776"/>
                        <a:pt x="882" y="816"/>
                        <a:pt x="854" y="794"/>
                      </a:cubicBezTo>
                      <a:cubicBezTo>
                        <a:pt x="843" y="785"/>
                        <a:pt x="840" y="768"/>
                        <a:pt x="830" y="758"/>
                      </a:cubicBezTo>
                      <a:cubicBezTo>
                        <a:pt x="824" y="739"/>
                        <a:pt x="817" y="724"/>
                        <a:pt x="798" y="718"/>
                      </a:cubicBezTo>
                      <a:cubicBezTo>
                        <a:pt x="791" y="696"/>
                        <a:pt x="800" y="712"/>
                        <a:pt x="778" y="710"/>
                      </a:cubicBezTo>
                      <a:cubicBezTo>
                        <a:pt x="767" y="709"/>
                        <a:pt x="746" y="702"/>
                        <a:pt x="746" y="702"/>
                      </a:cubicBezTo>
                      <a:cubicBezTo>
                        <a:pt x="729" y="691"/>
                        <a:pt x="720" y="674"/>
                        <a:pt x="702" y="662"/>
                      </a:cubicBezTo>
                      <a:cubicBezTo>
                        <a:pt x="694" y="665"/>
                        <a:pt x="687" y="673"/>
                        <a:pt x="678" y="674"/>
                      </a:cubicBezTo>
                      <a:cubicBezTo>
                        <a:pt x="657" y="677"/>
                        <a:pt x="630" y="657"/>
                        <a:pt x="614" y="646"/>
                      </a:cubicBezTo>
                      <a:cubicBezTo>
                        <a:pt x="600" y="637"/>
                        <a:pt x="580" y="639"/>
                        <a:pt x="566" y="630"/>
                      </a:cubicBezTo>
                      <a:cubicBezTo>
                        <a:pt x="546" y="617"/>
                        <a:pt x="525" y="607"/>
                        <a:pt x="506" y="594"/>
                      </a:cubicBezTo>
                      <a:cubicBezTo>
                        <a:pt x="513" y="572"/>
                        <a:pt x="509" y="551"/>
                        <a:pt x="490" y="538"/>
                      </a:cubicBezTo>
                      <a:cubicBezTo>
                        <a:pt x="485" y="522"/>
                        <a:pt x="476" y="515"/>
                        <a:pt x="462" y="506"/>
                      </a:cubicBezTo>
                      <a:cubicBezTo>
                        <a:pt x="441" y="474"/>
                        <a:pt x="469" y="513"/>
                        <a:pt x="442" y="486"/>
                      </a:cubicBezTo>
                      <a:cubicBezTo>
                        <a:pt x="436" y="480"/>
                        <a:pt x="436" y="468"/>
                        <a:pt x="430" y="462"/>
                      </a:cubicBezTo>
                      <a:cubicBezTo>
                        <a:pt x="427" y="459"/>
                        <a:pt x="422" y="459"/>
                        <a:pt x="418" y="458"/>
                      </a:cubicBezTo>
                      <a:cubicBezTo>
                        <a:pt x="407" y="447"/>
                        <a:pt x="382" y="430"/>
                        <a:pt x="382" y="430"/>
                      </a:cubicBezTo>
                      <a:cubicBezTo>
                        <a:pt x="371" y="413"/>
                        <a:pt x="358" y="399"/>
                        <a:pt x="346" y="382"/>
                      </a:cubicBezTo>
                      <a:cubicBezTo>
                        <a:pt x="344" y="378"/>
                        <a:pt x="345" y="373"/>
                        <a:pt x="342" y="370"/>
                      </a:cubicBezTo>
                      <a:cubicBezTo>
                        <a:pt x="339" y="367"/>
                        <a:pt x="334" y="367"/>
                        <a:pt x="330" y="366"/>
                      </a:cubicBezTo>
                      <a:cubicBezTo>
                        <a:pt x="322" y="390"/>
                        <a:pt x="342" y="398"/>
                        <a:pt x="354" y="414"/>
                      </a:cubicBezTo>
                      <a:cubicBezTo>
                        <a:pt x="368" y="432"/>
                        <a:pt x="372" y="446"/>
                        <a:pt x="390" y="458"/>
                      </a:cubicBezTo>
                      <a:cubicBezTo>
                        <a:pt x="409" y="487"/>
                        <a:pt x="399" y="475"/>
                        <a:pt x="418" y="494"/>
                      </a:cubicBezTo>
                      <a:cubicBezTo>
                        <a:pt x="423" y="510"/>
                        <a:pt x="428" y="517"/>
                        <a:pt x="442" y="526"/>
                      </a:cubicBezTo>
                      <a:cubicBezTo>
                        <a:pt x="450" y="550"/>
                        <a:pt x="432" y="533"/>
                        <a:pt x="422" y="526"/>
                      </a:cubicBezTo>
                      <a:cubicBezTo>
                        <a:pt x="399" y="492"/>
                        <a:pt x="430" y="532"/>
                        <a:pt x="402" y="510"/>
                      </a:cubicBezTo>
                      <a:cubicBezTo>
                        <a:pt x="398" y="507"/>
                        <a:pt x="397" y="501"/>
                        <a:pt x="394" y="498"/>
                      </a:cubicBezTo>
                      <a:cubicBezTo>
                        <a:pt x="391" y="495"/>
                        <a:pt x="386" y="493"/>
                        <a:pt x="382" y="490"/>
                      </a:cubicBezTo>
                      <a:cubicBezTo>
                        <a:pt x="377" y="474"/>
                        <a:pt x="370" y="471"/>
                        <a:pt x="354" y="466"/>
                      </a:cubicBezTo>
                      <a:cubicBezTo>
                        <a:pt x="344" y="452"/>
                        <a:pt x="340" y="447"/>
                        <a:pt x="346" y="430"/>
                      </a:cubicBezTo>
                      <a:cubicBezTo>
                        <a:pt x="338" y="418"/>
                        <a:pt x="314" y="402"/>
                        <a:pt x="314" y="402"/>
                      </a:cubicBezTo>
                      <a:cubicBezTo>
                        <a:pt x="306" y="390"/>
                        <a:pt x="298" y="378"/>
                        <a:pt x="290" y="366"/>
                      </a:cubicBezTo>
                      <a:cubicBezTo>
                        <a:pt x="284" y="357"/>
                        <a:pt x="273" y="354"/>
                        <a:pt x="266" y="346"/>
                      </a:cubicBezTo>
                      <a:cubicBezTo>
                        <a:pt x="263" y="342"/>
                        <a:pt x="262" y="337"/>
                        <a:pt x="258" y="334"/>
                      </a:cubicBezTo>
                      <a:cubicBezTo>
                        <a:pt x="243" y="324"/>
                        <a:pt x="225" y="324"/>
                        <a:pt x="210" y="314"/>
                      </a:cubicBezTo>
                      <a:cubicBezTo>
                        <a:pt x="201" y="300"/>
                        <a:pt x="194" y="291"/>
                        <a:pt x="178" y="286"/>
                      </a:cubicBezTo>
                      <a:cubicBezTo>
                        <a:pt x="160" y="260"/>
                        <a:pt x="192" y="247"/>
                        <a:pt x="154" y="238"/>
                      </a:cubicBezTo>
                      <a:cubicBezTo>
                        <a:pt x="111" y="209"/>
                        <a:pt x="106" y="149"/>
                        <a:pt x="90" y="102"/>
                      </a:cubicBezTo>
                      <a:cubicBezTo>
                        <a:pt x="86" y="90"/>
                        <a:pt x="76" y="73"/>
                        <a:pt x="66" y="66"/>
                      </a:cubicBezTo>
                      <a:cubicBezTo>
                        <a:pt x="58" y="60"/>
                        <a:pt x="42" y="50"/>
                        <a:pt x="42" y="50"/>
                      </a:cubicBezTo>
                      <a:cubicBezTo>
                        <a:pt x="39" y="46"/>
                        <a:pt x="38" y="41"/>
                        <a:pt x="34" y="38"/>
                      </a:cubicBezTo>
                      <a:cubicBezTo>
                        <a:pt x="27" y="34"/>
                        <a:pt x="10" y="30"/>
                        <a:pt x="10" y="30"/>
                      </a:cubicBezTo>
                      <a:cubicBezTo>
                        <a:pt x="0" y="1"/>
                        <a:pt x="31" y="17"/>
                        <a:pt x="46" y="22"/>
                      </a:cubicBezTo>
                      <a:cubicBezTo>
                        <a:pt x="65" y="51"/>
                        <a:pt x="61" y="41"/>
                        <a:pt x="86" y="58"/>
                      </a:cubicBezTo>
                      <a:cubicBezTo>
                        <a:pt x="94" y="70"/>
                        <a:pt x="94" y="93"/>
                        <a:pt x="102" y="70"/>
                      </a:cubicBezTo>
                      <a:cubicBezTo>
                        <a:pt x="95" y="49"/>
                        <a:pt x="82" y="62"/>
                        <a:pt x="82" y="38"/>
                      </a:cubicBezTo>
                      <a:close/>
                    </a:path>
                  </a:pathLst>
                </a:custGeom>
                <a:solidFill>
                  <a:schemeClr val="folHlink"/>
                </a:solidFill>
                <a:ln w="9525">
                  <a:noFill/>
                  <a:round/>
                  <a:headEnd/>
                  <a:tailEnd/>
                </a:ln>
                <a:effectLst/>
              </p:spPr>
              <p:txBody>
                <a:bodyPr wrap="none" anchor="ctr"/>
                <a:lstStyle/>
                <a:p>
                  <a:pPr>
                    <a:defRPr/>
                  </a:pPr>
                  <a:endParaRPr lang="es-ES"/>
                </a:p>
              </p:txBody>
            </p:sp>
            <p:sp>
              <p:nvSpPr>
                <p:cNvPr id="63" name="Freeform 32"/>
                <p:cNvSpPr>
                  <a:spLocks/>
                </p:cNvSpPr>
                <p:nvPr userDrawn="1"/>
              </p:nvSpPr>
              <p:spPr bwMode="ltGray">
                <a:xfrm>
                  <a:off x="3577" y="490"/>
                  <a:ext cx="36" cy="39"/>
                </a:xfrm>
                <a:custGeom>
                  <a:avLst/>
                  <a:gdLst/>
                  <a:ahLst/>
                  <a:cxnLst>
                    <a:cxn ang="0">
                      <a:pos x="6" y="28"/>
                    </a:cxn>
                    <a:cxn ang="0">
                      <a:pos x="10" y="48"/>
                    </a:cxn>
                    <a:cxn ang="0">
                      <a:pos x="6" y="28"/>
                    </a:cxn>
                  </a:cxnLst>
                  <a:rect l="0" t="0" r="r" b="b"/>
                  <a:pathLst>
                    <a:path w="36" h="48">
                      <a:moveTo>
                        <a:pt x="6" y="28"/>
                      </a:moveTo>
                      <a:cubicBezTo>
                        <a:pt x="25" y="0"/>
                        <a:pt x="36" y="31"/>
                        <a:pt x="10" y="48"/>
                      </a:cubicBezTo>
                      <a:cubicBezTo>
                        <a:pt x="0" y="34"/>
                        <a:pt x="0" y="40"/>
                        <a:pt x="6" y="28"/>
                      </a:cubicBezTo>
                      <a:close/>
                    </a:path>
                  </a:pathLst>
                </a:custGeom>
                <a:solidFill>
                  <a:schemeClr val="folHlink"/>
                </a:solidFill>
                <a:ln w="9525">
                  <a:noFill/>
                  <a:round/>
                  <a:headEnd/>
                  <a:tailEnd/>
                </a:ln>
                <a:effectLst/>
              </p:spPr>
              <p:txBody>
                <a:bodyPr wrap="none" anchor="ctr"/>
                <a:lstStyle/>
                <a:p>
                  <a:pPr>
                    <a:defRPr/>
                  </a:pPr>
                  <a:endParaRPr lang="es-ES"/>
                </a:p>
              </p:txBody>
            </p:sp>
            <p:sp>
              <p:nvSpPr>
                <p:cNvPr id="64" name="Freeform 33"/>
                <p:cNvSpPr>
                  <a:spLocks/>
                </p:cNvSpPr>
                <p:nvPr userDrawn="1"/>
              </p:nvSpPr>
              <p:spPr bwMode="ltGray">
                <a:xfrm>
                  <a:off x="3549" y="475"/>
                  <a:ext cx="38" cy="29"/>
                </a:xfrm>
                <a:custGeom>
                  <a:avLst/>
                  <a:gdLst/>
                  <a:ahLst/>
                  <a:cxnLst>
                    <a:cxn ang="0">
                      <a:pos x="0" y="5"/>
                    </a:cxn>
                    <a:cxn ang="0">
                      <a:pos x="12" y="1"/>
                    </a:cxn>
                    <a:cxn ang="0">
                      <a:pos x="36" y="17"/>
                    </a:cxn>
                    <a:cxn ang="0">
                      <a:pos x="8" y="17"/>
                    </a:cxn>
                    <a:cxn ang="0">
                      <a:pos x="0" y="5"/>
                    </a:cxn>
                  </a:cxnLst>
                  <a:rect l="0" t="0" r="r" b="b"/>
                  <a:pathLst>
                    <a:path w="36" h="37">
                      <a:moveTo>
                        <a:pt x="0" y="5"/>
                      </a:moveTo>
                      <a:cubicBezTo>
                        <a:pt x="4" y="4"/>
                        <a:pt x="8" y="0"/>
                        <a:pt x="12" y="1"/>
                      </a:cubicBezTo>
                      <a:cubicBezTo>
                        <a:pt x="21" y="4"/>
                        <a:pt x="36" y="17"/>
                        <a:pt x="36" y="17"/>
                      </a:cubicBezTo>
                      <a:cubicBezTo>
                        <a:pt x="29" y="37"/>
                        <a:pt x="22" y="26"/>
                        <a:pt x="8" y="17"/>
                      </a:cubicBezTo>
                      <a:cubicBezTo>
                        <a:pt x="5" y="13"/>
                        <a:pt x="0" y="5"/>
                        <a:pt x="0" y="5"/>
                      </a:cubicBezTo>
                      <a:close/>
                    </a:path>
                  </a:pathLst>
                </a:custGeom>
                <a:solidFill>
                  <a:schemeClr val="folHlink"/>
                </a:solidFill>
                <a:ln w="9525">
                  <a:noFill/>
                  <a:round/>
                  <a:headEnd/>
                  <a:tailEnd/>
                </a:ln>
                <a:effectLst/>
              </p:spPr>
              <p:txBody>
                <a:bodyPr wrap="none" anchor="ctr"/>
                <a:lstStyle/>
                <a:p>
                  <a:pPr>
                    <a:defRPr/>
                  </a:pPr>
                  <a:endParaRPr lang="es-ES"/>
                </a:p>
              </p:txBody>
            </p:sp>
            <p:sp>
              <p:nvSpPr>
                <p:cNvPr id="65" name="Freeform 34"/>
                <p:cNvSpPr>
                  <a:spLocks/>
                </p:cNvSpPr>
                <p:nvPr userDrawn="1"/>
              </p:nvSpPr>
              <p:spPr bwMode="ltGray">
                <a:xfrm>
                  <a:off x="4686" y="394"/>
                  <a:ext cx="171" cy="81"/>
                </a:xfrm>
                <a:custGeom>
                  <a:avLst/>
                  <a:gdLst/>
                  <a:ahLst/>
                  <a:cxnLst>
                    <a:cxn ang="0">
                      <a:pos x="0" y="49"/>
                    </a:cxn>
                    <a:cxn ang="0">
                      <a:pos x="28" y="25"/>
                    </a:cxn>
                    <a:cxn ang="0">
                      <a:pos x="56" y="21"/>
                    </a:cxn>
                    <a:cxn ang="0">
                      <a:pos x="80" y="9"/>
                    </a:cxn>
                    <a:cxn ang="0">
                      <a:pos x="64" y="25"/>
                    </a:cxn>
                    <a:cxn ang="0">
                      <a:pos x="124" y="49"/>
                    </a:cxn>
                    <a:cxn ang="0">
                      <a:pos x="160" y="65"/>
                    </a:cxn>
                    <a:cxn ang="0">
                      <a:pos x="116" y="77"/>
                    </a:cxn>
                    <a:cxn ang="0">
                      <a:pos x="88" y="57"/>
                    </a:cxn>
                    <a:cxn ang="0">
                      <a:pos x="76" y="53"/>
                    </a:cxn>
                    <a:cxn ang="0">
                      <a:pos x="24" y="41"/>
                    </a:cxn>
                    <a:cxn ang="0">
                      <a:pos x="0" y="49"/>
                    </a:cxn>
                  </a:cxnLst>
                  <a:rect l="0" t="0" r="r" b="b"/>
                  <a:pathLst>
                    <a:path w="170" h="96">
                      <a:moveTo>
                        <a:pt x="0" y="49"/>
                      </a:moveTo>
                      <a:cubicBezTo>
                        <a:pt x="5" y="33"/>
                        <a:pt x="12" y="30"/>
                        <a:pt x="28" y="25"/>
                      </a:cubicBezTo>
                      <a:cubicBezTo>
                        <a:pt x="20" y="0"/>
                        <a:pt x="42" y="16"/>
                        <a:pt x="56" y="21"/>
                      </a:cubicBezTo>
                      <a:cubicBezTo>
                        <a:pt x="56" y="21"/>
                        <a:pt x="77" y="6"/>
                        <a:pt x="80" y="9"/>
                      </a:cubicBezTo>
                      <a:cubicBezTo>
                        <a:pt x="85" y="14"/>
                        <a:pt x="71" y="23"/>
                        <a:pt x="64" y="25"/>
                      </a:cubicBezTo>
                      <a:cubicBezTo>
                        <a:pt x="82" y="37"/>
                        <a:pt x="103" y="42"/>
                        <a:pt x="124" y="49"/>
                      </a:cubicBezTo>
                      <a:cubicBezTo>
                        <a:pt x="136" y="53"/>
                        <a:pt x="160" y="65"/>
                        <a:pt x="160" y="65"/>
                      </a:cubicBezTo>
                      <a:cubicBezTo>
                        <a:pt x="170" y="96"/>
                        <a:pt x="134" y="83"/>
                        <a:pt x="116" y="77"/>
                      </a:cubicBezTo>
                      <a:cubicBezTo>
                        <a:pt x="109" y="57"/>
                        <a:pt x="116" y="66"/>
                        <a:pt x="88" y="57"/>
                      </a:cubicBezTo>
                      <a:cubicBezTo>
                        <a:pt x="84" y="56"/>
                        <a:pt x="76" y="53"/>
                        <a:pt x="76" y="53"/>
                      </a:cubicBezTo>
                      <a:cubicBezTo>
                        <a:pt x="57" y="34"/>
                        <a:pt x="53" y="37"/>
                        <a:pt x="24" y="41"/>
                      </a:cubicBezTo>
                      <a:cubicBezTo>
                        <a:pt x="9" y="51"/>
                        <a:pt x="17" y="49"/>
                        <a:pt x="0" y="49"/>
                      </a:cubicBezTo>
                      <a:close/>
                    </a:path>
                  </a:pathLst>
                </a:custGeom>
                <a:solidFill>
                  <a:schemeClr val="folHlink"/>
                </a:solidFill>
                <a:ln w="9525">
                  <a:noFill/>
                  <a:round/>
                  <a:headEnd/>
                  <a:tailEnd/>
                </a:ln>
                <a:effectLst/>
              </p:spPr>
              <p:txBody>
                <a:bodyPr wrap="none" anchor="ctr"/>
                <a:lstStyle/>
                <a:p>
                  <a:pPr>
                    <a:defRPr/>
                  </a:pPr>
                  <a:endParaRPr lang="es-ES"/>
                </a:p>
              </p:txBody>
            </p:sp>
            <p:sp>
              <p:nvSpPr>
                <p:cNvPr id="66" name="Freeform 35"/>
                <p:cNvSpPr>
                  <a:spLocks/>
                </p:cNvSpPr>
                <p:nvPr userDrawn="1"/>
              </p:nvSpPr>
              <p:spPr bwMode="ltGray">
                <a:xfrm>
                  <a:off x="4867" y="460"/>
                  <a:ext cx="138" cy="37"/>
                </a:xfrm>
                <a:custGeom>
                  <a:avLst/>
                  <a:gdLst/>
                  <a:ahLst/>
                  <a:cxnLst>
                    <a:cxn ang="0">
                      <a:pos x="0" y="0"/>
                    </a:cxn>
                    <a:cxn ang="0">
                      <a:pos x="52" y="4"/>
                    </a:cxn>
                    <a:cxn ang="0">
                      <a:pos x="88" y="24"/>
                    </a:cxn>
                    <a:cxn ang="0">
                      <a:pos x="112" y="20"/>
                    </a:cxn>
                    <a:cxn ang="0">
                      <a:pos x="108" y="44"/>
                    </a:cxn>
                    <a:cxn ang="0">
                      <a:pos x="64" y="40"/>
                    </a:cxn>
                    <a:cxn ang="0">
                      <a:pos x="0" y="36"/>
                    </a:cxn>
                    <a:cxn ang="0">
                      <a:pos x="28" y="20"/>
                    </a:cxn>
                    <a:cxn ang="0">
                      <a:pos x="0" y="0"/>
                    </a:cxn>
                  </a:cxnLst>
                  <a:rect l="0" t="0" r="r" b="b"/>
                  <a:pathLst>
                    <a:path w="138" h="44">
                      <a:moveTo>
                        <a:pt x="0" y="0"/>
                      </a:moveTo>
                      <a:cubicBezTo>
                        <a:pt x="19" y="3"/>
                        <a:pt x="35" y="10"/>
                        <a:pt x="52" y="4"/>
                      </a:cubicBezTo>
                      <a:cubicBezTo>
                        <a:pt x="87" y="11"/>
                        <a:pt x="61" y="15"/>
                        <a:pt x="88" y="24"/>
                      </a:cubicBezTo>
                      <a:cubicBezTo>
                        <a:pt x="96" y="23"/>
                        <a:pt x="104" y="19"/>
                        <a:pt x="112" y="20"/>
                      </a:cubicBezTo>
                      <a:cubicBezTo>
                        <a:pt x="138" y="23"/>
                        <a:pt x="118" y="41"/>
                        <a:pt x="108" y="44"/>
                      </a:cubicBezTo>
                      <a:cubicBezTo>
                        <a:pt x="78" y="34"/>
                        <a:pt x="92" y="34"/>
                        <a:pt x="64" y="40"/>
                      </a:cubicBezTo>
                      <a:cubicBezTo>
                        <a:pt x="41" y="37"/>
                        <a:pt x="22" y="41"/>
                        <a:pt x="0" y="36"/>
                      </a:cubicBezTo>
                      <a:cubicBezTo>
                        <a:pt x="6" y="11"/>
                        <a:pt x="7" y="27"/>
                        <a:pt x="28" y="20"/>
                      </a:cubicBezTo>
                      <a:cubicBezTo>
                        <a:pt x="17" y="13"/>
                        <a:pt x="0" y="13"/>
                        <a:pt x="0" y="0"/>
                      </a:cubicBezTo>
                      <a:close/>
                    </a:path>
                  </a:pathLst>
                </a:custGeom>
                <a:solidFill>
                  <a:schemeClr val="folHlink"/>
                </a:solidFill>
                <a:ln w="9525">
                  <a:noFill/>
                  <a:round/>
                  <a:headEnd/>
                  <a:tailEnd/>
                </a:ln>
                <a:effectLst/>
              </p:spPr>
              <p:txBody>
                <a:bodyPr wrap="none" anchor="ctr"/>
                <a:lstStyle/>
                <a:p>
                  <a:pPr>
                    <a:defRPr/>
                  </a:pPr>
                  <a:endParaRPr lang="es-ES"/>
                </a:p>
              </p:txBody>
            </p:sp>
            <p:sp>
              <p:nvSpPr>
                <p:cNvPr id="67" name="Freeform 36"/>
                <p:cNvSpPr>
                  <a:spLocks/>
                </p:cNvSpPr>
                <p:nvPr userDrawn="1"/>
              </p:nvSpPr>
              <p:spPr bwMode="ltGray">
                <a:xfrm>
                  <a:off x="4794" y="480"/>
                  <a:ext cx="56" cy="34"/>
                </a:xfrm>
                <a:custGeom>
                  <a:avLst/>
                  <a:gdLst/>
                  <a:ahLst/>
                  <a:cxnLst>
                    <a:cxn ang="0">
                      <a:pos x="17" y="25"/>
                    </a:cxn>
                    <a:cxn ang="0">
                      <a:pos x="37" y="13"/>
                    </a:cxn>
                    <a:cxn ang="0">
                      <a:pos x="17" y="25"/>
                    </a:cxn>
                  </a:cxnLst>
                  <a:rect l="0" t="0" r="r" b="b"/>
                  <a:pathLst>
                    <a:path w="57" h="42">
                      <a:moveTo>
                        <a:pt x="17" y="25"/>
                      </a:moveTo>
                      <a:cubicBezTo>
                        <a:pt x="0" y="0"/>
                        <a:pt x="21" y="9"/>
                        <a:pt x="37" y="13"/>
                      </a:cubicBezTo>
                      <a:cubicBezTo>
                        <a:pt x="57" y="42"/>
                        <a:pt x="30" y="25"/>
                        <a:pt x="17" y="25"/>
                      </a:cubicBezTo>
                      <a:close/>
                    </a:path>
                  </a:pathLst>
                </a:custGeom>
                <a:solidFill>
                  <a:schemeClr val="folHlink"/>
                </a:solidFill>
                <a:ln w="9525">
                  <a:noFill/>
                  <a:round/>
                  <a:headEnd/>
                  <a:tailEnd/>
                </a:ln>
                <a:effectLst/>
              </p:spPr>
              <p:txBody>
                <a:bodyPr wrap="none" anchor="ctr"/>
                <a:lstStyle/>
                <a:p>
                  <a:pPr>
                    <a:defRPr/>
                  </a:pPr>
                  <a:endParaRPr lang="es-ES"/>
                </a:p>
              </p:txBody>
            </p:sp>
            <p:sp>
              <p:nvSpPr>
                <p:cNvPr id="68" name="Freeform 37"/>
                <p:cNvSpPr>
                  <a:spLocks/>
                </p:cNvSpPr>
                <p:nvPr userDrawn="1"/>
              </p:nvSpPr>
              <p:spPr bwMode="ltGray">
                <a:xfrm>
                  <a:off x="4757" y="375"/>
                  <a:ext cx="37" cy="44"/>
                </a:xfrm>
                <a:custGeom>
                  <a:avLst/>
                  <a:gdLst/>
                  <a:ahLst/>
                  <a:cxnLst>
                    <a:cxn ang="0">
                      <a:pos x="19" y="32"/>
                    </a:cxn>
                    <a:cxn ang="0">
                      <a:pos x="19" y="0"/>
                    </a:cxn>
                    <a:cxn ang="0">
                      <a:pos x="19" y="32"/>
                    </a:cxn>
                  </a:cxnLst>
                  <a:rect l="0" t="0" r="r" b="b"/>
                  <a:pathLst>
                    <a:path w="39" h="52">
                      <a:moveTo>
                        <a:pt x="19" y="32"/>
                      </a:moveTo>
                      <a:cubicBezTo>
                        <a:pt x="13" y="14"/>
                        <a:pt x="0" y="13"/>
                        <a:pt x="19" y="0"/>
                      </a:cubicBezTo>
                      <a:cubicBezTo>
                        <a:pt x="23" y="5"/>
                        <a:pt x="39" y="52"/>
                        <a:pt x="19" y="32"/>
                      </a:cubicBezTo>
                      <a:close/>
                    </a:path>
                  </a:pathLst>
                </a:custGeom>
                <a:solidFill>
                  <a:schemeClr val="folHlink"/>
                </a:solidFill>
                <a:ln w="9525">
                  <a:noFill/>
                  <a:round/>
                  <a:headEnd/>
                  <a:tailEnd/>
                </a:ln>
                <a:effectLst/>
              </p:spPr>
              <p:txBody>
                <a:bodyPr wrap="none" anchor="ctr"/>
                <a:lstStyle/>
                <a:p>
                  <a:pPr>
                    <a:defRPr/>
                  </a:pPr>
                  <a:endParaRPr lang="es-ES"/>
                </a:p>
              </p:txBody>
            </p:sp>
            <p:sp>
              <p:nvSpPr>
                <p:cNvPr id="69" name="Freeform 38"/>
                <p:cNvSpPr>
                  <a:spLocks/>
                </p:cNvSpPr>
                <p:nvPr userDrawn="1"/>
              </p:nvSpPr>
              <p:spPr bwMode="ltGray">
                <a:xfrm>
                  <a:off x="5054" y="507"/>
                  <a:ext cx="45" cy="66"/>
                </a:xfrm>
                <a:custGeom>
                  <a:avLst/>
                  <a:gdLst/>
                  <a:ahLst/>
                  <a:cxnLst>
                    <a:cxn ang="0">
                      <a:pos x="4" y="9"/>
                    </a:cxn>
                    <a:cxn ang="0">
                      <a:pos x="20" y="33"/>
                    </a:cxn>
                    <a:cxn ang="0">
                      <a:pos x="24" y="49"/>
                    </a:cxn>
                    <a:cxn ang="0">
                      <a:pos x="36" y="53"/>
                    </a:cxn>
                    <a:cxn ang="0">
                      <a:pos x="24" y="73"/>
                    </a:cxn>
                    <a:cxn ang="0">
                      <a:pos x="0" y="21"/>
                    </a:cxn>
                    <a:cxn ang="0">
                      <a:pos x="4" y="9"/>
                    </a:cxn>
                  </a:cxnLst>
                  <a:rect l="0" t="0" r="r" b="b"/>
                  <a:pathLst>
                    <a:path w="44" h="80">
                      <a:moveTo>
                        <a:pt x="4" y="9"/>
                      </a:moveTo>
                      <a:cubicBezTo>
                        <a:pt x="9" y="17"/>
                        <a:pt x="18" y="24"/>
                        <a:pt x="20" y="33"/>
                      </a:cubicBezTo>
                      <a:cubicBezTo>
                        <a:pt x="21" y="38"/>
                        <a:pt x="21" y="45"/>
                        <a:pt x="24" y="49"/>
                      </a:cubicBezTo>
                      <a:cubicBezTo>
                        <a:pt x="27" y="52"/>
                        <a:pt x="32" y="52"/>
                        <a:pt x="36" y="53"/>
                      </a:cubicBezTo>
                      <a:cubicBezTo>
                        <a:pt x="41" y="68"/>
                        <a:pt x="44" y="80"/>
                        <a:pt x="24" y="73"/>
                      </a:cubicBezTo>
                      <a:cubicBezTo>
                        <a:pt x="19" y="55"/>
                        <a:pt x="11" y="37"/>
                        <a:pt x="0" y="21"/>
                      </a:cubicBezTo>
                      <a:cubicBezTo>
                        <a:pt x="4" y="4"/>
                        <a:pt x="4" y="0"/>
                        <a:pt x="4" y="9"/>
                      </a:cubicBezTo>
                      <a:close/>
                    </a:path>
                  </a:pathLst>
                </a:custGeom>
                <a:solidFill>
                  <a:schemeClr val="folHlink"/>
                </a:solidFill>
                <a:ln w="9525">
                  <a:noFill/>
                  <a:round/>
                  <a:headEnd/>
                  <a:tailEnd/>
                </a:ln>
                <a:effectLst/>
              </p:spPr>
              <p:txBody>
                <a:bodyPr wrap="none" anchor="ctr"/>
                <a:lstStyle/>
                <a:p>
                  <a:pPr>
                    <a:defRPr/>
                  </a:pPr>
                  <a:endParaRPr lang="es-ES"/>
                </a:p>
              </p:txBody>
            </p:sp>
            <p:sp>
              <p:nvSpPr>
                <p:cNvPr id="70" name="Freeform 39"/>
                <p:cNvSpPr>
                  <a:spLocks/>
                </p:cNvSpPr>
                <p:nvPr userDrawn="1"/>
              </p:nvSpPr>
              <p:spPr bwMode="ltGray">
                <a:xfrm>
                  <a:off x="4260" y="6"/>
                  <a:ext cx="480" cy="100"/>
                </a:xfrm>
                <a:custGeom>
                  <a:avLst/>
                  <a:gdLst/>
                  <a:ahLst/>
                  <a:cxnLst>
                    <a:cxn ang="0">
                      <a:pos x="220" y="1"/>
                    </a:cxn>
                    <a:cxn ang="0">
                      <a:pos x="231" y="8"/>
                    </a:cxn>
                    <a:cxn ang="0">
                      <a:pos x="235" y="0"/>
                    </a:cxn>
                    <a:cxn ang="0">
                      <a:pos x="265" y="0"/>
                    </a:cxn>
                    <a:cxn ang="0">
                      <a:pos x="287" y="17"/>
                    </a:cxn>
                    <a:cxn ang="0">
                      <a:pos x="319" y="10"/>
                    </a:cxn>
                    <a:cxn ang="0">
                      <a:pos x="314" y="29"/>
                    </a:cxn>
                    <a:cxn ang="0">
                      <a:pos x="298" y="46"/>
                    </a:cxn>
                    <a:cxn ang="0">
                      <a:pos x="295" y="29"/>
                    </a:cxn>
                    <a:cxn ang="0">
                      <a:pos x="287" y="31"/>
                    </a:cxn>
                    <a:cxn ang="0">
                      <a:pos x="279" y="29"/>
                    </a:cxn>
                    <a:cxn ang="0">
                      <a:pos x="263" y="21"/>
                    </a:cxn>
                    <a:cxn ang="0">
                      <a:pos x="228" y="38"/>
                    </a:cxn>
                    <a:cxn ang="0">
                      <a:pos x="201" y="44"/>
                    </a:cxn>
                    <a:cxn ang="0">
                      <a:pos x="212" y="57"/>
                    </a:cxn>
                    <a:cxn ang="0">
                      <a:pos x="188" y="63"/>
                    </a:cxn>
                    <a:cxn ang="0">
                      <a:pos x="169" y="61"/>
                    </a:cxn>
                    <a:cxn ang="0">
                      <a:pos x="177" y="57"/>
                    </a:cxn>
                    <a:cxn ang="0">
                      <a:pos x="171" y="40"/>
                    </a:cxn>
                    <a:cxn ang="0">
                      <a:pos x="169" y="31"/>
                    </a:cxn>
                    <a:cxn ang="0">
                      <a:pos x="158" y="23"/>
                    </a:cxn>
                    <a:cxn ang="0">
                      <a:pos x="142" y="27"/>
                    </a:cxn>
                    <a:cxn ang="0">
                      <a:pos x="134" y="27"/>
                    </a:cxn>
                    <a:cxn ang="0">
                      <a:pos x="123" y="25"/>
                    </a:cxn>
                    <a:cxn ang="0">
                      <a:pos x="83" y="2"/>
                    </a:cxn>
                    <a:cxn ang="0">
                      <a:pos x="59" y="14"/>
                    </a:cxn>
                    <a:cxn ang="0">
                      <a:pos x="1" y="0"/>
                    </a:cxn>
                    <a:cxn ang="0">
                      <a:pos x="220" y="1"/>
                    </a:cxn>
                  </a:cxnLst>
                  <a:rect l="0" t="0" r="r" b="b"/>
                  <a:pathLst>
                    <a:path w="323" h="64">
                      <a:moveTo>
                        <a:pt x="220" y="1"/>
                      </a:moveTo>
                      <a:cubicBezTo>
                        <a:pt x="215" y="12"/>
                        <a:pt x="225" y="17"/>
                        <a:pt x="231" y="8"/>
                      </a:cubicBezTo>
                      <a:cubicBezTo>
                        <a:pt x="235" y="0"/>
                        <a:pt x="229" y="7"/>
                        <a:pt x="235" y="0"/>
                      </a:cubicBezTo>
                      <a:lnTo>
                        <a:pt x="265" y="0"/>
                      </a:lnTo>
                      <a:cubicBezTo>
                        <a:pt x="277" y="6"/>
                        <a:pt x="276" y="11"/>
                        <a:pt x="287" y="17"/>
                      </a:cubicBezTo>
                      <a:cubicBezTo>
                        <a:pt x="308" y="11"/>
                        <a:pt x="293" y="7"/>
                        <a:pt x="319" y="10"/>
                      </a:cubicBezTo>
                      <a:cubicBezTo>
                        <a:pt x="323" y="19"/>
                        <a:pt x="321" y="22"/>
                        <a:pt x="314" y="29"/>
                      </a:cubicBezTo>
                      <a:cubicBezTo>
                        <a:pt x="312" y="39"/>
                        <a:pt x="313" y="50"/>
                        <a:pt x="298" y="46"/>
                      </a:cubicBezTo>
                      <a:cubicBezTo>
                        <a:pt x="297" y="40"/>
                        <a:pt x="298" y="34"/>
                        <a:pt x="295" y="29"/>
                      </a:cubicBezTo>
                      <a:cubicBezTo>
                        <a:pt x="294" y="27"/>
                        <a:pt x="290" y="31"/>
                        <a:pt x="287" y="31"/>
                      </a:cubicBezTo>
                      <a:cubicBezTo>
                        <a:pt x="284" y="31"/>
                        <a:pt x="282" y="30"/>
                        <a:pt x="279" y="29"/>
                      </a:cubicBezTo>
                      <a:cubicBezTo>
                        <a:pt x="274" y="27"/>
                        <a:pt x="263" y="21"/>
                        <a:pt x="263" y="21"/>
                      </a:cubicBezTo>
                      <a:cubicBezTo>
                        <a:pt x="249" y="23"/>
                        <a:pt x="241" y="31"/>
                        <a:pt x="228" y="38"/>
                      </a:cubicBezTo>
                      <a:cubicBezTo>
                        <a:pt x="220" y="41"/>
                        <a:pt x="209" y="42"/>
                        <a:pt x="201" y="44"/>
                      </a:cubicBezTo>
                      <a:cubicBezTo>
                        <a:pt x="193" y="54"/>
                        <a:pt x="200" y="53"/>
                        <a:pt x="212" y="57"/>
                      </a:cubicBezTo>
                      <a:cubicBezTo>
                        <a:pt x="200" y="62"/>
                        <a:pt x="199" y="57"/>
                        <a:pt x="188" y="63"/>
                      </a:cubicBezTo>
                      <a:cubicBezTo>
                        <a:pt x="181" y="62"/>
                        <a:pt x="174" y="64"/>
                        <a:pt x="169" y="61"/>
                      </a:cubicBezTo>
                      <a:cubicBezTo>
                        <a:pt x="166" y="59"/>
                        <a:pt x="175" y="59"/>
                        <a:pt x="177" y="57"/>
                      </a:cubicBezTo>
                      <a:cubicBezTo>
                        <a:pt x="181" y="48"/>
                        <a:pt x="149" y="28"/>
                        <a:pt x="171" y="40"/>
                      </a:cubicBezTo>
                      <a:cubicBezTo>
                        <a:pt x="184" y="55"/>
                        <a:pt x="184" y="36"/>
                        <a:pt x="169" y="31"/>
                      </a:cubicBezTo>
                      <a:cubicBezTo>
                        <a:pt x="167" y="27"/>
                        <a:pt x="167" y="22"/>
                        <a:pt x="158" y="23"/>
                      </a:cubicBezTo>
                      <a:cubicBezTo>
                        <a:pt x="153" y="23"/>
                        <a:pt x="142" y="27"/>
                        <a:pt x="142" y="27"/>
                      </a:cubicBezTo>
                      <a:cubicBezTo>
                        <a:pt x="136" y="39"/>
                        <a:pt x="143" y="31"/>
                        <a:pt x="134" y="27"/>
                      </a:cubicBezTo>
                      <a:cubicBezTo>
                        <a:pt x="130" y="25"/>
                        <a:pt x="126" y="25"/>
                        <a:pt x="123" y="25"/>
                      </a:cubicBezTo>
                      <a:cubicBezTo>
                        <a:pt x="117" y="11"/>
                        <a:pt x="100" y="6"/>
                        <a:pt x="83" y="2"/>
                      </a:cubicBezTo>
                      <a:cubicBezTo>
                        <a:pt x="70" y="4"/>
                        <a:pt x="69" y="9"/>
                        <a:pt x="59" y="14"/>
                      </a:cubicBezTo>
                      <a:cubicBezTo>
                        <a:pt x="45" y="14"/>
                        <a:pt x="0" y="12"/>
                        <a:pt x="1" y="0"/>
                      </a:cubicBezTo>
                      <a:lnTo>
                        <a:pt x="220" y="1"/>
                      </a:lnTo>
                      <a:close/>
                    </a:path>
                  </a:pathLst>
                </a:custGeom>
                <a:solidFill>
                  <a:schemeClr val="folHlink"/>
                </a:solidFill>
                <a:ln w="9525">
                  <a:noFill/>
                  <a:round/>
                  <a:headEnd/>
                  <a:tailEnd/>
                </a:ln>
                <a:effectLst/>
              </p:spPr>
              <p:txBody>
                <a:bodyPr wrap="none" anchor="ctr"/>
                <a:lstStyle/>
                <a:p>
                  <a:pPr>
                    <a:defRPr/>
                  </a:pPr>
                  <a:endParaRPr lang="es-ES"/>
                </a:p>
              </p:txBody>
            </p:sp>
            <p:sp>
              <p:nvSpPr>
                <p:cNvPr id="71" name="Freeform 40"/>
                <p:cNvSpPr>
                  <a:spLocks/>
                </p:cNvSpPr>
                <p:nvPr userDrawn="1"/>
              </p:nvSpPr>
              <p:spPr bwMode="ltGray">
                <a:xfrm>
                  <a:off x="3835" y="3"/>
                  <a:ext cx="446" cy="49"/>
                </a:xfrm>
                <a:custGeom>
                  <a:avLst/>
                  <a:gdLst/>
                  <a:ahLst/>
                  <a:cxnLst>
                    <a:cxn ang="0">
                      <a:pos x="105" y="31"/>
                    </a:cxn>
                    <a:cxn ang="0">
                      <a:pos x="30" y="1"/>
                    </a:cxn>
                    <a:cxn ang="0">
                      <a:pos x="285" y="0"/>
                    </a:cxn>
                    <a:cxn ang="0">
                      <a:pos x="296" y="14"/>
                    </a:cxn>
                    <a:cxn ang="0">
                      <a:pos x="264" y="16"/>
                    </a:cxn>
                    <a:cxn ang="0">
                      <a:pos x="105" y="31"/>
                    </a:cxn>
                  </a:cxnLst>
                  <a:rect l="0" t="0" r="r" b="b"/>
                  <a:pathLst>
                    <a:path w="300" h="31">
                      <a:moveTo>
                        <a:pt x="105" y="31"/>
                      </a:moveTo>
                      <a:cubicBezTo>
                        <a:pt x="83" y="19"/>
                        <a:pt x="0" y="6"/>
                        <a:pt x="30" y="1"/>
                      </a:cubicBezTo>
                      <a:lnTo>
                        <a:pt x="285" y="0"/>
                      </a:lnTo>
                      <a:cubicBezTo>
                        <a:pt x="296" y="4"/>
                        <a:pt x="300" y="5"/>
                        <a:pt x="296" y="14"/>
                      </a:cubicBezTo>
                      <a:cubicBezTo>
                        <a:pt x="285" y="11"/>
                        <a:pt x="276" y="16"/>
                        <a:pt x="264" y="16"/>
                      </a:cubicBezTo>
                      <a:lnTo>
                        <a:pt x="105" y="31"/>
                      </a:lnTo>
                      <a:close/>
                    </a:path>
                  </a:pathLst>
                </a:custGeom>
                <a:solidFill>
                  <a:schemeClr val="folHlink"/>
                </a:solidFill>
                <a:ln w="9525">
                  <a:noFill/>
                  <a:round/>
                  <a:headEnd/>
                  <a:tailEnd/>
                </a:ln>
                <a:effectLst/>
              </p:spPr>
              <p:txBody>
                <a:bodyPr wrap="none" anchor="ctr"/>
                <a:lstStyle/>
                <a:p>
                  <a:pPr>
                    <a:defRPr/>
                  </a:pPr>
                  <a:endParaRPr lang="es-ES"/>
                </a:p>
              </p:txBody>
            </p:sp>
            <p:sp>
              <p:nvSpPr>
                <p:cNvPr id="72" name="Freeform 41"/>
                <p:cNvSpPr>
                  <a:spLocks/>
                </p:cNvSpPr>
                <p:nvPr userDrawn="1"/>
              </p:nvSpPr>
              <p:spPr bwMode="ltGray">
                <a:xfrm>
                  <a:off x="2853" y="74"/>
                  <a:ext cx="42" cy="25"/>
                </a:xfrm>
                <a:custGeom>
                  <a:avLst/>
                  <a:gdLst/>
                  <a:ahLst/>
                  <a:cxnLst>
                    <a:cxn ang="0">
                      <a:pos x="0" y="25"/>
                    </a:cxn>
                    <a:cxn ang="0">
                      <a:pos x="12" y="29"/>
                    </a:cxn>
                    <a:cxn ang="0">
                      <a:pos x="0" y="25"/>
                    </a:cxn>
                  </a:cxnLst>
                  <a:rect l="0" t="0" r="r" b="b"/>
                  <a:pathLst>
                    <a:path w="41" h="29">
                      <a:moveTo>
                        <a:pt x="0" y="25"/>
                      </a:moveTo>
                      <a:cubicBezTo>
                        <a:pt x="10" y="11"/>
                        <a:pt x="41" y="0"/>
                        <a:pt x="12" y="29"/>
                      </a:cubicBezTo>
                      <a:cubicBezTo>
                        <a:pt x="8" y="28"/>
                        <a:pt x="0" y="25"/>
                        <a:pt x="0" y="25"/>
                      </a:cubicBezTo>
                      <a:close/>
                    </a:path>
                  </a:pathLst>
                </a:custGeom>
                <a:solidFill>
                  <a:schemeClr val="folHlink"/>
                </a:solidFill>
                <a:ln w="9525">
                  <a:noFill/>
                  <a:round/>
                  <a:headEnd/>
                  <a:tailEnd/>
                </a:ln>
                <a:effectLst/>
              </p:spPr>
              <p:txBody>
                <a:bodyPr wrap="none" anchor="ctr"/>
                <a:lstStyle/>
                <a:p>
                  <a:pPr>
                    <a:defRPr/>
                  </a:pPr>
                  <a:endParaRPr lang="es-ES"/>
                </a:p>
              </p:txBody>
            </p:sp>
            <p:sp>
              <p:nvSpPr>
                <p:cNvPr id="73" name="Freeform 42"/>
                <p:cNvSpPr>
                  <a:spLocks/>
                </p:cNvSpPr>
                <p:nvPr userDrawn="1"/>
              </p:nvSpPr>
              <p:spPr bwMode="ltGray">
                <a:xfrm>
                  <a:off x="1704" y="3"/>
                  <a:ext cx="1022" cy="372"/>
                </a:xfrm>
                <a:custGeom>
                  <a:avLst/>
                  <a:gdLst/>
                  <a:ahLst/>
                  <a:cxnLst>
                    <a:cxn ang="0">
                      <a:pos x="73" y="1"/>
                    </a:cxn>
                    <a:cxn ang="0">
                      <a:pos x="436" y="0"/>
                    </a:cxn>
                    <a:cxn ang="0">
                      <a:pos x="416" y="54"/>
                    </a:cxn>
                    <a:cxn ang="0">
                      <a:pos x="397" y="68"/>
                    </a:cxn>
                    <a:cxn ang="0">
                      <a:pos x="392" y="70"/>
                    </a:cxn>
                    <a:cxn ang="0">
                      <a:pos x="375" y="73"/>
                    </a:cxn>
                    <a:cxn ang="0">
                      <a:pos x="361" y="88"/>
                    </a:cxn>
                    <a:cxn ang="0">
                      <a:pos x="362" y="99"/>
                    </a:cxn>
                    <a:cxn ang="0">
                      <a:pos x="364" y="107"/>
                    </a:cxn>
                    <a:cxn ang="0">
                      <a:pos x="366" y="113"/>
                    </a:cxn>
                    <a:cxn ang="0">
                      <a:pos x="362" y="122"/>
                    </a:cxn>
                    <a:cxn ang="0">
                      <a:pos x="351" y="120"/>
                    </a:cxn>
                    <a:cxn ang="0">
                      <a:pos x="342" y="129"/>
                    </a:cxn>
                    <a:cxn ang="0">
                      <a:pos x="347" y="105"/>
                    </a:cxn>
                    <a:cxn ang="0">
                      <a:pos x="338" y="100"/>
                    </a:cxn>
                    <a:cxn ang="0">
                      <a:pos x="344" y="93"/>
                    </a:cxn>
                    <a:cxn ang="0">
                      <a:pos x="342" y="89"/>
                    </a:cxn>
                    <a:cxn ang="0">
                      <a:pos x="320" y="94"/>
                    </a:cxn>
                    <a:cxn ang="0">
                      <a:pos x="317" y="85"/>
                    </a:cxn>
                    <a:cxn ang="0">
                      <a:pos x="297" y="94"/>
                    </a:cxn>
                    <a:cxn ang="0">
                      <a:pos x="320" y="103"/>
                    </a:cxn>
                    <a:cxn ang="0">
                      <a:pos x="305" y="117"/>
                    </a:cxn>
                    <a:cxn ang="0">
                      <a:pos x="311" y="126"/>
                    </a:cxn>
                    <a:cxn ang="0">
                      <a:pos x="315" y="138"/>
                    </a:cxn>
                    <a:cxn ang="0">
                      <a:pos x="309" y="139"/>
                    </a:cxn>
                    <a:cxn ang="0">
                      <a:pos x="314" y="144"/>
                    </a:cxn>
                    <a:cxn ang="0">
                      <a:pos x="307" y="152"/>
                    </a:cxn>
                    <a:cxn ang="0">
                      <a:pos x="0" y="149"/>
                    </a:cxn>
                    <a:cxn ang="0">
                      <a:pos x="73" y="1"/>
                    </a:cxn>
                  </a:cxnLst>
                  <a:rect l="0" t="0" r="r" b="b"/>
                  <a:pathLst>
                    <a:path w="436" h="152">
                      <a:moveTo>
                        <a:pt x="73" y="1"/>
                      </a:moveTo>
                      <a:lnTo>
                        <a:pt x="436" y="0"/>
                      </a:lnTo>
                      <a:cubicBezTo>
                        <a:pt x="430" y="15"/>
                        <a:pt x="429" y="42"/>
                        <a:pt x="416" y="54"/>
                      </a:cubicBezTo>
                      <a:cubicBezTo>
                        <a:pt x="410" y="60"/>
                        <a:pt x="405" y="63"/>
                        <a:pt x="397" y="68"/>
                      </a:cubicBezTo>
                      <a:cubicBezTo>
                        <a:pt x="396" y="69"/>
                        <a:pt x="392" y="70"/>
                        <a:pt x="392" y="70"/>
                      </a:cubicBezTo>
                      <a:cubicBezTo>
                        <a:pt x="377" y="63"/>
                        <a:pt x="385" y="68"/>
                        <a:pt x="375" y="73"/>
                      </a:cubicBezTo>
                      <a:cubicBezTo>
                        <a:pt x="371" y="82"/>
                        <a:pt x="371" y="83"/>
                        <a:pt x="361" y="88"/>
                      </a:cubicBezTo>
                      <a:cubicBezTo>
                        <a:pt x="359" y="92"/>
                        <a:pt x="364" y="93"/>
                        <a:pt x="362" y="99"/>
                      </a:cubicBezTo>
                      <a:cubicBezTo>
                        <a:pt x="363" y="102"/>
                        <a:pt x="364" y="105"/>
                        <a:pt x="364" y="107"/>
                      </a:cubicBezTo>
                      <a:cubicBezTo>
                        <a:pt x="365" y="109"/>
                        <a:pt x="366" y="111"/>
                        <a:pt x="366" y="113"/>
                      </a:cubicBezTo>
                      <a:cubicBezTo>
                        <a:pt x="365" y="115"/>
                        <a:pt x="364" y="120"/>
                        <a:pt x="362" y="122"/>
                      </a:cubicBezTo>
                      <a:cubicBezTo>
                        <a:pt x="359" y="123"/>
                        <a:pt x="354" y="119"/>
                        <a:pt x="351" y="120"/>
                      </a:cubicBezTo>
                      <a:cubicBezTo>
                        <a:pt x="347" y="129"/>
                        <a:pt x="352" y="127"/>
                        <a:pt x="342" y="129"/>
                      </a:cubicBezTo>
                      <a:cubicBezTo>
                        <a:pt x="340" y="123"/>
                        <a:pt x="345" y="111"/>
                        <a:pt x="347" y="105"/>
                      </a:cubicBezTo>
                      <a:cubicBezTo>
                        <a:pt x="347" y="100"/>
                        <a:pt x="338" y="102"/>
                        <a:pt x="338" y="100"/>
                      </a:cubicBezTo>
                      <a:cubicBezTo>
                        <a:pt x="338" y="98"/>
                        <a:pt x="344" y="95"/>
                        <a:pt x="344" y="93"/>
                      </a:cubicBezTo>
                      <a:cubicBezTo>
                        <a:pt x="344" y="92"/>
                        <a:pt x="344" y="89"/>
                        <a:pt x="342" y="89"/>
                      </a:cubicBezTo>
                      <a:cubicBezTo>
                        <a:pt x="339" y="89"/>
                        <a:pt x="324" y="94"/>
                        <a:pt x="320" y="94"/>
                      </a:cubicBezTo>
                      <a:cubicBezTo>
                        <a:pt x="317" y="86"/>
                        <a:pt x="328" y="88"/>
                        <a:pt x="317" y="85"/>
                      </a:cubicBezTo>
                      <a:cubicBezTo>
                        <a:pt x="311" y="91"/>
                        <a:pt x="306" y="93"/>
                        <a:pt x="297" y="94"/>
                      </a:cubicBezTo>
                      <a:cubicBezTo>
                        <a:pt x="300" y="104"/>
                        <a:pt x="307" y="101"/>
                        <a:pt x="320" y="103"/>
                      </a:cubicBezTo>
                      <a:cubicBezTo>
                        <a:pt x="318" y="109"/>
                        <a:pt x="311" y="111"/>
                        <a:pt x="305" y="117"/>
                      </a:cubicBezTo>
                      <a:lnTo>
                        <a:pt x="311" y="126"/>
                      </a:lnTo>
                      <a:lnTo>
                        <a:pt x="315" y="138"/>
                      </a:lnTo>
                      <a:lnTo>
                        <a:pt x="309" y="139"/>
                      </a:lnTo>
                      <a:lnTo>
                        <a:pt x="314" y="144"/>
                      </a:lnTo>
                      <a:lnTo>
                        <a:pt x="307" y="152"/>
                      </a:lnTo>
                      <a:lnTo>
                        <a:pt x="0" y="149"/>
                      </a:lnTo>
                      <a:lnTo>
                        <a:pt x="73" y="1"/>
                      </a:lnTo>
                      <a:close/>
                    </a:path>
                  </a:pathLst>
                </a:custGeom>
                <a:solidFill>
                  <a:schemeClr val="folHlink"/>
                </a:solidFill>
                <a:ln w="9525">
                  <a:noFill/>
                  <a:round/>
                  <a:headEnd/>
                  <a:tailEnd/>
                </a:ln>
                <a:effectLst/>
              </p:spPr>
              <p:txBody>
                <a:bodyPr wrap="none" anchor="ctr"/>
                <a:lstStyle/>
                <a:p>
                  <a:pPr>
                    <a:defRPr/>
                  </a:pPr>
                  <a:endParaRPr lang="es-ES"/>
                </a:p>
              </p:txBody>
            </p:sp>
            <p:sp>
              <p:nvSpPr>
                <p:cNvPr id="74" name="Freeform 43"/>
                <p:cNvSpPr>
                  <a:spLocks/>
                </p:cNvSpPr>
                <p:nvPr userDrawn="1"/>
              </p:nvSpPr>
              <p:spPr bwMode="ltGray">
                <a:xfrm>
                  <a:off x="2729" y="-9"/>
                  <a:ext cx="47" cy="134"/>
                </a:xfrm>
                <a:custGeom>
                  <a:avLst/>
                  <a:gdLst/>
                  <a:ahLst/>
                  <a:cxnLst>
                    <a:cxn ang="0">
                      <a:pos x="5" y="156"/>
                    </a:cxn>
                    <a:cxn ang="0">
                      <a:pos x="15" y="108"/>
                    </a:cxn>
                    <a:cxn ang="0">
                      <a:pos x="17" y="68"/>
                    </a:cxn>
                    <a:cxn ang="0">
                      <a:pos x="11" y="40"/>
                    </a:cxn>
                    <a:cxn ang="0">
                      <a:pos x="17" y="12"/>
                    </a:cxn>
                    <a:cxn ang="0">
                      <a:pos x="21" y="0"/>
                    </a:cxn>
                    <a:cxn ang="0">
                      <a:pos x="31" y="30"/>
                    </a:cxn>
                    <a:cxn ang="0">
                      <a:pos x="47" y="98"/>
                    </a:cxn>
                    <a:cxn ang="0">
                      <a:pos x="31" y="108"/>
                    </a:cxn>
                    <a:cxn ang="0">
                      <a:pos x="23" y="126"/>
                    </a:cxn>
                    <a:cxn ang="0">
                      <a:pos x="21" y="132"/>
                    </a:cxn>
                    <a:cxn ang="0">
                      <a:pos x="27" y="134"/>
                    </a:cxn>
                    <a:cxn ang="0">
                      <a:pos x="31" y="146"/>
                    </a:cxn>
                    <a:cxn ang="0">
                      <a:pos x="13" y="148"/>
                    </a:cxn>
                    <a:cxn ang="0">
                      <a:pos x="7" y="160"/>
                    </a:cxn>
                    <a:cxn ang="0">
                      <a:pos x="3" y="154"/>
                    </a:cxn>
                    <a:cxn ang="0">
                      <a:pos x="5" y="156"/>
                    </a:cxn>
                  </a:cxnLst>
                  <a:rect l="0" t="0" r="r" b="b"/>
                  <a:pathLst>
                    <a:path w="47" h="165">
                      <a:moveTo>
                        <a:pt x="5" y="156"/>
                      </a:moveTo>
                      <a:cubicBezTo>
                        <a:pt x="0" y="141"/>
                        <a:pt x="1" y="118"/>
                        <a:pt x="15" y="108"/>
                      </a:cubicBezTo>
                      <a:cubicBezTo>
                        <a:pt x="16" y="95"/>
                        <a:pt x="17" y="81"/>
                        <a:pt x="17" y="68"/>
                      </a:cubicBezTo>
                      <a:cubicBezTo>
                        <a:pt x="17" y="58"/>
                        <a:pt x="11" y="40"/>
                        <a:pt x="11" y="40"/>
                      </a:cubicBezTo>
                      <a:cubicBezTo>
                        <a:pt x="14" y="20"/>
                        <a:pt x="11" y="29"/>
                        <a:pt x="17" y="12"/>
                      </a:cubicBezTo>
                      <a:cubicBezTo>
                        <a:pt x="18" y="8"/>
                        <a:pt x="21" y="0"/>
                        <a:pt x="21" y="0"/>
                      </a:cubicBezTo>
                      <a:cubicBezTo>
                        <a:pt x="38" y="6"/>
                        <a:pt x="33" y="7"/>
                        <a:pt x="31" y="30"/>
                      </a:cubicBezTo>
                      <a:cubicBezTo>
                        <a:pt x="38" y="52"/>
                        <a:pt x="40" y="76"/>
                        <a:pt x="47" y="98"/>
                      </a:cubicBezTo>
                      <a:cubicBezTo>
                        <a:pt x="44" y="116"/>
                        <a:pt x="45" y="113"/>
                        <a:pt x="31" y="108"/>
                      </a:cubicBezTo>
                      <a:cubicBezTo>
                        <a:pt x="25" y="118"/>
                        <a:pt x="28" y="112"/>
                        <a:pt x="23" y="126"/>
                      </a:cubicBezTo>
                      <a:cubicBezTo>
                        <a:pt x="22" y="128"/>
                        <a:pt x="21" y="132"/>
                        <a:pt x="21" y="132"/>
                      </a:cubicBezTo>
                      <a:cubicBezTo>
                        <a:pt x="23" y="133"/>
                        <a:pt x="26" y="132"/>
                        <a:pt x="27" y="134"/>
                      </a:cubicBezTo>
                      <a:cubicBezTo>
                        <a:pt x="29" y="137"/>
                        <a:pt x="31" y="146"/>
                        <a:pt x="31" y="146"/>
                      </a:cubicBezTo>
                      <a:cubicBezTo>
                        <a:pt x="27" y="165"/>
                        <a:pt x="23" y="155"/>
                        <a:pt x="13" y="148"/>
                      </a:cubicBezTo>
                      <a:cubicBezTo>
                        <a:pt x="11" y="152"/>
                        <a:pt x="11" y="160"/>
                        <a:pt x="7" y="160"/>
                      </a:cubicBezTo>
                      <a:cubicBezTo>
                        <a:pt x="5" y="160"/>
                        <a:pt x="4" y="156"/>
                        <a:pt x="3" y="154"/>
                      </a:cubicBezTo>
                      <a:cubicBezTo>
                        <a:pt x="3" y="153"/>
                        <a:pt x="4" y="155"/>
                        <a:pt x="5" y="156"/>
                      </a:cubicBezTo>
                      <a:close/>
                    </a:path>
                  </a:pathLst>
                </a:custGeom>
                <a:solidFill>
                  <a:schemeClr val="folHlink"/>
                </a:solidFill>
                <a:ln w="9525">
                  <a:noFill/>
                  <a:round/>
                  <a:headEnd/>
                  <a:tailEnd/>
                </a:ln>
                <a:effectLst/>
              </p:spPr>
              <p:txBody>
                <a:bodyPr wrap="none" anchor="ctr"/>
                <a:lstStyle/>
                <a:p>
                  <a:pPr>
                    <a:defRPr/>
                  </a:pPr>
                  <a:endParaRPr lang="es-ES"/>
                </a:p>
              </p:txBody>
            </p:sp>
            <p:sp>
              <p:nvSpPr>
                <p:cNvPr id="75" name="Freeform 44"/>
                <p:cNvSpPr>
                  <a:spLocks/>
                </p:cNvSpPr>
                <p:nvPr userDrawn="1"/>
              </p:nvSpPr>
              <p:spPr bwMode="ltGray">
                <a:xfrm>
                  <a:off x="2701" y="103"/>
                  <a:ext cx="138" cy="84"/>
                </a:xfrm>
                <a:custGeom>
                  <a:avLst/>
                  <a:gdLst/>
                  <a:ahLst/>
                  <a:cxnLst>
                    <a:cxn ang="0">
                      <a:pos x="26" y="61"/>
                    </a:cxn>
                    <a:cxn ang="0">
                      <a:pos x="30" y="43"/>
                    </a:cxn>
                    <a:cxn ang="0">
                      <a:pos x="50" y="33"/>
                    </a:cxn>
                    <a:cxn ang="0">
                      <a:pos x="54" y="45"/>
                    </a:cxn>
                    <a:cxn ang="0">
                      <a:pos x="66" y="49"/>
                    </a:cxn>
                    <a:cxn ang="0">
                      <a:pos x="80" y="55"/>
                    </a:cxn>
                    <a:cxn ang="0">
                      <a:pos x="116" y="33"/>
                    </a:cxn>
                    <a:cxn ang="0">
                      <a:pos x="130" y="17"/>
                    </a:cxn>
                    <a:cxn ang="0">
                      <a:pos x="138" y="11"/>
                    </a:cxn>
                    <a:cxn ang="0">
                      <a:pos x="106" y="49"/>
                    </a:cxn>
                    <a:cxn ang="0">
                      <a:pos x="84" y="67"/>
                    </a:cxn>
                    <a:cxn ang="0">
                      <a:pos x="66" y="81"/>
                    </a:cxn>
                    <a:cxn ang="0">
                      <a:pos x="48" y="103"/>
                    </a:cxn>
                    <a:cxn ang="0">
                      <a:pos x="26" y="89"/>
                    </a:cxn>
                    <a:cxn ang="0">
                      <a:pos x="20" y="87"/>
                    </a:cxn>
                    <a:cxn ang="0">
                      <a:pos x="22" y="97"/>
                    </a:cxn>
                    <a:cxn ang="0">
                      <a:pos x="0" y="97"/>
                    </a:cxn>
                    <a:cxn ang="0">
                      <a:pos x="10" y="79"/>
                    </a:cxn>
                    <a:cxn ang="0">
                      <a:pos x="26" y="61"/>
                    </a:cxn>
                  </a:cxnLst>
                  <a:rect l="0" t="0" r="r" b="b"/>
                  <a:pathLst>
                    <a:path w="138" h="103">
                      <a:moveTo>
                        <a:pt x="26" y="61"/>
                      </a:moveTo>
                      <a:cubicBezTo>
                        <a:pt x="29" y="53"/>
                        <a:pt x="33" y="51"/>
                        <a:pt x="30" y="43"/>
                      </a:cubicBezTo>
                      <a:cubicBezTo>
                        <a:pt x="33" y="27"/>
                        <a:pt x="37" y="24"/>
                        <a:pt x="50" y="33"/>
                      </a:cubicBezTo>
                      <a:cubicBezTo>
                        <a:pt x="51" y="37"/>
                        <a:pt x="53" y="41"/>
                        <a:pt x="54" y="45"/>
                      </a:cubicBezTo>
                      <a:cubicBezTo>
                        <a:pt x="55" y="49"/>
                        <a:pt x="66" y="49"/>
                        <a:pt x="66" y="49"/>
                      </a:cubicBezTo>
                      <a:cubicBezTo>
                        <a:pt x="75" y="43"/>
                        <a:pt x="77" y="45"/>
                        <a:pt x="80" y="55"/>
                      </a:cubicBezTo>
                      <a:cubicBezTo>
                        <a:pt x="92" y="47"/>
                        <a:pt x="101" y="37"/>
                        <a:pt x="116" y="33"/>
                      </a:cubicBezTo>
                      <a:cubicBezTo>
                        <a:pt x="125" y="19"/>
                        <a:pt x="120" y="24"/>
                        <a:pt x="130" y="17"/>
                      </a:cubicBezTo>
                      <a:cubicBezTo>
                        <a:pt x="134" y="11"/>
                        <a:pt x="134" y="0"/>
                        <a:pt x="138" y="11"/>
                      </a:cubicBezTo>
                      <a:cubicBezTo>
                        <a:pt x="135" y="31"/>
                        <a:pt x="126" y="45"/>
                        <a:pt x="106" y="49"/>
                      </a:cubicBezTo>
                      <a:cubicBezTo>
                        <a:pt x="97" y="55"/>
                        <a:pt x="93" y="61"/>
                        <a:pt x="84" y="67"/>
                      </a:cubicBezTo>
                      <a:cubicBezTo>
                        <a:pt x="80" y="79"/>
                        <a:pt x="79" y="79"/>
                        <a:pt x="66" y="81"/>
                      </a:cubicBezTo>
                      <a:cubicBezTo>
                        <a:pt x="60" y="90"/>
                        <a:pt x="57" y="97"/>
                        <a:pt x="48" y="103"/>
                      </a:cubicBezTo>
                      <a:cubicBezTo>
                        <a:pt x="42" y="94"/>
                        <a:pt x="37" y="93"/>
                        <a:pt x="26" y="89"/>
                      </a:cubicBezTo>
                      <a:cubicBezTo>
                        <a:pt x="24" y="88"/>
                        <a:pt x="20" y="87"/>
                        <a:pt x="20" y="87"/>
                      </a:cubicBezTo>
                      <a:cubicBezTo>
                        <a:pt x="10" y="90"/>
                        <a:pt x="14" y="94"/>
                        <a:pt x="22" y="97"/>
                      </a:cubicBezTo>
                      <a:cubicBezTo>
                        <a:pt x="14" y="103"/>
                        <a:pt x="9" y="100"/>
                        <a:pt x="0" y="97"/>
                      </a:cubicBezTo>
                      <a:cubicBezTo>
                        <a:pt x="2" y="87"/>
                        <a:pt x="1" y="82"/>
                        <a:pt x="10" y="79"/>
                      </a:cubicBezTo>
                      <a:cubicBezTo>
                        <a:pt x="15" y="63"/>
                        <a:pt x="14" y="69"/>
                        <a:pt x="26" y="61"/>
                      </a:cubicBezTo>
                      <a:close/>
                    </a:path>
                  </a:pathLst>
                </a:custGeom>
                <a:solidFill>
                  <a:schemeClr val="folHlink"/>
                </a:solidFill>
                <a:ln w="9525">
                  <a:noFill/>
                  <a:round/>
                  <a:headEnd/>
                  <a:tailEnd/>
                </a:ln>
                <a:effectLst/>
              </p:spPr>
              <p:txBody>
                <a:bodyPr wrap="none" anchor="ctr"/>
                <a:lstStyle/>
                <a:p>
                  <a:pPr>
                    <a:defRPr/>
                  </a:pPr>
                  <a:endParaRPr lang="es-ES"/>
                </a:p>
              </p:txBody>
            </p:sp>
            <p:sp>
              <p:nvSpPr>
                <p:cNvPr id="76" name="Freeform 45"/>
                <p:cNvSpPr>
                  <a:spLocks/>
                </p:cNvSpPr>
                <p:nvPr userDrawn="1"/>
              </p:nvSpPr>
              <p:spPr bwMode="ltGray">
                <a:xfrm>
                  <a:off x="2553" y="182"/>
                  <a:ext cx="187" cy="176"/>
                </a:xfrm>
                <a:custGeom>
                  <a:avLst/>
                  <a:gdLst/>
                  <a:ahLst/>
                  <a:cxnLst>
                    <a:cxn ang="0">
                      <a:pos x="158" y="24"/>
                    </a:cxn>
                    <a:cxn ang="0">
                      <a:pos x="160" y="6"/>
                    </a:cxn>
                    <a:cxn ang="0">
                      <a:pos x="170" y="0"/>
                    </a:cxn>
                    <a:cxn ang="0">
                      <a:pos x="182" y="24"/>
                    </a:cxn>
                    <a:cxn ang="0">
                      <a:pos x="188" y="42"/>
                    </a:cxn>
                    <a:cxn ang="0">
                      <a:pos x="178" y="58"/>
                    </a:cxn>
                    <a:cxn ang="0">
                      <a:pos x="170" y="76"/>
                    </a:cxn>
                    <a:cxn ang="0">
                      <a:pos x="162" y="126"/>
                    </a:cxn>
                    <a:cxn ang="0">
                      <a:pos x="144" y="136"/>
                    </a:cxn>
                    <a:cxn ang="0">
                      <a:pos x="120" y="138"/>
                    </a:cxn>
                    <a:cxn ang="0">
                      <a:pos x="112" y="124"/>
                    </a:cxn>
                    <a:cxn ang="0">
                      <a:pos x="102" y="146"/>
                    </a:cxn>
                    <a:cxn ang="0">
                      <a:pos x="90" y="150"/>
                    </a:cxn>
                    <a:cxn ang="0">
                      <a:pos x="80" y="132"/>
                    </a:cxn>
                    <a:cxn ang="0">
                      <a:pos x="58" y="144"/>
                    </a:cxn>
                    <a:cxn ang="0">
                      <a:pos x="76" y="142"/>
                    </a:cxn>
                    <a:cxn ang="0">
                      <a:pos x="78" y="160"/>
                    </a:cxn>
                    <a:cxn ang="0">
                      <a:pos x="58" y="166"/>
                    </a:cxn>
                    <a:cxn ang="0">
                      <a:pos x="34" y="166"/>
                    </a:cxn>
                    <a:cxn ang="0">
                      <a:pos x="36" y="154"/>
                    </a:cxn>
                    <a:cxn ang="0">
                      <a:pos x="46" y="144"/>
                    </a:cxn>
                    <a:cxn ang="0">
                      <a:pos x="34" y="148"/>
                    </a:cxn>
                    <a:cxn ang="0">
                      <a:pos x="26" y="166"/>
                    </a:cxn>
                    <a:cxn ang="0">
                      <a:pos x="30" y="190"/>
                    </a:cxn>
                    <a:cxn ang="0">
                      <a:pos x="14" y="200"/>
                    </a:cxn>
                    <a:cxn ang="0">
                      <a:pos x="0" y="214"/>
                    </a:cxn>
                    <a:cxn ang="0">
                      <a:pos x="8" y="188"/>
                    </a:cxn>
                    <a:cxn ang="0">
                      <a:pos x="0" y="164"/>
                    </a:cxn>
                    <a:cxn ang="0">
                      <a:pos x="14" y="152"/>
                    </a:cxn>
                    <a:cxn ang="0">
                      <a:pos x="32" y="134"/>
                    </a:cxn>
                    <a:cxn ang="0">
                      <a:pos x="44" y="118"/>
                    </a:cxn>
                    <a:cxn ang="0">
                      <a:pos x="72" y="116"/>
                    </a:cxn>
                    <a:cxn ang="0">
                      <a:pos x="84" y="112"/>
                    </a:cxn>
                    <a:cxn ang="0">
                      <a:pos x="114" y="78"/>
                    </a:cxn>
                    <a:cxn ang="0">
                      <a:pos x="120" y="92"/>
                    </a:cxn>
                    <a:cxn ang="0">
                      <a:pos x="132" y="76"/>
                    </a:cxn>
                    <a:cxn ang="0">
                      <a:pos x="150" y="54"/>
                    </a:cxn>
                    <a:cxn ang="0">
                      <a:pos x="154" y="42"/>
                    </a:cxn>
                    <a:cxn ang="0">
                      <a:pos x="148" y="38"/>
                    </a:cxn>
                    <a:cxn ang="0">
                      <a:pos x="152" y="32"/>
                    </a:cxn>
                    <a:cxn ang="0">
                      <a:pos x="158" y="24"/>
                    </a:cxn>
                  </a:cxnLst>
                  <a:rect l="0" t="0" r="r" b="b"/>
                  <a:pathLst>
                    <a:path w="188" h="214">
                      <a:moveTo>
                        <a:pt x="158" y="24"/>
                      </a:moveTo>
                      <a:cubicBezTo>
                        <a:pt x="156" y="18"/>
                        <a:pt x="160" y="6"/>
                        <a:pt x="160" y="6"/>
                      </a:cubicBezTo>
                      <a:cubicBezTo>
                        <a:pt x="167" y="16"/>
                        <a:pt x="167" y="8"/>
                        <a:pt x="170" y="0"/>
                      </a:cubicBezTo>
                      <a:cubicBezTo>
                        <a:pt x="181" y="4"/>
                        <a:pt x="179" y="14"/>
                        <a:pt x="182" y="24"/>
                      </a:cubicBezTo>
                      <a:cubicBezTo>
                        <a:pt x="184" y="30"/>
                        <a:pt x="188" y="42"/>
                        <a:pt x="188" y="42"/>
                      </a:cubicBezTo>
                      <a:cubicBezTo>
                        <a:pt x="183" y="56"/>
                        <a:pt x="188" y="52"/>
                        <a:pt x="178" y="58"/>
                      </a:cubicBezTo>
                      <a:cubicBezTo>
                        <a:pt x="174" y="63"/>
                        <a:pt x="170" y="76"/>
                        <a:pt x="170" y="76"/>
                      </a:cubicBezTo>
                      <a:cubicBezTo>
                        <a:pt x="169" y="100"/>
                        <a:pt x="173" y="110"/>
                        <a:pt x="162" y="126"/>
                      </a:cubicBezTo>
                      <a:cubicBezTo>
                        <a:pt x="150" y="118"/>
                        <a:pt x="155" y="132"/>
                        <a:pt x="144" y="136"/>
                      </a:cubicBezTo>
                      <a:cubicBezTo>
                        <a:pt x="135" y="134"/>
                        <a:pt x="129" y="135"/>
                        <a:pt x="120" y="138"/>
                      </a:cubicBezTo>
                      <a:cubicBezTo>
                        <a:pt x="114" y="129"/>
                        <a:pt x="122" y="127"/>
                        <a:pt x="112" y="124"/>
                      </a:cubicBezTo>
                      <a:cubicBezTo>
                        <a:pt x="108" y="130"/>
                        <a:pt x="108" y="142"/>
                        <a:pt x="102" y="146"/>
                      </a:cubicBezTo>
                      <a:cubicBezTo>
                        <a:pt x="98" y="148"/>
                        <a:pt x="90" y="150"/>
                        <a:pt x="90" y="150"/>
                      </a:cubicBezTo>
                      <a:cubicBezTo>
                        <a:pt x="87" y="141"/>
                        <a:pt x="89" y="135"/>
                        <a:pt x="80" y="132"/>
                      </a:cubicBezTo>
                      <a:cubicBezTo>
                        <a:pt x="68" y="134"/>
                        <a:pt x="65" y="134"/>
                        <a:pt x="58" y="144"/>
                      </a:cubicBezTo>
                      <a:cubicBezTo>
                        <a:pt x="66" y="150"/>
                        <a:pt x="68" y="147"/>
                        <a:pt x="76" y="142"/>
                      </a:cubicBezTo>
                      <a:cubicBezTo>
                        <a:pt x="81" y="146"/>
                        <a:pt x="85" y="155"/>
                        <a:pt x="78" y="160"/>
                      </a:cubicBezTo>
                      <a:cubicBezTo>
                        <a:pt x="75" y="162"/>
                        <a:pt x="62" y="165"/>
                        <a:pt x="58" y="166"/>
                      </a:cubicBezTo>
                      <a:cubicBezTo>
                        <a:pt x="48" y="173"/>
                        <a:pt x="44" y="173"/>
                        <a:pt x="34" y="166"/>
                      </a:cubicBezTo>
                      <a:cubicBezTo>
                        <a:pt x="35" y="162"/>
                        <a:pt x="34" y="158"/>
                        <a:pt x="36" y="154"/>
                      </a:cubicBezTo>
                      <a:cubicBezTo>
                        <a:pt x="38" y="150"/>
                        <a:pt x="55" y="146"/>
                        <a:pt x="46" y="144"/>
                      </a:cubicBezTo>
                      <a:cubicBezTo>
                        <a:pt x="42" y="143"/>
                        <a:pt x="34" y="148"/>
                        <a:pt x="34" y="148"/>
                      </a:cubicBezTo>
                      <a:cubicBezTo>
                        <a:pt x="32" y="155"/>
                        <a:pt x="28" y="159"/>
                        <a:pt x="26" y="166"/>
                      </a:cubicBezTo>
                      <a:cubicBezTo>
                        <a:pt x="36" y="182"/>
                        <a:pt x="36" y="173"/>
                        <a:pt x="30" y="190"/>
                      </a:cubicBezTo>
                      <a:cubicBezTo>
                        <a:pt x="28" y="196"/>
                        <a:pt x="14" y="200"/>
                        <a:pt x="14" y="200"/>
                      </a:cubicBezTo>
                      <a:cubicBezTo>
                        <a:pt x="5" y="214"/>
                        <a:pt x="11" y="210"/>
                        <a:pt x="0" y="214"/>
                      </a:cubicBezTo>
                      <a:cubicBezTo>
                        <a:pt x="2" y="202"/>
                        <a:pt x="5" y="198"/>
                        <a:pt x="8" y="188"/>
                      </a:cubicBezTo>
                      <a:cubicBezTo>
                        <a:pt x="6" y="178"/>
                        <a:pt x="3" y="173"/>
                        <a:pt x="0" y="164"/>
                      </a:cubicBezTo>
                      <a:cubicBezTo>
                        <a:pt x="3" y="156"/>
                        <a:pt x="7" y="157"/>
                        <a:pt x="14" y="152"/>
                      </a:cubicBezTo>
                      <a:cubicBezTo>
                        <a:pt x="18" y="141"/>
                        <a:pt x="23" y="140"/>
                        <a:pt x="32" y="134"/>
                      </a:cubicBezTo>
                      <a:cubicBezTo>
                        <a:pt x="37" y="127"/>
                        <a:pt x="37" y="123"/>
                        <a:pt x="44" y="118"/>
                      </a:cubicBezTo>
                      <a:cubicBezTo>
                        <a:pt x="64" y="121"/>
                        <a:pt x="55" y="122"/>
                        <a:pt x="72" y="116"/>
                      </a:cubicBezTo>
                      <a:cubicBezTo>
                        <a:pt x="76" y="115"/>
                        <a:pt x="84" y="112"/>
                        <a:pt x="84" y="112"/>
                      </a:cubicBezTo>
                      <a:cubicBezTo>
                        <a:pt x="105" y="119"/>
                        <a:pt x="97" y="84"/>
                        <a:pt x="114" y="78"/>
                      </a:cubicBezTo>
                      <a:cubicBezTo>
                        <a:pt x="117" y="87"/>
                        <a:pt x="110" y="89"/>
                        <a:pt x="120" y="92"/>
                      </a:cubicBezTo>
                      <a:cubicBezTo>
                        <a:pt x="125" y="85"/>
                        <a:pt x="125" y="81"/>
                        <a:pt x="132" y="76"/>
                      </a:cubicBezTo>
                      <a:cubicBezTo>
                        <a:pt x="138" y="68"/>
                        <a:pt x="146" y="65"/>
                        <a:pt x="150" y="54"/>
                      </a:cubicBezTo>
                      <a:cubicBezTo>
                        <a:pt x="151" y="50"/>
                        <a:pt x="154" y="42"/>
                        <a:pt x="154" y="42"/>
                      </a:cubicBezTo>
                      <a:cubicBezTo>
                        <a:pt x="152" y="41"/>
                        <a:pt x="148" y="40"/>
                        <a:pt x="148" y="38"/>
                      </a:cubicBezTo>
                      <a:cubicBezTo>
                        <a:pt x="148" y="36"/>
                        <a:pt x="161" y="33"/>
                        <a:pt x="152" y="32"/>
                      </a:cubicBezTo>
                      <a:lnTo>
                        <a:pt x="158" y="24"/>
                      </a:lnTo>
                      <a:close/>
                    </a:path>
                  </a:pathLst>
                </a:custGeom>
                <a:solidFill>
                  <a:schemeClr val="folHlink"/>
                </a:solidFill>
                <a:ln w="9525">
                  <a:noFill/>
                  <a:round/>
                  <a:headEnd/>
                  <a:tailEnd/>
                </a:ln>
                <a:effectLst/>
              </p:spPr>
              <p:txBody>
                <a:bodyPr wrap="none" anchor="ctr"/>
                <a:lstStyle/>
                <a:p>
                  <a:pPr>
                    <a:defRPr/>
                  </a:pPr>
                  <a:endParaRPr lang="es-ES"/>
                </a:p>
              </p:txBody>
            </p:sp>
            <p:sp>
              <p:nvSpPr>
                <p:cNvPr id="77" name="Freeform 46"/>
                <p:cNvSpPr>
                  <a:spLocks/>
                </p:cNvSpPr>
                <p:nvPr userDrawn="1"/>
              </p:nvSpPr>
              <p:spPr bwMode="ltGray">
                <a:xfrm>
                  <a:off x="2677" y="233"/>
                  <a:ext cx="14" cy="10"/>
                </a:xfrm>
                <a:custGeom>
                  <a:avLst/>
                  <a:gdLst/>
                  <a:ahLst/>
                  <a:cxnLst>
                    <a:cxn ang="0">
                      <a:pos x="0" y="9"/>
                    </a:cxn>
                    <a:cxn ang="0">
                      <a:pos x="4" y="13"/>
                    </a:cxn>
                    <a:cxn ang="0">
                      <a:pos x="0" y="9"/>
                    </a:cxn>
                  </a:cxnLst>
                  <a:rect l="0" t="0" r="r" b="b"/>
                  <a:pathLst>
                    <a:path w="13" h="13">
                      <a:moveTo>
                        <a:pt x="0" y="9"/>
                      </a:moveTo>
                      <a:cubicBezTo>
                        <a:pt x="6" y="0"/>
                        <a:pt x="13" y="7"/>
                        <a:pt x="4" y="13"/>
                      </a:cubicBezTo>
                      <a:cubicBezTo>
                        <a:pt x="0" y="6"/>
                        <a:pt x="0" y="5"/>
                        <a:pt x="0" y="9"/>
                      </a:cubicBezTo>
                      <a:close/>
                    </a:path>
                  </a:pathLst>
                </a:custGeom>
                <a:solidFill>
                  <a:schemeClr val="folHlink"/>
                </a:solidFill>
                <a:ln w="9525">
                  <a:noFill/>
                  <a:round/>
                  <a:headEnd/>
                  <a:tailEnd/>
                </a:ln>
                <a:effectLst/>
              </p:spPr>
              <p:txBody>
                <a:bodyPr wrap="none" anchor="ctr"/>
                <a:lstStyle/>
                <a:p>
                  <a:pPr>
                    <a:defRPr/>
                  </a:pPr>
                  <a:endParaRPr lang="es-ES"/>
                </a:p>
              </p:txBody>
            </p:sp>
            <p:sp>
              <p:nvSpPr>
                <p:cNvPr id="78" name="Freeform 47"/>
                <p:cNvSpPr>
                  <a:spLocks/>
                </p:cNvSpPr>
                <p:nvPr userDrawn="1"/>
              </p:nvSpPr>
              <p:spPr bwMode="ltGray">
                <a:xfrm>
                  <a:off x="1627" y="353"/>
                  <a:ext cx="813" cy="462"/>
                </a:xfrm>
                <a:custGeom>
                  <a:avLst/>
                  <a:gdLst/>
                  <a:ahLst/>
                  <a:cxnLst>
                    <a:cxn ang="0">
                      <a:pos x="812" y="26"/>
                    </a:cxn>
                    <a:cxn ang="0">
                      <a:pos x="778" y="78"/>
                    </a:cxn>
                    <a:cxn ang="0">
                      <a:pos x="748" y="122"/>
                    </a:cxn>
                    <a:cxn ang="0">
                      <a:pos x="722" y="142"/>
                    </a:cxn>
                    <a:cxn ang="0">
                      <a:pos x="634" y="180"/>
                    </a:cxn>
                    <a:cxn ang="0">
                      <a:pos x="632" y="210"/>
                    </a:cxn>
                    <a:cxn ang="0">
                      <a:pos x="604" y="230"/>
                    </a:cxn>
                    <a:cxn ang="0">
                      <a:pos x="620" y="178"/>
                    </a:cxn>
                    <a:cxn ang="0">
                      <a:pos x="576" y="188"/>
                    </a:cxn>
                    <a:cxn ang="0">
                      <a:pos x="556" y="218"/>
                    </a:cxn>
                    <a:cxn ang="0">
                      <a:pos x="596" y="280"/>
                    </a:cxn>
                    <a:cxn ang="0">
                      <a:pos x="594" y="368"/>
                    </a:cxn>
                    <a:cxn ang="0">
                      <a:pos x="542" y="406"/>
                    </a:cxn>
                    <a:cxn ang="0">
                      <a:pos x="522" y="386"/>
                    </a:cxn>
                    <a:cxn ang="0">
                      <a:pos x="482" y="348"/>
                    </a:cxn>
                    <a:cxn ang="0">
                      <a:pos x="462" y="348"/>
                    </a:cxn>
                    <a:cxn ang="0">
                      <a:pos x="450" y="394"/>
                    </a:cxn>
                    <a:cxn ang="0">
                      <a:pos x="500" y="464"/>
                    </a:cxn>
                    <a:cxn ang="0">
                      <a:pos x="510" y="524"/>
                    </a:cxn>
                    <a:cxn ang="0">
                      <a:pos x="526" y="560"/>
                    </a:cxn>
                    <a:cxn ang="0">
                      <a:pos x="492" y="544"/>
                    </a:cxn>
                    <a:cxn ang="0">
                      <a:pos x="470" y="518"/>
                    </a:cxn>
                    <a:cxn ang="0">
                      <a:pos x="422" y="424"/>
                    </a:cxn>
                    <a:cxn ang="0">
                      <a:pos x="426" y="310"/>
                    </a:cxn>
                    <a:cxn ang="0">
                      <a:pos x="422" y="268"/>
                    </a:cxn>
                    <a:cxn ang="0">
                      <a:pos x="412" y="276"/>
                    </a:cxn>
                    <a:cxn ang="0">
                      <a:pos x="386" y="266"/>
                    </a:cxn>
                    <a:cxn ang="0">
                      <a:pos x="360" y="170"/>
                    </a:cxn>
                    <a:cxn ang="0">
                      <a:pos x="330" y="166"/>
                    </a:cxn>
                    <a:cxn ang="0">
                      <a:pos x="288" y="172"/>
                    </a:cxn>
                    <a:cxn ang="0">
                      <a:pos x="242" y="232"/>
                    </a:cxn>
                    <a:cxn ang="0">
                      <a:pos x="196" y="268"/>
                    </a:cxn>
                    <a:cxn ang="0">
                      <a:pos x="184" y="274"/>
                    </a:cxn>
                    <a:cxn ang="0">
                      <a:pos x="160" y="328"/>
                    </a:cxn>
                    <a:cxn ang="0">
                      <a:pos x="152" y="354"/>
                    </a:cxn>
                    <a:cxn ang="0">
                      <a:pos x="128" y="404"/>
                    </a:cxn>
                    <a:cxn ang="0">
                      <a:pos x="94" y="392"/>
                    </a:cxn>
                    <a:cxn ang="0">
                      <a:pos x="66" y="258"/>
                    </a:cxn>
                    <a:cxn ang="0">
                      <a:pos x="72" y="156"/>
                    </a:cxn>
                    <a:cxn ang="0">
                      <a:pos x="44" y="180"/>
                    </a:cxn>
                    <a:cxn ang="0">
                      <a:pos x="20" y="150"/>
                    </a:cxn>
                    <a:cxn ang="0">
                      <a:pos x="24" y="138"/>
                    </a:cxn>
                    <a:cxn ang="0">
                      <a:pos x="0" y="92"/>
                    </a:cxn>
                    <a:cxn ang="0">
                      <a:pos x="798" y="6"/>
                    </a:cxn>
                  </a:cxnLst>
                  <a:rect l="0" t="0" r="r" b="b"/>
                  <a:pathLst>
                    <a:path w="812" h="564">
                      <a:moveTo>
                        <a:pt x="798" y="6"/>
                      </a:moveTo>
                      <a:cubicBezTo>
                        <a:pt x="801" y="15"/>
                        <a:pt x="809" y="16"/>
                        <a:pt x="812" y="26"/>
                      </a:cubicBezTo>
                      <a:cubicBezTo>
                        <a:pt x="809" y="36"/>
                        <a:pt x="801" y="41"/>
                        <a:pt x="796" y="50"/>
                      </a:cubicBezTo>
                      <a:cubicBezTo>
                        <a:pt x="791" y="61"/>
                        <a:pt x="788" y="71"/>
                        <a:pt x="778" y="78"/>
                      </a:cubicBezTo>
                      <a:cubicBezTo>
                        <a:pt x="773" y="85"/>
                        <a:pt x="771" y="88"/>
                        <a:pt x="774" y="96"/>
                      </a:cubicBezTo>
                      <a:cubicBezTo>
                        <a:pt x="767" y="107"/>
                        <a:pt x="758" y="114"/>
                        <a:pt x="748" y="122"/>
                      </a:cubicBezTo>
                      <a:cubicBezTo>
                        <a:pt x="744" y="125"/>
                        <a:pt x="736" y="130"/>
                        <a:pt x="736" y="130"/>
                      </a:cubicBezTo>
                      <a:cubicBezTo>
                        <a:pt x="740" y="141"/>
                        <a:pt x="731" y="140"/>
                        <a:pt x="722" y="142"/>
                      </a:cubicBezTo>
                      <a:cubicBezTo>
                        <a:pt x="716" y="148"/>
                        <a:pt x="712" y="151"/>
                        <a:pt x="704" y="154"/>
                      </a:cubicBezTo>
                      <a:cubicBezTo>
                        <a:pt x="686" y="150"/>
                        <a:pt x="650" y="169"/>
                        <a:pt x="634" y="180"/>
                      </a:cubicBezTo>
                      <a:cubicBezTo>
                        <a:pt x="636" y="189"/>
                        <a:pt x="631" y="193"/>
                        <a:pt x="640" y="196"/>
                      </a:cubicBezTo>
                      <a:cubicBezTo>
                        <a:pt x="643" y="205"/>
                        <a:pt x="640" y="207"/>
                        <a:pt x="632" y="210"/>
                      </a:cubicBezTo>
                      <a:cubicBezTo>
                        <a:pt x="626" y="219"/>
                        <a:pt x="623" y="226"/>
                        <a:pt x="614" y="232"/>
                      </a:cubicBezTo>
                      <a:cubicBezTo>
                        <a:pt x="611" y="231"/>
                        <a:pt x="606" y="233"/>
                        <a:pt x="604" y="230"/>
                      </a:cubicBezTo>
                      <a:cubicBezTo>
                        <a:pt x="599" y="220"/>
                        <a:pt x="610" y="199"/>
                        <a:pt x="620" y="196"/>
                      </a:cubicBezTo>
                      <a:cubicBezTo>
                        <a:pt x="623" y="187"/>
                        <a:pt x="617" y="187"/>
                        <a:pt x="620" y="178"/>
                      </a:cubicBezTo>
                      <a:cubicBezTo>
                        <a:pt x="617" y="164"/>
                        <a:pt x="609" y="168"/>
                        <a:pt x="598" y="172"/>
                      </a:cubicBezTo>
                      <a:cubicBezTo>
                        <a:pt x="592" y="180"/>
                        <a:pt x="585" y="185"/>
                        <a:pt x="576" y="188"/>
                      </a:cubicBezTo>
                      <a:cubicBezTo>
                        <a:pt x="572" y="194"/>
                        <a:pt x="568" y="200"/>
                        <a:pt x="564" y="206"/>
                      </a:cubicBezTo>
                      <a:cubicBezTo>
                        <a:pt x="561" y="210"/>
                        <a:pt x="556" y="218"/>
                        <a:pt x="556" y="218"/>
                      </a:cubicBezTo>
                      <a:cubicBezTo>
                        <a:pt x="558" y="234"/>
                        <a:pt x="559" y="243"/>
                        <a:pt x="572" y="252"/>
                      </a:cubicBezTo>
                      <a:cubicBezTo>
                        <a:pt x="579" y="262"/>
                        <a:pt x="586" y="273"/>
                        <a:pt x="596" y="280"/>
                      </a:cubicBezTo>
                      <a:cubicBezTo>
                        <a:pt x="598" y="286"/>
                        <a:pt x="602" y="298"/>
                        <a:pt x="602" y="298"/>
                      </a:cubicBezTo>
                      <a:cubicBezTo>
                        <a:pt x="601" y="308"/>
                        <a:pt x="599" y="361"/>
                        <a:pt x="594" y="368"/>
                      </a:cubicBezTo>
                      <a:cubicBezTo>
                        <a:pt x="590" y="374"/>
                        <a:pt x="576" y="378"/>
                        <a:pt x="570" y="382"/>
                      </a:cubicBezTo>
                      <a:cubicBezTo>
                        <a:pt x="563" y="393"/>
                        <a:pt x="550" y="396"/>
                        <a:pt x="542" y="406"/>
                      </a:cubicBezTo>
                      <a:cubicBezTo>
                        <a:pt x="536" y="413"/>
                        <a:pt x="539" y="417"/>
                        <a:pt x="530" y="420"/>
                      </a:cubicBezTo>
                      <a:cubicBezTo>
                        <a:pt x="526" y="408"/>
                        <a:pt x="538" y="391"/>
                        <a:pt x="522" y="386"/>
                      </a:cubicBezTo>
                      <a:cubicBezTo>
                        <a:pt x="516" y="377"/>
                        <a:pt x="510" y="364"/>
                        <a:pt x="502" y="356"/>
                      </a:cubicBezTo>
                      <a:cubicBezTo>
                        <a:pt x="497" y="341"/>
                        <a:pt x="505" y="360"/>
                        <a:pt x="482" y="348"/>
                      </a:cubicBezTo>
                      <a:cubicBezTo>
                        <a:pt x="478" y="346"/>
                        <a:pt x="478" y="339"/>
                        <a:pt x="474" y="336"/>
                      </a:cubicBezTo>
                      <a:cubicBezTo>
                        <a:pt x="470" y="323"/>
                        <a:pt x="466" y="342"/>
                        <a:pt x="462" y="348"/>
                      </a:cubicBezTo>
                      <a:cubicBezTo>
                        <a:pt x="460" y="358"/>
                        <a:pt x="456" y="363"/>
                        <a:pt x="454" y="374"/>
                      </a:cubicBezTo>
                      <a:cubicBezTo>
                        <a:pt x="457" y="383"/>
                        <a:pt x="455" y="387"/>
                        <a:pt x="450" y="394"/>
                      </a:cubicBezTo>
                      <a:cubicBezTo>
                        <a:pt x="454" y="399"/>
                        <a:pt x="464" y="411"/>
                        <a:pt x="466" y="418"/>
                      </a:cubicBezTo>
                      <a:cubicBezTo>
                        <a:pt x="474" y="443"/>
                        <a:pt x="472" y="458"/>
                        <a:pt x="500" y="464"/>
                      </a:cubicBezTo>
                      <a:cubicBezTo>
                        <a:pt x="507" y="469"/>
                        <a:pt x="510" y="474"/>
                        <a:pt x="516" y="480"/>
                      </a:cubicBezTo>
                      <a:cubicBezTo>
                        <a:pt x="511" y="494"/>
                        <a:pt x="513" y="509"/>
                        <a:pt x="510" y="524"/>
                      </a:cubicBezTo>
                      <a:cubicBezTo>
                        <a:pt x="512" y="537"/>
                        <a:pt x="511" y="541"/>
                        <a:pt x="522" y="548"/>
                      </a:cubicBezTo>
                      <a:cubicBezTo>
                        <a:pt x="523" y="552"/>
                        <a:pt x="525" y="556"/>
                        <a:pt x="526" y="560"/>
                      </a:cubicBezTo>
                      <a:cubicBezTo>
                        <a:pt x="527" y="564"/>
                        <a:pt x="514" y="556"/>
                        <a:pt x="514" y="556"/>
                      </a:cubicBezTo>
                      <a:cubicBezTo>
                        <a:pt x="502" y="564"/>
                        <a:pt x="501" y="551"/>
                        <a:pt x="492" y="544"/>
                      </a:cubicBezTo>
                      <a:cubicBezTo>
                        <a:pt x="488" y="541"/>
                        <a:pt x="480" y="536"/>
                        <a:pt x="480" y="536"/>
                      </a:cubicBezTo>
                      <a:cubicBezTo>
                        <a:pt x="471" y="522"/>
                        <a:pt x="474" y="529"/>
                        <a:pt x="470" y="518"/>
                      </a:cubicBezTo>
                      <a:cubicBezTo>
                        <a:pt x="467" y="491"/>
                        <a:pt x="461" y="446"/>
                        <a:pt x="436" y="430"/>
                      </a:cubicBezTo>
                      <a:cubicBezTo>
                        <a:pt x="428" y="433"/>
                        <a:pt x="425" y="433"/>
                        <a:pt x="422" y="424"/>
                      </a:cubicBezTo>
                      <a:cubicBezTo>
                        <a:pt x="427" y="404"/>
                        <a:pt x="432" y="383"/>
                        <a:pt x="438" y="364"/>
                      </a:cubicBezTo>
                      <a:cubicBezTo>
                        <a:pt x="436" y="343"/>
                        <a:pt x="431" y="330"/>
                        <a:pt x="426" y="310"/>
                      </a:cubicBezTo>
                      <a:cubicBezTo>
                        <a:pt x="429" y="302"/>
                        <a:pt x="425" y="300"/>
                        <a:pt x="422" y="292"/>
                      </a:cubicBezTo>
                      <a:cubicBezTo>
                        <a:pt x="424" y="282"/>
                        <a:pt x="428" y="277"/>
                        <a:pt x="422" y="268"/>
                      </a:cubicBezTo>
                      <a:cubicBezTo>
                        <a:pt x="420" y="269"/>
                        <a:pt x="418" y="269"/>
                        <a:pt x="416" y="270"/>
                      </a:cubicBezTo>
                      <a:cubicBezTo>
                        <a:pt x="414" y="272"/>
                        <a:pt x="414" y="275"/>
                        <a:pt x="412" y="276"/>
                      </a:cubicBezTo>
                      <a:cubicBezTo>
                        <a:pt x="408" y="278"/>
                        <a:pt x="400" y="280"/>
                        <a:pt x="400" y="280"/>
                      </a:cubicBezTo>
                      <a:cubicBezTo>
                        <a:pt x="394" y="274"/>
                        <a:pt x="389" y="274"/>
                        <a:pt x="386" y="266"/>
                      </a:cubicBezTo>
                      <a:cubicBezTo>
                        <a:pt x="391" y="251"/>
                        <a:pt x="379" y="206"/>
                        <a:pt x="364" y="196"/>
                      </a:cubicBezTo>
                      <a:cubicBezTo>
                        <a:pt x="357" y="186"/>
                        <a:pt x="358" y="182"/>
                        <a:pt x="360" y="170"/>
                      </a:cubicBezTo>
                      <a:cubicBezTo>
                        <a:pt x="358" y="160"/>
                        <a:pt x="356" y="147"/>
                        <a:pt x="346" y="144"/>
                      </a:cubicBezTo>
                      <a:cubicBezTo>
                        <a:pt x="343" y="154"/>
                        <a:pt x="338" y="160"/>
                        <a:pt x="330" y="166"/>
                      </a:cubicBezTo>
                      <a:cubicBezTo>
                        <a:pt x="323" y="164"/>
                        <a:pt x="308" y="160"/>
                        <a:pt x="308" y="160"/>
                      </a:cubicBezTo>
                      <a:cubicBezTo>
                        <a:pt x="296" y="162"/>
                        <a:pt x="297" y="166"/>
                        <a:pt x="288" y="172"/>
                      </a:cubicBezTo>
                      <a:cubicBezTo>
                        <a:pt x="284" y="185"/>
                        <a:pt x="282" y="191"/>
                        <a:pt x="268" y="196"/>
                      </a:cubicBezTo>
                      <a:cubicBezTo>
                        <a:pt x="264" y="200"/>
                        <a:pt x="243" y="231"/>
                        <a:pt x="242" y="232"/>
                      </a:cubicBezTo>
                      <a:cubicBezTo>
                        <a:pt x="231" y="239"/>
                        <a:pt x="215" y="247"/>
                        <a:pt x="206" y="256"/>
                      </a:cubicBezTo>
                      <a:cubicBezTo>
                        <a:pt x="202" y="260"/>
                        <a:pt x="200" y="265"/>
                        <a:pt x="196" y="268"/>
                      </a:cubicBezTo>
                      <a:cubicBezTo>
                        <a:pt x="194" y="269"/>
                        <a:pt x="192" y="269"/>
                        <a:pt x="190" y="270"/>
                      </a:cubicBezTo>
                      <a:cubicBezTo>
                        <a:pt x="188" y="271"/>
                        <a:pt x="186" y="272"/>
                        <a:pt x="184" y="274"/>
                      </a:cubicBezTo>
                      <a:cubicBezTo>
                        <a:pt x="180" y="278"/>
                        <a:pt x="172" y="286"/>
                        <a:pt x="172" y="286"/>
                      </a:cubicBezTo>
                      <a:cubicBezTo>
                        <a:pt x="167" y="300"/>
                        <a:pt x="165" y="314"/>
                        <a:pt x="160" y="328"/>
                      </a:cubicBezTo>
                      <a:cubicBezTo>
                        <a:pt x="158" y="335"/>
                        <a:pt x="156" y="341"/>
                        <a:pt x="154" y="348"/>
                      </a:cubicBezTo>
                      <a:cubicBezTo>
                        <a:pt x="153" y="350"/>
                        <a:pt x="152" y="354"/>
                        <a:pt x="152" y="354"/>
                      </a:cubicBezTo>
                      <a:cubicBezTo>
                        <a:pt x="152" y="359"/>
                        <a:pt x="156" y="384"/>
                        <a:pt x="146" y="392"/>
                      </a:cubicBezTo>
                      <a:cubicBezTo>
                        <a:pt x="141" y="397"/>
                        <a:pt x="128" y="404"/>
                        <a:pt x="128" y="404"/>
                      </a:cubicBezTo>
                      <a:cubicBezTo>
                        <a:pt x="125" y="412"/>
                        <a:pt x="122" y="421"/>
                        <a:pt x="114" y="424"/>
                      </a:cubicBezTo>
                      <a:cubicBezTo>
                        <a:pt x="100" y="419"/>
                        <a:pt x="97" y="405"/>
                        <a:pt x="94" y="392"/>
                      </a:cubicBezTo>
                      <a:cubicBezTo>
                        <a:pt x="86" y="362"/>
                        <a:pt x="82" y="332"/>
                        <a:pt x="72" y="302"/>
                      </a:cubicBezTo>
                      <a:cubicBezTo>
                        <a:pt x="71" y="281"/>
                        <a:pt x="70" y="275"/>
                        <a:pt x="66" y="258"/>
                      </a:cubicBezTo>
                      <a:cubicBezTo>
                        <a:pt x="66" y="251"/>
                        <a:pt x="68" y="219"/>
                        <a:pt x="64" y="208"/>
                      </a:cubicBezTo>
                      <a:cubicBezTo>
                        <a:pt x="70" y="191"/>
                        <a:pt x="66" y="173"/>
                        <a:pt x="72" y="156"/>
                      </a:cubicBezTo>
                      <a:cubicBezTo>
                        <a:pt x="66" y="139"/>
                        <a:pt x="60" y="168"/>
                        <a:pt x="56" y="172"/>
                      </a:cubicBezTo>
                      <a:cubicBezTo>
                        <a:pt x="53" y="175"/>
                        <a:pt x="44" y="180"/>
                        <a:pt x="44" y="180"/>
                      </a:cubicBezTo>
                      <a:cubicBezTo>
                        <a:pt x="35" y="177"/>
                        <a:pt x="28" y="173"/>
                        <a:pt x="24" y="162"/>
                      </a:cubicBezTo>
                      <a:cubicBezTo>
                        <a:pt x="23" y="158"/>
                        <a:pt x="20" y="150"/>
                        <a:pt x="20" y="150"/>
                      </a:cubicBezTo>
                      <a:cubicBezTo>
                        <a:pt x="30" y="148"/>
                        <a:pt x="30" y="143"/>
                        <a:pt x="38" y="138"/>
                      </a:cubicBezTo>
                      <a:cubicBezTo>
                        <a:pt x="35" y="128"/>
                        <a:pt x="31" y="133"/>
                        <a:pt x="24" y="138"/>
                      </a:cubicBezTo>
                      <a:cubicBezTo>
                        <a:pt x="15" y="135"/>
                        <a:pt x="15" y="132"/>
                        <a:pt x="18" y="124"/>
                      </a:cubicBezTo>
                      <a:cubicBezTo>
                        <a:pt x="11" y="114"/>
                        <a:pt x="9" y="101"/>
                        <a:pt x="0" y="92"/>
                      </a:cubicBezTo>
                      <a:lnTo>
                        <a:pt x="76" y="0"/>
                      </a:lnTo>
                      <a:lnTo>
                        <a:pt x="798" y="6"/>
                      </a:lnTo>
                      <a:close/>
                    </a:path>
                  </a:pathLst>
                </a:custGeom>
                <a:solidFill>
                  <a:schemeClr val="folHlink"/>
                </a:solidFill>
                <a:ln w="9525">
                  <a:noFill/>
                  <a:round/>
                  <a:headEnd/>
                  <a:tailEnd/>
                </a:ln>
                <a:effectLst/>
              </p:spPr>
              <p:txBody>
                <a:bodyPr wrap="none" anchor="ctr"/>
                <a:lstStyle/>
                <a:p>
                  <a:pPr>
                    <a:defRPr/>
                  </a:pPr>
                  <a:endParaRPr lang="es-ES"/>
                </a:p>
              </p:txBody>
            </p:sp>
            <p:sp>
              <p:nvSpPr>
                <p:cNvPr id="79" name="Freeform 48"/>
                <p:cNvSpPr>
                  <a:spLocks/>
                </p:cNvSpPr>
                <p:nvPr userDrawn="1"/>
              </p:nvSpPr>
              <p:spPr bwMode="ltGray">
                <a:xfrm>
                  <a:off x="1770" y="671"/>
                  <a:ext cx="45" cy="71"/>
                </a:xfrm>
                <a:custGeom>
                  <a:avLst/>
                  <a:gdLst/>
                  <a:ahLst/>
                  <a:cxnLst>
                    <a:cxn ang="0">
                      <a:pos x="7" y="11"/>
                    </a:cxn>
                    <a:cxn ang="0">
                      <a:pos x="17" y="3"/>
                    </a:cxn>
                    <a:cxn ang="0">
                      <a:pos x="37" y="33"/>
                    </a:cxn>
                    <a:cxn ang="0">
                      <a:pos x="19" y="85"/>
                    </a:cxn>
                    <a:cxn ang="0">
                      <a:pos x="1" y="69"/>
                    </a:cxn>
                    <a:cxn ang="0">
                      <a:pos x="7" y="11"/>
                    </a:cxn>
                  </a:cxnLst>
                  <a:rect l="0" t="0" r="r" b="b"/>
                  <a:pathLst>
                    <a:path w="43" h="85">
                      <a:moveTo>
                        <a:pt x="7" y="11"/>
                      </a:moveTo>
                      <a:cubicBezTo>
                        <a:pt x="4" y="2"/>
                        <a:pt x="9" y="0"/>
                        <a:pt x="17" y="3"/>
                      </a:cubicBezTo>
                      <a:cubicBezTo>
                        <a:pt x="24" y="13"/>
                        <a:pt x="28" y="24"/>
                        <a:pt x="37" y="33"/>
                      </a:cubicBezTo>
                      <a:cubicBezTo>
                        <a:pt x="43" y="52"/>
                        <a:pt x="40" y="78"/>
                        <a:pt x="19" y="85"/>
                      </a:cubicBezTo>
                      <a:cubicBezTo>
                        <a:pt x="6" y="81"/>
                        <a:pt x="5" y="81"/>
                        <a:pt x="1" y="69"/>
                      </a:cubicBezTo>
                      <a:cubicBezTo>
                        <a:pt x="2" y="66"/>
                        <a:pt x="0" y="4"/>
                        <a:pt x="7" y="11"/>
                      </a:cubicBezTo>
                      <a:close/>
                    </a:path>
                  </a:pathLst>
                </a:custGeom>
                <a:solidFill>
                  <a:schemeClr val="folHlink"/>
                </a:solidFill>
                <a:ln w="9525">
                  <a:noFill/>
                  <a:round/>
                  <a:headEnd/>
                  <a:tailEnd/>
                </a:ln>
                <a:effectLst/>
              </p:spPr>
              <p:txBody>
                <a:bodyPr wrap="none" anchor="ctr"/>
                <a:lstStyle/>
                <a:p>
                  <a:pPr>
                    <a:defRPr/>
                  </a:pPr>
                  <a:endParaRPr lang="es-ES"/>
                </a:p>
              </p:txBody>
            </p:sp>
            <p:sp>
              <p:nvSpPr>
                <p:cNvPr id="80" name="Freeform 49"/>
                <p:cNvSpPr>
                  <a:spLocks/>
                </p:cNvSpPr>
                <p:nvPr userDrawn="1"/>
              </p:nvSpPr>
              <p:spPr bwMode="ltGray">
                <a:xfrm>
                  <a:off x="2394" y="431"/>
                  <a:ext cx="42" cy="59"/>
                </a:xfrm>
                <a:custGeom>
                  <a:avLst/>
                  <a:gdLst/>
                  <a:ahLst/>
                  <a:cxnLst>
                    <a:cxn ang="0">
                      <a:pos x="13" y="28"/>
                    </a:cxn>
                    <a:cxn ang="0">
                      <a:pos x="29" y="2"/>
                    </a:cxn>
                    <a:cxn ang="0">
                      <a:pos x="43" y="4"/>
                    </a:cxn>
                    <a:cxn ang="0">
                      <a:pos x="39" y="26"/>
                    </a:cxn>
                    <a:cxn ang="0">
                      <a:pos x="13" y="74"/>
                    </a:cxn>
                    <a:cxn ang="0">
                      <a:pos x="7" y="60"/>
                    </a:cxn>
                    <a:cxn ang="0">
                      <a:pos x="3" y="36"/>
                    </a:cxn>
                    <a:cxn ang="0">
                      <a:pos x="13" y="28"/>
                    </a:cxn>
                  </a:cxnLst>
                  <a:rect l="0" t="0" r="r" b="b"/>
                  <a:pathLst>
                    <a:path w="44" h="74">
                      <a:moveTo>
                        <a:pt x="13" y="28"/>
                      </a:moveTo>
                      <a:cubicBezTo>
                        <a:pt x="15" y="13"/>
                        <a:pt x="14" y="7"/>
                        <a:pt x="29" y="2"/>
                      </a:cubicBezTo>
                      <a:cubicBezTo>
                        <a:pt x="34" y="3"/>
                        <a:pt x="40" y="0"/>
                        <a:pt x="43" y="4"/>
                      </a:cubicBezTo>
                      <a:cubicBezTo>
                        <a:pt x="44" y="6"/>
                        <a:pt x="41" y="21"/>
                        <a:pt x="39" y="26"/>
                      </a:cubicBezTo>
                      <a:cubicBezTo>
                        <a:pt x="31" y="43"/>
                        <a:pt x="30" y="63"/>
                        <a:pt x="13" y="74"/>
                      </a:cubicBezTo>
                      <a:cubicBezTo>
                        <a:pt x="4" y="71"/>
                        <a:pt x="4" y="68"/>
                        <a:pt x="7" y="60"/>
                      </a:cubicBezTo>
                      <a:cubicBezTo>
                        <a:pt x="5" y="50"/>
                        <a:pt x="0" y="46"/>
                        <a:pt x="3" y="36"/>
                      </a:cubicBezTo>
                      <a:cubicBezTo>
                        <a:pt x="4" y="32"/>
                        <a:pt x="8" y="23"/>
                        <a:pt x="13" y="28"/>
                      </a:cubicBezTo>
                      <a:close/>
                    </a:path>
                  </a:pathLst>
                </a:custGeom>
                <a:solidFill>
                  <a:schemeClr val="folHlink"/>
                </a:solidFill>
                <a:ln w="9525">
                  <a:noFill/>
                  <a:round/>
                  <a:headEnd/>
                  <a:tailEnd/>
                </a:ln>
                <a:effectLst/>
              </p:spPr>
              <p:txBody>
                <a:bodyPr wrap="none" anchor="ctr"/>
                <a:lstStyle/>
                <a:p>
                  <a:pPr>
                    <a:defRPr/>
                  </a:pPr>
                  <a:endParaRPr lang="es-ES"/>
                </a:p>
              </p:txBody>
            </p:sp>
            <p:sp>
              <p:nvSpPr>
                <p:cNvPr id="81" name="Freeform 50"/>
                <p:cNvSpPr>
                  <a:spLocks/>
                </p:cNvSpPr>
                <p:nvPr userDrawn="1"/>
              </p:nvSpPr>
              <p:spPr bwMode="ltGray">
                <a:xfrm>
                  <a:off x="2513" y="402"/>
                  <a:ext cx="21" cy="24"/>
                </a:xfrm>
                <a:custGeom>
                  <a:avLst/>
                  <a:gdLst/>
                  <a:ahLst/>
                  <a:cxnLst>
                    <a:cxn ang="0">
                      <a:pos x="7" y="16"/>
                    </a:cxn>
                    <a:cxn ang="0">
                      <a:pos x="5" y="30"/>
                    </a:cxn>
                    <a:cxn ang="0">
                      <a:pos x="7" y="16"/>
                    </a:cxn>
                  </a:cxnLst>
                  <a:rect l="0" t="0" r="r" b="b"/>
                  <a:pathLst>
                    <a:path w="20" h="30">
                      <a:moveTo>
                        <a:pt x="7" y="16"/>
                      </a:moveTo>
                      <a:cubicBezTo>
                        <a:pt x="18" y="0"/>
                        <a:pt x="20" y="20"/>
                        <a:pt x="5" y="30"/>
                      </a:cubicBezTo>
                      <a:cubicBezTo>
                        <a:pt x="0" y="23"/>
                        <a:pt x="1" y="22"/>
                        <a:pt x="7" y="16"/>
                      </a:cubicBezTo>
                      <a:close/>
                    </a:path>
                  </a:pathLst>
                </a:custGeom>
                <a:solidFill>
                  <a:schemeClr val="folHlink"/>
                </a:solidFill>
                <a:ln w="9525">
                  <a:noFill/>
                  <a:round/>
                  <a:headEnd/>
                  <a:tailEnd/>
                </a:ln>
                <a:effectLst/>
              </p:spPr>
              <p:txBody>
                <a:bodyPr wrap="none" anchor="ctr"/>
                <a:lstStyle/>
                <a:p>
                  <a:pPr>
                    <a:defRPr/>
                  </a:pPr>
                  <a:endParaRPr lang="es-ES"/>
                </a:p>
              </p:txBody>
            </p:sp>
            <p:sp>
              <p:nvSpPr>
                <p:cNvPr id="82" name="Freeform 51"/>
                <p:cNvSpPr>
                  <a:spLocks/>
                </p:cNvSpPr>
                <p:nvPr userDrawn="1"/>
              </p:nvSpPr>
              <p:spPr bwMode="ltGray">
                <a:xfrm>
                  <a:off x="333" y="169"/>
                  <a:ext cx="1015" cy="866"/>
                </a:xfrm>
                <a:custGeom>
                  <a:avLst/>
                  <a:gdLst/>
                  <a:ahLst/>
                  <a:cxnLst>
                    <a:cxn ang="0">
                      <a:pos x="481" y="464"/>
                    </a:cxn>
                    <a:cxn ang="0">
                      <a:pos x="486" y="451"/>
                    </a:cxn>
                    <a:cxn ang="0">
                      <a:pos x="500" y="413"/>
                    </a:cxn>
                    <a:cxn ang="0">
                      <a:pos x="309" y="287"/>
                    </a:cxn>
                    <a:cxn ang="0">
                      <a:pos x="282" y="346"/>
                    </a:cxn>
                    <a:cxn ang="0">
                      <a:pos x="303" y="556"/>
                    </a:cxn>
                    <a:cxn ang="0">
                      <a:pos x="282" y="494"/>
                    </a:cxn>
                    <a:cxn ang="0">
                      <a:pos x="242" y="439"/>
                    </a:cxn>
                    <a:cxn ang="0">
                      <a:pos x="245" y="413"/>
                    </a:cxn>
                    <a:cxn ang="0">
                      <a:pos x="247" y="394"/>
                    </a:cxn>
                    <a:cxn ang="0">
                      <a:pos x="220" y="375"/>
                    </a:cxn>
                    <a:cxn ang="0">
                      <a:pos x="194" y="346"/>
                    </a:cxn>
                    <a:cxn ang="0">
                      <a:pos x="148" y="354"/>
                    </a:cxn>
                    <a:cxn ang="0">
                      <a:pos x="126" y="365"/>
                    </a:cxn>
                    <a:cxn ang="0">
                      <a:pos x="78" y="365"/>
                    </a:cxn>
                    <a:cxn ang="0">
                      <a:pos x="22" y="312"/>
                    </a:cxn>
                    <a:cxn ang="0">
                      <a:pos x="11" y="295"/>
                    </a:cxn>
                    <a:cxn ang="0">
                      <a:pos x="0" y="264"/>
                    </a:cxn>
                    <a:cxn ang="0">
                      <a:pos x="24" y="213"/>
                    </a:cxn>
                    <a:cxn ang="0">
                      <a:pos x="32" y="181"/>
                    </a:cxn>
                    <a:cxn ang="0">
                      <a:pos x="51" y="143"/>
                    </a:cxn>
                    <a:cxn ang="0">
                      <a:pos x="81" y="116"/>
                    </a:cxn>
                    <a:cxn ang="0">
                      <a:pos x="167" y="67"/>
                    </a:cxn>
                    <a:cxn ang="0">
                      <a:pos x="220" y="30"/>
                    </a:cxn>
                    <a:cxn ang="0">
                      <a:pos x="258" y="6"/>
                    </a:cxn>
                    <a:cxn ang="0">
                      <a:pos x="363" y="2"/>
                    </a:cxn>
                    <a:cxn ang="0">
                      <a:pos x="398" y="0"/>
                    </a:cxn>
                    <a:cxn ang="0">
                      <a:pos x="384" y="34"/>
                    </a:cxn>
                    <a:cxn ang="0">
                      <a:pos x="443" y="84"/>
                    </a:cxn>
                    <a:cxn ang="0">
                      <a:pos x="497" y="74"/>
                    </a:cxn>
                    <a:cxn ang="0">
                      <a:pos x="529" y="82"/>
                    </a:cxn>
                    <a:cxn ang="0">
                      <a:pos x="559" y="97"/>
                    </a:cxn>
                    <a:cxn ang="0">
                      <a:pos x="572" y="188"/>
                    </a:cxn>
                    <a:cxn ang="0">
                      <a:pos x="572" y="240"/>
                    </a:cxn>
                    <a:cxn ang="0">
                      <a:pos x="599" y="283"/>
                    </a:cxn>
                    <a:cxn ang="0">
                      <a:pos x="645" y="300"/>
                    </a:cxn>
                    <a:cxn ang="0">
                      <a:pos x="680" y="295"/>
                    </a:cxn>
                    <a:cxn ang="0">
                      <a:pos x="664" y="340"/>
                    </a:cxn>
                    <a:cxn ang="0">
                      <a:pos x="599" y="407"/>
                    </a:cxn>
                    <a:cxn ang="0">
                      <a:pos x="548" y="485"/>
                    </a:cxn>
                    <a:cxn ang="0">
                      <a:pos x="556" y="508"/>
                    </a:cxn>
                    <a:cxn ang="0">
                      <a:pos x="435" y="556"/>
                    </a:cxn>
                  </a:cxnLst>
                  <a:rect l="0" t="0" r="r" b="b"/>
                  <a:pathLst>
                    <a:path w="682" h="557">
                      <a:moveTo>
                        <a:pt x="435" y="556"/>
                      </a:moveTo>
                      <a:lnTo>
                        <a:pt x="481" y="464"/>
                      </a:lnTo>
                      <a:lnTo>
                        <a:pt x="473" y="449"/>
                      </a:lnTo>
                      <a:lnTo>
                        <a:pt x="486" y="451"/>
                      </a:lnTo>
                      <a:lnTo>
                        <a:pt x="495" y="441"/>
                      </a:lnTo>
                      <a:lnTo>
                        <a:pt x="500" y="413"/>
                      </a:lnTo>
                      <a:lnTo>
                        <a:pt x="500" y="371"/>
                      </a:lnTo>
                      <a:lnTo>
                        <a:pt x="309" y="287"/>
                      </a:lnTo>
                      <a:lnTo>
                        <a:pt x="296" y="308"/>
                      </a:lnTo>
                      <a:lnTo>
                        <a:pt x="282" y="346"/>
                      </a:lnTo>
                      <a:lnTo>
                        <a:pt x="396" y="557"/>
                      </a:lnTo>
                      <a:lnTo>
                        <a:pt x="303" y="556"/>
                      </a:lnTo>
                      <a:lnTo>
                        <a:pt x="304" y="536"/>
                      </a:lnTo>
                      <a:cubicBezTo>
                        <a:pt x="284" y="520"/>
                        <a:pt x="296" y="510"/>
                        <a:pt x="282" y="494"/>
                      </a:cubicBezTo>
                      <a:cubicBezTo>
                        <a:pt x="276" y="475"/>
                        <a:pt x="267" y="468"/>
                        <a:pt x="253" y="451"/>
                      </a:cubicBezTo>
                      <a:cubicBezTo>
                        <a:pt x="249" y="447"/>
                        <a:pt x="245" y="443"/>
                        <a:pt x="242" y="439"/>
                      </a:cubicBezTo>
                      <a:lnTo>
                        <a:pt x="237" y="432"/>
                      </a:lnTo>
                      <a:cubicBezTo>
                        <a:pt x="237" y="432"/>
                        <a:pt x="245" y="413"/>
                        <a:pt x="245" y="413"/>
                      </a:cubicBezTo>
                      <a:cubicBezTo>
                        <a:pt x="247" y="409"/>
                        <a:pt x="250" y="401"/>
                        <a:pt x="250" y="401"/>
                      </a:cubicBezTo>
                      <a:cubicBezTo>
                        <a:pt x="249" y="399"/>
                        <a:pt x="247" y="397"/>
                        <a:pt x="247" y="394"/>
                      </a:cubicBezTo>
                      <a:cubicBezTo>
                        <a:pt x="248" y="390"/>
                        <a:pt x="253" y="382"/>
                        <a:pt x="253" y="382"/>
                      </a:cubicBezTo>
                      <a:cubicBezTo>
                        <a:pt x="243" y="370"/>
                        <a:pt x="237" y="371"/>
                        <a:pt x="220" y="375"/>
                      </a:cubicBezTo>
                      <a:cubicBezTo>
                        <a:pt x="217" y="371"/>
                        <a:pt x="210" y="369"/>
                        <a:pt x="207" y="365"/>
                      </a:cubicBezTo>
                      <a:cubicBezTo>
                        <a:pt x="185" y="337"/>
                        <a:pt x="216" y="363"/>
                        <a:pt x="194" y="346"/>
                      </a:cubicBezTo>
                      <a:cubicBezTo>
                        <a:pt x="167" y="349"/>
                        <a:pt x="179" y="346"/>
                        <a:pt x="156" y="352"/>
                      </a:cubicBezTo>
                      <a:cubicBezTo>
                        <a:pt x="153" y="353"/>
                        <a:pt x="148" y="354"/>
                        <a:pt x="148" y="354"/>
                      </a:cubicBezTo>
                      <a:cubicBezTo>
                        <a:pt x="146" y="356"/>
                        <a:pt x="145" y="359"/>
                        <a:pt x="142" y="361"/>
                      </a:cubicBezTo>
                      <a:cubicBezTo>
                        <a:pt x="138" y="363"/>
                        <a:pt x="126" y="365"/>
                        <a:pt x="126" y="365"/>
                      </a:cubicBezTo>
                      <a:cubicBezTo>
                        <a:pt x="105" y="354"/>
                        <a:pt x="116" y="355"/>
                        <a:pt x="94" y="361"/>
                      </a:cubicBezTo>
                      <a:cubicBezTo>
                        <a:pt x="89" y="362"/>
                        <a:pt x="78" y="365"/>
                        <a:pt x="78" y="365"/>
                      </a:cubicBezTo>
                      <a:cubicBezTo>
                        <a:pt x="62" y="383"/>
                        <a:pt x="46" y="346"/>
                        <a:pt x="35" y="337"/>
                      </a:cubicBezTo>
                      <a:cubicBezTo>
                        <a:pt x="32" y="330"/>
                        <a:pt x="24" y="320"/>
                        <a:pt x="22" y="312"/>
                      </a:cubicBezTo>
                      <a:cubicBezTo>
                        <a:pt x="20" y="308"/>
                        <a:pt x="22" y="303"/>
                        <a:pt x="19" y="300"/>
                      </a:cubicBezTo>
                      <a:cubicBezTo>
                        <a:pt x="17" y="297"/>
                        <a:pt x="13" y="297"/>
                        <a:pt x="11" y="295"/>
                      </a:cubicBezTo>
                      <a:cubicBezTo>
                        <a:pt x="3" y="277"/>
                        <a:pt x="15" y="306"/>
                        <a:pt x="5" y="276"/>
                      </a:cubicBezTo>
                      <a:cubicBezTo>
                        <a:pt x="4" y="272"/>
                        <a:pt x="0" y="264"/>
                        <a:pt x="0" y="264"/>
                      </a:cubicBezTo>
                      <a:cubicBezTo>
                        <a:pt x="3" y="253"/>
                        <a:pt x="2" y="248"/>
                        <a:pt x="13" y="243"/>
                      </a:cubicBezTo>
                      <a:cubicBezTo>
                        <a:pt x="20" y="221"/>
                        <a:pt x="17" y="231"/>
                        <a:pt x="24" y="213"/>
                      </a:cubicBezTo>
                      <a:cubicBezTo>
                        <a:pt x="26" y="209"/>
                        <a:pt x="30" y="200"/>
                        <a:pt x="30" y="200"/>
                      </a:cubicBezTo>
                      <a:cubicBezTo>
                        <a:pt x="26" y="192"/>
                        <a:pt x="24" y="191"/>
                        <a:pt x="32" y="181"/>
                      </a:cubicBezTo>
                      <a:cubicBezTo>
                        <a:pt x="36" y="177"/>
                        <a:pt x="43" y="169"/>
                        <a:pt x="43" y="169"/>
                      </a:cubicBezTo>
                      <a:cubicBezTo>
                        <a:pt x="37" y="155"/>
                        <a:pt x="36" y="153"/>
                        <a:pt x="51" y="143"/>
                      </a:cubicBezTo>
                      <a:cubicBezTo>
                        <a:pt x="56" y="140"/>
                        <a:pt x="67" y="135"/>
                        <a:pt x="67" y="135"/>
                      </a:cubicBezTo>
                      <a:cubicBezTo>
                        <a:pt x="73" y="129"/>
                        <a:pt x="75" y="122"/>
                        <a:pt x="81" y="116"/>
                      </a:cubicBezTo>
                      <a:cubicBezTo>
                        <a:pt x="89" y="107"/>
                        <a:pt x="102" y="105"/>
                        <a:pt x="113" y="99"/>
                      </a:cubicBezTo>
                      <a:cubicBezTo>
                        <a:pt x="125" y="85"/>
                        <a:pt x="149" y="76"/>
                        <a:pt x="167" y="67"/>
                      </a:cubicBezTo>
                      <a:cubicBezTo>
                        <a:pt x="174" y="59"/>
                        <a:pt x="175" y="50"/>
                        <a:pt x="188" y="46"/>
                      </a:cubicBezTo>
                      <a:cubicBezTo>
                        <a:pt x="198" y="39"/>
                        <a:pt x="208" y="36"/>
                        <a:pt x="220" y="30"/>
                      </a:cubicBezTo>
                      <a:cubicBezTo>
                        <a:pt x="223" y="28"/>
                        <a:pt x="228" y="25"/>
                        <a:pt x="228" y="25"/>
                      </a:cubicBezTo>
                      <a:cubicBezTo>
                        <a:pt x="237" y="16"/>
                        <a:pt x="245" y="10"/>
                        <a:pt x="258" y="6"/>
                      </a:cubicBezTo>
                      <a:cubicBezTo>
                        <a:pt x="269" y="31"/>
                        <a:pt x="301" y="6"/>
                        <a:pt x="320" y="4"/>
                      </a:cubicBezTo>
                      <a:cubicBezTo>
                        <a:pt x="334" y="3"/>
                        <a:pt x="349" y="3"/>
                        <a:pt x="363" y="2"/>
                      </a:cubicBezTo>
                      <a:cubicBezTo>
                        <a:pt x="369" y="3"/>
                        <a:pt x="376" y="5"/>
                        <a:pt x="382" y="4"/>
                      </a:cubicBezTo>
                      <a:cubicBezTo>
                        <a:pt x="387" y="4"/>
                        <a:pt x="398" y="0"/>
                        <a:pt x="398" y="0"/>
                      </a:cubicBezTo>
                      <a:cubicBezTo>
                        <a:pt x="415" y="8"/>
                        <a:pt x="406" y="16"/>
                        <a:pt x="400" y="30"/>
                      </a:cubicBezTo>
                      <a:cubicBezTo>
                        <a:pt x="398" y="34"/>
                        <a:pt x="384" y="34"/>
                        <a:pt x="384" y="34"/>
                      </a:cubicBezTo>
                      <a:cubicBezTo>
                        <a:pt x="379" y="47"/>
                        <a:pt x="398" y="51"/>
                        <a:pt x="411" y="55"/>
                      </a:cubicBezTo>
                      <a:cubicBezTo>
                        <a:pt x="419" y="72"/>
                        <a:pt x="421" y="79"/>
                        <a:pt x="443" y="84"/>
                      </a:cubicBezTo>
                      <a:cubicBezTo>
                        <a:pt x="461" y="71"/>
                        <a:pt x="435" y="65"/>
                        <a:pt x="468" y="57"/>
                      </a:cubicBezTo>
                      <a:cubicBezTo>
                        <a:pt x="482" y="61"/>
                        <a:pt x="485" y="70"/>
                        <a:pt x="497" y="74"/>
                      </a:cubicBezTo>
                      <a:cubicBezTo>
                        <a:pt x="505" y="76"/>
                        <a:pt x="513" y="78"/>
                        <a:pt x="521" y="80"/>
                      </a:cubicBezTo>
                      <a:cubicBezTo>
                        <a:pt x="524" y="81"/>
                        <a:pt x="529" y="82"/>
                        <a:pt x="529" y="82"/>
                      </a:cubicBezTo>
                      <a:cubicBezTo>
                        <a:pt x="547" y="78"/>
                        <a:pt x="547" y="76"/>
                        <a:pt x="562" y="84"/>
                      </a:cubicBezTo>
                      <a:cubicBezTo>
                        <a:pt x="566" y="95"/>
                        <a:pt x="565" y="86"/>
                        <a:pt x="559" y="97"/>
                      </a:cubicBezTo>
                      <a:cubicBezTo>
                        <a:pt x="557" y="101"/>
                        <a:pt x="554" y="110"/>
                        <a:pt x="554" y="110"/>
                      </a:cubicBezTo>
                      <a:cubicBezTo>
                        <a:pt x="556" y="132"/>
                        <a:pt x="556" y="168"/>
                        <a:pt x="572" y="188"/>
                      </a:cubicBezTo>
                      <a:cubicBezTo>
                        <a:pt x="568" y="198"/>
                        <a:pt x="564" y="208"/>
                        <a:pt x="562" y="219"/>
                      </a:cubicBezTo>
                      <a:cubicBezTo>
                        <a:pt x="564" y="227"/>
                        <a:pt x="569" y="233"/>
                        <a:pt x="572" y="240"/>
                      </a:cubicBezTo>
                      <a:cubicBezTo>
                        <a:pt x="573" y="247"/>
                        <a:pt x="572" y="254"/>
                        <a:pt x="575" y="259"/>
                      </a:cubicBezTo>
                      <a:cubicBezTo>
                        <a:pt x="577" y="263"/>
                        <a:pt x="595" y="272"/>
                        <a:pt x="599" y="283"/>
                      </a:cubicBezTo>
                      <a:cubicBezTo>
                        <a:pt x="594" y="295"/>
                        <a:pt x="603" y="306"/>
                        <a:pt x="618" y="310"/>
                      </a:cubicBezTo>
                      <a:cubicBezTo>
                        <a:pt x="630" y="307"/>
                        <a:pt x="638" y="308"/>
                        <a:pt x="645" y="300"/>
                      </a:cubicBezTo>
                      <a:cubicBezTo>
                        <a:pt x="660" y="302"/>
                        <a:pt x="663" y="303"/>
                        <a:pt x="672" y="293"/>
                      </a:cubicBezTo>
                      <a:cubicBezTo>
                        <a:pt x="675" y="294"/>
                        <a:pt x="679" y="293"/>
                        <a:pt x="680" y="295"/>
                      </a:cubicBezTo>
                      <a:cubicBezTo>
                        <a:pt x="682" y="301"/>
                        <a:pt x="674" y="321"/>
                        <a:pt x="672" y="327"/>
                      </a:cubicBezTo>
                      <a:cubicBezTo>
                        <a:pt x="668" y="340"/>
                        <a:pt x="671" y="326"/>
                        <a:pt x="664" y="340"/>
                      </a:cubicBezTo>
                      <a:cubicBezTo>
                        <a:pt x="652" y="360"/>
                        <a:pt x="646" y="381"/>
                        <a:pt x="621" y="394"/>
                      </a:cubicBezTo>
                      <a:cubicBezTo>
                        <a:pt x="614" y="402"/>
                        <a:pt x="609" y="402"/>
                        <a:pt x="599" y="407"/>
                      </a:cubicBezTo>
                      <a:cubicBezTo>
                        <a:pt x="590" y="418"/>
                        <a:pt x="579" y="429"/>
                        <a:pt x="567" y="439"/>
                      </a:cubicBezTo>
                      <a:cubicBezTo>
                        <a:pt x="560" y="454"/>
                        <a:pt x="555" y="470"/>
                        <a:pt x="548" y="485"/>
                      </a:cubicBezTo>
                      <a:cubicBezTo>
                        <a:pt x="549" y="489"/>
                        <a:pt x="550" y="492"/>
                        <a:pt x="551" y="496"/>
                      </a:cubicBezTo>
                      <a:cubicBezTo>
                        <a:pt x="552" y="500"/>
                        <a:pt x="556" y="508"/>
                        <a:pt x="556" y="508"/>
                      </a:cubicBezTo>
                      <a:cubicBezTo>
                        <a:pt x="559" y="524"/>
                        <a:pt x="562" y="546"/>
                        <a:pt x="576" y="557"/>
                      </a:cubicBezTo>
                      <a:lnTo>
                        <a:pt x="435" y="556"/>
                      </a:lnTo>
                      <a:close/>
                    </a:path>
                  </a:pathLst>
                </a:custGeom>
                <a:solidFill>
                  <a:schemeClr val="folHlink"/>
                </a:solidFill>
                <a:ln w="9525">
                  <a:noFill/>
                  <a:round/>
                  <a:headEnd/>
                  <a:tailEnd/>
                </a:ln>
                <a:effectLst/>
              </p:spPr>
              <p:txBody>
                <a:bodyPr wrap="none" anchor="ctr"/>
                <a:lstStyle/>
                <a:p>
                  <a:pPr>
                    <a:defRPr/>
                  </a:pPr>
                  <a:endParaRPr lang="es-ES"/>
                </a:p>
              </p:txBody>
            </p:sp>
            <p:sp>
              <p:nvSpPr>
                <p:cNvPr id="83" name="Freeform 52"/>
                <p:cNvSpPr>
                  <a:spLocks/>
                </p:cNvSpPr>
                <p:nvPr userDrawn="1"/>
              </p:nvSpPr>
              <p:spPr bwMode="ltGray">
                <a:xfrm>
                  <a:off x="727" y="495"/>
                  <a:ext cx="382" cy="540"/>
                </a:xfrm>
                <a:custGeom>
                  <a:avLst/>
                  <a:gdLst/>
                  <a:ahLst/>
                  <a:cxnLst>
                    <a:cxn ang="0">
                      <a:pos x="243" y="347"/>
                    </a:cxn>
                    <a:cxn ang="0">
                      <a:pos x="233" y="301"/>
                    </a:cxn>
                    <a:cxn ang="0">
                      <a:pos x="217" y="288"/>
                    </a:cxn>
                    <a:cxn ang="0">
                      <a:pos x="215" y="269"/>
                    </a:cxn>
                    <a:cxn ang="0">
                      <a:pos x="209" y="254"/>
                    </a:cxn>
                    <a:cxn ang="0">
                      <a:pos x="209" y="229"/>
                    </a:cxn>
                    <a:cxn ang="0">
                      <a:pos x="207" y="214"/>
                    </a:cxn>
                    <a:cxn ang="0">
                      <a:pos x="228" y="202"/>
                    </a:cxn>
                    <a:cxn ang="0">
                      <a:pos x="257" y="197"/>
                    </a:cxn>
                    <a:cxn ang="0">
                      <a:pos x="257" y="136"/>
                    </a:cxn>
                    <a:cxn ang="0">
                      <a:pos x="54" y="96"/>
                    </a:cxn>
                    <a:cxn ang="0">
                      <a:pos x="32" y="98"/>
                    </a:cxn>
                    <a:cxn ang="0">
                      <a:pos x="16" y="102"/>
                    </a:cxn>
                    <a:cxn ang="0">
                      <a:pos x="0" y="149"/>
                    </a:cxn>
                    <a:cxn ang="0">
                      <a:pos x="93" y="346"/>
                    </a:cxn>
                    <a:cxn ang="0">
                      <a:pos x="243" y="347"/>
                    </a:cxn>
                  </a:cxnLst>
                  <a:rect l="0" t="0" r="r" b="b"/>
                  <a:pathLst>
                    <a:path w="257" h="347">
                      <a:moveTo>
                        <a:pt x="243" y="347"/>
                      </a:moveTo>
                      <a:lnTo>
                        <a:pt x="233" y="301"/>
                      </a:lnTo>
                      <a:lnTo>
                        <a:pt x="217" y="288"/>
                      </a:lnTo>
                      <a:lnTo>
                        <a:pt x="215" y="269"/>
                      </a:lnTo>
                      <a:lnTo>
                        <a:pt x="209" y="254"/>
                      </a:lnTo>
                      <a:lnTo>
                        <a:pt x="209" y="229"/>
                      </a:lnTo>
                      <a:lnTo>
                        <a:pt x="207" y="214"/>
                      </a:lnTo>
                      <a:lnTo>
                        <a:pt x="228" y="202"/>
                      </a:lnTo>
                      <a:lnTo>
                        <a:pt x="257" y="197"/>
                      </a:lnTo>
                      <a:lnTo>
                        <a:pt x="257" y="136"/>
                      </a:lnTo>
                      <a:cubicBezTo>
                        <a:pt x="209" y="119"/>
                        <a:pt x="13" y="0"/>
                        <a:pt x="54" y="96"/>
                      </a:cubicBezTo>
                      <a:cubicBezTo>
                        <a:pt x="36" y="106"/>
                        <a:pt x="57" y="97"/>
                        <a:pt x="32" y="98"/>
                      </a:cubicBezTo>
                      <a:cubicBezTo>
                        <a:pt x="27" y="99"/>
                        <a:pt x="16" y="102"/>
                        <a:pt x="16" y="102"/>
                      </a:cubicBezTo>
                      <a:lnTo>
                        <a:pt x="0" y="149"/>
                      </a:lnTo>
                      <a:lnTo>
                        <a:pt x="93" y="346"/>
                      </a:lnTo>
                      <a:lnTo>
                        <a:pt x="243" y="347"/>
                      </a:lnTo>
                      <a:close/>
                    </a:path>
                  </a:pathLst>
                </a:custGeom>
                <a:solidFill>
                  <a:schemeClr val="folHlink"/>
                </a:solidFill>
                <a:ln w="9525">
                  <a:noFill/>
                  <a:round/>
                  <a:headEnd/>
                  <a:tailEnd/>
                </a:ln>
                <a:effectLst/>
              </p:spPr>
              <p:txBody>
                <a:bodyPr wrap="none" anchor="ctr"/>
                <a:lstStyle/>
                <a:p>
                  <a:pPr>
                    <a:defRPr/>
                  </a:pPr>
                  <a:endParaRPr lang="es-ES"/>
                </a:p>
              </p:txBody>
            </p:sp>
            <p:sp>
              <p:nvSpPr>
                <p:cNvPr id="84" name="Freeform 53"/>
                <p:cNvSpPr>
                  <a:spLocks/>
                </p:cNvSpPr>
                <p:nvPr userDrawn="1"/>
              </p:nvSpPr>
              <p:spPr bwMode="ltGray">
                <a:xfrm>
                  <a:off x="1400" y="896"/>
                  <a:ext cx="16" cy="29"/>
                </a:xfrm>
                <a:custGeom>
                  <a:avLst/>
                  <a:gdLst/>
                  <a:ahLst/>
                  <a:cxnLst>
                    <a:cxn ang="0">
                      <a:pos x="7" y="25"/>
                    </a:cxn>
                    <a:cxn ang="0">
                      <a:pos x="19" y="21"/>
                    </a:cxn>
                    <a:cxn ang="0">
                      <a:pos x="7" y="25"/>
                    </a:cxn>
                  </a:cxnLst>
                  <a:rect l="0" t="0" r="r" b="b"/>
                  <a:pathLst>
                    <a:path w="19" h="37">
                      <a:moveTo>
                        <a:pt x="7" y="25"/>
                      </a:moveTo>
                      <a:cubicBezTo>
                        <a:pt x="0" y="4"/>
                        <a:pt x="12" y="0"/>
                        <a:pt x="19" y="21"/>
                      </a:cubicBezTo>
                      <a:cubicBezTo>
                        <a:pt x="14" y="37"/>
                        <a:pt x="18" y="36"/>
                        <a:pt x="7" y="25"/>
                      </a:cubicBezTo>
                      <a:close/>
                    </a:path>
                  </a:pathLst>
                </a:custGeom>
                <a:solidFill>
                  <a:schemeClr val="folHlink"/>
                </a:solidFill>
                <a:ln w="9525">
                  <a:noFill/>
                  <a:round/>
                  <a:headEnd/>
                  <a:tailEnd/>
                </a:ln>
                <a:effectLst/>
              </p:spPr>
              <p:txBody>
                <a:bodyPr wrap="none" anchor="ctr"/>
                <a:lstStyle/>
                <a:p>
                  <a:pPr>
                    <a:defRPr/>
                  </a:pPr>
                  <a:endParaRPr lang="es-ES"/>
                </a:p>
              </p:txBody>
            </p:sp>
            <p:sp>
              <p:nvSpPr>
                <p:cNvPr id="85" name="Freeform 54"/>
                <p:cNvSpPr>
                  <a:spLocks/>
                </p:cNvSpPr>
                <p:nvPr userDrawn="1"/>
              </p:nvSpPr>
              <p:spPr bwMode="ltGray">
                <a:xfrm>
                  <a:off x="1379" y="617"/>
                  <a:ext cx="21" cy="17"/>
                </a:xfrm>
                <a:custGeom>
                  <a:avLst/>
                  <a:gdLst/>
                  <a:ahLst/>
                  <a:cxnLst>
                    <a:cxn ang="0">
                      <a:pos x="12" y="12"/>
                    </a:cxn>
                    <a:cxn ang="0">
                      <a:pos x="16" y="0"/>
                    </a:cxn>
                    <a:cxn ang="0">
                      <a:pos x="20" y="12"/>
                    </a:cxn>
                    <a:cxn ang="0">
                      <a:pos x="8" y="20"/>
                    </a:cxn>
                    <a:cxn ang="0">
                      <a:pos x="12" y="12"/>
                    </a:cxn>
                  </a:cxnLst>
                  <a:rect l="0" t="0" r="r" b="b"/>
                  <a:pathLst>
                    <a:path w="22" h="20">
                      <a:moveTo>
                        <a:pt x="12" y="12"/>
                      </a:moveTo>
                      <a:cubicBezTo>
                        <a:pt x="13" y="8"/>
                        <a:pt x="12" y="0"/>
                        <a:pt x="16" y="0"/>
                      </a:cubicBezTo>
                      <a:cubicBezTo>
                        <a:pt x="20" y="0"/>
                        <a:pt x="22" y="8"/>
                        <a:pt x="20" y="12"/>
                      </a:cubicBezTo>
                      <a:cubicBezTo>
                        <a:pt x="18" y="16"/>
                        <a:pt x="12" y="17"/>
                        <a:pt x="8" y="20"/>
                      </a:cubicBezTo>
                      <a:cubicBezTo>
                        <a:pt x="3" y="5"/>
                        <a:pt x="0" y="6"/>
                        <a:pt x="12" y="12"/>
                      </a:cubicBezTo>
                      <a:close/>
                    </a:path>
                  </a:pathLst>
                </a:custGeom>
                <a:solidFill>
                  <a:schemeClr val="folHlink"/>
                </a:solidFill>
                <a:ln w="9525">
                  <a:noFill/>
                  <a:round/>
                  <a:headEnd/>
                  <a:tailEnd/>
                </a:ln>
                <a:effectLst/>
              </p:spPr>
              <p:txBody>
                <a:bodyPr wrap="none" anchor="ctr"/>
                <a:lstStyle/>
                <a:p>
                  <a:pPr>
                    <a:defRPr/>
                  </a:pPr>
                  <a:endParaRPr lang="es-ES"/>
                </a:p>
              </p:txBody>
            </p:sp>
            <p:sp>
              <p:nvSpPr>
                <p:cNvPr id="86" name="Freeform 55"/>
                <p:cNvSpPr>
                  <a:spLocks/>
                </p:cNvSpPr>
                <p:nvPr userDrawn="1"/>
              </p:nvSpPr>
              <p:spPr bwMode="ltGray">
                <a:xfrm>
                  <a:off x="453" y="275"/>
                  <a:ext cx="58" cy="24"/>
                </a:xfrm>
                <a:custGeom>
                  <a:avLst/>
                  <a:gdLst/>
                  <a:ahLst/>
                  <a:cxnLst>
                    <a:cxn ang="0">
                      <a:pos x="24" y="18"/>
                    </a:cxn>
                    <a:cxn ang="0">
                      <a:pos x="32" y="6"/>
                    </a:cxn>
                    <a:cxn ang="0">
                      <a:pos x="36" y="30"/>
                    </a:cxn>
                    <a:cxn ang="0">
                      <a:pos x="24" y="18"/>
                    </a:cxn>
                  </a:cxnLst>
                  <a:rect l="0" t="0" r="r" b="b"/>
                  <a:pathLst>
                    <a:path w="57" h="30">
                      <a:moveTo>
                        <a:pt x="24" y="18"/>
                      </a:moveTo>
                      <a:cubicBezTo>
                        <a:pt x="0" y="10"/>
                        <a:pt x="9" y="0"/>
                        <a:pt x="32" y="6"/>
                      </a:cubicBezTo>
                      <a:cubicBezTo>
                        <a:pt x="46" y="15"/>
                        <a:pt x="57" y="23"/>
                        <a:pt x="36" y="30"/>
                      </a:cubicBezTo>
                      <a:cubicBezTo>
                        <a:pt x="21" y="25"/>
                        <a:pt x="24" y="30"/>
                        <a:pt x="24" y="18"/>
                      </a:cubicBezTo>
                      <a:close/>
                    </a:path>
                  </a:pathLst>
                </a:custGeom>
                <a:solidFill>
                  <a:schemeClr val="folHlink"/>
                </a:solidFill>
                <a:ln w="9525">
                  <a:noFill/>
                  <a:round/>
                  <a:headEnd/>
                  <a:tailEnd/>
                </a:ln>
                <a:effectLst/>
              </p:spPr>
              <p:txBody>
                <a:bodyPr wrap="none" anchor="ctr"/>
                <a:lstStyle/>
                <a:p>
                  <a:pPr>
                    <a:defRPr/>
                  </a:pPr>
                  <a:endParaRPr lang="es-ES"/>
                </a:p>
              </p:txBody>
            </p:sp>
            <p:sp>
              <p:nvSpPr>
                <p:cNvPr id="87" name="Freeform 56"/>
                <p:cNvSpPr>
                  <a:spLocks/>
                </p:cNvSpPr>
                <p:nvPr userDrawn="1"/>
              </p:nvSpPr>
              <p:spPr bwMode="ltGray">
                <a:xfrm>
                  <a:off x="1161" y="50"/>
                  <a:ext cx="691" cy="569"/>
                </a:xfrm>
                <a:custGeom>
                  <a:avLst/>
                  <a:gdLst/>
                  <a:ahLst/>
                  <a:cxnLst>
                    <a:cxn ang="0">
                      <a:pos x="473" y="464"/>
                    </a:cxn>
                    <a:cxn ang="0">
                      <a:pos x="393" y="452"/>
                    </a:cxn>
                    <a:cxn ang="0">
                      <a:pos x="325" y="412"/>
                    </a:cxn>
                    <a:cxn ang="0">
                      <a:pos x="265" y="400"/>
                    </a:cxn>
                    <a:cxn ang="0">
                      <a:pos x="237" y="416"/>
                    </a:cxn>
                    <a:cxn ang="0">
                      <a:pos x="261" y="428"/>
                    </a:cxn>
                    <a:cxn ang="0">
                      <a:pos x="293" y="468"/>
                    </a:cxn>
                    <a:cxn ang="0">
                      <a:pos x="321" y="476"/>
                    </a:cxn>
                    <a:cxn ang="0">
                      <a:pos x="333" y="536"/>
                    </a:cxn>
                    <a:cxn ang="0">
                      <a:pos x="313" y="552"/>
                    </a:cxn>
                    <a:cxn ang="0">
                      <a:pos x="261" y="616"/>
                    </a:cxn>
                    <a:cxn ang="0">
                      <a:pos x="225" y="628"/>
                    </a:cxn>
                    <a:cxn ang="0">
                      <a:pos x="97" y="696"/>
                    </a:cxn>
                    <a:cxn ang="0">
                      <a:pos x="77" y="616"/>
                    </a:cxn>
                    <a:cxn ang="0">
                      <a:pos x="45" y="524"/>
                    </a:cxn>
                    <a:cxn ang="0">
                      <a:pos x="33" y="448"/>
                    </a:cxn>
                    <a:cxn ang="0">
                      <a:pos x="53" y="344"/>
                    </a:cxn>
                    <a:cxn ang="0">
                      <a:pos x="17" y="392"/>
                    </a:cxn>
                    <a:cxn ang="0">
                      <a:pos x="81" y="280"/>
                    </a:cxn>
                    <a:cxn ang="0">
                      <a:pos x="113" y="204"/>
                    </a:cxn>
                    <a:cxn ang="0">
                      <a:pos x="37" y="204"/>
                    </a:cxn>
                    <a:cxn ang="0">
                      <a:pos x="1" y="196"/>
                    </a:cxn>
                    <a:cxn ang="0">
                      <a:pos x="25" y="140"/>
                    </a:cxn>
                    <a:cxn ang="0">
                      <a:pos x="97" y="112"/>
                    </a:cxn>
                    <a:cxn ang="0">
                      <a:pos x="221" y="124"/>
                    </a:cxn>
                    <a:cxn ang="0">
                      <a:pos x="229" y="64"/>
                    </a:cxn>
                    <a:cxn ang="0">
                      <a:pos x="261" y="0"/>
                    </a:cxn>
                    <a:cxn ang="0">
                      <a:pos x="357" y="44"/>
                    </a:cxn>
                    <a:cxn ang="0">
                      <a:pos x="329" y="88"/>
                    </a:cxn>
                    <a:cxn ang="0">
                      <a:pos x="301" y="176"/>
                    </a:cxn>
                    <a:cxn ang="0">
                      <a:pos x="361" y="192"/>
                    </a:cxn>
                    <a:cxn ang="0">
                      <a:pos x="373" y="136"/>
                    </a:cxn>
                    <a:cxn ang="0">
                      <a:pos x="417" y="92"/>
                    </a:cxn>
                    <a:cxn ang="0">
                      <a:pos x="497" y="88"/>
                    </a:cxn>
                    <a:cxn ang="0">
                      <a:pos x="529" y="52"/>
                    </a:cxn>
                    <a:cxn ang="0">
                      <a:pos x="541" y="460"/>
                    </a:cxn>
                  </a:cxnLst>
                  <a:rect l="0" t="0" r="r" b="b"/>
                  <a:pathLst>
                    <a:path w="693" h="696">
                      <a:moveTo>
                        <a:pt x="541" y="460"/>
                      </a:moveTo>
                      <a:lnTo>
                        <a:pt x="473" y="464"/>
                      </a:lnTo>
                      <a:lnTo>
                        <a:pt x="441" y="452"/>
                      </a:lnTo>
                      <a:lnTo>
                        <a:pt x="393" y="452"/>
                      </a:lnTo>
                      <a:cubicBezTo>
                        <a:pt x="365" y="448"/>
                        <a:pt x="360" y="444"/>
                        <a:pt x="337" y="436"/>
                      </a:cubicBezTo>
                      <a:cubicBezTo>
                        <a:pt x="336" y="432"/>
                        <a:pt x="330" y="413"/>
                        <a:pt x="325" y="412"/>
                      </a:cubicBezTo>
                      <a:cubicBezTo>
                        <a:pt x="317" y="411"/>
                        <a:pt x="301" y="420"/>
                        <a:pt x="301" y="420"/>
                      </a:cubicBezTo>
                      <a:cubicBezTo>
                        <a:pt x="289" y="412"/>
                        <a:pt x="277" y="408"/>
                        <a:pt x="265" y="400"/>
                      </a:cubicBezTo>
                      <a:cubicBezTo>
                        <a:pt x="252" y="380"/>
                        <a:pt x="256" y="356"/>
                        <a:pt x="233" y="348"/>
                      </a:cubicBezTo>
                      <a:cubicBezTo>
                        <a:pt x="217" y="372"/>
                        <a:pt x="221" y="392"/>
                        <a:pt x="237" y="416"/>
                      </a:cubicBezTo>
                      <a:cubicBezTo>
                        <a:pt x="234" y="428"/>
                        <a:pt x="228" y="445"/>
                        <a:pt x="237" y="444"/>
                      </a:cubicBezTo>
                      <a:cubicBezTo>
                        <a:pt x="247" y="443"/>
                        <a:pt x="261" y="428"/>
                        <a:pt x="261" y="428"/>
                      </a:cubicBezTo>
                      <a:cubicBezTo>
                        <a:pt x="258" y="450"/>
                        <a:pt x="243" y="475"/>
                        <a:pt x="269" y="484"/>
                      </a:cubicBezTo>
                      <a:cubicBezTo>
                        <a:pt x="277" y="479"/>
                        <a:pt x="288" y="476"/>
                        <a:pt x="293" y="468"/>
                      </a:cubicBezTo>
                      <a:cubicBezTo>
                        <a:pt x="302" y="454"/>
                        <a:pt x="303" y="446"/>
                        <a:pt x="317" y="436"/>
                      </a:cubicBezTo>
                      <a:cubicBezTo>
                        <a:pt x="315" y="448"/>
                        <a:pt x="306" y="467"/>
                        <a:pt x="321" y="476"/>
                      </a:cubicBezTo>
                      <a:cubicBezTo>
                        <a:pt x="328" y="480"/>
                        <a:pt x="345" y="484"/>
                        <a:pt x="345" y="484"/>
                      </a:cubicBezTo>
                      <a:cubicBezTo>
                        <a:pt x="382" y="472"/>
                        <a:pt x="347" y="527"/>
                        <a:pt x="333" y="536"/>
                      </a:cubicBezTo>
                      <a:cubicBezTo>
                        <a:pt x="330" y="540"/>
                        <a:pt x="329" y="545"/>
                        <a:pt x="325" y="548"/>
                      </a:cubicBezTo>
                      <a:cubicBezTo>
                        <a:pt x="322" y="551"/>
                        <a:pt x="316" y="549"/>
                        <a:pt x="313" y="552"/>
                      </a:cubicBezTo>
                      <a:cubicBezTo>
                        <a:pt x="300" y="565"/>
                        <a:pt x="320" y="575"/>
                        <a:pt x="293" y="584"/>
                      </a:cubicBezTo>
                      <a:cubicBezTo>
                        <a:pt x="286" y="595"/>
                        <a:pt x="272" y="610"/>
                        <a:pt x="261" y="616"/>
                      </a:cubicBezTo>
                      <a:cubicBezTo>
                        <a:pt x="254" y="620"/>
                        <a:pt x="245" y="621"/>
                        <a:pt x="237" y="624"/>
                      </a:cubicBezTo>
                      <a:cubicBezTo>
                        <a:pt x="233" y="625"/>
                        <a:pt x="225" y="628"/>
                        <a:pt x="225" y="628"/>
                      </a:cubicBezTo>
                      <a:cubicBezTo>
                        <a:pt x="215" y="659"/>
                        <a:pt x="212" y="652"/>
                        <a:pt x="173" y="656"/>
                      </a:cubicBezTo>
                      <a:cubicBezTo>
                        <a:pt x="140" y="667"/>
                        <a:pt x="132" y="687"/>
                        <a:pt x="97" y="696"/>
                      </a:cubicBezTo>
                      <a:cubicBezTo>
                        <a:pt x="77" y="691"/>
                        <a:pt x="75" y="687"/>
                        <a:pt x="81" y="668"/>
                      </a:cubicBezTo>
                      <a:cubicBezTo>
                        <a:pt x="77" y="646"/>
                        <a:pt x="72" y="639"/>
                        <a:pt x="77" y="616"/>
                      </a:cubicBezTo>
                      <a:cubicBezTo>
                        <a:pt x="73" y="598"/>
                        <a:pt x="71" y="587"/>
                        <a:pt x="61" y="572"/>
                      </a:cubicBezTo>
                      <a:cubicBezTo>
                        <a:pt x="58" y="551"/>
                        <a:pt x="51" y="543"/>
                        <a:pt x="45" y="524"/>
                      </a:cubicBezTo>
                      <a:cubicBezTo>
                        <a:pt x="52" y="502"/>
                        <a:pt x="58" y="496"/>
                        <a:pt x="49" y="472"/>
                      </a:cubicBezTo>
                      <a:cubicBezTo>
                        <a:pt x="46" y="463"/>
                        <a:pt x="33" y="448"/>
                        <a:pt x="33" y="448"/>
                      </a:cubicBezTo>
                      <a:cubicBezTo>
                        <a:pt x="42" y="422"/>
                        <a:pt x="42" y="408"/>
                        <a:pt x="33" y="380"/>
                      </a:cubicBezTo>
                      <a:cubicBezTo>
                        <a:pt x="49" y="369"/>
                        <a:pt x="48" y="362"/>
                        <a:pt x="53" y="344"/>
                      </a:cubicBezTo>
                      <a:cubicBezTo>
                        <a:pt x="47" y="327"/>
                        <a:pt x="49" y="308"/>
                        <a:pt x="33" y="332"/>
                      </a:cubicBezTo>
                      <a:cubicBezTo>
                        <a:pt x="40" y="353"/>
                        <a:pt x="29" y="374"/>
                        <a:pt x="17" y="392"/>
                      </a:cubicBezTo>
                      <a:cubicBezTo>
                        <a:pt x="6" y="360"/>
                        <a:pt x="10" y="340"/>
                        <a:pt x="13" y="304"/>
                      </a:cubicBezTo>
                      <a:cubicBezTo>
                        <a:pt x="44" y="314"/>
                        <a:pt x="54" y="289"/>
                        <a:pt x="81" y="280"/>
                      </a:cubicBezTo>
                      <a:cubicBezTo>
                        <a:pt x="94" y="261"/>
                        <a:pt x="85" y="242"/>
                        <a:pt x="105" y="228"/>
                      </a:cubicBezTo>
                      <a:cubicBezTo>
                        <a:pt x="108" y="220"/>
                        <a:pt x="110" y="212"/>
                        <a:pt x="113" y="204"/>
                      </a:cubicBezTo>
                      <a:cubicBezTo>
                        <a:pt x="116" y="196"/>
                        <a:pt x="89" y="196"/>
                        <a:pt x="89" y="196"/>
                      </a:cubicBezTo>
                      <a:cubicBezTo>
                        <a:pt x="81" y="221"/>
                        <a:pt x="58" y="211"/>
                        <a:pt x="37" y="204"/>
                      </a:cubicBezTo>
                      <a:cubicBezTo>
                        <a:pt x="33" y="207"/>
                        <a:pt x="30" y="213"/>
                        <a:pt x="25" y="212"/>
                      </a:cubicBezTo>
                      <a:cubicBezTo>
                        <a:pt x="16" y="210"/>
                        <a:pt x="1" y="196"/>
                        <a:pt x="1" y="196"/>
                      </a:cubicBezTo>
                      <a:cubicBezTo>
                        <a:pt x="4" y="186"/>
                        <a:pt x="4" y="174"/>
                        <a:pt x="9" y="164"/>
                      </a:cubicBezTo>
                      <a:cubicBezTo>
                        <a:pt x="13" y="155"/>
                        <a:pt x="25" y="140"/>
                        <a:pt x="25" y="140"/>
                      </a:cubicBezTo>
                      <a:cubicBezTo>
                        <a:pt x="0" y="132"/>
                        <a:pt x="25" y="128"/>
                        <a:pt x="37" y="124"/>
                      </a:cubicBezTo>
                      <a:cubicBezTo>
                        <a:pt x="58" y="131"/>
                        <a:pt x="75" y="116"/>
                        <a:pt x="97" y="112"/>
                      </a:cubicBezTo>
                      <a:cubicBezTo>
                        <a:pt x="135" y="87"/>
                        <a:pt x="159" y="122"/>
                        <a:pt x="197" y="132"/>
                      </a:cubicBezTo>
                      <a:cubicBezTo>
                        <a:pt x="205" y="129"/>
                        <a:pt x="213" y="127"/>
                        <a:pt x="221" y="124"/>
                      </a:cubicBezTo>
                      <a:cubicBezTo>
                        <a:pt x="225" y="123"/>
                        <a:pt x="226" y="147"/>
                        <a:pt x="233" y="120"/>
                      </a:cubicBezTo>
                      <a:lnTo>
                        <a:pt x="229" y="64"/>
                      </a:lnTo>
                      <a:lnTo>
                        <a:pt x="209" y="40"/>
                      </a:lnTo>
                      <a:cubicBezTo>
                        <a:pt x="243" y="21"/>
                        <a:pt x="240" y="21"/>
                        <a:pt x="261" y="0"/>
                      </a:cubicBezTo>
                      <a:cubicBezTo>
                        <a:pt x="297" y="16"/>
                        <a:pt x="333" y="32"/>
                        <a:pt x="369" y="48"/>
                      </a:cubicBezTo>
                      <a:cubicBezTo>
                        <a:pt x="373" y="50"/>
                        <a:pt x="361" y="44"/>
                        <a:pt x="357" y="44"/>
                      </a:cubicBezTo>
                      <a:cubicBezTo>
                        <a:pt x="349" y="45"/>
                        <a:pt x="333" y="52"/>
                        <a:pt x="333" y="52"/>
                      </a:cubicBezTo>
                      <a:cubicBezTo>
                        <a:pt x="322" y="68"/>
                        <a:pt x="318" y="71"/>
                        <a:pt x="329" y="88"/>
                      </a:cubicBezTo>
                      <a:cubicBezTo>
                        <a:pt x="308" y="119"/>
                        <a:pt x="323" y="118"/>
                        <a:pt x="333" y="148"/>
                      </a:cubicBezTo>
                      <a:cubicBezTo>
                        <a:pt x="320" y="157"/>
                        <a:pt x="314" y="167"/>
                        <a:pt x="301" y="176"/>
                      </a:cubicBezTo>
                      <a:cubicBezTo>
                        <a:pt x="306" y="213"/>
                        <a:pt x="303" y="213"/>
                        <a:pt x="337" y="220"/>
                      </a:cubicBezTo>
                      <a:cubicBezTo>
                        <a:pt x="358" y="216"/>
                        <a:pt x="368" y="214"/>
                        <a:pt x="361" y="192"/>
                      </a:cubicBezTo>
                      <a:cubicBezTo>
                        <a:pt x="362" y="177"/>
                        <a:pt x="362" y="162"/>
                        <a:pt x="365" y="148"/>
                      </a:cubicBezTo>
                      <a:cubicBezTo>
                        <a:pt x="366" y="143"/>
                        <a:pt x="369" y="133"/>
                        <a:pt x="373" y="136"/>
                      </a:cubicBezTo>
                      <a:cubicBezTo>
                        <a:pt x="379" y="140"/>
                        <a:pt x="376" y="149"/>
                        <a:pt x="377" y="156"/>
                      </a:cubicBezTo>
                      <a:cubicBezTo>
                        <a:pt x="404" y="147"/>
                        <a:pt x="409" y="116"/>
                        <a:pt x="417" y="92"/>
                      </a:cubicBezTo>
                      <a:cubicBezTo>
                        <a:pt x="422" y="76"/>
                        <a:pt x="453" y="74"/>
                        <a:pt x="465" y="72"/>
                      </a:cubicBezTo>
                      <a:cubicBezTo>
                        <a:pt x="472" y="92"/>
                        <a:pt x="477" y="93"/>
                        <a:pt x="497" y="88"/>
                      </a:cubicBezTo>
                      <a:cubicBezTo>
                        <a:pt x="512" y="78"/>
                        <a:pt x="515" y="74"/>
                        <a:pt x="509" y="56"/>
                      </a:cubicBezTo>
                      <a:cubicBezTo>
                        <a:pt x="523" y="46"/>
                        <a:pt x="517" y="46"/>
                        <a:pt x="529" y="52"/>
                      </a:cubicBezTo>
                      <a:lnTo>
                        <a:pt x="693" y="72"/>
                      </a:lnTo>
                      <a:lnTo>
                        <a:pt x="541" y="460"/>
                      </a:lnTo>
                      <a:close/>
                    </a:path>
                  </a:pathLst>
                </a:custGeom>
                <a:solidFill>
                  <a:schemeClr val="folHlink"/>
                </a:solidFill>
                <a:ln w="9525">
                  <a:noFill/>
                  <a:round/>
                  <a:headEnd/>
                  <a:tailEnd/>
                </a:ln>
                <a:effectLst/>
              </p:spPr>
              <p:txBody>
                <a:bodyPr wrap="none" anchor="ctr"/>
                <a:lstStyle/>
                <a:p>
                  <a:pPr>
                    <a:defRPr/>
                  </a:pPr>
                  <a:endParaRPr lang="es-ES"/>
                </a:p>
              </p:txBody>
            </p:sp>
            <p:sp>
              <p:nvSpPr>
                <p:cNvPr id="88" name="Freeform 57"/>
                <p:cNvSpPr>
                  <a:spLocks/>
                </p:cNvSpPr>
                <p:nvPr userDrawn="1"/>
              </p:nvSpPr>
              <p:spPr bwMode="ltGray">
                <a:xfrm>
                  <a:off x="689" y="6"/>
                  <a:ext cx="1386" cy="232"/>
                </a:xfrm>
                <a:custGeom>
                  <a:avLst/>
                  <a:gdLst/>
                  <a:ahLst/>
                  <a:cxnLst>
                    <a:cxn ang="0">
                      <a:pos x="825" y="0"/>
                    </a:cxn>
                    <a:cxn ang="0">
                      <a:pos x="143" y="29"/>
                    </a:cxn>
                    <a:cxn ang="0">
                      <a:pos x="91" y="42"/>
                    </a:cxn>
                    <a:cxn ang="0">
                      <a:pos x="62" y="42"/>
                    </a:cxn>
                    <a:cxn ang="0">
                      <a:pos x="22" y="77"/>
                    </a:cxn>
                    <a:cxn ang="0">
                      <a:pos x="0" y="105"/>
                    </a:cxn>
                    <a:cxn ang="0">
                      <a:pos x="59" y="115"/>
                    </a:cxn>
                    <a:cxn ang="0">
                      <a:pos x="97" y="96"/>
                    </a:cxn>
                    <a:cxn ang="0">
                      <a:pos x="108" y="84"/>
                    </a:cxn>
                    <a:cxn ang="0">
                      <a:pos x="167" y="52"/>
                    </a:cxn>
                    <a:cxn ang="0">
                      <a:pos x="215" y="46"/>
                    </a:cxn>
                    <a:cxn ang="0">
                      <a:pos x="237" y="94"/>
                    </a:cxn>
                    <a:cxn ang="0">
                      <a:pos x="188" y="109"/>
                    </a:cxn>
                    <a:cxn ang="0">
                      <a:pos x="231" y="113"/>
                    </a:cxn>
                    <a:cxn ang="0">
                      <a:pos x="250" y="90"/>
                    </a:cxn>
                    <a:cxn ang="0">
                      <a:pos x="266" y="92"/>
                    </a:cxn>
                    <a:cxn ang="0">
                      <a:pos x="253" y="54"/>
                    </a:cxn>
                    <a:cxn ang="0">
                      <a:pos x="266" y="44"/>
                    </a:cxn>
                    <a:cxn ang="0">
                      <a:pos x="277" y="88"/>
                    </a:cxn>
                    <a:cxn ang="0">
                      <a:pos x="266" y="113"/>
                    </a:cxn>
                    <a:cxn ang="0">
                      <a:pos x="296" y="130"/>
                    </a:cxn>
                    <a:cxn ang="0">
                      <a:pos x="299" y="92"/>
                    </a:cxn>
                    <a:cxn ang="0">
                      <a:pos x="331" y="103"/>
                    </a:cxn>
                    <a:cxn ang="0">
                      <a:pos x="382" y="73"/>
                    </a:cxn>
                    <a:cxn ang="0">
                      <a:pos x="409" y="50"/>
                    </a:cxn>
                    <a:cxn ang="0">
                      <a:pos x="439" y="56"/>
                    </a:cxn>
                    <a:cxn ang="0">
                      <a:pos x="455" y="50"/>
                    </a:cxn>
                    <a:cxn ang="0">
                      <a:pos x="431" y="44"/>
                    </a:cxn>
                    <a:cxn ang="0">
                      <a:pos x="474" y="35"/>
                    </a:cxn>
                    <a:cxn ang="0">
                      <a:pos x="544" y="54"/>
                    </a:cxn>
                    <a:cxn ang="0">
                      <a:pos x="581" y="42"/>
                    </a:cxn>
                    <a:cxn ang="0">
                      <a:pos x="584" y="63"/>
                    </a:cxn>
                    <a:cxn ang="0">
                      <a:pos x="568" y="101"/>
                    </a:cxn>
                    <a:cxn ang="0">
                      <a:pos x="611" y="88"/>
                    </a:cxn>
                    <a:cxn ang="0">
                      <a:pos x="624" y="80"/>
                    </a:cxn>
                    <a:cxn ang="0">
                      <a:pos x="648" y="61"/>
                    </a:cxn>
                    <a:cxn ang="0">
                      <a:pos x="794" y="84"/>
                    </a:cxn>
                  </a:cxnLst>
                  <a:rect l="0" t="0" r="r" b="b"/>
                  <a:pathLst>
                    <a:path w="931" h="149">
                      <a:moveTo>
                        <a:pt x="794" y="84"/>
                      </a:moveTo>
                      <a:cubicBezTo>
                        <a:pt x="813" y="72"/>
                        <a:pt x="931" y="14"/>
                        <a:pt x="825" y="0"/>
                      </a:cubicBezTo>
                      <a:lnTo>
                        <a:pt x="159" y="0"/>
                      </a:lnTo>
                      <a:cubicBezTo>
                        <a:pt x="149" y="12"/>
                        <a:pt x="162" y="18"/>
                        <a:pt x="143" y="29"/>
                      </a:cubicBezTo>
                      <a:cubicBezTo>
                        <a:pt x="130" y="44"/>
                        <a:pt x="133" y="39"/>
                        <a:pt x="116" y="48"/>
                      </a:cubicBezTo>
                      <a:cubicBezTo>
                        <a:pt x="108" y="46"/>
                        <a:pt x="100" y="44"/>
                        <a:pt x="91" y="42"/>
                      </a:cubicBezTo>
                      <a:cubicBezTo>
                        <a:pt x="89" y="41"/>
                        <a:pt x="83" y="40"/>
                        <a:pt x="83" y="40"/>
                      </a:cubicBezTo>
                      <a:cubicBezTo>
                        <a:pt x="76" y="40"/>
                        <a:pt x="68" y="39"/>
                        <a:pt x="62" y="42"/>
                      </a:cubicBezTo>
                      <a:cubicBezTo>
                        <a:pt x="54" y="45"/>
                        <a:pt x="46" y="61"/>
                        <a:pt x="38" y="67"/>
                      </a:cubicBezTo>
                      <a:cubicBezTo>
                        <a:pt x="32" y="71"/>
                        <a:pt x="27" y="74"/>
                        <a:pt x="22" y="77"/>
                      </a:cubicBezTo>
                      <a:cubicBezTo>
                        <a:pt x="16" y="81"/>
                        <a:pt x="5" y="86"/>
                        <a:pt x="5" y="86"/>
                      </a:cubicBezTo>
                      <a:cubicBezTo>
                        <a:pt x="9" y="95"/>
                        <a:pt x="7" y="97"/>
                        <a:pt x="0" y="105"/>
                      </a:cubicBezTo>
                      <a:cubicBezTo>
                        <a:pt x="17" y="107"/>
                        <a:pt x="22" y="107"/>
                        <a:pt x="16" y="120"/>
                      </a:cubicBezTo>
                      <a:cubicBezTo>
                        <a:pt x="27" y="122"/>
                        <a:pt x="48" y="116"/>
                        <a:pt x="59" y="115"/>
                      </a:cubicBezTo>
                      <a:cubicBezTo>
                        <a:pt x="71" y="112"/>
                        <a:pt x="73" y="117"/>
                        <a:pt x="83" y="111"/>
                      </a:cubicBezTo>
                      <a:cubicBezTo>
                        <a:pt x="89" y="96"/>
                        <a:pt x="83" y="100"/>
                        <a:pt x="97" y="96"/>
                      </a:cubicBezTo>
                      <a:cubicBezTo>
                        <a:pt x="100" y="94"/>
                        <a:pt x="103" y="93"/>
                        <a:pt x="105" y="90"/>
                      </a:cubicBezTo>
                      <a:cubicBezTo>
                        <a:pt x="106" y="88"/>
                        <a:pt x="106" y="85"/>
                        <a:pt x="108" y="84"/>
                      </a:cubicBezTo>
                      <a:cubicBezTo>
                        <a:pt x="112" y="80"/>
                        <a:pt x="140" y="69"/>
                        <a:pt x="148" y="67"/>
                      </a:cubicBezTo>
                      <a:cubicBezTo>
                        <a:pt x="160" y="52"/>
                        <a:pt x="153" y="56"/>
                        <a:pt x="167" y="52"/>
                      </a:cubicBezTo>
                      <a:cubicBezTo>
                        <a:pt x="178" y="55"/>
                        <a:pt x="179" y="62"/>
                        <a:pt x="191" y="58"/>
                      </a:cubicBezTo>
                      <a:cubicBezTo>
                        <a:pt x="199" y="52"/>
                        <a:pt x="206" y="51"/>
                        <a:pt x="215" y="46"/>
                      </a:cubicBezTo>
                      <a:cubicBezTo>
                        <a:pt x="226" y="58"/>
                        <a:pt x="217" y="46"/>
                        <a:pt x="223" y="69"/>
                      </a:cubicBezTo>
                      <a:cubicBezTo>
                        <a:pt x="226" y="79"/>
                        <a:pt x="233" y="85"/>
                        <a:pt x="237" y="94"/>
                      </a:cubicBezTo>
                      <a:cubicBezTo>
                        <a:pt x="227" y="100"/>
                        <a:pt x="229" y="104"/>
                        <a:pt x="218" y="107"/>
                      </a:cubicBezTo>
                      <a:cubicBezTo>
                        <a:pt x="207" y="120"/>
                        <a:pt x="203" y="113"/>
                        <a:pt x="188" y="109"/>
                      </a:cubicBezTo>
                      <a:cubicBezTo>
                        <a:pt x="191" y="117"/>
                        <a:pt x="200" y="127"/>
                        <a:pt x="210" y="132"/>
                      </a:cubicBezTo>
                      <a:cubicBezTo>
                        <a:pt x="218" y="114"/>
                        <a:pt x="211" y="122"/>
                        <a:pt x="231" y="113"/>
                      </a:cubicBezTo>
                      <a:cubicBezTo>
                        <a:pt x="237" y="111"/>
                        <a:pt x="248" y="105"/>
                        <a:pt x="248" y="105"/>
                      </a:cubicBezTo>
                      <a:cubicBezTo>
                        <a:pt x="248" y="100"/>
                        <a:pt x="246" y="94"/>
                        <a:pt x="250" y="90"/>
                      </a:cubicBezTo>
                      <a:cubicBezTo>
                        <a:pt x="253" y="88"/>
                        <a:pt x="254" y="96"/>
                        <a:pt x="258" y="96"/>
                      </a:cubicBezTo>
                      <a:cubicBezTo>
                        <a:pt x="262" y="97"/>
                        <a:pt x="264" y="94"/>
                        <a:pt x="266" y="92"/>
                      </a:cubicBezTo>
                      <a:cubicBezTo>
                        <a:pt x="262" y="82"/>
                        <a:pt x="252" y="77"/>
                        <a:pt x="248" y="67"/>
                      </a:cubicBezTo>
                      <a:cubicBezTo>
                        <a:pt x="250" y="63"/>
                        <a:pt x="255" y="58"/>
                        <a:pt x="253" y="54"/>
                      </a:cubicBezTo>
                      <a:cubicBezTo>
                        <a:pt x="251" y="50"/>
                        <a:pt x="248" y="42"/>
                        <a:pt x="248" y="42"/>
                      </a:cubicBezTo>
                      <a:cubicBezTo>
                        <a:pt x="256" y="32"/>
                        <a:pt x="259" y="35"/>
                        <a:pt x="266" y="44"/>
                      </a:cubicBezTo>
                      <a:cubicBezTo>
                        <a:pt x="270" y="56"/>
                        <a:pt x="276" y="61"/>
                        <a:pt x="285" y="71"/>
                      </a:cubicBezTo>
                      <a:cubicBezTo>
                        <a:pt x="281" y="81"/>
                        <a:pt x="289" y="82"/>
                        <a:pt x="277" y="88"/>
                      </a:cubicBezTo>
                      <a:cubicBezTo>
                        <a:pt x="262" y="106"/>
                        <a:pt x="278" y="83"/>
                        <a:pt x="274" y="101"/>
                      </a:cubicBezTo>
                      <a:cubicBezTo>
                        <a:pt x="274" y="105"/>
                        <a:pt x="268" y="109"/>
                        <a:pt x="266" y="113"/>
                      </a:cubicBezTo>
                      <a:cubicBezTo>
                        <a:pt x="270" y="122"/>
                        <a:pt x="268" y="125"/>
                        <a:pt x="261" y="132"/>
                      </a:cubicBezTo>
                      <a:cubicBezTo>
                        <a:pt x="268" y="149"/>
                        <a:pt x="282" y="134"/>
                        <a:pt x="296" y="130"/>
                      </a:cubicBezTo>
                      <a:cubicBezTo>
                        <a:pt x="299" y="122"/>
                        <a:pt x="295" y="119"/>
                        <a:pt x="299" y="111"/>
                      </a:cubicBezTo>
                      <a:cubicBezTo>
                        <a:pt x="296" y="105"/>
                        <a:pt x="288" y="97"/>
                        <a:pt x="299" y="92"/>
                      </a:cubicBezTo>
                      <a:cubicBezTo>
                        <a:pt x="303" y="90"/>
                        <a:pt x="315" y="88"/>
                        <a:pt x="315" y="88"/>
                      </a:cubicBezTo>
                      <a:cubicBezTo>
                        <a:pt x="326" y="91"/>
                        <a:pt x="325" y="95"/>
                        <a:pt x="331" y="103"/>
                      </a:cubicBezTo>
                      <a:cubicBezTo>
                        <a:pt x="339" y="84"/>
                        <a:pt x="331" y="90"/>
                        <a:pt x="361" y="92"/>
                      </a:cubicBezTo>
                      <a:cubicBezTo>
                        <a:pt x="355" y="76"/>
                        <a:pt x="365" y="76"/>
                        <a:pt x="382" y="73"/>
                      </a:cubicBezTo>
                      <a:cubicBezTo>
                        <a:pt x="383" y="71"/>
                        <a:pt x="387" y="57"/>
                        <a:pt x="393" y="54"/>
                      </a:cubicBezTo>
                      <a:cubicBezTo>
                        <a:pt x="398" y="52"/>
                        <a:pt x="409" y="50"/>
                        <a:pt x="409" y="50"/>
                      </a:cubicBezTo>
                      <a:cubicBezTo>
                        <a:pt x="430" y="54"/>
                        <a:pt x="413" y="58"/>
                        <a:pt x="431" y="63"/>
                      </a:cubicBezTo>
                      <a:cubicBezTo>
                        <a:pt x="433" y="61"/>
                        <a:pt x="435" y="57"/>
                        <a:pt x="439" y="56"/>
                      </a:cubicBezTo>
                      <a:cubicBezTo>
                        <a:pt x="445" y="55"/>
                        <a:pt x="452" y="61"/>
                        <a:pt x="457" y="58"/>
                      </a:cubicBezTo>
                      <a:cubicBezTo>
                        <a:pt x="461" y="57"/>
                        <a:pt x="457" y="52"/>
                        <a:pt x="455" y="50"/>
                      </a:cubicBezTo>
                      <a:cubicBezTo>
                        <a:pt x="451" y="47"/>
                        <a:pt x="444" y="47"/>
                        <a:pt x="439" y="46"/>
                      </a:cubicBezTo>
                      <a:cubicBezTo>
                        <a:pt x="436" y="45"/>
                        <a:pt x="431" y="44"/>
                        <a:pt x="431" y="44"/>
                      </a:cubicBezTo>
                      <a:cubicBezTo>
                        <a:pt x="440" y="38"/>
                        <a:pt x="443" y="36"/>
                        <a:pt x="455" y="40"/>
                      </a:cubicBezTo>
                      <a:cubicBezTo>
                        <a:pt x="461" y="38"/>
                        <a:pt x="467" y="35"/>
                        <a:pt x="474" y="35"/>
                      </a:cubicBezTo>
                      <a:cubicBezTo>
                        <a:pt x="483" y="36"/>
                        <a:pt x="511" y="43"/>
                        <a:pt x="519" y="46"/>
                      </a:cubicBezTo>
                      <a:cubicBezTo>
                        <a:pt x="527" y="49"/>
                        <a:pt x="544" y="54"/>
                        <a:pt x="544" y="54"/>
                      </a:cubicBezTo>
                      <a:cubicBezTo>
                        <a:pt x="548" y="54"/>
                        <a:pt x="560" y="52"/>
                        <a:pt x="565" y="50"/>
                      </a:cubicBezTo>
                      <a:cubicBezTo>
                        <a:pt x="570" y="47"/>
                        <a:pt x="581" y="42"/>
                        <a:pt x="581" y="42"/>
                      </a:cubicBezTo>
                      <a:cubicBezTo>
                        <a:pt x="585" y="42"/>
                        <a:pt x="598" y="44"/>
                        <a:pt x="600" y="48"/>
                      </a:cubicBezTo>
                      <a:cubicBezTo>
                        <a:pt x="603" y="55"/>
                        <a:pt x="589" y="61"/>
                        <a:pt x="584" y="63"/>
                      </a:cubicBezTo>
                      <a:cubicBezTo>
                        <a:pt x="576" y="69"/>
                        <a:pt x="568" y="69"/>
                        <a:pt x="565" y="77"/>
                      </a:cubicBezTo>
                      <a:cubicBezTo>
                        <a:pt x="568" y="86"/>
                        <a:pt x="564" y="92"/>
                        <a:pt x="568" y="101"/>
                      </a:cubicBezTo>
                      <a:cubicBezTo>
                        <a:pt x="574" y="93"/>
                        <a:pt x="577" y="91"/>
                        <a:pt x="589" y="94"/>
                      </a:cubicBezTo>
                      <a:cubicBezTo>
                        <a:pt x="595" y="108"/>
                        <a:pt x="602" y="93"/>
                        <a:pt x="611" y="88"/>
                      </a:cubicBezTo>
                      <a:cubicBezTo>
                        <a:pt x="613" y="86"/>
                        <a:pt x="613" y="83"/>
                        <a:pt x="616" y="82"/>
                      </a:cubicBezTo>
                      <a:cubicBezTo>
                        <a:pt x="618" y="80"/>
                        <a:pt x="622" y="81"/>
                        <a:pt x="624" y="80"/>
                      </a:cubicBezTo>
                      <a:cubicBezTo>
                        <a:pt x="626" y="78"/>
                        <a:pt x="626" y="75"/>
                        <a:pt x="627" y="73"/>
                      </a:cubicBezTo>
                      <a:cubicBezTo>
                        <a:pt x="632" y="65"/>
                        <a:pt x="638" y="63"/>
                        <a:pt x="648" y="61"/>
                      </a:cubicBezTo>
                      <a:cubicBezTo>
                        <a:pt x="664" y="62"/>
                        <a:pt x="684" y="69"/>
                        <a:pt x="700" y="69"/>
                      </a:cubicBezTo>
                      <a:lnTo>
                        <a:pt x="794" y="84"/>
                      </a:lnTo>
                      <a:close/>
                    </a:path>
                  </a:pathLst>
                </a:custGeom>
                <a:solidFill>
                  <a:schemeClr val="folHlink"/>
                </a:solidFill>
                <a:ln w="9525">
                  <a:noFill/>
                  <a:round/>
                  <a:headEnd/>
                  <a:tailEnd/>
                </a:ln>
                <a:effectLst/>
              </p:spPr>
              <p:txBody>
                <a:bodyPr wrap="none" anchor="ctr"/>
                <a:lstStyle/>
                <a:p>
                  <a:pPr>
                    <a:defRPr/>
                  </a:pPr>
                  <a:endParaRPr lang="es-ES"/>
                </a:p>
              </p:txBody>
            </p:sp>
            <p:sp>
              <p:nvSpPr>
                <p:cNvPr id="89" name="Freeform 58"/>
                <p:cNvSpPr>
                  <a:spLocks/>
                </p:cNvSpPr>
                <p:nvPr userDrawn="1"/>
              </p:nvSpPr>
              <p:spPr bwMode="ltGray">
                <a:xfrm>
                  <a:off x="971" y="91"/>
                  <a:ext cx="30" cy="25"/>
                </a:xfrm>
                <a:custGeom>
                  <a:avLst/>
                  <a:gdLst/>
                  <a:ahLst/>
                  <a:cxnLst>
                    <a:cxn ang="0">
                      <a:pos x="3" y="28"/>
                    </a:cxn>
                    <a:cxn ang="0">
                      <a:pos x="31" y="0"/>
                    </a:cxn>
                    <a:cxn ang="0">
                      <a:pos x="19" y="24"/>
                    </a:cxn>
                    <a:cxn ang="0">
                      <a:pos x="3" y="28"/>
                    </a:cxn>
                  </a:cxnLst>
                  <a:rect l="0" t="0" r="r" b="b"/>
                  <a:pathLst>
                    <a:path w="31" h="30">
                      <a:moveTo>
                        <a:pt x="3" y="28"/>
                      </a:moveTo>
                      <a:cubicBezTo>
                        <a:pt x="8" y="8"/>
                        <a:pt x="12" y="6"/>
                        <a:pt x="31" y="0"/>
                      </a:cubicBezTo>
                      <a:cubicBezTo>
                        <a:pt x="29" y="5"/>
                        <a:pt x="25" y="22"/>
                        <a:pt x="19" y="24"/>
                      </a:cubicBezTo>
                      <a:cubicBezTo>
                        <a:pt x="0" y="30"/>
                        <a:pt x="3" y="9"/>
                        <a:pt x="3" y="28"/>
                      </a:cubicBezTo>
                      <a:close/>
                    </a:path>
                  </a:pathLst>
                </a:custGeom>
                <a:solidFill>
                  <a:schemeClr val="folHlink"/>
                </a:solidFill>
                <a:ln w="9525">
                  <a:noFill/>
                  <a:round/>
                  <a:headEnd/>
                  <a:tailEnd/>
                </a:ln>
                <a:effectLst/>
              </p:spPr>
              <p:txBody>
                <a:bodyPr wrap="none" anchor="ctr"/>
                <a:lstStyle/>
                <a:p>
                  <a:pPr>
                    <a:defRPr/>
                  </a:pPr>
                  <a:endParaRPr lang="es-ES"/>
                </a:p>
              </p:txBody>
            </p:sp>
            <p:sp>
              <p:nvSpPr>
                <p:cNvPr id="90" name="Freeform 59"/>
                <p:cNvSpPr>
                  <a:spLocks/>
                </p:cNvSpPr>
                <p:nvPr userDrawn="1"/>
              </p:nvSpPr>
              <p:spPr bwMode="ltGray">
                <a:xfrm>
                  <a:off x="935" y="125"/>
                  <a:ext cx="45" cy="27"/>
                </a:xfrm>
                <a:custGeom>
                  <a:avLst/>
                  <a:gdLst/>
                  <a:ahLst/>
                  <a:cxnLst>
                    <a:cxn ang="0">
                      <a:pos x="6" y="32"/>
                    </a:cxn>
                    <a:cxn ang="0">
                      <a:pos x="22" y="0"/>
                    </a:cxn>
                    <a:cxn ang="0">
                      <a:pos x="38" y="4"/>
                    </a:cxn>
                    <a:cxn ang="0">
                      <a:pos x="6" y="32"/>
                    </a:cxn>
                  </a:cxnLst>
                  <a:rect l="0" t="0" r="r" b="b"/>
                  <a:pathLst>
                    <a:path w="44" h="32">
                      <a:moveTo>
                        <a:pt x="6" y="32"/>
                      </a:moveTo>
                      <a:cubicBezTo>
                        <a:pt x="0" y="14"/>
                        <a:pt x="7" y="10"/>
                        <a:pt x="22" y="0"/>
                      </a:cubicBezTo>
                      <a:cubicBezTo>
                        <a:pt x="27" y="1"/>
                        <a:pt x="35" y="0"/>
                        <a:pt x="38" y="4"/>
                      </a:cubicBezTo>
                      <a:cubicBezTo>
                        <a:pt x="44" y="13"/>
                        <a:pt x="16" y="32"/>
                        <a:pt x="6" y="32"/>
                      </a:cubicBezTo>
                      <a:close/>
                    </a:path>
                  </a:pathLst>
                </a:custGeom>
                <a:solidFill>
                  <a:schemeClr val="folHlink"/>
                </a:solidFill>
                <a:ln w="9525">
                  <a:noFill/>
                  <a:round/>
                  <a:headEnd/>
                  <a:tailEnd/>
                </a:ln>
                <a:effectLst/>
              </p:spPr>
              <p:txBody>
                <a:bodyPr wrap="none" anchor="ctr"/>
                <a:lstStyle/>
                <a:p>
                  <a:pPr>
                    <a:defRPr/>
                  </a:pPr>
                  <a:endParaRPr lang="es-ES"/>
                </a:p>
              </p:txBody>
            </p:sp>
            <p:sp>
              <p:nvSpPr>
                <p:cNvPr id="91" name="Freeform 60"/>
                <p:cNvSpPr>
                  <a:spLocks/>
                </p:cNvSpPr>
                <p:nvPr userDrawn="1"/>
              </p:nvSpPr>
              <p:spPr bwMode="ltGray">
                <a:xfrm>
                  <a:off x="1081" y="226"/>
                  <a:ext cx="75" cy="14"/>
                </a:xfrm>
                <a:custGeom>
                  <a:avLst/>
                  <a:gdLst/>
                  <a:ahLst/>
                  <a:cxnLst>
                    <a:cxn ang="0">
                      <a:pos x="37" y="18"/>
                    </a:cxn>
                    <a:cxn ang="0">
                      <a:pos x="25" y="2"/>
                    </a:cxn>
                    <a:cxn ang="0">
                      <a:pos x="37" y="18"/>
                    </a:cxn>
                  </a:cxnLst>
                  <a:rect l="0" t="0" r="r" b="b"/>
                  <a:pathLst>
                    <a:path w="76" h="18">
                      <a:moveTo>
                        <a:pt x="37" y="18"/>
                      </a:moveTo>
                      <a:cubicBezTo>
                        <a:pt x="25" y="14"/>
                        <a:pt x="0" y="10"/>
                        <a:pt x="25" y="2"/>
                      </a:cubicBezTo>
                      <a:cubicBezTo>
                        <a:pt x="76" y="9"/>
                        <a:pt x="46" y="0"/>
                        <a:pt x="37" y="18"/>
                      </a:cubicBezTo>
                      <a:close/>
                    </a:path>
                  </a:pathLst>
                </a:custGeom>
                <a:solidFill>
                  <a:schemeClr val="folHlink"/>
                </a:solidFill>
                <a:ln w="9525">
                  <a:noFill/>
                  <a:round/>
                  <a:headEnd/>
                  <a:tailEnd/>
                </a:ln>
                <a:effectLst/>
              </p:spPr>
              <p:txBody>
                <a:bodyPr wrap="none" anchor="ctr"/>
                <a:lstStyle/>
                <a:p>
                  <a:pPr>
                    <a:defRPr/>
                  </a:pPr>
                  <a:endParaRPr lang="es-ES"/>
                </a:p>
              </p:txBody>
            </p:sp>
            <p:sp>
              <p:nvSpPr>
                <p:cNvPr id="92" name="Freeform 61"/>
                <p:cNvSpPr>
                  <a:spLocks/>
                </p:cNvSpPr>
                <p:nvPr userDrawn="1"/>
              </p:nvSpPr>
              <p:spPr bwMode="ltGray">
                <a:xfrm>
                  <a:off x="1210" y="223"/>
                  <a:ext cx="42" cy="37"/>
                </a:xfrm>
                <a:custGeom>
                  <a:avLst/>
                  <a:gdLst/>
                  <a:ahLst/>
                  <a:cxnLst>
                    <a:cxn ang="0">
                      <a:pos x="0" y="21"/>
                    </a:cxn>
                    <a:cxn ang="0">
                      <a:pos x="12" y="9"/>
                    </a:cxn>
                    <a:cxn ang="0">
                      <a:pos x="0" y="21"/>
                    </a:cxn>
                  </a:cxnLst>
                  <a:rect l="0" t="0" r="r" b="b"/>
                  <a:pathLst>
                    <a:path w="42" h="44">
                      <a:moveTo>
                        <a:pt x="0" y="21"/>
                      </a:moveTo>
                      <a:cubicBezTo>
                        <a:pt x="4" y="17"/>
                        <a:pt x="7" y="11"/>
                        <a:pt x="12" y="9"/>
                      </a:cubicBezTo>
                      <a:cubicBezTo>
                        <a:pt x="42" y="0"/>
                        <a:pt x="23" y="44"/>
                        <a:pt x="0" y="21"/>
                      </a:cubicBezTo>
                      <a:close/>
                    </a:path>
                  </a:pathLst>
                </a:custGeom>
                <a:solidFill>
                  <a:schemeClr val="folHlink"/>
                </a:solidFill>
                <a:ln w="9525">
                  <a:noFill/>
                  <a:round/>
                  <a:headEnd/>
                  <a:tailEnd/>
                </a:ln>
                <a:effectLst/>
              </p:spPr>
              <p:txBody>
                <a:bodyPr wrap="none" anchor="ctr"/>
                <a:lstStyle/>
                <a:p>
                  <a:pPr>
                    <a:defRPr/>
                  </a:pPr>
                  <a:endParaRPr lang="es-ES"/>
                </a:p>
              </p:txBody>
            </p:sp>
            <p:sp>
              <p:nvSpPr>
                <p:cNvPr id="93" name="Freeform 62"/>
                <p:cNvSpPr>
                  <a:spLocks/>
                </p:cNvSpPr>
                <p:nvPr userDrawn="1"/>
              </p:nvSpPr>
              <p:spPr bwMode="ltGray">
                <a:xfrm>
                  <a:off x="865" y="123"/>
                  <a:ext cx="33" cy="24"/>
                </a:xfrm>
                <a:custGeom>
                  <a:avLst/>
                  <a:gdLst/>
                  <a:ahLst/>
                  <a:cxnLst>
                    <a:cxn ang="0">
                      <a:pos x="7" y="22"/>
                    </a:cxn>
                    <a:cxn ang="0">
                      <a:pos x="31" y="10"/>
                    </a:cxn>
                    <a:cxn ang="0">
                      <a:pos x="7" y="22"/>
                    </a:cxn>
                  </a:cxnLst>
                  <a:rect l="0" t="0" r="r" b="b"/>
                  <a:pathLst>
                    <a:path w="31" h="30">
                      <a:moveTo>
                        <a:pt x="7" y="22"/>
                      </a:moveTo>
                      <a:cubicBezTo>
                        <a:pt x="0" y="0"/>
                        <a:pt x="15" y="6"/>
                        <a:pt x="31" y="10"/>
                      </a:cubicBezTo>
                      <a:cubicBezTo>
                        <a:pt x="14" y="16"/>
                        <a:pt x="15" y="30"/>
                        <a:pt x="7" y="22"/>
                      </a:cubicBezTo>
                      <a:close/>
                    </a:path>
                  </a:pathLst>
                </a:custGeom>
                <a:solidFill>
                  <a:schemeClr val="folHlink"/>
                </a:solidFill>
                <a:ln w="9525">
                  <a:noFill/>
                  <a:round/>
                  <a:headEnd/>
                  <a:tailEnd/>
                </a:ln>
                <a:effectLst/>
              </p:spPr>
              <p:txBody>
                <a:bodyPr wrap="none" anchor="ctr"/>
                <a:lstStyle/>
                <a:p>
                  <a:pPr>
                    <a:defRPr/>
                  </a:pPr>
                  <a:endParaRPr lang="es-ES"/>
                </a:p>
              </p:txBody>
            </p:sp>
          </p:grpSp>
          <p:grpSp>
            <p:nvGrpSpPr>
              <p:cNvPr id="10" name="Group 63"/>
              <p:cNvGrpSpPr>
                <a:grpSpLocks/>
              </p:cNvGrpSpPr>
              <p:nvPr userDrawn="1"/>
            </p:nvGrpSpPr>
            <p:grpSpPr bwMode="auto">
              <a:xfrm>
                <a:off x="7" y="-154"/>
                <a:ext cx="5739" cy="418"/>
                <a:chOff x="1056" y="111"/>
                <a:chExt cx="2448" cy="418"/>
              </a:xfrm>
            </p:grpSpPr>
            <p:sp>
              <p:nvSpPr>
                <p:cNvPr id="27" name="Line 64"/>
                <p:cNvSpPr>
                  <a:spLocks noChangeShapeType="1"/>
                </p:cNvSpPr>
                <p:nvPr/>
              </p:nvSpPr>
              <p:spPr bwMode="white">
                <a:xfrm>
                  <a:off x="1056" y="332"/>
                  <a:ext cx="2448" cy="0"/>
                </a:xfrm>
                <a:prstGeom prst="line">
                  <a:avLst/>
                </a:prstGeom>
                <a:noFill/>
                <a:ln w="9525">
                  <a:solidFill>
                    <a:schemeClr val="folHlink"/>
                  </a:solidFill>
                  <a:round/>
                  <a:headEnd/>
                  <a:tailEnd/>
                </a:ln>
                <a:effectLst/>
              </p:spPr>
              <p:txBody>
                <a:bodyPr wrap="none" anchor="ctr"/>
                <a:lstStyle/>
                <a:p>
                  <a:pPr>
                    <a:defRPr/>
                  </a:pPr>
                  <a:endParaRPr lang="es-ES"/>
                </a:p>
              </p:txBody>
            </p:sp>
            <p:sp>
              <p:nvSpPr>
                <p:cNvPr id="28" name="Line 65"/>
                <p:cNvSpPr>
                  <a:spLocks noChangeShapeType="1"/>
                </p:cNvSpPr>
                <p:nvPr/>
              </p:nvSpPr>
              <p:spPr bwMode="white">
                <a:xfrm>
                  <a:off x="1254" y="111"/>
                  <a:ext cx="0" cy="418"/>
                </a:xfrm>
                <a:prstGeom prst="line">
                  <a:avLst/>
                </a:prstGeom>
                <a:noFill/>
                <a:ln w="9525">
                  <a:solidFill>
                    <a:schemeClr val="folHlink"/>
                  </a:solidFill>
                  <a:round/>
                  <a:headEnd/>
                  <a:tailEnd/>
                </a:ln>
                <a:effectLst/>
              </p:spPr>
              <p:txBody>
                <a:bodyPr wrap="none" anchor="ctr"/>
                <a:lstStyle/>
                <a:p>
                  <a:pPr>
                    <a:defRPr/>
                  </a:pPr>
                  <a:endParaRPr lang="es-ES"/>
                </a:p>
              </p:txBody>
            </p:sp>
            <p:sp>
              <p:nvSpPr>
                <p:cNvPr id="29" name="Line 66"/>
                <p:cNvSpPr>
                  <a:spLocks noChangeShapeType="1"/>
                </p:cNvSpPr>
                <p:nvPr/>
              </p:nvSpPr>
              <p:spPr bwMode="white">
                <a:xfrm>
                  <a:off x="1482" y="111"/>
                  <a:ext cx="0" cy="418"/>
                </a:xfrm>
                <a:prstGeom prst="line">
                  <a:avLst/>
                </a:prstGeom>
                <a:noFill/>
                <a:ln w="9525">
                  <a:solidFill>
                    <a:schemeClr val="folHlink"/>
                  </a:solidFill>
                  <a:round/>
                  <a:headEnd/>
                  <a:tailEnd/>
                </a:ln>
                <a:effectLst/>
              </p:spPr>
              <p:txBody>
                <a:bodyPr wrap="none" anchor="ctr"/>
                <a:lstStyle/>
                <a:p>
                  <a:pPr>
                    <a:defRPr/>
                  </a:pPr>
                  <a:endParaRPr lang="es-ES"/>
                </a:p>
              </p:txBody>
            </p:sp>
            <p:sp>
              <p:nvSpPr>
                <p:cNvPr id="30" name="Line 67"/>
                <p:cNvSpPr>
                  <a:spLocks noChangeShapeType="1"/>
                </p:cNvSpPr>
                <p:nvPr/>
              </p:nvSpPr>
              <p:spPr bwMode="white">
                <a:xfrm>
                  <a:off x="1710" y="111"/>
                  <a:ext cx="0" cy="418"/>
                </a:xfrm>
                <a:prstGeom prst="line">
                  <a:avLst/>
                </a:prstGeom>
                <a:noFill/>
                <a:ln w="9525">
                  <a:solidFill>
                    <a:schemeClr val="folHlink"/>
                  </a:solidFill>
                  <a:round/>
                  <a:headEnd/>
                  <a:tailEnd/>
                </a:ln>
                <a:effectLst/>
              </p:spPr>
              <p:txBody>
                <a:bodyPr wrap="none" anchor="ctr"/>
                <a:lstStyle/>
                <a:p>
                  <a:pPr>
                    <a:defRPr/>
                  </a:pPr>
                  <a:endParaRPr lang="es-ES"/>
                </a:p>
              </p:txBody>
            </p:sp>
            <p:sp>
              <p:nvSpPr>
                <p:cNvPr id="31" name="Line 68"/>
                <p:cNvSpPr>
                  <a:spLocks noChangeShapeType="1"/>
                </p:cNvSpPr>
                <p:nvPr/>
              </p:nvSpPr>
              <p:spPr bwMode="white">
                <a:xfrm>
                  <a:off x="1938" y="111"/>
                  <a:ext cx="0" cy="418"/>
                </a:xfrm>
                <a:prstGeom prst="line">
                  <a:avLst/>
                </a:prstGeom>
                <a:noFill/>
                <a:ln w="9525">
                  <a:solidFill>
                    <a:schemeClr val="folHlink"/>
                  </a:solidFill>
                  <a:round/>
                  <a:headEnd/>
                  <a:tailEnd/>
                </a:ln>
                <a:effectLst/>
              </p:spPr>
              <p:txBody>
                <a:bodyPr wrap="none" anchor="ctr"/>
                <a:lstStyle/>
                <a:p>
                  <a:pPr>
                    <a:defRPr/>
                  </a:pPr>
                  <a:endParaRPr lang="es-ES"/>
                </a:p>
              </p:txBody>
            </p:sp>
            <p:sp>
              <p:nvSpPr>
                <p:cNvPr id="32" name="Line 69"/>
                <p:cNvSpPr>
                  <a:spLocks noChangeShapeType="1"/>
                </p:cNvSpPr>
                <p:nvPr/>
              </p:nvSpPr>
              <p:spPr bwMode="white">
                <a:xfrm>
                  <a:off x="2166" y="111"/>
                  <a:ext cx="0" cy="418"/>
                </a:xfrm>
                <a:prstGeom prst="line">
                  <a:avLst/>
                </a:prstGeom>
                <a:noFill/>
                <a:ln w="9525">
                  <a:solidFill>
                    <a:schemeClr val="folHlink"/>
                  </a:solidFill>
                  <a:round/>
                  <a:headEnd/>
                  <a:tailEnd/>
                </a:ln>
                <a:effectLst/>
              </p:spPr>
              <p:txBody>
                <a:bodyPr wrap="none" anchor="ctr"/>
                <a:lstStyle/>
                <a:p>
                  <a:pPr>
                    <a:defRPr/>
                  </a:pPr>
                  <a:endParaRPr lang="es-ES"/>
                </a:p>
              </p:txBody>
            </p:sp>
            <p:sp>
              <p:nvSpPr>
                <p:cNvPr id="33" name="Line 70"/>
                <p:cNvSpPr>
                  <a:spLocks noChangeShapeType="1"/>
                </p:cNvSpPr>
                <p:nvPr/>
              </p:nvSpPr>
              <p:spPr bwMode="white">
                <a:xfrm>
                  <a:off x="2394" y="111"/>
                  <a:ext cx="0" cy="418"/>
                </a:xfrm>
                <a:prstGeom prst="line">
                  <a:avLst/>
                </a:prstGeom>
                <a:noFill/>
                <a:ln w="9525">
                  <a:solidFill>
                    <a:schemeClr val="folHlink"/>
                  </a:solidFill>
                  <a:round/>
                  <a:headEnd/>
                  <a:tailEnd/>
                </a:ln>
                <a:effectLst/>
              </p:spPr>
              <p:txBody>
                <a:bodyPr wrap="none" anchor="ctr"/>
                <a:lstStyle/>
                <a:p>
                  <a:pPr>
                    <a:defRPr/>
                  </a:pPr>
                  <a:endParaRPr lang="es-ES"/>
                </a:p>
              </p:txBody>
            </p:sp>
            <p:sp>
              <p:nvSpPr>
                <p:cNvPr id="34" name="Line 71"/>
                <p:cNvSpPr>
                  <a:spLocks noChangeShapeType="1"/>
                </p:cNvSpPr>
                <p:nvPr/>
              </p:nvSpPr>
              <p:spPr bwMode="white">
                <a:xfrm>
                  <a:off x="2622" y="111"/>
                  <a:ext cx="0" cy="418"/>
                </a:xfrm>
                <a:prstGeom prst="line">
                  <a:avLst/>
                </a:prstGeom>
                <a:noFill/>
                <a:ln w="9525">
                  <a:solidFill>
                    <a:schemeClr val="folHlink"/>
                  </a:solidFill>
                  <a:round/>
                  <a:headEnd/>
                  <a:tailEnd/>
                </a:ln>
                <a:effectLst/>
              </p:spPr>
              <p:txBody>
                <a:bodyPr wrap="none" anchor="ctr"/>
                <a:lstStyle/>
                <a:p>
                  <a:pPr>
                    <a:defRPr/>
                  </a:pPr>
                  <a:endParaRPr lang="es-ES"/>
                </a:p>
              </p:txBody>
            </p:sp>
            <p:sp>
              <p:nvSpPr>
                <p:cNvPr id="35" name="Line 72"/>
                <p:cNvSpPr>
                  <a:spLocks noChangeShapeType="1"/>
                </p:cNvSpPr>
                <p:nvPr/>
              </p:nvSpPr>
              <p:spPr bwMode="white">
                <a:xfrm>
                  <a:off x="2850" y="111"/>
                  <a:ext cx="0" cy="418"/>
                </a:xfrm>
                <a:prstGeom prst="line">
                  <a:avLst/>
                </a:prstGeom>
                <a:noFill/>
                <a:ln w="9525">
                  <a:solidFill>
                    <a:schemeClr val="folHlink"/>
                  </a:solidFill>
                  <a:round/>
                  <a:headEnd/>
                  <a:tailEnd/>
                </a:ln>
                <a:effectLst/>
              </p:spPr>
              <p:txBody>
                <a:bodyPr wrap="none" anchor="ctr"/>
                <a:lstStyle/>
                <a:p>
                  <a:pPr>
                    <a:defRPr/>
                  </a:pPr>
                  <a:endParaRPr lang="es-ES"/>
                </a:p>
              </p:txBody>
            </p:sp>
            <p:sp>
              <p:nvSpPr>
                <p:cNvPr id="36" name="Line 73"/>
                <p:cNvSpPr>
                  <a:spLocks noChangeShapeType="1"/>
                </p:cNvSpPr>
                <p:nvPr/>
              </p:nvSpPr>
              <p:spPr bwMode="white">
                <a:xfrm>
                  <a:off x="3078" y="111"/>
                  <a:ext cx="0" cy="418"/>
                </a:xfrm>
                <a:prstGeom prst="line">
                  <a:avLst/>
                </a:prstGeom>
                <a:noFill/>
                <a:ln w="9525">
                  <a:solidFill>
                    <a:schemeClr val="folHlink"/>
                  </a:solidFill>
                  <a:round/>
                  <a:headEnd/>
                  <a:tailEnd/>
                </a:ln>
                <a:effectLst/>
              </p:spPr>
              <p:txBody>
                <a:bodyPr wrap="none" anchor="ctr"/>
                <a:lstStyle/>
                <a:p>
                  <a:pPr>
                    <a:defRPr/>
                  </a:pPr>
                  <a:endParaRPr lang="es-ES"/>
                </a:p>
              </p:txBody>
            </p:sp>
            <p:sp>
              <p:nvSpPr>
                <p:cNvPr id="37" name="Line 74"/>
                <p:cNvSpPr>
                  <a:spLocks noChangeShapeType="1"/>
                </p:cNvSpPr>
                <p:nvPr/>
              </p:nvSpPr>
              <p:spPr bwMode="white">
                <a:xfrm>
                  <a:off x="3306" y="111"/>
                  <a:ext cx="0" cy="418"/>
                </a:xfrm>
                <a:prstGeom prst="line">
                  <a:avLst/>
                </a:prstGeom>
                <a:noFill/>
                <a:ln w="9525">
                  <a:solidFill>
                    <a:schemeClr val="folHlink"/>
                  </a:solidFill>
                  <a:round/>
                  <a:headEnd/>
                  <a:tailEnd/>
                </a:ln>
                <a:effectLst/>
              </p:spPr>
              <p:txBody>
                <a:bodyPr wrap="none" anchor="ctr"/>
                <a:lstStyle/>
                <a:p>
                  <a:pPr>
                    <a:defRPr/>
                  </a:pPr>
                  <a:endParaRPr lang="es-ES"/>
                </a:p>
              </p:txBody>
            </p:sp>
          </p:grpSp>
          <p:grpSp>
            <p:nvGrpSpPr>
              <p:cNvPr id="11" name="Group 75"/>
              <p:cNvGrpSpPr>
                <a:grpSpLocks/>
              </p:cNvGrpSpPr>
              <p:nvPr userDrawn="1"/>
            </p:nvGrpSpPr>
            <p:grpSpPr bwMode="auto">
              <a:xfrm>
                <a:off x="-1261" y="-1"/>
                <a:ext cx="2098" cy="1030"/>
                <a:chOff x="1208" y="109"/>
                <a:chExt cx="2098" cy="423"/>
              </a:xfrm>
            </p:grpSpPr>
            <p:sp>
              <p:nvSpPr>
                <p:cNvPr id="12" name="Line 76"/>
                <p:cNvSpPr>
                  <a:spLocks noChangeShapeType="1"/>
                </p:cNvSpPr>
                <p:nvPr/>
              </p:nvSpPr>
              <p:spPr bwMode="ltGray">
                <a:xfrm>
                  <a:off x="2850" y="110"/>
                  <a:ext cx="0" cy="142"/>
                </a:xfrm>
                <a:prstGeom prst="line">
                  <a:avLst/>
                </a:prstGeom>
                <a:noFill/>
                <a:ln w="9525">
                  <a:solidFill>
                    <a:schemeClr val="hlink"/>
                  </a:solidFill>
                  <a:round/>
                  <a:headEnd/>
                  <a:tailEnd/>
                </a:ln>
                <a:effectLst/>
              </p:spPr>
              <p:txBody>
                <a:bodyPr wrap="none" anchor="ctr"/>
                <a:lstStyle/>
                <a:p>
                  <a:pPr>
                    <a:defRPr/>
                  </a:pPr>
                  <a:endParaRPr lang="es-ES"/>
                </a:p>
              </p:txBody>
            </p:sp>
            <p:sp>
              <p:nvSpPr>
                <p:cNvPr id="13" name="Line 77"/>
                <p:cNvSpPr>
                  <a:spLocks noChangeShapeType="1"/>
                </p:cNvSpPr>
                <p:nvPr/>
              </p:nvSpPr>
              <p:spPr bwMode="ltGray">
                <a:xfrm>
                  <a:off x="2972" y="332"/>
                  <a:ext cx="70" cy="0"/>
                </a:xfrm>
                <a:prstGeom prst="line">
                  <a:avLst/>
                </a:prstGeom>
                <a:noFill/>
                <a:ln w="9525">
                  <a:solidFill>
                    <a:schemeClr val="hlink"/>
                  </a:solidFill>
                  <a:round/>
                  <a:headEnd/>
                  <a:tailEnd/>
                </a:ln>
                <a:effectLst/>
              </p:spPr>
              <p:txBody>
                <a:bodyPr wrap="none" anchor="ctr"/>
                <a:lstStyle/>
                <a:p>
                  <a:pPr>
                    <a:defRPr/>
                  </a:pPr>
                  <a:endParaRPr lang="es-ES"/>
                </a:p>
              </p:txBody>
            </p:sp>
            <p:sp>
              <p:nvSpPr>
                <p:cNvPr id="14" name="Line 78"/>
                <p:cNvSpPr>
                  <a:spLocks noChangeShapeType="1"/>
                </p:cNvSpPr>
                <p:nvPr/>
              </p:nvSpPr>
              <p:spPr bwMode="ltGray">
                <a:xfrm>
                  <a:off x="3078" y="350"/>
                  <a:ext cx="0" cy="28"/>
                </a:xfrm>
                <a:prstGeom prst="line">
                  <a:avLst/>
                </a:prstGeom>
                <a:noFill/>
                <a:ln w="9525">
                  <a:solidFill>
                    <a:schemeClr val="hlink"/>
                  </a:solidFill>
                  <a:round/>
                  <a:headEnd/>
                  <a:tailEnd/>
                </a:ln>
                <a:effectLst/>
              </p:spPr>
              <p:txBody>
                <a:bodyPr wrap="none" anchor="ctr"/>
                <a:lstStyle/>
                <a:p>
                  <a:pPr>
                    <a:defRPr/>
                  </a:pPr>
                  <a:endParaRPr lang="es-ES"/>
                </a:p>
              </p:txBody>
            </p:sp>
            <p:sp>
              <p:nvSpPr>
                <p:cNvPr id="15" name="Line 79"/>
                <p:cNvSpPr>
                  <a:spLocks noChangeShapeType="1"/>
                </p:cNvSpPr>
                <p:nvPr/>
              </p:nvSpPr>
              <p:spPr bwMode="ltGray">
                <a:xfrm>
                  <a:off x="3306" y="450"/>
                  <a:ext cx="0" cy="79"/>
                </a:xfrm>
                <a:prstGeom prst="line">
                  <a:avLst/>
                </a:prstGeom>
                <a:noFill/>
                <a:ln w="9525">
                  <a:solidFill>
                    <a:schemeClr val="hlink"/>
                  </a:solidFill>
                  <a:round/>
                  <a:headEnd/>
                  <a:tailEnd/>
                </a:ln>
                <a:effectLst/>
              </p:spPr>
              <p:txBody>
                <a:bodyPr wrap="none" anchor="ctr"/>
                <a:lstStyle/>
                <a:p>
                  <a:pPr>
                    <a:defRPr/>
                  </a:pPr>
                  <a:endParaRPr lang="es-ES"/>
                </a:p>
              </p:txBody>
            </p:sp>
            <p:sp>
              <p:nvSpPr>
                <p:cNvPr id="16" name="Line 80"/>
                <p:cNvSpPr>
                  <a:spLocks noChangeShapeType="1"/>
                </p:cNvSpPr>
                <p:nvPr/>
              </p:nvSpPr>
              <p:spPr bwMode="ltGray">
                <a:xfrm>
                  <a:off x="2166" y="114"/>
                  <a:ext cx="0" cy="62"/>
                </a:xfrm>
                <a:prstGeom prst="line">
                  <a:avLst/>
                </a:prstGeom>
                <a:noFill/>
                <a:ln w="9525">
                  <a:solidFill>
                    <a:schemeClr val="hlink"/>
                  </a:solidFill>
                  <a:round/>
                  <a:headEnd/>
                  <a:tailEnd/>
                </a:ln>
                <a:effectLst/>
              </p:spPr>
              <p:txBody>
                <a:bodyPr wrap="none" anchor="ctr"/>
                <a:lstStyle/>
                <a:p>
                  <a:pPr>
                    <a:defRPr/>
                  </a:pPr>
                  <a:endParaRPr lang="es-ES"/>
                </a:p>
              </p:txBody>
            </p:sp>
            <p:sp>
              <p:nvSpPr>
                <p:cNvPr id="17" name="Line 81"/>
                <p:cNvSpPr>
                  <a:spLocks noChangeShapeType="1"/>
                </p:cNvSpPr>
                <p:nvPr/>
              </p:nvSpPr>
              <p:spPr bwMode="ltGray">
                <a:xfrm>
                  <a:off x="1938" y="111"/>
                  <a:ext cx="0" cy="337"/>
                </a:xfrm>
                <a:prstGeom prst="line">
                  <a:avLst/>
                </a:prstGeom>
                <a:noFill/>
                <a:ln w="9525">
                  <a:solidFill>
                    <a:schemeClr val="hlink"/>
                  </a:solidFill>
                  <a:round/>
                  <a:headEnd/>
                  <a:tailEnd/>
                </a:ln>
                <a:effectLst/>
              </p:spPr>
              <p:txBody>
                <a:bodyPr wrap="none" anchor="ctr"/>
                <a:lstStyle/>
                <a:p>
                  <a:pPr>
                    <a:defRPr/>
                  </a:pPr>
                  <a:endParaRPr lang="es-ES"/>
                </a:p>
              </p:txBody>
            </p:sp>
            <p:sp>
              <p:nvSpPr>
                <p:cNvPr id="18" name="Line 82"/>
                <p:cNvSpPr>
                  <a:spLocks noChangeShapeType="1"/>
                </p:cNvSpPr>
                <p:nvPr/>
              </p:nvSpPr>
              <p:spPr bwMode="ltGray">
                <a:xfrm flipH="1">
                  <a:off x="1912" y="332"/>
                  <a:ext cx="68" cy="0"/>
                </a:xfrm>
                <a:prstGeom prst="line">
                  <a:avLst/>
                </a:prstGeom>
                <a:noFill/>
                <a:ln w="9525">
                  <a:solidFill>
                    <a:schemeClr val="hlink"/>
                  </a:solidFill>
                  <a:round/>
                  <a:headEnd/>
                  <a:tailEnd/>
                </a:ln>
                <a:effectLst/>
              </p:spPr>
              <p:txBody>
                <a:bodyPr wrap="none" anchor="ctr"/>
                <a:lstStyle/>
                <a:p>
                  <a:pPr>
                    <a:defRPr/>
                  </a:pPr>
                  <a:endParaRPr lang="es-ES"/>
                </a:p>
              </p:txBody>
            </p:sp>
            <p:sp>
              <p:nvSpPr>
                <p:cNvPr id="19" name="Line 83"/>
                <p:cNvSpPr>
                  <a:spLocks noChangeShapeType="1"/>
                </p:cNvSpPr>
                <p:nvPr/>
              </p:nvSpPr>
              <p:spPr bwMode="ltGray">
                <a:xfrm>
                  <a:off x="1778" y="332"/>
                  <a:ext cx="60" cy="0"/>
                </a:xfrm>
                <a:prstGeom prst="line">
                  <a:avLst/>
                </a:prstGeom>
                <a:noFill/>
                <a:ln w="9525">
                  <a:solidFill>
                    <a:schemeClr val="hlink"/>
                  </a:solidFill>
                  <a:round/>
                  <a:headEnd/>
                  <a:tailEnd/>
                </a:ln>
                <a:effectLst/>
              </p:spPr>
              <p:txBody>
                <a:bodyPr wrap="none" anchor="ctr"/>
                <a:lstStyle/>
                <a:p>
                  <a:pPr>
                    <a:defRPr/>
                  </a:pPr>
                  <a:endParaRPr lang="es-ES"/>
                </a:p>
              </p:txBody>
            </p:sp>
            <p:sp>
              <p:nvSpPr>
                <p:cNvPr id="20" name="Line 84"/>
                <p:cNvSpPr>
                  <a:spLocks noChangeShapeType="1"/>
                </p:cNvSpPr>
                <p:nvPr/>
              </p:nvSpPr>
              <p:spPr bwMode="ltGray">
                <a:xfrm flipH="1">
                  <a:off x="1578" y="332"/>
                  <a:ext cx="82" cy="0"/>
                </a:xfrm>
                <a:prstGeom prst="line">
                  <a:avLst/>
                </a:prstGeom>
                <a:noFill/>
                <a:ln w="9525">
                  <a:solidFill>
                    <a:schemeClr val="hlink"/>
                  </a:solidFill>
                  <a:round/>
                  <a:headEnd/>
                  <a:tailEnd/>
                </a:ln>
                <a:effectLst/>
              </p:spPr>
              <p:txBody>
                <a:bodyPr wrap="none" anchor="ctr"/>
                <a:lstStyle/>
                <a:p>
                  <a:pPr>
                    <a:defRPr/>
                  </a:pPr>
                  <a:endParaRPr lang="es-ES"/>
                </a:p>
              </p:txBody>
            </p:sp>
            <p:sp>
              <p:nvSpPr>
                <p:cNvPr id="21" name="Line 85"/>
                <p:cNvSpPr>
                  <a:spLocks noChangeShapeType="1"/>
                </p:cNvSpPr>
                <p:nvPr/>
              </p:nvSpPr>
              <p:spPr bwMode="ltGray">
                <a:xfrm>
                  <a:off x="1208" y="332"/>
                  <a:ext cx="348" cy="0"/>
                </a:xfrm>
                <a:prstGeom prst="line">
                  <a:avLst/>
                </a:prstGeom>
                <a:noFill/>
                <a:ln w="9525">
                  <a:solidFill>
                    <a:schemeClr val="hlink"/>
                  </a:solidFill>
                  <a:round/>
                  <a:headEnd/>
                  <a:tailEnd/>
                </a:ln>
                <a:effectLst/>
              </p:spPr>
              <p:txBody>
                <a:bodyPr wrap="none" anchor="ctr"/>
                <a:lstStyle/>
                <a:p>
                  <a:pPr>
                    <a:defRPr/>
                  </a:pPr>
                  <a:endParaRPr lang="es-ES"/>
                </a:p>
              </p:txBody>
            </p:sp>
            <p:sp>
              <p:nvSpPr>
                <p:cNvPr id="22" name="Line 86"/>
                <p:cNvSpPr>
                  <a:spLocks noChangeShapeType="1"/>
                </p:cNvSpPr>
                <p:nvPr/>
              </p:nvSpPr>
              <p:spPr bwMode="ltGray">
                <a:xfrm>
                  <a:off x="1480" y="234"/>
                  <a:ext cx="0" cy="298"/>
                </a:xfrm>
                <a:prstGeom prst="line">
                  <a:avLst/>
                </a:prstGeom>
                <a:noFill/>
                <a:ln w="9525">
                  <a:solidFill>
                    <a:schemeClr val="hlink"/>
                  </a:solidFill>
                  <a:round/>
                  <a:headEnd/>
                  <a:tailEnd/>
                </a:ln>
                <a:effectLst/>
              </p:spPr>
              <p:txBody>
                <a:bodyPr wrap="none" anchor="ctr"/>
                <a:lstStyle/>
                <a:p>
                  <a:pPr>
                    <a:defRPr/>
                  </a:pPr>
                  <a:endParaRPr lang="es-ES"/>
                </a:p>
              </p:txBody>
            </p:sp>
            <p:sp>
              <p:nvSpPr>
                <p:cNvPr id="23" name="Line 87"/>
                <p:cNvSpPr>
                  <a:spLocks noChangeShapeType="1"/>
                </p:cNvSpPr>
                <p:nvPr/>
              </p:nvSpPr>
              <p:spPr bwMode="ltGray">
                <a:xfrm>
                  <a:off x="1254" y="252"/>
                  <a:ext cx="0" cy="156"/>
                </a:xfrm>
                <a:prstGeom prst="line">
                  <a:avLst/>
                </a:prstGeom>
                <a:noFill/>
                <a:ln w="9525">
                  <a:solidFill>
                    <a:schemeClr val="hlink"/>
                  </a:solidFill>
                  <a:round/>
                  <a:headEnd/>
                  <a:tailEnd/>
                </a:ln>
                <a:effectLst/>
              </p:spPr>
              <p:txBody>
                <a:bodyPr wrap="none" anchor="ctr"/>
                <a:lstStyle/>
                <a:p>
                  <a:pPr>
                    <a:defRPr/>
                  </a:pPr>
                  <a:endParaRPr lang="es-ES"/>
                </a:p>
              </p:txBody>
            </p:sp>
            <p:sp>
              <p:nvSpPr>
                <p:cNvPr id="24" name="Line 88"/>
                <p:cNvSpPr>
                  <a:spLocks noChangeShapeType="1"/>
                </p:cNvSpPr>
                <p:nvPr/>
              </p:nvSpPr>
              <p:spPr bwMode="ltGray">
                <a:xfrm flipH="1" flipV="1">
                  <a:off x="1482" y="109"/>
                  <a:ext cx="0" cy="27"/>
                </a:xfrm>
                <a:prstGeom prst="line">
                  <a:avLst/>
                </a:prstGeom>
                <a:noFill/>
                <a:ln w="9525">
                  <a:solidFill>
                    <a:schemeClr val="hlink"/>
                  </a:solidFill>
                  <a:round/>
                  <a:headEnd/>
                  <a:tailEnd/>
                </a:ln>
                <a:effectLst/>
              </p:spPr>
              <p:txBody>
                <a:bodyPr wrap="none" anchor="ctr"/>
                <a:lstStyle/>
                <a:p>
                  <a:pPr>
                    <a:defRPr/>
                  </a:pPr>
                  <a:endParaRPr lang="es-ES"/>
                </a:p>
              </p:txBody>
            </p:sp>
            <p:sp>
              <p:nvSpPr>
                <p:cNvPr id="25" name="Line 89"/>
                <p:cNvSpPr>
                  <a:spLocks noChangeShapeType="1"/>
                </p:cNvSpPr>
                <p:nvPr/>
              </p:nvSpPr>
              <p:spPr bwMode="ltGray">
                <a:xfrm>
                  <a:off x="1710" y="180"/>
                  <a:ext cx="0" cy="96"/>
                </a:xfrm>
                <a:prstGeom prst="line">
                  <a:avLst/>
                </a:prstGeom>
                <a:noFill/>
                <a:ln w="9525">
                  <a:solidFill>
                    <a:schemeClr val="hlink"/>
                  </a:solidFill>
                  <a:round/>
                  <a:headEnd/>
                  <a:tailEnd/>
                </a:ln>
                <a:effectLst/>
              </p:spPr>
              <p:txBody>
                <a:bodyPr wrap="none" anchor="ctr"/>
                <a:lstStyle/>
                <a:p>
                  <a:pPr>
                    <a:defRPr/>
                  </a:pPr>
                  <a:endParaRPr lang="es-ES"/>
                </a:p>
              </p:txBody>
            </p:sp>
            <p:sp>
              <p:nvSpPr>
                <p:cNvPr id="26" name="Line 90"/>
                <p:cNvSpPr>
                  <a:spLocks noChangeShapeType="1"/>
                </p:cNvSpPr>
                <p:nvPr/>
              </p:nvSpPr>
              <p:spPr bwMode="ltGray">
                <a:xfrm flipV="1">
                  <a:off x="1710" y="111"/>
                  <a:ext cx="0" cy="22"/>
                </a:xfrm>
                <a:prstGeom prst="line">
                  <a:avLst/>
                </a:prstGeom>
                <a:noFill/>
                <a:ln w="9525">
                  <a:solidFill>
                    <a:schemeClr val="hlink"/>
                  </a:solidFill>
                  <a:round/>
                  <a:headEnd/>
                  <a:tailEnd/>
                </a:ln>
                <a:effectLst/>
              </p:spPr>
              <p:txBody>
                <a:bodyPr wrap="none" anchor="ctr"/>
                <a:lstStyle/>
                <a:p>
                  <a:pPr>
                    <a:defRPr/>
                  </a:pPr>
                  <a:endParaRPr lang="es-ES"/>
                </a:p>
              </p:txBody>
            </p:sp>
          </p:grpSp>
        </p:grpSp>
        <p:pic>
          <p:nvPicPr>
            <p:cNvPr id="7" name="Picture 91" descr="earth"/>
            <p:cNvPicPr>
              <a:picLocks noChangeAspect="1" noChangeArrowheads="1"/>
            </p:cNvPicPr>
            <p:nvPr userDrawn="1"/>
          </p:nvPicPr>
          <p:blipFill>
            <a:blip r:embed="rId2">
              <a:clrChange>
                <a:clrFrom>
                  <a:srgbClr val="000000"/>
                </a:clrFrom>
                <a:clrTo>
                  <a:srgbClr val="000000">
                    <a:alpha val="0"/>
                  </a:srgbClr>
                </a:clrTo>
              </a:clrChange>
            </a:blip>
            <a:srcRect/>
            <a:stretch>
              <a:fillRect/>
            </a:stretch>
          </p:blipFill>
          <p:spPr bwMode="gray">
            <a:xfrm>
              <a:off x="336" y="1566"/>
              <a:ext cx="690" cy="642"/>
            </a:xfrm>
            <a:prstGeom prst="rect">
              <a:avLst/>
            </a:prstGeom>
            <a:noFill/>
            <a:ln w="9525">
              <a:noFill/>
              <a:miter lim="800000"/>
              <a:headEnd/>
              <a:tailEnd/>
            </a:ln>
          </p:spPr>
        </p:pic>
      </p:grpSp>
      <p:sp>
        <p:nvSpPr>
          <p:cNvPr id="27740" name="Rectangle 92"/>
          <p:cNvSpPr>
            <a:spLocks noGrp="1" noChangeArrowheads="1"/>
          </p:cNvSpPr>
          <p:nvPr>
            <p:ph type="ctrTitle"/>
          </p:nvPr>
        </p:nvSpPr>
        <p:spPr>
          <a:xfrm>
            <a:off x="1828800" y="1828800"/>
            <a:ext cx="6934200" cy="2362200"/>
          </a:xfrm>
        </p:spPr>
        <p:txBody>
          <a:bodyPr/>
          <a:lstStyle>
            <a:lvl1pPr>
              <a:defRPr/>
            </a:lvl1pPr>
          </a:lstStyle>
          <a:p>
            <a:r>
              <a:rPr lang="en-US"/>
              <a:t>Haga clic para cambiar el estilo de título	</a:t>
            </a:r>
          </a:p>
        </p:txBody>
      </p:sp>
      <p:sp>
        <p:nvSpPr>
          <p:cNvPr id="27741" name="Rectangle 93"/>
          <p:cNvSpPr>
            <a:spLocks noGrp="1" noChangeArrowheads="1"/>
          </p:cNvSpPr>
          <p:nvPr>
            <p:ph type="subTitle" idx="1"/>
          </p:nvPr>
        </p:nvSpPr>
        <p:spPr>
          <a:xfrm>
            <a:off x="1828800" y="4572000"/>
            <a:ext cx="6934200" cy="1295400"/>
          </a:xfrm>
        </p:spPr>
        <p:txBody>
          <a:bodyPr/>
          <a:lstStyle>
            <a:lvl1pPr marL="0" indent="0">
              <a:buFontTx/>
              <a:buNone/>
              <a:defRPr/>
            </a:lvl1pPr>
          </a:lstStyle>
          <a:p>
            <a:r>
              <a:rPr lang="en-US"/>
              <a:t>Haga clic para modificar el estilo de subtítulo del patrón</a:t>
            </a:r>
          </a:p>
        </p:txBody>
      </p:sp>
      <p:sp>
        <p:nvSpPr>
          <p:cNvPr id="94" name="Rectangle 94"/>
          <p:cNvSpPr>
            <a:spLocks noGrp="1" noChangeArrowheads="1"/>
          </p:cNvSpPr>
          <p:nvPr>
            <p:ph type="dt" sz="half" idx="10"/>
          </p:nvPr>
        </p:nvSpPr>
        <p:spPr>
          <a:xfrm>
            <a:off x="533400" y="6324600"/>
            <a:ext cx="1905000" cy="457200"/>
          </a:xfrm>
        </p:spPr>
        <p:txBody>
          <a:bodyPr/>
          <a:lstStyle>
            <a:lvl1pPr>
              <a:defRPr smtClean="0"/>
            </a:lvl1pPr>
          </a:lstStyle>
          <a:p>
            <a:pPr>
              <a:defRPr/>
            </a:pPr>
            <a:endParaRPr lang="en-US"/>
          </a:p>
        </p:txBody>
      </p:sp>
      <p:sp>
        <p:nvSpPr>
          <p:cNvPr id="95" name="Rectangle 95"/>
          <p:cNvSpPr>
            <a:spLocks noGrp="1" noChangeArrowheads="1"/>
          </p:cNvSpPr>
          <p:nvPr>
            <p:ph type="ftr" sz="quarter" idx="11"/>
          </p:nvPr>
        </p:nvSpPr>
        <p:spPr>
          <a:xfrm>
            <a:off x="3200400" y="6324600"/>
            <a:ext cx="2895600" cy="457200"/>
          </a:xfrm>
        </p:spPr>
        <p:txBody>
          <a:bodyPr/>
          <a:lstStyle>
            <a:lvl1pPr>
              <a:defRPr smtClean="0"/>
            </a:lvl1pPr>
          </a:lstStyle>
          <a:p>
            <a:pPr>
              <a:defRPr/>
            </a:pPr>
            <a:endParaRPr lang="en-US"/>
          </a:p>
        </p:txBody>
      </p:sp>
      <p:sp>
        <p:nvSpPr>
          <p:cNvPr id="96" name="Rectangle 96"/>
          <p:cNvSpPr>
            <a:spLocks noGrp="1" noChangeArrowheads="1"/>
          </p:cNvSpPr>
          <p:nvPr>
            <p:ph type="sldNum" sz="quarter" idx="12"/>
          </p:nvPr>
        </p:nvSpPr>
        <p:spPr>
          <a:xfrm>
            <a:off x="6858000" y="6324600"/>
            <a:ext cx="1905000" cy="457200"/>
          </a:xfrm>
        </p:spPr>
        <p:txBody>
          <a:bodyPr/>
          <a:lstStyle>
            <a:lvl1pPr>
              <a:defRPr smtClean="0"/>
            </a:lvl1pPr>
          </a:lstStyle>
          <a:p>
            <a:pPr>
              <a:defRPr/>
            </a:pPr>
            <a:fld id="{96366387-8FCA-466A-8A44-80813A08AD76}" type="slidenum">
              <a:rPr lang="en-US"/>
              <a:pPr>
                <a:defRPr/>
              </a:pPr>
              <a:t>‹Nº›</a:t>
            </a:fld>
            <a:endParaRPr lang="en-US"/>
          </a:p>
        </p:txBody>
      </p:sp>
    </p:spTree>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3"/>
          <p:cNvSpPr>
            <a:spLocks noGrp="1" noChangeArrowheads="1"/>
          </p:cNvSpPr>
          <p:nvPr>
            <p:ph type="dt" sz="half" idx="10"/>
          </p:nvPr>
        </p:nvSpPr>
        <p:spPr>
          <a:ln/>
        </p:spPr>
        <p:txBody>
          <a:bodyPr/>
          <a:lstStyle>
            <a:lvl1pPr>
              <a:defRPr/>
            </a:lvl1pPr>
          </a:lstStyle>
          <a:p>
            <a:pPr>
              <a:defRPr/>
            </a:pPr>
            <a:endParaRPr lang="en-US"/>
          </a:p>
        </p:txBody>
      </p:sp>
      <p:sp>
        <p:nvSpPr>
          <p:cNvPr id="5" name="Rectangle 4"/>
          <p:cNvSpPr>
            <a:spLocks noGrp="1" noChangeArrowheads="1"/>
          </p:cNvSpPr>
          <p:nvPr>
            <p:ph type="ftr" sz="quarter" idx="11"/>
          </p:nvPr>
        </p:nvSpPr>
        <p:spPr>
          <a:ln/>
        </p:spPr>
        <p:txBody>
          <a:bodyPr/>
          <a:lstStyle>
            <a:lvl1pPr>
              <a:defRPr/>
            </a:lvl1pPr>
          </a:lstStyle>
          <a:p>
            <a:pPr>
              <a:defRPr/>
            </a:pPr>
            <a:endParaRPr lang="en-US"/>
          </a:p>
        </p:txBody>
      </p:sp>
      <p:sp>
        <p:nvSpPr>
          <p:cNvPr id="6" name="Rectangle 5"/>
          <p:cNvSpPr>
            <a:spLocks noGrp="1" noChangeArrowheads="1"/>
          </p:cNvSpPr>
          <p:nvPr>
            <p:ph type="sldNum" sz="quarter" idx="12"/>
          </p:nvPr>
        </p:nvSpPr>
        <p:spPr>
          <a:ln/>
        </p:spPr>
        <p:txBody>
          <a:bodyPr/>
          <a:lstStyle>
            <a:lvl1pPr>
              <a:defRPr/>
            </a:lvl1pPr>
          </a:lstStyle>
          <a:p>
            <a:pPr>
              <a:defRPr/>
            </a:pPr>
            <a:fld id="{CE887456-BFC8-43B9-9210-DB2CAE0449B5}" type="slidenum">
              <a:rPr lang="en-US"/>
              <a:pPr>
                <a:defRPr/>
              </a:pPr>
              <a:t>‹Nº›</a:t>
            </a:fld>
            <a:endParaRPr lang="en-US"/>
          </a:p>
        </p:txBody>
      </p:sp>
    </p:spTree>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786563" y="476250"/>
            <a:ext cx="2033587" cy="5786438"/>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685800" y="476250"/>
            <a:ext cx="5948363" cy="57864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3"/>
          <p:cNvSpPr>
            <a:spLocks noGrp="1" noChangeArrowheads="1"/>
          </p:cNvSpPr>
          <p:nvPr>
            <p:ph type="dt" sz="half" idx="10"/>
          </p:nvPr>
        </p:nvSpPr>
        <p:spPr>
          <a:ln/>
        </p:spPr>
        <p:txBody>
          <a:bodyPr/>
          <a:lstStyle>
            <a:lvl1pPr>
              <a:defRPr/>
            </a:lvl1pPr>
          </a:lstStyle>
          <a:p>
            <a:pPr>
              <a:defRPr/>
            </a:pPr>
            <a:endParaRPr lang="en-US"/>
          </a:p>
        </p:txBody>
      </p:sp>
      <p:sp>
        <p:nvSpPr>
          <p:cNvPr id="5" name="Rectangle 4"/>
          <p:cNvSpPr>
            <a:spLocks noGrp="1" noChangeArrowheads="1"/>
          </p:cNvSpPr>
          <p:nvPr>
            <p:ph type="ftr" sz="quarter" idx="11"/>
          </p:nvPr>
        </p:nvSpPr>
        <p:spPr>
          <a:ln/>
        </p:spPr>
        <p:txBody>
          <a:bodyPr/>
          <a:lstStyle>
            <a:lvl1pPr>
              <a:defRPr/>
            </a:lvl1pPr>
          </a:lstStyle>
          <a:p>
            <a:pPr>
              <a:defRPr/>
            </a:pPr>
            <a:endParaRPr lang="en-US"/>
          </a:p>
        </p:txBody>
      </p:sp>
      <p:sp>
        <p:nvSpPr>
          <p:cNvPr id="6" name="Rectangle 5"/>
          <p:cNvSpPr>
            <a:spLocks noGrp="1" noChangeArrowheads="1"/>
          </p:cNvSpPr>
          <p:nvPr>
            <p:ph type="sldNum" sz="quarter" idx="12"/>
          </p:nvPr>
        </p:nvSpPr>
        <p:spPr>
          <a:ln/>
        </p:spPr>
        <p:txBody>
          <a:bodyPr/>
          <a:lstStyle>
            <a:lvl1pPr>
              <a:defRPr/>
            </a:lvl1pPr>
          </a:lstStyle>
          <a:p>
            <a:pPr>
              <a:defRPr/>
            </a:pPr>
            <a:fld id="{CD8D5919-4416-4211-8ACE-DA9B4BA25DE1}" type="slidenum">
              <a:rPr lang="en-US"/>
              <a:pPr>
                <a:defRPr/>
              </a:pPr>
              <a:t>‹Nº›</a:t>
            </a:fld>
            <a:endParaRPr lang="en-US"/>
          </a:p>
        </p:txBody>
      </p:sp>
    </p:spTree>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dgm" preserve="1">
  <p:cSld name="Título y diagrama u organigrama">
    <p:spTree>
      <p:nvGrpSpPr>
        <p:cNvPr id="1" name=""/>
        <p:cNvGrpSpPr/>
        <p:nvPr/>
      </p:nvGrpSpPr>
      <p:grpSpPr>
        <a:xfrm>
          <a:off x="0" y="0"/>
          <a:ext cx="0" cy="0"/>
          <a:chOff x="0" y="0"/>
          <a:chExt cx="0" cy="0"/>
        </a:xfrm>
      </p:grpSpPr>
      <p:sp>
        <p:nvSpPr>
          <p:cNvPr id="2" name="1 Título"/>
          <p:cNvSpPr>
            <a:spLocks noGrp="1"/>
          </p:cNvSpPr>
          <p:nvPr>
            <p:ph type="title"/>
          </p:nvPr>
        </p:nvSpPr>
        <p:spPr>
          <a:xfrm>
            <a:off x="1331913" y="476250"/>
            <a:ext cx="7488237" cy="288925"/>
          </a:xfrm>
        </p:spPr>
        <p:txBody>
          <a:bodyPr/>
          <a:lstStyle/>
          <a:p>
            <a:r>
              <a:rPr lang="es-ES" smtClean="0"/>
              <a:t>Haga clic para modificar el estilo de título del patrón</a:t>
            </a:r>
            <a:endParaRPr lang="es-ES"/>
          </a:p>
        </p:txBody>
      </p:sp>
      <p:sp>
        <p:nvSpPr>
          <p:cNvPr id="3" name="2 Marcador de SmartArt"/>
          <p:cNvSpPr>
            <a:spLocks noGrp="1"/>
          </p:cNvSpPr>
          <p:nvPr>
            <p:ph type="dgm" idx="1"/>
          </p:nvPr>
        </p:nvSpPr>
        <p:spPr>
          <a:xfrm>
            <a:off x="685800" y="2147888"/>
            <a:ext cx="7772400" cy="4114800"/>
          </a:xfrm>
        </p:spPr>
        <p:txBody>
          <a:bodyPr/>
          <a:lstStyle/>
          <a:p>
            <a:pPr lvl="0"/>
            <a:endParaRPr lang="es-ES" noProof="0" smtClean="0"/>
          </a:p>
        </p:txBody>
      </p:sp>
      <p:sp>
        <p:nvSpPr>
          <p:cNvPr id="4" name="Rectangle 3"/>
          <p:cNvSpPr>
            <a:spLocks noGrp="1" noChangeArrowheads="1"/>
          </p:cNvSpPr>
          <p:nvPr>
            <p:ph type="dt" sz="half" idx="10"/>
          </p:nvPr>
        </p:nvSpPr>
        <p:spPr>
          <a:ln/>
        </p:spPr>
        <p:txBody>
          <a:bodyPr/>
          <a:lstStyle>
            <a:lvl1pPr>
              <a:defRPr/>
            </a:lvl1pPr>
          </a:lstStyle>
          <a:p>
            <a:pPr>
              <a:defRPr/>
            </a:pPr>
            <a:endParaRPr lang="en-US"/>
          </a:p>
        </p:txBody>
      </p:sp>
      <p:sp>
        <p:nvSpPr>
          <p:cNvPr id="5" name="Rectangle 4"/>
          <p:cNvSpPr>
            <a:spLocks noGrp="1" noChangeArrowheads="1"/>
          </p:cNvSpPr>
          <p:nvPr>
            <p:ph type="ftr" sz="quarter" idx="11"/>
          </p:nvPr>
        </p:nvSpPr>
        <p:spPr>
          <a:ln/>
        </p:spPr>
        <p:txBody>
          <a:bodyPr/>
          <a:lstStyle>
            <a:lvl1pPr>
              <a:defRPr/>
            </a:lvl1pPr>
          </a:lstStyle>
          <a:p>
            <a:pPr>
              <a:defRPr/>
            </a:pPr>
            <a:endParaRPr lang="en-US"/>
          </a:p>
        </p:txBody>
      </p:sp>
      <p:sp>
        <p:nvSpPr>
          <p:cNvPr id="6" name="Rectangle 5"/>
          <p:cNvSpPr>
            <a:spLocks noGrp="1" noChangeArrowheads="1"/>
          </p:cNvSpPr>
          <p:nvPr>
            <p:ph type="sldNum" sz="quarter" idx="12"/>
          </p:nvPr>
        </p:nvSpPr>
        <p:spPr>
          <a:ln/>
        </p:spPr>
        <p:txBody>
          <a:bodyPr/>
          <a:lstStyle>
            <a:lvl1pPr>
              <a:defRPr/>
            </a:lvl1pPr>
          </a:lstStyle>
          <a:p>
            <a:pPr>
              <a:defRPr/>
            </a:pPr>
            <a:fld id="{8782FC53-86A8-4FED-B17B-9B7AC5B9E7CE}" type="slidenum">
              <a:rPr lang="en-US"/>
              <a:pPr>
                <a:defRPr/>
              </a:pPr>
              <a:t>‹Nº›</a:t>
            </a:fld>
            <a:endParaRPr lang="en-US"/>
          </a:p>
        </p:txBody>
      </p:sp>
    </p:spTree>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lipArt" preserve="1">
  <p:cSld name="Título y texto e imágenes prediseñadas">
    <p:spTree>
      <p:nvGrpSpPr>
        <p:cNvPr id="1" name=""/>
        <p:cNvGrpSpPr/>
        <p:nvPr/>
      </p:nvGrpSpPr>
      <p:grpSpPr>
        <a:xfrm>
          <a:off x="0" y="0"/>
          <a:ext cx="0" cy="0"/>
          <a:chOff x="0" y="0"/>
          <a:chExt cx="0" cy="0"/>
        </a:xfrm>
      </p:grpSpPr>
      <p:sp>
        <p:nvSpPr>
          <p:cNvPr id="2" name="1 Título"/>
          <p:cNvSpPr>
            <a:spLocks noGrp="1"/>
          </p:cNvSpPr>
          <p:nvPr>
            <p:ph type="title"/>
          </p:nvPr>
        </p:nvSpPr>
        <p:spPr>
          <a:xfrm>
            <a:off x="1331913" y="476250"/>
            <a:ext cx="7488237" cy="288925"/>
          </a:xfrm>
        </p:spPr>
        <p:txBody>
          <a:bodyPr/>
          <a:lstStyle/>
          <a:p>
            <a:r>
              <a:rPr lang="es-ES" smtClean="0"/>
              <a:t>Haga clic para modificar el estilo de título del patrón</a:t>
            </a:r>
            <a:endParaRPr lang="es-ES"/>
          </a:p>
        </p:txBody>
      </p:sp>
      <p:sp>
        <p:nvSpPr>
          <p:cNvPr id="3" name="2 Marcador de texto"/>
          <p:cNvSpPr>
            <a:spLocks noGrp="1"/>
          </p:cNvSpPr>
          <p:nvPr>
            <p:ph type="body" sz="half" idx="1"/>
          </p:nvPr>
        </p:nvSpPr>
        <p:spPr>
          <a:xfrm>
            <a:off x="685800" y="2147888"/>
            <a:ext cx="3810000" cy="41148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imágenes prediseñadas"/>
          <p:cNvSpPr>
            <a:spLocks noGrp="1"/>
          </p:cNvSpPr>
          <p:nvPr>
            <p:ph type="clipArt" sz="half" idx="2"/>
          </p:nvPr>
        </p:nvSpPr>
        <p:spPr>
          <a:xfrm>
            <a:off x="4648200" y="2147888"/>
            <a:ext cx="3810000" cy="4114800"/>
          </a:xfrm>
        </p:spPr>
        <p:txBody>
          <a:bodyPr/>
          <a:lstStyle/>
          <a:p>
            <a:pPr lvl="0"/>
            <a:endParaRPr lang="es-ES" noProof="0" smtClean="0"/>
          </a:p>
        </p:txBody>
      </p:sp>
      <p:sp>
        <p:nvSpPr>
          <p:cNvPr id="5" name="Rectangle 3"/>
          <p:cNvSpPr>
            <a:spLocks noGrp="1" noChangeArrowheads="1"/>
          </p:cNvSpPr>
          <p:nvPr>
            <p:ph type="dt" sz="half" idx="10"/>
          </p:nvPr>
        </p:nvSpPr>
        <p:spPr>
          <a:ln/>
        </p:spPr>
        <p:txBody>
          <a:bodyPr/>
          <a:lstStyle>
            <a:lvl1pPr>
              <a:defRPr/>
            </a:lvl1pPr>
          </a:lstStyle>
          <a:p>
            <a:pPr>
              <a:defRPr/>
            </a:pPr>
            <a:endParaRPr lang="en-US"/>
          </a:p>
        </p:txBody>
      </p:sp>
      <p:sp>
        <p:nvSpPr>
          <p:cNvPr id="6" name="Rectangle 4"/>
          <p:cNvSpPr>
            <a:spLocks noGrp="1" noChangeArrowheads="1"/>
          </p:cNvSpPr>
          <p:nvPr>
            <p:ph type="ftr" sz="quarter" idx="11"/>
          </p:nvPr>
        </p:nvSpPr>
        <p:spPr>
          <a:ln/>
        </p:spPr>
        <p:txBody>
          <a:bodyPr/>
          <a:lstStyle>
            <a:lvl1pPr>
              <a:defRPr/>
            </a:lvl1pPr>
          </a:lstStyle>
          <a:p>
            <a:pPr>
              <a:defRPr/>
            </a:pPr>
            <a:endParaRPr lang="en-US"/>
          </a:p>
        </p:txBody>
      </p:sp>
      <p:sp>
        <p:nvSpPr>
          <p:cNvPr id="7" name="Rectangle 5"/>
          <p:cNvSpPr>
            <a:spLocks noGrp="1" noChangeArrowheads="1"/>
          </p:cNvSpPr>
          <p:nvPr>
            <p:ph type="sldNum" sz="quarter" idx="12"/>
          </p:nvPr>
        </p:nvSpPr>
        <p:spPr>
          <a:ln/>
        </p:spPr>
        <p:txBody>
          <a:bodyPr/>
          <a:lstStyle>
            <a:lvl1pPr>
              <a:defRPr/>
            </a:lvl1pPr>
          </a:lstStyle>
          <a:p>
            <a:pPr>
              <a:defRPr/>
            </a:pPr>
            <a:fld id="{F3D06B42-60FF-4D58-8F63-56C1BC6224E8}" type="slidenum">
              <a:rPr lang="en-US"/>
              <a:pPr>
                <a:defRPr/>
              </a:pPr>
              <a:t>‹Nº›</a:t>
            </a:fld>
            <a:endParaRPr lang="en-US"/>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3"/>
          <p:cNvSpPr>
            <a:spLocks noGrp="1" noChangeArrowheads="1"/>
          </p:cNvSpPr>
          <p:nvPr>
            <p:ph type="dt" sz="half" idx="10"/>
          </p:nvPr>
        </p:nvSpPr>
        <p:spPr>
          <a:ln/>
        </p:spPr>
        <p:txBody>
          <a:bodyPr/>
          <a:lstStyle>
            <a:lvl1pPr>
              <a:defRPr/>
            </a:lvl1pPr>
          </a:lstStyle>
          <a:p>
            <a:pPr>
              <a:defRPr/>
            </a:pPr>
            <a:endParaRPr lang="en-US"/>
          </a:p>
        </p:txBody>
      </p:sp>
      <p:sp>
        <p:nvSpPr>
          <p:cNvPr id="5" name="Rectangle 4"/>
          <p:cNvSpPr>
            <a:spLocks noGrp="1" noChangeArrowheads="1"/>
          </p:cNvSpPr>
          <p:nvPr>
            <p:ph type="ftr" sz="quarter" idx="11"/>
          </p:nvPr>
        </p:nvSpPr>
        <p:spPr>
          <a:ln/>
        </p:spPr>
        <p:txBody>
          <a:bodyPr/>
          <a:lstStyle>
            <a:lvl1pPr>
              <a:defRPr/>
            </a:lvl1pPr>
          </a:lstStyle>
          <a:p>
            <a:pPr>
              <a:defRPr/>
            </a:pPr>
            <a:endParaRPr lang="en-US"/>
          </a:p>
        </p:txBody>
      </p:sp>
      <p:sp>
        <p:nvSpPr>
          <p:cNvPr id="6" name="Rectangle 5"/>
          <p:cNvSpPr>
            <a:spLocks noGrp="1" noChangeArrowheads="1"/>
          </p:cNvSpPr>
          <p:nvPr>
            <p:ph type="sldNum" sz="quarter" idx="12"/>
          </p:nvPr>
        </p:nvSpPr>
        <p:spPr>
          <a:ln/>
        </p:spPr>
        <p:txBody>
          <a:bodyPr/>
          <a:lstStyle>
            <a:lvl1pPr>
              <a:defRPr/>
            </a:lvl1pPr>
          </a:lstStyle>
          <a:p>
            <a:pPr>
              <a:defRPr/>
            </a:pPr>
            <a:fld id="{517A91FB-D24A-493B-B333-253151D87B3C}" type="slidenum">
              <a:rPr lang="en-US"/>
              <a:pPr>
                <a:defRPr/>
              </a:pPr>
              <a:t>‹Nº›</a:t>
            </a:fld>
            <a:endParaRPr lang="en-US"/>
          </a:p>
        </p:txBody>
      </p:sp>
    </p:spTree>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Rectangle 3"/>
          <p:cNvSpPr>
            <a:spLocks noGrp="1" noChangeArrowheads="1"/>
          </p:cNvSpPr>
          <p:nvPr>
            <p:ph type="dt" sz="half" idx="10"/>
          </p:nvPr>
        </p:nvSpPr>
        <p:spPr>
          <a:ln/>
        </p:spPr>
        <p:txBody>
          <a:bodyPr/>
          <a:lstStyle>
            <a:lvl1pPr>
              <a:defRPr/>
            </a:lvl1pPr>
          </a:lstStyle>
          <a:p>
            <a:pPr>
              <a:defRPr/>
            </a:pPr>
            <a:endParaRPr lang="en-US"/>
          </a:p>
        </p:txBody>
      </p:sp>
      <p:sp>
        <p:nvSpPr>
          <p:cNvPr id="5" name="Rectangle 4"/>
          <p:cNvSpPr>
            <a:spLocks noGrp="1" noChangeArrowheads="1"/>
          </p:cNvSpPr>
          <p:nvPr>
            <p:ph type="ftr" sz="quarter" idx="11"/>
          </p:nvPr>
        </p:nvSpPr>
        <p:spPr>
          <a:ln/>
        </p:spPr>
        <p:txBody>
          <a:bodyPr/>
          <a:lstStyle>
            <a:lvl1pPr>
              <a:defRPr/>
            </a:lvl1pPr>
          </a:lstStyle>
          <a:p>
            <a:pPr>
              <a:defRPr/>
            </a:pPr>
            <a:endParaRPr lang="en-US"/>
          </a:p>
        </p:txBody>
      </p:sp>
      <p:sp>
        <p:nvSpPr>
          <p:cNvPr id="6" name="Rectangle 5"/>
          <p:cNvSpPr>
            <a:spLocks noGrp="1" noChangeArrowheads="1"/>
          </p:cNvSpPr>
          <p:nvPr>
            <p:ph type="sldNum" sz="quarter" idx="12"/>
          </p:nvPr>
        </p:nvSpPr>
        <p:spPr>
          <a:ln/>
        </p:spPr>
        <p:txBody>
          <a:bodyPr/>
          <a:lstStyle>
            <a:lvl1pPr>
              <a:defRPr/>
            </a:lvl1pPr>
          </a:lstStyle>
          <a:p>
            <a:pPr>
              <a:defRPr/>
            </a:pPr>
            <a:fld id="{4D2D5FE8-8465-48CC-ACA2-635290C8AC3F}" type="slidenum">
              <a:rPr lang="en-US"/>
              <a:pPr>
                <a:defRPr/>
              </a:pPr>
              <a:t>‹Nº›</a:t>
            </a:fld>
            <a:endParaRPr lang="en-US"/>
          </a:p>
        </p:txBody>
      </p:sp>
    </p:spTree>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685800" y="2147888"/>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2147888"/>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Rectangle 3"/>
          <p:cNvSpPr>
            <a:spLocks noGrp="1" noChangeArrowheads="1"/>
          </p:cNvSpPr>
          <p:nvPr>
            <p:ph type="dt" sz="half" idx="10"/>
          </p:nvPr>
        </p:nvSpPr>
        <p:spPr>
          <a:ln/>
        </p:spPr>
        <p:txBody>
          <a:bodyPr/>
          <a:lstStyle>
            <a:lvl1pPr>
              <a:defRPr/>
            </a:lvl1pPr>
          </a:lstStyle>
          <a:p>
            <a:pPr>
              <a:defRPr/>
            </a:pPr>
            <a:endParaRPr lang="en-US"/>
          </a:p>
        </p:txBody>
      </p:sp>
      <p:sp>
        <p:nvSpPr>
          <p:cNvPr id="6" name="Rectangle 4"/>
          <p:cNvSpPr>
            <a:spLocks noGrp="1" noChangeArrowheads="1"/>
          </p:cNvSpPr>
          <p:nvPr>
            <p:ph type="ftr" sz="quarter" idx="11"/>
          </p:nvPr>
        </p:nvSpPr>
        <p:spPr>
          <a:ln/>
        </p:spPr>
        <p:txBody>
          <a:bodyPr/>
          <a:lstStyle>
            <a:lvl1pPr>
              <a:defRPr/>
            </a:lvl1pPr>
          </a:lstStyle>
          <a:p>
            <a:pPr>
              <a:defRPr/>
            </a:pPr>
            <a:endParaRPr lang="en-US"/>
          </a:p>
        </p:txBody>
      </p:sp>
      <p:sp>
        <p:nvSpPr>
          <p:cNvPr id="7" name="Rectangle 5"/>
          <p:cNvSpPr>
            <a:spLocks noGrp="1" noChangeArrowheads="1"/>
          </p:cNvSpPr>
          <p:nvPr>
            <p:ph type="sldNum" sz="quarter" idx="12"/>
          </p:nvPr>
        </p:nvSpPr>
        <p:spPr>
          <a:ln/>
        </p:spPr>
        <p:txBody>
          <a:bodyPr/>
          <a:lstStyle>
            <a:lvl1pPr>
              <a:defRPr/>
            </a:lvl1pPr>
          </a:lstStyle>
          <a:p>
            <a:pPr>
              <a:defRPr/>
            </a:pPr>
            <a:fld id="{9EFE4325-3F88-4CE1-B75C-BC28FB1FC96A}" type="slidenum">
              <a:rPr lang="en-US"/>
              <a:pPr>
                <a:defRPr/>
              </a:pPr>
              <a:t>‹Nº›</a:t>
            </a:fld>
            <a:endParaRPr lang="en-US"/>
          </a:p>
        </p:txBody>
      </p:sp>
    </p:spTree>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Rectangle 3"/>
          <p:cNvSpPr>
            <a:spLocks noGrp="1" noChangeArrowheads="1"/>
          </p:cNvSpPr>
          <p:nvPr>
            <p:ph type="dt" sz="half" idx="10"/>
          </p:nvPr>
        </p:nvSpPr>
        <p:spPr>
          <a:ln/>
        </p:spPr>
        <p:txBody>
          <a:bodyPr/>
          <a:lstStyle>
            <a:lvl1pPr>
              <a:defRPr/>
            </a:lvl1pPr>
          </a:lstStyle>
          <a:p>
            <a:pPr>
              <a:defRPr/>
            </a:pPr>
            <a:endParaRPr lang="en-US"/>
          </a:p>
        </p:txBody>
      </p:sp>
      <p:sp>
        <p:nvSpPr>
          <p:cNvPr id="8" name="Rectangle 4"/>
          <p:cNvSpPr>
            <a:spLocks noGrp="1" noChangeArrowheads="1"/>
          </p:cNvSpPr>
          <p:nvPr>
            <p:ph type="ftr" sz="quarter" idx="11"/>
          </p:nvPr>
        </p:nvSpPr>
        <p:spPr>
          <a:ln/>
        </p:spPr>
        <p:txBody>
          <a:bodyPr/>
          <a:lstStyle>
            <a:lvl1pPr>
              <a:defRPr/>
            </a:lvl1pPr>
          </a:lstStyle>
          <a:p>
            <a:pPr>
              <a:defRPr/>
            </a:pPr>
            <a:endParaRPr lang="en-US"/>
          </a:p>
        </p:txBody>
      </p:sp>
      <p:sp>
        <p:nvSpPr>
          <p:cNvPr id="9" name="Rectangle 5"/>
          <p:cNvSpPr>
            <a:spLocks noGrp="1" noChangeArrowheads="1"/>
          </p:cNvSpPr>
          <p:nvPr>
            <p:ph type="sldNum" sz="quarter" idx="12"/>
          </p:nvPr>
        </p:nvSpPr>
        <p:spPr>
          <a:ln/>
        </p:spPr>
        <p:txBody>
          <a:bodyPr/>
          <a:lstStyle>
            <a:lvl1pPr>
              <a:defRPr/>
            </a:lvl1pPr>
          </a:lstStyle>
          <a:p>
            <a:pPr>
              <a:defRPr/>
            </a:pPr>
            <a:fld id="{69D011F6-EA21-4642-B6AB-04C6F794817C}" type="slidenum">
              <a:rPr lang="en-US"/>
              <a:pPr>
                <a:defRPr/>
              </a:pPr>
              <a:t>‹Nº›</a:t>
            </a:fld>
            <a:endParaRPr lang="en-US"/>
          </a:p>
        </p:txBody>
      </p:sp>
    </p:spTree>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Rectangle 3"/>
          <p:cNvSpPr>
            <a:spLocks noGrp="1" noChangeArrowheads="1"/>
          </p:cNvSpPr>
          <p:nvPr>
            <p:ph type="dt" sz="half" idx="10"/>
          </p:nvPr>
        </p:nvSpPr>
        <p:spPr>
          <a:ln/>
        </p:spPr>
        <p:txBody>
          <a:bodyPr/>
          <a:lstStyle>
            <a:lvl1pPr>
              <a:defRPr/>
            </a:lvl1pPr>
          </a:lstStyle>
          <a:p>
            <a:pPr>
              <a:defRPr/>
            </a:pPr>
            <a:endParaRPr lang="en-US"/>
          </a:p>
        </p:txBody>
      </p:sp>
      <p:sp>
        <p:nvSpPr>
          <p:cNvPr id="4" name="Rectangle 4"/>
          <p:cNvSpPr>
            <a:spLocks noGrp="1" noChangeArrowheads="1"/>
          </p:cNvSpPr>
          <p:nvPr>
            <p:ph type="ftr" sz="quarter" idx="11"/>
          </p:nvPr>
        </p:nvSpPr>
        <p:spPr>
          <a:ln/>
        </p:spPr>
        <p:txBody>
          <a:bodyPr/>
          <a:lstStyle>
            <a:lvl1pPr>
              <a:defRPr/>
            </a:lvl1pPr>
          </a:lstStyle>
          <a:p>
            <a:pPr>
              <a:defRPr/>
            </a:pPr>
            <a:endParaRPr lang="en-US"/>
          </a:p>
        </p:txBody>
      </p:sp>
      <p:sp>
        <p:nvSpPr>
          <p:cNvPr id="5" name="Rectangle 5"/>
          <p:cNvSpPr>
            <a:spLocks noGrp="1" noChangeArrowheads="1"/>
          </p:cNvSpPr>
          <p:nvPr>
            <p:ph type="sldNum" sz="quarter" idx="12"/>
          </p:nvPr>
        </p:nvSpPr>
        <p:spPr>
          <a:ln/>
        </p:spPr>
        <p:txBody>
          <a:bodyPr/>
          <a:lstStyle>
            <a:lvl1pPr>
              <a:defRPr/>
            </a:lvl1pPr>
          </a:lstStyle>
          <a:p>
            <a:pPr>
              <a:defRPr/>
            </a:pPr>
            <a:fld id="{E8D1295F-7D86-4470-BB9D-F5AF2E57DC8E}" type="slidenum">
              <a:rPr lang="en-US"/>
              <a:pPr>
                <a:defRPr/>
              </a:pPr>
              <a:t>‹Nº›</a:t>
            </a:fld>
            <a:endParaRPr lang="en-US"/>
          </a:p>
        </p:txBody>
      </p:sp>
    </p:spTree>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3"/>
          <p:cNvSpPr>
            <a:spLocks noGrp="1" noChangeArrowheads="1"/>
          </p:cNvSpPr>
          <p:nvPr>
            <p:ph type="dt" sz="half" idx="10"/>
          </p:nvPr>
        </p:nvSpPr>
        <p:spPr>
          <a:ln/>
        </p:spPr>
        <p:txBody>
          <a:bodyPr/>
          <a:lstStyle>
            <a:lvl1pPr>
              <a:defRPr/>
            </a:lvl1pPr>
          </a:lstStyle>
          <a:p>
            <a:pPr>
              <a:defRPr/>
            </a:pPr>
            <a:endParaRPr lang="en-US"/>
          </a:p>
        </p:txBody>
      </p:sp>
      <p:sp>
        <p:nvSpPr>
          <p:cNvPr id="3" name="Rectangle 4"/>
          <p:cNvSpPr>
            <a:spLocks noGrp="1" noChangeArrowheads="1"/>
          </p:cNvSpPr>
          <p:nvPr>
            <p:ph type="ftr" sz="quarter" idx="11"/>
          </p:nvPr>
        </p:nvSpPr>
        <p:spPr>
          <a:ln/>
        </p:spPr>
        <p:txBody>
          <a:bodyPr/>
          <a:lstStyle>
            <a:lvl1pPr>
              <a:defRPr/>
            </a:lvl1pPr>
          </a:lstStyle>
          <a:p>
            <a:pPr>
              <a:defRPr/>
            </a:pPr>
            <a:endParaRPr lang="en-US"/>
          </a:p>
        </p:txBody>
      </p:sp>
      <p:sp>
        <p:nvSpPr>
          <p:cNvPr id="4" name="Rectangle 5"/>
          <p:cNvSpPr>
            <a:spLocks noGrp="1" noChangeArrowheads="1"/>
          </p:cNvSpPr>
          <p:nvPr>
            <p:ph type="sldNum" sz="quarter" idx="12"/>
          </p:nvPr>
        </p:nvSpPr>
        <p:spPr>
          <a:ln/>
        </p:spPr>
        <p:txBody>
          <a:bodyPr/>
          <a:lstStyle>
            <a:lvl1pPr>
              <a:defRPr/>
            </a:lvl1pPr>
          </a:lstStyle>
          <a:p>
            <a:pPr>
              <a:defRPr/>
            </a:pPr>
            <a:fld id="{7E627396-0816-4EAA-B052-B4D4B9367B30}" type="slidenum">
              <a:rPr lang="en-US"/>
              <a:pPr>
                <a:defRPr/>
              </a:pPr>
              <a:t>‹Nº›</a:t>
            </a:fld>
            <a:endParaRPr lang="en-US"/>
          </a:p>
        </p:txBody>
      </p:sp>
    </p:spTree>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3"/>
          <p:cNvSpPr>
            <a:spLocks noGrp="1" noChangeArrowheads="1"/>
          </p:cNvSpPr>
          <p:nvPr>
            <p:ph type="dt" sz="half" idx="10"/>
          </p:nvPr>
        </p:nvSpPr>
        <p:spPr>
          <a:ln/>
        </p:spPr>
        <p:txBody>
          <a:bodyPr/>
          <a:lstStyle>
            <a:lvl1pPr>
              <a:defRPr/>
            </a:lvl1pPr>
          </a:lstStyle>
          <a:p>
            <a:pPr>
              <a:defRPr/>
            </a:pPr>
            <a:endParaRPr lang="en-US"/>
          </a:p>
        </p:txBody>
      </p:sp>
      <p:sp>
        <p:nvSpPr>
          <p:cNvPr id="6" name="Rectangle 4"/>
          <p:cNvSpPr>
            <a:spLocks noGrp="1" noChangeArrowheads="1"/>
          </p:cNvSpPr>
          <p:nvPr>
            <p:ph type="ftr" sz="quarter" idx="11"/>
          </p:nvPr>
        </p:nvSpPr>
        <p:spPr>
          <a:ln/>
        </p:spPr>
        <p:txBody>
          <a:bodyPr/>
          <a:lstStyle>
            <a:lvl1pPr>
              <a:defRPr/>
            </a:lvl1pPr>
          </a:lstStyle>
          <a:p>
            <a:pPr>
              <a:defRPr/>
            </a:pPr>
            <a:endParaRPr lang="en-US"/>
          </a:p>
        </p:txBody>
      </p:sp>
      <p:sp>
        <p:nvSpPr>
          <p:cNvPr id="7" name="Rectangle 5"/>
          <p:cNvSpPr>
            <a:spLocks noGrp="1" noChangeArrowheads="1"/>
          </p:cNvSpPr>
          <p:nvPr>
            <p:ph type="sldNum" sz="quarter" idx="12"/>
          </p:nvPr>
        </p:nvSpPr>
        <p:spPr>
          <a:ln/>
        </p:spPr>
        <p:txBody>
          <a:bodyPr/>
          <a:lstStyle>
            <a:lvl1pPr>
              <a:defRPr/>
            </a:lvl1pPr>
          </a:lstStyle>
          <a:p>
            <a:pPr>
              <a:defRPr/>
            </a:pPr>
            <a:fld id="{19AC3181-C926-44F5-A056-D228202CA45A}" type="slidenum">
              <a:rPr lang="en-US"/>
              <a:pPr>
                <a:defRPr/>
              </a:pPr>
              <a:t>‹Nº›</a:t>
            </a:fld>
            <a:endParaRPr lang="en-US"/>
          </a:p>
        </p:txBody>
      </p:sp>
    </p:spTree>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3"/>
          <p:cNvSpPr>
            <a:spLocks noGrp="1" noChangeArrowheads="1"/>
          </p:cNvSpPr>
          <p:nvPr>
            <p:ph type="dt" sz="half" idx="10"/>
          </p:nvPr>
        </p:nvSpPr>
        <p:spPr>
          <a:ln/>
        </p:spPr>
        <p:txBody>
          <a:bodyPr/>
          <a:lstStyle>
            <a:lvl1pPr>
              <a:defRPr/>
            </a:lvl1pPr>
          </a:lstStyle>
          <a:p>
            <a:pPr>
              <a:defRPr/>
            </a:pPr>
            <a:endParaRPr lang="en-US"/>
          </a:p>
        </p:txBody>
      </p:sp>
      <p:sp>
        <p:nvSpPr>
          <p:cNvPr id="6" name="Rectangle 4"/>
          <p:cNvSpPr>
            <a:spLocks noGrp="1" noChangeArrowheads="1"/>
          </p:cNvSpPr>
          <p:nvPr>
            <p:ph type="ftr" sz="quarter" idx="11"/>
          </p:nvPr>
        </p:nvSpPr>
        <p:spPr>
          <a:ln/>
        </p:spPr>
        <p:txBody>
          <a:bodyPr/>
          <a:lstStyle>
            <a:lvl1pPr>
              <a:defRPr/>
            </a:lvl1pPr>
          </a:lstStyle>
          <a:p>
            <a:pPr>
              <a:defRPr/>
            </a:pPr>
            <a:endParaRPr lang="en-US"/>
          </a:p>
        </p:txBody>
      </p:sp>
      <p:sp>
        <p:nvSpPr>
          <p:cNvPr id="7" name="Rectangle 5"/>
          <p:cNvSpPr>
            <a:spLocks noGrp="1" noChangeArrowheads="1"/>
          </p:cNvSpPr>
          <p:nvPr>
            <p:ph type="sldNum" sz="quarter" idx="12"/>
          </p:nvPr>
        </p:nvSpPr>
        <p:spPr>
          <a:ln/>
        </p:spPr>
        <p:txBody>
          <a:bodyPr/>
          <a:lstStyle>
            <a:lvl1pPr>
              <a:defRPr/>
            </a:lvl1pPr>
          </a:lstStyle>
          <a:p>
            <a:pPr>
              <a:defRPr/>
            </a:pPr>
            <a:fld id="{396A1487-0E2D-4824-8B05-6A13820E6AFF}" type="slidenum">
              <a:rPr lang="en-US"/>
              <a:pPr>
                <a:defRPr/>
              </a:pPr>
              <a:t>‹Nº›</a:t>
            </a:fld>
            <a:endParaRPr lang="en-US"/>
          </a:p>
        </p:txBody>
      </p:sp>
    </p:spTree>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2"/>
            </a:gs>
            <a:gs pos="50000">
              <a:schemeClr val="bg1"/>
            </a:gs>
            <a:gs pos="100000">
              <a:schemeClr val="bg2"/>
            </a:gs>
          </a:gsLst>
          <a:lin ang="2700000" scaled="1"/>
        </a:gra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body" idx="1"/>
          </p:nvPr>
        </p:nvSpPr>
        <p:spPr bwMode="auto">
          <a:xfrm>
            <a:off x="685800" y="2147888"/>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p>
        </p:txBody>
      </p:sp>
      <p:sp>
        <p:nvSpPr>
          <p:cNvPr id="26627" name="Rectangle 3"/>
          <p:cNvSpPr>
            <a:spLocks noGrp="1" noChangeArrowheads="1"/>
          </p:cNvSpPr>
          <p:nvPr>
            <p:ph type="dt" sz="half" idx="2"/>
          </p:nvPr>
        </p:nvSpPr>
        <p:spPr bwMode="auto">
          <a:xfrm>
            <a:off x="6858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400" smtClean="0">
                <a:latin typeface="+mj-lt"/>
              </a:defRPr>
            </a:lvl1pPr>
          </a:lstStyle>
          <a:p>
            <a:pPr>
              <a:defRPr/>
            </a:pPr>
            <a:endParaRPr lang="en-US"/>
          </a:p>
        </p:txBody>
      </p:sp>
      <p:sp>
        <p:nvSpPr>
          <p:cNvPr id="26628" name="Rectangle 4"/>
          <p:cNvSpPr>
            <a:spLocks noGrp="1" noChangeArrowheads="1"/>
          </p:cNvSpPr>
          <p:nvPr>
            <p:ph type="ftr" sz="quarter" idx="3"/>
          </p:nvPr>
        </p:nvSpPr>
        <p:spPr bwMode="auto">
          <a:xfrm>
            <a:off x="3124200" y="63246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400" smtClean="0">
                <a:latin typeface="+mj-lt"/>
              </a:defRPr>
            </a:lvl1pPr>
          </a:lstStyle>
          <a:p>
            <a:pPr>
              <a:defRPr/>
            </a:pPr>
            <a:endParaRPr lang="en-US"/>
          </a:p>
        </p:txBody>
      </p:sp>
      <p:sp>
        <p:nvSpPr>
          <p:cNvPr id="26629" name="Rectangle 5"/>
          <p:cNvSpPr>
            <a:spLocks noGrp="1" noChangeArrowheads="1"/>
          </p:cNvSpPr>
          <p:nvPr>
            <p:ph type="sldNum" sz="quarter" idx="4"/>
          </p:nvPr>
        </p:nvSpPr>
        <p:spPr bwMode="auto">
          <a:xfrm>
            <a:off x="65532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smtClean="0">
                <a:latin typeface="+mj-lt"/>
              </a:defRPr>
            </a:lvl1pPr>
          </a:lstStyle>
          <a:p>
            <a:pPr>
              <a:defRPr/>
            </a:pPr>
            <a:fld id="{CDE3C7B4-55EF-4D87-B2BC-8429179732C3}" type="slidenum">
              <a:rPr lang="en-US"/>
              <a:pPr>
                <a:defRPr/>
              </a:pPr>
              <a:t>‹Nº›</a:t>
            </a:fld>
            <a:endParaRPr lang="en-US"/>
          </a:p>
        </p:txBody>
      </p:sp>
      <p:grpSp>
        <p:nvGrpSpPr>
          <p:cNvPr id="4102" name="Group 6"/>
          <p:cNvGrpSpPr>
            <a:grpSpLocks/>
          </p:cNvGrpSpPr>
          <p:nvPr/>
        </p:nvGrpSpPr>
        <p:grpSpPr bwMode="auto">
          <a:xfrm>
            <a:off x="261938" y="87313"/>
            <a:ext cx="8488362" cy="1038225"/>
            <a:chOff x="165" y="55"/>
            <a:chExt cx="5347" cy="524"/>
          </a:xfrm>
        </p:grpSpPr>
        <p:grpSp>
          <p:nvGrpSpPr>
            <p:cNvPr id="4104" name="Group 7"/>
            <p:cNvGrpSpPr>
              <a:grpSpLocks/>
            </p:cNvGrpSpPr>
            <p:nvPr userDrawn="1"/>
          </p:nvGrpSpPr>
          <p:grpSpPr bwMode="auto">
            <a:xfrm>
              <a:off x="664" y="104"/>
              <a:ext cx="4848" cy="432"/>
              <a:chOff x="664" y="104"/>
              <a:chExt cx="4848" cy="432"/>
            </a:xfrm>
          </p:grpSpPr>
          <p:sp>
            <p:nvSpPr>
              <p:cNvPr id="26632" name="Freeform 8"/>
              <p:cNvSpPr>
                <a:spLocks/>
              </p:cNvSpPr>
              <p:nvPr/>
            </p:nvSpPr>
            <p:spPr bwMode="ltGray">
              <a:xfrm>
                <a:off x="664" y="104"/>
                <a:ext cx="4848" cy="432"/>
              </a:xfrm>
              <a:custGeom>
                <a:avLst/>
                <a:gdLst/>
                <a:ahLst/>
                <a:cxnLst>
                  <a:cxn ang="0">
                    <a:pos x="4848" y="48"/>
                  </a:cxn>
                  <a:cxn ang="0">
                    <a:pos x="4848" y="432"/>
                  </a:cxn>
                  <a:cxn ang="0">
                    <a:pos x="0" y="432"/>
                  </a:cxn>
                  <a:cxn ang="0">
                    <a:pos x="0" y="0"/>
                  </a:cxn>
                  <a:cxn ang="0">
                    <a:pos x="4848" y="0"/>
                  </a:cxn>
                  <a:cxn ang="0">
                    <a:pos x="4848" y="48"/>
                  </a:cxn>
                </a:cxnLst>
                <a:rect l="0" t="0" r="r" b="b"/>
                <a:pathLst>
                  <a:path w="4848" h="432">
                    <a:moveTo>
                      <a:pt x="4848" y="48"/>
                    </a:moveTo>
                    <a:lnTo>
                      <a:pt x="4848" y="432"/>
                    </a:lnTo>
                    <a:cubicBezTo>
                      <a:pt x="4848" y="432"/>
                      <a:pt x="2424" y="432"/>
                      <a:pt x="0" y="432"/>
                    </a:cubicBezTo>
                    <a:cubicBezTo>
                      <a:pt x="161" y="345"/>
                      <a:pt x="169" y="61"/>
                      <a:pt x="0" y="0"/>
                    </a:cubicBezTo>
                    <a:cubicBezTo>
                      <a:pt x="2424" y="0"/>
                      <a:pt x="4848" y="0"/>
                      <a:pt x="4848" y="0"/>
                    </a:cubicBezTo>
                    <a:lnTo>
                      <a:pt x="4848" y="48"/>
                    </a:lnTo>
                    <a:close/>
                  </a:path>
                </a:pathLst>
              </a:custGeom>
              <a:solidFill>
                <a:schemeClr val="hlink"/>
              </a:solidFill>
              <a:ln w="9525">
                <a:solidFill>
                  <a:schemeClr val="bg2"/>
                </a:solidFill>
                <a:round/>
                <a:headEnd/>
                <a:tailEnd/>
              </a:ln>
              <a:effectLst/>
            </p:spPr>
            <p:txBody>
              <a:bodyPr wrap="none" anchor="ctr"/>
              <a:lstStyle/>
              <a:p>
                <a:pPr>
                  <a:defRPr/>
                </a:pPr>
                <a:endParaRPr lang="es-ES"/>
              </a:p>
            </p:txBody>
          </p:sp>
          <p:grpSp>
            <p:nvGrpSpPr>
              <p:cNvPr id="4107" name="Group 9"/>
              <p:cNvGrpSpPr>
                <a:grpSpLocks/>
              </p:cNvGrpSpPr>
              <p:nvPr/>
            </p:nvGrpSpPr>
            <p:grpSpPr bwMode="auto">
              <a:xfrm>
                <a:off x="1195" y="104"/>
                <a:ext cx="3827" cy="429"/>
                <a:chOff x="1021" y="240"/>
                <a:chExt cx="3827" cy="429"/>
              </a:xfrm>
            </p:grpSpPr>
            <p:grpSp>
              <p:nvGrpSpPr>
                <p:cNvPr id="4156" name="Group 10"/>
                <p:cNvGrpSpPr>
                  <a:grpSpLocks/>
                </p:cNvGrpSpPr>
                <p:nvPr/>
              </p:nvGrpSpPr>
              <p:grpSpPr bwMode="auto">
                <a:xfrm>
                  <a:off x="1021" y="241"/>
                  <a:ext cx="2208" cy="427"/>
                  <a:chOff x="1021" y="241"/>
                  <a:chExt cx="2208" cy="427"/>
                </a:xfrm>
              </p:grpSpPr>
              <p:sp>
                <p:nvSpPr>
                  <p:cNvPr id="26635" name="Freeform 11"/>
                  <p:cNvSpPr>
                    <a:spLocks/>
                  </p:cNvSpPr>
                  <p:nvPr/>
                </p:nvSpPr>
                <p:spPr bwMode="ltGray">
                  <a:xfrm>
                    <a:off x="2257" y="632"/>
                    <a:ext cx="7" cy="8"/>
                  </a:xfrm>
                  <a:custGeom>
                    <a:avLst/>
                    <a:gdLst/>
                    <a:ahLst/>
                    <a:cxnLst>
                      <a:cxn ang="0">
                        <a:pos x="5" y="11"/>
                      </a:cxn>
                      <a:cxn ang="0">
                        <a:pos x="15" y="5"/>
                      </a:cxn>
                      <a:cxn ang="0">
                        <a:pos x="13" y="17"/>
                      </a:cxn>
                      <a:cxn ang="0">
                        <a:pos x="5" y="11"/>
                      </a:cxn>
                    </a:cxnLst>
                    <a:rect l="0" t="0" r="r" b="b"/>
                    <a:pathLst>
                      <a:path w="15" h="23">
                        <a:moveTo>
                          <a:pt x="5" y="11"/>
                        </a:moveTo>
                        <a:cubicBezTo>
                          <a:pt x="2" y="1"/>
                          <a:pt x="7" y="0"/>
                          <a:pt x="15" y="5"/>
                        </a:cubicBezTo>
                        <a:cubicBezTo>
                          <a:pt x="14" y="9"/>
                          <a:pt x="15" y="13"/>
                          <a:pt x="13" y="17"/>
                        </a:cubicBezTo>
                        <a:cubicBezTo>
                          <a:pt x="9" y="23"/>
                          <a:pt x="0" y="16"/>
                          <a:pt x="5" y="11"/>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36" name="Freeform 12"/>
                  <p:cNvSpPr>
                    <a:spLocks/>
                  </p:cNvSpPr>
                  <p:nvPr/>
                </p:nvSpPr>
                <p:spPr bwMode="ltGray">
                  <a:xfrm>
                    <a:off x="2332" y="660"/>
                    <a:ext cx="9" cy="8"/>
                  </a:xfrm>
                  <a:custGeom>
                    <a:avLst/>
                    <a:gdLst/>
                    <a:ahLst/>
                    <a:cxnLst>
                      <a:cxn ang="0">
                        <a:pos x="3" y="13"/>
                      </a:cxn>
                      <a:cxn ang="0">
                        <a:pos x="11" y="3"/>
                      </a:cxn>
                      <a:cxn ang="0">
                        <a:pos x="7" y="19"/>
                      </a:cxn>
                      <a:cxn ang="0">
                        <a:pos x="3" y="13"/>
                      </a:cxn>
                    </a:cxnLst>
                    <a:rect l="0" t="0" r="r" b="b"/>
                    <a:pathLst>
                      <a:path w="20" h="23">
                        <a:moveTo>
                          <a:pt x="3" y="13"/>
                        </a:moveTo>
                        <a:cubicBezTo>
                          <a:pt x="0" y="5"/>
                          <a:pt x="2" y="0"/>
                          <a:pt x="11" y="3"/>
                        </a:cubicBezTo>
                        <a:cubicBezTo>
                          <a:pt x="16" y="10"/>
                          <a:pt x="20" y="23"/>
                          <a:pt x="7" y="19"/>
                        </a:cubicBezTo>
                        <a:cubicBezTo>
                          <a:pt x="6" y="17"/>
                          <a:pt x="3" y="13"/>
                          <a:pt x="3" y="13"/>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37" name="Freeform 13"/>
                  <p:cNvSpPr>
                    <a:spLocks/>
                  </p:cNvSpPr>
                  <p:nvPr/>
                </p:nvSpPr>
                <p:spPr bwMode="ltGray">
                  <a:xfrm>
                    <a:off x="2120" y="616"/>
                    <a:ext cx="13" cy="14"/>
                  </a:xfrm>
                  <a:custGeom>
                    <a:avLst/>
                    <a:gdLst/>
                    <a:ahLst/>
                    <a:cxnLst>
                      <a:cxn ang="0">
                        <a:pos x="16" y="33"/>
                      </a:cxn>
                      <a:cxn ang="0">
                        <a:pos x="8" y="21"/>
                      </a:cxn>
                      <a:cxn ang="0">
                        <a:pos x="0" y="9"/>
                      </a:cxn>
                      <a:cxn ang="0">
                        <a:pos x="16" y="3"/>
                      </a:cxn>
                      <a:cxn ang="0">
                        <a:pos x="30" y="23"/>
                      </a:cxn>
                      <a:cxn ang="0">
                        <a:pos x="28" y="31"/>
                      </a:cxn>
                      <a:cxn ang="0">
                        <a:pos x="16" y="33"/>
                      </a:cxn>
                    </a:cxnLst>
                    <a:rect l="0" t="0" r="r" b="b"/>
                    <a:pathLst>
                      <a:path w="30" h="42">
                        <a:moveTo>
                          <a:pt x="16" y="33"/>
                        </a:moveTo>
                        <a:cubicBezTo>
                          <a:pt x="3" y="20"/>
                          <a:pt x="15" y="34"/>
                          <a:pt x="8" y="21"/>
                        </a:cubicBezTo>
                        <a:cubicBezTo>
                          <a:pt x="6" y="17"/>
                          <a:pt x="0" y="9"/>
                          <a:pt x="0" y="9"/>
                        </a:cubicBezTo>
                        <a:cubicBezTo>
                          <a:pt x="5" y="1"/>
                          <a:pt x="7" y="0"/>
                          <a:pt x="16" y="3"/>
                        </a:cubicBezTo>
                        <a:cubicBezTo>
                          <a:pt x="25" y="16"/>
                          <a:pt x="10" y="16"/>
                          <a:pt x="30" y="23"/>
                        </a:cubicBezTo>
                        <a:cubicBezTo>
                          <a:pt x="29" y="26"/>
                          <a:pt x="30" y="29"/>
                          <a:pt x="28" y="31"/>
                        </a:cubicBezTo>
                        <a:cubicBezTo>
                          <a:pt x="15" y="42"/>
                          <a:pt x="16" y="38"/>
                          <a:pt x="16" y="33"/>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38" name="Freeform 14"/>
                  <p:cNvSpPr>
                    <a:spLocks/>
                  </p:cNvSpPr>
                  <p:nvPr/>
                </p:nvSpPr>
                <p:spPr bwMode="ltGray">
                  <a:xfrm>
                    <a:off x="1967" y="628"/>
                    <a:ext cx="11" cy="6"/>
                  </a:xfrm>
                  <a:custGeom>
                    <a:avLst/>
                    <a:gdLst/>
                    <a:ahLst/>
                    <a:cxnLst>
                      <a:cxn ang="0">
                        <a:pos x="15" y="16"/>
                      </a:cxn>
                      <a:cxn ang="0">
                        <a:pos x="3" y="8"/>
                      </a:cxn>
                      <a:cxn ang="0">
                        <a:pos x="15" y="0"/>
                      </a:cxn>
                      <a:cxn ang="0">
                        <a:pos x="15" y="16"/>
                      </a:cxn>
                    </a:cxnLst>
                    <a:rect l="0" t="0" r="r" b="b"/>
                    <a:pathLst>
                      <a:path w="25" h="16">
                        <a:moveTo>
                          <a:pt x="15" y="16"/>
                        </a:moveTo>
                        <a:cubicBezTo>
                          <a:pt x="10" y="15"/>
                          <a:pt x="0" y="12"/>
                          <a:pt x="3" y="8"/>
                        </a:cubicBezTo>
                        <a:cubicBezTo>
                          <a:pt x="6" y="4"/>
                          <a:pt x="15" y="0"/>
                          <a:pt x="15" y="0"/>
                        </a:cubicBezTo>
                        <a:cubicBezTo>
                          <a:pt x="17" y="3"/>
                          <a:pt x="25" y="16"/>
                          <a:pt x="15" y="16"/>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39" name="Freeform 15"/>
                  <p:cNvSpPr>
                    <a:spLocks/>
                  </p:cNvSpPr>
                  <p:nvPr/>
                </p:nvSpPr>
                <p:spPr bwMode="ltGray">
                  <a:xfrm>
                    <a:off x="1921" y="635"/>
                    <a:ext cx="28" cy="16"/>
                  </a:xfrm>
                  <a:custGeom>
                    <a:avLst/>
                    <a:gdLst/>
                    <a:ahLst/>
                    <a:cxnLst>
                      <a:cxn ang="0">
                        <a:pos x="14" y="24"/>
                      </a:cxn>
                      <a:cxn ang="0">
                        <a:pos x="30" y="4"/>
                      </a:cxn>
                      <a:cxn ang="0">
                        <a:pos x="42" y="0"/>
                      </a:cxn>
                      <a:cxn ang="0">
                        <a:pos x="58" y="12"/>
                      </a:cxn>
                      <a:cxn ang="0">
                        <a:pos x="32" y="26"/>
                      </a:cxn>
                      <a:cxn ang="0">
                        <a:pos x="12" y="46"/>
                      </a:cxn>
                      <a:cxn ang="0">
                        <a:pos x="8" y="20"/>
                      </a:cxn>
                      <a:cxn ang="0">
                        <a:pos x="12" y="14"/>
                      </a:cxn>
                      <a:cxn ang="0">
                        <a:pos x="14" y="24"/>
                      </a:cxn>
                    </a:cxnLst>
                    <a:rect l="0" t="0" r="r" b="b"/>
                    <a:pathLst>
                      <a:path w="65" h="46">
                        <a:moveTo>
                          <a:pt x="14" y="24"/>
                        </a:moveTo>
                        <a:cubicBezTo>
                          <a:pt x="18" y="13"/>
                          <a:pt x="16" y="9"/>
                          <a:pt x="30" y="4"/>
                        </a:cubicBezTo>
                        <a:cubicBezTo>
                          <a:pt x="34" y="3"/>
                          <a:pt x="42" y="0"/>
                          <a:pt x="42" y="0"/>
                        </a:cubicBezTo>
                        <a:cubicBezTo>
                          <a:pt x="50" y="1"/>
                          <a:pt x="65" y="0"/>
                          <a:pt x="58" y="12"/>
                        </a:cubicBezTo>
                        <a:cubicBezTo>
                          <a:pt x="53" y="21"/>
                          <a:pt x="40" y="21"/>
                          <a:pt x="32" y="26"/>
                        </a:cubicBezTo>
                        <a:cubicBezTo>
                          <a:pt x="26" y="35"/>
                          <a:pt x="23" y="42"/>
                          <a:pt x="12" y="46"/>
                        </a:cubicBezTo>
                        <a:cubicBezTo>
                          <a:pt x="0" y="42"/>
                          <a:pt x="5" y="30"/>
                          <a:pt x="8" y="20"/>
                        </a:cubicBezTo>
                        <a:cubicBezTo>
                          <a:pt x="9" y="18"/>
                          <a:pt x="10" y="13"/>
                          <a:pt x="12" y="14"/>
                        </a:cubicBezTo>
                        <a:cubicBezTo>
                          <a:pt x="15" y="16"/>
                          <a:pt x="13" y="21"/>
                          <a:pt x="14" y="24"/>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40" name="Freeform 16"/>
                  <p:cNvSpPr>
                    <a:spLocks/>
                  </p:cNvSpPr>
                  <p:nvPr/>
                </p:nvSpPr>
                <p:spPr bwMode="ltGray">
                  <a:xfrm>
                    <a:off x="1892" y="634"/>
                    <a:ext cx="29" cy="16"/>
                  </a:xfrm>
                  <a:custGeom>
                    <a:avLst/>
                    <a:gdLst/>
                    <a:ahLst/>
                    <a:cxnLst>
                      <a:cxn ang="0">
                        <a:pos x="0" y="31"/>
                      </a:cxn>
                      <a:cxn ang="0">
                        <a:pos x="18" y="25"/>
                      </a:cxn>
                      <a:cxn ang="0">
                        <a:pos x="52" y="1"/>
                      </a:cxn>
                      <a:cxn ang="0">
                        <a:pos x="64" y="3"/>
                      </a:cxn>
                      <a:cxn ang="0">
                        <a:pos x="50" y="19"/>
                      </a:cxn>
                      <a:cxn ang="0">
                        <a:pos x="28" y="33"/>
                      </a:cxn>
                      <a:cxn ang="0">
                        <a:pos x="22" y="47"/>
                      </a:cxn>
                      <a:cxn ang="0">
                        <a:pos x="16" y="45"/>
                      </a:cxn>
                      <a:cxn ang="0">
                        <a:pos x="12" y="39"/>
                      </a:cxn>
                      <a:cxn ang="0">
                        <a:pos x="0" y="35"/>
                      </a:cxn>
                      <a:cxn ang="0">
                        <a:pos x="0" y="31"/>
                      </a:cxn>
                    </a:cxnLst>
                    <a:rect l="0" t="0" r="r" b="b"/>
                    <a:pathLst>
                      <a:path w="69" h="47">
                        <a:moveTo>
                          <a:pt x="0" y="31"/>
                        </a:moveTo>
                        <a:cubicBezTo>
                          <a:pt x="7" y="24"/>
                          <a:pt x="9" y="22"/>
                          <a:pt x="18" y="25"/>
                        </a:cubicBezTo>
                        <a:cubicBezTo>
                          <a:pt x="25" y="4"/>
                          <a:pt x="36" y="12"/>
                          <a:pt x="52" y="1"/>
                        </a:cubicBezTo>
                        <a:cubicBezTo>
                          <a:pt x="56" y="2"/>
                          <a:pt x="61" y="0"/>
                          <a:pt x="64" y="3"/>
                        </a:cubicBezTo>
                        <a:cubicBezTo>
                          <a:pt x="69" y="8"/>
                          <a:pt x="50" y="19"/>
                          <a:pt x="50" y="19"/>
                        </a:cubicBezTo>
                        <a:cubicBezTo>
                          <a:pt x="46" y="31"/>
                          <a:pt x="35" y="22"/>
                          <a:pt x="28" y="33"/>
                        </a:cubicBezTo>
                        <a:cubicBezTo>
                          <a:pt x="31" y="41"/>
                          <a:pt x="31" y="44"/>
                          <a:pt x="22" y="47"/>
                        </a:cubicBezTo>
                        <a:cubicBezTo>
                          <a:pt x="20" y="46"/>
                          <a:pt x="18" y="46"/>
                          <a:pt x="16" y="45"/>
                        </a:cubicBezTo>
                        <a:cubicBezTo>
                          <a:pt x="14" y="43"/>
                          <a:pt x="14" y="40"/>
                          <a:pt x="12" y="39"/>
                        </a:cubicBezTo>
                        <a:cubicBezTo>
                          <a:pt x="8" y="37"/>
                          <a:pt x="0" y="35"/>
                          <a:pt x="0" y="35"/>
                        </a:cubicBezTo>
                        <a:cubicBezTo>
                          <a:pt x="2" y="26"/>
                          <a:pt x="3" y="25"/>
                          <a:pt x="0" y="31"/>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41" name="Freeform 17"/>
                  <p:cNvSpPr>
                    <a:spLocks/>
                  </p:cNvSpPr>
                  <p:nvPr/>
                </p:nvSpPr>
                <p:spPr bwMode="ltGray">
                  <a:xfrm>
                    <a:off x="1735" y="547"/>
                    <a:ext cx="151" cy="93"/>
                  </a:xfrm>
                  <a:custGeom>
                    <a:avLst/>
                    <a:gdLst/>
                    <a:ahLst/>
                    <a:cxnLst>
                      <a:cxn ang="0">
                        <a:pos x="10" y="4"/>
                      </a:cxn>
                      <a:cxn ang="0">
                        <a:pos x="36" y="18"/>
                      </a:cxn>
                      <a:cxn ang="0">
                        <a:pos x="46" y="30"/>
                      </a:cxn>
                      <a:cxn ang="0">
                        <a:pos x="76" y="52"/>
                      </a:cxn>
                      <a:cxn ang="0">
                        <a:pos x="92" y="66"/>
                      </a:cxn>
                      <a:cxn ang="0">
                        <a:pos x="122" y="98"/>
                      </a:cxn>
                      <a:cxn ang="0">
                        <a:pos x="136" y="128"/>
                      </a:cxn>
                      <a:cxn ang="0">
                        <a:pos x="148" y="132"/>
                      </a:cxn>
                      <a:cxn ang="0">
                        <a:pos x="154" y="150"/>
                      </a:cxn>
                      <a:cxn ang="0">
                        <a:pos x="176" y="152"/>
                      </a:cxn>
                      <a:cxn ang="0">
                        <a:pos x="170" y="196"/>
                      </a:cxn>
                      <a:cxn ang="0">
                        <a:pos x="180" y="224"/>
                      </a:cxn>
                      <a:cxn ang="0">
                        <a:pos x="198" y="232"/>
                      </a:cxn>
                      <a:cxn ang="0">
                        <a:pos x="216" y="234"/>
                      </a:cxn>
                      <a:cxn ang="0">
                        <a:pos x="236" y="242"/>
                      </a:cxn>
                      <a:cxn ang="0">
                        <a:pos x="254" y="236"/>
                      </a:cxn>
                      <a:cxn ang="0">
                        <a:pos x="272" y="248"/>
                      </a:cxn>
                      <a:cxn ang="0">
                        <a:pos x="296" y="256"/>
                      </a:cxn>
                      <a:cxn ang="0">
                        <a:pos x="314" y="264"/>
                      </a:cxn>
                      <a:cxn ang="0">
                        <a:pos x="352" y="266"/>
                      </a:cxn>
                      <a:cxn ang="0">
                        <a:pos x="342" y="274"/>
                      </a:cxn>
                      <a:cxn ang="0">
                        <a:pos x="322" y="272"/>
                      </a:cxn>
                      <a:cxn ang="0">
                        <a:pos x="300" y="270"/>
                      </a:cxn>
                      <a:cxn ang="0">
                        <a:pos x="288" y="266"/>
                      </a:cxn>
                      <a:cxn ang="0">
                        <a:pos x="252" y="264"/>
                      </a:cxn>
                      <a:cxn ang="0">
                        <a:pos x="234" y="260"/>
                      </a:cxn>
                      <a:cxn ang="0">
                        <a:pos x="172" y="242"/>
                      </a:cxn>
                      <a:cxn ang="0">
                        <a:pos x="160" y="216"/>
                      </a:cxn>
                      <a:cxn ang="0">
                        <a:pos x="126" y="200"/>
                      </a:cxn>
                      <a:cxn ang="0">
                        <a:pos x="108" y="186"/>
                      </a:cxn>
                      <a:cxn ang="0">
                        <a:pos x="94" y="158"/>
                      </a:cxn>
                      <a:cxn ang="0">
                        <a:pos x="68" y="108"/>
                      </a:cxn>
                      <a:cxn ang="0">
                        <a:pos x="64" y="102"/>
                      </a:cxn>
                      <a:cxn ang="0">
                        <a:pos x="58" y="100"/>
                      </a:cxn>
                      <a:cxn ang="0">
                        <a:pos x="54" y="88"/>
                      </a:cxn>
                      <a:cxn ang="0">
                        <a:pos x="38" y="58"/>
                      </a:cxn>
                      <a:cxn ang="0">
                        <a:pos x="20" y="40"/>
                      </a:cxn>
                      <a:cxn ang="0">
                        <a:pos x="4" y="22"/>
                      </a:cxn>
                      <a:cxn ang="0">
                        <a:pos x="10" y="2"/>
                      </a:cxn>
                      <a:cxn ang="0">
                        <a:pos x="10" y="4"/>
                      </a:cxn>
                    </a:cxnLst>
                    <a:rect l="0" t="0" r="r" b="b"/>
                    <a:pathLst>
                      <a:path w="355" h="277">
                        <a:moveTo>
                          <a:pt x="10" y="4"/>
                        </a:moveTo>
                        <a:cubicBezTo>
                          <a:pt x="22" y="0"/>
                          <a:pt x="24" y="14"/>
                          <a:pt x="36" y="18"/>
                        </a:cubicBezTo>
                        <a:cubicBezTo>
                          <a:pt x="37" y="19"/>
                          <a:pt x="45" y="29"/>
                          <a:pt x="46" y="30"/>
                        </a:cubicBezTo>
                        <a:cubicBezTo>
                          <a:pt x="56" y="40"/>
                          <a:pt x="67" y="38"/>
                          <a:pt x="76" y="52"/>
                        </a:cubicBezTo>
                        <a:cubicBezTo>
                          <a:pt x="80" y="58"/>
                          <a:pt x="92" y="66"/>
                          <a:pt x="92" y="66"/>
                        </a:cubicBezTo>
                        <a:cubicBezTo>
                          <a:pt x="96" y="79"/>
                          <a:pt x="112" y="88"/>
                          <a:pt x="122" y="98"/>
                        </a:cubicBezTo>
                        <a:cubicBezTo>
                          <a:pt x="124" y="105"/>
                          <a:pt x="130" y="124"/>
                          <a:pt x="136" y="128"/>
                        </a:cubicBezTo>
                        <a:cubicBezTo>
                          <a:pt x="140" y="130"/>
                          <a:pt x="148" y="132"/>
                          <a:pt x="148" y="132"/>
                        </a:cubicBezTo>
                        <a:cubicBezTo>
                          <a:pt x="150" y="138"/>
                          <a:pt x="154" y="150"/>
                          <a:pt x="154" y="150"/>
                        </a:cubicBezTo>
                        <a:cubicBezTo>
                          <a:pt x="161" y="139"/>
                          <a:pt x="168" y="144"/>
                          <a:pt x="176" y="152"/>
                        </a:cubicBezTo>
                        <a:cubicBezTo>
                          <a:pt x="174" y="167"/>
                          <a:pt x="173" y="181"/>
                          <a:pt x="170" y="196"/>
                        </a:cubicBezTo>
                        <a:cubicBezTo>
                          <a:pt x="171" y="202"/>
                          <a:pt x="174" y="220"/>
                          <a:pt x="180" y="224"/>
                        </a:cubicBezTo>
                        <a:cubicBezTo>
                          <a:pt x="185" y="228"/>
                          <a:pt x="193" y="228"/>
                          <a:pt x="198" y="232"/>
                        </a:cubicBezTo>
                        <a:cubicBezTo>
                          <a:pt x="204" y="230"/>
                          <a:pt x="216" y="234"/>
                          <a:pt x="216" y="234"/>
                        </a:cubicBezTo>
                        <a:cubicBezTo>
                          <a:pt x="223" y="241"/>
                          <a:pt x="225" y="245"/>
                          <a:pt x="236" y="242"/>
                        </a:cubicBezTo>
                        <a:cubicBezTo>
                          <a:pt x="242" y="240"/>
                          <a:pt x="254" y="236"/>
                          <a:pt x="254" y="236"/>
                        </a:cubicBezTo>
                        <a:cubicBezTo>
                          <a:pt x="260" y="240"/>
                          <a:pt x="265" y="246"/>
                          <a:pt x="272" y="248"/>
                        </a:cubicBezTo>
                        <a:cubicBezTo>
                          <a:pt x="277" y="250"/>
                          <a:pt x="291" y="252"/>
                          <a:pt x="296" y="256"/>
                        </a:cubicBezTo>
                        <a:cubicBezTo>
                          <a:pt x="301" y="260"/>
                          <a:pt x="314" y="264"/>
                          <a:pt x="314" y="264"/>
                        </a:cubicBezTo>
                        <a:cubicBezTo>
                          <a:pt x="330" y="263"/>
                          <a:pt x="338" y="261"/>
                          <a:pt x="352" y="266"/>
                        </a:cubicBezTo>
                        <a:cubicBezTo>
                          <a:pt x="355" y="275"/>
                          <a:pt x="350" y="277"/>
                          <a:pt x="342" y="274"/>
                        </a:cubicBezTo>
                        <a:cubicBezTo>
                          <a:pt x="336" y="276"/>
                          <a:pt x="322" y="272"/>
                          <a:pt x="322" y="272"/>
                        </a:cubicBezTo>
                        <a:cubicBezTo>
                          <a:pt x="314" y="275"/>
                          <a:pt x="308" y="272"/>
                          <a:pt x="300" y="270"/>
                        </a:cubicBezTo>
                        <a:cubicBezTo>
                          <a:pt x="296" y="269"/>
                          <a:pt x="288" y="266"/>
                          <a:pt x="288" y="266"/>
                        </a:cubicBezTo>
                        <a:cubicBezTo>
                          <a:pt x="276" y="270"/>
                          <a:pt x="264" y="266"/>
                          <a:pt x="252" y="264"/>
                        </a:cubicBezTo>
                        <a:cubicBezTo>
                          <a:pt x="245" y="259"/>
                          <a:pt x="242" y="257"/>
                          <a:pt x="234" y="260"/>
                        </a:cubicBezTo>
                        <a:cubicBezTo>
                          <a:pt x="211" y="252"/>
                          <a:pt x="192" y="256"/>
                          <a:pt x="172" y="242"/>
                        </a:cubicBezTo>
                        <a:cubicBezTo>
                          <a:pt x="165" y="231"/>
                          <a:pt x="176" y="221"/>
                          <a:pt x="160" y="216"/>
                        </a:cubicBezTo>
                        <a:cubicBezTo>
                          <a:pt x="154" y="233"/>
                          <a:pt x="136" y="203"/>
                          <a:pt x="126" y="200"/>
                        </a:cubicBezTo>
                        <a:cubicBezTo>
                          <a:pt x="120" y="196"/>
                          <a:pt x="114" y="190"/>
                          <a:pt x="108" y="186"/>
                        </a:cubicBezTo>
                        <a:cubicBezTo>
                          <a:pt x="104" y="175"/>
                          <a:pt x="104" y="165"/>
                          <a:pt x="94" y="158"/>
                        </a:cubicBezTo>
                        <a:cubicBezTo>
                          <a:pt x="83" y="142"/>
                          <a:pt x="85" y="119"/>
                          <a:pt x="68" y="108"/>
                        </a:cubicBezTo>
                        <a:cubicBezTo>
                          <a:pt x="67" y="106"/>
                          <a:pt x="66" y="104"/>
                          <a:pt x="64" y="102"/>
                        </a:cubicBezTo>
                        <a:cubicBezTo>
                          <a:pt x="62" y="101"/>
                          <a:pt x="59" y="102"/>
                          <a:pt x="58" y="100"/>
                        </a:cubicBezTo>
                        <a:cubicBezTo>
                          <a:pt x="56" y="97"/>
                          <a:pt x="54" y="88"/>
                          <a:pt x="54" y="88"/>
                        </a:cubicBezTo>
                        <a:cubicBezTo>
                          <a:pt x="59" y="73"/>
                          <a:pt x="52" y="61"/>
                          <a:pt x="38" y="58"/>
                        </a:cubicBezTo>
                        <a:cubicBezTo>
                          <a:pt x="32" y="49"/>
                          <a:pt x="31" y="44"/>
                          <a:pt x="20" y="40"/>
                        </a:cubicBezTo>
                        <a:cubicBezTo>
                          <a:pt x="16" y="27"/>
                          <a:pt x="16" y="26"/>
                          <a:pt x="4" y="22"/>
                        </a:cubicBezTo>
                        <a:cubicBezTo>
                          <a:pt x="1" y="13"/>
                          <a:pt x="0" y="5"/>
                          <a:pt x="10" y="2"/>
                        </a:cubicBezTo>
                        <a:cubicBezTo>
                          <a:pt x="18" y="5"/>
                          <a:pt x="18" y="4"/>
                          <a:pt x="10" y="4"/>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42" name="Freeform 18"/>
                  <p:cNvSpPr>
                    <a:spLocks/>
                  </p:cNvSpPr>
                  <p:nvPr/>
                </p:nvSpPr>
                <p:spPr bwMode="ltGray">
                  <a:xfrm>
                    <a:off x="1827" y="540"/>
                    <a:ext cx="67" cy="68"/>
                  </a:xfrm>
                  <a:custGeom>
                    <a:avLst/>
                    <a:gdLst/>
                    <a:ahLst/>
                    <a:cxnLst>
                      <a:cxn ang="0">
                        <a:pos x="54" y="66"/>
                      </a:cxn>
                      <a:cxn ang="0">
                        <a:pos x="66" y="58"/>
                      </a:cxn>
                      <a:cxn ang="0">
                        <a:pos x="68" y="52"/>
                      </a:cxn>
                      <a:cxn ang="0">
                        <a:pos x="80" y="44"/>
                      </a:cxn>
                      <a:cxn ang="0">
                        <a:pos x="106" y="22"/>
                      </a:cxn>
                      <a:cxn ang="0">
                        <a:pos x="112" y="4"/>
                      </a:cxn>
                      <a:cxn ang="0">
                        <a:pos x="124" y="0"/>
                      </a:cxn>
                      <a:cxn ang="0">
                        <a:pos x="150" y="28"/>
                      </a:cxn>
                      <a:cxn ang="0">
                        <a:pos x="146" y="44"/>
                      </a:cxn>
                      <a:cxn ang="0">
                        <a:pos x="126" y="64"/>
                      </a:cxn>
                      <a:cxn ang="0">
                        <a:pos x="132" y="94"/>
                      </a:cxn>
                      <a:cxn ang="0">
                        <a:pos x="142" y="110"/>
                      </a:cxn>
                      <a:cxn ang="0">
                        <a:pos x="146" y="128"/>
                      </a:cxn>
                      <a:cxn ang="0">
                        <a:pos x="128" y="128"/>
                      </a:cxn>
                      <a:cxn ang="0">
                        <a:pos x="116" y="146"/>
                      </a:cxn>
                      <a:cxn ang="0">
                        <a:pos x="104" y="156"/>
                      </a:cxn>
                      <a:cxn ang="0">
                        <a:pos x="100" y="198"/>
                      </a:cxn>
                      <a:cxn ang="0">
                        <a:pos x="88" y="202"/>
                      </a:cxn>
                      <a:cxn ang="0">
                        <a:pos x="82" y="206"/>
                      </a:cxn>
                      <a:cxn ang="0">
                        <a:pos x="76" y="202"/>
                      </a:cxn>
                      <a:cxn ang="0">
                        <a:pos x="72" y="190"/>
                      </a:cxn>
                      <a:cxn ang="0">
                        <a:pos x="60" y="186"/>
                      </a:cxn>
                      <a:cxn ang="0">
                        <a:pos x="42" y="194"/>
                      </a:cxn>
                      <a:cxn ang="0">
                        <a:pos x="28" y="186"/>
                      </a:cxn>
                      <a:cxn ang="0">
                        <a:pos x="10" y="148"/>
                      </a:cxn>
                      <a:cxn ang="0">
                        <a:pos x="4" y="130"/>
                      </a:cxn>
                      <a:cxn ang="0">
                        <a:pos x="0" y="118"/>
                      </a:cxn>
                      <a:cxn ang="0">
                        <a:pos x="20" y="96"/>
                      </a:cxn>
                      <a:cxn ang="0">
                        <a:pos x="32" y="104"/>
                      </a:cxn>
                      <a:cxn ang="0">
                        <a:pos x="34" y="80"/>
                      </a:cxn>
                      <a:cxn ang="0">
                        <a:pos x="52" y="70"/>
                      </a:cxn>
                      <a:cxn ang="0">
                        <a:pos x="54" y="66"/>
                      </a:cxn>
                    </a:cxnLst>
                    <a:rect l="0" t="0" r="r" b="b"/>
                    <a:pathLst>
                      <a:path w="156" h="206">
                        <a:moveTo>
                          <a:pt x="54" y="66"/>
                        </a:moveTo>
                        <a:cubicBezTo>
                          <a:pt x="58" y="63"/>
                          <a:pt x="64" y="63"/>
                          <a:pt x="66" y="58"/>
                        </a:cubicBezTo>
                        <a:cubicBezTo>
                          <a:pt x="67" y="56"/>
                          <a:pt x="67" y="53"/>
                          <a:pt x="68" y="52"/>
                        </a:cubicBezTo>
                        <a:cubicBezTo>
                          <a:pt x="71" y="49"/>
                          <a:pt x="80" y="44"/>
                          <a:pt x="80" y="44"/>
                        </a:cubicBezTo>
                        <a:cubicBezTo>
                          <a:pt x="113" y="55"/>
                          <a:pt x="85" y="29"/>
                          <a:pt x="106" y="22"/>
                        </a:cubicBezTo>
                        <a:cubicBezTo>
                          <a:pt x="110" y="17"/>
                          <a:pt x="108" y="9"/>
                          <a:pt x="112" y="4"/>
                        </a:cubicBezTo>
                        <a:cubicBezTo>
                          <a:pt x="115" y="1"/>
                          <a:pt x="124" y="0"/>
                          <a:pt x="124" y="0"/>
                        </a:cubicBezTo>
                        <a:cubicBezTo>
                          <a:pt x="138" y="14"/>
                          <a:pt x="126" y="23"/>
                          <a:pt x="150" y="28"/>
                        </a:cubicBezTo>
                        <a:cubicBezTo>
                          <a:pt x="156" y="36"/>
                          <a:pt x="154" y="39"/>
                          <a:pt x="146" y="44"/>
                        </a:cubicBezTo>
                        <a:cubicBezTo>
                          <a:pt x="141" y="52"/>
                          <a:pt x="135" y="61"/>
                          <a:pt x="126" y="64"/>
                        </a:cubicBezTo>
                        <a:cubicBezTo>
                          <a:pt x="118" y="75"/>
                          <a:pt x="128" y="83"/>
                          <a:pt x="132" y="94"/>
                        </a:cubicBezTo>
                        <a:cubicBezTo>
                          <a:pt x="129" y="103"/>
                          <a:pt x="135" y="105"/>
                          <a:pt x="142" y="110"/>
                        </a:cubicBezTo>
                        <a:cubicBezTo>
                          <a:pt x="145" y="119"/>
                          <a:pt x="141" y="120"/>
                          <a:pt x="146" y="128"/>
                        </a:cubicBezTo>
                        <a:cubicBezTo>
                          <a:pt x="142" y="139"/>
                          <a:pt x="135" y="133"/>
                          <a:pt x="128" y="128"/>
                        </a:cubicBezTo>
                        <a:cubicBezTo>
                          <a:pt x="116" y="132"/>
                          <a:pt x="122" y="136"/>
                          <a:pt x="116" y="146"/>
                        </a:cubicBezTo>
                        <a:cubicBezTo>
                          <a:pt x="113" y="151"/>
                          <a:pt x="108" y="152"/>
                          <a:pt x="104" y="156"/>
                        </a:cubicBezTo>
                        <a:cubicBezTo>
                          <a:pt x="107" y="167"/>
                          <a:pt x="112" y="191"/>
                          <a:pt x="100" y="198"/>
                        </a:cubicBezTo>
                        <a:cubicBezTo>
                          <a:pt x="96" y="200"/>
                          <a:pt x="92" y="200"/>
                          <a:pt x="88" y="202"/>
                        </a:cubicBezTo>
                        <a:cubicBezTo>
                          <a:pt x="86" y="203"/>
                          <a:pt x="84" y="205"/>
                          <a:pt x="82" y="206"/>
                        </a:cubicBezTo>
                        <a:cubicBezTo>
                          <a:pt x="80" y="205"/>
                          <a:pt x="77" y="204"/>
                          <a:pt x="76" y="202"/>
                        </a:cubicBezTo>
                        <a:cubicBezTo>
                          <a:pt x="74" y="198"/>
                          <a:pt x="76" y="191"/>
                          <a:pt x="72" y="190"/>
                        </a:cubicBezTo>
                        <a:cubicBezTo>
                          <a:pt x="68" y="189"/>
                          <a:pt x="60" y="186"/>
                          <a:pt x="60" y="186"/>
                        </a:cubicBezTo>
                        <a:cubicBezTo>
                          <a:pt x="53" y="188"/>
                          <a:pt x="49" y="192"/>
                          <a:pt x="42" y="194"/>
                        </a:cubicBezTo>
                        <a:cubicBezTo>
                          <a:pt x="34" y="189"/>
                          <a:pt x="37" y="183"/>
                          <a:pt x="28" y="186"/>
                        </a:cubicBezTo>
                        <a:cubicBezTo>
                          <a:pt x="12" y="181"/>
                          <a:pt x="19" y="161"/>
                          <a:pt x="10" y="148"/>
                        </a:cubicBezTo>
                        <a:cubicBezTo>
                          <a:pt x="5" y="121"/>
                          <a:pt x="11" y="147"/>
                          <a:pt x="4" y="130"/>
                        </a:cubicBezTo>
                        <a:cubicBezTo>
                          <a:pt x="2" y="126"/>
                          <a:pt x="0" y="118"/>
                          <a:pt x="0" y="118"/>
                        </a:cubicBezTo>
                        <a:cubicBezTo>
                          <a:pt x="2" y="95"/>
                          <a:pt x="0" y="83"/>
                          <a:pt x="20" y="96"/>
                        </a:cubicBezTo>
                        <a:cubicBezTo>
                          <a:pt x="23" y="105"/>
                          <a:pt x="23" y="110"/>
                          <a:pt x="32" y="104"/>
                        </a:cubicBezTo>
                        <a:cubicBezTo>
                          <a:pt x="35" y="95"/>
                          <a:pt x="29" y="88"/>
                          <a:pt x="34" y="80"/>
                        </a:cubicBezTo>
                        <a:cubicBezTo>
                          <a:pt x="36" y="76"/>
                          <a:pt x="48" y="73"/>
                          <a:pt x="52" y="70"/>
                        </a:cubicBezTo>
                        <a:cubicBezTo>
                          <a:pt x="57" y="63"/>
                          <a:pt x="58" y="62"/>
                          <a:pt x="54" y="66"/>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43" name="Freeform 19"/>
                  <p:cNvSpPr>
                    <a:spLocks/>
                  </p:cNvSpPr>
                  <p:nvPr/>
                </p:nvSpPr>
                <p:spPr bwMode="ltGray">
                  <a:xfrm>
                    <a:off x="1892" y="572"/>
                    <a:ext cx="47" cy="13"/>
                  </a:xfrm>
                  <a:custGeom>
                    <a:avLst/>
                    <a:gdLst/>
                    <a:ahLst/>
                    <a:cxnLst>
                      <a:cxn ang="0">
                        <a:pos x="4" y="32"/>
                      </a:cxn>
                      <a:cxn ang="0">
                        <a:pos x="18" y="10"/>
                      </a:cxn>
                      <a:cxn ang="0">
                        <a:pos x="46" y="20"/>
                      </a:cxn>
                      <a:cxn ang="0">
                        <a:pos x="72" y="14"/>
                      </a:cxn>
                      <a:cxn ang="0">
                        <a:pos x="90" y="0"/>
                      </a:cxn>
                      <a:cxn ang="0">
                        <a:pos x="76" y="26"/>
                      </a:cxn>
                      <a:cxn ang="0">
                        <a:pos x="60" y="38"/>
                      </a:cxn>
                      <a:cxn ang="0">
                        <a:pos x="42" y="32"/>
                      </a:cxn>
                      <a:cxn ang="0">
                        <a:pos x="14" y="30"/>
                      </a:cxn>
                      <a:cxn ang="0">
                        <a:pos x="4" y="32"/>
                      </a:cxn>
                    </a:cxnLst>
                    <a:rect l="0" t="0" r="r" b="b"/>
                    <a:pathLst>
                      <a:path w="109" h="38">
                        <a:moveTo>
                          <a:pt x="4" y="32"/>
                        </a:moveTo>
                        <a:cubicBezTo>
                          <a:pt x="7" y="22"/>
                          <a:pt x="7" y="14"/>
                          <a:pt x="18" y="10"/>
                        </a:cubicBezTo>
                        <a:cubicBezTo>
                          <a:pt x="28" y="12"/>
                          <a:pt x="37" y="14"/>
                          <a:pt x="46" y="20"/>
                        </a:cubicBezTo>
                        <a:cubicBezTo>
                          <a:pt x="62" y="15"/>
                          <a:pt x="54" y="17"/>
                          <a:pt x="72" y="14"/>
                        </a:cubicBezTo>
                        <a:cubicBezTo>
                          <a:pt x="77" y="9"/>
                          <a:pt x="90" y="0"/>
                          <a:pt x="90" y="0"/>
                        </a:cubicBezTo>
                        <a:cubicBezTo>
                          <a:pt x="109" y="6"/>
                          <a:pt x="85" y="23"/>
                          <a:pt x="76" y="26"/>
                        </a:cubicBezTo>
                        <a:cubicBezTo>
                          <a:pt x="71" y="33"/>
                          <a:pt x="68" y="35"/>
                          <a:pt x="60" y="38"/>
                        </a:cubicBezTo>
                        <a:cubicBezTo>
                          <a:pt x="54" y="36"/>
                          <a:pt x="42" y="32"/>
                          <a:pt x="42" y="32"/>
                        </a:cubicBezTo>
                        <a:cubicBezTo>
                          <a:pt x="33" y="23"/>
                          <a:pt x="26" y="26"/>
                          <a:pt x="14" y="30"/>
                        </a:cubicBezTo>
                        <a:cubicBezTo>
                          <a:pt x="1" y="28"/>
                          <a:pt x="0" y="24"/>
                          <a:pt x="4" y="32"/>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44" name="Freeform 20"/>
                  <p:cNvSpPr>
                    <a:spLocks/>
                  </p:cNvSpPr>
                  <p:nvPr/>
                </p:nvSpPr>
                <p:spPr bwMode="ltGray">
                  <a:xfrm>
                    <a:off x="1890" y="588"/>
                    <a:ext cx="32" cy="34"/>
                  </a:xfrm>
                  <a:custGeom>
                    <a:avLst/>
                    <a:gdLst/>
                    <a:ahLst/>
                    <a:cxnLst>
                      <a:cxn ang="0">
                        <a:pos x="8" y="18"/>
                      </a:cxn>
                      <a:cxn ang="0">
                        <a:pos x="18" y="0"/>
                      </a:cxn>
                      <a:cxn ang="0">
                        <a:pos x="34" y="18"/>
                      </a:cxn>
                      <a:cxn ang="0">
                        <a:pos x="62" y="4"/>
                      </a:cxn>
                      <a:cxn ang="0">
                        <a:pos x="46" y="34"/>
                      </a:cxn>
                      <a:cxn ang="0">
                        <a:pos x="54" y="48"/>
                      </a:cxn>
                      <a:cxn ang="0">
                        <a:pos x="58" y="60"/>
                      </a:cxn>
                      <a:cxn ang="0">
                        <a:pos x="46" y="74"/>
                      </a:cxn>
                      <a:cxn ang="0">
                        <a:pos x="34" y="60"/>
                      </a:cxn>
                      <a:cxn ang="0">
                        <a:pos x="22" y="48"/>
                      </a:cxn>
                      <a:cxn ang="0">
                        <a:pos x="28" y="68"/>
                      </a:cxn>
                      <a:cxn ang="0">
                        <a:pos x="30" y="74"/>
                      </a:cxn>
                      <a:cxn ang="0">
                        <a:pos x="20" y="104"/>
                      </a:cxn>
                      <a:cxn ang="0">
                        <a:pos x="12" y="102"/>
                      </a:cxn>
                      <a:cxn ang="0">
                        <a:pos x="8" y="90"/>
                      </a:cxn>
                      <a:cxn ang="0">
                        <a:pos x="0" y="54"/>
                      </a:cxn>
                      <a:cxn ang="0">
                        <a:pos x="2" y="30"/>
                      </a:cxn>
                      <a:cxn ang="0">
                        <a:pos x="8" y="18"/>
                      </a:cxn>
                    </a:cxnLst>
                    <a:rect l="0" t="0" r="r" b="b"/>
                    <a:pathLst>
                      <a:path w="76" h="104">
                        <a:moveTo>
                          <a:pt x="8" y="18"/>
                        </a:moveTo>
                        <a:cubicBezTo>
                          <a:pt x="10" y="8"/>
                          <a:pt x="9" y="3"/>
                          <a:pt x="18" y="0"/>
                        </a:cubicBezTo>
                        <a:cubicBezTo>
                          <a:pt x="28" y="3"/>
                          <a:pt x="25" y="12"/>
                          <a:pt x="34" y="18"/>
                        </a:cubicBezTo>
                        <a:cubicBezTo>
                          <a:pt x="46" y="16"/>
                          <a:pt x="51" y="8"/>
                          <a:pt x="62" y="4"/>
                        </a:cubicBezTo>
                        <a:cubicBezTo>
                          <a:pt x="76" y="9"/>
                          <a:pt x="56" y="31"/>
                          <a:pt x="46" y="34"/>
                        </a:cubicBezTo>
                        <a:cubicBezTo>
                          <a:pt x="51" y="56"/>
                          <a:pt x="43" y="29"/>
                          <a:pt x="54" y="48"/>
                        </a:cubicBezTo>
                        <a:cubicBezTo>
                          <a:pt x="56" y="52"/>
                          <a:pt x="58" y="60"/>
                          <a:pt x="58" y="60"/>
                        </a:cubicBezTo>
                        <a:cubicBezTo>
                          <a:pt x="55" y="68"/>
                          <a:pt x="54" y="71"/>
                          <a:pt x="46" y="74"/>
                        </a:cubicBezTo>
                        <a:cubicBezTo>
                          <a:pt x="38" y="71"/>
                          <a:pt x="37" y="68"/>
                          <a:pt x="34" y="60"/>
                        </a:cubicBezTo>
                        <a:cubicBezTo>
                          <a:pt x="33" y="50"/>
                          <a:pt x="32" y="33"/>
                          <a:pt x="22" y="48"/>
                        </a:cubicBezTo>
                        <a:cubicBezTo>
                          <a:pt x="25" y="60"/>
                          <a:pt x="23" y="53"/>
                          <a:pt x="28" y="68"/>
                        </a:cubicBezTo>
                        <a:cubicBezTo>
                          <a:pt x="29" y="70"/>
                          <a:pt x="30" y="74"/>
                          <a:pt x="30" y="74"/>
                        </a:cubicBezTo>
                        <a:cubicBezTo>
                          <a:pt x="24" y="84"/>
                          <a:pt x="22" y="93"/>
                          <a:pt x="20" y="104"/>
                        </a:cubicBezTo>
                        <a:cubicBezTo>
                          <a:pt x="17" y="103"/>
                          <a:pt x="14" y="104"/>
                          <a:pt x="12" y="102"/>
                        </a:cubicBezTo>
                        <a:cubicBezTo>
                          <a:pt x="9" y="99"/>
                          <a:pt x="8" y="90"/>
                          <a:pt x="8" y="90"/>
                        </a:cubicBezTo>
                        <a:cubicBezTo>
                          <a:pt x="13" y="75"/>
                          <a:pt x="14" y="64"/>
                          <a:pt x="0" y="54"/>
                        </a:cubicBezTo>
                        <a:cubicBezTo>
                          <a:pt x="1" y="46"/>
                          <a:pt x="1" y="38"/>
                          <a:pt x="2" y="30"/>
                        </a:cubicBezTo>
                        <a:cubicBezTo>
                          <a:pt x="2" y="27"/>
                          <a:pt x="13" y="2"/>
                          <a:pt x="8" y="18"/>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45" name="Freeform 21"/>
                  <p:cNvSpPr>
                    <a:spLocks/>
                  </p:cNvSpPr>
                  <p:nvPr/>
                </p:nvSpPr>
                <p:spPr bwMode="ltGray">
                  <a:xfrm>
                    <a:off x="1944" y="568"/>
                    <a:ext cx="16" cy="20"/>
                  </a:xfrm>
                  <a:custGeom>
                    <a:avLst/>
                    <a:gdLst/>
                    <a:ahLst/>
                    <a:cxnLst>
                      <a:cxn ang="0">
                        <a:pos x="3" y="28"/>
                      </a:cxn>
                      <a:cxn ang="0">
                        <a:pos x="13" y="0"/>
                      </a:cxn>
                      <a:cxn ang="0">
                        <a:pos x="15" y="28"/>
                      </a:cxn>
                      <a:cxn ang="0">
                        <a:pos x="37" y="38"/>
                      </a:cxn>
                      <a:cxn ang="0">
                        <a:pos x="19" y="44"/>
                      </a:cxn>
                      <a:cxn ang="0">
                        <a:pos x="5" y="58"/>
                      </a:cxn>
                      <a:cxn ang="0">
                        <a:pos x="1" y="34"/>
                      </a:cxn>
                      <a:cxn ang="0">
                        <a:pos x="3" y="28"/>
                      </a:cxn>
                    </a:cxnLst>
                    <a:rect l="0" t="0" r="r" b="b"/>
                    <a:pathLst>
                      <a:path w="37" h="61">
                        <a:moveTo>
                          <a:pt x="3" y="28"/>
                        </a:moveTo>
                        <a:cubicBezTo>
                          <a:pt x="5" y="14"/>
                          <a:pt x="2" y="7"/>
                          <a:pt x="13" y="0"/>
                        </a:cubicBezTo>
                        <a:cubicBezTo>
                          <a:pt x="26" y="9"/>
                          <a:pt x="23" y="17"/>
                          <a:pt x="15" y="28"/>
                        </a:cubicBezTo>
                        <a:cubicBezTo>
                          <a:pt x="25" y="31"/>
                          <a:pt x="33" y="27"/>
                          <a:pt x="37" y="38"/>
                        </a:cubicBezTo>
                        <a:cubicBezTo>
                          <a:pt x="30" y="45"/>
                          <a:pt x="28" y="47"/>
                          <a:pt x="19" y="44"/>
                        </a:cubicBezTo>
                        <a:cubicBezTo>
                          <a:pt x="13" y="54"/>
                          <a:pt x="18" y="61"/>
                          <a:pt x="5" y="58"/>
                        </a:cubicBezTo>
                        <a:cubicBezTo>
                          <a:pt x="0" y="50"/>
                          <a:pt x="3" y="44"/>
                          <a:pt x="1" y="34"/>
                        </a:cubicBezTo>
                        <a:cubicBezTo>
                          <a:pt x="2" y="32"/>
                          <a:pt x="3" y="28"/>
                          <a:pt x="3" y="28"/>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46" name="Freeform 22"/>
                  <p:cNvSpPr>
                    <a:spLocks/>
                  </p:cNvSpPr>
                  <p:nvPr/>
                </p:nvSpPr>
                <p:spPr bwMode="ltGray">
                  <a:xfrm>
                    <a:off x="1948" y="600"/>
                    <a:ext cx="20" cy="10"/>
                  </a:xfrm>
                  <a:custGeom>
                    <a:avLst/>
                    <a:gdLst/>
                    <a:ahLst/>
                    <a:cxnLst>
                      <a:cxn ang="0">
                        <a:pos x="7" y="0"/>
                      </a:cxn>
                      <a:cxn ang="0">
                        <a:pos x="29" y="0"/>
                      </a:cxn>
                      <a:cxn ang="0">
                        <a:pos x="49" y="16"/>
                      </a:cxn>
                      <a:cxn ang="0">
                        <a:pos x="35" y="14"/>
                      </a:cxn>
                      <a:cxn ang="0">
                        <a:pos x="3" y="16"/>
                      </a:cxn>
                      <a:cxn ang="0">
                        <a:pos x="7" y="0"/>
                      </a:cxn>
                    </a:cxnLst>
                    <a:rect l="0" t="0" r="r" b="b"/>
                    <a:pathLst>
                      <a:path w="49" h="29">
                        <a:moveTo>
                          <a:pt x="7" y="0"/>
                        </a:moveTo>
                        <a:cubicBezTo>
                          <a:pt x="15" y="6"/>
                          <a:pt x="19" y="2"/>
                          <a:pt x="29" y="0"/>
                        </a:cubicBezTo>
                        <a:cubicBezTo>
                          <a:pt x="45" y="5"/>
                          <a:pt x="40" y="3"/>
                          <a:pt x="49" y="16"/>
                        </a:cubicBezTo>
                        <a:cubicBezTo>
                          <a:pt x="46" y="29"/>
                          <a:pt x="42" y="21"/>
                          <a:pt x="35" y="14"/>
                        </a:cubicBezTo>
                        <a:cubicBezTo>
                          <a:pt x="26" y="15"/>
                          <a:pt x="12" y="19"/>
                          <a:pt x="3" y="16"/>
                        </a:cubicBezTo>
                        <a:cubicBezTo>
                          <a:pt x="0" y="6"/>
                          <a:pt x="7" y="10"/>
                          <a:pt x="7" y="0"/>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47" name="Freeform 23"/>
                  <p:cNvSpPr>
                    <a:spLocks/>
                  </p:cNvSpPr>
                  <p:nvPr/>
                </p:nvSpPr>
                <p:spPr bwMode="ltGray">
                  <a:xfrm>
                    <a:off x="1969" y="584"/>
                    <a:ext cx="26" cy="18"/>
                  </a:xfrm>
                  <a:custGeom>
                    <a:avLst/>
                    <a:gdLst/>
                    <a:ahLst/>
                    <a:cxnLst>
                      <a:cxn ang="0">
                        <a:pos x="21" y="38"/>
                      </a:cxn>
                      <a:cxn ang="0">
                        <a:pos x="15" y="26"/>
                      </a:cxn>
                      <a:cxn ang="0">
                        <a:pos x="3" y="22"/>
                      </a:cxn>
                      <a:cxn ang="0">
                        <a:pos x="13" y="8"/>
                      </a:cxn>
                      <a:cxn ang="0">
                        <a:pos x="25" y="0"/>
                      </a:cxn>
                      <a:cxn ang="0">
                        <a:pos x="49" y="10"/>
                      </a:cxn>
                      <a:cxn ang="0">
                        <a:pos x="53" y="20"/>
                      </a:cxn>
                      <a:cxn ang="0">
                        <a:pos x="61" y="32"/>
                      </a:cxn>
                      <a:cxn ang="0">
                        <a:pos x="41" y="38"/>
                      </a:cxn>
                      <a:cxn ang="0">
                        <a:pos x="23" y="44"/>
                      </a:cxn>
                      <a:cxn ang="0">
                        <a:pos x="21" y="38"/>
                      </a:cxn>
                    </a:cxnLst>
                    <a:rect l="0" t="0" r="r" b="b"/>
                    <a:pathLst>
                      <a:path w="61" h="48">
                        <a:moveTo>
                          <a:pt x="21" y="38"/>
                        </a:moveTo>
                        <a:cubicBezTo>
                          <a:pt x="19" y="34"/>
                          <a:pt x="19" y="29"/>
                          <a:pt x="15" y="26"/>
                        </a:cubicBezTo>
                        <a:cubicBezTo>
                          <a:pt x="12" y="24"/>
                          <a:pt x="3" y="22"/>
                          <a:pt x="3" y="22"/>
                        </a:cubicBezTo>
                        <a:cubicBezTo>
                          <a:pt x="0" y="12"/>
                          <a:pt x="5" y="12"/>
                          <a:pt x="13" y="8"/>
                        </a:cubicBezTo>
                        <a:cubicBezTo>
                          <a:pt x="17" y="6"/>
                          <a:pt x="25" y="0"/>
                          <a:pt x="25" y="0"/>
                        </a:cubicBezTo>
                        <a:cubicBezTo>
                          <a:pt x="37" y="2"/>
                          <a:pt x="41" y="2"/>
                          <a:pt x="49" y="10"/>
                        </a:cubicBezTo>
                        <a:cubicBezTo>
                          <a:pt x="45" y="21"/>
                          <a:pt x="46" y="12"/>
                          <a:pt x="53" y="20"/>
                        </a:cubicBezTo>
                        <a:cubicBezTo>
                          <a:pt x="56" y="24"/>
                          <a:pt x="61" y="32"/>
                          <a:pt x="61" y="32"/>
                        </a:cubicBezTo>
                        <a:cubicBezTo>
                          <a:pt x="56" y="47"/>
                          <a:pt x="53" y="42"/>
                          <a:pt x="41" y="38"/>
                        </a:cubicBezTo>
                        <a:cubicBezTo>
                          <a:pt x="27" y="47"/>
                          <a:pt x="34" y="48"/>
                          <a:pt x="23" y="44"/>
                        </a:cubicBezTo>
                        <a:cubicBezTo>
                          <a:pt x="22" y="42"/>
                          <a:pt x="21" y="38"/>
                          <a:pt x="21" y="38"/>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48" name="Freeform 24"/>
                  <p:cNvSpPr>
                    <a:spLocks/>
                  </p:cNvSpPr>
                  <p:nvPr/>
                </p:nvSpPr>
                <p:spPr bwMode="ltGray">
                  <a:xfrm>
                    <a:off x="1976" y="592"/>
                    <a:ext cx="122" cy="62"/>
                  </a:xfrm>
                  <a:custGeom>
                    <a:avLst/>
                    <a:gdLst/>
                    <a:ahLst/>
                    <a:cxnLst>
                      <a:cxn ang="0">
                        <a:pos x="46" y="28"/>
                      </a:cxn>
                      <a:cxn ang="0">
                        <a:pos x="36" y="14"/>
                      </a:cxn>
                      <a:cxn ang="0">
                        <a:pos x="26" y="30"/>
                      </a:cxn>
                      <a:cxn ang="0">
                        <a:pos x="0" y="24"/>
                      </a:cxn>
                      <a:cxn ang="0">
                        <a:pos x="10" y="42"/>
                      </a:cxn>
                      <a:cxn ang="0">
                        <a:pos x="16" y="62"/>
                      </a:cxn>
                      <a:cxn ang="0">
                        <a:pos x="24" y="48"/>
                      </a:cxn>
                      <a:cxn ang="0">
                        <a:pos x="30" y="44"/>
                      </a:cxn>
                      <a:cxn ang="0">
                        <a:pos x="48" y="56"/>
                      </a:cxn>
                      <a:cxn ang="0">
                        <a:pos x="70" y="62"/>
                      </a:cxn>
                      <a:cxn ang="0">
                        <a:pos x="88" y="72"/>
                      </a:cxn>
                      <a:cxn ang="0">
                        <a:pos x="106" y="102"/>
                      </a:cxn>
                      <a:cxn ang="0">
                        <a:pos x="104" y="122"/>
                      </a:cxn>
                      <a:cxn ang="0">
                        <a:pos x="98" y="134"/>
                      </a:cxn>
                      <a:cxn ang="0">
                        <a:pos x="122" y="128"/>
                      </a:cxn>
                      <a:cxn ang="0">
                        <a:pos x="140" y="140"/>
                      </a:cxn>
                      <a:cxn ang="0">
                        <a:pos x="168" y="148"/>
                      </a:cxn>
                      <a:cxn ang="0">
                        <a:pos x="174" y="146"/>
                      </a:cxn>
                      <a:cxn ang="0">
                        <a:pos x="168" y="134"/>
                      </a:cxn>
                      <a:cxn ang="0">
                        <a:pos x="178" y="136"/>
                      </a:cxn>
                      <a:cxn ang="0">
                        <a:pos x="186" y="118"/>
                      </a:cxn>
                      <a:cxn ang="0">
                        <a:pos x="202" y="122"/>
                      </a:cxn>
                      <a:cxn ang="0">
                        <a:pos x="214" y="130"/>
                      </a:cxn>
                      <a:cxn ang="0">
                        <a:pos x="244" y="168"/>
                      </a:cxn>
                      <a:cxn ang="0">
                        <a:pos x="262" y="178"/>
                      </a:cxn>
                      <a:cxn ang="0">
                        <a:pos x="284" y="170"/>
                      </a:cxn>
                      <a:cxn ang="0">
                        <a:pos x="268" y="160"/>
                      </a:cxn>
                      <a:cxn ang="0">
                        <a:pos x="256" y="138"/>
                      </a:cxn>
                      <a:cxn ang="0">
                        <a:pos x="250" y="132"/>
                      </a:cxn>
                      <a:cxn ang="0">
                        <a:pos x="248" y="122"/>
                      </a:cxn>
                      <a:cxn ang="0">
                        <a:pos x="236" y="116"/>
                      </a:cxn>
                      <a:cxn ang="0">
                        <a:pos x="240" y="96"/>
                      </a:cxn>
                      <a:cxn ang="0">
                        <a:pos x="220" y="86"/>
                      </a:cxn>
                      <a:cxn ang="0">
                        <a:pos x="210" y="70"/>
                      </a:cxn>
                      <a:cxn ang="0">
                        <a:pos x="190" y="54"/>
                      </a:cxn>
                      <a:cxn ang="0">
                        <a:pos x="168" y="38"/>
                      </a:cxn>
                      <a:cxn ang="0">
                        <a:pos x="156" y="34"/>
                      </a:cxn>
                      <a:cxn ang="0">
                        <a:pos x="120" y="16"/>
                      </a:cxn>
                      <a:cxn ang="0">
                        <a:pos x="102" y="4"/>
                      </a:cxn>
                      <a:cxn ang="0">
                        <a:pos x="96" y="0"/>
                      </a:cxn>
                      <a:cxn ang="0">
                        <a:pos x="70" y="10"/>
                      </a:cxn>
                      <a:cxn ang="0">
                        <a:pos x="56" y="32"/>
                      </a:cxn>
                      <a:cxn ang="0">
                        <a:pos x="46" y="28"/>
                      </a:cxn>
                    </a:cxnLst>
                    <a:rect l="0" t="0" r="r" b="b"/>
                    <a:pathLst>
                      <a:path w="286" h="182">
                        <a:moveTo>
                          <a:pt x="46" y="28"/>
                        </a:moveTo>
                        <a:cubicBezTo>
                          <a:pt x="41" y="14"/>
                          <a:pt x="46" y="17"/>
                          <a:pt x="36" y="14"/>
                        </a:cubicBezTo>
                        <a:cubicBezTo>
                          <a:pt x="31" y="17"/>
                          <a:pt x="26" y="30"/>
                          <a:pt x="26" y="30"/>
                        </a:cubicBezTo>
                        <a:cubicBezTo>
                          <a:pt x="12" y="25"/>
                          <a:pt x="19" y="21"/>
                          <a:pt x="0" y="24"/>
                        </a:cubicBezTo>
                        <a:cubicBezTo>
                          <a:pt x="2" y="33"/>
                          <a:pt x="2" y="37"/>
                          <a:pt x="10" y="42"/>
                        </a:cubicBezTo>
                        <a:cubicBezTo>
                          <a:pt x="12" y="49"/>
                          <a:pt x="14" y="55"/>
                          <a:pt x="16" y="62"/>
                        </a:cubicBezTo>
                        <a:cubicBezTo>
                          <a:pt x="24" y="59"/>
                          <a:pt x="27" y="57"/>
                          <a:pt x="24" y="48"/>
                        </a:cubicBezTo>
                        <a:cubicBezTo>
                          <a:pt x="26" y="47"/>
                          <a:pt x="28" y="43"/>
                          <a:pt x="30" y="44"/>
                        </a:cubicBezTo>
                        <a:cubicBezTo>
                          <a:pt x="48" y="48"/>
                          <a:pt x="36" y="52"/>
                          <a:pt x="48" y="56"/>
                        </a:cubicBezTo>
                        <a:cubicBezTo>
                          <a:pt x="74" y="65"/>
                          <a:pt x="47" y="56"/>
                          <a:pt x="70" y="62"/>
                        </a:cubicBezTo>
                        <a:cubicBezTo>
                          <a:pt x="77" y="64"/>
                          <a:pt x="88" y="72"/>
                          <a:pt x="88" y="72"/>
                        </a:cubicBezTo>
                        <a:cubicBezTo>
                          <a:pt x="96" y="84"/>
                          <a:pt x="102" y="87"/>
                          <a:pt x="106" y="102"/>
                        </a:cubicBezTo>
                        <a:cubicBezTo>
                          <a:pt x="105" y="109"/>
                          <a:pt x="106" y="115"/>
                          <a:pt x="104" y="122"/>
                        </a:cubicBezTo>
                        <a:cubicBezTo>
                          <a:pt x="103" y="126"/>
                          <a:pt x="94" y="132"/>
                          <a:pt x="98" y="134"/>
                        </a:cubicBezTo>
                        <a:cubicBezTo>
                          <a:pt x="106" y="137"/>
                          <a:pt x="122" y="128"/>
                          <a:pt x="122" y="128"/>
                        </a:cubicBezTo>
                        <a:cubicBezTo>
                          <a:pt x="130" y="131"/>
                          <a:pt x="133" y="135"/>
                          <a:pt x="140" y="140"/>
                        </a:cubicBezTo>
                        <a:cubicBezTo>
                          <a:pt x="148" y="145"/>
                          <a:pt x="159" y="145"/>
                          <a:pt x="168" y="148"/>
                        </a:cubicBezTo>
                        <a:cubicBezTo>
                          <a:pt x="170" y="147"/>
                          <a:pt x="173" y="148"/>
                          <a:pt x="174" y="146"/>
                        </a:cubicBezTo>
                        <a:cubicBezTo>
                          <a:pt x="176" y="142"/>
                          <a:pt x="164" y="136"/>
                          <a:pt x="168" y="134"/>
                        </a:cubicBezTo>
                        <a:cubicBezTo>
                          <a:pt x="171" y="132"/>
                          <a:pt x="175" y="135"/>
                          <a:pt x="178" y="136"/>
                        </a:cubicBezTo>
                        <a:cubicBezTo>
                          <a:pt x="182" y="131"/>
                          <a:pt x="186" y="118"/>
                          <a:pt x="186" y="118"/>
                        </a:cubicBezTo>
                        <a:cubicBezTo>
                          <a:pt x="189" y="119"/>
                          <a:pt x="199" y="120"/>
                          <a:pt x="202" y="122"/>
                        </a:cubicBezTo>
                        <a:cubicBezTo>
                          <a:pt x="206" y="124"/>
                          <a:pt x="214" y="130"/>
                          <a:pt x="214" y="130"/>
                        </a:cubicBezTo>
                        <a:cubicBezTo>
                          <a:pt x="224" y="145"/>
                          <a:pt x="228" y="158"/>
                          <a:pt x="244" y="168"/>
                        </a:cubicBezTo>
                        <a:cubicBezTo>
                          <a:pt x="250" y="172"/>
                          <a:pt x="262" y="178"/>
                          <a:pt x="262" y="178"/>
                        </a:cubicBezTo>
                        <a:cubicBezTo>
                          <a:pt x="265" y="178"/>
                          <a:pt x="286" y="182"/>
                          <a:pt x="284" y="170"/>
                        </a:cubicBezTo>
                        <a:cubicBezTo>
                          <a:pt x="283" y="164"/>
                          <a:pt x="268" y="160"/>
                          <a:pt x="268" y="160"/>
                        </a:cubicBezTo>
                        <a:cubicBezTo>
                          <a:pt x="261" y="150"/>
                          <a:pt x="270" y="143"/>
                          <a:pt x="256" y="138"/>
                        </a:cubicBezTo>
                        <a:cubicBezTo>
                          <a:pt x="254" y="136"/>
                          <a:pt x="251" y="135"/>
                          <a:pt x="250" y="132"/>
                        </a:cubicBezTo>
                        <a:cubicBezTo>
                          <a:pt x="248" y="129"/>
                          <a:pt x="250" y="125"/>
                          <a:pt x="248" y="122"/>
                        </a:cubicBezTo>
                        <a:cubicBezTo>
                          <a:pt x="246" y="118"/>
                          <a:pt x="240" y="118"/>
                          <a:pt x="236" y="116"/>
                        </a:cubicBezTo>
                        <a:cubicBezTo>
                          <a:pt x="230" y="107"/>
                          <a:pt x="227" y="100"/>
                          <a:pt x="240" y="96"/>
                        </a:cubicBezTo>
                        <a:cubicBezTo>
                          <a:pt x="236" y="83"/>
                          <a:pt x="236" y="84"/>
                          <a:pt x="220" y="86"/>
                        </a:cubicBezTo>
                        <a:cubicBezTo>
                          <a:pt x="209" y="82"/>
                          <a:pt x="208" y="82"/>
                          <a:pt x="210" y="70"/>
                        </a:cubicBezTo>
                        <a:cubicBezTo>
                          <a:pt x="207" y="60"/>
                          <a:pt x="199" y="57"/>
                          <a:pt x="190" y="54"/>
                        </a:cubicBezTo>
                        <a:cubicBezTo>
                          <a:pt x="181" y="45"/>
                          <a:pt x="181" y="42"/>
                          <a:pt x="168" y="38"/>
                        </a:cubicBezTo>
                        <a:cubicBezTo>
                          <a:pt x="164" y="37"/>
                          <a:pt x="156" y="34"/>
                          <a:pt x="156" y="34"/>
                        </a:cubicBezTo>
                        <a:cubicBezTo>
                          <a:pt x="146" y="24"/>
                          <a:pt x="134" y="21"/>
                          <a:pt x="120" y="16"/>
                        </a:cubicBezTo>
                        <a:cubicBezTo>
                          <a:pt x="113" y="14"/>
                          <a:pt x="108" y="8"/>
                          <a:pt x="102" y="4"/>
                        </a:cubicBezTo>
                        <a:cubicBezTo>
                          <a:pt x="100" y="3"/>
                          <a:pt x="96" y="0"/>
                          <a:pt x="96" y="0"/>
                        </a:cubicBezTo>
                        <a:cubicBezTo>
                          <a:pt x="83" y="2"/>
                          <a:pt x="79" y="1"/>
                          <a:pt x="70" y="10"/>
                        </a:cubicBezTo>
                        <a:cubicBezTo>
                          <a:pt x="67" y="19"/>
                          <a:pt x="63" y="27"/>
                          <a:pt x="56" y="32"/>
                        </a:cubicBezTo>
                        <a:cubicBezTo>
                          <a:pt x="49" y="30"/>
                          <a:pt x="52" y="31"/>
                          <a:pt x="46" y="28"/>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49" name="Freeform 25"/>
                  <p:cNvSpPr>
                    <a:spLocks/>
                  </p:cNvSpPr>
                  <p:nvPr/>
                </p:nvSpPr>
                <p:spPr bwMode="ltGray">
                  <a:xfrm>
                    <a:off x="2082" y="599"/>
                    <a:ext cx="33" cy="26"/>
                  </a:xfrm>
                  <a:custGeom>
                    <a:avLst/>
                    <a:gdLst/>
                    <a:ahLst/>
                    <a:cxnLst>
                      <a:cxn ang="0">
                        <a:pos x="1" y="58"/>
                      </a:cxn>
                      <a:cxn ang="0">
                        <a:pos x="27" y="60"/>
                      </a:cxn>
                      <a:cxn ang="0">
                        <a:pos x="45" y="48"/>
                      </a:cxn>
                      <a:cxn ang="0">
                        <a:pos x="57" y="30"/>
                      </a:cxn>
                      <a:cxn ang="0">
                        <a:pos x="43" y="14"/>
                      </a:cxn>
                      <a:cxn ang="0">
                        <a:pos x="43" y="4"/>
                      </a:cxn>
                      <a:cxn ang="0">
                        <a:pos x="71" y="26"/>
                      </a:cxn>
                      <a:cxn ang="0">
                        <a:pos x="67" y="54"/>
                      </a:cxn>
                      <a:cxn ang="0">
                        <a:pos x="33" y="78"/>
                      </a:cxn>
                      <a:cxn ang="0">
                        <a:pos x="9" y="66"/>
                      </a:cxn>
                      <a:cxn ang="0">
                        <a:pos x="3" y="62"/>
                      </a:cxn>
                      <a:cxn ang="0">
                        <a:pos x="1" y="58"/>
                      </a:cxn>
                    </a:cxnLst>
                    <a:rect l="0" t="0" r="r" b="b"/>
                    <a:pathLst>
                      <a:path w="78" h="78">
                        <a:moveTo>
                          <a:pt x="1" y="58"/>
                        </a:moveTo>
                        <a:cubicBezTo>
                          <a:pt x="6" y="44"/>
                          <a:pt x="18" y="57"/>
                          <a:pt x="27" y="60"/>
                        </a:cubicBezTo>
                        <a:cubicBezTo>
                          <a:pt x="35" y="57"/>
                          <a:pt x="38" y="52"/>
                          <a:pt x="45" y="48"/>
                        </a:cubicBezTo>
                        <a:cubicBezTo>
                          <a:pt x="48" y="40"/>
                          <a:pt x="51" y="36"/>
                          <a:pt x="57" y="30"/>
                        </a:cubicBezTo>
                        <a:cubicBezTo>
                          <a:pt x="55" y="23"/>
                          <a:pt x="43" y="14"/>
                          <a:pt x="43" y="14"/>
                        </a:cubicBezTo>
                        <a:cubicBezTo>
                          <a:pt x="33" y="0"/>
                          <a:pt x="30" y="1"/>
                          <a:pt x="43" y="4"/>
                        </a:cubicBezTo>
                        <a:cubicBezTo>
                          <a:pt x="54" y="11"/>
                          <a:pt x="58" y="22"/>
                          <a:pt x="71" y="26"/>
                        </a:cubicBezTo>
                        <a:cubicBezTo>
                          <a:pt x="78" y="37"/>
                          <a:pt x="78" y="46"/>
                          <a:pt x="67" y="54"/>
                        </a:cubicBezTo>
                        <a:cubicBezTo>
                          <a:pt x="51" y="49"/>
                          <a:pt x="53" y="71"/>
                          <a:pt x="33" y="78"/>
                        </a:cubicBezTo>
                        <a:cubicBezTo>
                          <a:pt x="16" y="72"/>
                          <a:pt x="25" y="76"/>
                          <a:pt x="9" y="66"/>
                        </a:cubicBezTo>
                        <a:cubicBezTo>
                          <a:pt x="7" y="65"/>
                          <a:pt x="3" y="62"/>
                          <a:pt x="3" y="62"/>
                        </a:cubicBezTo>
                        <a:cubicBezTo>
                          <a:pt x="0" y="54"/>
                          <a:pt x="13" y="42"/>
                          <a:pt x="1" y="58"/>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50" name="Freeform 26"/>
                  <p:cNvSpPr>
                    <a:spLocks/>
                  </p:cNvSpPr>
                  <p:nvPr/>
                </p:nvSpPr>
                <p:spPr bwMode="ltGray">
                  <a:xfrm>
                    <a:off x="2152" y="544"/>
                    <a:ext cx="8" cy="6"/>
                  </a:xfrm>
                  <a:custGeom>
                    <a:avLst/>
                    <a:gdLst/>
                    <a:ahLst/>
                    <a:cxnLst>
                      <a:cxn ang="0">
                        <a:pos x="3" y="4"/>
                      </a:cxn>
                      <a:cxn ang="0">
                        <a:pos x="3" y="14"/>
                      </a:cxn>
                      <a:cxn ang="0">
                        <a:pos x="3" y="4"/>
                      </a:cxn>
                    </a:cxnLst>
                    <a:rect l="0" t="0" r="r" b="b"/>
                    <a:pathLst>
                      <a:path w="17" h="18">
                        <a:moveTo>
                          <a:pt x="3" y="4"/>
                        </a:moveTo>
                        <a:cubicBezTo>
                          <a:pt x="17" y="7"/>
                          <a:pt x="16" y="18"/>
                          <a:pt x="3" y="14"/>
                        </a:cubicBezTo>
                        <a:cubicBezTo>
                          <a:pt x="0" y="6"/>
                          <a:pt x="7" y="0"/>
                          <a:pt x="3" y="4"/>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51" name="Freeform 27"/>
                  <p:cNvSpPr>
                    <a:spLocks/>
                  </p:cNvSpPr>
                  <p:nvPr/>
                </p:nvSpPr>
                <p:spPr bwMode="ltGray">
                  <a:xfrm>
                    <a:off x="2194" y="584"/>
                    <a:ext cx="11" cy="8"/>
                  </a:xfrm>
                  <a:custGeom>
                    <a:avLst/>
                    <a:gdLst/>
                    <a:ahLst/>
                    <a:cxnLst>
                      <a:cxn ang="0">
                        <a:pos x="8" y="14"/>
                      </a:cxn>
                      <a:cxn ang="0">
                        <a:pos x="14" y="0"/>
                      </a:cxn>
                      <a:cxn ang="0">
                        <a:pos x="14" y="22"/>
                      </a:cxn>
                      <a:cxn ang="0">
                        <a:pos x="8" y="14"/>
                      </a:cxn>
                    </a:cxnLst>
                    <a:rect l="0" t="0" r="r" b="b"/>
                    <a:pathLst>
                      <a:path w="26" h="22">
                        <a:moveTo>
                          <a:pt x="8" y="14"/>
                        </a:moveTo>
                        <a:cubicBezTo>
                          <a:pt x="5" y="6"/>
                          <a:pt x="5" y="3"/>
                          <a:pt x="14" y="0"/>
                        </a:cubicBezTo>
                        <a:cubicBezTo>
                          <a:pt x="26" y="4"/>
                          <a:pt x="23" y="16"/>
                          <a:pt x="14" y="22"/>
                        </a:cubicBezTo>
                        <a:cubicBezTo>
                          <a:pt x="0" y="17"/>
                          <a:pt x="13" y="3"/>
                          <a:pt x="8" y="14"/>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52" name="Freeform 28"/>
                  <p:cNvSpPr>
                    <a:spLocks/>
                  </p:cNvSpPr>
                  <p:nvPr/>
                </p:nvSpPr>
                <p:spPr bwMode="ltGray">
                  <a:xfrm>
                    <a:off x="2059" y="494"/>
                    <a:ext cx="8" cy="5"/>
                  </a:xfrm>
                  <a:custGeom>
                    <a:avLst/>
                    <a:gdLst/>
                    <a:ahLst/>
                    <a:cxnLst>
                      <a:cxn ang="0">
                        <a:pos x="7" y="12"/>
                      </a:cxn>
                      <a:cxn ang="0">
                        <a:pos x="17" y="2"/>
                      </a:cxn>
                      <a:cxn ang="0">
                        <a:pos x="9" y="12"/>
                      </a:cxn>
                      <a:cxn ang="0">
                        <a:pos x="7" y="12"/>
                      </a:cxn>
                    </a:cxnLst>
                    <a:rect l="0" t="0" r="r" b="b"/>
                    <a:pathLst>
                      <a:path w="20" h="15">
                        <a:moveTo>
                          <a:pt x="7" y="12"/>
                        </a:moveTo>
                        <a:cubicBezTo>
                          <a:pt x="0" y="1"/>
                          <a:pt x="6" y="0"/>
                          <a:pt x="17" y="2"/>
                        </a:cubicBezTo>
                        <a:cubicBezTo>
                          <a:pt x="20" y="10"/>
                          <a:pt x="18" y="15"/>
                          <a:pt x="9" y="12"/>
                        </a:cubicBezTo>
                        <a:cubicBezTo>
                          <a:pt x="4" y="4"/>
                          <a:pt x="4" y="4"/>
                          <a:pt x="7" y="12"/>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53" name="Freeform 29"/>
                  <p:cNvSpPr>
                    <a:spLocks/>
                  </p:cNvSpPr>
                  <p:nvPr/>
                </p:nvSpPr>
                <p:spPr bwMode="ltGray">
                  <a:xfrm>
                    <a:off x="1988" y="536"/>
                    <a:ext cx="8" cy="5"/>
                  </a:xfrm>
                  <a:custGeom>
                    <a:avLst/>
                    <a:gdLst/>
                    <a:ahLst/>
                    <a:cxnLst>
                      <a:cxn ang="0">
                        <a:pos x="7" y="12"/>
                      </a:cxn>
                      <a:cxn ang="0">
                        <a:pos x="15" y="2"/>
                      </a:cxn>
                      <a:cxn ang="0">
                        <a:pos x="15" y="14"/>
                      </a:cxn>
                      <a:cxn ang="0">
                        <a:pos x="7" y="12"/>
                      </a:cxn>
                    </a:cxnLst>
                    <a:rect l="0" t="0" r="r" b="b"/>
                    <a:pathLst>
                      <a:path w="20" h="15">
                        <a:moveTo>
                          <a:pt x="7" y="12"/>
                        </a:moveTo>
                        <a:cubicBezTo>
                          <a:pt x="0" y="2"/>
                          <a:pt x="3" y="0"/>
                          <a:pt x="15" y="2"/>
                        </a:cubicBezTo>
                        <a:cubicBezTo>
                          <a:pt x="16" y="4"/>
                          <a:pt x="20" y="12"/>
                          <a:pt x="15" y="14"/>
                        </a:cubicBezTo>
                        <a:cubicBezTo>
                          <a:pt x="12" y="15"/>
                          <a:pt x="7" y="12"/>
                          <a:pt x="7" y="12"/>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54" name="Freeform 30"/>
                  <p:cNvSpPr>
                    <a:spLocks/>
                  </p:cNvSpPr>
                  <p:nvPr/>
                </p:nvSpPr>
                <p:spPr bwMode="ltGray">
                  <a:xfrm>
                    <a:off x="1910" y="523"/>
                    <a:ext cx="34" cy="27"/>
                  </a:xfrm>
                  <a:custGeom>
                    <a:avLst/>
                    <a:gdLst/>
                    <a:ahLst/>
                    <a:cxnLst>
                      <a:cxn ang="0">
                        <a:pos x="0" y="50"/>
                      </a:cxn>
                      <a:cxn ang="0">
                        <a:pos x="14" y="24"/>
                      </a:cxn>
                      <a:cxn ang="0">
                        <a:pos x="26" y="20"/>
                      </a:cxn>
                      <a:cxn ang="0">
                        <a:pos x="48" y="18"/>
                      </a:cxn>
                      <a:cxn ang="0">
                        <a:pos x="58" y="0"/>
                      </a:cxn>
                      <a:cxn ang="0">
                        <a:pos x="80" y="40"/>
                      </a:cxn>
                      <a:cxn ang="0">
                        <a:pos x="70" y="56"/>
                      </a:cxn>
                      <a:cxn ang="0">
                        <a:pos x="54" y="62"/>
                      </a:cxn>
                      <a:cxn ang="0">
                        <a:pos x="48" y="80"/>
                      </a:cxn>
                      <a:cxn ang="0">
                        <a:pos x="32" y="68"/>
                      </a:cxn>
                      <a:cxn ang="0">
                        <a:pos x="38" y="52"/>
                      </a:cxn>
                      <a:cxn ang="0">
                        <a:pos x="30" y="28"/>
                      </a:cxn>
                      <a:cxn ang="0">
                        <a:pos x="20" y="48"/>
                      </a:cxn>
                      <a:cxn ang="0">
                        <a:pos x="8" y="56"/>
                      </a:cxn>
                      <a:cxn ang="0">
                        <a:pos x="0" y="50"/>
                      </a:cxn>
                    </a:cxnLst>
                    <a:rect l="0" t="0" r="r" b="b"/>
                    <a:pathLst>
                      <a:path w="80" h="80">
                        <a:moveTo>
                          <a:pt x="0" y="50"/>
                        </a:moveTo>
                        <a:cubicBezTo>
                          <a:pt x="1" y="47"/>
                          <a:pt x="12" y="25"/>
                          <a:pt x="14" y="24"/>
                        </a:cubicBezTo>
                        <a:cubicBezTo>
                          <a:pt x="17" y="22"/>
                          <a:pt x="26" y="20"/>
                          <a:pt x="26" y="20"/>
                        </a:cubicBezTo>
                        <a:cubicBezTo>
                          <a:pt x="34" y="23"/>
                          <a:pt x="40" y="21"/>
                          <a:pt x="48" y="18"/>
                        </a:cubicBezTo>
                        <a:cubicBezTo>
                          <a:pt x="52" y="12"/>
                          <a:pt x="54" y="6"/>
                          <a:pt x="58" y="0"/>
                        </a:cubicBezTo>
                        <a:cubicBezTo>
                          <a:pt x="70" y="4"/>
                          <a:pt x="76" y="28"/>
                          <a:pt x="80" y="40"/>
                        </a:cubicBezTo>
                        <a:cubicBezTo>
                          <a:pt x="75" y="54"/>
                          <a:pt x="80" y="50"/>
                          <a:pt x="70" y="56"/>
                        </a:cubicBezTo>
                        <a:cubicBezTo>
                          <a:pt x="61" y="53"/>
                          <a:pt x="59" y="54"/>
                          <a:pt x="54" y="62"/>
                        </a:cubicBezTo>
                        <a:cubicBezTo>
                          <a:pt x="57" y="71"/>
                          <a:pt x="56" y="75"/>
                          <a:pt x="48" y="80"/>
                        </a:cubicBezTo>
                        <a:cubicBezTo>
                          <a:pt x="40" y="77"/>
                          <a:pt x="39" y="72"/>
                          <a:pt x="32" y="68"/>
                        </a:cubicBezTo>
                        <a:cubicBezTo>
                          <a:pt x="26" y="59"/>
                          <a:pt x="30" y="57"/>
                          <a:pt x="38" y="52"/>
                        </a:cubicBezTo>
                        <a:cubicBezTo>
                          <a:pt x="41" y="42"/>
                          <a:pt x="39" y="34"/>
                          <a:pt x="30" y="28"/>
                        </a:cubicBezTo>
                        <a:cubicBezTo>
                          <a:pt x="20" y="31"/>
                          <a:pt x="30" y="40"/>
                          <a:pt x="20" y="48"/>
                        </a:cubicBezTo>
                        <a:cubicBezTo>
                          <a:pt x="16" y="51"/>
                          <a:pt x="8" y="56"/>
                          <a:pt x="8" y="56"/>
                        </a:cubicBezTo>
                        <a:cubicBezTo>
                          <a:pt x="2" y="50"/>
                          <a:pt x="5" y="50"/>
                          <a:pt x="0" y="50"/>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55" name="Freeform 31"/>
                  <p:cNvSpPr>
                    <a:spLocks/>
                  </p:cNvSpPr>
                  <p:nvPr/>
                </p:nvSpPr>
                <p:spPr bwMode="ltGray">
                  <a:xfrm>
                    <a:off x="1899" y="466"/>
                    <a:ext cx="40" cy="58"/>
                  </a:xfrm>
                  <a:custGeom>
                    <a:avLst/>
                    <a:gdLst/>
                    <a:ahLst/>
                    <a:cxnLst>
                      <a:cxn ang="0">
                        <a:pos x="14" y="96"/>
                      </a:cxn>
                      <a:cxn ang="0">
                        <a:pos x="26" y="128"/>
                      </a:cxn>
                      <a:cxn ang="0">
                        <a:pos x="32" y="108"/>
                      </a:cxn>
                      <a:cxn ang="0">
                        <a:pos x="52" y="100"/>
                      </a:cxn>
                      <a:cxn ang="0">
                        <a:pos x="46" y="124"/>
                      </a:cxn>
                      <a:cxn ang="0">
                        <a:pos x="66" y="126"/>
                      </a:cxn>
                      <a:cxn ang="0">
                        <a:pos x="76" y="142"/>
                      </a:cxn>
                      <a:cxn ang="0">
                        <a:pos x="58" y="148"/>
                      </a:cxn>
                      <a:cxn ang="0">
                        <a:pos x="74" y="174"/>
                      </a:cxn>
                      <a:cxn ang="0">
                        <a:pos x="84" y="154"/>
                      </a:cxn>
                      <a:cxn ang="0">
                        <a:pos x="82" y="112"/>
                      </a:cxn>
                      <a:cxn ang="0">
                        <a:pos x="60" y="106"/>
                      </a:cxn>
                      <a:cxn ang="0">
                        <a:pos x="50" y="82"/>
                      </a:cxn>
                      <a:cxn ang="0">
                        <a:pos x="34" y="82"/>
                      </a:cxn>
                      <a:cxn ang="0">
                        <a:pos x="30" y="70"/>
                      </a:cxn>
                      <a:cxn ang="0">
                        <a:pos x="42" y="42"/>
                      </a:cxn>
                      <a:cxn ang="0">
                        <a:pos x="30" y="0"/>
                      </a:cxn>
                      <a:cxn ang="0">
                        <a:pos x="18" y="22"/>
                      </a:cxn>
                      <a:cxn ang="0">
                        <a:pos x="4" y="46"/>
                      </a:cxn>
                      <a:cxn ang="0">
                        <a:pos x="14" y="76"/>
                      </a:cxn>
                      <a:cxn ang="0">
                        <a:pos x="14" y="96"/>
                      </a:cxn>
                    </a:cxnLst>
                    <a:rect l="0" t="0" r="r" b="b"/>
                    <a:pathLst>
                      <a:path w="94" h="174">
                        <a:moveTo>
                          <a:pt x="14" y="96"/>
                        </a:moveTo>
                        <a:cubicBezTo>
                          <a:pt x="11" y="109"/>
                          <a:pt x="15" y="120"/>
                          <a:pt x="26" y="128"/>
                        </a:cubicBezTo>
                        <a:cubicBezTo>
                          <a:pt x="34" y="120"/>
                          <a:pt x="35" y="119"/>
                          <a:pt x="32" y="108"/>
                        </a:cubicBezTo>
                        <a:cubicBezTo>
                          <a:pt x="35" y="92"/>
                          <a:pt x="39" y="92"/>
                          <a:pt x="52" y="100"/>
                        </a:cubicBezTo>
                        <a:cubicBezTo>
                          <a:pt x="59" y="110"/>
                          <a:pt x="49" y="114"/>
                          <a:pt x="46" y="124"/>
                        </a:cubicBezTo>
                        <a:cubicBezTo>
                          <a:pt x="50" y="137"/>
                          <a:pt x="57" y="129"/>
                          <a:pt x="66" y="126"/>
                        </a:cubicBezTo>
                        <a:cubicBezTo>
                          <a:pt x="77" y="129"/>
                          <a:pt x="79" y="131"/>
                          <a:pt x="76" y="142"/>
                        </a:cubicBezTo>
                        <a:cubicBezTo>
                          <a:pt x="67" y="139"/>
                          <a:pt x="65" y="141"/>
                          <a:pt x="58" y="148"/>
                        </a:cubicBezTo>
                        <a:cubicBezTo>
                          <a:pt x="60" y="160"/>
                          <a:pt x="62" y="170"/>
                          <a:pt x="74" y="174"/>
                        </a:cubicBezTo>
                        <a:cubicBezTo>
                          <a:pt x="77" y="165"/>
                          <a:pt x="74" y="157"/>
                          <a:pt x="84" y="154"/>
                        </a:cubicBezTo>
                        <a:cubicBezTo>
                          <a:pt x="91" y="143"/>
                          <a:pt x="94" y="122"/>
                          <a:pt x="82" y="112"/>
                        </a:cubicBezTo>
                        <a:cubicBezTo>
                          <a:pt x="77" y="108"/>
                          <a:pt x="66" y="108"/>
                          <a:pt x="60" y="106"/>
                        </a:cubicBezTo>
                        <a:cubicBezTo>
                          <a:pt x="65" y="92"/>
                          <a:pt x="66" y="87"/>
                          <a:pt x="50" y="82"/>
                        </a:cubicBezTo>
                        <a:cubicBezTo>
                          <a:pt x="48" y="82"/>
                          <a:pt x="37" y="86"/>
                          <a:pt x="34" y="82"/>
                        </a:cubicBezTo>
                        <a:cubicBezTo>
                          <a:pt x="32" y="79"/>
                          <a:pt x="30" y="70"/>
                          <a:pt x="30" y="70"/>
                        </a:cubicBezTo>
                        <a:cubicBezTo>
                          <a:pt x="32" y="54"/>
                          <a:pt x="32" y="52"/>
                          <a:pt x="42" y="42"/>
                        </a:cubicBezTo>
                        <a:cubicBezTo>
                          <a:pt x="41" y="30"/>
                          <a:pt x="45" y="5"/>
                          <a:pt x="30" y="0"/>
                        </a:cubicBezTo>
                        <a:cubicBezTo>
                          <a:pt x="14" y="4"/>
                          <a:pt x="16" y="4"/>
                          <a:pt x="18" y="22"/>
                        </a:cubicBezTo>
                        <a:cubicBezTo>
                          <a:pt x="16" y="39"/>
                          <a:pt x="15" y="35"/>
                          <a:pt x="4" y="46"/>
                        </a:cubicBezTo>
                        <a:cubicBezTo>
                          <a:pt x="0" y="59"/>
                          <a:pt x="5" y="67"/>
                          <a:pt x="14" y="76"/>
                        </a:cubicBezTo>
                        <a:cubicBezTo>
                          <a:pt x="15" y="80"/>
                          <a:pt x="17" y="93"/>
                          <a:pt x="14" y="96"/>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56" name="Freeform 32"/>
                  <p:cNvSpPr>
                    <a:spLocks/>
                  </p:cNvSpPr>
                  <p:nvPr/>
                </p:nvSpPr>
                <p:spPr bwMode="ltGray">
                  <a:xfrm>
                    <a:off x="1909" y="507"/>
                    <a:ext cx="14" cy="18"/>
                  </a:xfrm>
                  <a:custGeom>
                    <a:avLst/>
                    <a:gdLst/>
                    <a:ahLst/>
                    <a:cxnLst>
                      <a:cxn ang="0">
                        <a:pos x="6" y="24"/>
                      </a:cxn>
                      <a:cxn ang="0">
                        <a:pos x="12" y="0"/>
                      </a:cxn>
                      <a:cxn ang="0">
                        <a:pos x="20" y="16"/>
                      </a:cxn>
                      <a:cxn ang="0">
                        <a:pos x="22" y="24"/>
                      </a:cxn>
                      <a:cxn ang="0">
                        <a:pos x="28" y="26"/>
                      </a:cxn>
                      <a:cxn ang="0">
                        <a:pos x="32" y="38"/>
                      </a:cxn>
                      <a:cxn ang="0">
                        <a:pos x="18" y="50"/>
                      </a:cxn>
                      <a:cxn ang="0">
                        <a:pos x="6" y="24"/>
                      </a:cxn>
                    </a:cxnLst>
                    <a:rect l="0" t="0" r="r" b="b"/>
                    <a:pathLst>
                      <a:path w="32" h="50">
                        <a:moveTo>
                          <a:pt x="6" y="24"/>
                        </a:moveTo>
                        <a:cubicBezTo>
                          <a:pt x="0" y="15"/>
                          <a:pt x="3" y="6"/>
                          <a:pt x="12" y="0"/>
                        </a:cubicBezTo>
                        <a:cubicBezTo>
                          <a:pt x="23" y="3"/>
                          <a:pt x="23" y="5"/>
                          <a:pt x="20" y="16"/>
                        </a:cubicBezTo>
                        <a:cubicBezTo>
                          <a:pt x="21" y="19"/>
                          <a:pt x="20" y="22"/>
                          <a:pt x="22" y="24"/>
                        </a:cubicBezTo>
                        <a:cubicBezTo>
                          <a:pt x="23" y="26"/>
                          <a:pt x="27" y="24"/>
                          <a:pt x="28" y="26"/>
                        </a:cubicBezTo>
                        <a:cubicBezTo>
                          <a:pt x="30" y="29"/>
                          <a:pt x="32" y="38"/>
                          <a:pt x="32" y="38"/>
                        </a:cubicBezTo>
                        <a:cubicBezTo>
                          <a:pt x="29" y="46"/>
                          <a:pt x="26" y="47"/>
                          <a:pt x="18" y="50"/>
                        </a:cubicBezTo>
                        <a:cubicBezTo>
                          <a:pt x="12" y="41"/>
                          <a:pt x="18" y="24"/>
                          <a:pt x="6" y="24"/>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57" name="Freeform 33"/>
                  <p:cNvSpPr>
                    <a:spLocks/>
                  </p:cNvSpPr>
                  <p:nvPr/>
                </p:nvSpPr>
                <p:spPr bwMode="ltGray">
                  <a:xfrm>
                    <a:off x="1881" y="511"/>
                    <a:ext cx="19" cy="17"/>
                  </a:xfrm>
                  <a:custGeom>
                    <a:avLst/>
                    <a:gdLst/>
                    <a:ahLst/>
                    <a:cxnLst>
                      <a:cxn ang="0">
                        <a:pos x="0" y="44"/>
                      </a:cxn>
                      <a:cxn ang="0">
                        <a:pos x="22" y="20"/>
                      </a:cxn>
                      <a:cxn ang="0">
                        <a:pos x="36" y="0"/>
                      </a:cxn>
                      <a:cxn ang="0">
                        <a:pos x="24" y="28"/>
                      </a:cxn>
                      <a:cxn ang="0">
                        <a:pos x="2" y="50"/>
                      </a:cxn>
                      <a:cxn ang="0">
                        <a:pos x="0" y="44"/>
                      </a:cxn>
                    </a:cxnLst>
                    <a:rect l="0" t="0" r="r" b="b"/>
                    <a:pathLst>
                      <a:path w="43" h="50">
                        <a:moveTo>
                          <a:pt x="0" y="44"/>
                        </a:moveTo>
                        <a:cubicBezTo>
                          <a:pt x="6" y="38"/>
                          <a:pt x="18" y="29"/>
                          <a:pt x="22" y="20"/>
                        </a:cubicBezTo>
                        <a:cubicBezTo>
                          <a:pt x="27" y="10"/>
                          <a:pt x="25" y="4"/>
                          <a:pt x="36" y="0"/>
                        </a:cubicBezTo>
                        <a:cubicBezTo>
                          <a:pt x="43" y="11"/>
                          <a:pt x="36" y="24"/>
                          <a:pt x="24" y="28"/>
                        </a:cubicBezTo>
                        <a:cubicBezTo>
                          <a:pt x="21" y="38"/>
                          <a:pt x="12" y="47"/>
                          <a:pt x="2" y="50"/>
                        </a:cubicBezTo>
                        <a:cubicBezTo>
                          <a:pt x="1" y="48"/>
                          <a:pt x="0" y="44"/>
                          <a:pt x="0" y="44"/>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58" name="Freeform 34"/>
                  <p:cNvSpPr>
                    <a:spLocks/>
                  </p:cNvSpPr>
                  <p:nvPr/>
                </p:nvSpPr>
                <p:spPr bwMode="ltGray">
                  <a:xfrm>
                    <a:off x="2930" y="489"/>
                    <a:ext cx="299" cy="179"/>
                  </a:xfrm>
                  <a:custGeom>
                    <a:avLst/>
                    <a:gdLst/>
                    <a:ahLst/>
                    <a:cxnLst>
                      <a:cxn ang="0">
                        <a:pos x="21" y="280"/>
                      </a:cxn>
                      <a:cxn ang="0">
                        <a:pos x="24" y="250"/>
                      </a:cxn>
                      <a:cxn ang="0">
                        <a:pos x="22" y="245"/>
                      </a:cxn>
                      <a:cxn ang="0">
                        <a:pos x="16" y="218"/>
                      </a:cxn>
                      <a:cxn ang="0">
                        <a:pos x="4" y="215"/>
                      </a:cxn>
                      <a:cxn ang="0">
                        <a:pos x="0" y="191"/>
                      </a:cxn>
                      <a:cxn ang="0">
                        <a:pos x="12" y="180"/>
                      </a:cxn>
                      <a:cxn ang="0">
                        <a:pos x="6" y="165"/>
                      </a:cxn>
                      <a:cxn ang="0">
                        <a:pos x="2" y="160"/>
                      </a:cxn>
                      <a:cxn ang="0">
                        <a:pos x="28" y="120"/>
                      </a:cxn>
                      <a:cxn ang="0">
                        <a:pos x="44" y="96"/>
                      </a:cxn>
                      <a:cxn ang="0">
                        <a:pos x="42" y="70"/>
                      </a:cxn>
                      <a:cxn ang="0">
                        <a:pos x="24" y="43"/>
                      </a:cxn>
                      <a:cxn ang="0">
                        <a:pos x="20" y="32"/>
                      </a:cxn>
                      <a:cxn ang="0">
                        <a:pos x="26" y="36"/>
                      </a:cxn>
                      <a:cxn ang="0">
                        <a:pos x="48" y="35"/>
                      </a:cxn>
                      <a:cxn ang="0">
                        <a:pos x="64" y="11"/>
                      </a:cxn>
                      <a:cxn ang="0">
                        <a:pos x="82" y="0"/>
                      </a:cxn>
                      <a:cxn ang="0">
                        <a:pos x="88" y="2"/>
                      </a:cxn>
                      <a:cxn ang="0">
                        <a:pos x="92" y="9"/>
                      </a:cxn>
                      <a:cxn ang="0">
                        <a:pos x="98" y="5"/>
                      </a:cxn>
                      <a:cxn ang="0">
                        <a:pos x="110" y="8"/>
                      </a:cxn>
                      <a:cxn ang="0">
                        <a:pos x="116" y="9"/>
                      </a:cxn>
                      <a:cxn ang="0">
                        <a:pos x="141" y="14"/>
                      </a:cxn>
                      <a:cxn ang="0">
                        <a:pos x="155" y="24"/>
                      </a:cxn>
                      <a:cxn ang="0">
                        <a:pos x="167" y="17"/>
                      </a:cxn>
                      <a:cxn ang="0">
                        <a:pos x="173" y="14"/>
                      </a:cxn>
                      <a:cxn ang="0">
                        <a:pos x="195" y="14"/>
                      </a:cxn>
                      <a:cxn ang="0">
                        <a:pos x="211" y="32"/>
                      </a:cxn>
                      <a:cxn ang="0">
                        <a:pos x="231" y="59"/>
                      </a:cxn>
                      <a:cxn ang="0">
                        <a:pos x="245" y="70"/>
                      </a:cxn>
                      <a:cxn ang="0">
                        <a:pos x="257" y="68"/>
                      </a:cxn>
                      <a:cxn ang="0">
                        <a:pos x="270" y="65"/>
                      </a:cxn>
                      <a:cxn ang="0">
                        <a:pos x="290" y="71"/>
                      </a:cxn>
                      <a:cxn ang="0">
                        <a:pos x="300" y="81"/>
                      </a:cxn>
                      <a:cxn ang="0">
                        <a:pos x="308" y="90"/>
                      </a:cxn>
                      <a:cxn ang="0">
                        <a:pos x="318" y="111"/>
                      </a:cxn>
                      <a:cxn ang="0">
                        <a:pos x="322" y="120"/>
                      </a:cxn>
                      <a:cxn ang="0">
                        <a:pos x="324" y="125"/>
                      </a:cxn>
                      <a:cxn ang="0">
                        <a:pos x="310" y="142"/>
                      </a:cxn>
                      <a:cxn ang="0">
                        <a:pos x="322" y="141"/>
                      </a:cxn>
                      <a:cxn ang="0">
                        <a:pos x="342" y="155"/>
                      </a:cxn>
                      <a:cxn ang="0">
                        <a:pos x="364" y="157"/>
                      </a:cxn>
                      <a:cxn ang="0">
                        <a:pos x="380" y="168"/>
                      </a:cxn>
                      <a:cxn ang="0">
                        <a:pos x="382" y="172"/>
                      </a:cxn>
                      <a:cxn ang="0">
                        <a:pos x="382" y="176"/>
                      </a:cxn>
                      <a:cxn ang="0">
                        <a:pos x="394" y="172"/>
                      </a:cxn>
                      <a:cxn ang="0">
                        <a:pos x="400" y="171"/>
                      </a:cxn>
                      <a:cxn ang="0">
                        <a:pos x="439" y="185"/>
                      </a:cxn>
                      <a:cxn ang="0">
                        <a:pos x="447" y="199"/>
                      </a:cxn>
                      <a:cxn ang="0">
                        <a:pos x="465" y="201"/>
                      </a:cxn>
                      <a:cxn ang="0">
                        <a:pos x="471" y="215"/>
                      </a:cxn>
                      <a:cxn ang="0">
                        <a:pos x="451" y="258"/>
                      </a:cxn>
                      <a:cxn ang="0">
                        <a:pos x="435" y="281"/>
                      </a:cxn>
                    </a:cxnLst>
                    <a:rect l="0" t="0" r="r" b="b"/>
                    <a:pathLst>
                      <a:path w="471" h="281">
                        <a:moveTo>
                          <a:pt x="21" y="280"/>
                        </a:moveTo>
                        <a:cubicBezTo>
                          <a:pt x="32" y="281"/>
                          <a:pt x="25" y="253"/>
                          <a:pt x="24" y="250"/>
                        </a:cubicBezTo>
                        <a:cubicBezTo>
                          <a:pt x="23" y="248"/>
                          <a:pt x="22" y="245"/>
                          <a:pt x="22" y="245"/>
                        </a:cubicBezTo>
                        <a:cubicBezTo>
                          <a:pt x="21" y="243"/>
                          <a:pt x="20" y="221"/>
                          <a:pt x="16" y="218"/>
                        </a:cubicBezTo>
                        <a:cubicBezTo>
                          <a:pt x="13" y="216"/>
                          <a:pt x="4" y="215"/>
                          <a:pt x="4" y="215"/>
                        </a:cubicBezTo>
                        <a:cubicBezTo>
                          <a:pt x="0" y="207"/>
                          <a:pt x="3" y="200"/>
                          <a:pt x="0" y="191"/>
                        </a:cubicBezTo>
                        <a:cubicBezTo>
                          <a:pt x="2" y="185"/>
                          <a:pt x="7" y="186"/>
                          <a:pt x="12" y="180"/>
                        </a:cubicBezTo>
                        <a:cubicBezTo>
                          <a:pt x="14" y="172"/>
                          <a:pt x="14" y="169"/>
                          <a:pt x="6" y="165"/>
                        </a:cubicBezTo>
                        <a:cubicBezTo>
                          <a:pt x="4" y="163"/>
                          <a:pt x="2" y="162"/>
                          <a:pt x="2" y="160"/>
                        </a:cubicBezTo>
                        <a:cubicBezTo>
                          <a:pt x="2" y="150"/>
                          <a:pt x="16" y="123"/>
                          <a:pt x="28" y="120"/>
                        </a:cubicBezTo>
                        <a:cubicBezTo>
                          <a:pt x="32" y="111"/>
                          <a:pt x="40" y="105"/>
                          <a:pt x="44" y="96"/>
                        </a:cubicBezTo>
                        <a:cubicBezTo>
                          <a:pt x="39" y="83"/>
                          <a:pt x="38" y="85"/>
                          <a:pt x="42" y="70"/>
                        </a:cubicBezTo>
                        <a:cubicBezTo>
                          <a:pt x="38" y="60"/>
                          <a:pt x="34" y="48"/>
                          <a:pt x="24" y="43"/>
                        </a:cubicBezTo>
                        <a:cubicBezTo>
                          <a:pt x="18" y="36"/>
                          <a:pt x="10" y="37"/>
                          <a:pt x="20" y="32"/>
                        </a:cubicBezTo>
                        <a:cubicBezTo>
                          <a:pt x="27" y="34"/>
                          <a:pt x="26" y="32"/>
                          <a:pt x="26" y="36"/>
                        </a:cubicBezTo>
                        <a:cubicBezTo>
                          <a:pt x="34" y="41"/>
                          <a:pt x="39" y="39"/>
                          <a:pt x="48" y="35"/>
                        </a:cubicBezTo>
                        <a:cubicBezTo>
                          <a:pt x="45" y="22"/>
                          <a:pt x="48" y="14"/>
                          <a:pt x="64" y="11"/>
                        </a:cubicBezTo>
                        <a:cubicBezTo>
                          <a:pt x="71" y="8"/>
                          <a:pt x="75" y="3"/>
                          <a:pt x="82" y="0"/>
                        </a:cubicBezTo>
                        <a:cubicBezTo>
                          <a:pt x="84" y="1"/>
                          <a:pt x="88" y="0"/>
                          <a:pt x="88" y="2"/>
                        </a:cubicBezTo>
                        <a:cubicBezTo>
                          <a:pt x="90" y="12"/>
                          <a:pt x="75" y="13"/>
                          <a:pt x="92" y="9"/>
                        </a:cubicBezTo>
                        <a:cubicBezTo>
                          <a:pt x="94" y="8"/>
                          <a:pt x="96" y="5"/>
                          <a:pt x="98" y="5"/>
                        </a:cubicBezTo>
                        <a:cubicBezTo>
                          <a:pt x="102" y="4"/>
                          <a:pt x="106" y="7"/>
                          <a:pt x="110" y="8"/>
                        </a:cubicBezTo>
                        <a:cubicBezTo>
                          <a:pt x="112" y="8"/>
                          <a:pt x="116" y="9"/>
                          <a:pt x="116" y="9"/>
                        </a:cubicBezTo>
                        <a:cubicBezTo>
                          <a:pt x="122" y="16"/>
                          <a:pt x="129" y="13"/>
                          <a:pt x="141" y="14"/>
                        </a:cubicBezTo>
                        <a:cubicBezTo>
                          <a:pt x="143" y="21"/>
                          <a:pt x="147" y="22"/>
                          <a:pt x="155" y="24"/>
                        </a:cubicBezTo>
                        <a:cubicBezTo>
                          <a:pt x="159" y="22"/>
                          <a:pt x="163" y="20"/>
                          <a:pt x="167" y="17"/>
                        </a:cubicBezTo>
                        <a:cubicBezTo>
                          <a:pt x="169" y="16"/>
                          <a:pt x="173" y="14"/>
                          <a:pt x="173" y="14"/>
                        </a:cubicBezTo>
                        <a:cubicBezTo>
                          <a:pt x="195" y="26"/>
                          <a:pt x="175" y="20"/>
                          <a:pt x="195" y="14"/>
                        </a:cubicBezTo>
                        <a:cubicBezTo>
                          <a:pt x="207" y="17"/>
                          <a:pt x="201" y="26"/>
                          <a:pt x="211" y="32"/>
                        </a:cubicBezTo>
                        <a:cubicBezTo>
                          <a:pt x="214" y="38"/>
                          <a:pt x="224" y="55"/>
                          <a:pt x="231" y="59"/>
                        </a:cubicBezTo>
                        <a:cubicBezTo>
                          <a:pt x="241" y="70"/>
                          <a:pt x="235" y="67"/>
                          <a:pt x="245" y="70"/>
                        </a:cubicBezTo>
                        <a:cubicBezTo>
                          <a:pt x="249" y="69"/>
                          <a:pt x="253" y="69"/>
                          <a:pt x="257" y="68"/>
                        </a:cubicBezTo>
                        <a:cubicBezTo>
                          <a:pt x="261" y="67"/>
                          <a:pt x="270" y="65"/>
                          <a:pt x="270" y="65"/>
                        </a:cubicBezTo>
                        <a:cubicBezTo>
                          <a:pt x="278" y="66"/>
                          <a:pt x="283" y="67"/>
                          <a:pt x="290" y="71"/>
                        </a:cubicBezTo>
                        <a:cubicBezTo>
                          <a:pt x="304" y="88"/>
                          <a:pt x="282" y="62"/>
                          <a:pt x="300" y="81"/>
                        </a:cubicBezTo>
                        <a:cubicBezTo>
                          <a:pt x="302" y="84"/>
                          <a:pt x="308" y="90"/>
                          <a:pt x="308" y="90"/>
                        </a:cubicBezTo>
                        <a:cubicBezTo>
                          <a:pt x="311" y="98"/>
                          <a:pt x="315" y="103"/>
                          <a:pt x="318" y="111"/>
                        </a:cubicBezTo>
                        <a:cubicBezTo>
                          <a:pt x="319" y="114"/>
                          <a:pt x="321" y="117"/>
                          <a:pt x="322" y="120"/>
                        </a:cubicBezTo>
                        <a:cubicBezTo>
                          <a:pt x="323" y="122"/>
                          <a:pt x="324" y="125"/>
                          <a:pt x="324" y="125"/>
                        </a:cubicBezTo>
                        <a:cubicBezTo>
                          <a:pt x="321" y="132"/>
                          <a:pt x="313" y="134"/>
                          <a:pt x="310" y="142"/>
                        </a:cubicBezTo>
                        <a:cubicBezTo>
                          <a:pt x="313" y="151"/>
                          <a:pt x="317" y="146"/>
                          <a:pt x="322" y="141"/>
                        </a:cubicBezTo>
                        <a:cubicBezTo>
                          <a:pt x="341" y="143"/>
                          <a:pt x="339" y="142"/>
                          <a:pt x="342" y="155"/>
                        </a:cubicBezTo>
                        <a:cubicBezTo>
                          <a:pt x="351" y="150"/>
                          <a:pt x="355" y="152"/>
                          <a:pt x="364" y="157"/>
                        </a:cubicBezTo>
                        <a:cubicBezTo>
                          <a:pt x="369" y="162"/>
                          <a:pt x="372" y="166"/>
                          <a:pt x="380" y="168"/>
                        </a:cubicBezTo>
                        <a:cubicBezTo>
                          <a:pt x="381" y="169"/>
                          <a:pt x="383" y="171"/>
                          <a:pt x="382" y="172"/>
                        </a:cubicBezTo>
                        <a:cubicBezTo>
                          <a:pt x="380" y="176"/>
                          <a:pt x="368" y="172"/>
                          <a:pt x="382" y="176"/>
                        </a:cubicBezTo>
                        <a:cubicBezTo>
                          <a:pt x="386" y="175"/>
                          <a:pt x="390" y="173"/>
                          <a:pt x="394" y="172"/>
                        </a:cubicBezTo>
                        <a:cubicBezTo>
                          <a:pt x="396" y="172"/>
                          <a:pt x="400" y="171"/>
                          <a:pt x="400" y="171"/>
                        </a:cubicBezTo>
                        <a:cubicBezTo>
                          <a:pt x="413" y="177"/>
                          <a:pt x="427" y="179"/>
                          <a:pt x="439" y="185"/>
                        </a:cubicBezTo>
                        <a:cubicBezTo>
                          <a:pt x="441" y="190"/>
                          <a:pt x="445" y="194"/>
                          <a:pt x="447" y="199"/>
                        </a:cubicBezTo>
                        <a:cubicBezTo>
                          <a:pt x="453" y="198"/>
                          <a:pt x="460" y="195"/>
                          <a:pt x="465" y="201"/>
                        </a:cubicBezTo>
                        <a:cubicBezTo>
                          <a:pt x="468" y="205"/>
                          <a:pt x="471" y="215"/>
                          <a:pt x="471" y="215"/>
                        </a:cubicBezTo>
                        <a:cubicBezTo>
                          <a:pt x="468" y="231"/>
                          <a:pt x="469" y="248"/>
                          <a:pt x="451" y="258"/>
                        </a:cubicBezTo>
                        <a:cubicBezTo>
                          <a:pt x="447" y="262"/>
                          <a:pt x="437" y="275"/>
                          <a:pt x="435" y="281"/>
                        </a:cubicBezTo>
                      </a:path>
                    </a:pathLst>
                  </a:custGeom>
                  <a:solidFill>
                    <a:schemeClr val="folHlink"/>
                  </a:solidFill>
                  <a:ln w="9525">
                    <a:noFill/>
                    <a:round/>
                    <a:headEnd/>
                    <a:tailEnd/>
                  </a:ln>
                  <a:effectLst/>
                </p:spPr>
                <p:txBody>
                  <a:bodyPr wrap="none" anchor="ctr"/>
                  <a:lstStyle/>
                  <a:p>
                    <a:pPr>
                      <a:defRPr/>
                    </a:pPr>
                    <a:endParaRPr lang="es-ES"/>
                  </a:p>
                </p:txBody>
              </p:sp>
              <p:sp>
                <p:nvSpPr>
                  <p:cNvPr id="26659" name="Freeform 35"/>
                  <p:cNvSpPr>
                    <a:spLocks/>
                  </p:cNvSpPr>
                  <p:nvPr/>
                </p:nvSpPr>
                <p:spPr bwMode="ltGray">
                  <a:xfrm>
                    <a:off x="2534" y="241"/>
                    <a:ext cx="420" cy="284"/>
                  </a:xfrm>
                  <a:custGeom>
                    <a:avLst/>
                    <a:gdLst/>
                    <a:ahLst/>
                    <a:cxnLst>
                      <a:cxn ang="0">
                        <a:pos x="406" y="6"/>
                      </a:cxn>
                      <a:cxn ang="0">
                        <a:pos x="502" y="34"/>
                      </a:cxn>
                      <a:cxn ang="0">
                        <a:pos x="550" y="38"/>
                      </a:cxn>
                      <a:cxn ang="0">
                        <a:pos x="578" y="130"/>
                      </a:cxn>
                      <a:cxn ang="0">
                        <a:pos x="586" y="90"/>
                      </a:cxn>
                      <a:cxn ang="0">
                        <a:pos x="606" y="70"/>
                      </a:cxn>
                      <a:cxn ang="0">
                        <a:pos x="642" y="126"/>
                      </a:cxn>
                      <a:cxn ang="0">
                        <a:pos x="682" y="98"/>
                      </a:cxn>
                      <a:cxn ang="0">
                        <a:pos x="706" y="86"/>
                      </a:cxn>
                      <a:cxn ang="0">
                        <a:pos x="762" y="2"/>
                      </a:cxn>
                      <a:cxn ang="0">
                        <a:pos x="798" y="70"/>
                      </a:cxn>
                      <a:cxn ang="0">
                        <a:pos x="798" y="130"/>
                      </a:cxn>
                      <a:cxn ang="0">
                        <a:pos x="790" y="158"/>
                      </a:cxn>
                      <a:cxn ang="0">
                        <a:pos x="766" y="162"/>
                      </a:cxn>
                      <a:cxn ang="0">
                        <a:pos x="762" y="186"/>
                      </a:cxn>
                      <a:cxn ang="0">
                        <a:pos x="802" y="226"/>
                      </a:cxn>
                      <a:cxn ang="0">
                        <a:pos x="786" y="322"/>
                      </a:cxn>
                      <a:cxn ang="0">
                        <a:pos x="830" y="414"/>
                      </a:cxn>
                      <a:cxn ang="0">
                        <a:pos x="854" y="450"/>
                      </a:cxn>
                      <a:cxn ang="0">
                        <a:pos x="830" y="450"/>
                      </a:cxn>
                      <a:cxn ang="0">
                        <a:pos x="746" y="378"/>
                      </a:cxn>
                      <a:cxn ang="0">
                        <a:pos x="678" y="402"/>
                      </a:cxn>
                      <a:cxn ang="0">
                        <a:pos x="590" y="442"/>
                      </a:cxn>
                      <a:cxn ang="0">
                        <a:pos x="642" y="578"/>
                      </a:cxn>
                      <a:cxn ang="0">
                        <a:pos x="710" y="610"/>
                      </a:cxn>
                      <a:cxn ang="0">
                        <a:pos x="738" y="550"/>
                      </a:cxn>
                      <a:cxn ang="0">
                        <a:pos x="774" y="570"/>
                      </a:cxn>
                      <a:cxn ang="0">
                        <a:pos x="766" y="630"/>
                      </a:cxn>
                      <a:cxn ang="0">
                        <a:pos x="802" y="670"/>
                      </a:cxn>
                      <a:cxn ang="0">
                        <a:pos x="838" y="658"/>
                      </a:cxn>
                      <a:cxn ang="0">
                        <a:pos x="922" y="806"/>
                      </a:cxn>
                      <a:cxn ang="0">
                        <a:pos x="942" y="826"/>
                      </a:cxn>
                      <a:cxn ang="0">
                        <a:pos x="874" y="810"/>
                      </a:cxn>
                      <a:cxn ang="0">
                        <a:pos x="830" y="758"/>
                      </a:cxn>
                      <a:cxn ang="0">
                        <a:pos x="778" y="710"/>
                      </a:cxn>
                      <a:cxn ang="0">
                        <a:pos x="702" y="662"/>
                      </a:cxn>
                      <a:cxn ang="0">
                        <a:pos x="614" y="646"/>
                      </a:cxn>
                      <a:cxn ang="0">
                        <a:pos x="506" y="594"/>
                      </a:cxn>
                      <a:cxn ang="0">
                        <a:pos x="462" y="506"/>
                      </a:cxn>
                      <a:cxn ang="0">
                        <a:pos x="430" y="462"/>
                      </a:cxn>
                      <a:cxn ang="0">
                        <a:pos x="382" y="430"/>
                      </a:cxn>
                      <a:cxn ang="0">
                        <a:pos x="342" y="370"/>
                      </a:cxn>
                      <a:cxn ang="0">
                        <a:pos x="354" y="414"/>
                      </a:cxn>
                      <a:cxn ang="0">
                        <a:pos x="418" y="494"/>
                      </a:cxn>
                      <a:cxn ang="0">
                        <a:pos x="422" y="526"/>
                      </a:cxn>
                      <a:cxn ang="0">
                        <a:pos x="394" y="498"/>
                      </a:cxn>
                      <a:cxn ang="0">
                        <a:pos x="354" y="466"/>
                      </a:cxn>
                      <a:cxn ang="0">
                        <a:pos x="314" y="402"/>
                      </a:cxn>
                      <a:cxn ang="0">
                        <a:pos x="266" y="346"/>
                      </a:cxn>
                      <a:cxn ang="0">
                        <a:pos x="210" y="314"/>
                      </a:cxn>
                      <a:cxn ang="0">
                        <a:pos x="154" y="238"/>
                      </a:cxn>
                      <a:cxn ang="0">
                        <a:pos x="66" y="66"/>
                      </a:cxn>
                      <a:cxn ang="0">
                        <a:pos x="34" y="38"/>
                      </a:cxn>
                      <a:cxn ang="0">
                        <a:pos x="46" y="22"/>
                      </a:cxn>
                      <a:cxn ang="0">
                        <a:pos x="102" y="70"/>
                      </a:cxn>
                    </a:cxnLst>
                    <a:rect l="0" t="0" r="r" b="b"/>
                    <a:pathLst>
                      <a:path w="984" h="844">
                        <a:moveTo>
                          <a:pt x="82" y="38"/>
                        </a:moveTo>
                        <a:lnTo>
                          <a:pt x="406" y="6"/>
                        </a:lnTo>
                        <a:cubicBezTo>
                          <a:pt x="497" y="22"/>
                          <a:pt x="465" y="0"/>
                          <a:pt x="474" y="54"/>
                        </a:cubicBezTo>
                        <a:cubicBezTo>
                          <a:pt x="492" y="48"/>
                          <a:pt x="484" y="40"/>
                          <a:pt x="502" y="34"/>
                        </a:cubicBezTo>
                        <a:cubicBezTo>
                          <a:pt x="510" y="37"/>
                          <a:pt x="517" y="46"/>
                          <a:pt x="526" y="46"/>
                        </a:cubicBezTo>
                        <a:cubicBezTo>
                          <a:pt x="534" y="46"/>
                          <a:pt x="550" y="38"/>
                          <a:pt x="550" y="38"/>
                        </a:cubicBezTo>
                        <a:cubicBezTo>
                          <a:pt x="556" y="55"/>
                          <a:pt x="552" y="60"/>
                          <a:pt x="542" y="74"/>
                        </a:cubicBezTo>
                        <a:cubicBezTo>
                          <a:pt x="555" y="114"/>
                          <a:pt x="550" y="102"/>
                          <a:pt x="578" y="130"/>
                        </a:cubicBezTo>
                        <a:cubicBezTo>
                          <a:pt x="584" y="148"/>
                          <a:pt x="590" y="148"/>
                          <a:pt x="606" y="138"/>
                        </a:cubicBezTo>
                        <a:cubicBezTo>
                          <a:pt x="600" y="119"/>
                          <a:pt x="594" y="107"/>
                          <a:pt x="586" y="90"/>
                        </a:cubicBezTo>
                        <a:cubicBezTo>
                          <a:pt x="583" y="82"/>
                          <a:pt x="578" y="66"/>
                          <a:pt x="578" y="66"/>
                        </a:cubicBezTo>
                        <a:cubicBezTo>
                          <a:pt x="585" y="44"/>
                          <a:pt x="597" y="56"/>
                          <a:pt x="606" y="70"/>
                        </a:cubicBezTo>
                        <a:cubicBezTo>
                          <a:pt x="609" y="86"/>
                          <a:pt x="608" y="117"/>
                          <a:pt x="626" y="90"/>
                        </a:cubicBezTo>
                        <a:cubicBezTo>
                          <a:pt x="648" y="97"/>
                          <a:pt x="646" y="104"/>
                          <a:pt x="642" y="126"/>
                        </a:cubicBezTo>
                        <a:cubicBezTo>
                          <a:pt x="650" y="150"/>
                          <a:pt x="665" y="141"/>
                          <a:pt x="682" y="130"/>
                        </a:cubicBezTo>
                        <a:cubicBezTo>
                          <a:pt x="689" y="108"/>
                          <a:pt x="673" y="124"/>
                          <a:pt x="682" y="98"/>
                        </a:cubicBezTo>
                        <a:cubicBezTo>
                          <a:pt x="683" y="94"/>
                          <a:pt x="690" y="96"/>
                          <a:pt x="694" y="94"/>
                        </a:cubicBezTo>
                        <a:cubicBezTo>
                          <a:pt x="698" y="92"/>
                          <a:pt x="702" y="89"/>
                          <a:pt x="706" y="86"/>
                        </a:cubicBezTo>
                        <a:cubicBezTo>
                          <a:pt x="717" y="54"/>
                          <a:pt x="688" y="54"/>
                          <a:pt x="742" y="46"/>
                        </a:cubicBezTo>
                        <a:cubicBezTo>
                          <a:pt x="748" y="27"/>
                          <a:pt x="741" y="9"/>
                          <a:pt x="762" y="2"/>
                        </a:cubicBezTo>
                        <a:cubicBezTo>
                          <a:pt x="788" y="11"/>
                          <a:pt x="777" y="38"/>
                          <a:pt x="802" y="46"/>
                        </a:cubicBezTo>
                        <a:cubicBezTo>
                          <a:pt x="831" y="36"/>
                          <a:pt x="805" y="63"/>
                          <a:pt x="798" y="70"/>
                        </a:cubicBezTo>
                        <a:cubicBezTo>
                          <a:pt x="789" y="96"/>
                          <a:pt x="787" y="96"/>
                          <a:pt x="802" y="118"/>
                        </a:cubicBezTo>
                        <a:cubicBezTo>
                          <a:pt x="801" y="122"/>
                          <a:pt x="801" y="127"/>
                          <a:pt x="798" y="130"/>
                        </a:cubicBezTo>
                        <a:cubicBezTo>
                          <a:pt x="794" y="133"/>
                          <a:pt x="784" y="129"/>
                          <a:pt x="782" y="134"/>
                        </a:cubicBezTo>
                        <a:cubicBezTo>
                          <a:pt x="780" y="142"/>
                          <a:pt x="790" y="158"/>
                          <a:pt x="790" y="158"/>
                        </a:cubicBezTo>
                        <a:cubicBezTo>
                          <a:pt x="786" y="161"/>
                          <a:pt x="783" y="165"/>
                          <a:pt x="778" y="166"/>
                        </a:cubicBezTo>
                        <a:cubicBezTo>
                          <a:pt x="774" y="167"/>
                          <a:pt x="769" y="159"/>
                          <a:pt x="766" y="162"/>
                        </a:cubicBezTo>
                        <a:cubicBezTo>
                          <a:pt x="758" y="170"/>
                          <a:pt x="794" y="182"/>
                          <a:pt x="794" y="182"/>
                        </a:cubicBezTo>
                        <a:cubicBezTo>
                          <a:pt x="804" y="211"/>
                          <a:pt x="775" y="190"/>
                          <a:pt x="762" y="186"/>
                        </a:cubicBezTo>
                        <a:cubicBezTo>
                          <a:pt x="767" y="194"/>
                          <a:pt x="773" y="202"/>
                          <a:pt x="778" y="210"/>
                        </a:cubicBezTo>
                        <a:cubicBezTo>
                          <a:pt x="783" y="218"/>
                          <a:pt x="802" y="226"/>
                          <a:pt x="802" y="226"/>
                        </a:cubicBezTo>
                        <a:cubicBezTo>
                          <a:pt x="813" y="242"/>
                          <a:pt x="804" y="245"/>
                          <a:pt x="810" y="262"/>
                        </a:cubicBezTo>
                        <a:cubicBezTo>
                          <a:pt x="803" y="282"/>
                          <a:pt x="793" y="301"/>
                          <a:pt x="786" y="322"/>
                        </a:cubicBezTo>
                        <a:cubicBezTo>
                          <a:pt x="783" y="330"/>
                          <a:pt x="778" y="346"/>
                          <a:pt x="778" y="346"/>
                        </a:cubicBezTo>
                        <a:cubicBezTo>
                          <a:pt x="785" y="366"/>
                          <a:pt x="817" y="394"/>
                          <a:pt x="830" y="414"/>
                        </a:cubicBezTo>
                        <a:cubicBezTo>
                          <a:pt x="835" y="422"/>
                          <a:pt x="841" y="430"/>
                          <a:pt x="846" y="438"/>
                        </a:cubicBezTo>
                        <a:cubicBezTo>
                          <a:pt x="849" y="442"/>
                          <a:pt x="854" y="450"/>
                          <a:pt x="854" y="450"/>
                        </a:cubicBezTo>
                        <a:cubicBezTo>
                          <a:pt x="853" y="457"/>
                          <a:pt x="855" y="466"/>
                          <a:pt x="850" y="470"/>
                        </a:cubicBezTo>
                        <a:cubicBezTo>
                          <a:pt x="844" y="475"/>
                          <a:pt x="831" y="451"/>
                          <a:pt x="830" y="450"/>
                        </a:cubicBezTo>
                        <a:cubicBezTo>
                          <a:pt x="811" y="431"/>
                          <a:pt x="789" y="421"/>
                          <a:pt x="774" y="398"/>
                        </a:cubicBezTo>
                        <a:cubicBezTo>
                          <a:pt x="769" y="379"/>
                          <a:pt x="766" y="371"/>
                          <a:pt x="746" y="378"/>
                        </a:cubicBezTo>
                        <a:cubicBezTo>
                          <a:pt x="717" y="368"/>
                          <a:pt x="730" y="368"/>
                          <a:pt x="706" y="374"/>
                        </a:cubicBezTo>
                        <a:cubicBezTo>
                          <a:pt x="688" y="402"/>
                          <a:pt x="699" y="395"/>
                          <a:pt x="678" y="402"/>
                        </a:cubicBezTo>
                        <a:cubicBezTo>
                          <a:pt x="654" y="386"/>
                          <a:pt x="650" y="390"/>
                          <a:pt x="618" y="394"/>
                        </a:cubicBezTo>
                        <a:cubicBezTo>
                          <a:pt x="607" y="411"/>
                          <a:pt x="601" y="426"/>
                          <a:pt x="590" y="442"/>
                        </a:cubicBezTo>
                        <a:cubicBezTo>
                          <a:pt x="600" y="471"/>
                          <a:pt x="593" y="459"/>
                          <a:pt x="606" y="478"/>
                        </a:cubicBezTo>
                        <a:cubicBezTo>
                          <a:pt x="593" y="518"/>
                          <a:pt x="622" y="548"/>
                          <a:pt x="642" y="578"/>
                        </a:cubicBezTo>
                        <a:cubicBezTo>
                          <a:pt x="651" y="591"/>
                          <a:pt x="651" y="601"/>
                          <a:pt x="666" y="606"/>
                        </a:cubicBezTo>
                        <a:cubicBezTo>
                          <a:pt x="680" y="627"/>
                          <a:pt x="691" y="623"/>
                          <a:pt x="710" y="610"/>
                        </a:cubicBezTo>
                        <a:cubicBezTo>
                          <a:pt x="729" y="616"/>
                          <a:pt x="729" y="606"/>
                          <a:pt x="734" y="590"/>
                        </a:cubicBezTo>
                        <a:cubicBezTo>
                          <a:pt x="735" y="577"/>
                          <a:pt x="731" y="562"/>
                          <a:pt x="738" y="550"/>
                        </a:cubicBezTo>
                        <a:cubicBezTo>
                          <a:pt x="742" y="543"/>
                          <a:pt x="762" y="542"/>
                          <a:pt x="762" y="542"/>
                        </a:cubicBezTo>
                        <a:cubicBezTo>
                          <a:pt x="783" y="547"/>
                          <a:pt x="786" y="552"/>
                          <a:pt x="774" y="570"/>
                        </a:cubicBezTo>
                        <a:cubicBezTo>
                          <a:pt x="779" y="590"/>
                          <a:pt x="790" y="605"/>
                          <a:pt x="770" y="618"/>
                        </a:cubicBezTo>
                        <a:cubicBezTo>
                          <a:pt x="769" y="622"/>
                          <a:pt x="764" y="626"/>
                          <a:pt x="766" y="630"/>
                        </a:cubicBezTo>
                        <a:cubicBezTo>
                          <a:pt x="768" y="634"/>
                          <a:pt x="775" y="634"/>
                          <a:pt x="778" y="638"/>
                        </a:cubicBezTo>
                        <a:cubicBezTo>
                          <a:pt x="788" y="651"/>
                          <a:pt x="786" y="660"/>
                          <a:pt x="802" y="670"/>
                        </a:cubicBezTo>
                        <a:cubicBezTo>
                          <a:pt x="810" y="667"/>
                          <a:pt x="818" y="665"/>
                          <a:pt x="826" y="662"/>
                        </a:cubicBezTo>
                        <a:cubicBezTo>
                          <a:pt x="830" y="661"/>
                          <a:pt x="838" y="658"/>
                          <a:pt x="838" y="658"/>
                        </a:cubicBezTo>
                        <a:cubicBezTo>
                          <a:pt x="857" y="664"/>
                          <a:pt x="864" y="680"/>
                          <a:pt x="870" y="698"/>
                        </a:cubicBezTo>
                        <a:cubicBezTo>
                          <a:pt x="859" y="731"/>
                          <a:pt x="887" y="794"/>
                          <a:pt x="922" y="806"/>
                        </a:cubicBezTo>
                        <a:cubicBezTo>
                          <a:pt x="938" y="801"/>
                          <a:pt x="941" y="792"/>
                          <a:pt x="958" y="798"/>
                        </a:cubicBezTo>
                        <a:cubicBezTo>
                          <a:pt x="984" y="837"/>
                          <a:pt x="928" y="784"/>
                          <a:pt x="942" y="826"/>
                        </a:cubicBezTo>
                        <a:cubicBezTo>
                          <a:pt x="936" y="844"/>
                          <a:pt x="930" y="844"/>
                          <a:pt x="914" y="834"/>
                        </a:cubicBezTo>
                        <a:cubicBezTo>
                          <a:pt x="903" y="817"/>
                          <a:pt x="890" y="821"/>
                          <a:pt x="874" y="810"/>
                        </a:cubicBezTo>
                        <a:cubicBezTo>
                          <a:pt x="851" y="776"/>
                          <a:pt x="882" y="816"/>
                          <a:pt x="854" y="794"/>
                        </a:cubicBezTo>
                        <a:cubicBezTo>
                          <a:pt x="843" y="785"/>
                          <a:pt x="840" y="768"/>
                          <a:pt x="830" y="758"/>
                        </a:cubicBezTo>
                        <a:cubicBezTo>
                          <a:pt x="824" y="739"/>
                          <a:pt x="817" y="724"/>
                          <a:pt x="798" y="718"/>
                        </a:cubicBezTo>
                        <a:cubicBezTo>
                          <a:pt x="791" y="696"/>
                          <a:pt x="800" y="712"/>
                          <a:pt x="778" y="710"/>
                        </a:cubicBezTo>
                        <a:cubicBezTo>
                          <a:pt x="767" y="709"/>
                          <a:pt x="746" y="702"/>
                          <a:pt x="746" y="702"/>
                        </a:cubicBezTo>
                        <a:cubicBezTo>
                          <a:pt x="729" y="691"/>
                          <a:pt x="720" y="674"/>
                          <a:pt x="702" y="662"/>
                        </a:cubicBezTo>
                        <a:cubicBezTo>
                          <a:pt x="694" y="665"/>
                          <a:pt x="687" y="673"/>
                          <a:pt x="678" y="674"/>
                        </a:cubicBezTo>
                        <a:cubicBezTo>
                          <a:pt x="657" y="677"/>
                          <a:pt x="630" y="657"/>
                          <a:pt x="614" y="646"/>
                        </a:cubicBezTo>
                        <a:cubicBezTo>
                          <a:pt x="600" y="637"/>
                          <a:pt x="580" y="639"/>
                          <a:pt x="566" y="630"/>
                        </a:cubicBezTo>
                        <a:cubicBezTo>
                          <a:pt x="546" y="617"/>
                          <a:pt x="525" y="607"/>
                          <a:pt x="506" y="594"/>
                        </a:cubicBezTo>
                        <a:cubicBezTo>
                          <a:pt x="513" y="572"/>
                          <a:pt x="509" y="551"/>
                          <a:pt x="490" y="538"/>
                        </a:cubicBezTo>
                        <a:cubicBezTo>
                          <a:pt x="485" y="522"/>
                          <a:pt x="476" y="515"/>
                          <a:pt x="462" y="506"/>
                        </a:cubicBezTo>
                        <a:cubicBezTo>
                          <a:pt x="441" y="474"/>
                          <a:pt x="469" y="513"/>
                          <a:pt x="442" y="486"/>
                        </a:cubicBezTo>
                        <a:cubicBezTo>
                          <a:pt x="436" y="480"/>
                          <a:pt x="436" y="468"/>
                          <a:pt x="430" y="462"/>
                        </a:cubicBezTo>
                        <a:cubicBezTo>
                          <a:pt x="427" y="459"/>
                          <a:pt x="422" y="459"/>
                          <a:pt x="418" y="458"/>
                        </a:cubicBezTo>
                        <a:cubicBezTo>
                          <a:pt x="407" y="447"/>
                          <a:pt x="382" y="430"/>
                          <a:pt x="382" y="430"/>
                        </a:cubicBezTo>
                        <a:cubicBezTo>
                          <a:pt x="371" y="413"/>
                          <a:pt x="358" y="399"/>
                          <a:pt x="346" y="382"/>
                        </a:cubicBezTo>
                        <a:cubicBezTo>
                          <a:pt x="344" y="378"/>
                          <a:pt x="345" y="373"/>
                          <a:pt x="342" y="370"/>
                        </a:cubicBezTo>
                        <a:cubicBezTo>
                          <a:pt x="339" y="367"/>
                          <a:pt x="334" y="367"/>
                          <a:pt x="330" y="366"/>
                        </a:cubicBezTo>
                        <a:cubicBezTo>
                          <a:pt x="322" y="390"/>
                          <a:pt x="342" y="398"/>
                          <a:pt x="354" y="414"/>
                        </a:cubicBezTo>
                        <a:cubicBezTo>
                          <a:pt x="368" y="432"/>
                          <a:pt x="372" y="446"/>
                          <a:pt x="390" y="458"/>
                        </a:cubicBezTo>
                        <a:cubicBezTo>
                          <a:pt x="409" y="487"/>
                          <a:pt x="399" y="475"/>
                          <a:pt x="418" y="494"/>
                        </a:cubicBezTo>
                        <a:cubicBezTo>
                          <a:pt x="423" y="510"/>
                          <a:pt x="428" y="517"/>
                          <a:pt x="442" y="526"/>
                        </a:cubicBezTo>
                        <a:cubicBezTo>
                          <a:pt x="450" y="550"/>
                          <a:pt x="432" y="533"/>
                          <a:pt x="422" y="526"/>
                        </a:cubicBezTo>
                        <a:cubicBezTo>
                          <a:pt x="399" y="492"/>
                          <a:pt x="430" y="532"/>
                          <a:pt x="402" y="510"/>
                        </a:cubicBezTo>
                        <a:cubicBezTo>
                          <a:pt x="398" y="507"/>
                          <a:pt x="397" y="501"/>
                          <a:pt x="394" y="498"/>
                        </a:cubicBezTo>
                        <a:cubicBezTo>
                          <a:pt x="391" y="495"/>
                          <a:pt x="386" y="493"/>
                          <a:pt x="382" y="490"/>
                        </a:cubicBezTo>
                        <a:cubicBezTo>
                          <a:pt x="377" y="474"/>
                          <a:pt x="370" y="471"/>
                          <a:pt x="354" y="466"/>
                        </a:cubicBezTo>
                        <a:cubicBezTo>
                          <a:pt x="344" y="452"/>
                          <a:pt x="340" y="447"/>
                          <a:pt x="346" y="430"/>
                        </a:cubicBezTo>
                        <a:cubicBezTo>
                          <a:pt x="338" y="418"/>
                          <a:pt x="314" y="402"/>
                          <a:pt x="314" y="402"/>
                        </a:cubicBezTo>
                        <a:cubicBezTo>
                          <a:pt x="306" y="390"/>
                          <a:pt x="298" y="378"/>
                          <a:pt x="290" y="366"/>
                        </a:cubicBezTo>
                        <a:cubicBezTo>
                          <a:pt x="284" y="357"/>
                          <a:pt x="273" y="354"/>
                          <a:pt x="266" y="346"/>
                        </a:cubicBezTo>
                        <a:cubicBezTo>
                          <a:pt x="263" y="342"/>
                          <a:pt x="262" y="337"/>
                          <a:pt x="258" y="334"/>
                        </a:cubicBezTo>
                        <a:cubicBezTo>
                          <a:pt x="243" y="324"/>
                          <a:pt x="225" y="324"/>
                          <a:pt x="210" y="314"/>
                        </a:cubicBezTo>
                        <a:cubicBezTo>
                          <a:pt x="201" y="300"/>
                          <a:pt x="194" y="291"/>
                          <a:pt x="178" y="286"/>
                        </a:cubicBezTo>
                        <a:cubicBezTo>
                          <a:pt x="160" y="260"/>
                          <a:pt x="192" y="247"/>
                          <a:pt x="154" y="238"/>
                        </a:cubicBezTo>
                        <a:cubicBezTo>
                          <a:pt x="111" y="209"/>
                          <a:pt x="106" y="149"/>
                          <a:pt x="90" y="102"/>
                        </a:cubicBezTo>
                        <a:cubicBezTo>
                          <a:pt x="86" y="90"/>
                          <a:pt x="76" y="73"/>
                          <a:pt x="66" y="66"/>
                        </a:cubicBezTo>
                        <a:cubicBezTo>
                          <a:pt x="58" y="60"/>
                          <a:pt x="42" y="50"/>
                          <a:pt x="42" y="50"/>
                        </a:cubicBezTo>
                        <a:cubicBezTo>
                          <a:pt x="39" y="46"/>
                          <a:pt x="38" y="41"/>
                          <a:pt x="34" y="38"/>
                        </a:cubicBezTo>
                        <a:cubicBezTo>
                          <a:pt x="27" y="34"/>
                          <a:pt x="10" y="30"/>
                          <a:pt x="10" y="30"/>
                        </a:cubicBezTo>
                        <a:cubicBezTo>
                          <a:pt x="0" y="1"/>
                          <a:pt x="31" y="17"/>
                          <a:pt x="46" y="22"/>
                        </a:cubicBezTo>
                        <a:cubicBezTo>
                          <a:pt x="65" y="51"/>
                          <a:pt x="61" y="41"/>
                          <a:pt x="86" y="58"/>
                        </a:cubicBezTo>
                        <a:cubicBezTo>
                          <a:pt x="94" y="70"/>
                          <a:pt x="94" y="93"/>
                          <a:pt x="102" y="70"/>
                        </a:cubicBezTo>
                        <a:cubicBezTo>
                          <a:pt x="95" y="49"/>
                          <a:pt x="82" y="62"/>
                          <a:pt x="82" y="38"/>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60" name="Freeform 36"/>
                  <p:cNvSpPr>
                    <a:spLocks/>
                  </p:cNvSpPr>
                  <p:nvPr/>
                </p:nvSpPr>
                <p:spPr bwMode="ltGray">
                  <a:xfrm>
                    <a:off x="2405" y="445"/>
                    <a:ext cx="15" cy="16"/>
                  </a:xfrm>
                  <a:custGeom>
                    <a:avLst/>
                    <a:gdLst/>
                    <a:ahLst/>
                    <a:cxnLst>
                      <a:cxn ang="0">
                        <a:pos x="6" y="28"/>
                      </a:cxn>
                      <a:cxn ang="0">
                        <a:pos x="10" y="48"/>
                      </a:cxn>
                      <a:cxn ang="0">
                        <a:pos x="6" y="28"/>
                      </a:cxn>
                    </a:cxnLst>
                    <a:rect l="0" t="0" r="r" b="b"/>
                    <a:pathLst>
                      <a:path w="36" h="48">
                        <a:moveTo>
                          <a:pt x="6" y="28"/>
                        </a:moveTo>
                        <a:cubicBezTo>
                          <a:pt x="25" y="0"/>
                          <a:pt x="36" y="31"/>
                          <a:pt x="10" y="48"/>
                        </a:cubicBezTo>
                        <a:cubicBezTo>
                          <a:pt x="0" y="34"/>
                          <a:pt x="0" y="40"/>
                          <a:pt x="6" y="28"/>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61" name="Freeform 37"/>
                  <p:cNvSpPr>
                    <a:spLocks/>
                  </p:cNvSpPr>
                  <p:nvPr/>
                </p:nvSpPr>
                <p:spPr bwMode="ltGray">
                  <a:xfrm>
                    <a:off x="2393" y="439"/>
                    <a:ext cx="16" cy="12"/>
                  </a:xfrm>
                  <a:custGeom>
                    <a:avLst/>
                    <a:gdLst/>
                    <a:ahLst/>
                    <a:cxnLst>
                      <a:cxn ang="0">
                        <a:pos x="0" y="5"/>
                      </a:cxn>
                      <a:cxn ang="0">
                        <a:pos x="12" y="1"/>
                      </a:cxn>
                      <a:cxn ang="0">
                        <a:pos x="36" y="17"/>
                      </a:cxn>
                      <a:cxn ang="0">
                        <a:pos x="8" y="17"/>
                      </a:cxn>
                      <a:cxn ang="0">
                        <a:pos x="0" y="5"/>
                      </a:cxn>
                    </a:cxnLst>
                    <a:rect l="0" t="0" r="r" b="b"/>
                    <a:pathLst>
                      <a:path w="36" h="37">
                        <a:moveTo>
                          <a:pt x="0" y="5"/>
                        </a:moveTo>
                        <a:cubicBezTo>
                          <a:pt x="4" y="4"/>
                          <a:pt x="8" y="0"/>
                          <a:pt x="12" y="1"/>
                        </a:cubicBezTo>
                        <a:cubicBezTo>
                          <a:pt x="21" y="4"/>
                          <a:pt x="36" y="17"/>
                          <a:pt x="36" y="17"/>
                        </a:cubicBezTo>
                        <a:cubicBezTo>
                          <a:pt x="29" y="37"/>
                          <a:pt x="22" y="26"/>
                          <a:pt x="8" y="17"/>
                        </a:cubicBezTo>
                        <a:cubicBezTo>
                          <a:pt x="5" y="13"/>
                          <a:pt x="0" y="5"/>
                          <a:pt x="0" y="5"/>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62" name="Freeform 38"/>
                  <p:cNvSpPr>
                    <a:spLocks/>
                  </p:cNvSpPr>
                  <p:nvPr/>
                </p:nvSpPr>
                <p:spPr bwMode="ltGray">
                  <a:xfrm>
                    <a:off x="2878" y="406"/>
                    <a:ext cx="73" cy="33"/>
                  </a:xfrm>
                  <a:custGeom>
                    <a:avLst/>
                    <a:gdLst/>
                    <a:ahLst/>
                    <a:cxnLst>
                      <a:cxn ang="0">
                        <a:pos x="0" y="49"/>
                      </a:cxn>
                      <a:cxn ang="0">
                        <a:pos x="28" y="25"/>
                      </a:cxn>
                      <a:cxn ang="0">
                        <a:pos x="56" y="21"/>
                      </a:cxn>
                      <a:cxn ang="0">
                        <a:pos x="80" y="9"/>
                      </a:cxn>
                      <a:cxn ang="0">
                        <a:pos x="64" y="25"/>
                      </a:cxn>
                      <a:cxn ang="0">
                        <a:pos x="124" y="49"/>
                      </a:cxn>
                      <a:cxn ang="0">
                        <a:pos x="160" y="65"/>
                      </a:cxn>
                      <a:cxn ang="0">
                        <a:pos x="116" y="77"/>
                      </a:cxn>
                      <a:cxn ang="0">
                        <a:pos x="88" y="57"/>
                      </a:cxn>
                      <a:cxn ang="0">
                        <a:pos x="76" y="53"/>
                      </a:cxn>
                      <a:cxn ang="0">
                        <a:pos x="24" y="41"/>
                      </a:cxn>
                      <a:cxn ang="0">
                        <a:pos x="0" y="49"/>
                      </a:cxn>
                    </a:cxnLst>
                    <a:rect l="0" t="0" r="r" b="b"/>
                    <a:pathLst>
                      <a:path w="170" h="96">
                        <a:moveTo>
                          <a:pt x="0" y="49"/>
                        </a:moveTo>
                        <a:cubicBezTo>
                          <a:pt x="5" y="33"/>
                          <a:pt x="12" y="30"/>
                          <a:pt x="28" y="25"/>
                        </a:cubicBezTo>
                        <a:cubicBezTo>
                          <a:pt x="20" y="0"/>
                          <a:pt x="42" y="16"/>
                          <a:pt x="56" y="21"/>
                        </a:cubicBezTo>
                        <a:cubicBezTo>
                          <a:pt x="56" y="21"/>
                          <a:pt x="77" y="6"/>
                          <a:pt x="80" y="9"/>
                        </a:cubicBezTo>
                        <a:cubicBezTo>
                          <a:pt x="85" y="14"/>
                          <a:pt x="71" y="23"/>
                          <a:pt x="64" y="25"/>
                        </a:cubicBezTo>
                        <a:cubicBezTo>
                          <a:pt x="82" y="37"/>
                          <a:pt x="103" y="42"/>
                          <a:pt x="124" y="49"/>
                        </a:cubicBezTo>
                        <a:cubicBezTo>
                          <a:pt x="136" y="53"/>
                          <a:pt x="160" y="65"/>
                          <a:pt x="160" y="65"/>
                        </a:cubicBezTo>
                        <a:cubicBezTo>
                          <a:pt x="170" y="96"/>
                          <a:pt x="134" y="83"/>
                          <a:pt x="116" y="77"/>
                        </a:cubicBezTo>
                        <a:cubicBezTo>
                          <a:pt x="109" y="57"/>
                          <a:pt x="116" y="66"/>
                          <a:pt x="88" y="57"/>
                        </a:cubicBezTo>
                        <a:cubicBezTo>
                          <a:pt x="84" y="56"/>
                          <a:pt x="76" y="53"/>
                          <a:pt x="76" y="53"/>
                        </a:cubicBezTo>
                        <a:cubicBezTo>
                          <a:pt x="57" y="34"/>
                          <a:pt x="53" y="37"/>
                          <a:pt x="24" y="41"/>
                        </a:cubicBezTo>
                        <a:cubicBezTo>
                          <a:pt x="9" y="51"/>
                          <a:pt x="17" y="49"/>
                          <a:pt x="0" y="49"/>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63" name="Freeform 39"/>
                  <p:cNvSpPr>
                    <a:spLocks/>
                  </p:cNvSpPr>
                  <p:nvPr/>
                </p:nvSpPr>
                <p:spPr bwMode="ltGray">
                  <a:xfrm>
                    <a:off x="2955" y="433"/>
                    <a:ext cx="59" cy="14"/>
                  </a:xfrm>
                  <a:custGeom>
                    <a:avLst/>
                    <a:gdLst/>
                    <a:ahLst/>
                    <a:cxnLst>
                      <a:cxn ang="0">
                        <a:pos x="0" y="0"/>
                      </a:cxn>
                      <a:cxn ang="0">
                        <a:pos x="52" y="4"/>
                      </a:cxn>
                      <a:cxn ang="0">
                        <a:pos x="88" y="24"/>
                      </a:cxn>
                      <a:cxn ang="0">
                        <a:pos x="112" y="20"/>
                      </a:cxn>
                      <a:cxn ang="0">
                        <a:pos x="108" y="44"/>
                      </a:cxn>
                      <a:cxn ang="0">
                        <a:pos x="64" y="40"/>
                      </a:cxn>
                      <a:cxn ang="0">
                        <a:pos x="0" y="36"/>
                      </a:cxn>
                      <a:cxn ang="0">
                        <a:pos x="28" y="20"/>
                      </a:cxn>
                      <a:cxn ang="0">
                        <a:pos x="0" y="0"/>
                      </a:cxn>
                    </a:cxnLst>
                    <a:rect l="0" t="0" r="r" b="b"/>
                    <a:pathLst>
                      <a:path w="138" h="44">
                        <a:moveTo>
                          <a:pt x="0" y="0"/>
                        </a:moveTo>
                        <a:cubicBezTo>
                          <a:pt x="19" y="3"/>
                          <a:pt x="35" y="10"/>
                          <a:pt x="52" y="4"/>
                        </a:cubicBezTo>
                        <a:cubicBezTo>
                          <a:pt x="87" y="11"/>
                          <a:pt x="61" y="15"/>
                          <a:pt x="88" y="24"/>
                        </a:cubicBezTo>
                        <a:cubicBezTo>
                          <a:pt x="96" y="23"/>
                          <a:pt x="104" y="19"/>
                          <a:pt x="112" y="20"/>
                        </a:cubicBezTo>
                        <a:cubicBezTo>
                          <a:pt x="138" y="23"/>
                          <a:pt x="118" y="41"/>
                          <a:pt x="108" y="44"/>
                        </a:cubicBezTo>
                        <a:cubicBezTo>
                          <a:pt x="78" y="34"/>
                          <a:pt x="92" y="34"/>
                          <a:pt x="64" y="40"/>
                        </a:cubicBezTo>
                        <a:cubicBezTo>
                          <a:pt x="41" y="37"/>
                          <a:pt x="22" y="41"/>
                          <a:pt x="0" y="36"/>
                        </a:cubicBezTo>
                        <a:cubicBezTo>
                          <a:pt x="6" y="11"/>
                          <a:pt x="7" y="27"/>
                          <a:pt x="28" y="20"/>
                        </a:cubicBezTo>
                        <a:cubicBezTo>
                          <a:pt x="17" y="13"/>
                          <a:pt x="0" y="13"/>
                          <a:pt x="0" y="0"/>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64" name="Freeform 40"/>
                  <p:cNvSpPr>
                    <a:spLocks/>
                  </p:cNvSpPr>
                  <p:nvPr/>
                </p:nvSpPr>
                <p:spPr bwMode="ltGray">
                  <a:xfrm>
                    <a:off x="2924" y="441"/>
                    <a:ext cx="24" cy="14"/>
                  </a:xfrm>
                  <a:custGeom>
                    <a:avLst/>
                    <a:gdLst/>
                    <a:ahLst/>
                    <a:cxnLst>
                      <a:cxn ang="0">
                        <a:pos x="17" y="25"/>
                      </a:cxn>
                      <a:cxn ang="0">
                        <a:pos x="37" y="13"/>
                      </a:cxn>
                      <a:cxn ang="0">
                        <a:pos x="17" y="25"/>
                      </a:cxn>
                    </a:cxnLst>
                    <a:rect l="0" t="0" r="r" b="b"/>
                    <a:pathLst>
                      <a:path w="57" h="42">
                        <a:moveTo>
                          <a:pt x="17" y="25"/>
                        </a:moveTo>
                        <a:cubicBezTo>
                          <a:pt x="0" y="0"/>
                          <a:pt x="21" y="9"/>
                          <a:pt x="37" y="13"/>
                        </a:cubicBezTo>
                        <a:cubicBezTo>
                          <a:pt x="57" y="42"/>
                          <a:pt x="30" y="25"/>
                          <a:pt x="17" y="25"/>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65" name="Freeform 41"/>
                  <p:cNvSpPr>
                    <a:spLocks/>
                  </p:cNvSpPr>
                  <p:nvPr/>
                </p:nvSpPr>
                <p:spPr bwMode="ltGray">
                  <a:xfrm>
                    <a:off x="2908" y="398"/>
                    <a:ext cx="16" cy="18"/>
                  </a:xfrm>
                  <a:custGeom>
                    <a:avLst/>
                    <a:gdLst/>
                    <a:ahLst/>
                    <a:cxnLst>
                      <a:cxn ang="0">
                        <a:pos x="19" y="32"/>
                      </a:cxn>
                      <a:cxn ang="0">
                        <a:pos x="19" y="0"/>
                      </a:cxn>
                      <a:cxn ang="0">
                        <a:pos x="19" y="32"/>
                      </a:cxn>
                    </a:cxnLst>
                    <a:rect l="0" t="0" r="r" b="b"/>
                    <a:pathLst>
                      <a:path w="39" h="52">
                        <a:moveTo>
                          <a:pt x="19" y="32"/>
                        </a:moveTo>
                        <a:cubicBezTo>
                          <a:pt x="13" y="14"/>
                          <a:pt x="0" y="13"/>
                          <a:pt x="19" y="0"/>
                        </a:cubicBezTo>
                        <a:cubicBezTo>
                          <a:pt x="23" y="5"/>
                          <a:pt x="39" y="52"/>
                          <a:pt x="19" y="32"/>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66" name="Freeform 42"/>
                  <p:cNvSpPr>
                    <a:spLocks/>
                  </p:cNvSpPr>
                  <p:nvPr/>
                </p:nvSpPr>
                <p:spPr bwMode="ltGray">
                  <a:xfrm>
                    <a:off x="3035" y="451"/>
                    <a:ext cx="19" cy="27"/>
                  </a:xfrm>
                  <a:custGeom>
                    <a:avLst/>
                    <a:gdLst/>
                    <a:ahLst/>
                    <a:cxnLst>
                      <a:cxn ang="0">
                        <a:pos x="4" y="9"/>
                      </a:cxn>
                      <a:cxn ang="0">
                        <a:pos x="20" y="33"/>
                      </a:cxn>
                      <a:cxn ang="0">
                        <a:pos x="24" y="49"/>
                      </a:cxn>
                      <a:cxn ang="0">
                        <a:pos x="36" y="53"/>
                      </a:cxn>
                      <a:cxn ang="0">
                        <a:pos x="24" y="73"/>
                      </a:cxn>
                      <a:cxn ang="0">
                        <a:pos x="0" y="21"/>
                      </a:cxn>
                      <a:cxn ang="0">
                        <a:pos x="4" y="9"/>
                      </a:cxn>
                    </a:cxnLst>
                    <a:rect l="0" t="0" r="r" b="b"/>
                    <a:pathLst>
                      <a:path w="44" h="80">
                        <a:moveTo>
                          <a:pt x="4" y="9"/>
                        </a:moveTo>
                        <a:cubicBezTo>
                          <a:pt x="9" y="17"/>
                          <a:pt x="18" y="24"/>
                          <a:pt x="20" y="33"/>
                        </a:cubicBezTo>
                        <a:cubicBezTo>
                          <a:pt x="21" y="38"/>
                          <a:pt x="21" y="45"/>
                          <a:pt x="24" y="49"/>
                        </a:cubicBezTo>
                        <a:cubicBezTo>
                          <a:pt x="27" y="52"/>
                          <a:pt x="32" y="52"/>
                          <a:pt x="36" y="53"/>
                        </a:cubicBezTo>
                        <a:cubicBezTo>
                          <a:pt x="41" y="68"/>
                          <a:pt x="44" y="80"/>
                          <a:pt x="24" y="73"/>
                        </a:cubicBezTo>
                        <a:cubicBezTo>
                          <a:pt x="19" y="55"/>
                          <a:pt x="11" y="37"/>
                          <a:pt x="0" y="21"/>
                        </a:cubicBezTo>
                        <a:cubicBezTo>
                          <a:pt x="4" y="4"/>
                          <a:pt x="4" y="0"/>
                          <a:pt x="4" y="9"/>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67" name="Freeform 43"/>
                  <p:cNvSpPr>
                    <a:spLocks/>
                  </p:cNvSpPr>
                  <p:nvPr/>
                </p:nvSpPr>
                <p:spPr bwMode="ltGray">
                  <a:xfrm>
                    <a:off x="2696" y="246"/>
                    <a:ext cx="205" cy="42"/>
                  </a:xfrm>
                  <a:custGeom>
                    <a:avLst/>
                    <a:gdLst/>
                    <a:ahLst/>
                    <a:cxnLst>
                      <a:cxn ang="0">
                        <a:pos x="220" y="1"/>
                      </a:cxn>
                      <a:cxn ang="0">
                        <a:pos x="231" y="8"/>
                      </a:cxn>
                      <a:cxn ang="0">
                        <a:pos x="235" y="0"/>
                      </a:cxn>
                      <a:cxn ang="0">
                        <a:pos x="265" y="0"/>
                      </a:cxn>
                      <a:cxn ang="0">
                        <a:pos x="287" y="17"/>
                      </a:cxn>
                      <a:cxn ang="0">
                        <a:pos x="319" y="10"/>
                      </a:cxn>
                      <a:cxn ang="0">
                        <a:pos x="314" y="29"/>
                      </a:cxn>
                      <a:cxn ang="0">
                        <a:pos x="298" y="46"/>
                      </a:cxn>
                      <a:cxn ang="0">
                        <a:pos x="295" y="29"/>
                      </a:cxn>
                      <a:cxn ang="0">
                        <a:pos x="287" y="31"/>
                      </a:cxn>
                      <a:cxn ang="0">
                        <a:pos x="279" y="29"/>
                      </a:cxn>
                      <a:cxn ang="0">
                        <a:pos x="263" y="21"/>
                      </a:cxn>
                      <a:cxn ang="0">
                        <a:pos x="228" y="38"/>
                      </a:cxn>
                      <a:cxn ang="0">
                        <a:pos x="201" y="44"/>
                      </a:cxn>
                      <a:cxn ang="0">
                        <a:pos x="212" y="57"/>
                      </a:cxn>
                      <a:cxn ang="0">
                        <a:pos x="188" y="63"/>
                      </a:cxn>
                      <a:cxn ang="0">
                        <a:pos x="169" y="61"/>
                      </a:cxn>
                      <a:cxn ang="0">
                        <a:pos x="177" y="57"/>
                      </a:cxn>
                      <a:cxn ang="0">
                        <a:pos x="171" y="40"/>
                      </a:cxn>
                      <a:cxn ang="0">
                        <a:pos x="169" y="31"/>
                      </a:cxn>
                      <a:cxn ang="0">
                        <a:pos x="158" y="23"/>
                      </a:cxn>
                      <a:cxn ang="0">
                        <a:pos x="142" y="27"/>
                      </a:cxn>
                      <a:cxn ang="0">
                        <a:pos x="134" y="27"/>
                      </a:cxn>
                      <a:cxn ang="0">
                        <a:pos x="123" y="25"/>
                      </a:cxn>
                      <a:cxn ang="0">
                        <a:pos x="83" y="2"/>
                      </a:cxn>
                      <a:cxn ang="0">
                        <a:pos x="59" y="14"/>
                      </a:cxn>
                      <a:cxn ang="0">
                        <a:pos x="1" y="0"/>
                      </a:cxn>
                      <a:cxn ang="0">
                        <a:pos x="220" y="1"/>
                      </a:cxn>
                    </a:cxnLst>
                    <a:rect l="0" t="0" r="r" b="b"/>
                    <a:pathLst>
                      <a:path w="323" h="64">
                        <a:moveTo>
                          <a:pt x="220" y="1"/>
                        </a:moveTo>
                        <a:cubicBezTo>
                          <a:pt x="215" y="12"/>
                          <a:pt x="225" y="17"/>
                          <a:pt x="231" y="8"/>
                        </a:cubicBezTo>
                        <a:cubicBezTo>
                          <a:pt x="235" y="0"/>
                          <a:pt x="229" y="7"/>
                          <a:pt x="235" y="0"/>
                        </a:cubicBezTo>
                        <a:lnTo>
                          <a:pt x="265" y="0"/>
                        </a:lnTo>
                        <a:cubicBezTo>
                          <a:pt x="277" y="6"/>
                          <a:pt x="276" y="11"/>
                          <a:pt x="287" y="17"/>
                        </a:cubicBezTo>
                        <a:cubicBezTo>
                          <a:pt x="308" y="11"/>
                          <a:pt x="293" y="7"/>
                          <a:pt x="319" y="10"/>
                        </a:cubicBezTo>
                        <a:cubicBezTo>
                          <a:pt x="323" y="19"/>
                          <a:pt x="321" y="22"/>
                          <a:pt x="314" y="29"/>
                        </a:cubicBezTo>
                        <a:cubicBezTo>
                          <a:pt x="312" y="39"/>
                          <a:pt x="313" y="50"/>
                          <a:pt x="298" y="46"/>
                        </a:cubicBezTo>
                        <a:cubicBezTo>
                          <a:pt x="297" y="40"/>
                          <a:pt x="298" y="34"/>
                          <a:pt x="295" y="29"/>
                        </a:cubicBezTo>
                        <a:cubicBezTo>
                          <a:pt x="294" y="27"/>
                          <a:pt x="290" y="31"/>
                          <a:pt x="287" y="31"/>
                        </a:cubicBezTo>
                        <a:cubicBezTo>
                          <a:pt x="284" y="31"/>
                          <a:pt x="282" y="30"/>
                          <a:pt x="279" y="29"/>
                        </a:cubicBezTo>
                        <a:cubicBezTo>
                          <a:pt x="274" y="27"/>
                          <a:pt x="263" y="21"/>
                          <a:pt x="263" y="21"/>
                        </a:cubicBezTo>
                        <a:cubicBezTo>
                          <a:pt x="249" y="23"/>
                          <a:pt x="241" y="31"/>
                          <a:pt x="228" y="38"/>
                        </a:cubicBezTo>
                        <a:cubicBezTo>
                          <a:pt x="220" y="41"/>
                          <a:pt x="209" y="42"/>
                          <a:pt x="201" y="44"/>
                        </a:cubicBezTo>
                        <a:cubicBezTo>
                          <a:pt x="193" y="54"/>
                          <a:pt x="200" y="53"/>
                          <a:pt x="212" y="57"/>
                        </a:cubicBezTo>
                        <a:cubicBezTo>
                          <a:pt x="200" y="62"/>
                          <a:pt x="199" y="57"/>
                          <a:pt x="188" y="63"/>
                        </a:cubicBezTo>
                        <a:cubicBezTo>
                          <a:pt x="181" y="62"/>
                          <a:pt x="174" y="64"/>
                          <a:pt x="169" y="61"/>
                        </a:cubicBezTo>
                        <a:cubicBezTo>
                          <a:pt x="166" y="59"/>
                          <a:pt x="175" y="59"/>
                          <a:pt x="177" y="57"/>
                        </a:cubicBezTo>
                        <a:cubicBezTo>
                          <a:pt x="181" y="48"/>
                          <a:pt x="149" y="28"/>
                          <a:pt x="171" y="40"/>
                        </a:cubicBezTo>
                        <a:cubicBezTo>
                          <a:pt x="184" y="55"/>
                          <a:pt x="184" y="36"/>
                          <a:pt x="169" y="31"/>
                        </a:cubicBezTo>
                        <a:cubicBezTo>
                          <a:pt x="167" y="27"/>
                          <a:pt x="167" y="22"/>
                          <a:pt x="158" y="23"/>
                        </a:cubicBezTo>
                        <a:cubicBezTo>
                          <a:pt x="153" y="23"/>
                          <a:pt x="142" y="27"/>
                          <a:pt x="142" y="27"/>
                        </a:cubicBezTo>
                        <a:cubicBezTo>
                          <a:pt x="136" y="39"/>
                          <a:pt x="143" y="31"/>
                          <a:pt x="134" y="27"/>
                        </a:cubicBezTo>
                        <a:cubicBezTo>
                          <a:pt x="130" y="25"/>
                          <a:pt x="126" y="25"/>
                          <a:pt x="123" y="25"/>
                        </a:cubicBezTo>
                        <a:cubicBezTo>
                          <a:pt x="117" y="11"/>
                          <a:pt x="100" y="6"/>
                          <a:pt x="83" y="2"/>
                        </a:cubicBezTo>
                        <a:cubicBezTo>
                          <a:pt x="70" y="4"/>
                          <a:pt x="69" y="9"/>
                          <a:pt x="59" y="14"/>
                        </a:cubicBezTo>
                        <a:cubicBezTo>
                          <a:pt x="45" y="14"/>
                          <a:pt x="0" y="12"/>
                          <a:pt x="1" y="0"/>
                        </a:cubicBezTo>
                        <a:lnTo>
                          <a:pt x="220" y="1"/>
                        </a:lnTo>
                        <a:close/>
                      </a:path>
                    </a:pathLst>
                  </a:custGeom>
                  <a:solidFill>
                    <a:schemeClr val="folHlink"/>
                  </a:solidFill>
                  <a:ln w="9525">
                    <a:noFill/>
                    <a:round/>
                    <a:headEnd/>
                    <a:tailEnd/>
                  </a:ln>
                  <a:effectLst/>
                </p:spPr>
                <p:txBody>
                  <a:bodyPr wrap="none" anchor="ctr"/>
                  <a:lstStyle/>
                  <a:p>
                    <a:pPr>
                      <a:defRPr/>
                    </a:pPr>
                    <a:endParaRPr lang="es-ES"/>
                  </a:p>
                </p:txBody>
              </p:sp>
              <p:sp>
                <p:nvSpPr>
                  <p:cNvPr id="26668" name="Freeform 44"/>
                  <p:cNvSpPr>
                    <a:spLocks/>
                  </p:cNvSpPr>
                  <p:nvPr/>
                </p:nvSpPr>
                <p:spPr bwMode="ltGray">
                  <a:xfrm>
                    <a:off x="2515" y="245"/>
                    <a:ext cx="190" cy="20"/>
                  </a:xfrm>
                  <a:custGeom>
                    <a:avLst/>
                    <a:gdLst/>
                    <a:ahLst/>
                    <a:cxnLst>
                      <a:cxn ang="0">
                        <a:pos x="105" y="31"/>
                      </a:cxn>
                      <a:cxn ang="0">
                        <a:pos x="30" y="1"/>
                      </a:cxn>
                      <a:cxn ang="0">
                        <a:pos x="285" y="0"/>
                      </a:cxn>
                      <a:cxn ang="0">
                        <a:pos x="296" y="14"/>
                      </a:cxn>
                      <a:cxn ang="0">
                        <a:pos x="264" y="16"/>
                      </a:cxn>
                      <a:cxn ang="0">
                        <a:pos x="105" y="31"/>
                      </a:cxn>
                    </a:cxnLst>
                    <a:rect l="0" t="0" r="r" b="b"/>
                    <a:pathLst>
                      <a:path w="300" h="31">
                        <a:moveTo>
                          <a:pt x="105" y="31"/>
                        </a:moveTo>
                        <a:cubicBezTo>
                          <a:pt x="83" y="19"/>
                          <a:pt x="0" y="6"/>
                          <a:pt x="30" y="1"/>
                        </a:cubicBezTo>
                        <a:lnTo>
                          <a:pt x="285" y="0"/>
                        </a:lnTo>
                        <a:cubicBezTo>
                          <a:pt x="296" y="4"/>
                          <a:pt x="300" y="5"/>
                          <a:pt x="296" y="14"/>
                        </a:cubicBezTo>
                        <a:cubicBezTo>
                          <a:pt x="285" y="11"/>
                          <a:pt x="276" y="16"/>
                          <a:pt x="264" y="16"/>
                        </a:cubicBezTo>
                        <a:lnTo>
                          <a:pt x="105" y="31"/>
                        </a:lnTo>
                        <a:close/>
                      </a:path>
                    </a:pathLst>
                  </a:custGeom>
                  <a:solidFill>
                    <a:schemeClr val="folHlink"/>
                  </a:solidFill>
                  <a:ln w="9525">
                    <a:noFill/>
                    <a:round/>
                    <a:headEnd/>
                    <a:tailEnd/>
                  </a:ln>
                  <a:effectLst/>
                </p:spPr>
                <p:txBody>
                  <a:bodyPr wrap="none" anchor="ctr"/>
                  <a:lstStyle/>
                  <a:p>
                    <a:pPr>
                      <a:defRPr/>
                    </a:pPr>
                    <a:endParaRPr lang="es-ES"/>
                  </a:p>
                </p:txBody>
              </p:sp>
              <p:sp>
                <p:nvSpPr>
                  <p:cNvPr id="26669" name="Freeform 45"/>
                  <p:cNvSpPr>
                    <a:spLocks/>
                  </p:cNvSpPr>
                  <p:nvPr/>
                </p:nvSpPr>
                <p:spPr bwMode="ltGray">
                  <a:xfrm>
                    <a:off x="2096" y="274"/>
                    <a:ext cx="18" cy="10"/>
                  </a:xfrm>
                  <a:custGeom>
                    <a:avLst/>
                    <a:gdLst/>
                    <a:ahLst/>
                    <a:cxnLst>
                      <a:cxn ang="0">
                        <a:pos x="0" y="25"/>
                      </a:cxn>
                      <a:cxn ang="0">
                        <a:pos x="12" y="29"/>
                      </a:cxn>
                      <a:cxn ang="0">
                        <a:pos x="0" y="25"/>
                      </a:cxn>
                    </a:cxnLst>
                    <a:rect l="0" t="0" r="r" b="b"/>
                    <a:pathLst>
                      <a:path w="41" h="29">
                        <a:moveTo>
                          <a:pt x="0" y="25"/>
                        </a:moveTo>
                        <a:cubicBezTo>
                          <a:pt x="10" y="11"/>
                          <a:pt x="41" y="0"/>
                          <a:pt x="12" y="29"/>
                        </a:cubicBezTo>
                        <a:cubicBezTo>
                          <a:pt x="8" y="28"/>
                          <a:pt x="0" y="25"/>
                          <a:pt x="0" y="25"/>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70" name="Freeform 46"/>
                  <p:cNvSpPr>
                    <a:spLocks/>
                  </p:cNvSpPr>
                  <p:nvPr/>
                </p:nvSpPr>
                <p:spPr bwMode="ltGray">
                  <a:xfrm>
                    <a:off x="1606" y="245"/>
                    <a:ext cx="436" cy="152"/>
                  </a:xfrm>
                  <a:custGeom>
                    <a:avLst/>
                    <a:gdLst/>
                    <a:ahLst/>
                    <a:cxnLst>
                      <a:cxn ang="0">
                        <a:pos x="73" y="1"/>
                      </a:cxn>
                      <a:cxn ang="0">
                        <a:pos x="436" y="0"/>
                      </a:cxn>
                      <a:cxn ang="0">
                        <a:pos x="416" y="54"/>
                      </a:cxn>
                      <a:cxn ang="0">
                        <a:pos x="397" y="68"/>
                      </a:cxn>
                      <a:cxn ang="0">
                        <a:pos x="392" y="70"/>
                      </a:cxn>
                      <a:cxn ang="0">
                        <a:pos x="375" y="73"/>
                      </a:cxn>
                      <a:cxn ang="0">
                        <a:pos x="361" y="88"/>
                      </a:cxn>
                      <a:cxn ang="0">
                        <a:pos x="362" y="99"/>
                      </a:cxn>
                      <a:cxn ang="0">
                        <a:pos x="364" y="107"/>
                      </a:cxn>
                      <a:cxn ang="0">
                        <a:pos x="366" y="113"/>
                      </a:cxn>
                      <a:cxn ang="0">
                        <a:pos x="362" y="122"/>
                      </a:cxn>
                      <a:cxn ang="0">
                        <a:pos x="351" y="120"/>
                      </a:cxn>
                      <a:cxn ang="0">
                        <a:pos x="342" y="129"/>
                      </a:cxn>
                      <a:cxn ang="0">
                        <a:pos x="347" y="105"/>
                      </a:cxn>
                      <a:cxn ang="0">
                        <a:pos x="338" y="100"/>
                      </a:cxn>
                      <a:cxn ang="0">
                        <a:pos x="344" y="93"/>
                      </a:cxn>
                      <a:cxn ang="0">
                        <a:pos x="342" y="89"/>
                      </a:cxn>
                      <a:cxn ang="0">
                        <a:pos x="320" y="94"/>
                      </a:cxn>
                      <a:cxn ang="0">
                        <a:pos x="317" y="85"/>
                      </a:cxn>
                      <a:cxn ang="0">
                        <a:pos x="297" y="94"/>
                      </a:cxn>
                      <a:cxn ang="0">
                        <a:pos x="320" y="103"/>
                      </a:cxn>
                      <a:cxn ang="0">
                        <a:pos x="305" y="117"/>
                      </a:cxn>
                      <a:cxn ang="0">
                        <a:pos x="311" y="126"/>
                      </a:cxn>
                      <a:cxn ang="0">
                        <a:pos x="315" y="138"/>
                      </a:cxn>
                      <a:cxn ang="0">
                        <a:pos x="309" y="139"/>
                      </a:cxn>
                      <a:cxn ang="0">
                        <a:pos x="314" y="144"/>
                      </a:cxn>
                      <a:cxn ang="0">
                        <a:pos x="307" y="152"/>
                      </a:cxn>
                      <a:cxn ang="0">
                        <a:pos x="0" y="149"/>
                      </a:cxn>
                      <a:cxn ang="0">
                        <a:pos x="73" y="1"/>
                      </a:cxn>
                    </a:cxnLst>
                    <a:rect l="0" t="0" r="r" b="b"/>
                    <a:pathLst>
                      <a:path w="436" h="152">
                        <a:moveTo>
                          <a:pt x="73" y="1"/>
                        </a:moveTo>
                        <a:lnTo>
                          <a:pt x="436" y="0"/>
                        </a:lnTo>
                        <a:cubicBezTo>
                          <a:pt x="430" y="15"/>
                          <a:pt x="429" y="42"/>
                          <a:pt x="416" y="54"/>
                        </a:cubicBezTo>
                        <a:cubicBezTo>
                          <a:pt x="410" y="60"/>
                          <a:pt x="405" y="63"/>
                          <a:pt x="397" y="68"/>
                        </a:cubicBezTo>
                        <a:cubicBezTo>
                          <a:pt x="396" y="69"/>
                          <a:pt x="392" y="70"/>
                          <a:pt x="392" y="70"/>
                        </a:cubicBezTo>
                        <a:cubicBezTo>
                          <a:pt x="377" y="63"/>
                          <a:pt x="385" y="68"/>
                          <a:pt x="375" y="73"/>
                        </a:cubicBezTo>
                        <a:cubicBezTo>
                          <a:pt x="371" y="82"/>
                          <a:pt x="371" y="83"/>
                          <a:pt x="361" y="88"/>
                        </a:cubicBezTo>
                        <a:cubicBezTo>
                          <a:pt x="359" y="92"/>
                          <a:pt x="364" y="93"/>
                          <a:pt x="362" y="99"/>
                        </a:cubicBezTo>
                        <a:cubicBezTo>
                          <a:pt x="363" y="102"/>
                          <a:pt x="364" y="105"/>
                          <a:pt x="364" y="107"/>
                        </a:cubicBezTo>
                        <a:cubicBezTo>
                          <a:pt x="365" y="109"/>
                          <a:pt x="366" y="111"/>
                          <a:pt x="366" y="113"/>
                        </a:cubicBezTo>
                        <a:cubicBezTo>
                          <a:pt x="365" y="115"/>
                          <a:pt x="364" y="120"/>
                          <a:pt x="362" y="122"/>
                        </a:cubicBezTo>
                        <a:cubicBezTo>
                          <a:pt x="359" y="123"/>
                          <a:pt x="354" y="119"/>
                          <a:pt x="351" y="120"/>
                        </a:cubicBezTo>
                        <a:cubicBezTo>
                          <a:pt x="347" y="129"/>
                          <a:pt x="352" y="127"/>
                          <a:pt x="342" y="129"/>
                        </a:cubicBezTo>
                        <a:cubicBezTo>
                          <a:pt x="340" y="123"/>
                          <a:pt x="345" y="111"/>
                          <a:pt x="347" y="105"/>
                        </a:cubicBezTo>
                        <a:cubicBezTo>
                          <a:pt x="347" y="100"/>
                          <a:pt x="338" y="102"/>
                          <a:pt x="338" y="100"/>
                        </a:cubicBezTo>
                        <a:cubicBezTo>
                          <a:pt x="338" y="98"/>
                          <a:pt x="344" y="95"/>
                          <a:pt x="344" y="93"/>
                        </a:cubicBezTo>
                        <a:cubicBezTo>
                          <a:pt x="344" y="92"/>
                          <a:pt x="344" y="89"/>
                          <a:pt x="342" y="89"/>
                        </a:cubicBezTo>
                        <a:cubicBezTo>
                          <a:pt x="339" y="89"/>
                          <a:pt x="324" y="94"/>
                          <a:pt x="320" y="94"/>
                        </a:cubicBezTo>
                        <a:cubicBezTo>
                          <a:pt x="317" y="86"/>
                          <a:pt x="328" y="88"/>
                          <a:pt x="317" y="85"/>
                        </a:cubicBezTo>
                        <a:cubicBezTo>
                          <a:pt x="311" y="91"/>
                          <a:pt x="306" y="93"/>
                          <a:pt x="297" y="94"/>
                        </a:cubicBezTo>
                        <a:cubicBezTo>
                          <a:pt x="300" y="104"/>
                          <a:pt x="307" y="101"/>
                          <a:pt x="320" y="103"/>
                        </a:cubicBezTo>
                        <a:cubicBezTo>
                          <a:pt x="318" y="109"/>
                          <a:pt x="311" y="111"/>
                          <a:pt x="305" y="117"/>
                        </a:cubicBezTo>
                        <a:lnTo>
                          <a:pt x="311" y="126"/>
                        </a:lnTo>
                        <a:lnTo>
                          <a:pt x="315" y="138"/>
                        </a:lnTo>
                        <a:lnTo>
                          <a:pt x="309" y="139"/>
                        </a:lnTo>
                        <a:lnTo>
                          <a:pt x="314" y="144"/>
                        </a:lnTo>
                        <a:lnTo>
                          <a:pt x="307" y="152"/>
                        </a:lnTo>
                        <a:lnTo>
                          <a:pt x="0" y="149"/>
                        </a:lnTo>
                        <a:lnTo>
                          <a:pt x="73" y="1"/>
                        </a:lnTo>
                        <a:close/>
                      </a:path>
                    </a:pathLst>
                  </a:custGeom>
                  <a:solidFill>
                    <a:schemeClr val="folHlink"/>
                  </a:solidFill>
                  <a:ln w="9525">
                    <a:noFill/>
                    <a:round/>
                    <a:headEnd/>
                    <a:tailEnd/>
                  </a:ln>
                  <a:effectLst/>
                </p:spPr>
                <p:txBody>
                  <a:bodyPr wrap="none" anchor="ctr"/>
                  <a:lstStyle/>
                  <a:p>
                    <a:pPr>
                      <a:defRPr/>
                    </a:pPr>
                    <a:endParaRPr lang="es-ES"/>
                  </a:p>
                </p:txBody>
              </p:sp>
              <p:sp>
                <p:nvSpPr>
                  <p:cNvPr id="26671" name="Freeform 47"/>
                  <p:cNvSpPr>
                    <a:spLocks/>
                  </p:cNvSpPr>
                  <p:nvPr/>
                </p:nvSpPr>
                <p:spPr bwMode="ltGray">
                  <a:xfrm>
                    <a:off x="2043" y="241"/>
                    <a:ext cx="20" cy="55"/>
                  </a:xfrm>
                  <a:custGeom>
                    <a:avLst/>
                    <a:gdLst/>
                    <a:ahLst/>
                    <a:cxnLst>
                      <a:cxn ang="0">
                        <a:pos x="5" y="156"/>
                      </a:cxn>
                      <a:cxn ang="0">
                        <a:pos x="15" y="108"/>
                      </a:cxn>
                      <a:cxn ang="0">
                        <a:pos x="17" y="68"/>
                      </a:cxn>
                      <a:cxn ang="0">
                        <a:pos x="11" y="40"/>
                      </a:cxn>
                      <a:cxn ang="0">
                        <a:pos x="17" y="12"/>
                      </a:cxn>
                      <a:cxn ang="0">
                        <a:pos x="21" y="0"/>
                      </a:cxn>
                      <a:cxn ang="0">
                        <a:pos x="31" y="30"/>
                      </a:cxn>
                      <a:cxn ang="0">
                        <a:pos x="47" y="98"/>
                      </a:cxn>
                      <a:cxn ang="0">
                        <a:pos x="31" y="108"/>
                      </a:cxn>
                      <a:cxn ang="0">
                        <a:pos x="23" y="126"/>
                      </a:cxn>
                      <a:cxn ang="0">
                        <a:pos x="21" y="132"/>
                      </a:cxn>
                      <a:cxn ang="0">
                        <a:pos x="27" y="134"/>
                      </a:cxn>
                      <a:cxn ang="0">
                        <a:pos x="31" y="146"/>
                      </a:cxn>
                      <a:cxn ang="0">
                        <a:pos x="13" y="148"/>
                      </a:cxn>
                      <a:cxn ang="0">
                        <a:pos x="7" y="160"/>
                      </a:cxn>
                      <a:cxn ang="0">
                        <a:pos x="3" y="154"/>
                      </a:cxn>
                      <a:cxn ang="0">
                        <a:pos x="5" y="156"/>
                      </a:cxn>
                    </a:cxnLst>
                    <a:rect l="0" t="0" r="r" b="b"/>
                    <a:pathLst>
                      <a:path w="47" h="165">
                        <a:moveTo>
                          <a:pt x="5" y="156"/>
                        </a:moveTo>
                        <a:cubicBezTo>
                          <a:pt x="0" y="141"/>
                          <a:pt x="1" y="118"/>
                          <a:pt x="15" y="108"/>
                        </a:cubicBezTo>
                        <a:cubicBezTo>
                          <a:pt x="16" y="95"/>
                          <a:pt x="17" y="81"/>
                          <a:pt x="17" y="68"/>
                        </a:cubicBezTo>
                        <a:cubicBezTo>
                          <a:pt x="17" y="58"/>
                          <a:pt x="11" y="40"/>
                          <a:pt x="11" y="40"/>
                        </a:cubicBezTo>
                        <a:cubicBezTo>
                          <a:pt x="14" y="20"/>
                          <a:pt x="11" y="29"/>
                          <a:pt x="17" y="12"/>
                        </a:cubicBezTo>
                        <a:cubicBezTo>
                          <a:pt x="18" y="8"/>
                          <a:pt x="21" y="0"/>
                          <a:pt x="21" y="0"/>
                        </a:cubicBezTo>
                        <a:cubicBezTo>
                          <a:pt x="38" y="6"/>
                          <a:pt x="33" y="7"/>
                          <a:pt x="31" y="30"/>
                        </a:cubicBezTo>
                        <a:cubicBezTo>
                          <a:pt x="38" y="52"/>
                          <a:pt x="40" y="76"/>
                          <a:pt x="47" y="98"/>
                        </a:cubicBezTo>
                        <a:cubicBezTo>
                          <a:pt x="44" y="116"/>
                          <a:pt x="45" y="113"/>
                          <a:pt x="31" y="108"/>
                        </a:cubicBezTo>
                        <a:cubicBezTo>
                          <a:pt x="25" y="118"/>
                          <a:pt x="28" y="112"/>
                          <a:pt x="23" y="126"/>
                        </a:cubicBezTo>
                        <a:cubicBezTo>
                          <a:pt x="22" y="128"/>
                          <a:pt x="21" y="132"/>
                          <a:pt x="21" y="132"/>
                        </a:cubicBezTo>
                        <a:cubicBezTo>
                          <a:pt x="23" y="133"/>
                          <a:pt x="26" y="132"/>
                          <a:pt x="27" y="134"/>
                        </a:cubicBezTo>
                        <a:cubicBezTo>
                          <a:pt x="29" y="137"/>
                          <a:pt x="31" y="146"/>
                          <a:pt x="31" y="146"/>
                        </a:cubicBezTo>
                        <a:cubicBezTo>
                          <a:pt x="27" y="165"/>
                          <a:pt x="23" y="155"/>
                          <a:pt x="13" y="148"/>
                        </a:cubicBezTo>
                        <a:cubicBezTo>
                          <a:pt x="11" y="152"/>
                          <a:pt x="11" y="160"/>
                          <a:pt x="7" y="160"/>
                        </a:cubicBezTo>
                        <a:cubicBezTo>
                          <a:pt x="5" y="160"/>
                          <a:pt x="4" y="156"/>
                          <a:pt x="3" y="154"/>
                        </a:cubicBezTo>
                        <a:cubicBezTo>
                          <a:pt x="3" y="153"/>
                          <a:pt x="4" y="155"/>
                          <a:pt x="5" y="156"/>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72" name="Freeform 48"/>
                  <p:cNvSpPr>
                    <a:spLocks/>
                  </p:cNvSpPr>
                  <p:nvPr/>
                </p:nvSpPr>
                <p:spPr bwMode="ltGray">
                  <a:xfrm>
                    <a:off x="2031" y="286"/>
                    <a:ext cx="59" cy="34"/>
                  </a:xfrm>
                  <a:custGeom>
                    <a:avLst/>
                    <a:gdLst/>
                    <a:ahLst/>
                    <a:cxnLst>
                      <a:cxn ang="0">
                        <a:pos x="26" y="61"/>
                      </a:cxn>
                      <a:cxn ang="0">
                        <a:pos x="30" y="43"/>
                      </a:cxn>
                      <a:cxn ang="0">
                        <a:pos x="50" y="33"/>
                      </a:cxn>
                      <a:cxn ang="0">
                        <a:pos x="54" y="45"/>
                      </a:cxn>
                      <a:cxn ang="0">
                        <a:pos x="66" y="49"/>
                      </a:cxn>
                      <a:cxn ang="0">
                        <a:pos x="80" y="55"/>
                      </a:cxn>
                      <a:cxn ang="0">
                        <a:pos x="116" y="33"/>
                      </a:cxn>
                      <a:cxn ang="0">
                        <a:pos x="130" y="17"/>
                      </a:cxn>
                      <a:cxn ang="0">
                        <a:pos x="138" y="11"/>
                      </a:cxn>
                      <a:cxn ang="0">
                        <a:pos x="106" y="49"/>
                      </a:cxn>
                      <a:cxn ang="0">
                        <a:pos x="84" y="67"/>
                      </a:cxn>
                      <a:cxn ang="0">
                        <a:pos x="66" y="81"/>
                      </a:cxn>
                      <a:cxn ang="0">
                        <a:pos x="48" y="103"/>
                      </a:cxn>
                      <a:cxn ang="0">
                        <a:pos x="26" y="89"/>
                      </a:cxn>
                      <a:cxn ang="0">
                        <a:pos x="20" y="87"/>
                      </a:cxn>
                      <a:cxn ang="0">
                        <a:pos x="22" y="97"/>
                      </a:cxn>
                      <a:cxn ang="0">
                        <a:pos x="0" y="97"/>
                      </a:cxn>
                      <a:cxn ang="0">
                        <a:pos x="10" y="79"/>
                      </a:cxn>
                      <a:cxn ang="0">
                        <a:pos x="26" y="61"/>
                      </a:cxn>
                    </a:cxnLst>
                    <a:rect l="0" t="0" r="r" b="b"/>
                    <a:pathLst>
                      <a:path w="138" h="103">
                        <a:moveTo>
                          <a:pt x="26" y="61"/>
                        </a:moveTo>
                        <a:cubicBezTo>
                          <a:pt x="29" y="53"/>
                          <a:pt x="33" y="51"/>
                          <a:pt x="30" y="43"/>
                        </a:cubicBezTo>
                        <a:cubicBezTo>
                          <a:pt x="33" y="27"/>
                          <a:pt x="37" y="24"/>
                          <a:pt x="50" y="33"/>
                        </a:cubicBezTo>
                        <a:cubicBezTo>
                          <a:pt x="51" y="37"/>
                          <a:pt x="53" y="41"/>
                          <a:pt x="54" y="45"/>
                        </a:cubicBezTo>
                        <a:cubicBezTo>
                          <a:pt x="55" y="49"/>
                          <a:pt x="66" y="49"/>
                          <a:pt x="66" y="49"/>
                        </a:cubicBezTo>
                        <a:cubicBezTo>
                          <a:pt x="75" y="43"/>
                          <a:pt x="77" y="45"/>
                          <a:pt x="80" y="55"/>
                        </a:cubicBezTo>
                        <a:cubicBezTo>
                          <a:pt x="92" y="47"/>
                          <a:pt x="101" y="37"/>
                          <a:pt x="116" y="33"/>
                        </a:cubicBezTo>
                        <a:cubicBezTo>
                          <a:pt x="125" y="19"/>
                          <a:pt x="120" y="24"/>
                          <a:pt x="130" y="17"/>
                        </a:cubicBezTo>
                        <a:cubicBezTo>
                          <a:pt x="134" y="11"/>
                          <a:pt x="134" y="0"/>
                          <a:pt x="138" y="11"/>
                        </a:cubicBezTo>
                        <a:cubicBezTo>
                          <a:pt x="135" y="31"/>
                          <a:pt x="126" y="45"/>
                          <a:pt x="106" y="49"/>
                        </a:cubicBezTo>
                        <a:cubicBezTo>
                          <a:pt x="97" y="55"/>
                          <a:pt x="93" y="61"/>
                          <a:pt x="84" y="67"/>
                        </a:cubicBezTo>
                        <a:cubicBezTo>
                          <a:pt x="80" y="79"/>
                          <a:pt x="79" y="79"/>
                          <a:pt x="66" y="81"/>
                        </a:cubicBezTo>
                        <a:cubicBezTo>
                          <a:pt x="60" y="90"/>
                          <a:pt x="57" y="97"/>
                          <a:pt x="48" y="103"/>
                        </a:cubicBezTo>
                        <a:cubicBezTo>
                          <a:pt x="42" y="94"/>
                          <a:pt x="37" y="93"/>
                          <a:pt x="26" y="89"/>
                        </a:cubicBezTo>
                        <a:cubicBezTo>
                          <a:pt x="24" y="88"/>
                          <a:pt x="20" y="87"/>
                          <a:pt x="20" y="87"/>
                        </a:cubicBezTo>
                        <a:cubicBezTo>
                          <a:pt x="10" y="90"/>
                          <a:pt x="14" y="94"/>
                          <a:pt x="22" y="97"/>
                        </a:cubicBezTo>
                        <a:cubicBezTo>
                          <a:pt x="14" y="103"/>
                          <a:pt x="9" y="100"/>
                          <a:pt x="0" y="97"/>
                        </a:cubicBezTo>
                        <a:cubicBezTo>
                          <a:pt x="2" y="87"/>
                          <a:pt x="1" y="82"/>
                          <a:pt x="10" y="79"/>
                        </a:cubicBezTo>
                        <a:cubicBezTo>
                          <a:pt x="15" y="63"/>
                          <a:pt x="14" y="69"/>
                          <a:pt x="26" y="61"/>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73" name="Freeform 49"/>
                  <p:cNvSpPr>
                    <a:spLocks/>
                  </p:cNvSpPr>
                  <p:nvPr/>
                </p:nvSpPr>
                <p:spPr bwMode="ltGray">
                  <a:xfrm>
                    <a:off x="1968" y="318"/>
                    <a:ext cx="80" cy="72"/>
                  </a:xfrm>
                  <a:custGeom>
                    <a:avLst/>
                    <a:gdLst/>
                    <a:ahLst/>
                    <a:cxnLst>
                      <a:cxn ang="0">
                        <a:pos x="158" y="24"/>
                      </a:cxn>
                      <a:cxn ang="0">
                        <a:pos x="160" y="6"/>
                      </a:cxn>
                      <a:cxn ang="0">
                        <a:pos x="170" y="0"/>
                      </a:cxn>
                      <a:cxn ang="0">
                        <a:pos x="182" y="24"/>
                      </a:cxn>
                      <a:cxn ang="0">
                        <a:pos x="188" y="42"/>
                      </a:cxn>
                      <a:cxn ang="0">
                        <a:pos x="178" y="58"/>
                      </a:cxn>
                      <a:cxn ang="0">
                        <a:pos x="170" y="76"/>
                      </a:cxn>
                      <a:cxn ang="0">
                        <a:pos x="162" y="126"/>
                      </a:cxn>
                      <a:cxn ang="0">
                        <a:pos x="144" y="136"/>
                      </a:cxn>
                      <a:cxn ang="0">
                        <a:pos x="120" y="138"/>
                      </a:cxn>
                      <a:cxn ang="0">
                        <a:pos x="112" y="124"/>
                      </a:cxn>
                      <a:cxn ang="0">
                        <a:pos x="102" y="146"/>
                      </a:cxn>
                      <a:cxn ang="0">
                        <a:pos x="90" y="150"/>
                      </a:cxn>
                      <a:cxn ang="0">
                        <a:pos x="80" y="132"/>
                      </a:cxn>
                      <a:cxn ang="0">
                        <a:pos x="58" y="144"/>
                      </a:cxn>
                      <a:cxn ang="0">
                        <a:pos x="76" y="142"/>
                      </a:cxn>
                      <a:cxn ang="0">
                        <a:pos x="78" y="160"/>
                      </a:cxn>
                      <a:cxn ang="0">
                        <a:pos x="58" y="166"/>
                      </a:cxn>
                      <a:cxn ang="0">
                        <a:pos x="34" y="166"/>
                      </a:cxn>
                      <a:cxn ang="0">
                        <a:pos x="36" y="154"/>
                      </a:cxn>
                      <a:cxn ang="0">
                        <a:pos x="46" y="144"/>
                      </a:cxn>
                      <a:cxn ang="0">
                        <a:pos x="34" y="148"/>
                      </a:cxn>
                      <a:cxn ang="0">
                        <a:pos x="26" y="166"/>
                      </a:cxn>
                      <a:cxn ang="0">
                        <a:pos x="30" y="190"/>
                      </a:cxn>
                      <a:cxn ang="0">
                        <a:pos x="14" y="200"/>
                      </a:cxn>
                      <a:cxn ang="0">
                        <a:pos x="0" y="214"/>
                      </a:cxn>
                      <a:cxn ang="0">
                        <a:pos x="8" y="188"/>
                      </a:cxn>
                      <a:cxn ang="0">
                        <a:pos x="0" y="164"/>
                      </a:cxn>
                      <a:cxn ang="0">
                        <a:pos x="14" y="152"/>
                      </a:cxn>
                      <a:cxn ang="0">
                        <a:pos x="32" y="134"/>
                      </a:cxn>
                      <a:cxn ang="0">
                        <a:pos x="44" y="118"/>
                      </a:cxn>
                      <a:cxn ang="0">
                        <a:pos x="72" y="116"/>
                      </a:cxn>
                      <a:cxn ang="0">
                        <a:pos x="84" y="112"/>
                      </a:cxn>
                      <a:cxn ang="0">
                        <a:pos x="114" y="78"/>
                      </a:cxn>
                      <a:cxn ang="0">
                        <a:pos x="120" y="92"/>
                      </a:cxn>
                      <a:cxn ang="0">
                        <a:pos x="132" y="76"/>
                      </a:cxn>
                      <a:cxn ang="0">
                        <a:pos x="150" y="54"/>
                      </a:cxn>
                      <a:cxn ang="0">
                        <a:pos x="154" y="42"/>
                      </a:cxn>
                      <a:cxn ang="0">
                        <a:pos x="148" y="38"/>
                      </a:cxn>
                      <a:cxn ang="0">
                        <a:pos x="152" y="32"/>
                      </a:cxn>
                      <a:cxn ang="0">
                        <a:pos x="158" y="24"/>
                      </a:cxn>
                    </a:cxnLst>
                    <a:rect l="0" t="0" r="r" b="b"/>
                    <a:pathLst>
                      <a:path w="188" h="214">
                        <a:moveTo>
                          <a:pt x="158" y="24"/>
                        </a:moveTo>
                        <a:cubicBezTo>
                          <a:pt x="156" y="18"/>
                          <a:pt x="160" y="6"/>
                          <a:pt x="160" y="6"/>
                        </a:cubicBezTo>
                        <a:cubicBezTo>
                          <a:pt x="167" y="16"/>
                          <a:pt x="167" y="8"/>
                          <a:pt x="170" y="0"/>
                        </a:cubicBezTo>
                        <a:cubicBezTo>
                          <a:pt x="181" y="4"/>
                          <a:pt x="179" y="14"/>
                          <a:pt x="182" y="24"/>
                        </a:cubicBezTo>
                        <a:cubicBezTo>
                          <a:pt x="184" y="30"/>
                          <a:pt x="188" y="42"/>
                          <a:pt x="188" y="42"/>
                        </a:cubicBezTo>
                        <a:cubicBezTo>
                          <a:pt x="183" y="56"/>
                          <a:pt x="188" y="52"/>
                          <a:pt x="178" y="58"/>
                        </a:cubicBezTo>
                        <a:cubicBezTo>
                          <a:pt x="174" y="63"/>
                          <a:pt x="170" y="76"/>
                          <a:pt x="170" y="76"/>
                        </a:cubicBezTo>
                        <a:cubicBezTo>
                          <a:pt x="169" y="100"/>
                          <a:pt x="173" y="110"/>
                          <a:pt x="162" y="126"/>
                        </a:cubicBezTo>
                        <a:cubicBezTo>
                          <a:pt x="150" y="118"/>
                          <a:pt x="155" y="132"/>
                          <a:pt x="144" y="136"/>
                        </a:cubicBezTo>
                        <a:cubicBezTo>
                          <a:pt x="135" y="134"/>
                          <a:pt x="129" y="135"/>
                          <a:pt x="120" y="138"/>
                        </a:cubicBezTo>
                        <a:cubicBezTo>
                          <a:pt x="114" y="129"/>
                          <a:pt x="122" y="127"/>
                          <a:pt x="112" y="124"/>
                        </a:cubicBezTo>
                        <a:cubicBezTo>
                          <a:pt x="108" y="130"/>
                          <a:pt x="108" y="142"/>
                          <a:pt x="102" y="146"/>
                        </a:cubicBezTo>
                        <a:cubicBezTo>
                          <a:pt x="98" y="148"/>
                          <a:pt x="90" y="150"/>
                          <a:pt x="90" y="150"/>
                        </a:cubicBezTo>
                        <a:cubicBezTo>
                          <a:pt x="87" y="141"/>
                          <a:pt x="89" y="135"/>
                          <a:pt x="80" y="132"/>
                        </a:cubicBezTo>
                        <a:cubicBezTo>
                          <a:pt x="68" y="134"/>
                          <a:pt x="65" y="134"/>
                          <a:pt x="58" y="144"/>
                        </a:cubicBezTo>
                        <a:cubicBezTo>
                          <a:pt x="66" y="150"/>
                          <a:pt x="68" y="147"/>
                          <a:pt x="76" y="142"/>
                        </a:cubicBezTo>
                        <a:cubicBezTo>
                          <a:pt x="81" y="146"/>
                          <a:pt x="85" y="155"/>
                          <a:pt x="78" y="160"/>
                        </a:cubicBezTo>
                        <a:cubicBezTo>
                          <a:pt x="75" y="162"/>
                          <a:pt x="62" y="165"/>
                          <a:pt x="58" y="166"/>
                        </a:cubicBezTo>
                        <a:cubicBezTo>
                          <a:pt x="48" y="173"/>
                          <a:pt x="44" y="173"/>
                          <a:pt x="34" y="166"/>
                        </a:cubicBezTo>
                        <a:cubicBezTo>
                          <a:pt x="35" y="162"/>
                          <a:pt x="34" y="158"/>
                          <a:pt x="36" y="154"/>
                        </a:cubicBezTo>
                        <a:cubicBezTo>
                          <a:pt x="38" y="150"/>
                          <a:pt x="55" y="146"/>
                          <a:pt x="46" y="144"/>
                        </a:cubicBezTo>
                        <a:cubicBezTo>
                          <a:pt x="42" y="143"/>
                          <a:pt x="34" y="148"/>
                          <a:pt x="34" y="148"/>
                        </a:cubicBezTo>
                        <a:cubicBezTo>
                          <a:pt x="32" y="155"/>
                          <a:pt x="28" y="159"/>
                          <a:pt x="26" y="166"/>
                        </a:cubicBezTo>
                        <a:cubicBezTo>
                          <a:pt x="36" y="182"/>
                          <a:pt x="36" y="173"/>
                          <a:pt x="30" y="190"/>
                        </a:cubicBezTo>
                        <a:cubicBezTo>
                          <a:pt x="28" y="196"/>
                          <a:pt x="14" y="200"/>
                          <a:pt x="14" y="200"/>
                        </a:cubicBezTo>
                        <a:cubicBezTo>
                          <a:pt x="5" y="214"/>
                          <a:pt x="11" y="210"/>
                          <a:pt x="0" y="214"/>
                        </a:cubicBezTo>
                        <a:cubicBezTo>
                          <a:pt x="2" y="202"/>
                          <a:pt x="5" y="198"/>
                          <a:pt x="8" y="188"/>
                        </a:cubicBezTo>
                        <a:cubicBezTo>
                          <a:pt x="6" y="178"/>
                          <a:pt x="3" y="173"/>
                          <a:pt x="0" y="164"/>
                        </a:cubicBezTo>
                        <a:cubicBezTo>
                          <a:pt x="3" y="156"/>
                          <a:pt x="7" y="157"/>
                          <a:pt x="14" y="152"/>
                        </a:cubicBezTo>
                        <a:cubicBezTo>
                          <a:pt x="18" y="141"/>
                          <a:pt x="23" y="140"/>
                          <a:pt x="32" y="134"/>
                        </a:cubicBezTo>
                        <a:cubicBezTo>
                          <a:pt x="37" y="127"/>
                          <a:pt x="37" y="123"/>
                          <a:pt x="44" y="118"/>
                        </a:cubicBezTo>
                        <a:cubicBezTo>
                          <a:pt x="64" y="121"/>
                          <a:pt x="55" y="122"/>
                          <a:pt x="72" y="116"/>
                        </a:cubicBezTo>
                        <a:cubicBezTo>
                          <a:pt x="76" y="115"/>
                          <a:pt x="84" y="112"/>
                          <a:pt x="84" y="112"/>
                        </a:cubicBezTo>
                        <a:cubicBezTo>
                          <a:pt x="105" y="119"/>
                          <a:pt x="97" y="84"/>
                          <a:pt x="114" y="78"/>
                        </a:cubicBezTo>
                        <a:cubicBezTo>
                          <a:pt x="117" y="87"/>
                          <a:pt x="110" y="89"/>
                          <a:pt x="120" y="92"/>
                        </a:cubicBezTo>
                        <a:cubicBezTo>
                          <a:pt x="125" y="85"/>
                          <a:pt x="125" y="81"/>
                          <a:pt x="132" y="76"/>
                        </a:cubicBezTo>
                        <a:cubicBezTo>
                          <a:pt x="138" y="68"/>
                          <a:pt x="146" y="65"/>
                          <a:pt x="150" y="54"/>
                        </a:cubicBezTo>
                        <a:cubicBezTo>
                          <a:pt x="151" y="50"/>
                          <a:pt x="154" y="42"/>
                          <a:pt x="154" y="42"/>
                        </a:cubicBezTo>
                        <a:cubicBezTo>
                          <a:pt x="152" y="41"/>
                          <a:pt x="148" y="40"/>
                          <a:pt x="148" y="38"/>
                        </a:cubicBezTo>
                        <a:cubicBezTo>
                          <a:pt x="148" y="36"/>
                          <a:pt x="161" y="33"/>
                          <a:pt x="152" y="32"/>
                        </a:cubicBezTo>
                        <a:lnTo>
                          <a:pt x="158" y="24"/>
                        </a:lnTo>
                        <a:close/>
                      </a:path>
                    </a:pathLst>
                  </a:custGeom>
                  <a:solidFill>
                    <a:schemeClr val="folHlink"/>
                  </a:solidFill>
                  <a:ln w="9525">
                    <a:noFill/>
                    <a:round/>
                    <a:headEnd/>
                    <a:tailEnd/>
                  </a:ln>
                  <a:effectLst/>
                </p:spPr>
                <p:txBody>
                  <a:bodyPr wrap="none" anchor="ctr"/>
                  <a:lstStyle/>
                  <a:p>
                    <a:pPr>
                      <a:defRPr/>
                    </a:pPr>
                    <a:endParaRPr lang="es-ES"/>
                  </a:p>
                </p:txBody>
              </p:sp>
              <p:sp>
                <p:nvSpPr>
                  <p:cNvPr id="26674" name="Freeform 50"/>
                  <p:cNvSpPr>
                    <a:spLocks/>
                  </p:cNvSpPr>
                  <p:nvPr/>
                </p:nvSpPr>
                <p:spPr bwMode="ltGray">
                  <a:xfrm>
                    <a:off x="2021" y="340"/>
                    <a:ext cx="6" cy="4"/>
                  </a:xfrm>
                  <a:custGeom>
                    <a:avLst/>
                    <a:gdLst/>
                    <a:ahLst/>
                    <a:cxnLst>
                      <a:cxn ang="0">
                        <a:pos x="0" y="9"/>
                      </a:cxn>
                      <a:cxn ang="0">
                        <a:pos x="4" y="13"/>
                      </a:cxn>
                      <a:cxn ang="0">
                        <a:pos x="0" y="9"/>
                      </a:cxn>
                    </a:cxnLst>
                    <a:rect l="0" t="0" r="r" b="b"/>
                    <a:pathLst>
                      <a:path w="13" h="13">
                        <a:moveTo>
                          <a:pt x="0" y="9"/>
                        </a:moveTo>
                        <a:cubicBezTo>
                          <a:pt x="6" y="0"/>
                          <a:pt x="13" y="7"/>
                          <a:pt x="4" y="13"/>
                        </a:cubicBezTo>
                        <a:cubicBezTo>
                          <a:pt x="0" y="6"/>
                          <a:pt x="0" y="5"/>
                          <a:pt x="0" y="9"/>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75" name="Freeform 51"/>
                  <p:cNvSpPr>
                    <a:spLocks/>
                  </p:cNvSpPr>
                  <p:nvPr/>
                </p:nvSpPr>
                <p:spPr bwMode="ltGray">
                  <a:xfrm>
                    <a:off x="1573" y="389"/>
                    <a:ext cx="347" cy="189"/>
                  </a:xfrm>
                  <a:custGeom>
                    <a:avLst/>
                    <a:gdLst/>
                    <a:ahLst/>
                    <a:cxnLst>
                      <a:cxn ang="0">
                        <a:pos x="812" y="26"/>
                      </a:cxn>
                      <a:cxn ang="0">
                        <a:pos x="778" y="78"/>
                      </a:cxn>
                      <a:cxn ang="0">
                        <a:pos x="748" y="122"/>
                      </a:cxn>
                      <a:cxn ang="0">
                        <a:pos x="722" y="142"/>
                      </a:cxn>
                      <a:cxn ang="0">
                        <a:pos x="634" y="180"/>
                      </a:cxn>
                      <a:cxn ang="0">
                        <a:pos x="632" y="210"/>
                      </a:cxn>
                      <a:cxn ang="0">
                        <a:pos x="604" y="230"/>
                      </a:cxn>
                      <a:cxn ang="0">
                        <a:pos x="620" y="178"/>
                      </a:cxn>
                      <a:cxn ang="0">
                        <a:pos x="576" y="188"/>
                      </a:cxn>
                      <a:cxn ang="0">
                        <a:pos x="556" y="218"/>
                      </a:cxn>
                      <a:cxn ang="0">
                        <a:pos x="596" y="280"/>
                      </a:cxn>
                      <a:cxn ang="0">
                        <a:pos x="594" y="368"/>
                      </a:cxn>
                      <a:cxn ang="0">
                        <a:pos x="542" y="406"/>
                      </a:cxn>
                      <a:cxn ang="0">
                        <a:pos x="522" y="386"/>
                      </a:cxn>
                      <a:cxn ang="0">
                        <a:pos x="482" y="348"/>
                      </a:cxn>
                      <a:cxn ang="0">
                        <a:pos x="462" y="348"/>
                      </a:cxn>
                      <a:cxn ang="0">
                        <a:pos x="450" y="394"/>
                      </a:cxn>
                      <a:cxn ang="0">
                        <a:pos x="500" y="464"/>
                      </a:cxn>
                      <a:cxn ang="0">
                        <a:pos x="510" y="524"/>
                      </a:cxn>
                      <a:cxn ang="0">
                        <a:pos x="526" y="560"/>
                      </a:cxn>
                      <a:cxn ang="0">
                        <a:pos x="492" y="544"/>
                      </a:cxn>
                      <a:cxn ang="0">
                        <a:pos x="470" y="518"/>
                      </a:cxn>
                      <a:cxn ang="0">
                        <a:pos x="422" y="424"/>
                      </a:cxn>
                      <a:cxn ang="0">
                        <a:pos x="426" y="310"/>
                      </a:cxn>
                      <a:cxn ang="0">
                        <a:pos x="422" y="268"/>
                      </a:cxn>
                      <a:cxn ang="0">
                        <a:pos x="412" y="276"/>
                      </a:cxn>
                      <a:cxn ang="0">
                        <a:pos x="386" y="266"/>
                      </a:cxn>
                      <a:cxn ang="0">
                        <a:pos x="360" y="170"/>
                      </a:cxn>
                      <a:cxn ang="0">
                        <a:pos x="330" y="166"/>
                      </a:cxn>
                      <a:cxn ang="0">
                        <a:pos x="288" y="172"/>
                      </a:cxn>
                      <a:cxn ang="0">
                        <a:pos x="242" y="232"/>
                      </a:cxn>
                      <a:cxn ang="0">
                        <a:pos x="196" y="268"/>
                      </a:cxn>
                      <a:cxn ang="0">
                        <a:pos x="184" y="274"/>
                      </a:cxn>
                      <a:cxn ang="0">
                        <a:pos x="160" y="328"/>
                      </a:cxn>
                      <a:cxn ang="0">
                        <a:pos x="152" y="354"/>
                      </a:cxn>
                      <a:cxn ang="0">
                        <a:pos x="128" y="404"/>
                      </a:cxn>
                      <a:cxn ang="0">
                        <a:pos x="94" y="392"/>
                      </a:cxn>
                      <a:cxn ang="0">
                        <a:pos x="66" y="258"/>
                      </a:cxn>
                      <a:cxn ang="0">
                        <a:pos x="72" y="156"/>
                      </a:cxn>
                      <a:cxn ang="0">
                        <a:pos x="44" y="180"/>
                      </a:cxn>
                      <a:cxn ang="0">
                        <a:pos x="20" y="150"/>
                      </a:cxn>
                      <a:cxn ang="0">
                        <a:pos x="24" y="138"/>
                      </a:cxn>
                      <a:cxn ang="0">
                        <a:pos x="0" y="92"/>
                      </a:cxn>
                      <a:cxn ang="0">
                        <a:pos x="798" y="6"/>
                      </a:cxn>
                    </a:cxnLst>
                    <a:rect l="0" t="0" r="r" b="b"/>
                    <a:pathLst>
                      <a:path w="812" h="564">
                        <a:moveTo>
                          <a:pt x="798" y="6"/>
                        </a:moveTo>
                        <a:cubicBezTo>
                          <a:pt x="801" y="15"/>
                          <a:pt x="809" y="16"/>
                          <a:pt x="812" y="26"/>
                        </a:cubicBezTo>
                        <a:cubicBezTo>
                          <a:pt x="809" y="36"/>
                          <a:pt x="801" y="41"/>
                          <a:pt x="796" y="50"/>
                        </a:cubicBezTo>
                        <a:cubicBezTo>
                          <a:pt x="791" y="61"/>
                          <a:pt x="788" y="71"/>
                          <a:pt x="778" y="78"/>
                        </a:cubicBezTo>
                        <a:cubicBezTo>
                          <a:pt x="773" y="85"/>
                          <a:pt x="771" y="88"/>
                          <a:pt x="774" y="96"/>
                        </a:cubicBezTo>
                        <a:cubicBezTo>
                          <a:pt x="767" y="107"/>
                          <a:pt x="758" y="114"/>
                          <a:pt x="748" y="122"/>
                        </a:cubicBezTo>
                        <a:cubicBezTo>
                          <a:pt x="744" y="125"/>
                          <a:pt x="736" y="130"/>
                          <a:pt x="736" y="130"/>
                        </a:cubicBezTo>
                        <a:cubicBezTo>
                          <a:pt x="740" y="141"/>
                          <a:pt x="731" y="140"/>
                          <a:pt x="722" y="142"/>
                        </a:cubicBezTo>
                        <a:cubicBezTo>
                          <a:pt x="716" y="148"/>
                          <a:pt x="712" y="151"/>
                          <a:pt x="704" y="154"/>
                        </a:cubicBezTo>
                        <a:cubicBezTo>
                          <a:pt x="686" y="150"/>
                          <a:pt x="650" y="169"/>
                          <a:pt x="634" y="180"/>
                        </a:cubicBezTo>
                        <a:cubicBezTo>
                          <a:pt x="636" y="189"/>
                          <a:pt x="631" y="193"/>
                          <a:pt x="640" y="196"/>
                        </a:cubicBezTo>
                        <a:cubicBezTo>
                          <a:pt x="643" y="205"/>
                          <a:pt x="640" y="207"/>
                          <a:pt x="632" y="210"/>
                        </a:cubicBezTo>
                        <a:cubicBezTo>
                          <a:pt x="626" y="219"/>
                          <a:pt x="623" y="226"/>
                          <a:pt x="614" y="232"/>
                        </a:cubicBezTo>
                        <a:cubicBezTo>
                          <a:pt x="611" y="231"/>
                          <a:pt x="606" y="233"/>
                          <a:pt x="604" y="230"/>
                        </a:cubicBezTo>
                        <a:cubicBezTo>
                          <a:pt x="599" y="220"/>
                          <a:pt x="610" y="199"/>
                          <a:pt x="620" y="196"/>
                        </a:cubicBezTo>
                        <a:cubicBezTo>
                          <a:pt x="623" y="187"/>
                          <a:pt x="617" y="187"/>
                          <a:pt x="620" y="178"/>
                        </a:cubicBezTo>
                        <a:cubicBezTo>
                          <a:pt x="617" y="164"/>
                          <a:pt x="609" y="168"/>
                          <a:pt x="598" y="172"/>
                        </a:cubicBezTo>
                        <a:cubicBezTo>
                          <a:pt x="592" y="180"/>
                          <a:pt x="585" y="185"/>
                          <a:pt x="576" y="188"/>
                        </a:cubicBezTo>
                        <a:cubicBezTo>
                          <a:pt x="572" y="194"/>
                          <a:pt x="568" y="200"/>
                          <a:pt x="564" y="206"/>
                        </a:cubicBezTo>
                        <a:cubicBezTo>
                          <a:pt x="561" y="210"/>
                          <a:pt x="556" y="218"/>
                          <a:pt x="556" y="218"/>
                        </a:cubicBezTo>
                        <a:cubicBezTo>
                          <a:pt x="558" y="234"/>
                          <a:pt x="559" y="243"/>
                          <a:pt x="572" y="252"/>
                        </a:cubicBezTo>
                        <a:cubicBezTo>
                          <a:pt x="579" y="262"/>
                          <a:pt x="586" y="273"/>
                          <a:pt x="596" y="280"/>
                        </a:cubicBezTo>
                        <a:cubicBezTo>
                          <a:pt x="598" y="286"/>
                          <a:pt x="602" y="298"/>
                          <a:pt x="602" y="298"/>
                        </a:cubicBezTo>
                        <a:cubicBezTo>
                          <a:pt x="601" y="308"/>
                          <a:pt x="599" y="361"/>
                          <a:pt x="594" y="368"/>
                        </a:cubicBezTo>
                        <a:cubicBezTo>
                          <a:pt x="590" y="374"/>
                          <a:pt x="576" y="378"/>
                          <a:pt x="570" y="382"/>
                        </a:cubicBezTo>
                        <a:cubicBezTo>
                          <a:pt x="563" y="393"/>
                          <a:pt x="550" y="396"/>
                          <a:pt x="542" y="406"/>
                        </a:cubicBezTo>
                        <a:cubicBezTo>
                          <a:pt x="536" y="413"/>
                          <a:pt x="539" y="417"/>
                          <a:pt x="530" y="420"/>
                        </a:cubicBezTo>
                        <a:cubicBezTo>
                          <a:pt x="526" y="408"/>
                          <a:pt x="538" y="391"/>
                          <a:pt x="522" y="386"/>
                        </a:cubicBezTo>
                        <a:cubicBezTo>
                          <a:pt x="516" y="377"/>
                          <a:pt x="510" y="364"/>
                          <a:pt x="502" y="356"/>
                        </a:cubicBezTo>
                        <a:cubicBezTo>
                          <a:pt x="497" y="341"/>
                          <a:pt x="505" y="360"/>
                          <a:pt x="482" y="348"/>
                        </a:cubicBezTo>
                        <a:cubicBezTo>
                          <a:pt x="478" y="346"/>
                          <a:pt x="478" y="339"/>
                          <a:pt x="474" y="336"/>
                        </a:cubicBezTo>
                        <a:cubicBezTo>
                          <a:pt x="470" y="323"/>
                          <a:pt x="466" y="342"/>
                          <a:pt x="462" y="348"/>
                        </a:cubicBezTo>
                        <a:cubicBezTo>
                          <a:pt x="460" y="358"/>
                          <a:pt x="456" y="363"/>
                          <a:pt x="454" y="374"/>
                        </a:cubicBezTo>
                        <a:cubicBezTo>
                          <a:pt x="457" y="383"/>
                          <a:pt x="455" y="387"/>
                          <a:pt x="450" y="394"/>
                        </a:cubicBezTo>
                        <a:cubicBezTo>
                          <a:pt x="454" y="399"/>
                          <a:pt x="464" y="411"/>
                          <a:pt x="466" y="418"/>
                        </a:cubicBezTo>
                        <a:cubicBezTo>
                          <a:pt x="474" y="443"/>
                          <a:pt x="472" y="458"/>
                          <a:pt x="500" y="464"/>
                        </a:cubicBezTo>
                        <a:cubicBezTo>
                          <a:pt x="507" y="469"/>
                          <a:pt x="510" y="474"/>
                          <a:pt x="516" y="480"/>
                        </a:cubicBezTo>
                        <a:cubicBezTo>
                          <a:pt x="511" y="494"/>
                          <a:pt x="513" y="509"/>
                          <a:pt x="510" y="524"/>
                        </a:cubicBezTo>
                        <a:cubicBezTo>
                          <a:pt x="512" y="537"/>
                          <a:pt x="511" y="541"/>
                          <a:pt x="522" y="548"/>
                        </a:cubicBezTo>
                        <a:cubicBezTo>
                          <a:pt x="523" y="552"/>
                          <a:pt x="525" y="556"/>
                          <a:pt x="526" y="560"/>
                        </a:cubicBezTo>
                        <a:cubicBezTo>
                          <a:pt x="527" y="564"/>
                          <a:pt x="514" y="556"/>
                          <a:pt x="514" y="556"/>
                        </a:cubicBezTo>
                        <a:cubicBezTo>
                          <a:pt x="502" y="564"/>
                          <a:pt x="501" y="551"/>
                          <a:pt x="492" y="544"/>
                        </a:cubicBezTo>
                        <a:cubicBezTo>
                          <a:pt x="488" y="541"/>
                          <a:pt x="480" y="536"/>
                          <a:pt x="480" y="536"/>
                        </a:cubicBezTo>
                        <a:cubicBezTo>
                          <a:pt x="471" y="522"/>
                          <a:pt x="474" y="529"/>
                          <a:pt x="470" y="518"/>
                        </a:cubicBezTo>
                        <a:cubicBezTo>
                          <a:pt x="467" y="491"/>
                          <a:pt x="461" y="446"/>
                          <a:pt x="436" y="430"/>
                        </a:cubicBezTo>
                        <a:cubicBezTo>
                          <a:pt x="428" y="433"/>
                          <a:pt x="425" y="433"/>
                          <a:pt x="422" y="424"/>
                        </a:cubicBezTo>
                        <a:cubicBezTo>
                          <a:pt x="427" y="404"/>
                          <a:pt x="432" y="383"/>
                          <a:pt x="438" y="364"/>
                        </a:cubicBezTo>
                        <a:cubicBezTo>
                          <a:pt x="436" y="343"/>
                          <a:pt x="431" y="330"/>
                          <a:pt x="426" y="310"/>
                        </a:cubicBezTo>
                        <a:cubicBezTo>
                          <a:pt x="429" y="302"/>
                          <a:pt x="425" y="300"/>
                          <a:pt x="422" y="292"/>
                        </a:cubicBezTo>
                        <a:cubicBezTo>
                          <a:pt x="424" y="282"/>
                          <a:pt x="428" y="277"/>
                          <a:pt x="422" y="268"/>
                        </a:cubicBezTo>
                        <a:cubicBezTo>
                          <a:pt x="420" y="269"/>
                          <a:pt x="418" y="269"/>
                          <a:pt x="416" y="270"/>
                        </a:cubicBezTo>
                        <a:cubicBezTo>
                          <a:pt x="414" y="272"/>
                          <a:pt x="414" y="275"/>
                          <a:pt x="412" y="276"/>
                        </a:cubicBezTo>
                        <a:cubicBezTo>
                          <a:pt x="408" y="278"/>
                          <a:pt x="400" y="280"/>
                          <a:pt x="400" y="280"/>
                        </a:cubicBezTo>
                        <a:cubicBezTo>
                          <a:pt x="394" y="274"/>
                          <a:pt x="389" y="274"/>
                          <a:pt x="386" y="266"/>
                        </a:cubicBezTo>
                        <a:cubicBezTo>
                          <a:pt x="391" y="251"/>
                          <a:pt x="379" y="206"/>
                          <a:pt x="364" y="196"/>
                        </a:cubicBezTo>
                        <a:cubicBezTo>
                          <a:pt x="357" y="186"/>
                          <a:pt x="358" y="182"/>
                          <a:pt x="360" y="170"/>
                        </a:cubicBezTo>
                        <a:cubicBezTo>
                          <a:pt x="358" y="160"/>
                          <a:pt x="356" y="147"/>
                          <a:pt x="346" y="144"/>
                        </a:cubicBezTo>
                        <a:cubicBezTo>
                          <a:pt x="343" y="154"/>
                          <a:pt x="338" y="160"/>
                          <a:pt x="330" y="166"/>
                        </a:cubicBezTo>
                        <a:cubicBezTo>
                          <a:pt x="323" y="164"/>
                          <a:pt x="308" y="160"/>
                          <a:pt x="308" y="160"/>
                        </a:cubicBezTo>
                        <a:cubicBezTo>
                          <a:pt x="296" y="162"/>
                          <a:pt x="297" y="166"/>
                          <a:pt x="288" y="172"/>
                        </a:cubicBezTo>
                        <a:cubicBezTo>
                          <a:pt x="284" y="185"/>
                          <a:pt x="282" y="191"/>
                          <a:pt x="268" y="196"/>
                        </a:cubicBezTo>
                        <a:cubicBezTo>
                          <a:pt x="264" y="200"/>
                          <a:pt x="243" y="231"/>
                          <a:pt x="242" y="232"/>
                        </a:cubicBezTo>
                        <a:cubicBezTo>
                          <a:pt x="231" y="239"/>
                          <a:pt x="215" y="247"/>
                          <a:pt x="206" y="256"/>
                        </a:cubicBezTo>
                        <a:cubicBezTo>
                          <a:pt x="202" y="260"/>
                          <a:pt x="200" y="265"/>
                          <a:pt x="196" y="268"/>
                        </a:cubicBezTo>
                        <a:cubicBezTo>
                          <a:pt x="194" y="269"/>
                          <a:pt x="192" y="269"/>
                          <a:pt x="190" y="270"/>
                        </a:cubicBezTo>
                        <a:cubicBezTo>
                          <a:pt x="188" y="271"/>
                          <a:pt x="186" y="272"/>
                          <a:pt x="184" y="274"/>
                        </a:cubicBezTo>
                        <a:cubicBezTo>
                          <a:pt x="180" y="278"/>
                          <a:pt x="172" y="286"/>
                          <a:pt x="172" y="286"/>
                        </a:cubicBezTo>
                        <a:cubicBezTo>
                          <a:pt x="167" y="300"/>
                          <a:pt x="165" y="314"/>
                          <a:pt x="160" y="328"/>
                        </a:cubicBezTo>
                        <a:cubicBezTo>
                          <a:pt x="158" y="335"/>
                          <a:pt x="156" y="341"/>
                          <a:pt x="154" y="348"/>
                        </a:cubicBezTo>
                        <a:cubicBezTo>
                          <a:pt x="153" y="350"/>
                          <a:pt x="152" y="354"/>
                          <a:pt x="152" y="354"/>
                        </a:cubicBezTo>
                        <a:cubicBezTo>
                          <a:pt x="152" y="359"/>
                          <a:pt x="156" y="384"/>
                          <a:pt x="146" y="392"/>
                        </a:cubicBezTo>
                        <a:cubicBezTo>
                          <a:pt x="141" y="397"/>
                          <a:pt x="128" y="404"/>
                          <a:pt x="128" y="404"/>
                        </a:cubicBezTo>
                        <a:cubicBezTo>
                          <a:pt x="125" y="412"/>
                          <a:pt x="122" y="421"/>
                          <a:pt x="114" y="424"/>
                        </a:cubicBezTo>
                        <a:cubicBezTo>
                          <a:pt x="100" y="419"/>
                          <a:pt x="97" y="405"/>
                          <a:pt x="94" y="392"/>
                        </a:cubicBezTo>
                        <a:cubicBezTo>
                          <a:pt x="86" y="362"/>
                          <a:pt x="82" y="332"/>
                          <a:pt x="72" y="302"/>
                        </a:cubicBezTo>
                        <a:cubicBezTo>
                          <a:pt x="71" y="281"/>
                          <a:pt x="70" y="275"/>
                          <a:pt x="66" y="258"/>
                        </a:cubicBezTo>
                        <a:cubicBezTo>
                          <a:pt x="66" y="251"/>
                          <a:pt x="68" y="219"/>
                          <a:pt x="64" y="208"/>
                        </a:cubicBezTo>
                        <a:cubicBezTo>
                          <a:pt x="70" y="191"/>
                          <a:pt x="66" y="173"/>
                          <a:pt x="72" y="156"/>
                        </a:cubicBezTo>
                        <a:cubicBezTo>
                          <a:pt x="66" y="139"/>
                          <a:pt x="60" y="168"/>
                          <a:pt x="56" y="172"/>
                        </a:cubicBezTo>
                        <a:cubicBezTo>
                          <a:pt x="53" y="175"/>
                          <a:pt x="44" y="180"/>
                          <a:pt x="44" y="180"/>
                        </a:cubicBezTo>
                        <a:cubicBezTo>
                          <a:pt x="35" y="177"/>
                          <a:pt x="28" y="173"/>
                          <a:pt x="24" y="162"/>
                        </a:cubicBezTo>
                        <a:cubicBezTo>
                          <a:pt x="23" y="158"/>
                          <a:pt x="20" y="150"/>
                          <a:pt x="20" y="150"/>
                        </a:cubicBezTo>
                        <a:cubicBezTo>
                          <a:pt x="30" y="148"/>
                          <a:pt x="30" y="143"/>
                          <a:pt x="38" y="138"/>
                        </a:cubicBezTo>
                        <a:cubicBezTo>
                          <a:pt x="35" y="128"/>
                          <a:pt x="31" y="133"/>
                          <a:pt x="24" y="138"/>
                        </a:cubicBezTo>
                        <a:cubicBezTo>
                          <a:pt x="15" y="135"/>
                          <a:pt x="15" y="132"/>
                          <a:pt x="18" y="124"/>
                        </a:cubicBezTo>
                        <a:cubicBezTo>
                          <a:pt x="11" y="114"/>
                          <a:pt x="9" y="101"/>
                          <a:pt x="0" y="92"/>
                        </a:cubicBezTo>
                        <a:lnTo>
                          <a:pt x="76" y="0"/>
                        </a:lnTo>
                        <a:lnTo>
                          <a:pt x="798" y="6"/>
                        </a:lnTo>
                        <a:close/>
                      </a:path>
                    </a:pathLst>
                  </a:custGeom>
                  <a:solidFill>
                    <a:schemeClr val="folHlink"/>
                  </a:solidFill>
                  <a:ln w="9525">
                    <a:noFill/>
                    <a:round/>
                    <a:headEnd/>
                    <a:tailEnd/>
                  </a:ln>
                  <a:effectLst/>
                </p:spPr>
                <p:txBody>
                  <a:bodyPr wrap="none" anchor="ctr"/>
                  <a:lstStyle/>
                  <a:p>
                    <a:pPr>
                      <a:defRPr/>
                    </a:pPr>
                    <a:endParaRPr lang="es-ES"/>
                  </a:p>
                </p:txBody>
              </p:sp>
              <p:sp>
                <p:nvSpPr>
                  <p:cNvPr id="26676" name="Freeform 52"/>
                  <p:cNvSpPr>
                    <a:spLocks/>
                  </p:cNvSpPr>
                  <p:nvPr/>
                </p:nvSpPr>
                <p:spPr bwMode="ltGray">
                  <a:xfrm>
                    <a:off x="1634" y="519"/>
                    <a:ext cx="19" cy="29"/>
                  </a:xfrm>
                  <a:custGeom>
                    <a:avLst/>
                    <a:gdLst/>
                    <a:ahLst/>
                    <a:cxnLst>
                      <a:cxn ang="0">
                        <a:pos x="7" y="11"/>
                      </a:cxn>
                      <a:cxn ang="0">
                        <a:pos x="17" y="3"/>
                      </a:cxn>
                      <a:cxn ang="0">
                        <a:pos x="37" y="33"/>
                      </a:cxn>
                      <a:cxn ang="0">
                        <a:pos x="19" y="85"/>
                      </a:cxn>
                      <a:cxn ang="0">
                        <a:pos x="1" y="69"/>
                      </a:cxn>
                      <a:cxn ang="0">
                        <a:pos x="7" y="11"/>
                      </a:cxn>
                    </a:cxnLst>
                    <a:rect l="0" t="0" r="r" b="b"/>
                    <a:pathLst>
                      <a:path w="43" h="85">
                        <a:moveTo>
                          <a:pt x="7" y="11"/>
                        </a:moveTo>
                        <a:cubicBezTo>
                          <a:pt x="4" y="2"/>
                          <a:pt x="9" y="0"/>
                          <a:pt x="17" y="3"/>
                        </a:cubicBezTo>
                        <a:cubicBezTo>
                          <a:pt x="24" y="13"/>
                          <a:pt x="28" y="24"/>
                          <a:pt x="37" y="33"/>
                        </a:cubicBezTo>
                        <a:cubicBezTo>
                          <a:pt x="43" y="52"/>
                          <a:pt x="40" y="78"/>
                          <a:pt x="19" y="85"/>
                        </a:cubicBezTo>
                        <a:cubicBezTo>
                          <a:pt x="6" y="81"/>
                          <a:pt x="5" y="81"/>
                          <a:pt x="1" y="69"/>
                        </a:cubicBezTo>
                        <a:cubicBezTo>
                          <a:pt x="2" y="66"/>
                          <a:pt x="0" y="4"/>
                          <a:pt x="7" y="11"/>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77" name="Freeform 53"/>
                  <p:cNvSpPr>
                    <a:spLocks/>
                  </p:cNvSpPr>
                  <p:nvPr/>
                </p:nvSpPr>
                <p:spPr bwMode="ltGray">
                  <a:xfrm>
                    <a:off x="1900" y="421"/>
                    <a:ext cx="18" cy="24"/>
                  </a:xfrm>
                  <a:custGeom>
                    <a:avLst/>
                    <a:gdLst/>
                    <a:ahLst/>
                    <a:cxnLst>
                      <a:cxn ang="0">
                        <a:pos x="13" y="28"/>
                      </a:cxn>
                      <a:cxn ang="0">
                        <a:pos x="29" y="2"/>
                      </a:cxn>
                      <a:cxn ang="0">
                        <a:pos x="43" y="4"/>
                      </a:cxn>
                      <a:cxn ang="0">
                        <a:pos x="39" y="26"/>
                      </a:cxn>
                      <a:cxn ang="0">
                        <a:pos x="13" y="74"/>
                      </a:cxn>
                      <a:cxn ang="0">
                        <a:pos x="7" y="60"/>
                      </a:cxn>
                      <a:cxn ang="0">
                        <a:pos x="3" y="36"/>
                      </a:cxn>
                      <a:cxn ang="0">
                        <a:pos x="13" y="28"/>
                      </a:cxn>
                    </a:cxnLst>
                    <a:rect l="0" t="0" r="r" b="b"/>
                    <a:pathLst>
                      <a:path w="44" h="74">
                        <a:moveTo>
                          <a:pt x="13" y="28"/>
                        </a:moveTo>
                        <a:cubicBezTo>
                          <a:pt x="15" y="13"/>
                          <a:pt x="14" y="7"/>
                          <a:pt x="29" y="2"/>
                        </a:cubicBezTo>
                        <a:cubicBezTo>
                          <a:pt x="34" y="3"/>
                          <a:pt x="40" y="0"/>
                          <a:pt x="43" y="4"/>
                        </a:cubicBezTo>
                        <a:cubicBezTo>
                          <a:pt x="44" y="6"/>
                          <a:pt x="41" y="21"/>
                          <a:pt x="39" y="26"/>
                        </a:cubicBezTo>
                        <a:cubicBezTo>
                          <a:pt x="31" y="43"/>
                          <a:pt x="30" y="63"/>
                          <a:pt x="13" y="74"/>
                        </a:cubicBezTo>
                        <a:cubicBezTo>
                          <a:pt x="4" y="71"/>
                          <a:pt x="4" y="68"/>
                          <a:pt x="7" y="60"/>
                        </a:cubicBezTo>
                        <a:cubicBezTo>
                          <a:pt x="5" y="50"/>
                          <a:pt x="0" y="46"/>
                          <a:pt x="3" y="36"/>
                        </a:cubicBezTo>
                        <a:cubicBezTo>
                          <a:pt x="4" y="32"/>
                          <a:pt x="8" y="23"/>
                          <a:pt x="13" y="28"/>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78" name="Freeform 54"/>
                  <p:cNvSpPr>
                    <a:spLocks/>
                  </p:cNvSpPr>
                  <p:nvPr/>
                </p:nvSpPr>
                <p:spPr bwMode="ltGray">
                  <a:xfrm>
                    <a:off x="1951" y="409"/>
                    <a:ext cx="9" cy="10"/>
                  </a:xfrm>
                  <a:custGeom>
                    <a:avLst/>
                    <a:gdLst/>
                    <a:ahLst/>
                    <a:cxnLst>
                      <a:cxn ang="0">
                        <a:pos x="7" y="16"/>
                      </a:cxn>
                      <a:cxn ang="0">
                        <a:pos x="5" y="30"/>
                      </a:cxn>
                      <a:cxn ang="0">
                        <a:pos x="7" y="16"/>
                      </a:cxn>
                    </a:cxnLst>
                    <a:rect l="0" t="0" r="r" b="b"/>
                    <a:pathLst>
                      <a:path w="20" h="30">
                        <a:moveTo>
                          <a:pt x="7" y="16"/>
                        </a:moveTo>
                        <a:cubicBezTo>
                          <a:pt x="18" y="0"/>
                          <a:pt x="20" y="20"/>
                          <a:pt x="5" y="30"/>
                        </a:cubicBezTo>
                        <a:cubicBezTo>
                          <a:pt x="0" y="23"/>
                          <a:pt x="1" y="22"/>
                          <a:pt x="7" y="16"/>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79" name="Freeform 55"/>
                  <p:cNvSpPr>
                    <a:spLocks/>
                  </p:cNvSpPr>
                  <p:nvPr/>
                </p:nvSpPr>
                <p:spPr bwMode="ltGray">
                  <a:xfrm>
                    <a:off x="1021" y="314"/>
                    <a:ext cx="433" cy="354"/>
                  </a:xfrm>
                  <a:custGeom>
                    <a:avLst/>
                    <a:gdLst/>
                    <a:ahLst/>
                    <a:cxnLst>
                      <a:cxn ang="0">
                        <a:pos x="481" y="464"/>
                      </a:cxn>
                      <a:cxn ang="0">
                        <a:pos x="486" y="451"/>
                      </a:cxn>
                      <a:cxn ang="0">
                        <a:pos x="500" y="413"/>
                      </a:cxn>
                      <a:cxn ang="0">
                        <a:pos x="309" y="287"/>
                      </a:cxn>
                      <a:cxn ang="0">
                        <a:pos x="282" y="346"/>
                      </a:cxn>
                      <a:cxn ang="0">
                        <a:pos x="303" y="556"/>
                      </a:cxn>
                      <a:cxn ang="0">
                        <a:pos x="282" y="494"/>
                      </a:cxn>
                      <a:cxn ang="0">
                        <a:pos x="242" y="439"/>
                      </a:cxn>
                      <a:cxn ang="0">
                        <a:pos x="245" y="413"/>
                      </a:cxn>
                      <a:cxn ang="0">
                        <a:pos x="247" y="394"/>
                      </a:cxn>
                      <a:cxn ang="0">
                        <a:pos x="220" y="375"/>
                      </a:cxn>
                      <a:cxn ang="0">
                        <a:pos x="194" y="346"/>
                      </a:cxn>
                      <a:cxn ang="0">
                        <a:pos x="148" y="354"/>
                      </a:cxn>
                      <a:cxn ang="0">
                        <a:pos x="126" y="365"/>
                      </a:cxn>
                      <a:cxn ang="0">
                        <a:pos x="78" y="365"/>
                      </a:cxn>
                      <a:cxn ang="0">
                        <a:pos x="22" y="312"/>
                      </a:cxn>
                      <a:cxn ang="0">
                        <a:pos x="11" y="295"/>
                      </a:cxn>
                      <a:cxn ang="0">
                        <a:pos x="0" y="264"/>
                      </a:cxn>
                      <a:cxn ang="0">
                        <a:pos x="24" y="213"/>
                      </a:cxn>
                      <a:cxn ang="0">
                        <a:pos x="32" y="181"/>
                      </a:cxn>
                      <a:cxn ang="0">
                        <a:pos x="51" y="143"/>
                      </a:cxn>
                      <a:cxn ang="0">
                        <a:pos x="81" y="116"/>
                      </a:cxn>
                      <a:cxn ang="0">
                        <a:pos x="167" y="67"/>
                      </a:cxn>
                      <a:cxn ang="0">
                        <a:pos x="220" y="30"/>
                      </a:cxn>
                      <a:cxn ang="0">
                        <a:pos x="258" y="6"/>
                      </a:cxn>
                      <a:cxn ang="0">
                        <a:pos x="363" y="2"/>
                      </a:cxn>
                      <a:cxn ang="0">
                        <a:pos x="398" y="0"/>
                      </a:cxn>
                      <a:cxn ang="0">
                        <a:pos x="384" y="34"/>
                      </a:cxn>
                      <a:cxn ang="0">
                        <a:pos x="443" y="84"/>
                      </a:cxn>
                      <a:cxn ang="0">
                        <a:pos x="497" y="74"/>
                      </a:cxn>
                      <a:cxn ang="0">
                        <a:pos x="529" y="82"/>
                      </a:cxn>
                      <a:cxn ang="0">
                        <a:pos x="559" y="97"/>
                      </a:cxn>
                      <a:cxn ang="0">
                        <a:pos x="572" y="188"/>
                      </a:cxn>
                      <a:cxn ang="0">
                        <a:pos x="572" y="240"/>
                      </a:cxn>
                      <a:cxn ang="0">
                        <a:pos x="599" y="283"/>
                      </a:cxn>
                      <a:cxn ang="0">
                        <a:pos x="645" y="300"/>
                      </a:cxn>
                      <a:cxn ang="0">
                        <a:pos x="680" y="295"/>
                      </a:cxn>
                      <a:cxn ang="0">
                        <a:pos x="664" y="340"/>
                      </a:cxn>
                      <a:cxn ang="0">
                        <a:pos x="599" y="407"/>
                      </a:cxn>
                      <a:cxn ang="0">
                        <a:pos x="548" y="485"/>
                      </a:cxn>
                      <a:cxn ang="0">
                        <a:pos x="556" y="508"/>
                      </a:cxn>
                      <a:cxn ang="0">
                        <a:pos x="435" y="556"/>
                      </a:cxn>
                    </a:cxnLst>
                    <a:rect l="0" t="0" r="r" b="b"/>
                    <a:pathLst>
                      <a:path w="682" h="557">
                        <a:moveTo>
                          <a:pt x="435" y="556"/>
                        </a:moveTo>
                        <a:lnTo>
                          <a:pt x="481" y="464"/>
                        </a:lnTo>
                        <a:lnTo>
                          <a:pt x="473" y="449"/>
                        </a:lnTo>
                        <a:lnTo>
                          <a:pt x="486" y="451"/>
                        </a:lnTo>
                        <a:lnTo>
                          <a:pt x="495" y="441"/>
                        </a:lnTo>
                        <a:lnTo>
                          <a:pt x="500" y="413"/>
                        </a:lnTo>
                        <a:lnTo>
                          <a:pt x="500" y="371"/>
                        </a:lnTo>
                        <a:lnTo>
                          <a:pt x="309" y="287"/>
                        </a:lnTo>
                        <a:lnTo>
                          <a:pt x="296" y="308"/>
                        </a:lnTo>
                        <a:lnTo>
                          <a:pt x="282" y="346"/>
                        </a:lnTo>
                        <a:lnTo>
                          <a:pt x="396" y="557"/>
                        </a:lnTo>
                        <a:lnTo>
                          <a:pt x="303" y="556"/>
                        </a:lnTo>
                        <a:lnTo>
                          <a:pt x="304" y="536"/>
                        </a:lnTo>
                        <a:cubicBezTo>
                          <a:pt x="284" y="520"/>
                          <a:pt x="296" y="510"/>
                          <a:pt x="282" y="494"/>
                        </a:cubicBezTo>
                        <a:cubicBezTo>
                          <a:pt x="276" y="475"/>
                          <a:pt x="267" y="468"/>
                          <a:pt x="253" y="451"/>
                        </a:cubicBezTo>
                        <a:cubicBezTo>
                          <a:pt x="249" y="447"/>
                          <a:pt x="245" y="443"/>
                          <a:pt x="242" y="439"/>
                        </a:cubicBezTo>
                        <a:lnTo>
                          <a:pt x="237" y="432"/>
                        </a:lnTo>
                        <a:cubicBezTo>
                          <a:pt x="237" y="432"/>
                          <a:pt x="245" y="413"/>
                          <a:pt x="245" y="413"/>
                        </a:cubicBezTo>
                        <a:cubicBezTo>
                          <a:pt x="247" y="409"/>
                          <a:pt x="250" y="401"/>
                          <a:pt x="250" y="401"/>
                        </a:cubicBezTo>
                        <a:cubicBezTo>
                          <a:pt x="249" y="399"/>
                          <a:pt x="247" y="397"/>
                          <a:pt x="247" y="394"/>
                        </a:cubicBezTo>
                        <a:cubicBezTo>
                          <a:pt x="248" y="390"/>
                          <a:pt x="253" y="382"/>
                          <a:pt x="253" y="382"/>
                        </a:cubicBezTo>
                        <a:cubicBezTo>
                          <a:pt x="243" y="370"/>
                          <a:pt x="237" y="371"/>
                          <a:pt x="220" y="375"/>
                        </a:cubicBezTo>
                        <a:cubicBezTo>
                          <a:pt x="217" y="371"/>
                          <a:pt x="210" y="369"/>
                          <a:pt x="207" y="365"/>
                        </a:cubicBezTo>
                        <a:cubicBezTo>
                          <a:pt x="185" y="337"/>
                          <a:pt x="216" y="363"/>
                          <a:pt x="194" y="346"/>
                        </a:cubicBezTo>
                        <a:cubicBezTo>
                          <a:pt x="167" y="349"/>
                          <a:pt x="179" y="346"/>
                          <a:pt x="156" y="352"/>
                        </a:cubicBezTo>
                        <a:cubicBezTo>
                          <a:pt x="153" y="353"/>
                          <a:pt x="148" y="354"/>
                          <a:pt x="148" y="354"/>
                        </a:cubicBezTo>
                        <a:cubicBezTo>
                          <a:pt x="146" y="356"/>
                          <a:pt x="145" y="359"/>
                          <a:pt x="142" y="361"/>
                        </a:cubicBezTo>
                        <a:cubicBezTo>
                          <a:pt x="138" y="363"/>
                          <a:pt x="126" y="365"/>
                          <a:pt x="126" y="365"/>
                        </a:cubicBezTo>
                        <a:cubicBezTo>
                          <a:pt x="105" y="354"/>
                          <a:pt x="116" y="355"/>
                          <a:pt x="94" y="361"/>
                        </a:cubicBezTo>
                        <a:cubicBezTo>
                          <a:pt x="89" y="362"/>
                          <a:pt x="78" y="365"/>
                          <a:pt x="78" y="365"/>
                        </a:cubicBezTo>
                        <a:cubicBezTo>
                          <a:pt x="62" y="383"/>
                          <a:pt x="46" y="346"/>
                          <a:pt x="35" y="337"/>
                        </a:cubicBezTo>
                        <a:cubicBezTo>
                          <a:pt x="32" y="330"/>
                          <a:pt x="24" y="320"/>
                          <a:pt x="22" y="312"/>
                        </a:cubicBezTo>
                        <a:cubicBezTo>
                          <a:pt x="20" y="308"/>
                          <a:pt x="22" y="303"/>
                          <a:pt x="19" y="300"/>
                        </a:cubicBezTo>
                        <a:cubicBezTo>
                          <a:pt x="17" y="297"/>
                          <a:pt x="13" y="297"/>
                          <a:pt x="11" y="295"/>
                        </a:cubicBezTo>
                        <a:cubicBezTo>
                          <a:pt x="3" y="277"/>
                          <a:pt x="15" y="306"/>
                          <a:pt x="5" y="276"/>
                        </a:cubicBezTo>
                        <a:cubicBezTo>
                          <a:pt x="4" y="272"/>
                          <a:pt x="0" y="264"/>
                          <a:pt x="0" y="264"/>
                        </a:cubicBezTo>
                        <a:cubicBezTo>
                          <a:pt x="3" y="253"/>
                          <a:pt x="2" y="248"/>
                          <a:pt x="13" y="243"/>
                        </a:cubicBezTo>
                        <a:cubicBezTo>
                          <a:pt x="20" y="221"/>
                          <a:pt x="17" y="231"/>
                          <a:pt x="24" y="213"/>
                        </a:cubicBezTo>
                        <a:cubicBezTo>
                          <a:pt x="26" y="209"/>
                          <a:pt x="30" y="200"/>
                          <a:pt x="30" y="200"/>
                        </a:cubicBezTo>
                        <a:cubicBezTo>
                          <a:pt x="26" y="192"/>
                          <a:pt x="24" y="191"/>
                          <a:pt x="32" y="181"/>
                        </a:cubicBezTo>
                        <a:cubicBezTo>
                          <a:pt x="36" y="177"/>
                          <a:pt x="43" y="169"/>
                          <a:pt x="43" y="169"/>
                        </a:cubicBezTo>
                        <a:cubicBezTo>
                          <a:pt x="37" y="155"/>
                          <a:pt x="36" y="153"/>
                          <a:pt x="51" y="143"/>
                        </a:cubicBezTo>
                        <a:cubicBezTo>
                          <a:pt x="56" y="140"/>
                          <a:pt x="67" y="135"/>
                          <a:pt x="67" y="135"/>
                        </a:cubicBezTo>
                        <a:cubicBezTo>
                          <a:pt x="73" y="129"/>
                          <a:pt x="75" y="122"/>
                          <a:pt x="81" y="116"/>
                        </a:cubicBezTo>
                        <a:cubicBezTo>
                          <a:pt x="89" y="107"/>
                          <a:pt x="102" y="105"/>
                          <a:pt x="113" y="99"/>
                        </a:cubicBezTo>
                        <a:cubicBezTo>
                          <a:pt x="125" y="85"/>
                          <a:pt x="149" y="76"/>
                          <a:pt x="167" y="67"/>
                        </a:cubicBezTo>
                        <a:cubicBezTo>
                          <a:pt x="174" y="59"/>
                          <a:pt x="175" y="50"/>
                          <a:pt x="188" y="46"/>
                        </a:cubicBezTo>
                        <a:cubicBezTo>
                          <a:pt x="198" y="39"/>
                          <a:pt x="208" y="36"/>
                          <a:pt x="220" y="30"/>
                        </a:cubicBezTo>
                        <a:cubicBezTo>
                          <a:pt x="223" y="28"/>
                          <a:pt x="228" y="25"/>
                          <a:pt x="228" y="25"/>
                        </a:cubicBezTo>
                        <a:cubicBezTo>
                          <a:pt x="237" y="16"/>
                          <a:pt x="245" y="10"/>
                          <a:pt x="258" y="6"/>
                        </a:cubicBezTo>
                        <a:cubicBezTo>
                          <a:pt x="269" y="31"/>
                          <a:pt x="301" y="6"/>
                          <a:pt x="320" y="4"/>
                        </a:cubicBezTo>
                        <a:cubicBezTo>
                          <a:pt x="334" y="3"/>
                          <a:pt x="349" y="3"/>
                          <a:pt x="363" y="2"/>
                        </a:cubicBezTo>
                        <a:cubicBezTo>
                          <a:pt x="369" y="3"/>
                          <a:pt x="376" y="5"/>
                          <a:pt x="382" y="4"/>
                        </a:cubicBezTo>
                        <a:cubicBezTo>
                          <a:pt x="387" y="4"/>
                          <a:pt x="398" y="0"/>
                          <a:pt x="398" y="0"/>
                        </a:cubicBezTo>
                        <a:cubicBezTo>
                          <a:pt x="415" y="8"/>
                          <a:pt x="406" y="16"/>
                          <a:pt x="400" y="30"/>
                        </a:cubicBezTo>
                        <a:cubicBezTo>
                          <a:pt x="398" y="34"/>
                          <a:pt x="384" y="34"/>
                          <a:pt x="384" y="34"/>
                        </a:cubicBezTo>
                        <a:cubicBezTo>
                          <a:pt x="379" y="47"/>
                          <a:pt x="398" y="51"/>
                          <a:pt x="411" y="55"/>
                        </a:cubicBezTo>
                        <a:cubicBezTo>
                          <a:pt x="419" y="72"/>
                          <a:pt x="421" y="79"/>
                          <a:pt x="443" y="84"/>
                        </a:cubicBezTo>
                        <a:cubicBezTo>
                          <a:pt x="461" y="71"/>
                          <a:pt x="435" y="65"/>
                          <a:pt x="468" y="57"/>
                        </a:cubicBezTo>
                        <a:cubicBezTo>
                          <a:pt x="482" y="61"/>
                          <a:pt x="485" y="70"/>
                          <a:pt x="497" y="74"/>
                        </a:cubicBezTo>
                        <a:cubicBezTo>
                          <a:pt x="505" y="76"/>
                          <a:pt x="513" y="78"/>
                          <a:pt x="521" y="80"/>
                        </a:cubicBezTo>
                        <a:cubicBezTo>
                          <a:pt x="524" y="81"/>
                          <a:pt x="529" y="82"/>
                          <a:pt x="529" y="82"/>
                        </a:cubicBezTo>
                        <a:cubicBezTo>
                          <a:pt x="547" y="78"/>
                          <a:pt x="547" y="76"/>
                          <a:pt x="562" y="84"/>
                        </a:cubicBezTo>
                        <a:cubicBezTo>
                          <a:pt x="566" y="95"/>
                          <a:pt x="565" y="86"/>
                          <a:pt x="559" y="97"/>
                        </a:cubicBezTo>
                        <a:cubicBezTo>
                          <a:pt x="557" y="101"/>
                          <a:pt x="554" y="110"/>
                          <a:pt x="554" y="110"/>
                        </a:cubicBezTo>
                        <a:cubicBezTo>
                          <a:pt x="556" y="132"/>
                          <a:pt x="556" y="168"/>
                          <a:pt x="572" y="188"/>
                        </a:cubicBezTo>
                        <a:cubicBezTo>
                          <a:pt x="568" y="198"/>
                          <a:pt x="564" y="208"/>
                          <a:pt x="562" y="219"/>
                        </a:cubicBezTo>
                        <a:cubicBezTo>
                          <a:pt x="564" y="227"/>
                          <a:pt x="569" y="233"/>
                          <a:pt x="572" y="240"/>
                        </a:cubicBezTo>
                        <a:cubicBezTo>
                          <a:pt x="573" y="247"/>
                          <a:pt x="572" y="254"/>
                          <a:pt x="575" y="259"/>
                        </a:cubicBezTo>
                        <a:cubicBezTo>
                          <a:pt x="577" y="263"/>
                          <a:pt x="595" y="272"/>
                          <a:pt x="599" y="283"/>
                        </a:cubicBezTo>
                        <a:cubicBezTo>
                          <a:pt x="594" y="295"/>
                          <a:pt x="603" y="306"/>
                          <a:pt x="618" y="310"/>
                        </a:cubicBezTo>
                        <a:cubicBezTo>
                          <a:pt x="630" y="307"/>
                          <a:pt x="638" y="308"/>
                          <a:pt x="645" y="300"/>
                        </a:cubicBezTo>
                        <a:cubicBezTo>
                          <a:pt x="660" y="302"/>
                          <a:pt x="663" y="303"/>
                          <a:pt x="672" y="293"/>
                        </a:cubicBezTo>
                        <a:cubicBezTo>
                          <a:pt x="675" y="294"/>
                          <a:pt x="679" y="293"/>
                          <a:pt x="680" y="295"/>
                        </a:cubicBezTo>
                        <a:cubicBezTo>
                          <a:pt x="682" y="301"/>
                          <a:pt x="674" y="321"/>
                          <a:pt x="672" y="327"/>
                        </a:cubicBezTo>
                        <a:cubicBezTo>
                          <a:pt x="668" y="340"/>
                          <a:pt x="671" y="326"/>
                          <a:pt x="664" y="340"/>
                        </a:cubicBezTo>
                        <a:cubicBezTo>
                          <a:pt x="652" y="360"/>
                          <a:pt x="646" y="381"/>
                          <a:pt x="621" y="394"/>
                        </a:cubicBezTo>
                        <a:cubicBezTo>
                          <a:pt x="614" y="402"/>
                          <a:pt x="609" y="402"/>
                          <a:pt x="599" y="407"/>
                        </a:cubicBezTo>
                        <a:cubicBezTo>
                          <a:pt x="590" y="418"/>
                          <a:pt x="579" y="429"/>
                          <a:pt x="567" y="439"/>
                        </a:cubicBezTo>
                        <a:cubicBezTo>
                          <a:pt x="560" y="454"/>
                          <a:pt x="555" y="470"/>
                          <a:pt x="548" y="485"/>
                        </a:cubicBezTo>
                        <a:cubicBezTo>
                          <a:pt x="549" y="489"/>
                          <a:pt x="550" y="492"/>
                          <a:pt x="551" y="496"/>
                        </a:cubicBezTo>
                        <a:cubicBezTo>
                          <a:pt x="552" y="500"/>
                          <a:pt x="556" y="508"/>
                          <a:pt x="556" y="508"/>
                        </a:cubicBezTo>
                        <a:cubicBezTo>
                          <a:pt x="559" y="524"/>
                          <a:pt x="562" y="546"/>
                          <a:pt x="576" y="557"/>
                        </a:cubicBezTo>
                        <a:lnTo>
                          <a:pt x="435" y="556"/>
                        </a:lnTo>
                        <a:close/>
                      </a:path>
                    </a:pathLst>
                  </a:custGeom>
                  <a:solidFill>
                    <a:schemeClr val="folHlink"/>
                  </a:solidFill>
                  <a:ln w="9525">
                    <a:noFill/>
                    <a:round/>
                    <a:headEnd/>
                    <a:tailEnd/>
                  </a:ln>
                  <a:effectLst/>
                </p:spPr>
                <p:txBody>
                  <a:bodyPr wrap="none" anchor="ctr"/>
                  <a:lstStyle/>
                  <a:p>
                    <a:pPr>
                      <a:defRPr/>
                    </a:pPr>
                    <a:endParaRPr lang="es-ES"/>
                  </a:p>
                </p:txBody>
              </p:sp>
              <p:sp>
                <p:nvSpPr>
                  <p:cNvPr id="26680" name="Freeform 56"/>
                  <p:cNvSpPr>
                    <a:spLocks/>
                  </p:cNvSpPr>
                  <p:nvPr/>
                </p:nvSpPr>
                <p:spPr bwMode="ltGray">
                  <a:xfrm>
                    <a:off x="1189" y="447"/>
                    <a:ext cx="163" cy="221"/>
                  </a:xfrm>
                  <a:custGeom>
                    <a:avLst/>
                    <a:gdLst/>
                    <a:ahLst/>
                    <a:cxnLst>
                      <a:cxn ang="0">
                        <a:pos x="243" y="347"/>
                      </a:cxn>
                      <a:cxn ang="0">
                        <a:pos x="233" y="301"/>
                      </a:cxn>
                      <a:cxn ang="0">
                        <a:pos x="217" y="288"/>
                      </a:cxn>
                      <a:cxn ang="0">
                        <a:pos x="215" y="269"/>
                      </a:cxn>
                      <a:cxn ang="0">
                        <a:pos x="209" y="254"/>
                      </a:cxn>
                      <a:cxn ang="0">
                        <a:pos x="209" y="229"/>
                      </a:cxn>
                      <a:cxn ang="0">
                        <a:pos x="207" y="214"/>
                      </a:cxn>
                      <a:cxn ang="0">
                        <a:pos x="228" y="202"/>
                      </a:cxn>
                      <a:cxn ang="0">
                        <a:pos x="257" y="197"/>
                      </a:cxn>
                      <a:cxn ang="0">
                        <a:pos x="257" y="136"/>
                      </a:cxn>
                      <a:cxn ang="0">
                        <a:pos x="54" y="96"/>
                      </a:cxn>
                      <a:cxn ang="0">
                        <a:pos x="32" y="98"/>
                      </a:cxn>
                      <a:cxn ang="0">
                        <a:pos x="16" y="102"/>
                      </a:cxn>
                      <a:cxn ang="0">
                        <a:pos x="0" y="149"/>
                      </a:cxn>
                      <a:cxn ang="0">
                        <a:pos x="93" y="346"/>
                      </a:cxn>
                      <a:cxn ang="0">
                        <a:pos x="243" y="347"/>
                      </a:cxn>
                    </a:cxnLst>
                    <a:rect l="0" t="0" r="r" b="b"/>
                    <a:pathLst>
                      <a:path w="257" h="347">
                        <a:moveTo>
                          <a:pt x="243" y="347"/>
                        </a:moveTo>
                        <a:lnTo>
                          <a:pt x="233" y="301"/>
                        </a:lnTo>
                        <a:lnTo>
                          <a:pt x="217" y="288"/>
                        </a:lnTo>
                        <a:lnTo>
                          <a:pt x="215" y="269"/>
                        </a:lnTo>
                        <a:lnTo>
                          <a:pt x="209" y="254"/>
                        </a:lnTo>
                        <a:lnTo>
                          <a:pt x="209" y="229"/>
                        </a:lnTo>
                        <a:lnTo>
                          <a:pt x="207" y="214"/>
                        </a:lnTo>
                        <a:lnTo>
                          <a:pt x="228" y="202"/>
                        </a:lnTo>
                        <a:lnTo>
                          <a:pt x="257" y="197"/>
                        </a:lnTo>
                        <a:lnTo>
                          <a:pt x="257" y="136"/>
                        </a:lnTo>
                        <a:cubicBezTo>
                          <a:pt x="209" y="119"/>
                          <a:pt x="13" y="0"/>
                          <a:pt x="54" y="96"/>
                        </a:cubicBezTo>
                        <a:cubicBezTo>
                          <a:pt x="36" y="106"/>
                          <a:pt x="57" y="97"/>
                          <a:pt x="32" y="98"/>
                        </a:cubicBezTo>
                        <a:cubicBezTo>
                          <a:pt x="27" y="99"/>
                          <a:pt x="16" y="102"/>
                          <a:pt x="16" y="102"/>
                        </a:cubicBezTo>
                        <a:lnTo>
                          <a:pt x="0" y="149"/>
                        </a:lnTo>
                        <a:lnTo>
                          <a:pt x="93" y="346"/>
                        </a:lnTo>
                        <a:lnTo>
                          <a:pt x="243" y="347"/>
                        </a:lnTo>
                        <a:close/>
                      </a:path>
                    </a:pathLst>
                  </a:custGeom>
                  <a:solidFill>
                    <a:schemeClr val="folHlink"/>
                  </a:solidFill>
                  <a:ln w="9525">
                    <a:noFill/>
                    <a:round/>
                    <a:headEnd/>
                    <a:tailEnd/>
                  </a:ln>
                  <a:effectLst/>
                </p:spPr>
                <p:txBody>
                  <a:bodyPr wrap="none" anchor="ctr"/>
                  <a:lstStyle/>
                  <a:p>
                    <a:pPr>
                      <a:defRPr/>
                    </a:pPr>
                    <a:endParaRPr lang="es-ES"/>
                  </a:p>
                </p:txBody>
              </p:sp>
              <p:sp>
                <p:nvSpPr>
                  <p:cNvPr id="26681" name="Freeform 57"/>
                  <p:cNvSpPr>
                    <a:spLocks/>
                  </p:cNvSpPr>
                  <p:nvPr/>
                </p:nvSpPr>
                <p:spPr bwMode="ltGray">
                  <a:xfrm>
                    <a:off x="1476" y="611"/>
                    <a:ext cx="7" cy="12"/>
                  </a:xfrm>
                  <a:custGeom>
                    <a:avLst/>
                    <a:gdLst/>
                    <a:ahLst/>
                    <a:cxnLst>
                      <a:cxn ang="0">
                        <a:pos x="7" y="25"/>
                      </a:cxn>
                      <a:cxn ang="0">
                        <a:pos x="19" y="21"/>
                      </a:cxn>
                      <a:cxn ang="0">
                        <a:pos x="7" y="25"/>
                      </a:cxn>
                    </a:cxnLst>
                    <a:rect l="0" t="0" r="r" b="b"/>
                    <a:pathLst>
                      <a:path w="19" h="37">
                        <a:moveTo>
                          <a:pt x="7" y="25"/>
                        </a:moveTo>
                        <a:cubicBezTo>
                          <a:pt x="0" y="4"/>
                          <a:pt x="12" y="0"/>
                          <a:pt x="19" y="21"/>
                        </a:cubicBezTo>
                        <a:cubicBezTo>
                          <a:pt x="14" y="37"/>
                          <a:pt x="18" y="36"/>
                          <a:pt x="7" y="25"/>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82" name="Freeform 58"/>
                  <p:cNvSpPr>
                    <a:spLocks/>
                  </p:cNvSpPr>
                  <p:nvPr/>
                </p:nvSpPr>
                <p:spPr bwMode="ltGray">
                  <a:xfrm>
                    <a:off x="1467" y="497"/>
                    <a:ext cx="9" cy="6"/>
                  </a:xfrm>
                  <a:custGeom>
                    <a:avLst/>
                    <a:gdLst/>
                    <a:ahLst/>
                    <a:cxnLst>
                      <a:cxn ang="0">
                        <a:pos x="12" y="12"/>
                      </a:cxn>
                      <a:cxn ang="0">
                        <a:pos x="16" y="0"/>
                      </a:cxn>
                      <a:cxn ang="0">
                        <a:pos x="20" y="12"/>
                      </a:cxn>
                      <a:cxn ang="0">
                        <a:pos x="8" y="20"/>
                      </a:cxn>
                      <a:cxn ang="0">
                        <a:pos x="12" y="12"/>
                      </a:cxn>
                    </a:cxnLst>
                    <a:rect l="0" t="0" r="r" b="b"/>
                    <a:pathLst>
                      <a:path w="22" h="20">
                        <a:moveTo>
                          <a:pt x="12" y="12"/>
                        </a:moveTo>
                        <a:cubicBezTo>
                          <a:pt x="13" y="8"/>
                          <a:pt x="12" y="0"/>
                          <a:pt x="16" y="0"/>
                        </a:cubicBezTo>
                        <a:cubicBezTo>
                          <a:pt x="20" y="0"/>
                          <a:pt x="22" y="8"/>
                          <a:pt x="20" y="12"/>
                        </a:cubicBezTo>
                        <a:cubicBezTo>
                          <a:pt x="18" y="16"/>
                          <a:pt x="12" y="17"/>
                          <a:pt x="8" y="20"/>
                        </a:cubicBezTo>
                        <a:cubicBezTo>
                          <a:pt x="3" y="5"/>
                          <a:pt x="0" y="6"/>
                          <a:pt x="12" y="12"/>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83" name="Freeform 59"/>
                  <p:cNvSpPr>
                    <a:spLocks/>
                  </p:cNvSpPr>
                  <p:nvPr/>
                </p:nvSpPr>
                <p:spPr bwMode="ltGray">
                  <a:xfrm>
                    <a:off x="1072" y="357"/>
                    <a:ext cx="25" cy="10"/>
                  </a:xfrm>
                  <a:custGeom>
                    <a:avLst/>
                    <a:gdLst/>
                    <a:ahLst/>
                    <a:cxnLst>
                      <a:cxn ang="0">
                        <a:pos x="24" y="18"/>
                      </a:cxn>
                      <a:cxn ang="0">
                        <a:pos x="32" y="6"/>
                      </a:cxn>
                      <a:cxn ang="0">
                        <a:pos x="36" y="30"/>
                      </a:cxn>
                      <a:cxn ang="0">
                        <a:pos x="24" y="18"/>
                      </a:cxn>
                    </a:cxnLst>
                    <a:rect l="0" t="0" r="r" b="b"/>
                    <a:pathLst>
                      <a:path w="57" h="30">
                        <a:moveTo>
                          <a:pt x="24" y="18"/>
                        </a:moveTo>
                        <a:cubicBezTo>
                          <a:pt x="0" y="10"/>
                          <a:pt x="9" y="0"/>
                          <a:pt x="32" y="6"/>
                        </a:cubicBezTo>
                        <a:cubicBezTo>
                          <a:pt x="46" y="15"/>
                          <a:pt x="57" y="23"/>
                          <a:pt x="36" y="30"/>
                        </a:cubicBezTo>
                        <a:cubicBezTo>
                          <a:pt x="21" y="25"/>
                          <a:pt x="24" y="30"/>
                          <a:pt x="24" y="18"/>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84" name="Freeform 60"/>
                  <p:cNvSpPr>
                    <a:spLocks/>
                  </p:cNvSpPr>
                  <p:nvPr/>
                </p:nvSpPr>
                <p:spPr bwMode="ltGray">
                  <a:xfrm>
                    <a:off x="1374" y="265"/>
                    <a:ext cx="295" cy="233"/>
                  </a:xfrm>
                  <a:custGeom>
                    <a:avLst/>
                    <a:gdLst/>
                    <a:ahLst/>
                    <a:cxnLst>
                      <a:cxn ang="0">
                        <a:pos x="473" y="464"/>
                      </a:cxn>
                      <a:cxn ang="0">
                        <a:pos x="393" y="452"/>
                      </a:cxn>
                      <a:cxn ang="0">
                        <a:pos x="325" y="412"/>
                      </a:cxn>
                      <a:cxn ang="0">
                        <a:pos x="265" y="400"/>
                      </a:cxn>
                      <a:cxn ang="0">
                        <a:pos x="237" y="416"/>
                      </a:cxn>
                      <a:cxn ang="0">
                        <a:pos x="261" y="428"/>
                      </a:cxn>
                      <a:cxn ang="0">
                        <a:pos x="293" y="468"/>
                      </a:cxn>
                      <a:cxn ang="0">
                        <a:pos x="321" y="476"/>
                      </a:cxn>
                      <a:cxn ang="0">
                        <a:pos x="333" y="536"/>
                      </a:cxn>
                      <a:cxn ang="0">
                        <a:pos x="313" y="552"/>
                      </a:cxn>
                      <a:cxn ang="0">
                        <a:pos x="261" y="616"/>
                      </a:cxn>
                      <a:cxn ang="0">
                        <a:pos x="225" y="628"/>
                      </a:cxn>
                      <a:cxn ang="0">
                        <a:pos x="97" y="696"/>
                      </a:cxn>
                      <a:cxn ang="0">
                        <a:pos x="77" y="616"/>
                      </a:cxn>
                      <a:cxn ang="0">
                        <a:pos x="45" y="524"/>
                      </a:cxn>
                      <a:cxn ang="0">
                        <a:pos x="33" y="448"/>
                      </a:cxn>
                      <a:cxn ang="0">
                        <a:pos x="53" y="344"/>
                      </a:cxn>
                      <a:cxn ang="0">
                        <a:pos x="17" y="392"/>
                      </a:cxn>
                      <a:cxn ang="0">
                        <a:pos x="81" y="280"/>
                      </a:cxn>
                      <a:cxn ang="0">
                        <a:pos x="113" y="204"/>
                      </a:cxn>
                      <a:cxn ang="0">
                        <a:pos x="37" y="204"/>
                      </a:cxn>
                      <a:cxn ang="0">
                        <a:pos x="1" y="196"/>
                      </a:cxn>
                      <a:cxn ang="0">
                        <a:pos x="25" y="140"/>
                      </a:cxn>
                      <a:cxn ang="0">
                        <a:pos x="97" y="112"/>
                      </a:cxn>
                      <a:cxn ang="0">
                        <a:pos x="221" y="124"/>
                      </a:cxn>
                      <a:cxn ang="0">
                        <a:pos x="229" y="64"/>
                      </a:cxn>
                      <a:cxn ang="0">
                        <a:pos x="261" y="0"/>
                      </a:cxn>
                      <a:cxn ang="0">
                        <a:pos x="357" y="44"/>
                      </a:cxn>
                      <a:cxn ang="0">
                        <a:pos x="329" y="88"/>
                      </a:cxn>
                      <a:cxn ang="0">
                        <a:pos x="301" y="176"/>
                      </a:cxn>
                      <a:cxn ang="0">
                        <a:pos x="361" y="192"/>
                      </a:cxn>
                      <a:cxn ang="0">
                        <a:pos x="373" y="136"/>
                      </a:cxn>
                      <a:cxn ang="0">
                        <a:pos x="417" y="92"/>
                      </a:cxn>
                      <a:cxn ang="0">
                        <a:pos x="497" y="88"/>
                      </a:cxn>
                      <a:cxn ang="0">
                        <a:pos x="529" y="52"/>
                      </a:cxn>
                      <a:cxn ang="0">
                        <a:pos x="541" y="460"/>
                      </a:cxn>
                    </a:cxnLst>
                    <a:rect l="0" t="0" r="r" b="b"/>
                    <a:pathLst>
                      <a:path w="693" h="696">
                        <a:moveTo>
                          <a:pt x="541" y="460"/>
                        </a:moveTo>
                        <a:lnTo>
                          <a:pt x="473" y="464"/>
                        </a:lnTo>
                        <a:lnTo>
                          <a:pt x="441" y="452"/>
                        </a:lnTo>
                        <a:lnTo>
                          <a:pt x="393" y="452"/>
                        </a:lnTo>
                        <a:cubicBezTo>
                          <a:pt x="365" y="448"/>
                          <a:pt x="360" y="444"/>
                          <a:pt x="337" y="436"/>
                        </a:cubicBezTo>
                        <a:cubicBezTo>
                          <a:pt x="336" y="432"/>
                          <a:pt x="330" y="413"/>
                          <a:pt x="325" y="412"/>
                        </a:cubicBezTo>
                        <a:cubicBezTo>
                          <a:pt x="317" y="411"/>
                          <a:pt x="301" y="420"/>
                          <a:pt x="301" y="420"/>
                        </a:cubicBezTo>
                        <a:cubicBezTo>
                          <a:pt x="289" y="412"/>
                          <a:pt x="277" y="408"/>
                          <a:pt x="265" y="400"/>
                        </a:cubicBezTo>
                        <a:cubicBezTo>
                          <a:pt x="252" y="380"/>
                          <a:pt x="256" y="356"/>
                          <a:pt x="233" y="348"/>
                        </a:cubicBezTo>
                        <a:cubicBezTo>
                          <a:pt x="217" y="372"/>
                          <a:pt x="221" y="392"/>
                          <a:pt x="237" y="416"/>
                        </a:cubicBezTo>
                        <a:cubicBezTo>
                          <a:pt x="234" y="428"/>
                          <a:pt x="228" y="445"/>
                          <a:pt x="237" y="444"/>
                        </a:cubicBezTo>
                        <a:cubicBezTo>
                          <a:pt x="247" y="443"/>
                          <a:pt x="261" y="428"/>
                          <a:pt x="261" y="428"/>
                        </a:cubicBezTo>
                        <a:cubicBezTo>
                          <a:pt x="258" y="450"/>
                          <a:pt x="243" y="475"/>
                          <a:pt x="269" y="484"/>
                        </a:cubicBezTo>
                        <a:cubicBezTo>
                          <a:pt x="277" y="479"/>
                          <a:pt x="288" y="476"/>
                          <a:pt x="293" y="468"/>
                        </a:cubicBezTo>
                        <a:cubicBezTo>
                          <a:pt x="302" y="454"/>
                          <a:pt x="303" y="446"/>
                          <a:pt x="317" y="436"/>
                        </a:cubicBezTo>
                        <a:cubicBezTo>
                          <a:pt x="315" y="448"/>
                          <a:pt x="306" y="467"/>
                          <a:pt x="321" y="476"/>
                        </a:cubicBezTo>
                        <a:cubicBezTo>
                          <a:pt x="328" y="480"/>
                          <a:pt x="345" y="484"/>
                          <a:pt x="345" y="484"/>
                        </a:cubicBezTo>
                        <a:cubicBezTo>
                          <a:pt x="382" y="472"/>
                          <a:pt x="347" y="527"/>
                          <a:pt x="333" y="536"/>
                        </a:cubicBezTo>
                        <a:cubicBezTo>
                          <a:pt x="330" y="540"/>
                          <a:pt x="329" y="545"/>
                          <a:pt x="325" y="548"/>
                        </a:cubicBezTo>
                        <a:cubicBezTo>
                          <a:pt x="322" y="551"/>
                          <a:pt x="316" y="549"/>
                          <a:pt x="313" y="552"/>
                        </a:cubicBezTo>
                        <a:cubicBezTo>
                          <a:pt x="300" y="565"/>
                          <a:pt x="320" y="575"/>
                          <a:pt x="293" y="584"/>
                        </a:cubicBezTo>
                        <a:cubicBezTo>
                          <a:pt x="286" y="595"/>
                          <a:pt x="272" y="610"/>
                          <a:pt x="261" y="616"/>
                        </a:cubicBezTo>
                        <a:cubicBezTo>
                          <a:pt x="254" y="620"/>
                          <a:pt x="245" y="621"/>
                          <a:pt x="237" y="624"/>
                        </a:cubicBezTo>
                        <a:cubicBezTo>
                          <a:pt x="233" y="625"/>
                          <a:pt x="225" y="628"/>
                          <a:pt x="225" y="628"/>
                        </a:cubicBezTo>
                        <a:cubicBezTo>
                          <a:pt x="215" y="659"/>
                          <a:pt x="212" y="652"/>
                          <a:pt x="173" y="656"/>
                        </a:cubicBezTo>
                        <a:cubicBezTo>
                          <a:pt x="140" y="667"/>
                          <a:pt x="132" y="687"/>
                          <a:pt x="97" y="696"/>
                        </a:cubicBezTo>
                        <a:cubicBezTo>
                          <a:pt x="77" y="691"/>
                          <a:pt x="75" y="687"/>
                          <a:pt x="81" y="668"/>
                        </a:cubicBezTo>
                        <a:cubicBezTo>
                          <a:pt x="77" y="646"/>
                          <a:pt x="72" y="639"/>
                          <a:pt x="77" y="616"/>
                        </a:cubicBezTo>
                        <a:cubicBezTo>
                          <a:pt x="73" y="598"/>
                          <a:pt x="71" y="587"/>
                          <a:pt x="61" y="572"/>
                        </a:cubicBezTo>
                        <a:cubicBezTo>
                          <a:pt x="58" y="551"/>
                          <a:pt x="51" y="543"/>
                          <a:pt x="45" y="524"/>
                        </a:cubicBezTo>
                        <a:cubicBezTo>
                          <a:pt x="52" y="502"/>
                          <a:pt x="58" y="496"/>
                          <a:pt x="49" y="472"/>
                        </a:cubicBezTo>
                        <a:cubicBezTo>
                          <a:pt x="46" y="463"/>
                          <a:pt x="33" y="448"/>
                          <a:pt x="33" y="448"/>
                        </a:cubicBezTo>
                        <a:cubicBezTo>
                          <a:pt x="42" y="422"/>
                          <a:pt x="42" y="408"/>
                          <a:pt x="33" y="380"/>
                        </a:cubicBezTo>
                        <a:cubicBezTo>
                          <a:pt x="49" y="369"/>
                          <a:pt x="48" y="362"/>
                          <a:pt x="53" y="344"/>
                        </a:cubicBezTo>
                        <a:cubicBezTo>
                          <a:pt x="47" y="327"/>
                          <a:pt x="49" y="308"/>
                          <a:pt x="33" y="332"/>
                        </a:cubicBezTo>
                        <a:cubicBezTo>
                          <a:pt x="40" y="353"/>
                          <a:pt x="29" y="374"/>
                          <a:pt x="17" y="392"/>
                        </a:cubicBezTo>
                        <a:cubicBezTo>
                          <a:pt x="6" y="360"/>
                          <a:pt x="10" y="340"/>
                          <a:pt x="13" y="304"/>
                        </a:cubicBezTo>
                        <a:cubicBezTo>
                          <a:pt x="44" y="314"/>
                          <a:pt x="54" y="289"/>
                          <a:pt x="81" y="280"/>
                        </a:cubicBezTo>
                        <a:cubicBezTo>
                          <a:pt x="94" y="261"/>
                          <a:pt x="85" y="242"/>
                          <a:pt x="105" y="228"/>
                        </a:cubicBezTo>
                        <a:cubicBezTo>
                          <a:pt x="108" y="220"/>
                          <a:pt x="110" y="212"/>
                          <a:pt x="113" y="204"/>
                        </a:cubicBezTo>
                        <a:cubicBezTo>
                          <a:pt x="116" y="196"/>
                          <a:pt x="89" y="196"/>
                          <a:pt x="89" y="196"/>
                        </a:cubicBezTo>
                        <a:cubicBezTo>
                          <a:pt x="81" y="221"/>
                          <a:pt x="58" y="211"/>
                          <a:pt x="37" y="204"/>
                        </a:cubicBezTo>
                        <a:cubicBezTo>
                          <a:pt x="33" y="207"/>
                          <a:pt x="30" y="213"/>
                          <a:pt x="25" y="212"/>
                        </a:cubicBezTo>
                        <a:cubicBezTo>
                          <a:pt x="16" y="210"/>
                          <a:pt x="1" y="196"/>
                          <a:pt x="1" y="196"/>
                        </a:cubicBezTo>
                        <a:cubicBezTo>
                          <a:pt x="4" y="186"/>
                          <a:pt x="4" y="174"/>
                          <a:pt x="9" y="164"/>
                        </a:cubicBezTo>
                        <a:cubicBezTo>
                          <a:pt x="13" y="155"/>
                          <a:pt x="25" y="140"/>
                          <a:pt x="25" y="140"/>
                        </a:cubicBezTo>
                        <a:cubicBezTo>
                          <a:pt x="0" y="132"/>
                          <a:pt x="25" y="128"/>
                          <a:pt x="37" y="124"/>
                        </a:cubicBezTo>
                        <a:cubicBezTo>
                          <a:pt x="58" y="131"/>
                          <a:pt x="75" y="116"/>
                          <a:pt x="97" y="112"/>
                        </a:cubicBezTo>
                        <a:cubicBezTo>
                          <a:pt x="135" y="87"/>
                          <a:pt x="159" y="122"/>
                          <a:pt x="197" y="132"/>
                        </a:cubicBezTo>
                        <a:cubicBezTo>
                          <a:pt x="205" y="129"/>
                          <a:pt x="213" y="127"/>
                          <a:pt x="221" y="124"/>
                        </a:cubicBezTo>
                        <a:cubicBezTo>
                          <a:pt x="225" y="123"/>
                          <a:pt x="226" y="147"/>
                          <a:pt x="233" y="120"/>
                        </a:cubicBezTo>
                        <a:lnTo>
                          <a:pt x="229" y="64"/>
                        </a:lnTo>
                        <a:lnTo>
                          <a:pt x="209" y="40"/>
                        </a:lnTo>
                        <a:cubicBezTo>
                          <a:pt x="243" y="21"/>
                          <a:pt x="240" y="21"/>
                          <a:pt x="261" y="0"/>
                        </a:cubicBezTo>
                        <a:cubicBezTo>
                          <a:pt x="297" y="16"/>
                          <a:pt x="333" y="32"/>
                          <a:pt x="369" y="48"/>
                        </a:cubicBezTo>
                        <a:cubicBezTo>
                          <a:pt x="373" y="50"/>
                          <a:pt x="361" y="44"/>
                          <a:pt x="357" y="44"/>
                        </a:cubicBezTo>
                        <a:cubicBezTo>
                          <a:pt x="349" y="45"/>
                          <a:pt x="333" y="52"/>
                          <a:pt x="333" y="52"/>
                        </a:cubicBezTo>
                        <a:cubicBezTo>
                          <a:pt x="322" y="68"/>
                          <a:pt x="318" y="71"/>
                          <a:pt x="329" y="88"/>
                        </a:cubicBezTo>
                        <a:cubicBezTo>
                          <a:pt x="308" y="119"/>
                          <a:pt x="323" y="118"/>
                          <a:pt x="333" y="148"/>
                        </a:cubicBezTo>
                        <a:cubicBezTo>
                          <a:pt x="320" y="157"/>
                          <a:pt x="314" y="167"/>
                          <a:pt x="301" y="176"/>
                        </a:cubicBezTo>
                        <a:cubicBezTo>
                          <a:pt x="306" y="213"/>
                          <a:pt x="303" y="213"/>
                          <a:pt x="337" y="220"/>
                        </a:cubicBezTo>
                        <a:cubicBezTo>
                          <a:pt x="358" y="216"/>
                          <a:pt x="368" y="214"/>
                          <a:pt x="361" y="192"/>
                        </a:cubicBezTo>
                        <a:cubicBezTo>
                          <a:pt x="362" y="177"/>
                          <a:pt x="362" y="162"/>
                          <a:pt x="365" y="148"/>
                        </a:cubicBezTo>
                        <a:cubicBezTo>
                          <a:pt x="366" y="143"/>
                          <a:pt x="369" y="133"/>
                          <a:pt x="373" y="136"/>
                        </a:cubicBezTo>
                        <a:cubicBezTo>
                          <a:pt x="379" y="140"/>
                          <a:pt x="376" y="149"/>
                          <a:pt x="377" y="156"/>
                        </a:cubicBezTo>
                        <a:cubicBezTo>
                          <a:pt x="404" y="147"/>
                          <a:pt x="409" y="116"/>
                          <a:pt x="417" y="92"/>
                        </a:cubicBezTo>
                        <a:cubicBezTo>
                          <a:pt x="422" y="76"/>
                          <a:pt x="453" y="74"/>
                          <a:pt x="465" y="72"/>
                        </a:cubicBezTo>
                        <a:cubicBezTo>
                          <a:pt x="472" y="92"/>
                          <a:pt x="477" y="93"/>
                          <a:pt x="497" y="88"/>
                        </a:cubicBezTo>
                        <a:cubicBezTo>
                          <a:pt x="512" y="78"/>
                          <a:pt x="515" y="74"/>
                          <a:pt x="509" y="56"/>
                        </a:cubicBezTo>
                        <a:cubicBezTo>
                          <a:pt x="523" y="46"/>
                          <a:pt x="517" y="46"/>
                          <a:pt x="529" y="52"/>
                        </a:cubicBezTo>
                        <a:lnTo>
                          <a:pt x="693" y="72"/>
                        </a:lnTo>
                        <a:lnTo>
                          <a:pt x="541" y="460"/>
                        </a:lnTo>
                        <a:close/>
                      </a:path>
                    </a:pathLst>
                  </a:custGeom>
                  <a:solidFill>
                    <a:schemeClr val="folHlink"/>
                  </a:solidFill>
                  <a:ln w="9525">
                    <a:noFill/>
                    <a:round/>
                    <a:headEnd/>
                    <a:tailEnd/>
                  </a:ln>
                  <a:effectLst/>
                </p:spPr>
                <p:txBody>
                  <a:bodyPr wrap="none" anchor="ctr"/>
                  <a:lstStyle/>
                  <a:p>
                    <a:pPr>
                      <a:defRPr/>
                    </a:pPr>
                    <a:endParaRPr lang="es-ES"/>
                  </a:p>
                </p:txBody>
              </p:sp>
              <p:sp>
                <p:nvSpPr>
                  <p:cNvPr id="26685" name="Freeform 61"/>
                  <p:cNvSpPr>
                    <a:spLocks/>
                  </p:cNvSpPr>
                  <p:nvPr/>
                </p:nvSpPr>
                <p:spPr bwMode="ltGray">
                  <a:xfrm>
                    <a:off x="1173" y="246"/>
                    <a:ext cx="591" cy="95"/>
                  </a:xfrm>
                  <a:custGeom>
                    <a:avLst/>
                    <a:gdLst/>
                    <a:ahLst/>
                    <a:cxnLst>
                      <a:cxn ang="0">
                        <a:pos x="825" y="0"/>
                      </a:cxn>
                      <a:cxn ang="0">
                        <a:pos x="143" y="29"/>
                      </a:cxn>
                      <a:cxn ang="0">
                        <a:pos x="91" y="42"/>
                      </a:cxn>
                      <a:cxn ang="0">
                        <a:pos x="62" y="42"/>
                      </a:cxn>
                      <a:cxn ang="0">
                        <a:pos x="22" y="77"/>
                      </a:cxn>
                      <a:cxn ang="0">
                        <a:pos x="0" y="105"/>
                      </a:cxn>
                      <a:cxn ang="0">
                        <a:pos x="59" y="115"/>
                      </a:cxn>
                      <a:cxn ang="0">
                        <a:pos x="97" y="96"/>
                      </a:cxn>
                      <a:cxn ang="0">
                        <a:pos x="108" y="84"/>
                      </a:cxn>
                      <a:cxn ang="0">
                        <a:pos x="167" y="52"/>
                      </a:cxn>
                      <a:cxn ang="0">
                        <a:pos x="215" y="46"/>
                      </a:cxn>
                      <a:cxn ang="0">
                        <a:pos x="237" y="94"/>
                      </a:cxn>
                      <a:cxn ang="0">
                        <a:pos x="188" y="109"/>
                      </a:cxn>
                      <a:cxn ang="0">
                        <a:pos x="231" y="113"/>
                      </a:cxn>
                      <a:cxn ang="0">
                        <a:pos x="250" y="90"/>
                      </a:cxn>
                      <a:cxn ang="0">
                        <a:pos x="266" y="92"/>
                      </a:cxn>
                      <a:cxn ang="0">
                        <a:pos x="253" y="54"/>
                      </a:cxn>
                      <a:cxn ang="0">
                        <a:pos x="266" y="44"/>
                      </a:cxn>
                      <a:cxn ang="0">
                        <a:pos x="277" y="88"/>
                      </a:cxn>
                      <a:cxn ang="0">
                        <a:pos x="266" y="113"/>
                      </a:cxn>
                      <a:cxn ang="0">
                        <a:pos x="296" y="130"/>
                      </a:cxn>
                      <a:cxn ang="0">
                        <a:pos x="299" y="92"/>
                      </a:cxn>
                      <a:cxn ang="0">
                        <a:pos x="331" y="103"/>
                      </a:cxn>
                      <a:cxn ang="0">
                        <a:pos x="382" y="73"/>
                      </a:cxn>
                      <a:cxn ang="0">
                        <a:pos x="409" y="50"/>
                      </a:cxn>
                      <a:cxn ang="0">
                        <a:pos x="439" y="56"/>
                      </a:cxn>
                      <a:cxn ang="0">
                        <a:pos x="455" y="50"/>
                      </a:cxn>
                      <a:cxn ang="0">
                        <a:pos x="431" y="44"/>
                      </a:cxn>
                      <a:cxn ang="0">
                        <a:pos x="474" y="35"/>
                      </a:cxn>
                      <a:cxn ang="0">
                        <a:pos x="544" y="54"/>
                      </a:cxn>
                      <a:cxn ang="0">
                        <a:pos x="581" y="42"/>
                      </a:cxn>
                      <a:cxn ang="0">
                        <a:pos x="584" y="63"/>
                      </a:cxn>
                      <a:cxn ang="0">
                        <a:pos x="568" y="101"/>
                      </a:cxn>
                      <a:cxn ang="0">
                        <a:pos x="611" y="88"/>
                      </a:cxn>
                      <a:cxn ang="0">
                        <a:pos x="624" y="80"/>
                      </a:cxn>
                      <a:cxn ang="0">
                        <a:pos x="648" y="61"/>
                      </a:cxn>
                      <a:cxn ang="0">
                        <a:pos x="794" y="84"/>
                      </a:cxn>
                    </a:cxnLst>
                    <a:rect l="0" t="0" r="r" b="b"/>
                    <a:pathLst>
                      <a:path w="931" h="149">
                        <a:moveTo>
                          <a:pt x="794" y="84"/>
                        </a:moveTo>
                        <a:cubicBezTo>
                          <a:pt x="813" y="72"/>
                          <a:pt x="931" y="14"/>
                          <a:pt x="825" y="0"/>
                        </a:cubicBezTo>
                        <a:lnTo>
                          <a:pt x="159" y="0"/>
                        </a:lnTo>
                        <a:cubicBezTo>
                          <a:pt x="149" y="12"/>
                          <a:pt x="162" y="18"/>
                          <a:pt x="143" y="29"/>
                        </a:cubicBezTo>
                        <a:cubicBezTo>
                          <a:pt x="130" y="44"/>
                          <a:pt x="133" y="39"/>
                          <a:pt x="116" y="48"/>
                        </a:cubicBezTo>
                        <a:cubicBezTo>
                          <a:pt x="108" y="46"/>
                          <a:pt x="100" y="44"/>
                          <a:pt x="91" y="42"/>
                        </a:cubicBezTo>
                        <a:cubicBezTo>
                          <a:pt x="89" y="41"/>
                          <a:pt x="83" y="40"/>
                          <a:pt x="83" y="40"/>
                        </a:cubicBezTo>
                        <a:cubicBezTo>
                          <a:pt x="76" y="40"/>
                          <a:pt x="68" y="39"/>
                          <a:pt x="62" y="42"/>
                        </a:cubicBezTo>
                        <a:cubicBezTo>
                          <a:pt x="54" y="45"/>
                          <a:pt x="46" y="61"/>
                          <a:pt x="38" y="67"/>
                        </a:cubicBezTo>
                        <a:cubicBezTo>
                          <a:pt x="32" y="71"/>
                          <a:pt x="27" y="74"/>
                          <a:pt x="22" y="77"/>
                        </a:cubicBezTo>
                        <a:cubicBezTo>
                          <a:pt x="16" y="81"/>
                          <a:pt x="5" y="86"/>
                          <a:pt x="5" y="86"/>
                        </a:cubicBezTo>
                        <a:cubicBezTo>
                          <a:pt x="9" y="95"/>
                          <a:pt x="7" y="97"/>
                          <a:pt x="0" y="105"/>
                        </a:cubicBezTo>
                        <a:cubicBezTo>
                          <a:pt x="17" y="107"/>
                          <a:pt x="22" y="107"/>
                          <a:pt x="16" y="120"/>
                        </a:cubicBezTo>
                        <a:cubicBezTo>
                          <a:pt x="27" y="122"/>
                          <a:pt x="48" y="116"/>
                          <a:pt x="59" y="115"/>
                        </a:cubicBezTo>
                        <a:cubicBezTo>
                          <a:pt x="71" y="112"/>
                          <a:pt x="73" y="117"/>
                          <a:pt x="83" y="111"/>
                        </a:cubicBezTo>
                        <a:cubicBezTo>
                          <a:pt x="89" y="96"/>
                          <a:pt x="83" y="100"/>
                          <a:pt x="97" y="96"/>
                        </a:cubicBezTo>
                        <a:cubicBezTo>
                          <a:pt x="100" y="94"/>
                          <a:pt x="103" y="93"/>
                          <a:pt x="105" y="90"/>
                        </a:cubicBezTo>
                        <a:cubicBezTo>
                          <a:pt x="106" y="88"/>
                          <a:pt x="106" y="85"/>
                          <a:pt x="108" y="84"/>
                        </a:cubicBezTo>
                        <a:cubicBezTo>
                          <a:pt x="112" y="80"/>
                          <a:pt x="140" y="69"/>
                          <a:pt x="148" y="67"/>
                        </a:cubicBezTo>
                        <a:cubicBezTo>
                          <a:pt x="160" y="52"/>
                          <a:pt x="153" y="56"/>
                          <a:pt x="167" y="52"/>
                        </a:cubicBezTo>
                        <a:cubicBezTo>
                          <a:pt x="178" y="55"/>
                          <a:pt x="179" y="62"/>
                          <a:pt x="191" y="58"/>
                        </a:cubicBezTo>
                        <a:cubicBezTo>
                          <a:pt x="199" y="52"/>
                          <a:pt x="206" y="51"/>
                          <a:pt x="215" y="46"/>
                        </a:cubicBezTo>
                        <a:cubicBezTo>
                          <a:pt x="226" y="58"/>
                          <a:pt x="217" y="46"/>
                          <a:pt x="223" y="69"/>
                        </a:cubicBezTo>
                        <a:cubicBezTo>
                          <a:pt x="226" y="79"/>
                          <a:pt x="233" y="85"/>
                          <a:pt x="237" y="94"/>
                        </a:cubicBezTo>
                        <a:cubicBezTo>
                          <a:pt x="227" y="100"/>
                          <a:pt x="229" y="104"/>
                          <a:pt x="218" y="107"/>
                        </a:cubicBezTo>
                        <a:cubicBezTo>
                          <a:pt x="207" y="120"/>
                          <a:pt x="203" y="113"/>
                          <a:pt x="188" y="109"/>
                        </a:cubicBezTo>
                        <a:cubicBezTo>
                          <a:pt x="191" y="117"/>
                          <a:pt x="200" y="127"/>
                          <a:pt x="210" y="132"/>
                        </a:cubicBezTo>
                        <a:cubicBezTo>
                          <a:pt x="218" y="114"/>
                          <a:pt x="211" y="122"/>
                          <a:pt x="231" y="113"/>
                        </a:cubicBezTo>
                        <a:cubicBezTo>
                          <a:pt x="237" y="111"/>
                          <a:pt x="248" y="105"/>
                          <a:pt x="248" y="105"/>
                        </a:cubicBezTo>
                        <a:cubicBezTo>
                          <a:pt x="248" y="100"/>
                          <a:pt x="246" y="94"/>
                          <a:pt x="250" y="90"/>
                        </a:cubicBezTo>
                        <a:cubicBezTo>
                          <a:pt x="253" y="88"/>
                          <a:pt x="254" y="96"/>
                          <a:pt x="258" y="96"/>
                        </a:cubicBezTo>
                        <a:cubicBezTo>
                          <a:pt x="262" y="97"/>
                          <a:pt x="264" y="94"/>
                          <a:pt x="266" y="92"/>
                        </a:cubicBezTo>
                        <a:cubicBezTo>
                          <a:pt x="262" y="82"/>
                          <a:pt x="252" y="77"/>
                          <a:pt x="248" y="67"/>
                        </a:cubicBezTo>
                        <a:cubicBezTo>
                          <a:pt x="250" y="63"/>
                          <a:pt x="255" y="58"/>
                          <a:pt x="253" y="54"/>
                        </a:cubicBezTo>
                        <a:cubicBezTo>
                          <a:pt x="251" y="50"/>
                          <a:pt x="248" y="42"/>
                          <a:pt x="248" y="42"/>
                        </a:cubicBezTo>
                        <a:cubicBezTo>
                          <a:pt x="256" y="32"/>
                          <a:pt x="259" y="35"/>
                          <a:pt x="266" y="44"/>
                        </a:cubicBezTo>
                        <a:cubicBezTo>
                          <a:pt x="270" y="56"/>
                          <a:pt x="276" y="61"/>
                          <a:pt x="285" y="71"/>
                        </a:cubicBezTo>
                        <a:cubicBezTo>
                          <a:pt x="281" y="81"/>
                          <a:pt x="289" y="82"/>
                          <a:pt x="277" y="88"/>
                        </a:cubicBezTo>
                        <a:cubicBezTo>
                          <a:pt x="262" y="106"/>
                          <a:pt x="278" y="83"/>
                          <a:pt x="274" y="101"/>
                        </a:cubicBezTo>
                        <a:cubicBezTo>
                          <a:pt x="274" y="105"/>
                          <a:pt x="268" y="109"/>
                          <a:pt x="266" y="113"/>
                        </a:cubicBezTo>
                        <a:cubicBezTo>
                          <a:pt x="270" y="122"/>
                          <a:pt x="268" y="125"/>
                          <a:pt x="261" y="132"/>
                        </a:cubicBezTo>
                        <a:cubicBezTo>
                          <a:pt x="268" y="149"/>
                          <a:pt x="282" y="134"/>
                          <a:pt x="296" y="130"/>
                        </a:cubicBezTo>
                        <a:cubicBezTo>
                          <a:pt x="299" y="122"/>
                          <a:pt x="295" y="119"/>
                          <a:pt x="299" y="111"/>
                        </a:cubicBezTo>
                        <a:cubicBezTo>
                          <a:pt x="296" y="105"/>
                          <a:pt x="288" y="97"/>
                          <a:pt x="299" y="92"/>
                        </a:cubicBezTo>
                        <a:cubicBezTo>
                          <a:pt x="303" y="90"/>
                          <a:pt x="315" y="88"/>
                          <a:pt x="315" y="88"/>
                        </a:cubicBezTo>
                        <a:cubicBezTo>
                          <a:pt x="326" y="91"/>
                          <a:pt x="325" y="95"/>
                          <a:pt x="331" y="103"/>
                        </a:cubicBezTo>
                        <a:cubicBezTo>
                          <a:pt x="339" y="84"/>
                          <a:pt x="331" y="90"/>
                          <a:pt x="361" y="92"/>
                        </a:cubicBezTo>
                        <a:cubicBezTo>
                          <a:pt x="355" y="76"/>
                          <a:pt x="365" y="76"/>
                          <a:pt x="382" y="73"/>
                        </a:cubicBezTo>
                        <a:cubicBezTo>
                          <a:pt x="383" y="71"/>
                          <a:pt x="387" y="57"/>
                          <a:pt x="393" y="54"/>
                        </a:cubicBezTo>
                        <a:cubicBezTo>
                          <a:pt x="398" y="52"/>
                          <a:pt x="409" y="50"/>
                          <a:pt x="409" y="50"/>
                        </a:cubicBezTo>
                        <a:cubicBezTo>
                          <a:pt x="430" y="54"/>
                          <a:pt x="413" y="58"/>
                          <a:pt x="431" y="63"/>
                        </a:cubicBezTo>
                        <a:cubicBezTo>
                          <a:pt x="433" y="61"/>
                          <a:pt x="435" y="57"/>
                          <a:pt x="439" y="56"/>
                        </a:cubicBezTo>
                        <a:cubicBezTo>
                          <a:pt x="445" y="55"/>
                          <a:pt x="452" y="61"/>
                          <a:pt x="457" y="58"/>
                        </a:cubicBezTo>
                        <a:cubicBezTo>
                          <a:pt x="461" y="57"/>
                          <a:pt x="457" y="52"/>
                          <a:pt x="455" y="50"/>
                        </a:cubicBezTo>
                        <a:cubicBezTo>
                          <a:pt x="451" y="47"/>
                          <a:pt x="444" y="47"/>
                          <a:pt x="439" y="46"/>
                        </a:cubicBezTo>
                        <a:cubicBezTo>
                          <a:pt x="436" y="45"/>
                          <a:pt x="431" y="44"/>
                          <a:pt x="431" y="44"/>
                        </a:cubicBezTo>
                        <a:cubicBezTo>
                          <a:pt x="440" y="38"/>
                          <a:pt x="443" y="36"/>
                          <a:pt x="455" y="40"/>
                        </a:cubicBezTo>
                        <a:cubicBezTo>
                          <a:pt x="461" y="38"/>
                          <a:pt x="467" y="35"/>
                          <a:pt x="474" y="35"/>
                        </a:cubicBezTo>
                        <a:cubicBezTo>
                          <a:pt x="483" y="36"/>
                          <a:pt x="511" y="43"/>
                          <a:pt x="519" y="46"/>
                        </a:cubicBezTo>
                        <a:cubicBezTo>
                          <a:pt x="527" y="49"/>
                          <a:pt x="544" y="54"/>
                          <a:pt x="544" y="54"/>
                        </a:cubicBezTo>
                        <a:cubicBezTo>
                          <a:pt x="548" y="54"/>
                          <a:pt x="560" y="52"/>
                          <a:pt x="565" y="50"/>
                        </a:cubicBezTo>
                        <a:cubicBezTo>
                          <a:pt x="570" y="47"/>
                          <a:pt x="581" y="42"/>
                          <a:pt x="581" y="42"/>
                        </a:cubicBezTo>
                        <a:cubicBezTo>
                          <a:pt x="585" y="42"/>
                          <a:pt x="598" y="44"/>
                          <a:pt x="600" y="48"/>
                        </a:cubicBezTo>
                        <a:cubicBezTo>
                          <a:pt x="603" y="55"/>
                          <a:pt x="589" y="61"/>
                          <a:pt x="584" y="63"/>
                        </a:cubicBezTo>
                        <a:cubicBezTo>
                          <a:pt x="576" y="69"/>
                          <a:pt x="568" y="69"/>
                          <a:pt x="565" y="77"/>
                        </a:cubicBezTo>
                        <a:cubicBezTo>
                          <a:pt x="568" y="86"/>
                          <a:pt x="564" y="92"/>
                          <a:pt x="568" y="101"/>
                        </a:cubicBezTo>
                        <a:cubicBezTo>
                          <a:pt x="574" y="93"/>
                          <a:pt x="577" y="91"/>
                          <a:pt x="589" y="94"/>
                        </a:cubicBezTo>
                        <a:cubicBezTo>
                          <a:pt x="595" y="108"/>
                          <a:pt x="602" y="93"/>
                          <a:pt x="611" y="88"/>
                        </a:cubicBezTo>
                        <a:cubicBezTo>
                          <a:pt x="613" y="86"/>
                          <a:pt x="613" y="83"/>
                          <a:pt x="616" y="82"/>
                        </a:cubicBezTo>
                        <a:cubicBezTo>
                          <a:pt x="618" y="80"/>
                          <a:pt x="622" y="81"/>
                          <a:pt x="624" y="80"/>
                        </a:cubicBezTo>
                        <a:cubicBezTo>
                          <a:pt x="626" y="78"/>
                          <a:pt x="626" y="75"/>
                          <a:pt x="627" y="73"/>
                        </a:cubicBezTo>
                        <a:cubicBezTo>
                          <a:pt x="632" y="65"/>
                          <a:pt x="638" y="63"/>
                          <a:pt x="648" y="61"/>
                        </a:cubicBezTo>
                        <a:cubicBezTo>
                          <a:pt x="664" y="62"/>
                          <a:pt x="684" y="69"/>
                          <a:pt x="700" y="69"/>
                        </a:cubicBezTo>
                        <a:lnTo>
                          <a:pt x="794" y="84"/>
                        </a:lnTo>
                        <a:close/>
                      </a:path>
                    </a:pathLst>
                  </a:custGeom>
                  <a:solidFill>
                    <a:schemeClr val="folHlink"/>
                  </a:solidFill>
                  <a:ln w="9525">
                    <a:noFill/>
                    <a:round/>
                    <a:headEnd/>
                    <a:tailEnd/>
                  </a:ln>
                  <a:effectLst/>
                </p:spPr>
                <p:txBody>
                  <a:bodyPr wrap="none" anchor="ctr"/>
                  <a:lstStyle/>
                  <a:p>
                    <a:pPr>
                      <a:defRPr/>
                    </a:pPr>
                    <a:endParaRPr lang="es-ES"/>
                  </a:p>
                </p:txBody>
              </p:sp>
              <p:sp>
                <p:nvSpPr>
                  <p:cNvPr id="26686" name="Freeform 62"/>
                  <p:cNvSpPr>
                    <a:spLocks/>
                  </p:cNvSpPr>
                  <p:nvPr/>
                </p:nvSpPr>
                <p:spPr bwMode="ltGray">
                  <a:xfrm>
                    <a:off x="1293" y="282"/>
                    <a:ext cx="13" cy="10"/>
                  </a:xfrm>
                  <a:custGeom>
                    <a:avLst/>
                    <a:gdLst/>
                    <a:ahLst/>
                    <a:cxnLst>
                      <a:cxn ang="0">
                        <a:pos x="3" y="28"/>
                      </a:cxn>
                      <a:cxn ang="0">
                        <a:pos x="31" y="0"/>
                      </a:cxn>
                      <a:cxn ang="0">
                        <a:pos x="19" y="24"/>
                      </a:cxn>
                      <a:cxn ang="0">
                        <a:pos x="3" y="28"/>
                      </a:cxn>
                    </a:cxnLst>
                    <a:rect l="0" t="0" r="r" b="b"/>
                    <a:pathLst>
                      <a:path w="31" h="30">
                        <a:moveTo>
                          <a:pt x="3" y="28"/>
                        </a:moveTo>
                        <a:cubicBezTo>
                          <a:pt x="8" y="8"/>
                          <a:pt x="12" y="6"/>
                          <a:pt x="31" y="0"/>
                        </a:cubicBezTo>
                        <a:cubicBezTo>
                          <a:pt x="29" y="5"/>
                          <a:pt x="25" y="22"/>
                          <a:pt x="19" y="24"/>
                        </a:cubicBezTo>
                        <a:cubicBezTo>
                          <a:pt x="0" y="30"/>
                          <a:pt x="3" y="9"/>
                          <a:pt x="3" y="28"/>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87" name="Freeform 63"/>
                  <p:cNvSpPr>
                    <a:spLocks/>
                  </p:cNvSpPr>
                  <p:nvPr/>
                </p:nvSpPr>
                <p:spPr bwMode="ltGray">
                  <a:xfrm>
                    <a:off x="1278" y="296"/>
                    <a:ext cx="19" cy="10"/>
                  </a:xfrm>
                  <a:custGeom>
                    <a:avLst/>
                    <a:gdLst/>
                    <a:ahLst/>
                    <a:cxnLst>
                      <a:cxn ang="0">
                        <a:pos x="6" y="32"/>
                      </a:cxn>
                      <a:cxn ang="0">
                        <a:pos x="22" y="0"/>
                      </a:cxn>
                      <a:cxn ang="0">
                        <a:pos x="38" y="4"/>
                      </a:cxn>
                      <a:cxn ang="0">
                        <a:pos x="6" y="32"/>
                      </a:cxn>
                    </a:cxnLst>
                    <a:rect l="0" t="0" r="r" b="b"/>
                    <a:pathLst>
                      <a:path w="44" h="32">
                        <a:moveTo>
                          <a:pt x="6" y="32"/>
                        </a:moveTo>
                        <a:cubicBezTo>
                          <a:pt x="0" y="14"/>
                          <a:pt x="7" y="10"/>
                          <a:pt x="22" y="0"/>
                        </a:cubicBezTo>
                        <a:cubicBezTo>
                          <a:pt x="27" y="1"/>
                          <a:pt x="35" y="0"/>
                          <a:pt x="38" y="4"/>
                        </a:cubicBezTo>
                        <a:cubicBezTo>
                          <a:pt x="44" y="13"/>
                          <a:pt x="16" y="32"/>
                          <a:pt x="6" y="32"/>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88" name="Freeform 64"/>
                  <p:cNvSpPr>
                    <a:spLocks/>
                  </p:cNvSpPr>
                  <p:nvPr/>
                </p:nvSpPr>
                <p:spPr bwMode="ltGray">
                  <a:xfrm>
                    <a:off x="1340" y="337"/>
                    <a:ext cx="32" cy="6"/>
                  </a:xfrm>
                  <a:custGeom>
                    <a:avLst/>
                    <a:gdLst/>
                    <a:ahLst/>
                    <a:cxnLst>
                      <a:cxn ang="0">
                        <a:pos x="37" y="18"/>
                      </a:cxn>
                      <a:cxn ang="0">
                        <a:pos x="25" y="2"/>
                      </a:cxn>
                      <a:cxn ang="0">
                        <a:pos x="37" y="18"/>
                      </a:cxn>
                    </a:cxnLst>
                    <a:rect l="0" t="0" r="r" b="b"/>
                    <a:pathLst>
                      <a:path w="76" h="18">
                        <a:moveTo>
                          <a:pt x="37" y="18"/>
                        </a:moveTo>
                        <a:cubicBezTo>
                          <a:pt x="25" y="14"/>
                          <a:pt x="0" y="10"/>
                          <a:pt x="25" y="2"/>
                        </a:cubicBezTo>
                        <a:cubicBezTo>
                          <a:pt x="76" y="9"/>
                          <a:pt x="46" y="0"/>
                          <a:pt x="37" y="18"/>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89" name="Freeform 65"/>
                  <p:cNvSpPr>
                    <a:spLocks/>
                  </p:cNvSpPr>
                  <p:nvPr/>
                </p:nvSpPr>
                <p:spPr bwMode="ltGray">
                  <a:xfrm>
                    <a:off x="1395" y="336"/>
                    <a:ext cx="18" cy="14"/>
                  </a:xfrm>
                  <a:custGeom>
                    <a:avLst/>
                    <a:gdLst/>
                    <a:ahLst/>
                    <a:cxnLst>
                      <a:cxn ang="0">
                        <a:pos x="0" y="21"/>
                      </a:cxn>
                      <a:cxn ang="0">
                        <a:pos x="12" y="9"/>
                      </a:cxn>
                      <a:cxn ang="0">
                        <a:pos x="0" y="21"/>
                      </a:cxn>
                    </a:cxnLst>
                    <a:rect l="0" t="0" r="r" b="b"/>
                    <a:pathLst>
                      <a:path w="42" h="44">
                        <a:moveTo>
                          <a:pt x="0" y="21"/>
                        </a:moveTo>
                        <a:cubicBezTo>
                          <a:pt x="4" y="17"/>
                          <a:pt x="7" y="11"/>
                          <a:pt x="12" y="9"/>
                        </a:cubicBezTo>
                        <a:cubicBezTo>
                          <a:pt x="42" y="0"/>
                          <a:pt x="23" y="44"/>
                          <a:pt x="0" y="21"/>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90" name="Freeform 66"/>
                  <p:cNvSpPr>
                    <a:spLocks/>
                  </p:cNvSpPr>
                  <p:nvPr/>
                </p:nvSpPr>
                <p:spPr bwMode="ltGray">
                  <a:xfrm>
                    <a:off x="1248" y="294"/>
                    <a:ext cx="14" cy="10"/>
                  </a:xfrm>
                  <a:custGeom>
                    <a:avLst/>
                    <a:gdLst/>
                    <a:ahLst/>
                    <a:cxnLst>
                      <a:cxn ang="0">
                        <a:pos x="7" y="22"/>
                      </a:cxn>
                      <a:cxn ang="0">
                        <a:pos x="31" y="10"/>
                      </a:cxn>
                      <a:cxn ang="0">
                        <a:pos x="7" y="22"/>
                      </a:cxn>
                    </a:cxnLst>
                    <a:rect l="0" t="0" r="r" b="b"/>
                    <a:pathLst>
                      <a:path w="31" h="30">
                        <a:moveTo>
                          <a:pt x="7" y="22"/>
                        </a:moveTo>
                        <a:cubicBezTo>
                          <a:pt x="0" y="0"/>
                          <a:pt x="15" y="6"/>
                          <a:pt x="31" y="10"/>
                        </a:cubicBezTo>
                        <a:cubicBezTo>
                          <a:pt x="14" y="16"/>
                          <a:pt x="15" y="30"/>
                          <a:pt x="7" y="22"/>
                        </a:cubicBezTo>
                        <a:close/>
                      </a:path>
                    </a:pathLst>
                  </a:custGeom>
                  <a:solidFill>
                    <a:schemeClr val="folHlink"/>
                  </a:solidFill>
                  <a:ln w="9525">
                    <a:noFill/>
                    <a:round/>
                    <a:headEnd/>
                    <a:tailEnd/>
                  </a:ln>
                  <a:effectLst/>
                </p:spPr>
                <p:txBody>
                  <a:bodyPr wrap="none" anchor="ctr"/>
                  <a:lstStyle/>
                  <a:p>
                    <a:pPr>
                      <a:defRPr/>
                    </a:pPr>
                    <a:endParaRPr lang="es-ES"/>
                  </a:p>
                </p:txBody>
              </p:sp>
            </p:grpSp>
            <p:grpSp>
              <p:nvGrpSpPr>
                <p:cNvPr id="4157" name="Group 67"/>
                <p:cNvGrpSpPr>
                  <a:grpSpLocks/>
                </p:cNvGrpSpPr>
                <p:nvPr/>
              </p:nvGrpSpPr>
              <p:grpSpPr bwMode="auto">
                <a:xfrm>
                  <a:off x="3709" y="240"/>
                  <a:ext cx="1139" cy="429"/>
                  <a:chOff x="3709" y="240"/>
                  <a:chExt cx="1139" cy="429"/>
                </a:xfrm>
              </p:grpSpPr>
              <p:sp>
                <p:nvSpPr>
                  <p:cNvPr id="26692" name="Freeform 68"/>
                  <p:cNvSpPr>
                    <a:spLocks/>
                  </p:cNvSpPr>
                  <p:nvPr/>
                </p:nvSpPr>
                <p:spPr bwMode="ltGray">
                  <a:xfrm>
                    <a:off x="4808" y="616"/>
                    <a:ext cx="13" cy="14"/>
                  </a:xfrm>
                  <a:custGeom>
                    <a:avLst/>
                    <a:gdLst/>
                    <a:ahLst/>
                    <a:cxnLst>
                      <a:cxn ang="0">
                        <a:pos x="16" y="33"/>
                      </a:cxn>
                      <a:cxn ang="0">
                        <a:pos x="8" y="21"/>
                      </a:cxn>
                      <a:cxn ang="0">
                        <a:pos x="0" y="9"/>
                      </a:cxn>
                      <a:cxn ang="0">
                        <a:pos x="16" y="3"/>
                      </a:cxn>
                      <a:cxn ang="0">
                        <a:pos x="30" y="23"/>
                      </a:cxn>
                      <a:cxn ang="0">
                        <a:pos x="28" y="31"/>
                      </a:cxn>
                      <a:cxn ang="0">
                        <a:pos x="16" y="33"/>
                      </a:cxn>
                    </a:cxnLst>
                    <a:rect l="0" t="0" r="r" b="b"/>
                    <a:pathLst>
                      <a:path w="30" h="42">
                        <a:moveTo>
                          <a:pt x="16" y="33"/>
                        </a:moveTo>
                        <a:cubicBezTo>
                          <a:pt x="3" y="20"/>
                          <a:pt x="15" y="34"/>
                          <a:pt x="8" y="21"/>
                        </a:cubicBezTo>
                        <a:cubicBezTo>
                          <a:pt x="6" y="17"/>
                          <a:pt x="0" y="9"/>
                          <a:pt x="0" y="9"/>
                        </a:cubicBezTo>
                        <a:cubicBezTo>
                          <a:pt x="5" y="1"/>
                          <a:pt x="7" y="0"/>
                          <a:pt x="16" y="3"/>
                        </a:cubicBezTo>
                        <a:cubicBezTo>
                          <a:pt x="25" y="16"/>
                          <a:pt x="10" y="16"/>
                          <a:pt x="30" y="23"/>
                        </a:cubicBezTo>
                        <a:cubicBezTo>
                          <a:pt x="29" y="26"/>
                          <a:pt x="30" y="29"/>
                          <a:pt x="28" y="31"/>
                        </a:cubicBezTo>
                        <a:cubicBezTo>
                          <a:pt x="15" y="42"/>
                          <a:pt x="16" y="38"/>
                          <a:pt x="16" y="33"/>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93" name="Freeform 69"/>
                  <p:cNvSpPr>
                    <a:spLocks/>
                  </p:cNvSpPr>
                  <p:nvPr/>
                </p:nvSpPr>
                <p:spPr bwMode="ltGray">
                  <a:xfrm>
                    <a:off x="4655" y="628"/>
                    <a:ext cx="11" cy="5"/>
                  </a:xfrm>
                  <a:custGeom>
                    <a:avLst/>
                    <a:gdLst/>
                    <a:ahLst/>
                    <a:cxnLst>
                      <a:cxn ang="0">
                        <a:pos x="15" y="16"/>
                      </a:cxn>
                      <a:cxn ang="0">
                        <a:pos x="3" y="8"/>
                      </a:cxn>
                      <a:cxn ang="0">
                        <a:pos x="15" y="0"/>
                      </a:cxn>
                      <a:cxn ang="0">
                        <a:pos x="15" y="16"/>
                      </a:cxn>
                    </a:cxnLst>
                    <a:rect l="0" t="0" r="r" b="b"/>
                    <a:pathLst>
                      <a:path w="25" h="16">
                        <a:moveTo>
                          <a:pt x="15" y="16"/>
                        </a:moveTo>
                        <a:cubicBezTo>
                          <a:pt x="10" y="15"/>
                          <a:pt x="0" y="12"/>
                          <a:pt x="3" y="8"/>
                        </a:cubicBezTo>
                        <a:cubicBezTo>
                          <a:pt x="6" y="4"/>
                          <a:pt x="15" y="0"/>
                          <a:pt x="15" y="0"/>
                        </a:cubicBezTo>
                        <a:cubicBezTo>
                          <a:pt x="17" y="3"/>
                          <a:pt x="25" y="16"/>
                          <a:pt x="15" y="16"/>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94" name="Freeform 70"/>
                  <p:cNvSpPr>
                    <a:spLocks/>
                  </p:cNvSpPr>
                  <p:nvPr/>
                </p:nvSpPr>
                <p:spPr bwMode="ltGray">
                  <a:xfrm>
                    <a:off x="4609" y="635"/>
                    <a:ext cx="28" cy="16"/>
                  </a:xfrm>
                  <a:custGeom>
                    <a:avLst/>
                    <a:gdLst/>
                    <a:ahLst/>
                    <a:cxnLst>
                      <a:cxn ang="0">
                        <a:pos x="14" y="24"/>
                      </a:cxn>
                      <a:cxn ang="0">
                        <a:pos x="30" y="4"/>
                      </a:cxn>
                      <a:cxn ang="0">
                        <a:pos x="42" y="0"/>
                      </a:cxn>
                      <a:cxn ang="0">
                        <a:pos x="58" y="12"/>
                      </a:cxn>
                      <a:cxn ang="0">
                        <a:pos x="32" y="26"/>
                      </a:cxn>
                      <a:cxn ang="0">
                        <a:pos x="12" y="46"/>
                      </a:cxn>
                      <a:cxn ang="0">
                        <a:pos x="8" y="20"/>
                      </a:cxn>
                      <a:cxn ang="0">
                        <a:pos x="12" y="14"/>
                      </a:cxn>
                      <a:cxn ang="0">
                        <a:pos x="14" y="24"/>
                      </a:cxn>
                    </a:cxnLst>
                    <a:rect l="0" t="0" r="r" b="b"/>
                    <a:pathLst>
                      <a:path w="65" h="46">
                        <a:moveTo>
                          <a:pt x="14" y="24"/>
                        </a:moveTo>
                        <a:cubicBezTo>
                          <a:pt x="18" y="13"/>
                          <a:pt x="16" y="9"/>
                          <a:pt x="30" y="4"/>
                        </a:cubicBezTo>
                        <a:cubicBezTo>
                          <a:pt x="34" y="3"/>
                          <a:pt x="42" y="0"/>
                          <a:pt x="42" y="0"/>
                        </a:cubicBezTo>
                        <a:cubicBezTo>
                          <a:pt x="50" y="1"/>
                          <a:pt x="65" y="0"/>
                          <a:pt x="58" y="12"/>
                        </a:cubicBezTo>
                        <a:cubicBezTo>
                          <a:pt x="53" y="21"/>
                          <a:pt x="40" y="21"/>
                          <a:pt x="32" y="26"/>
                        </a:cubicBezTo>
                        <a:cubicBezTo>
                          <a:pt x="26" y="35"/>
                          <a:pt x="23" y="42"/>
                          <a:pt x="12" y="46"/>
                        </a:cubicBezTo>
                        <a:cubicBezTo>
                          <a:pt x="0" y="42"/>
                          <a:pt x="5" y="30"/>
                          <a:pt x="8" y="20"/>
                        </a:cubicBezTo>
                        <a:cubicBezTo>
                          <a:pt x="9" y="18"/>
                          <a:pt x="10" y="13"/>
                          <a:pt x="12" y="14"/>
                        </a:cubicBezTo>
                        <a:cubicBezTo>
                          <a:pt x="15" y="16"/>
                          <a:pt x="13" y="21"/>
                          <a:pt x="14" y="24"/>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95" name="Freeform 71"/>
                  <p:cNvSpPr>
                    <a:spLocks/>
                  </p:cNvSpPr>
                  <p:nvPr/>
                </p:nvSpPr>
                <p:spPr bwMode="ltGray">
                  <a:xfrm>
                    <a:off x="4580" y="633"/>
                    <a:ext cx="29" cy="16"/>
                  </a:xfrm>
                  <a:custGeom>
                    <a:avLst/>
                    <a:gdLst/>
                    <a:ahLst/>
                    <a:cxnLst>
                      <a:cxn ang="0">
                        <a:pos x="0" y="31"/>
                      </a:cxn>
                      <a:cxn ang="0">
                        <a:pos x="18" y="25"/>
                      </a:cxn>
                      <a:cxn ang="0">
                        <a:pos x="52" y="1"/>
                      </a:cxn>
                      <a:cxn ang="0">
                        <a:pos x="64" y="3"/>
                      </a:cxn>
                      <a:cxn ang="0">
                        <a:pos x="50" y="19"/>
                      </a:cxn>
                      <a:cxn ang="0">
                        <a:pos x="28" y="33"/>
                      </a:cxn>
                      <a:cxn ang="0">
                        <a:pos x="22" y="47"/>
                      </a:cxn>
                      <a:cxn ang="0">
                        <a:pos x="16" y="45"/>
                      </a:cxn>
                      <a:cxn ang="0">
                        <a:pos x="12" y="39"/>
                      </a:cxn>
                      <a:cxn ang="0">
                        <a:pos x="0" y="35"/>
                      </a:cxn>
                      <a:cxn ang="0">
                        <a:pos x="0" y="31"/>
                      </a:cxn>
                    </a:cxnLst>
                    <a:rect l="0" t="0" r="r" b="b"/>
                    <a:pathLst>
                      <a:path w="69" h="47">
                        <a:moveTo>
                          <a:pt x="0" y="31"/>
                        </a:moveTo>
                        <a:cubicBezTo>
                          <a:pt x="7" y="24"/>
                          <a:pt x="9" y="22"/>
                          <a:pt x="18" y="25"/>
                        </a:cubicBezTo>
                        <a:cubicBezTo>
                          <a:pt x="25" y="4"/>
                          <a:pt x="36" y="12"/>
                          <a:pt x="52" y="1"/>
                        </a:cubicBezTo>
                        <a:cubicBezTo>
                          <a:pt x="56" y="2"/>
                          <a:pt x="61" y="0"/>
                          <a:pt x="64" y="3"/>
                        </a:cubicBezTo>
                        <a:cubicBezTo>
                          <a:pt x="69" y="8"/>
                          <a:pt x="50" y="19"/>
                          <a:pt x="50" y="19"/>
                        </a:cubicBezTo>
                        <a:cubicBezTo>
                          <a:pt x="46" y="31"/>
                          <a:pt x="35" y="22"/>
                          <a:pt x="28" y="33"/>
                        </a:cubicBezTo>
                        <a:cubicBezTo>
                          <a:pt x="31" y="41"/>
                          <a:pt x="31" y="44"/>
                          <a:pt x="22" y="47"/>
                        </a:cubicBezTo>
                        <a:cubicBezTo>
                          <a:pt x="20" y="46"/>
                          <a:pt x="18" y="46"/>
                          <a:pt x="16" y="45"/>
                        </a:cubicBezTo>
                        <a:cubicBezTo>
                          <a:pt x="14" y="43"/>
                          <a:pt x="14" y="40"/>
                          <a:pt x="12" y="39"/>
                        </a:cubicBezTo>
                        <a:cubicBezTo>
                          <a:pt x="8" y="37"/>
                          <a:pt x="0" y="35"/>
                          <a:pt x="0" y="35"/>
                        </a:cubicBezTo>
                        <a:cubicBezTo>
                          <a:pt x="2" y="26"/>
                          <a:pt x="3" y="25"/>
                          <a:pt x="0" y="31"/>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96" name="Freeform 72"/>
                  <p:cNvSpPr>
                    <a:spLocks/>
                  </p:cNvSpPr>
                  <p:nvPr/>
                </p:nvSpPr>
                <p:spPr bwMode="ltGray">
                  <a:xfrm>
                    <a:off x="4423" y="547"/>
                    <a:ext cx="151" cy="93"/>
                  </a:xfrm>
                  <a:custGeom>
                    <a:avLst/>
                    <a:gdLst/>
                    <a:ahLst/>
                    <a:cxnLst>
                      <a:cxn ang="0">
                        <a:pos x="10" y="4"/>
                      </a:cxn>
                      <a:cxn ang="0">
                        <a:pos x="36" y="18"/>
                      </a:cxn>
                      <a:cxn ang="0">
                        <a:pos x="46" y="30"/>
                      </a:cxn>
                      <a:cxn ang="0">
                        <a:pos x="76" y="52"/>
                      </a:cxn>
                      <a:cxn ang="0">
                        <a:pos x="92" y="66"/>
                      </a:cxn>
                      <a:cxn ang="0">
                        <a:pos x="122" y="98"/>
                      </a:cxn>
                      <a:cxn ang="0">
                        <a:pos x="136" y="128"/>
                      </a:cxn>
                      <a:cxn ang="0">
                        <a:pos x="148" y="132"/>
                      </a:cxn>
                      <a:cxn ang="0">
                        <a:pos x="154" y="150"/>
                      </a:cxn>
                      <a:cxn ang="0">
                        <a:pos x="176" y="152"/>
                      </a:cxn>
                      <a:cxn ang="0">
                        <a:pos x="170" y="196"/>
                      </a:cxn>
                      <a:cxn ang="0">
                        <a:pos x="180" y="224"/>
                      </a:cxn>
                      <a:cxn ang="0">
                        <a:pos x="198" y="232"/>
                      </a:cxn>
                      <a:cxn ang="0">
                        <a:pos x="216" y="234"/>
                      </a:cxn>
                      <a:cxn ang="0">
                        <a:pos x="236" y="242"/>
                      </a:cxn>
                      <a:cxn ang="0">
                        <a:pos x="254" y="236"/>
                      </a:cxn>
                      <a:cxn ang="0">
                        <a:pos x="272" y="248"/>
                      </a:cxn>
                      <a:cxn ang="0">
                        <a:pos x="296" y="256"/>
                      </a:cxn>
                      <a:cxn ang="0">
                        <a:pos x="314" y="264"/>
                      </a:cxn>
                      <a:cxn ang="0">
                        <a:pos x="352" y="266"/>
                      </a:cxn>
                      <a:cxn ang="0">
                        <a:pos x="342" y="274"/>
                      </a:cxn>
                      <a:cxn ang="0">
                        <a:pos x="322" y="272"/>
                      </a:cxn>
                      <a:cxn ang="0">
                        <a:pos x="300" y="270"/>
                      </a:cxn>
                      <a:cxn ang="0">
                        <a:pos x="288" y="266"/>
                      </a:cxn>
                      <a:cxn ang="0">
                        <a:pos x="252" y="264"/>
                      </a:cxn>
                      <a:cxn ang="0">
                        <a:pos x="234" y="260"/>
                      </a:cxn>
                      <a:cxn ang="0">
                        <a:pos x="172" y="242"/>
                      </a:cxn>
                      <a:cxn ang="0">
                        <a:pos x="160" y="216"/>
                      </a:cxn>
                      <a:cxn ang="0">
                        <a:pos x="126" y="200"/>
                      </a:cxn>
                      <a:cxn ang="0">
                        <a:pos x="108" y="186"/>
                      </a:cxn>
                      <a:cxn ang="0">
                        <a:pos x="94" y="158"/>
                      </a:cxn>
                      <a:cxn ang="0">
                        <a:pos x="68" y="108"/>
                      </a:cxn>
                      <a:cxn ang="0">
                        <a:pos x="64" y="102"/>
                      </a:cxn>
                      <a:cxn ang="0">
                        <a:pos x="58" y="100"/>
                      </a:cxn>
                      <a:cxn ang="0">
                        <a:pos x="54" y="88"/>
                      </a:cxn>
                      <a:cxn ang="0">
                        <a:pos x="38" y="58"/>
                      </a:cxn>
                      <a:cxn ang="0">
                        <a:pos x="20" y="40"/>
                      </a:cxn>
                      <a:cxn ang="0">
                        <a:pos x="4" y="22"/>
                      </a:cxn>
                      <a:cxn ang="0">
                        <a:pos x="10" y="2"/>
                      </a:cxn>
                      <a:cxn ang="0">
                        <a:pos x="10" y="4"/>
                      </a:cxn>
                    </a:cxnLst>
                    <a:rect l="0" t="0" r="r" b="b"/>
                    <a:pathLst>
                      <a:path w="355" h="277">
                        <a:moveTo>
                          <a:pt x="10" y="4"/>
                        </a:moveTo>
                        <a:cubicBezTo>
                          <a:pt x="22" y="0"/>
                          <a:pt x="24" y="14"/>
                          <a:pt x="36" y="18"/>
                        </a:cubicBezTo>
                        <a:cubicBezTo>
                          <a:pt x="37" y="19"/>
                          <a:pt x="45" y="29"/>
                          <a:pt x="46" y="30"/>
                        </a:cubicBezTo>
                        <a:cubicBezTo>
                          <a:pt x="56" y="40"/>
                          <a:pt x="67" y="38"/>
                          <a:pt x="76" y="52"/>
                        </a:cubicBezTo>
                        <a:cubicBezTo>
                          <a:pt x="80" y="58"/>
                          <a:pt x="92" y="66"/>
                          <a:pt x="92" y="66"/>
                        </a:cubicBezTo>
                        <a:cubicBezTo>
                          <a:pt x="96" y="79"/>
                          <a:pt x="112" y="88"/>
                          <a:pt x="122" y="98"/>
                        </a:cubicBezTo>
                        <a:cubicBezTo>
                          <a:pt x="124" y="105"/>
                          <a:pt x="130" y="124"/>
                          <a:pt x="136" y="128"/>
                        </a:cubicBezTo>
                        <a:cubicBezTo>
                          <a:pt x="140" y="130"/>
                          <a:pt x="148" y="132"/>
                          <a:pt x="148" y="132"/>
                        </a:cubicBezTo>
                        <a:cubicBezTo>
                          <a:pt x="150" y="138"/>
                          <a:pt x="154" y="150"/>
                          <a:pt x="154" y="150"/>
                        </a:cubicBezTo>
                        <a:cubicBezTo>
                          <a:pt x="161" y="139"/>
                          <a:pt x="168" y="144"/>
                          <a:pt x="176" y="152"/>
                        </a:cubicBezTo>
                        <a:cubicBezTo>
                          <a:pt x="174" y="167"/>
                          <a:pt x="173" y="181"/>
                          <a:pt x="170" y="196"/>
                        </a:cubicBezTo>
                        <a:cubicBezTo>
                          <a:pt x="171" y="202"/>
                          <a:pt x="174" y="220"/>
                          <a:pt x="180" y="224"/>
                        </a:cubicBezTo>
                        <a:cubicBezTo>
                          <a:pt x="185" y="228"/>
                          <a:pt x="193" y="228"/>
                          <a:pt x="198" y="232"/>
                        </a:cubicBezTo>
                        <a:cubicBezTo>
                          <a:pt x="204" y="230"/>
                          <a:pt x="216" y="234"/>
                          <a:pt x="216" y="234"/>
                        </a:cubicBezTo>
                        <a:cubicBezTo>
                          <a:pt x="223" y="241"/>
                          <a:pt x="225" y="245"/>
                          <a:pt x="236" y="242"/>
                        </a:cubicBezTo>
                        <a:cubicBezTo>
                          <a:pt x="242" y="240"/>
                          <a:pt x="254" y="236"/>
                          <a:pt x="254" y="236"/>
                        </a:cubicBezTo>
                        <a:cubicBezTo>
                          <a:pt x="260" y="240"/>
                          <a:pt x="265" y="246"/>
                          <a:pt x="272" y="248"/>
                        </a:cubicBezTo>
                        <a:cubicBezTo>
                          <a:pt x="277" y="250"/>
                          <a:pt x="291" y="252"/>
                          <a:pt x="296" y="256"/>
                        </a:cubicBezTo>
                        <a:cubicBezTo>
                          <a:pt x="301" y="260"/>
                          <a:pt x="314" y="264"/>
                          <a:pt x="314" y="264"/>
                        </a:cubicBezTo>
                        <a:cubicBezTo>
                          <a:pt x="330" y="263"/>
                          <a:pt x="338" y="261"/>
                          <a:pt x="352" y="266"/>
                        </a:cubicBezTo>
                        <a:cubicBezTo>
                          <a:pt x="355" y="275"/>
                          <a:pt x="350" y="277"/>
                          <a:pt x="342" y="274"/>
                        </a:cubicBezTo>
                        <a:cubicBezTo>
                          <a:pt x="336" y="276"/>
                          <a:pt x="322" y="272"/>
                          <a:pt x="322" y="272"/>
                        </a:cubicBezTo>
                        <a:cubicBezTo>
                          <a:pt x="314" y="275"/>
                          <a:pt x="308" y="272"/>
                          <a:pt x="300" y="270"/>
                        </a:cubicBezTo>
                        <a:cubicBezTo>
                          <a:pt x="296" y="269"/>
                          <a:pt x="288" y="266"/>
                          <a:pt x="288" y="266"/>
                        </a:cubicBezTo>
                        <a:cubicBezTo>
                          <a:pt x="276" y="270"/>
                          <a:pt x="264" y="266"/>
                          <a:pt x="252" y="264"/>
                        </a:cubicBezTo>
                        <a:cubicBezTo>
                          <a:pt x="245" y="259"/>
                          <a:pt x="242" y="257"/>
                          <a:pt x="234" y="260"/>
                        </a:cubicBezTo>
                        <a:cubicBezTo>
                          <a:pt x="211" y="252"/>
                          <a:pt x="192" y="256"/>
                          <a:pt x="172" y="242"/>
                        </a:cubicBezTo>
                        <a:cubicBezTo>
                          <a:pt x="165" y="231"/>
                          <a:pt x="176" y="221"/>
                          <a:pt x="160" y="216"/>
                        </a:cubicBezTo>
                        <a:cubicBezTo>
                          <a:pt x="154" y="233"/>
                          <a:pt x="136" y="203"/>
                          <a:pt x="126" y="200"/>
                        </a:cubicBezTo>
                        <a:cubicBezTo>
                          <a:pt x="120" y="196"/>
                          <a:pt x="114" y="190"/>
                          <a:pt x="108" y="186"/>
                        </a:cubicBezTo>
                        <a:cubicBezTo>
                          <a:pt x="104" y="175"/>
                          <a:pt x="104" y="165"/>
                          <a:pt x="94" y="158"/>
                        </a:cubicBezTo>
                        <a:cubicBezTo>
                          <a:pt x="83" y="142"/>
                          <a:pt x="85" y="119"/>
                          <a:pt x="68" y="108"/>
                        </a:cubicBezTo>
                        <a:cubicBezTo>
                          <a:pt x="67" y="106"/>
                          <a:pt x="66" y="104"/>
                          <a:pt x="64" y="102"/>
                        </a:cubicBezTo>
                        <a:cubicBezTo>
                          <a:pt x="62" y="101"/>
                          <a:pt x="59" y="102"/>
                          <a:pt x="58" y="100"/>
                        </a:cubicBezTo>
                        <a:cubicBezTo>
                          <a:pt x="56" y="97"/>
                          <a:pt x="54" y="88"/>
                          <a:pt x="54" y="88"/>
                        </a:cubicBezTo>
                        <a:cubicBezTo>
                          <a:pt x="59" y="73"/>
                          <a:pt x="52" y="61"/>
                          <a:pt x="38" y="58"/>
                        </a:cubicBezTo>
                        <a:cubicBezTo>
                          <a:pt x="32" y="49"/>
                          <a:pt x="31" y="44"/>
                          <a:pt x="20" y="40"/>
                        </a:cubicBezTo>
                        <a:cubicBezTo>
                          <a:pt x="16" y="27"/>
                          <a:pt x="16" y="26"/>
                          <a:pt x="4" y="22"/>
                        </a:cubicBezTo>
                        <a:cubicBezTo>
                          <a:pt x="1" y="13"/>
                          <a:pt x="0" y="5"/>
                          <a:pt x="10" y="2"/>
                        </a:cubicBezTo>
                        <a:cubicBezTo>
                          <a:pt x="18" y="5"/>
                          <a:pt x="18" y="4"/>
                          <a:pt x="10" y="4"/>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97" name="Freeform 73"/>
                  <p:cNvSpPr>
                    <a:spLocks/>
                  </p:cNvSpPr>
                  <p:nvPr/>
                </p:nvSpPr>
                <p:spPr bwMode="ltGray">
                  <a:xfrm>
                    <a:off x="4515" y="540"/>
                    <a:ext cx="67" cy="68"/>
                  </a:xfrm>
                  <a:custGeom>
                    <a:avLst/>
                    <a:gdLst/>
                    <a:ahLst/>
                    <a:cxnLst>
                      <a:cxn ang="0">
                        <a:pos x="54" y="66"/>
                      </a:cxn>
                      <a:cxn ang="0">
                        <a:pos x="66" y="58"/>
                      </a:cxn>
                      <a:cxn ang="0">
                        <a:pos x="68" y="52"/>
                      </a:cxn>
                      <a:cxn ang="0">
                        <a:pos x="80" y="44"/>
                      </a:cxn>
                      <a:cxn ang="0">
                        <a:pos x="106" y="22"/>
                      </a:cxn>
                      <a:cxn ang="0">
                        <a:pos x="112" y="4"/>
                      </a:cxn>
                      <a:cxn ang="0">
                        <a:pos x="124" y="0"/>
                      </a:cxn>
                      <a:cxn ang="0">
                        <a:pos x="150" y="28"/>
                      </a:cxn>
                      <a:cxn ang="0">
                        <a:pos x="146" y="44"/>
                      </a:cxn>
                      <a:cxn ang="0">
                        <a:pos x="126" y="64"/>
                      </a:cxn>
                      <a:cxn ang="0">
                        <a:pos x="132" y="94"/>
                      </a:cxn>
                      <a:cxn ang="0">
                        <a:pos x="142" y="110"/>
                      </a:cxn>
                      <a:cxn ang="0">
                        <a:pos x="146" y="128"/>
                      </a:cxn>
                      <a:cxn ang="0">
                        <a:pos x="128" y="128"/>
                      </a:cxn>
                      <a:cxn ang="0">
                        <a:pos x="116" y="146"/>
                      </a:cxn>
                      <a:cxn ang="0">
                        <a:pos x="104" y="156"/>
                      </a:cxn>
                      <a:cxn ang="0">
                        <a:pos x="100" y="198"/>
                      </a:cxn>
                      <a:cxn ang="0">
                        <a:pos x="88" y="202"/>
                      </a:cxn>
                      <a:cxn ang="0">
                        <a:pos x="82" y="206"/>
                      </a:cxn>
                      <a:cxn ang="0">
                        <a:pos x="76" y="202"/>
                      </a:cxn>
                      <a:cxn ang="0">
                        <a:pos x="72" y="190"/>
                      </a:cxn>
                      <a:cxn ang="0">
                        <a:pos x="60" y="186"/>
                      </a:cxn>
                      <a:cxn ang="0">
                        <a:pos x="42" y="194"/>
                      </a:cxn>
                      <a:cxn ang="0">
                        <a:pos x="28" y="186"/>
                      </a:cxn>
                      <a:cxn ang="0">
                        <a:pos x="10" y="148"/>
                      </a:cxn>
                      <a:cxn ang="0">
                        <a:pos x="4" y="130"/>
                      </a:cxn>
                      <a:cxn ang="0">
                        <a:pos x="0" y="118"/>
                      </a:cxn>
                      <a:cxn ang="0">
                        <a:pos x="20" y="96"/>
                      </a:cxn>
                      <a:cxn ang="0">
                        <a:pos x="32" y="104"/>
                      </a:cxn>
                      <a:cxn ang="0">
                        <a:pos x="34" y="80"/>
                      </a:cxn>
                      <a:cxn ang="0">
                        <a:pos x="52" y="70"/>
                      </a:cxn>
                      <a:cxn ang="0">
                        <a:pos x="54" y="66"/>
                      </a:cxn>
                    </a:cxnLst>
                    <a:rect l="0" t="0" r="r" b="b"/>
                    <a:pathLst>
                      <a:path w="156" h="206">
                        <a:moveTo>
                          <a:pt x="54" y="66"/>
                        </a:moveTo>
                        <a:cubicBezTo>
                          <a:pt x="58" y="63"/>
                          <a:pt x="64" y="63"/>
                          <a:pt x="66" y="58"/>
                        </a:cubicBezTo>
                        <a:cubicBezTo>
                          <a:pt x="67" y="56"/>
                          <a:pt x="67" y="53"/>
                          <a:pt x="68" y="52"/>
                        </a:cubicBezTo>
                        <a:cubicBezTo>
                          <a:pt x="71" y="49"/>
                          <a:pt x="80" y="44"/>
                          <a:pt x="80" y="44"/>
                        </a:cubicBezTo>
                        <a:cubicBezTo>
                          <a:pt x="113" y="55"/>
                          <a:pt x="85" y="29"/>
                          <a:pt x="106" y="22"/>
                        </a:cubicBezTo>
                        <a:cubicBezTo>
                          <a:pt x="110" y="17"/>
                          <a:pt x="108" y="9"/>
                          <a:pt x="112" y="4"/>
                        </a:cubicBezTo>
                        <a:cubicBezTo>
                          <a:pt x="115" y="1"/>
                          <a:pt x="124" y="0"/>
                          <a:pt x="124" y="0"/>
                        </a:cubicBezTo>
                        <a:cubicBezTo>
                          <a:pt x="138" y="14"/>
                          <a:pt x="126" y="23"/>
                          <a:pt x="150" y="28"/>
                        </a:cubicBezTo>
                        <a:cubicBezTo>
                          <a:pt x="156" y="36"/>
                          <a:pt x="154" y="39"/>
                          <a:pt x="146" y="44"/>
                        </a:cubicBezTo>
                        <a:cubicBezTo>
                          <a:pt x="141" y="52"/>
                          <a:pt x="135" y="61"/>
                          <a:pt x="126" y="64"/>
                        </a:cubicBezTo>
                        <a:cubicBezTo>
                          <a:pt x="118" y="75"/>
                          <a:pt x="128" y="83"/>
                          <a:pt x="132" y="94"/>
                        </a:cubicBezTo>
                        <a:cubicBezTo>
                          <a:pt x="129" y="103"/>
                          <a:pt x="135" y="105"/>
                          <a:pt x="142" y="110"/>
                        </a:cubicBezTo>
                        <a:cubicBezTo>
                          <a:pt x="145" y="119"/>
                          <a:pt x="141" y="120"/>
                          <a:pt x="146" y="128"/>
                        </a:cubicBezTo>
                        <a:cubicBezTo>
                          <a:pt x="142" y="139"/>
                          <a:pt x="135" y="133"/>
                          <a:pt x="128" y="128"/>
                        </a:cubicBezTo>
                        <a:cubicBezTo>
                          <a:pt x="116" y="132"/>
                          <a:pt x="122" y="136"/>
                          <a:pt x="116" y="146"/>
                        </a:cubicBezTo>
                        <a:cubicBezTo>
                          <a:pt x="113" y="151"/>
                          <a:pt x="108" y="152"/>
                          <a:pt x="104" y="156"/>
                        </a:cubicBezTo>
                        <a:cubicBezTo>
                          <a:pt x="107" y="167"/>
                          <a:pt x="112" y="191"/>
                          <a:pt x="100" y="198"/>
                        </a:cubicBezTo>
                        <a:cubicBezTo>
                          <a:pt x="96" y="200"/>
                          <a:pt x="92" y="200"/>
                          <a:pt x="88" y="202"/>
                        </a:cubicBezTo>
                        <a:cubicBezTo>
                          <a:pt x="86" y="203"/>
                          <a:pt x="84" y="205"/>
                          <a:pt x="82" y="206"/>
                        </a:cubicBezTo>
                        <a:cubicBezTo>
                          <a:pt x="80" y="205"/>
                          <a:pt x="77" y="204"/>
                          <a:pt x="76" y="202"/>
                        </a:cubicBezTo>
                        <a:cubicBezTo>
                          <a:pt x="74" y="198"/>
                          <a:pt x="76" y="191"/>
                          <a:pt x="72" y="190"/>
                        </a:cubicBezTo>
                        <a:cubicBezTo>
                          <a:pt x="68" y="189"/>
                          <a:pt x="60" y="186"/>
                          <a:pt x="60" y="186"/>
                        </a:cubicBezTo>
                        <a:cubicBezTo>
                          <a:pt x="53" y="188"/>
                          <a:pt x="49" y="192"/>
                          <a:pt x="42" y="194"/>
                        </a:cubicBezTo>
                        <a:cubicBezTo>
                          <a:pt x="34" y="189"/>
                          <a:pt x="37" y="183"/>
                          <a:pt x="28" y="186"/>
                        </a:cubicBezTo>
                        <a:cubicBezTo>
                          <a:pt x="12" y="181"/>
                          <a:pt x="19" y="161"/>
                          <a:pt x="10" y="148"/>
                        </a:cubicBezTo>
                        <a:cubicBezTo>
                          <a:pt x="5" y="121"/>
                          <a:pt x="11" y="147"/>
                          <a:pt x="4" y="130"/>
                        </a:cubicBezTo>
                        <a:cubicBezTo>
                          <a:pt x="2" y="126"/>
                          <a:pt x="0" y="118"/>
                          <a:pt x="0" y="118"/>
                        </a:cubicBezTo>
                        <a:cubicBezTo>
                          <a:pt x="2" y="95"/>
                          <a:pt x="0" y="83"/>
                          <a:pt x="20" y="96"/>
                        </a:cubicBezTo>
                        <a:cubicBezTo>
                          <a:pt x="23" y="105"/>
                          <a:pt x="23" y="110"/>
                          <a:pt x="32" y="104"/>
                        </a:cubicBezTo>
                        <a:cubicBezTo>
                          <a:pt x="35" y="95"/>
                          <a:pt x="29" y="88"/>
                          <a:pt x="34" y="80"/>
                        </a:cubicBezTo>
                        <a:cubicBezTo>
                          <a:pt x="36" y="76"/>
                          <a:pt x="48" y="73"/>
                          <a:pt x="52" y="70"/>
                        </a:cubicBezTo>
                        <a:cubicBezTo>
                          <a:pt x="57" y="63"/>
                          <a:pt x="58" y="62"/>
                          <a:pt x="54" y="66"/>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98" name="Freeform 74"/>
                  <p:cNvSpPr>
                    <a:spLocks/>
                  </p:cNvSpPr>
                  <p:nvPr/>
                </p:nvSpPr>
                <p:spPr bwMode="ltGray">
                  <a:xfrm>
                    <a:off x="4580" y="572"/>
                    <a:ext cx="47" cy="13"/>
                  </a:xfrm>
                  <a:custGeom>
                    <a:avLst/>
                    <a:gdLst/>
                    <a:ahLst/>
                    <a:cxnLst>
                      <a:cxn ang="0">
                        <a:pos x="4" y="32"/>
                      </a:cxn>
                      <a:cxn ang="0">
                        <a:pos x="18" y="10"/>
                      </a:cxn>
                      <a:cxn ang="0">
                        <a:pos x="46" y="20"/>
                      </a:cxn>
                      <a:cxn ang="0">
                        <a:pos x="72" y="14"/>
                      </a:cxn>
                      <a:cxn ang="0">
                        <a:pos x="90" y="0"/>
                      </a:cxn>
                      <a:cxn ang="0">
                        <a:pos x="76" y="26"/>
                      </a:cxn>
                      <a:cxn ang="0">
                        <a:pos x="60" y="38"/>
                      </a:cxn>
                      <a:cxn ang="0">
                        <a:pos x="42" y="32"/>
                      </a:cxn>
                      <a:cxn ang="0">
                        <a:pos x="14" y="30"/>
                      </a:cxn>
                      <a:cxn ang="0">
                        <a:pos x="4" y="32"/>
                      </a:cxn>
                    </a:cxnLst>
                    <a:rect l="0" t="0" r="r" b="b"/>
                    <a:pathLst>
                      <a:path w="109" h="38">
                        <a:moveTo>
                          <a:pt x="4" y="32"/>
                        </a:moveTo>
                        <a:cubicBezTo>
                          <a:pt x="7" y="22"/>
                          <a:pt x="7" y="14"/>
                          <a:pt x="18" y="10"/>
                        </a:cubicBezTo>
                        <a:cubicBezTo>
                          <a:pt x="28" y="12"/>
                          <a:pt x="37" y="14"/>
                          <a:pt x="46" y="20"/>
                        </a:cubicBezTo>
                        <a:cubicBezTo>
                          <a:pt x="62" y="15"/>
                          <a:pt x="54" y="17"/>
                          <a:pt x="72" y="14"/>
                        </a:cubicBezTo>
                        <a:cubicBezTo>
                          <a:pt x="77" y="9"/>
                          <a:pt x="90" y="0"/>
                          <a:pt x="90" y="0"/>
                        </a:cubicBezTo>
                        <a:cubicBezTo>
                          <a:pt x="109" y="6"/>
                          <a:pt x="85" y="23"/>
                          <a:pt x="76" y="26"/>
                        </a:cubicBezTo>
                        <a:cubicBezTo>
                          <a:pt x="71" y="33"/>
                          <a:pt x="68" y="35"/>
                          <a:pt x="60" y="38"/>
                        </a:cubicBezTo>
                        <a:cubicBezTo>
                          <a:pt x="54" y="36"/>
                          <a:pt x="42" y="32"/>
                          <a:pt x="42" y="32"/>
                        </a:cubicBezTo>
                        <a:cubicBezTo>
                          <a:pt x="33" y="23"/>
                          <a:pt x="26" y="26"/>
                          <a:pt x="14" y="30"/>
                        </a:cubicBezTo>
                        <a:cubicBezTo>
                          <a:pt x="1" y="28"/>
                          <a:pt x="0" y="24"/>
                          <a:pt x="4" y="32"/>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99" name="Freeform 75"/>
                  <p:cNvSpPr>
                    <a:spLocks/>
                  </p:cNvSpPr>
                  <p:nvPr/>
                </p:nvSpPr>
                <p:spPr bwMode="ltGray">
                  <a:xfrm>
                    <a:off x="4578" y="588"/>
                    <a:ext cx="32" cy="34"/>
                  </a:xfrm>
                  <a:custGeom>
                    <a:avLst/>
                    <a:gdLst/>
                    <a:ahLst/>
                    <a:cxnLst>
                      <a:cxn ang="0">
                        <a:pos x="8" y="18"/>
                      </a:cxn>
                      <a:cxn ang="0">
                        <a:pos x="18" y="0"/>
                      </a:cxn>
                      <a:cxn ang="0">
                        <a:pos x="34" y="18"/>
                      </a:cxn>
                      <a:cxn ang="0">
                        <a:pos x="62" y="4"/>
                      </a:cxn>
                      <a:cxn ang="0">
                        <a:pos x="46" y="34"/>
                      </a:cxn>
                      <a:cxn ang="0">
                        <a:pos x="54" y="48"/>
                      </a:cxn>
                      <a:cxn ang="0">
                        <a:pos x="58" y="60"/>
                      </a:cxn>
                      <a:cxn ang="0">
                        <a:pos x="46" y="74"/>
                      </a:cxn>
                      <a:cxn ang="0">
                        <a:pos x="34" y="60"/>
                      </a:cxn>
                      <a:cxn ang="0">
                        <a:pos x="22" y="48"/>
                      </a:cxn>
                      <a:cxn ang="0">
                        <a:pos x="28" y="68"/>
                      </a:cxn>
                      <a:cxn ang="0">
                        <a:pos x="30" y="74"/>
                      </a:cxn>
                      <a:cxn ang="0">
                        <a:pos x="20" y="104"/>
                      </a:cxn>
                      <a:cxn ang="0">
                        <a:pos x="12" y="102"/>
                      </a:cxn>
                      <a:cxn ang="0">
                        <a:pos x="8" y="90"/>
                      </a:cxn>
                      <a:cxn ang="0">
                        <a:pos x="0" y="54"/>
                      </a:cxn>
                      <a:cxn ang="0">
                        <a:pos x="2" y="30"/>
                      </a:cxn>
                      <a:cxn ang="0">
                        <a:pos x="8" y="18"/>
                      </a:cxn>
                    </a:cxnLst>
                    <a:rect l="0" t="0" r="r" b="b"/>
                    <a:pathLst>
                      <a:path w="76" h="104">
                        <a:moveTo>
                          <a:pt x="8" y="18"/>
                        </a:moveTo>
                        <a:cubicBezTo>
                          <a:pt x="10" y="8"/>
                          <a:pt x="9" y="3"/>
                          <a:pt x="18" y="0"/>
                        </a:cubicBezTo>
                        <a:cubicBezTo>
                          <a:pt x="28" y="3"/>
                          <a:pt x="25" y="12"/>
                          <a:pt x="34" y="18"/>
                        </a:cubicBezTo>
                        <a:cubicBezTo>
                          <a:pt x="46" y="16"/>
                          <a:pt x="51" y="8"/>
                          <a:pt x="62" y="4"/>
                        </a:cubicBezTo>
                        <a:cubicBezTo>
                          <a:pt x="76" y="9"/>
                          <a:pt x="56" y="31"/>
                          <a:pt x="46" y="34"/>
                        </a:cubicBezTo>
                        <a:cubicBezTo>
                          <a:pt x="51" y="56"/>
                          <a:pt x="43" y="29"/>
                          <a:pt x="54" y="48"/>
                        </a:cubicBezTo>
                        <a:cubicBezTo>
                          <a:pt x="56" y="52"/>
                          <a:pt x="58" y="60"/>
                          <a:pt x="58" y="60"/>
                        </a:cubicBezTo>
                        <a:cubicBezTo>
                          <a:pt x="55" y="68"/>
                          <a:pt x="54" y="71"/>
                          <a:pt x="46" y="74"/>
                        </a:cubicBezTo>
                        <a:cubicBezTo>
                          <a:pt x="38" y="71"/>
                          <a:pt x="37" y="68"/>
                          <a:pt x="34" y="60"/>
                        </a:cubicBezTo>
                        <a:cubicBezTo>
                          <a:pt x="33" y="50"/>
                          <a:pt x="32" y="33"/>
                          <a:pt x="22" y="48"/>
                        </a:cubicBezTo>
                        <a:cubicBezTo>
                          <a:pt x="25" y="60"/>
                          <a:pt x="23" y="53"/>
                          <a:pt x="28" y="68"/>
                        </a:cubicBezTo>
                        <a:cubicBezTo>
                          <a:pt x="29" y="70"/>
                          <a:pt x="30" y="74"/>
                          <a:pt x="30" y="74"/>
                        </a:cubicBezTo>
                        <a:cubicBezTo>
                          <a:pt x="24" y="84"/>
                          <a:pt x="22" y="93"/>
                          <a:pt x="20" y="104"/>
                        </a:cubicBezTo>
                        <a:cubicBezTo>
                          <a:pt x="17" y="103"/>
                          <a:pt x="14" y="104"/>
                          <a:pt x="12" y="102"/>
                        </a:cubicBezTo>
                        <a:cubicBezTo>
                          <a:pt x="9" y="99"/>
                          <a:pt x="8" y="90"/>
                          <a:pt x="8" y="90"/>
                        </a:cubicBezTo>
                        <a:cubicBezTo>
                          <a:pt x="13" y="75"/>
                          <a:pt x="14" y="64"/>
                          <a:pt x="0" y="54"/>
                        </a:cubicBezTo>
                        <a:cubicBezTo>
                          <a:pt x="1" y="46"/>
                          <a:pt x="1" y="38"/>
                          <a:pt x="2" y="30"/>
                        </a:cubicBezTo>
                        <a:cubicBezTo>
                          <a:pt x="2" y="27"/>
                          <a:pt x="13" y="2"/>
                          <a:pt x="8" y="18"/>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00" name="Freeform 76"/>
                  <p:cNvSpPr>
                    <a:spLocks/>
                  </p:cNvSpPr>
                  <p:nvPr/>
                </p:nvSpPr>
                <p:spPr bwMode="ltGray">
                  <a:xfrm>
                    <a:off x="4632" y="568"/>
                    <a:ext cx="16" cy="20"/>
                  </a:xfrm>
                  <a:custGeom>
                    <a:avLst/>
                    <a:gdLst/>
                    <a:ahLst/>
                    <a:cxnLst>
                      <a:cxn ang="0">
                        <a:pos x="3" y="28"/>
                      </a:cxn>
                      <a:cxn ang="0">
                        <a:pos x="13" y="0"/>
                      </a:cxn>
                      <a:cxn ang="0">
                        <a:pos x="15" y="28"/>
                      </a:cxn>
                      <a:cxn ang="0">
                        <a:pos x="37" y="38"/>
                      </a:cxn>
                      <a:cxn ang="0">
                        <a:pos x="19" y="44"/>
                      </a:cxn>
                      <a:cxn ang="0">
                        <a:pos x="5" y="58"/>
                      </a:cxn>
                      <a:cxn ang="0">
                        <a:pos x="1" y="34"/>
                      </a:cxn>
                      <a:cxn ang="0">
                        <a:pos x="3" y="28"/>
                      </a:cxn>
                    </a:cxnLst>
                    <a:rect l="0" t="0" r="r" b="b"/>
                    <a:pathLst>
                      <a:path w="37" h="61">
                        <a:moveTo>
                          <a:pt x="3" y="28"/>
                        </a:moveTo>
                        <a:cubicBezTo>
                          <a:pt x="5" y="14"/>
                          <a:pt x="2" y="7"/>
                          <a:pt x="13" y="0"/>
                        </a:cubicBezTo>
                        <a:cubicBezTo>
                          <a:pt x="26" y="9"/>
                          <a:pt x="23" y="17"/>
                          <a:pt x="15" y="28"/>
                        </a:cubicBezTo>
                        <a:cubicBezTo>
                          <a:pt x="25" y="31"/>
                          <a:pt x="33" y="27"/>
                          <a:pt x="37" y="38"/>
                        </a:cubicBezTo>
                        <a:cubicBezTo>
                          <a:pt x="30" y="45"/>
                          <a:pt x="28" y="47"/>
                          <a:pt x="19" y="44"/>
                        </a:cubicBezTo>
                        <a:cubicBezTo>
                          <a:pt x="13" y="54"/>
                          <a:pt x="18" y="61"/>
                          <a:pt x="5" y="58"/>
                        </a:cubicBezTo>
                        <a:cubicBezTo>
                          <a:pt x="0" y="50"/>
                          <a:pt x="3" y="44"/>
                          <a:pt x="1" y="34"/>
                        </a:cubicBezTo>
                        <a:cubicBezTo>
                          <a:pt x="2" y="32"/>
                          <a:pt x="3" y="28"/>
                          <a:pt x="3" y="28"/>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01" name="Freeform 77"/>
                  <p:cNvSpPr>
                    <a:spLocks/>
                  </p:cNvSpPr>
                  <p:nvPr/>
                </p:nvSpPr>
                <p:spPr bwMode="ltGray">
                  <a:xfrm>
                    <a:off x="4636" y="600"/>
                    <a:ext cx="20" cy="10"/>
                  </a:xfrm>
                  <a:custGeom>
                    <a:avLst/>
                    <a:gdLst/>
                    <a:ahLst/>
                    <a:cxnLst>
                      <a:cxn ang="0">
                        <a:pos x="7" y="0"/>
                      </a:cxn>
                      <a:cxn ang="0">
                        <a:pos x="29" y="0"/>
                      </a:cxn>
                      <a:cxn ang="0">
                        <a:pos x="49" y="16"/>
                      </a:cxn>
                      <a:cxn ang="0">
                        <a:pos x="35" y="14"/>
                      </a:cxn>
                      <a:cxn ang="0">
                        <a:pos x="3" y="16"/>
                      </a:cxn>
                      <a:cxn ang="0">
                        <a:pos x="7" y="0"/>
                      </a:cxn>
                    </a:cxnLst>
                    <a:rect l="0" t="0" r="r" b="b"/>
                    <a:pathLst>
                      <a:path w="49" h="29">
                        <a:moveTo>
                          <a:pt x="7" y="0"/>
                        </a:moveTo>
                        <a:cubicBezTo>
                          <a:pt x="15" y="6"/>
                          <a:pt x="19" y="2"/>
                          <a:pt x="29" y="0"/>
                        </a:cubicBezTo>
                        <a:cubicBezTo>
                          <a:pt x="45" y="5"/>
                          <a:pt x="40" y="3"/>
                          <a:pt x="49" y="16"/>
                        </a:cubicBezTo>
                        <a:cubicBezTo>
                          <a:pt x="46" y="29"/>
                          <a:pt x="42" y="21"/>
                          <a:pt x="35" y="14"/>
                        </a:cubicBezTo>
                        <a:cubicBezTo>
                          <a:pt x="26" y="15"/>
                          <a:pt x="12" y="19"/>
                          <a:pt x="3" y="16"/>
                        </a:cubicBezTo>
                        <a:cubicBezTo>
                          <a:pt x="0" y="6"/>
                          <a:pt x="7" y="10"/>
                          <a:pt x="7" y="0"/>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02" name="Freeform 78"/>
                  <p:cNvSpPr>
                    <a:spLocks/>
                  </p:cNvSpPr>
                  <p:nvPr/>
                </p:nvSpPr>
                <p:spPr bwMode="ltGray">
                  <a:xfrm>
                    <a:off x="4657" y="584"/>
                    <a:ext cx="26" cy="17"/>
                  </a:xfrm>
                  <a:custGeom>
                    <a:avLst/>
                    <a:gdLst/>
                    <a:ahLst/>
                    <a:cxnLst>
                      <a:cxn ang="0">
                        <a:pos x="21" y="38"/>
                      </a:cxn>
                      <a:cxn ang="0">
                        <a:pos x="15" y="26"/>
                      </a:cxn>
                      <a:cxn ang="0">
                        <a:pos x="3" y="22"/>
                      </a:cxn>
                      <a:cxn ang="0">
                        <a:pos x="13" y="8"/>
                      </a:cxn>
                      <a:cxn ang="0">
                        <a:pos x="25" y="0"/>
                      </a:cxn>
                      <a:cxn ang="0">
                        <a:pos x="49" y="10"/>
                      </a:cxn>
                      <a:cxn ang="0">
                        <a:pos x="53" y="20"/>
                      </a:cxn>
                      <a:cxn ang="0">
                        <a:pos x="61" y="32"/>
                      </a:cxn>
                      <a:cxn ang="0">
                        <a:pos x="41" y="38"/>
                      </a:cxn>
                      <a:cxn ang="0">
                        <a:pos x="23" y="44"/>
                      </a:cxn>
                      <a:cxn ang="0">
                        <a:pos x="21" y="38"/>
                      </a:cxn>
                    </a:cxnLst>
                    <a:rect l="0" t="0" r="r" b="b"/>
                    <a:pathLst>
                      <a:path w="61" h="48">
                        <a:moveTo>
                          <a:pt x="21" y="38"/>
                        </a:moveTo>
                        <a:cubicBezTo>
                          <a:pt x="19" y="34"/>
                          <a:pt x="19" y="29"/>
                          <a:pt x="15" y="26"/>
                        </a:cubicBezTo>
                        <a:cubicBezTo>
                          <a:pt x="12" y="24"/>
                          <a:pt x="3" y="22"/>
                          <a:pt x="3" y="22"/>
                        </a:cubicBezTo>
                        <a:cubicBezTo>
                          <a:pt x="0" y="12"/>
                          <a:pt x="5" y="12"/>
                          <a:pt x="13" y="8"/>
                        </a:cubicBezTo>
                        <a:cubicBezTo>
                          <a:pt x="17" y="6"/>
                          <a:pt x="25" y="0"/>
                          <a:pt x="25" y="0"/>
                        </a:cubicBezTo>
                        <a:cubicBezTo>
                          <a:pt x="37" y="2"/>
                          <a:pt x="41" y="2"/>
                          <a:pt x="49" y="10"/>
                        </a:cubicBezTo>
                        <a:cubicBezTo>
                          <a:pt x="45" y="21"/>
                          <a:pt x="46" y="12"/>
                          <a:pt x="53" y="20"/>
                        </a:cubicBezTo>
                        <a:cubicBezTo>
                          <a:pt x="56" y="24"/>
                          <a:pt x="61" y="32"/>
                          <a:pt x="61" y="32"/>
                        </a:cubicBezTo>
                        <a:cubicBezTo>
                          <a:pt x="56" y="47"/>
                          <a:pt x="53" y="42"/>
                          <a:pt x="41" y="38"/>
                        </a:cubicBezTo>
                        <a:cubicBezTo>
                          <a:pt x="27" y="47"/>
                          <a:pt x="34" y="48"/>
                          <a:pt x="23" y="44"/>
                        </a:cubicBezTo>
                        <a:cubicBezTo>
                          <a:pt x="22" y="42"/>
                          <a:pt x="21" y="38"/>
                          <a:pt x="21" y="38"/>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03" name="Freeform 79"/>
                  <p:cNvSpPr>
                    <a:spLocks/>
                  </p:cNvSpPr>
                  <p:nvPr/>
                </p:nvSpPr>
                <p:spPr bwMode="ltGray">
                  <a:xfrm>
                    <a:off x="4664" y="592"/>
                    <a:ext cx="122" cy="61"/>
                  </a:xfrm>
                  <a:custGeom>
                    <a:avLst/>
                    <a:gdLst/>
                    <a:ahLst/>
                    <a:cxnLst>
                      <a:cxn ang="0">
                        <a:pos x="46" y="28"/>
                      </a:cxn>
                      <a:cxn ang="0">
                        <a:pos x="36" y="14"/>
                      </a:cxn>
                      <a:cxn ang="0">
                        <a:pos x="26" y="30"/>
                      </a:cxn>
                      <a:cxn ang="0">
                        <a:pos x="0" y="24"/>
                      </a:cxn>
                      <a:cxn ang="0">
                        <a:pos x="10" y="42"/>
                      </a:cxn>
                      <a:cxn ang="0">
                        <a:pos x="16" y="62"/>
                      </a:cxn>
                      <a:cxn ang="0">
                        <a:pos x="24" y="48"/>
                      </a:cxn>
                      <a:cxn ang="0">
                        <a:pos x="30" y="44"/>
                      </a:cxn>
                      <a:cxn ang="0">
                        <a:pos x="48" y="56"/>
                      </a:cxn>
                      <a:cxn ang="0">
                        <a:pos x="70" y="62"/>
                      </a:cxn>
                      <a:cxn ang="0">
                        <a:pos x="88" y="72"/>
                      </a:cxn>
                      <a:cxn ang="0">
                        <a:pos x="106" y="102"/>
                      </a:cxn>
                      <a:cxn ang="0">
                        <a:pos x="104" y="122"/>
                      </a:cxn>
                      <a:cxn ang="0">
                        <a:pos x="98" y="134"/>
                      </a:cxn>
                      <a:cxn ang="0">
                        <a:pos x="122" y="128"/>
                      </a:cxn>
                      <a:cxn ang="0">
                        <a:pos x="140" y="140"/>
                      </a:cxn>
                      <a:cxn ang="0">
                        <a:pos x="168" y="148"/>
                      </a:cxn>
                      <a:cxn ang="0">
                        <a:pos x="174" y="146"/>
                      </a:cxn>
                      <a:cxn ang="0">
                        <a:pos x="168" y="134"/>
                      </a:cxn>
                      <a:cxn ang="0">
                        <a:pos x="178" y="136"/>
                      </a:cxn>
                      <a:cxn ang="0">
                        <a:pos x="186" y="118"/>
                      </a:cxn>
                      <a:cxn ang="0">
                        <a:pos x="202" y="122"/>
                      </a:cxn>
                      <a:cxn ang="0">
                        <a:pos x="214" y="130"/>
                      </a:cxn>
                      <a:cxn ang="0">
                        <a:pos x="244" y="168"/>
                      </a:cxn>
                      <a:cxn ang="0">
                        <a:pos x="262" y="178"/>
                      </a:cxn>
                      <a:cxn ang="0">
                        <a:pos x="284" y="170"/>
                      </a:cxn>
                      <a:cxn ang="0">
                        <a:pos x="268" y="160"/>
                      </a:cxn>
                      <a:cxn ang="0">
                        <a:pos x="256" y="138"/>
                      </a:cxn>
                      <a:cxn ang="0">
                        <a:pos x="250" y="132"/>
                      </a:cxn>
                      <a:cxn ang="0">
                        <a:pos x="248" y="122"/>
                      </a:cxn>
                      <a:cxn ang="0">
                        <a:pos x="236" y="116"/>
                      </a:cxn>
                      <a:cxn ang="0">
                        <a:pos x="240" y="96"/>
                      </a:cxn>
                      <a:cxn ang="0">
                        <a:pos x="220" y="86"/>
                      </a:cxn>
                      <a:cxn ang="0">
                        <a:pos x="210" y="70"/>
                      </a:cxn>
                      <a:cxn ang="0">
                        <a:pos x="190" y="54"/>
                      </a:cxn>
                      <a:cxn ang="0">
                        <a:pos x="168" y="38"/>
                      </a:cxn>
                      <a:cxn ang="0">
                        <a:pos x="156" y="34"/>
                      </a:cxn>
                      <a:cxn ang="0">
                        <a:pos x="120" y="16"/>
                      </a:cxn>
                      <a:cxn ang="0">
                        <a:pos x="102" y="4"/>
                      </a:cxn>
                      <a:cxn ang="0">
                        <a:pos x="96" y="0"/>
                      </a:cxn>
                      <a:cxn ang="0">
                        <a:pos x="70" y="10"/>
                      </a:cxn>
                      <a:cxn ang="0">
                        <a:pos x="56" y="32"/>
                      </a:cxn>
                      <a:cxn ang="0">
                        <a:pos x="46" y="28"/>
                      </a:cxn>
                    </a:cxnLst>
                    <a:rect l="0" t="0" r="r" b="b"/>
                    <a:pathLst>
                      <a:path w="286" h="182">
                        <a:moveTo>
                          <a:pt x="46" y="28"/>
                        </a:moveTo>
                        <a:cubicBezTo>
                          <a:pt x="41" y="14"/>
                          <a:pt x="46" y="17"/>
                          <a:pt x="36" y="14"/>
                        </a:cubicBezTo>
                        <a:cubicBezTo>
                          <a:pt x="31" y="17"/>
                          <a:pt x="26" y="30"/>
                          <a:pt x="26" y="30"/>
                        </a:cubicBezTo>
                        <a:cubicBezTo>
                          <a:pt x="12" y="25"/>
                          <a:pt x="19" y="21"/>
                          <a:pt x="0" y="24"/>
                        </a:cubicBezTo>
                        <a:cubicBezTo>
                          <a:pt x="2" y="33"/>
                          <a:pt x="2" y="37"/>
                          <a:pt x="10" y="42"/>
                        </a:cubicBezTo>
                        <a:cubicBezTo>
                          <a:pt x="12" y="49"/>
                          <a:pt x="14" y="55"/>
                          <a:pt x="16" y="62"/>
                        </a:cubicBezTo>
                        <a:cubicBezTo>
                          <a:pt x="24" y="59"/>
                          <a:pt x="27" y="57"/>
                          <a:pt x="24" y="48"/>
                        </a:cubicBezTo>
                        <a:cubicBezTo>
                          <a:pt x="26" y="47"/>
                          <a:pt x="28" y="43"/>
                          <a:pt x="30" y="44"/>
                        </a:cubicBezTo>
                        <a:cubicBezTo>
                          <a:pt x="48" y="48"/>
                          <a:pt x="36" y="52"/>
                          <a:pt x="48" y="56"/>
                        </a:cubicBezTo>
                        <a:cubicBezTo>
                          <a:pt x="74" y="65"/>
                          <a:pt x="47" y="56"/>
                          <a:pt x="70" y="62"/>
                        </a:cubicBezTo>
                        <a:cubicBezTo>
                          <a:pt x="77" y="64"/>
                          <a:pt x="88" y="72"/>
                          <a:pt x="88" y="72"/>
                        </a:cubicBezTo>
                        <a:cubicBezTo>
                          <a:pt x="96" y="84"/>
                          <a:pt x="102" y="87"/>
                          <a:pt x="106" y="102"/>
                        </a:cubicBezTo>
                        <a:cubicBezTo>
                          <a:pt x="105" y="109"/>
                          <a:pt x="106" y="115"/>
                          <a:pt x="104" y="122"/>
                        </a:cubicBezTo>
                        <a:cubicBezTo>
                          <a:pt x="103" y="126"/>
                          <a:pt x="94" y="132"/>
                          <a:pt x="98" y="134"/>
                        </a:cubicBezTo>
                        <a:cubicBezTo>
                          <a:pt x="106" y="137"/>
                          <a:pt x="122" y="128"/>
                          <a:pt x="122" y="128"/>
                        </a:cubicBezTo>
                        <a:cubicBezTo>
                          <a:pt x="130" y="131"/>
                          <a:pt x="133" y="135"/>
                          <a:pt x="140" y="140"/>
                        </a:cubicBezTo>
                        <a:cubicBezTo>
                          <a:pt x="148" y="145"/>
                          <a:pt x="159" y="145"/>
                          <a:pt x="168" y="148"/>
                        </a:cubicBezTo>
                        <a:cubicBezTo>
                          <a:pt x="170" y="147"/>
                          <a:pt x="173" y="148"/>
                          <a:pt x="174" y="146"/>
                        </a:cubicBezTo>
                        <a:cubicBezTo>
                          <a:pt x="176" y="142"/>
                          <a:pt x="164" y="136"/>
                          <a:pt x="168" y="134"/>
                        </a:cubicBezTo>
                        <a:cubicBezTo>
                          <a:pt x="171" y="132"/>
                          <a:pt x="175" y="135"/>
                          <a:pt x="178" y="136"/>
                        </a:cubicBezTo>
                        <a:cubicBezTo>
                          <a:pt x="182" y="131"/>
                          <a:pt x="186" y="118"/>
                          <a:pt x="186" y="118"/>
                        </a:cubicBezTo>
                        <a:cubicBezTo>
                          <a:pt x="189" y="119"/>
                          <a:pt x="199" y="120"/>
                          <a:pt x="202" y="122"/>
                        </a:cubicBezTo>
                        <a:cubicBezTo>
                          <a:pt x="206" y="124"/>
                          <a:pt x="214" y="130"/>
                          <a:pt x="214" y="130"/>
                        </a:cubicBezTo>
                        <a:cubicBezTo>
                          <a:pt x="224" y="145"/>
                          <a:pt x="228" y="158"/>
                          <a:pt x="244" y="168"/>
                        </a:cubicBezTo>
                        <a:cubicBezTo>
                          <a:pt x="250" y="172"/>
                          <a:pt x="262" y="178"/>
                          <a:pt x="262" y="178"/>
                        </a:cubicBezTo>
                        <a:cubicBezTo>
                          <a:pt x="265" y="178"/>
                          <a:pt x="286" y="182"/>
                          <a:pt x="284" y="170"/>
                        </a:cubicBezTo>
                        <a:cubicBezTo>
                          <a:pt x="283" y="164"/>
                          <a:pt x="268" y="160"/>
                          <a:pt x="268" y="160"/>
                        </a:cubicBezTo>
                        <a:cubicBezTo>
                          <a:pt x="261" y="150"/>
                          <a:pt x="270" y="143"/>
                          <a:pt x="256" y="138"/>
                        </a:cubicBezTo>
                        <a:cubicBezTo>
                          <a:pt x="254" y="136"/>
                          <a:pt x="251" y="135"/>
                          <a:pt x="250" y="132"/>
                        </a:cubicBezTo>
                        <a:cubicBezTo>
                          <a:pt x="248" y="129"/>
                          <a:pt x="250" y="125"/>
                          <a:pt x="248" y="122"/>
                        </a:cubicBezTo>
                        <a:cubicBezTo>
                          <a:pt x="246" y="118"/>
                          <a:pt x="240" y="118"/>
                          <a:pt x="236" y="116"/>
                        </a:cubicBezTo>
                        <a:cubicBezTo>
                          <a:pt x="230" y="107"/>
                          <a:pt x="227" y="100"/>
                          <a:pt x="240" y="96"/>
                        </a:cubicBezTo>
                        <a:cubicBezTo>
                          <a:pt x="236" y="83"/>
                          <a:pt x="236" y="84"/>
                          <a:pt x="220" y="86"/>
                        </a:cubicBezTo>
                        <a:cubicBezTo>
                          <a:pt x="209" y="82"/>
                          <a:pt x="208" y="82"/>
                          <a:pt x="210" y="70"/>
                        </a:cubicBezTo>
                        <a:cubicBezTo>
                          <a:pt x="207" y="60"/>
                          <a:pt x="199" y="57"/>
                          <a:pt x="190" y="54"/>
                        </a:cubicBezTo>
                        <a:cubicBezTo>
                          <a:pt x="181" y="45"/>
                          <a:pt x="181" y="42"/>
                          <a:pt x="168" y="38"/>
                        </a:cubicBezTo>
                        <a:cubicBezTo>
                          <a:pt x="164" y="37"/>
                          <a:pt x="156" y="34"/>
                          <a:pt x="156" y="34"/>
                        </a:cubicBezTo>
                        <a:cubicBezTo>
                          <a:pt x="146" y="24"/>
                          <a:pt x="134" y="21"/>
                          <a:pt x="120" y="16"/>
                        </a:cubicBezTo>
                        <a:cubicBezTo>
                          <a:pt x="113" y="14"/>
                          <a:pt x="108" y="8"/>
                          <a:pt x="102" y="4"/>
                        </a:cubicBezTo>
                        <a:cubicBezTo>
                          <a:pt x="100" y="3"/>
                          <a:pt x="96" y="0"/>
                          <a:pt x="96" y="0"/>
                        </a:cubicBezTo>
                        <a:cubicBezTo>
                          <a:pt x="83" y="2"/>
                          <a:pt x="79" y="1"/>
                          <a:pt x="70" y="10"/>
                        </a:cubicBezTo>
                        <a:cubicBezTo>
                          <a:pt x="67" y="19"/>
                          <a:pt x="63" y="27"/>
                          <a:pt x="56" y="32"/>
                        </a:cubicBezTo>
                        <a:cubicBezTo>
                          <a:pt x="49" y="30"/>
                          <a:pt x="52" y="31"/>
                          <a:pt x="46" y="28"/>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04" name="Freeform 80"/>
                  <p:cNvSpPr>
                    <a:spLocks/>
                  </p:cNvSpPr>
                  <p:nvPr/>
                </p:nvSpPr>
                <p:spPr bwMode="ltGray">
                  <a:xfrm>
                    <a:off x="4770" y="599"/>
                    <a:ext cx="33" cy="26"/>
                  </a:xfrm>
                  <a:custGeom>
                    <a:avLst/>
                    <a:gdLst/>
                    <a:ahLst/>
                    <a:cxnLst>
                      <a:cxn ang="0">
                        <a:pos x="1" y="58"/>
                      </a:cxn>
                      <a:cxn ang="0">
                        <a:pos x="27" y="60"/>
                      </a:cxn>
                      <a:cxn ang="0">
                        <a:pos x="45" y="48"/>
                      </a:cxn>
                      <a:cxn ang="0">
                        <a:pos x="57" y="30"/>
                      </a:cxn>
                      <a:cxn ang="0">
                        <a:pos x="43" y="14"/>
                      </a:cxn>
                      <a:cxn ang="0">
                        <a:pos x="43" y="4"/>
                      </a:cxn>
                      <a:cxn ang="0">
                        <a:pos x="71" y="26"/>
                      </a:cxn>
                      <a:cxn ang="0">
                        <a:pos x="67" y="54"/>
                      </a:cxn>
                      <a:cxn ang="0">
                        <a:pos x="33" y="78"/>
                      </a:cxn>
                      <a:cxn ang="0">
                        <a:pos x="9" y="66"/>
                      </a:cxn>
                      <a:cxn ang="0">
                        <a:pos x="3" y="62"/>
                      </a:cxn>
                      <a:cxn ang="0">
                        <a:pos x="1" y="58"/>
                      </a:cxn>
                    </a:cxnLst>
                    <a:rect l="0" t="0" r="r" b="b"/>
                    <a:pathLst>
                      <a:path w="78" h="78">
                        <a:moveTo>
                          <a:pt x="1" y="58"/>
                        </a:moveTo>
                        <a:cubicBezTo>
                          <a:pt x="6" y="44"/>
                          <a:pt x="18" y="57"/>
                          <a:pt x="27" y="60"/>
                        </a:cubicBezTo>
                        <a:cubicBezTo>
                          <a:pt x="35" y="57"/>
                          <a:pt x="38" y="52"/>
                          <a:pt x="45" y="48"/>
                        </a:cubicBezTo>
                        <a:cubicBezTo>
                          <a:pt x="48" y="40"/>
                          <a:pt x="51" y="36"/>
                          <a:pt x="57" y="30"/>
                        </a:cubicBezTo>
                        <a:cubicBezTo>
                          <a:pt x="55" y="23"/>
                          <a:pt x="43" y="14"/>
                          <a:pt x="43" y="14"/>
                        </a:cubicBezTo>
                        <a:cubicBezTo>
                          <a:pt x="33" y="0"/>
                          <a:pt x="30" y="1"/>
                          <a:pt x="43" y="4"/>
                        </a:cubicBezTo>
                        <a:cubicBezTo>
                          <a:pt x="54" y="11"/>
                          <a:pt x="58" y="22"/>
                          <a:pt x="71" y="26"/>
                        </a:cubicBezTo>
                        <a:cubicBezTo>
                          <a:pt x="78" y="37"/>
                          <a:pt x="78" y="46"/>
                          <a:pt x="67" y="54"/>
                        </a:cubicBezTo>
                        <a:cubicBezTo>
                          <a:pt x="51" y="49"/>
                          <a:pt x="53" y="71"/>
                          <a:pt x="33" y="78"/>
                        </a:cubicBezTo>
                        <a:cubicBezTo>
                          <a:pt x="16" y="72"/>
                          <a:pt x="25" y="76"/>
                          <a:pt x="9" y="66"/>
                        </a:cubicBezTo>
                        <a:cubicBezTo>
                          <a:pt x="7" y="65"/>
                          <a:pt x="3" y="62"/>
                          <a:pt x="3" y="62"/>
                        </a:cubicBezTo>
                        <a:cubicBezTo>
                          <a:pt x="0" y="54"/>
                          <a:pt x="13" y="42"/>
                          <a:pt x="1" y="58"/>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05" name="Freeform 81"/>
                  <p:cNvSpPr>
                    <a:spLocks/>
                  </p:cNvSpPr>
                  <p:nvPr/>
                </p:nvSpPr>
                <p:spPr bwMode="ltGray">
                  <a:xfrm>
                    <a:off x="4840" y="544"/>
                    <a:ext cx="8" cy="6"/>
                  </a:xfrm>
                  <a:custGeom>
                    <a:avLst/>
                    <a:gdLst/>
                    <a:ahLst/>
                    <a:cxnLst>
                      <a:cxn ang="0">
                        <a:pos x="3" y="4"/>
                      </a:cxn>
                      <a:cxn ang="0">
                        <a:pos x="3" y="14"/>
                      </a:cxn>
                      <a:cxn ang="0">
                        <a:pos x="3" y="4"/>
                      </a:cxn>
                    </a:cxnLst>
                    <a:rect l="0" t="0" r="r" b="b"/>
                    <a:pathLst>
                      <a:path w="17" h="18">
                        <a:moveTo>
                          <a:pt x="3" y="4"/>
                        </a:moveTo>
                        <a:cubicBezTo>
                          <a:pt x="17" y="7"/>
                          <a:pt x="16" y="18"/>
                          <a:pt x="3" y="14"/>
                        </a:cubicBezTo>
                        <a:cubicBezTo>
                          <a:pt x="0" y="6"/>
                          <a:pt x="7" y="0"/>
                          <a:pt x="3" y="4"/>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06" name="Freeform 82"/>
                  <p:cNvSpPr>
                    <a:spLocks/>
                  </p:cNvSpPr>
                  <p:nvPr/>
                </p:nvSpPr>
                <p:spPr bwMode="ltGray">
                  <a:xfrm>
                    <a:off x="4747" y="494"/>
                    <a:ext cx="8" cy="5"/>
                  </a:xfrm>
                  <a:custGeom>
                    <a:avLst/>
                    <a:gdLst/>
                    <a:ahLst/>
                    <a:cxnLst>
                      <a:cxn ang="0">
                        <a:pos x="7" y="12"/>
                      </a:cxn>
                      <a:cxn ang="0">
                        <a:pos x="17" y="2"/>
                      </a:cxn>
                      <a:cxn ang="0">
                        <a:pos x="9" y="12"/>
                      </a:cxn>
                      <a:cxn ang="0">
                        <a:pos x="7" y="12"/>
                      </a:cxn>
                    </a:cxnLst>
                    <a:rect l="0" t="0" r="r" b="b"/>
                    <a:pathLst>
                      <a:path w="20" h="15">
                        <a:moveTo>
                          <a:pt x="7" y="12"/>
                        </a:moveTo>
                        <a:cubicBezTo>
                          <a:pt x="0" y="1"/>
                          <a:pt x="6" y="0"/>
                          <a:pt x="17" y="2"/>
                        </a:cubicBezTo>
                        <a:cubicBezTo>
                          <a:pt x="20" y="10"/>
                          <a:pt x="18" y="15"/>
                          <a:pt x="9" y="12"/>
                        </a:cubicBezTo>
                        <a:cubicBezTo>
                          <a:pt x="4" y="4"/>
                          <a:pt x="4" y="4"/>
                          <a:pt x="7" y="12"/>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07" name="Freeform 83"/>
                  <p:cNvSpPr>
                    <a:spLocks/>
                  </p:cNvSpPr>
                  <p:nvPr/>
                </p:nvSpPr>
                <p:spPr bwMode="ltGray">
                  <a:xfrm>
                    <a:off x="4676" y="536"/>
                    <a:ext cx="8" cy="5"/>
                  </a:xfrm>
                  <a:custGeom>
                    <a:avLst/>
                    <a:gdLst/>
                    <a:ahLst/>
                    <a:cxnLst>
                      <a:cxn ang="0">
                        <a:pos x="7" y="12"/>
                      </a:cxn>
                      <a:cxn ang="0">
                        <a:pos x="15" y="2"/>
                      </a:cxn>
                      <a:cxn ang="0">
                        <a:pos x="15" y="14"/>
                      </a:cxn>
                      <a:cxn ang="0">
                        <a:pos x="7" y="12"/>
                      </a:cxn>
                    </a:cxnLst>
                    <a:rect l="0" t="0" r="r" b="b"/>
                    <a:pathLst>
                      <a:path w="20" h="15">
                        <a:moveTo>
                          <a:pt x="7" y="12"/>
                        </a:moveTo>
                        <a:cubicBezTo>
                          <a:pt x="0" y="2"/>
                          <a:pt x="3" y="0"/>
                          <a:pt x="15" y="2"/>
                        </a:cubicBezTo>
                        <a:cubicBezTo>
                          <a:pt x="16" y="4"/>
                          <a:pt x="20" y="12"/>
                          <a:pt x="15" y="14"/>
                        </a:cubicBezTo>
                        <a:cubicBezTo>
                          <a:pt x="12" y="15"/>
                          <a:pt x="7" y="12"/>
                          <a:pt x="7" y="12"/>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08" name="Freeform 84"/>
                  <p:cNvSpPr>
                    <a:spLocks/>
                  </p:cNvSpPr>
                  <p:nvPr/>
                </p:nvSpPr>
                <p:spPr bwMode="ltGray">
                  <a:xfrm>
                    <a:off x="4598" y="523"/>
                    <a:ext cx="34" cy="27"/>
                  </a:xfrm>
                  <a:custGeom>
                    <a:avLst/>
                    <a:gdLst/>
                    <a:ahLst/>
                    <a:cxnLst>
                      <a:cxn ang="0">
                        <a:pos x="0" y="50"/>
                      </a:cxn>
                      <a:cxn ang="0">
                        <a:pos x="14" y="24"/>
                      </a:cxn>
                      <a:cxn ang="0">
                        <a:pos x="26" y="20"/>
                      </a:cxn>
                      <a:cxn ang="0">
                        <a:pos x="48" y="18"/>
                      </a:cxn>
                      <a:cxn ang="0">
                        <a:pos x="58" y="0"/>
                      </a:cxn>
                      <a:cxn ang="0">
                        <a:pos x="80" y="40"/>
                      </a:cxn>
                      <a:cxn ang="0">
                        <a:pos x="70" y="56"/>
                      </a:cxn>
                      <a:cxn ang="0">
                        <a:pos x="54" y="62"/>
                      </a:cxn>
                      <a:cxn ang="0">
                        <a:pos x="48" y="80"/>
                      </a:cxn>
                      <a:cxn ang="0">
                        <a:pos x="32" y="68"/>
                      </a:cxn>
                      <a:cxn ang="0">
                        <a:pos x="38" y="52"/>
                      </a:cxn>
                      <a:cxn ang="0">
                        <a:pos x="30" y="28"/>
                      </a:cxn>
                      <a:cxn ang="0">
                        <a:pos x="20" y="48"/>
                      </a:cxn>
                      <a:cxn ang="0">
                        <a:pos x="8" y="56"/>
                      </a:cxn>
                      <a:cxn ang="0">
                        <a:pos x="0" y="50"/>
                      </a:cxn>
                    </a:cxnLst>
                    <a:rect l="0" t="0" r="r" b="b"/>
                    <a:pathLst>
                      <a:path w="80" h="80">
                        <a:moveTo>
                          <a:pt x="0" y="50"/>
                        </a:moveTo>
                        <a:cubicBezTo>
                          <a:pt x="1" y="47"/>
                          <a:pt x="12" y="25"/>
                          <a:pt x="14" y="24"/>
                        </a:cubicBezTo>
                        <a:cubicBezTo>
                          <a:pt x="17" y="22"/>
                          <a:pt x="26" y="20"/>
                          <a:pt x="26" y="20"/>
                        </a:cubicBezTo>
                        <a:cubicBezTo>
                          <a:pt x="34" y="23"/>
                          <a:pt x="40" y="21"/>
                          <a:pt x="48" y="18"/>
                        </a:cubicBezTo>
                        <a:cubicBezTo>
                          <a:pt x="52" y="12"/>
                          <a:pt x="54" y="6"/>
                          <a:pt x="58" y="0"/>
                        </a:cubicBezTo>
                        <a:cubicBezTo>
                          <a:pt x="70" y="4"/>
                          <a:pt x="76" y="28"/>
                          <a:pt x="80" y="40"/>
                        </a:cubicBezTo>
                        <a:cubicBezTo>
                          <a:pt x="75" y="54"/>
                          <a:pt x="80" y="50"/>
                          <a:pt x="70" y="56"/>
                        </a:cubicBezTo>
                        <a:cubicBezTo>
                          <a:pt x="61" y="53"/>
                          <a:pt x="59" y="54"/>
                          <a:pt x="54" y="62"/>
                        </a:cubicBezTo>
                        <a:cubicBezTo>
                          <a:pt x="57" y="71"/>
                          <a:pt x="56" y="75"/>
                          <a:pt x="48" y="80"/>
                        </a:cubicBezTo>
                        <a:cubicBezTo>
                          <a:pt x="40" y="77"/>
                          <a:pt x="39" y="72"/>
                          <a:pt x="32" y="68"/>
                        </a:cubicBezTo>
                        <a:cubicBezTo>
                          <a:pt x="26" y="59"/>
                          <a:pt x="30" y="57"/>
                          <a:pt x="38" y="52"/>
                        </a:cubicBezTo>
                        <a:cubicBezTo>
                          <a:pt x="41" y="42"/>
                          <a:pt x="39" y="34"/>
                          <a:pt x="30" y="28"/>
                        </a:cubicBezTo>
                        <a:cubicBezTo>
                          <a:pt x="20" y="31"/>
                          <a:pt x="30" y="40"/>
                          <a:pt x="20" y="48"/>
                        </a:cubicBezTo>
                        <a:cubicBezTo>
                          <a:pt x="16" y="51"/>
                          <a:pt x="8" y="56"/>
                          <a:pt x="8" y="56"/>
                        </a:cubicBezTo>
                        <a:cubicBezTo>
                          <a:pt x="2" y="50"/>
                          <a:pt x="5" y="50"/>
                          <a:pt x="0" y="50"/>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09" name="Freeform 85"/>
                  <p:cNvSpPr>
                    <a:spLocks/>
                  </p:cNvSpPr>
                  <p:nvPr/>
                </p:nvSpPr>
                <p:spPr bwMode="ltGray">
                  <a:xfrm>
                    <a:off x="4587" y="466"/>
                    <a:ext cx="40" cy="58"/>
                  </a:xfrm>
                  <a:custGeom>
                    <a:avLst/>
                    <a:gdLst/>
                    <a:ahLst/>
                    <a:cxnLst>
                      <a:cxn ang="0">
                        <a:pos x="14" y="96"/>
                      </a:cxn>
                      <a:cxn ang="0">
                        <a:pos x="26" y="128"/>
                      </a:cxn>
                      <a:cxn ang="0">
                        <a:pos x="32" y="108"/>
                      </a:cxn>
                      <a:cxn ang="0">
                        <a:pos x="52" y="100"/>
                      </a:cxn>
                      <a:cxn ang="0">
                        <a:pos x="46" y="124"/>
                      </a:cxn>
                      <a:cxn ang="0">
                        <a:pos x="66" y="126"/>
                      </a:cxn>
                      <a:cxn ang="0">
                        <a:pos x="76" y="142"/>
                      </a:cxn>
                      <a:cxn ang="0">
                        <a:pos x="58" y="148"/>
                      </a:cxn>
                      <a:cxn ang="0">
                        <a:pos x="74" y="174"/>
                      </a:cxn>
                      <a:cxn ang="0">
                        <a:pos x="84" y="154"/>
                      </a:cxn>
                      <a:cxn ang="0">
                        <a:pos x="82" y="112"/>
                      </a:cxn>
                      <a:cxn ang="0">
                        <a:pos x="60" y="106"/>
                      </a:cxn>
                      <a:cxn ang="0">
                        <a:pos x="50" y="82"/>
                      </a:cxn>
                      <a:cxn ang="0">
                        <a:pos x="34" y="82"/>
                      </a:cxn>
                      <a:cxn ang="0">
                        <a:pos x="30" y="70"/>
                      </a:cxn>
                      <a:cxn ang="0">
                        <a:pos x="42" y="42"/>
                      </a:cxn>
                      <a:cxn ang="0">
                        <a:pos x="30" y="0"/>
                      </a:cxn>
                      <a:cxn ang="0">
                        <a:pos x="18" y="22"/>
                      </a:cxn>
                      <a:cxn ang="0">
                        <a:pos x="4" y="46"/>
                      </a:cxn>
                      <a:cxn ang="0">
                        <a:pos x="14" y="76"/>
                      </a:cxn>
                      <a:cxn ang="0">
                        <a:pos x="14" y="96"/>
                      </a:cxn>
                    </a:cxnLst>
                    <a:rect l="0" t="0" r="r" b="b"/>
                    <a:pathLst>
                      <a:path w="94" h="174">
                        <a:moveTo>
                          <a:pt x="14" y="96"/>
                        </a:moveTo>
                        <a:cubicBezTo>
                          <a:pt x="11" y="109"/>
                          <a:pt x="15" y="120"/>
                          <a:pt x="26" y="128"/>
                        </a:cubicBezTo>
                        <a:cubicBezTo>
                          <a:pt x="34" y="120"/>
                          <a:pt x="35" y="119"/>
                          <a:pt x="32" y="108"/>
                        </a:cubicBezTo>
                        <a:cubicBezTo>
                          <a:pt x="35" y="92"/>
                          <a:pt x="39" y="92"/>
                          <a:pt x="52" y="100"/>
                        </a:cubicBezTo>
                        <a:cubicBezTo>
                          <a:pt x="59" y="110"/>
                          <a:pt x="49" y="114"/>
                          <a:pt x="46" y="124"/>
                        </a:cubicBezTo>
                        <a:cubicBezTo>
                          <a:pt x="50" y="137"/>
                          <a:pt x="57" y="129"/>
                          <a:pt x="66" y="126"/>
                        </a:cubicBezTo>
                        <a:cubicBezTo>
                          <a:pt x="77" y="129"/>
                          <a:pt x="79" y="131"/>
                          <a:pt x="76" y="142"/>
                        </a:cubicBezTo>
                        <a:cubicBezTo>
                          <a:pt x="67" y="139"/>
                          <a:pt x="65" y="141"/>
                          <a:pt x="58" y="148"/>
                        </a:cubicBezTo>
                        <a:cubicBezTo>
                          <a:pt x="60" y="160"/>
                          <a:pt x="62" y="170"/>
                          <a:pt x="74" y="174"/>
                        </a:cubicBezTo>
                        <a:cubicBezTo>
                          <a:pt x="77" y="165"/>
                          <a:pt x="74" y="157"/>
                          <a:pt x="84" y="154"/>
                        </a:cubicBezTo>
                        <a:cubicBezTo>
                          <a:pt x="91" y="143"/>
                          <a:pt x="94" y="122"/>
                          <a:pt x="82" y="112"/>
                        </a:cubicBezTo>
                        <a:cubicBezTo>
                          <a:pt x="77" y="108"/>
                          <a:pt x="66" y="108"/>
                          <a:pt x="60" y="106"/>
                        </a:cubicBezTo>
                        <a:cubicBezTo>
                          <a:pt x="65" y="92"/>
                          <a:pt x="66" y="87"/>
                          <a:pt x="50" y="82"/>
                        </a:cubicBezTo>
                        <a:cubicBezTo>
                          <a:pt x="48" y="82"/>
                          <a:pt x="37" y="86"/>
                          <a:pt x="34" y="82"/>
                        </a:cubicBezTo>
                        <a:cubicBezTo>
                          <a:pt x="32" y="79"/>
                          <a:pt x="30" y="70"/>
                          <a:pt x="30" y="70"/>
                        </a:cubicBezTo>
                        <a:cubicBezTo>
                          <a:pt x="32" y="54"/>
                          <a:pt x="32" y="52"/>
                          <a:pt x="42" y="42"/>
                        </a:cubicBezTo>
                        <a:cubicBezTo>
                          <a:pt x="41" y="30"/>
                          <a:pt x="45" y="5"/>
                          <a:pt x="30" y="0"/>
                        </a:cubicBezTo>
                        <a:cubicBezTo>
                          <a:pt x="14" y="4"/>
                          <a:pt x="16" y="4"/>
                          <a:pt x="18" y="22"/>
                        </a:cubicBezTo>
                        <a:cubicBezTo>
                          <a:pt x="16" y="39"/>
                          <a:pt x="15" y="35"/>
                          <a:pt x="4" y="46"/>
                        </a:cubicBezTo>
                        <a:cubicBezTo>
                          <a:pt x="0" y="59"/>
                          <a:pt x="5" y="67"/>
                          <a:pt x="14" y="76"/>
                        </a:cubicBezTo>
                        <a:cubicBezTo>
                          <a:pt x="15" y="80"/>
                          <a:pt x="17" y="93"/>
                          <a:pt x="14" y="96"/>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10" name="Freeform 86"/>
                  <p:cNvSpPr>
                    <a:spLocks/>
                  </p:cNvSpPr>
                  <p:nvPr/>
                </p:nvSpPr>
                <p:spPr bwMode="ltGray">
                  <a:xfrm>
                    <a:off x="4597" y="507"/>
                    <a:ext cx="14" cy="17"/>
                  </a:xfrm>
                  <a:custGeom>
                    <a:avLst/>
                    <a:gdLst/>
                    <a:ahLst/>
                    <a:cxnLst>
                      <a:cxn ang="0">
                        <a:pos x="6" y="24"/>
                      </a:cxn>
                      <a:cxn ang="0">
                        <a:pos x="12" y="0"/>
                      </a:cxn>
                      <a:cxn ang="0">
                        <a:pos x="20" y="16"/>
                      </a:cxn>
                      <a:cxn ang="0">
                        <a:pos x="22" y="24"/>
                      </a:cxn>
                      <a:cxn ang="0">
                        <a:pos x="28" y="26"/>
                      </a:cxn>
                      <a:cxn ang="0">
                        <a:pos x="32" y="38"/>
                      </a:cxn>
                      <a:cxn ang="0">
                        <a:pos x="18" y="50"/>
                      </a:cxn>
                      <a:cxn ang="0">
                        <a:pos x="6" y="24"/>
                      </a:cxn>
                    </a:cxnLst>
                    <a:rect l="0" t="0" r="r" b="b"/>
                    <a:pathLst>
                      <a:path w="32" h="50">
                        <a:moveTo>
                          <a:pt x="6" y="24"/>
                        </a:moveTo>
                        <a:cubicBezTo>
                          <a:pt x="0" y="15"/>
                          <a:pt x="3" y="6"/>
                          <a:pt x="12" y="0"/>
                        </a:cubicBezTo>
                        <a:cubicBezTo>
                          <a:pt x="23" y="3"/>
                          <a:pt x="23" y="5"/>
                          <a:pt x="20" y="16"/>
                        </a:cubicBezTo>
                        <a:cubicBezTo>
                          <a:pt x="21" y="19"/>
                          <a:pt x="20" y="22"/>
                          <a:pt x="22" y="24"/>
                        </a:cubicBezTo>
                        <a:cubicBezTo>
                          <a:pt x="23" y="26"/>
                          <a:pt x="27" y="24"/>
                          <a:pt x="28" y="26"/>
                        </a:cubicBezTo>
                        <a:cubicBezTo>
                          <a:pt x="30" y="29"/>
                          <a:pt x="32" y="38"/>
                          <a:pt x="32" y="38"/>
                        </a:cubicBezTo>
                        <a:cubicBezTo>
                          <a:pt x="29" y="46"/>
                          <a:pt x="26" y="47"/>
                          <a:pt x="18" y="50"/>
                        </a:cubicBezTo>
                        <a:cubicBezTo>
                          <a:pt x="12" y="41"/>
                          <a:pt x="18" y="24"/>
                          <a:pt x="6" y="24"/>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11" name="Freeform 87"/>
                  <p:cNvSpPr>
                    <a:spLocks/>
                  </p:cNvSpPr>
                  <p:nvPr/>
                </p:nvSpPr>
                <p:spPr bwMode="ltGray">
                  <a:xfrm>
                    <a:off x="4569" y="511"/>
                    <a:ext cx="19" cy="17"/>
                  </a:xfrm>
                  <a:custGeom>
                    <a:avLst/>
                    <a:gdLst/>
                    <a:ahLst/>
                    <a:cxnLst>
                      <a:cxn ang="0">
                        <a:pos x="0" y="44"/>
                      </a:cxn>
                      <a:cxn ang="0">
                        <a:pos x="22" y="20"/>
                      </a:cxn>
                      <a:cxn ang="0">
                        <a:pos x="36" y="0"/>
                      </a:cxn>
                      <a:cxn ang="0">
                        <a:pos x="24" y="28"/>
                      </a:cxn>
                      <a:cxn ang="0">
                        <a:pos x="2" y="50"/>
                      </a:cxn>
                      <a:cxn ang="0">
                        <a:pos x="0" y="44"/>
                      </a:cxn>
                    </a:cxnLst>
                    <a:rect l="0" t="0" r="r" b="b"/>
                    <a:pathLst>
                      <a:path w="43" h="50">
                        <a:moveTo>
                          <a:pt x="0" y="44"/>
                        </a:moveTo>
                        <a:cubicBezTo>
                          <a:pt x="6" y="38"/>
                          <a:pt x="18" y="29"/>
                          <a:pt x="22" y="20"/>
                        </a:cubicBezTo>
                        <a:cubicBezTo>
                          <a:pt x="27" y="10"/>
                          <a:pt x="25" y="4"/>
                          <a:pt x="36" y="0"/>
                        </a:cubicBezTo>
                        <a:cubicBezTo>
                          <a:pt x="43" y="11"/>
                          <a:pt x="36" y="24"/>
                          <a:pt x="24" y="28"/>
                        </a:cubicBezTo>
                        <a:cubicBezTo>
                          <a:pt x="21" y="38"/>
                          <a:pt x="12" y="47"/>
                          <a:pt x="2" y="50"/>
                        </a:cubicBezTo>
                        <a:cubicBezTo>
                          <a:pt x="1" y="48"/>
                          <a:pt x="0" y="44"/>
                          <a:pt x="0" y="44"/>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12" name="Freeform 88"/>
                  <p:cNvSpPr>
                    <a:spLocks/>
                  </p:cNvSpPr>
                  <p:nvPr/>
                </p:nvSpPr>
                <p:spPr bwMode="ltGray">
                  <a:xfrm>
                    <a:off x="4784" y="275"/>
                    <a:ext cx="18" cy="10"/>
                  </a:xfrm>
                  <a:custGeom>
                    <a:avLst/>
                    <a:gdLst/>
                    <a:ahLst/>
                    <a:cxnLst>
                      <a:cxn ang="0">
                        <a:pos x="0" y="25"/>
                      </a:cxn>
                      <a:cxn ang="0">
                        <a:pos x="12" y="29"/>
                      </a:cxn>
                      <a:cxn ang="0">
                        <a:pos x="0" y="25"/>
                      </a:cxn>
                    </a:cxnLst>
                    <a:rect l="0" t="0" r="r" b="b"/>
                    <a:pathLst>
                      <a:path w="41" h="29">
                        <a:moveTo>
                          <a:pt x="0" y="25"/>
                        </a:moveTo>
                        <a:cubicBezTo>
                          <a:pt x="10" y="11"/>
                          <a:pt x="41" y="0"/>
                          <a:pt x="12" y="29"/>
                        </a:cubicBezTo>
                        <a:cubicBezTo>
                          <a:pt x="8" y="28"/>
                          <a:pt x="0" y="25"/>
                          <a:pt x="0" y="25"/>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13" name="Freeform 89"/>
                  <p:cNvSpPr>
                    <a:spLocks/>
                  </p:cNvSpPr>
                  <p:nvPr/>
                </p:nvSpPr>
                <p:spPr bwMode="ltGray">
                  <a:xfrm>
                    <a:off x="4293" y="245"/>
                    <a:ext cx="438" cy="152"/>
                  </a:xfrm>
                  <a:custGeom>
                    <a:avLst/>
                    <a:gdLst/>
                    <a:ahLst/>
                    <a:cxnLst>
                      <a:cxn ang="0">
                        <a:pos x="73" y="1"/>
                      </a:cxn>
                      <a:cxn ang="0">
                        <a:pos x="438" y="0"/>
                      </a:cxn>
                      <a:cxn ang="0">
                        <a:pos x="416" y="54"/>
                      </a:cxn>
                      <a:cxn ang="0">
                        <a:pos x="397" y="68"/>
                      </a:cxn>
                      <a:cxn ang="0">
                        <a:pos x="392" y="70"/>
                      </a:cxn>
                      <a:cxn ang="0">
                        <a:pos x="375" y="73"/>
                      </a:cxn>
                      <a:cxn ang="0">
                        <a:pos x="361" y="88"/>
                      </a:cxn>
                      <a:cxn ang="0">
                        <a:pos x="362" y="99"/>
                      </a:cxn>
                      <a:cxn ang="0">
                        <a:pos x="364" y="107"/>
                      </a:cxn>
                      <a:cxn ang="0">
                        <a:pos x="366" y="113"/>
                      </a:cxn>
                      <a:cxn ang="0">
                        <a:pos x="362" y="122"/>
                      </a:cxn>
                      <a:cxn ang="0">
                        <a:pos x="351" y="120"/>
                      </a:cxn>
                      <a:cxn ang="0">
                        <a:pos x="342" y="129"/>
                      </a:cxn>
                      <a:cxn ang="0">
                        <a:pos x="347" y="105"/>
                      </a:cxn>
                      <a:cxn ang="0">
                        <a:pos x="338" y="100"/>
                      </a:cxn>
                      <a:cxn ang="0">
                        <a:pos x="344" y="93"/>
                      </a:cxn>
                      <a:cxn ang="0">
                        <a:pos x="342" y="89"/>
                      </a:cxn>
                      <a:cxn ang="0">
                        <a:pos x="320" y="94"/>
                      </a:cxn>
                      <a:cxn ang="0">
                        <a:pos x="317" y="85"/>
                      </a:cxn>
                      <a:cxn ang="0">
                        <a:pos x="297" y="94"/>
                      </a:cxn>
                      <a:cxn ang="0">
                        <a:pos x="320" y="103"/>
                      </a:cxn>
                      <a:cxn ang="0">
                        <a:pos x="305" y="117"/>
                      </a:cxn>
                      <a:cxn ang="0">
                        <a:pos x="311" y="126"/>
                      </a:cxn>
                      <a:cxn ang="0">
                        <a:pos x="315" y="138"/>
                      </a:cxn>
                      <a:cxn ang="0">
                        <a:pos x="309" y="139"/>
                      </a:cxn>
                      <a:cxn ang="0">
                        <a:pos x="314" y="144"/>
                      </a:cxn>
                      <a:cxn ang="0">
                        <a:pos x="307" y="152"/>
                      </a:cxn>
                      <a:cxn ang="0">
                        <a:pos x="0" y="149"/>
                      </a:cxn>
                      <a:cxn ang="0">
                        <a:pos x="73" y="1"/>
                      </a:cxn>
                    </a:cxnLst>
                    <a:rect l="0" t="0" r="r" b="b"/>
                    <a:pathLst>
                      <a:path w="438" h="152">
                        <a:moveTo>
                          <a:pt x="73" y="1"/>
                        </a:moveTo>
                        <a:lnTo>
                          <a:pt x="438" y="0"/>
                        </a:lnTo>
                        <a:cubicBezTo>
                          <a:pt x="432" y="15"/>
                          <a:pt x="429" y="42"/>
                          <a:pt x="416" y="54"/>
                        </a:cubicBezTo>
                        <a:cubicBezTo>
                          <a:pt x="410" y="60"/>
                          <a:pt x="405" y="63"/>
                          <a:pt x="397" y="68"/>
                        </a:cubicBezTo>
                        <a:cubicBezTo>
                          <a:pt x="396" y="69"/>
                          <a:pt x="392" y="70"/>
                          <a:pt x="392" y="70"/>
                        </a:cubicBezTo>
                        <a:cubicBezTo>
                          <a:pt x="377" y="63"/>
                          <a:pt x="385" y="68"/>
                          <a:pt x="375" y="73"/>
                        </a:cubicBezTo>
                        <a:cubicBezTo>
                          <a:pt x="371" y="82"/>
                          <a:pt x="371" y="83"/>
                          <a:pt x="361" y="88"/>
                        </a:cubicBezTo>
                        <a:cubicBezTo>
                          <a:pt x="359" y="92"/>
                          <a:pt x="364" y="93"/>
                          <a:pt x="362" y="99"/>
                        </a:cubicBezTo>
                        <a:cubicBezTo>
                          <a:pt x="363" y="102"/>
                          <a:pt x="364" y="105"/>
                          <a:pt x="364" y="107"/>
                        </a:cubicBezTo>
                        <a:cubicBezTo>
                          <a:pt x="365" y="109"/>
                          <a:pt x="366" y="111"/>
                          <a:pt x="366" y="113"/>
                        </a:cubicBezTo>
                        <a:cubicBezTo>
                          <a:pt x="365" y="115"/>
                          <a:pt x="364" y="120"/>
                          <a:pt x="362" y="122"/>
                        </a:cubicBezTo>
                        <a:cubicBezTo>
                          <a:pt x="359" y="123"/>
                          <a:pt x="354" y="119"/>
                          <a:pt x="351" y="120"/>
                        </a:cubicBezTo>
                        <a:cubicBezTo>
                          <a:pt x="347" y="129"/>
                          <a:pt x="352" y="127"/>
                          <a:pt x="342" y="129"/>
                        </a:cubicBezTo>
                        <a:cubicBezTo>
                          <a:pt x="340" y="123"/>
                          <a:pt x="345" y="111"/>
                          <a:pt x="347" y="105"/>
                        </a:cubicBezTo>
                        <a:cubicBezTo>
                          <a:pt x="347" y="100"/>
                          <a:pt x="338" y="102"/>
                          <a:pt x="338" y="100"/>
                        </a:cubicBezTo>
                        <a:cubicBezTo>
                          <a:pt x="338" y="98"/>
                          <a:pt x="344" y="95"/>
                          <a:pt x="344" y="93"/>
                        </a:cubicBezTo>
                        <a:cubicBezTo>
                          <a:pt x="344" y="92"/>
                          <a:pt x="344" y="89"/>
                          <a:pt x="342" y="89"/>
                        </a:cubicBezTo>
                        <a:cubicBezTo>
                          <a:pt x="339" y="89"/>
                          <a:pt x="324" y="94"/>
                          <a:pt x="320" y="94"/>
                        </a:cubicBezTo>
                        <a:cubicBezTo>
                          <a:pt x="317" y="86"/>
                          <a:pt x="328" y="88"/>
                          <a:pt x="317" y="85"/>
                        </a:cubicBezTo>
                        <a:cubicBezTo>
                          <a:pt x="311" y="91"/>
                          <a:pt x="306" y="93"/>
                          <a:pt x="297" y="94"/>
                        </a:cubicBezTo>
                        <a:cubicBezTo>
                          <a:pt x="300" y="104"/>
                          <a:pt x="307" y="101"/>
                          <a:pt x="320" y="103"/>
                        </a:cubicBezTo>
                        <a:cubicBezTo>
                          <a:pt x="318" y="109"/>
                          <a:pt x="311" y="111"/>
                          <a:pt x="305" y="117"/>
                        </a:cubicBezTo>
                        <a:lnTo>
                          <a:pt x="311" y="126"/>
                        </a:lnTo>
                        <a:lnTo>
                          <a:pt x="315" y="138"/>
                        </a:lnTo>
                        <a:lnTo>
                          <a:pt x="309" y="139"/>
                        </a:lnTo>
                        <a:lnTo>
                          <a:pt x="314" y="144"/>
                        </a:lnTo>
                        <a:lnTo>
                          <a:pt x="307" y="152"/>
                        </a:lnTo>
                        <a:lnTo>
                          <a:pt x="0" y="149"/>
                        </a:lnTo>
                        <a:lnTo>
                          <a:pt x="73" y="1"/>
                        </a:lnTo>
                        <a:close/>
                      </a:path>
                    </a:pathLst>
                  </a:custGeom>
                  <a:solidFill>
                    <a:schemeClr val="folHlink"/>
                  </a:solidFill>
                  <a:ln w="9525">
                    <a:noFill/>
                    <a:round/>
                    <a:headEnd/>
                    <a:tailEnd/>
                  </a:ln>
                  <a:effectLst/>
                </p:spPr>
                <p:txBody>
                  <a:bodyPr wrap="none" anchor="ctr"/>
                  <a:lstStyle/>
                  <a:p>
                    <a:pPr>
                      <a:defRPr/>
                    </a:pPr>
                    <a:endParaRPr lang="es-ES"/>
                  </a:p>
                </p:txBody>
              </p:sp>
              <p:sp>
                <p:nvSpPr>
                  <p:cNvPr id="26714" name="Freeform 90"/>
                  <p:cNvSpPr>
                    <a:spLocks/>
                  </p:cNvSpPr>
                  <p:nvPr/>
                </p:nvSpPr>
                <p:spPr bwMode="ltGray">
                  <a:xfrm>
                    <a:off x="4731" y="240"/>
                    <a:ext cx="20" cy="55"/>
                  </a:xfrm>
                  <a:custGeom>
                    <a:avLst/>
                    <a:gdLst/>
                    <a:ahLst/>
                    <a:cxnLst>
                      <a:cxn ang="0">
                        <a:pos x="5" y="156"/>
                      </a:cxn>
                      <a:cxn ang="0">
                        <a:pos x="15" y="108"/>
                      </a:cxn>
                      <a:cxn ang="0">
                        <a:pos x="17" y="68"/>
                      </a:cxn>
                      <a:cxn ang="0">
                        <a:pos x="11" y="40"/>
                      </a:cxn>
                      <a:cxn ang="0">
                        <a:pos x="17" y="12"/>
                      </a:cxn>
                      <a:cxn ang="0">
                        <a:pos x="21" y="0"/>
                      </a:cxn>
                      <a:cxn ang="0">
                        <a:pos x="31" y="30"/>
                      </a:cxn>
                      <a:cxn ang="0">
                        <a:pos x="47" y="98"/>
                      </a:cxn>
                      <a:cxn ang="0">
                        <a:pos x="31" y="108"/>
                      </a:cxn>
                      <a:cxn ang="0">
                        <a:pos x="23" y="126"/>
                      </a:cxn>
                      <a:cxn ang="0">
                        <a:pos x="21" y="132"/>
                      </a:cxn>
                      <a:cxn ang="0">
                        <a:pos x="27" y="134"/>
                      </a:cxn>
                      <a:cxn ang="0">
                        <a:pos x="31" y="146"/>
                      </a:cxn>
                      <a:cxn ang="0">
                        <a:pos x="13" y="148"/>
                      </a:cxn>
                      <a:cxn ang="0">
                        <a:pos x="7" y="160"/>
                      </a:cxn>
                      <a:cxn ang="0">
                        <a:pos x="3" y="154"/>
                      </a:cxn>
                      <a:cxn ang="0">
                        <a:pos x="5" y="156"/>
                      </a:cxn>
                    </a:cxnLst>
                    <a:rect l="0" t="0" r="r" b="b"/>
                    <a:pathLst>
                      <a:path w="47" h="165">
                        <a:moveTo>
                          <a:pt x="5" y="156"/>
                        </a:moveTo>
                        <a:cubicBezTo>
                          <a:pt x="0" y="141"/>
                          <a:pt x="1" y="118"/>
                          <a:pt x="15" y="108"/>
                        </a:cubicBezTo>
                        <a:cubicBezTo>
                          <a:pt x="16" y="95"/>
                          <a:pt x="17" y="81"/>
                          <a:pt x="17" y="68"/>
                        </a:cubicBezTo>
                        <a:cubicBezTo>
                          <a:pt x="17" y="58"/>
                          <a:pt x="11" y="40"/>
                          <a:pt x="11" y="40"/>
                        </a:cubicBezTo>
                        <a:cubicBezTo>
                          <a:pt x="14" y="20"/>
                          <a:pt x="11" y="29"/>
                          <a:pt x="17" y="12"/>
                        </a:cubicBezTo>
                        <a:cubicBezTo>
                          <a:pt x="18" y="8"/>
                          <a:pt x="21" y="0"/>
                          <a:pt x="21" y="0"/>
                        </a:cubicBezTo>
                        <a:cubicBezTo>
                          <a:pt x="38" y="6"/>
                          <a:pt x="33" y="7"/>
                          <a:pt x="31" y="30"/>
                        </a:cubicBezTo>
                        <a:cubicBezTo>
                          <a:pt x="38" y="52"/>
                          <a:pt x="40" y="76"/>
                          <a:pt x="47" y="98"/>
                        </a:cubicBezTo>
                        <a:cubicBezTo>
                          <a:pt x="44" y="116"/>
                          <a:pt x="45" y="113"/>
                          <a:pt x="31" y="108"/>
                        </a:cubicBezTo>
                        <a:cubicBezTo>
                          <a:pt x="25" y="118"/>
                          <a:pt x="28" y="112"/>
                          <a:pt x="23" y="126"/>
                        </a:cubicBezTo>
                        <a:cubicBezTo>
                          <a:pt x="22" y="128"/>
                          <a:pt x="21" y="132"/>
                          <a:pt x="21" y="132"/>
                        </a:cubicBezTo>
                        <a:cubicBezTo>
                          <a:pt x="23" y="133"/>
                          <a:pt x="26" y="132"/>
                          <a:pt x="27" y="134"/>
                        </a:cubicBezTo>
                        <a:cubicBezTo>
                          <a:pt x="29" y="137"/>
                          <a:pt x="31" y="146"/>
                          <a:pt x="31" y="146"/>
                        </a:cubicBezTo>
                        <a:cubicBezTo>
                          <a:pt x="27" y="165"/>
                          <a:pt x="23" y="155"/>
                          <a:pt x="13" y="148"/>
                        </a:cubicBezTo>
                        <a:cubicBezTo>
                          <a:pt x="11" y="152"/>
                          <a:pt x="11" y="160"/>
                          <a:pt x="7" y="160"/>
                        </a:cubicBezTo>
                        <a:cubicBezTo>
                          <a:pt x="5" y="160"/>
                          <a:pt x="4" y="156"/>
                          <a:pt x="3" y="154"/>
                        </a:cubicBezTo>
                        <a:cubicBezTo>
                          <a:pt x="3" y="153"/>
                          <a:pt x="4" y="155"/>
                          <a:pt x="5" y="156"/>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15" name="Freeform 91"/>
                  <p:cNvSpPr>
                    <a:spLocks/>
                  </p:cNvSpPr>
                  <p:nvPr/>
                </p:nvSpPr>
                <p:spPr bwMode="ltGray">
                  <a:xfrm>
                    <a:off x="4719" y="287"/>
                    <a:ext cx="59" cy="34"/>
                  </a:xfrm>
                  <a:custGeom>
                    <a:avLst/>
                    <a:gdLst/>
                    <a:ahLst/>
                    <a:cxnLst>
                      <a:cxn ang="0">
                        <a:pos x="26" y="61"/>
                      </a:cxn>
                      <a:cxn ang="0">
                        <a:pos x="30" y="43"/>
                      </a:cxn>
                      <a:cxn ang="0">
                        <a:pos x="50" y="33"/>
                      </a:cxn>
                      <a:cxn ang="0">
                        <a:pos x="54" y="45"/>
                      </a:cxn>
                      <a:cxn ang="0">
                        <a:pos x="66" y="49"/>
                      </a:cxn>
                      <a:cxn ang="0">
                        <a:pos x="80" y="55"/>
                      </a:cxn>
                      <a:cxn ang="0">
                        <a:pos x="116" y="33"/>
                      </a:cxn>
                      <a:cxn ang="0">
                        <a:pos x="130" y="17"/>
                      </a:cxn>
                      <a:cxn ang="0">
                        <a:pos x="138" y="11"/>
                      </a:cxn>
                      <a:cxn ang="0">
                        <a:pos x="106" y="49"/>
                      </a:cxn>
                      <a:cxn ang="0">
                        <a:pos x="84" y="67"/>
                      </a:cxn>
                      <a:cxn ang="0">
                        <a:pos x="66" y="81"/>
                      </a:cxn>
                      <a:cxn ang="0">
                        <a:pos x="48" y="103"/>
                      </a:cxn>
                      <a:cxn ang="0">
                        <a:pos x="26" y="89"/>
                      </a:cxn>
                      <a:cxn ang="0">
                        <a:pos x="20" y="87"/>
                      </a:cxn>
                      <a:cxn ang="0">
                        <a:pos x="22" y="97"/>
                      </a:cxn>
                      <a:cxn ang="0">
                        <a:pos x="0" y="97"/>
                      </a:cxn>
                      <a:cxn ang="0">
                        <a:pos x="10" y="79"/>
                      </a:cxn>
                      <a:cxn ang="0">
                        <a:pos x="26" y="61"/>
                      </a:cxn>
                    </a:cxnLst>
                    <a:rect l="0" t="0" r="r" b="b"/>
                    <a:pathLst>
                      <a:path w="138" h="103">
                        <a:moveTo>
                          <a:pt x="26" y="61"/>
                        </a:moveTo>
                        <a:cubicBezTo>
                          <a:pt x="29" y="53"/>
                          <a:pt x="33" y="51"/>
                          <a:pt x="30" y="43"/>
                        </a:cubicBezTo>
                        <a:cubicBezTo>
                          <a:pt x="33" y="27"/>
                          <a:pt x="37" y="24"/>
                          <a:pt x="50" y="33"/>
                        </a:cubicBezTo>
                        <a:cubicBezTo>
                          <a:pt x="51" y="37"/>
                          <a:pt x="53" y="41"/>
                          <a:pt x="54" y="45"/>
                        </a:cubicBezTo>
                        <a:cubicBezTo>
                          <a:pt x="55" y="49"/>
                          <a:pt x="66" y="49"/>
                          <a:pt x="66" y="49"/>
                        </a:cubicBezTo>
                        <a:cubicBezTo>
                          <a:pt x="75" y="43"/>
                          <a:pt x="77" y="45"/>
                          <a:pt x="80" y="55"/>
                        </a:cubicBezTo>
                        <a:cubicBezTo>
                          <a:pt x="92" y="47"/>
                          <a:pt x="101" y="37"/>
                          <a:pt x="116" y="33"/>
                        </a:cubicBezTo>
                        <a:cubicBezTo>
                          <a:pt x="125" y="19"/>
                          <a:pt x="120" y="24"/>
                          <a:pt x="130" y="17"/>
                        </a:cubicBezTo>
                        <a:cubicBezTo>
                          <a:pt x="134" y="11"/>
                          <a:pt x="134" y="0"/>
                          <a:pt x="138" y="11"/>
                        </a:cubicBezTo>
                        <a:cubicBezTo>
                          <a:pt x="135" y="31"/>
                          <a:pt x="126" y="45"/>
                          <a:pt x="106" y="49"/>
                        </a:cubicBezTo>
                        <a:cubicBezTo>
                          <a:pt x="97" y="55"/>
                          <a:pt x="93" y="61"/>
                          <a:pt x="84" y="67"/>
                        </a:cubicBezTo>
                        <a:cubicBezTo>
                          <a:pt x="80" y="79"/>
                          <a:pt x="79" y="79"/>
                          <a:pt x="66" y="81"/>
                        </a:cubicBezTo>
                        <a:cubicBezTo>
                          <a:pt x="60" y="90"/>
                          <a:pt x="57" y="97"/>
                          <a:pt x="48" y="103"/>
                        </a:cubicBezTo>
                        <a:cubicBezTo>
                          <a:pt x="42" y="94"/>
                          <a:pt x="37" y="93"/>
                          <a:pt x="26" y="89"/>
                        </a:cubicBezTo>
                        <a:cubicBezTo>
                          <a:pt x="24" y="88"/>
                          <a:pt x="20" y="87"/>
                          <a:pt x="20" y="87"/>
                        </a:cubicBezTo>
                        <a:cubicBezTo>
                          <a:pt x="10" y="90"/>
                          <a:pt x="14" y="94"/>
                          <a:pt x="22" y="97"/>
                        </a:cubicBezTo>
                        <a:cubicBezTo>
                          <a:pt x="14" y="103"/>
                          <a:pt x="9" y="100"/>
                          <a:pt x="0" y="97"/>
                        </a:cubicBezTo>
                        <a:cubicBezTo>
                          <a:pt x="2" y="87"/>
                          <a:pt x="1" y="82"/>
                          <a:pt x="10" y="79"/>
                        </a:cubicBezTo>
                        <a:cubicBezTo>
                          <a:pt x="15" y="63"/>
                          <a:pt x="14" y="69"/>
                          <a:pt x="26" y="61"/>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16" name="Freeform 92"/>
                  <p:cNvSpPr>
                    <a:spLocks/>
                  </p:cNvSpPr>
                  <p:nvPr/>
                </p:nvSpPr>
                <p:spPr bwMode="ltGray">
                  <a:xfrm>
                    <a:off x="4656" y="319"/>
                    <a:ext cx="80" cy="71"/>
                  </a:xfrm>
                  <a:custGeom>
                    <a:avLst/>
                    <a:gdLst/>
                    <a:ahLst/>
                    <a:cxnLst>
                      <a:cxn ang="0">
                        <a:pos x="158" y="24"/>
                      </a:cxn>
                      <a:cxn ang="0">
                        <a:pos x="160" y="6"/>
                      </a:cxn>
                      <a:cxn ang="0">
                        <a:pos x="170" y="0"/>
                      </a:cxn>
                      <a:cxn ang="0">
                        <a:pos x="182" y="24"/>
                      </a:cxn>
                      <a:cxn ang="0">
                        <a:pos x="188" y="42"/>
                      </a:cxn>
                      <a:cxn ang="0">
                        <a:pos x="178" y="58"/>
                      </a:cxn>
                      <a:cxn ang="0">
                        <a:pos x="170" y="76"/>
                      </a:cxn>
                      <a:cxn ang="0">
                        <a:pos x="162" y="126"/>
                      </a:cxn>
                      <a:cxn ang="0">
                        <a:pos x="144" y="136"/>
                      </a:cxn>
                      <a:cxn ang="0">
                        <a:pos x="120" y="138"/>
                      </a:cxn>
                      <a:cxn ang="0">
                        <a:pos x="112" y="124"/>
                      </a:cxn>
                      <a:cxn ang="0">
                        <a:pos x="102" y="146"/>
                      </a:cxn>
                      <a:cxn ang="0">
                        <a:pos x="90" y="150"/>
                      </a:cxn>
                      <a:cxn ang="0">
                        <a:pos x="80" y="132"/>
                      </a:cxn>
                      <a:cxn ang="0">
                        <a:pos x="58" y="144"/>
                      </a:cxn>
                      <a:cxn ang="0">
                        <a:pos x="76" y="142"/>
                      </a:cxn>
                      <a:cxn ang="0">
                        <a:pos x="78" y="160"/>
                      </a:cxn>
                      <a:cxn ang="0">
                        <a:pos x="58" y="166"/>
                      </a:cxn>
                      <a:cxn ang="0">
                        <a:pos x="34" y="166"/>
                      </a:cxn>
                      <a:cxn ang="0">
                        <a:pos x="36" y="154"/>
                      </a:cxn>
                      <a:cxn ang="0">
                        <a:pos x="46" y="144"/>
                      </a:cxn>
                      <a:cxn ang="0">
                        <a:pos x="34" y="148"/>
                      </a:cxn>
                      <a:cxn ang="0">
                        <a:pos x="26" y="166"/>
                      </a:cxn>
                      <a:cxn ang="0">
                        <a:pos x="30" y="190"/>
                      </a:cxn>
                      <a:cxn ang="0">
                        <a:pos x="14" y="200"/>
                      </a:cxn>
                      <a:cxn ang="0">
                        <a:pos x="0" y="214"/>
                      </a:cxn>
                      <a:cxn ang="0">
                        <a:pos x="8" y="188"/>
                      </a:cxn>
                      <a:cxn ang="0">
                        <a:pos x="0" y="164"/>
                      </a:cxn>
                      <a:cxn ang="0">
                        <a:pos x="14" y="152"/>
                      </a:cxn>
                      <a:cxn ang="0">
                        <a:pos x="32" y="134"/>
                      </a:cxn>
                      <a:cxn ang="0">
                        <a:pos x="44" y="118"/>
                      </a:cxn>
                      <a:cxn ang="0">
                        <a:pos x="72" y="116"/>
                      </a:cxn>
                      <a:cxn ang="0">
                        <a:pos x="84" y="112"/>
                      </a:cxn>
                      <a:cxn ang="0">
                        <a:pos x="114" y="78"/>
                      </a:cxn>
                      <a:cxn ang="0">
                        <a:pos x="120" y="92"/>
                      </a:cxn>
                      <a:cxn ang="0">
                        <a:pos x="132" y="76"/>
                      </a:cxn>
                      <a:cxn ang="0">
                        <a:pos x="150" y="54"/>
                      </a:cxn>
                      <a:cxn ang="0">
                        <a:pos x="154" y="42"/>
                      </a:cxn>
                      <a:cxn ang="0">
                        <a:pos x="148" y="38"/>
                      </a:cxn>
                      <a:cxn ang="0">
                        <a:pos x="152" y="32"/>
                      </a:cxn>
                      <a:cxn ang="0">
                        <a:pos x="158" y="24"/>
                      </a:cxn>
                    </a:cxnLst>
                    <a:rect l="0" t="0" r="r" b="b"/>
                    <a:pathLst>
                      <a:path w="188" h="214">
                        <a:moveTo>
                          <a:pt x="158" y="24"/>
                        </a:moveTo>
                        <a:cubicBezTo>
                          <a:pt x="156" y="18"/>
                          <a:pt x="160" y="6"/>
                          <a:pt x="160" y="6"/>
                        </a:cubicBezTo>
                        <a:cubicBezTo>
                          <a:pt x="167" y="16"/>
                          <a:pt x="167" y="8"/>
                          <a:pt x="170" y="0"/>
                        </a:cubicBezTo>
                        <a:cubicBezTo>
                          <a:pt x="181" y="4"/>
                          <a:pt x="179" y="14"/>
                          <a:pt x="182" y="24"/>
                        </a:cubicBezTo>
                        <a:cubicBezTo>
                          <a:pt x="184" y="30"/>
                          <a:pt x="188" y="42"/>
                          <a:pt x="188" y="42"/>
                        </a:cubicBezTo>
                        <a:cubicBezTo>
                          <a:pt x="183" y="56"/>
                          <a:pt x="188" y="52"/>
                          <a:pt x="178" y="58"/>
                        </a:cubicBezTo>
                        <a:cubicBezTo>
                          <a:pt x="174" y="63"/>
                          <a:pt x="170" y="76"/>
                          <a:pt x="170" y="76"/>
                        </a:cubicBezTo>
                        <a:cubicBezTo>
                          <a:pt x="169" y="100"/>
                          <a:pt x="173" y="110"/>
                          <a:pt x="162" y="126"/>
                        </a:cubicBezTo>
                        <a:cubicBezTo>
                          <a:pt x="150" y="118"/>
                          <a:pt x="155" y="132"/>
                          <a:pt x="144" y="136"/>
                        </a:cubicBezTo>
                        <a:cubicBezTo>
                          <a:pt x="135" y="134"/>
                          <a:pt x="129" y="135"/>
                          <a:pt x="120" y="138"/>
                        </a:cubicBezTo>
                        <a:cubicBezTo>
                          <a:pt x="114" y="129"/>
                          <a:pt x="122" y="127"/>
                          <a:pt x="112" y="124"/>
                        </a:cubicBezTo>
                        <a:cubicBezTo>
                          <a:pt x="108" y="130"/>
                          <a:pt x="108" y="142"/>
                          <a:pt x="102" y="146"/>
                        </a:cubicBezTo>
                        <a:cubicBezTo>
                          <a:pt x="98" y="148"/>
                          <a:pt x="90" y="150"/>
                          <a:pt x="90" y="150"/>
                        </a:cubicBezTo>
                        <a:cubicBezTo>
                          <a:pt x="87" y="141"/>
                          <a:pt x="89" y="135"/>
                          <a:pt x="80" y="132"/>
                        </a:cubicBezTo>
                        <a:cubicBezTo>
                          <a:pt x="68" y="134"/>
                          <a:pt x="65" y="134"/>
                          <a:pt x="58" y="144"/>
                        </a:cubicBezTo>
                        <a:cubicBezTo>
                          <a:pt x="66" y="150"/>
                          <a:pt x="68" y="147"/>
                          <a:pt x="76" y="142"/>
                        </a:cubicBezTo>
                        <a:cubicBezTo>
                          <a:pt x="81" y="146"/>
                          <a:pt x="85" y="155"/>
                          <a:pt x="78" y="160"/>
                        </a:cubicBezTo>
                        <a:cubicBezTo>
                          <a:pt x="75" y="162"/>
                          <a:pt x="62" y="165"/>
                          <a:pt x="58" y="166"/>
                        </a:cubicBezTo>
                        <a:cubicBezTo>
                          <a:pt x="48" y="173"/>
                          <a:pt x="44" y="173"/>
                          <a:pt x="34" y="166"/>
                        </a:cubicBezTo>
                        <a:cubicBezTo>
                          <a:pt x="35" y="162"/>
                          <a:pt x="34" y="158"/>
                          <a:pt x="36" y="154"/>
                        </a:cubicBezTo>
                        <a:cubicBezTo>
                          <a:pt x="38" y="150"/>
                          <a:pt x="55" y="146"/>
                          <a:pt x="46" y="144"/>
                        </a:cubicBezTo>
                        <a:cubicBezTo>
                          <a:pt x="42" y="143"/>
                          <a:pt x="34" y="148"/>
                          <a:pt x="34" y="148"/>
                        </a:cubicBezTo>
                        <a:cubicBezTo>
                          <a:pt x="32" y="155"/>
                          <a:pt x="28" y="159"/>
                          <a:pt x="26" y="166"/>
                        </a:cubicBezTo>
                        <a:cubicBezTo>
                          <a:pt x="36" y="182"/>
                          <a:pt x="36" y="173"/>
                          <a:pt x="30" y="190"/>
                        </a:cubicBezTo>
                        <a:cubicBezTo>
                          <a:pt x="28" y="196"/>
                          <a:pt x="14" y="200"/>
                          <a:pt x="14" y="200"/>
                        </a:cubicBezTo>
                        <a:cubicBezTo>
                          <a:pt x="5" y="214"/>
                          <a:pt x="11" y="210"/>
                          <a:pt x="0" y="214"/>
                        </a:cubicBezTo>
                        <a:cubicBezTo>
                          <a:pt x="2" y="202"/>
                          <a:pt x="5" y="198"/>
                          <a:pt x="8" y="188"/>
                        </a:cubicBezTo>
                        <a:cubicBezTo>
                          <a:pt x="6" y="178"/>
                          <a:pt x="3" y="173"/>
                          <a:pt x="0" y="164"/>
                        </a:cubicBezTo>
                        <a:cubicBezTo>
                          <a:pt x="3" y="156"/>
                          <a:pt x="7" y="157"/>
                          <a:pt x="14" y="152"/>
                        </a:cubicBezTo>
                        <a:cubicBezTo>
                          <a:pt x="18" y="141"/>
                          <a:pt x="23" y="140"/>
                          <a:pt x="32" y="134"/>
                        </a:cubicBezTo>
                        <a:cubicBezTo>
                          <a:pt x="37" y="127"/>
                          <a:pt x="37" y="123"/>
                          <a:pt x="44" y="118"/>
                        </a:cubicBezTo>
                        <a:cubicBezTo>
                          <a:pt x="64" y="121"/>
                          <a:pt x="55" y="122"/>
                          <a:pt x="72" y="116"/>
                        </a:cubicBezTo>
                        <a:cubicBezTo>
                          <a:pt x="76" y="115"/>
                          <a:pt x="84" y="112"/>
                          <a:pt x="84" y="112"/>
                        </a:cubicBezTo>
                        <a:cubicBezTo>
                          <a:pt x="105" y="119"/>
                          <a:pt x="97" y="84"/>
                          <a:pt x="114" y="78"/>
                        </a:cubicBezTo>
                        <a:cubicBezTo>
                          <a:pt x="117" y="87"/>
                          <a:pt x="110" y="89"/>
                          <a:pt x="120" y="92"/>
                        </a:cubicBezTo>
                        <a:cubicBezTo>
                          <a:pt x="125" y="85"/>
                          <a:pt x="125" y="81"/>
                          <a:pt x="132" y="76"/>
                        </a:cubicBezTo>
                        <a:cubicBezTo>
                          <a:pt x="138" y="68"/>
                          <a:pt x="146" y="65"/>
                          <a:pt x="150" y="54"/>
                        </a:cubicBezTo>
                        <a:cubicBezTo>
                          <a:pt x="151" y="50"/>
                          <a:pt x="154" y="42"/>
                          <a:pt x="154" y="42"/>
                        </a:cubicBezTo>
                        <a:cubicBezTo>
                          <a:pt x="152" y="41"/>
                          <a:pt x="148" y="40"/>
                          <a:pt x="148" y="38"/>
                        </a:cubicBezTo>
                        <a:cubicBezTo>
                          <a:pt x="148" y="36"/>
                          <a:pt x="161" y="33"/>
                          <a:pt x="152" y="32"/>
                        </a:cubicBezTo>
                        <a:lnTo>
                          <a:pt x="158" y="24"/>
                        </a:lnTo>
                        <a:close/>
                      </a:path>
                    </a:pathLst>
                  </a:custGeom>
                  <a:solidFill>
                    <a:schemeClr val="folHlink"/>
                  </a:solidFill>
                  <a:ln w="9525">
                    <a:noFill/>
                    <a:round/>
                    <a:headEnd/>
                    <a:tailEnd/>
                  </a:ln>
                  <a:effectLst/>
                </p:spPr>
                <p:txBody>
                  <a:bodyPr wrap="none" anchor="ctr"/>
                  <a:lstStyle/>
                  <a:p>
                    <a:pPr>
                      <a:defRPr/>
                    </a:pPr>
                    <a:endParaRPr lang="es-ES"/>
                  </a:p>
                </p:txBody>
              </p:sp>
              <p:sp>
                <p:nvSpPr>
                  <p:cNvPr id="26717" name="Freeform 93"/>
                  <p:cNvSpPr>
                    <a:spLocks/>
                  </p:cNvSpPr>
                  <p:nvPr/>
                </p:nvSpPr>
                <p:spPr bwMode="ltGray">
                  <a:xfrm>
                    <a:off x="4709" y="340"/>
                    <a:ext cx="6" cy="4"/>
                  </a:xfrm>
                  <a:custGeom>
                    <a:avLst/>
                    <a:gdLst/>
                    <a:ahLst/>
                    <a:cxnLst>
                      <a:cxn ang="0">
                        <a:pos x="0" y="9"/>
                      </a:cxn>
                      <a:cxn ang="0">
                        <a:pos x="4" y="13"/>
                      </a:cxn>
                      <a:cxn ang="0">
                        <a:pos x="0" y="9"/>
                      </a:cxn>
                    </a:cxnLst>
                    <a:rect l="0" t="0" r="r" b="b"/>
                    <a:pathLst>
                      <a:path w="13" h="13">
                        <a:moveTo>
                          <a:pt x="0" y="9"/>
                        </a:moveTo>
                        <a:cubicBezTo>
                          <a:pt x="6" y="0"/>
                          <a:pt x="13" y="7"/>
                          <a:pt x="4" y="13"/>
                        </a:cubicBezTo>
                        <a:cubicBezTo>
                          <a:pt x="0" y="6"/>
                          <a:pt x="0" y="5"/>
                          <a:pt x="0" y="9"/>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18" name="Freeform 94"/>
                  <p:cNvSpPr>
                    <a:spLocks/>
                  </p:cNvSpPr>
                  <p:nvPr/>
                </p:nvSpPr>
                <p:spPr bwMode="ltGray">
                  <a:xfrm>
                    <a:off x="4261" y="389"/>
                    <a:ext cx="347" cy="189"/>
                  </a:xfrm>
                  <a:custGeom>
                    <a:avLst/>
                    <a:gdLst/>
                    <a:ahLst/>
                    <a:cxnLst>
                      <a:cxn ang="0">
                        <a:pos x="812" y="26"/>
                      </a:cxn>
                      <a:cxn ang="0">
                        <a:pos x="778" y="78"/>
                      </a:cxn>
                      <a:cxn ang="0">
                        <a:pos x="748" y="122"/>
                      </a:cxn>
                      <a:cxn ang="0">
                        <a:pos x="722" y="142"/>
                      </a:cxn>
                      <a:cxn ang="0">
                        <a:pos x="634" y="180"/>
                      </a:cxn>
                      <a:cxn ang="0">
                        <a:pos x="632" y="210"/>
                      </a:cxn>
                      <a:cxn ang="0">
                        <a:pos x="604" y="230"/>
                      </a:cxn>
                      <a:cxn ang="0">
                        <a:pos x="620" y="178"/>
                      </a:cxn>
                      <a:cxn ang="0">
                        <a:pos x="576" y="188"/>
                      </a:cxn>
                      <a:cxn ang="0">
                        <a:pos x="556" y="218"/>
                      </a:cxn>
                      <a:cxn ang="0">
                        <a:pos x="596" y="280"/>
                      </a:cxn>
                      <a:cxn ang="0">
                        <a:pos x="594" y="368"/>
                      </a:cxn>
                      <a:cxn ang="0">
                        <a:pos x="542" y="406"/>
                      </a:cxn>
                      <a:cxn ang="0">
                        <a:pos x="522" y="386"/>
                      </a:cxn>
                      <a:cxn ang="0">
                        <a:pos x="482" y="348"/>
                      </a:cxn>
                      <a:cxn ang="0">
                        <a:pos x="462" y="348"/>
                      </a:cxn>
                      <a:cxn ang="0">
                        <a:pos x="450" y="394"/>
                      </a:cxn>
                      <a:cxn ang="0">
                        <a:pos x="500" y="464"/>
                      </a:cxn>
                      <a:cxn ang="0">
                        <a:pos x="510" y="524"/>
                      </a:cxn>
                      <a:cxn ang="0">
                        <a:pos x="526" y="560"/>
                      </a:cxn>
                      <a:cxn ang="0">
                        <a:pos x="492" y="544"/>
                      </a:cxn>
                      <a:cxn ang="0">
                        <a:pos x="470" y="518"/>
                      </a:cxn>
                      <a:cxn ang="0">
                        <a:pos x="422" y="424"/>
                      </a:cxn>
                      <a:cxn ang="0">
                        <a:pos x="426" y="310"/>
                      </a:cxn>
                      <a:cxn ang="0">
                        <a:pos x="422" y="268"/>
                      </a:cxn>
                      <a:cxn ang="0">
                        <a:pos x="412" y="276"/>
                      </a:cxn>
                      <a:cxn ang="0">
                        <a:pos x="386" y="266"/>
                      </a:cxn>
                      <a:cxn ang="0">
                        <a:pos x="360" y="170"/>
                      </a:cxn>
                      <a:cxn ang="0">
                        <a:pos x="330" y="166"/>
                      </a:cxn>
                      <a:cxn ang="0">
                        <a:pos x="288" y="172"/>
                      </a:cxn>
                      <a:cxn ang="0">
                        <a:pos x="242" y="232"/>
                      </a:cxn>
                      <a:cxn ang="0">
                        <a:pos x="196" y="268"/>
                      </a:cxn>
                      <a:cxn ang="0">
                        <a:pos x="184" y="274"/>
                      </a:cxn>
                      <a:cxn ang="0">
                        <a:pos x="160" y="328"/>
                      </a:cxn>
                      <a:cxn ang="0">
                        <a:pos x="152" y="354"/>
                      </a:cxn>
                      <a:cxn ang="0">
                        <a:pos x="128" y="404"/>
                      </a:cxn>
                      <a:cxn ang="0">
                        <a:pos x="94" y="392"/>
                      </a:cxn>
                      <a:cxn ang="0">
                        <a:pos x="66" y="258"/>
                      </a:cxn>
                      <a:cxn ang="0">
                        <a:pos x="72" y="156"/>
                      </a:cxn>
                      <a:cxn ang="0">
                        <a:pos x="44" y="180"/>
                      </a:cxn>
                      <a:cxn ang="0">
                        <a:pos x="20" y="150"/>
                      </a:cxn>
                      <a:cxn ang="0">
                        <a:pos x="24" y="138"/>
                      </a:cxn>
                      <a:cxn ang="0">
                        <a:pos x="0" y="92"/>
                      </a:cxn>
                      <a:cxn ang="0">
                        <a:pos x="798" y="6"/>
                      </a:cxn>
                    </a:cxnLst>
                    <a:rect l="0" t="0" r="r" b="b"/>
                    <a:pathLst>
                      <a:path w="812" h="564">
                        <a:moveTo>
                          <a:pt x="798" y="6"/>
                        </a:moveTo>
                        <a:cubicBezTo>
                          <a:pt x="801" y="15"/>
                          <a:pt x="809" y="16"/>
                          <a:pt x="812" y="26"/>
                        </a:cubicBezTo>
                        <a:cubicBezTo>
                          <a:pt x="809" y="36"/>
                          <a:pt x="801" y="41"/>
                          <a:pt x="796" y="50"/>
                        </a:cubicBezTo>
                        <a:cubicBezTo>
                          <a:pt x="791" y="61"/>
                          <a:pt x="788" y="71"/>
                          <a:pt x="778" y="78"/>
                        </a:cubicBezTo>
                        <a:cubicBezTo>
                          <a:pt x="773" y="85"/>
                          <a:pt x="771" y="88"/>
                          <a:pt x="774" y="96"/>
                        </a:cubicBezTo>
                        <a:cubicBezTo>
                          <a:pt x="767" y="107"/>
                          <a:pt x="758" y="114"/>
                          <a:pt x="748" y="122"/>
                        </a:cubicBezTo>
                        <a:cubicBezTo>
                          <a:pt x="744" y="125"/>
                          <a:pt x="736" y="130"/>
                          <a:pt x="736" y="130"/>
                        </a:cubicBezTo>
                        <a:cubicBezTo>
                          <a:pt x="740" y="141"/>
                          <a:pt x="731" y="140"/>
                          <a:pt x="722" y="142"/>
                        </a:cubicBezTo>
                        <a:cubicBezTo>
                          <a:pt x="716" y="148"/>
                          <a:pt x="712" y="151"/>
                          <a:pt x="704" y="154"/>
                        </a:cubicBezTo>
                        <a:cubicBezTo>
                          <a:pt x="686" y="150"/>
                          <a:pt x="650" y="169"/>
                          <a:pt x="634" y="180"/>
                        </a:cubicBezTo>
                        <a:cubicBezTo>
                          <a:pt x="636" y="189"/>
                          <a:pt x="631" y="193"/>
                          <a:pt x="640" y="196"/>
                        </a:cubicBezTo>
                        <a:cubicBezTo>
                          <a:pt x="643" y="205"/>
                          <a:pt x="640" y="207"/>
                          <a:pt x="632" y="210"/>
                        </a:cubicBezTo>
                        <a:cubicBezTo>
                          <a:pt x="626" y="219"/>
                          <a:pt x="623" y="226"/>
                          <a:pt x="614" y="232"/>
                        </a:cubicBezTo>
                        <a:cubicBezTo>
                          <a:pt x="611" y="231"/>
                          <a:pt x="606" y="233"/>
                          <a:pt x="604" y="230"/>
                        </a:cubicBezTo>
                        <a:cubicBezTo>
                          <a:pt x="599" y="220"/>
                          <a:pt x="610" y="199"/>
                          <a:pt x="620" y="196"/>
                        </a:cubicBezTo>
                        <a:cubicBezTo>
                          <a:pt x="623" y="187"/>
                          <a:pt x="617" y="187"/>
                          <a:pt x="620" y="178"/>
                        </a:cubicBezTo>
                        <a:cubicBezTo>
                          <a:pt x="617" y="164"/>
                          <a:pt x="609" y="168"/>
                          <a:pt x="598" y="172"/>
                        </a:cubicBezTo>
                        <a:cubicBezTo>
                          <a:pt x="592" y="180"/>
                          <a:pt x="585" y="185"/>
                          <a:pt x="576" y="188"/>
                        </a:cubicBezTo>
                        <a:cubicBezTo>
                          <a:pt x="572" y="194"/>
                          <a:pt x="568" y="200"/>
                          <a:pt x="564" y="206"/>
                        </a:cubicBezTo>
                        <a:cubicBezTo>
                          <a:pt x="561" y="210"/>
                          <a:pt x="556" y="218"/>
                          <a:pt x="556" y="218"/>
                        </a:cubicBezTo>
                        <a:cubicBezTo>
                          <a:pt x="558" y="234"/>
                          <a:pt x="559" y="243"/>
                          <a:pt x="572" y="252"/>
                        </a:cubicBezTo>
                        <a:cubicBezTo>
                          <a:pt x="579" y="262"/>
                          <a:pt x="586" y="273"/>
                          <a:pt x="596" y="280"/>
                        </a:cubicBezTo>
                        <a:cubicBezTo>
                          <a:pt x="598" y="286"/>
                          <a:pt x="602" y="298"/>
                          <a:pt x="602" y="298"/>
                        </a:cubicBezTo>
                        <a:cubicBezTo>
                          <a:pt x="601" y="308"/>
                          <a:pt x="599" y="361"/>
                          <a:pt x="594" y="368"/>
                        </a:cubicBezTo>
                        <a:cubicBezTo>
                          <a:pt x="590" y="374"/>
                          <a:pt x="576" y="378"/>
                          <a:pt x="570" y="382"/>
                        </a:cubicBezTo>
                        <a:cubicBezTo>
                          <a:pt x="563" y="393"/>
                          <a:pt x="550" y="396"/>
                          <a:pt x="542" y="406"/>
                        </a:cubicBezTo>
                        <a:cubicBezTo>
                          <a:pt x="536" y="413"/>
                          <a:pt x="539" y="417"/>
                          <a:pt x="530" y="420"/>
                        </a:cubicBezTo>
                        <a:cubicBezTo>
                          <a:pt x="526" y="408"/>
                          <a:pt x="538" y="391"/>
                          <a:pt x="522" y="386"/>
                        </a:cubicBezTo>
                        <a:cubicBezTo>
                          <a:pt x="516" y="377"/>
                          <a:pt x="510" y="364"/>
                          <a:pt x="502" y="356"/>
                        </a:cubicBezTo>
                        <a:cubicBezTo>
                          <a:pt x="497" y="341"/>
                          <a:pt x="505" y="360"/>
                          <a:pt x="482" y="348"/>
                        </a:cubicBezTo>
                        <a:cubicBezTo>
                          <a:pt x="478" y="346"/>
                          <a:pt x="478" y="339"/>
                          <a:pt x="474" y="336"/>
                        </a:cubicBezTo>
                        <a:cubicBezTo>
                          <a:pt x="470" y="323"/>
                          <a:pt x="466" y="342"/>
                          <a:pt x="462" y="348"/>
                        </a:cubicBezTo>
                        <a:cubicBezTo>
                          <a:pt x="460" y="358"/>
                          <a:pt x="456" y="363"/>
                          <a:pt x="454" y="374"/>
                        </a:cubicBezTo>
                        <a:cubicBezTo>
                          <a:pt x="457" y="383"/>
                          <a:pt x="455" y="387"/>
                          <a:pt x="450" y="394"/>
                        </a:cubicBezTo>
                        <a:cubicBezTo>
                          <a:pt x="454" y="399"/>
                          <a:pt x="464" y="411"/>
                          <a:pt x="466" y="418"/>
                        </a:cubicBezTo>
                        <a:cubicBezTo>
                          <a:pt x="474" y="443"/>
                          <a:pt x="472" y="458"/>
                          <a:pt x="500" y="464"/>
                        </a:cubicBezTo>
                        <a:cubicBezTo>
                          <a:pt x="507" y="469"/>
                          <a:pt x="510" y="474"/>
                          <a:pt x="516" y="480"/>
                        </a:cubicBezTo>
                        <a:cubicBezTo>
                          <a:pt x="511" y="494"/>
                          <a:pt x="513" y="509"/>
                          <a:pt x="510" y="524"/>
                        </a:cubicBezTo>
                        <a:cubicBezTo>
                          <a:pt x="512" y="537"/>
                          <a:pt x="511" y="541"/>
                          <a:pt x="522" y="548"/>
                        </a:cubicBezTo>
                        <a:cubicBezTo>
                          <a:pt x="523" y="552"/>
                          <a:pt x="525" y="556"/>
                          <a:pt x="526" y="560"/>
                        </a:cubicBezTo>
                        <a:cubicBezTo>
                          <a:pt x="527" y="564"/>
                          <a:pt x="514" y="556"/>
                          <a:pt x="514" y="556"/>
                        </a:cubicBezTo>
                        <a:cubicBezTo>
                          <a:pt x="502" y="564"/>
                          <a:pt x="501" y="551"/>
                          <a:pt x="492" y="544"/>
                        </a:cubicBezTo>
                        <a:cubicBezTo>
                          <a:pt x="488" y="541"/>
                          <a:pt x="480" y="536"/>
                          <a:pt x="480" y="536"/>
                        </a:cubicBezTo>
                        <a:cubicBezTo>
                          <a:pt x="471" y="522"/>
                          <a:pt x="474" y="529"/>
                          <a:pt x="470" y="518"/>
                        </a:cubicBezTo>
                        <a:cubicBezTo>
                          <a:pt x="467" y="491"/>
                          <a:pt x="461" y="446"/>
                          <a:pt x="436" y="430"/>
                        </a:cubicBezTo>
                        <a:cubicBezTo>
                          <a:pt x="428" y="433"/>
                          <a:pt x="425" y="433"/>
                          <a:pt x="422" y="424"/>
                        </a:cubicBezTo>
                        <a:cubicBezTo>
                          <a:pt x="427" y="404"/>
                          <a:pt x="432" y="383"/>
                          <a:pt x="438" y="364"/>
                        </a:cubicBezTo>
                        <a:cubicBezTo>
                          <a:pt x="436" y="343"/>
                          <a:pt x="431" y="330"/>
                          <a:pt x="426" y="310"/>
                        </a:cubicBezTo>
                        <a:cubicBezTo>
                          <a:pt x="429" y="302"/>
                          <a:pt x="425" y="300"/>
                          <a:pt x="422" y="292"/>
                        </a:cubicBezTo>
                        <a:cubicBezTo>
                          <a:pt x="424" y="282"/>
                          <a:pt x="428" y="277"/>
                          <a:pt x="422" y="268"/>
                        </a:cubicBezTo>
                        <a:cubicBezTo>
                          <a:pt x="420" y="269"/>
                          <a:pt x="418" y="269"/>
                          <a:pt x="416" y="270"/>
                        </a:cubicBezTo>
                        <a:cubicBezTo>
                          <a:pt x="414" y="272"/>
                          <a:pt x="414" y="275"/>
                          <a:pt x="412" y="276"/>
                        </a:cubicBezTo>
                        <a:cubicBezTo>
                          <a:pt x="408" y="278"/>
                          <a:pt x="400" y="280"/>
                          <a:pt x="400" y="280"/>
                        </a:cubicBezTo>
                        <a:cubicBezTo>
                          <a:pt x="394" y="274"/>
                          <a:pt x="389" y="274"/>
                          <a:pt x="386" y="266"/>
                        </a:cubicBezTo>
                        <a:cubicBezTo>
                          <a:pt x="391" y="251"/>
                          <a:pt x="379" y="206"/>
                          <a:pt x="364" y="196"/>
                        </a:cubicBezTo>
                        <a:cubicBezTo>
                          <a:pt x="357" y="186"/>
                          <a:pt x="358" y="182"/>
                          <a:pt x="360" y="170"/>
                        </a:cubicBezTo>
                        <a:cubicBezTo>
                          <a:pt x="358" y="160"/>
                          <a:pt x="356" y="147"/>
                          <a:pt x="346" y="144"/>
                        </a:cubicBezTo>
                        <a:cubicBezTo>
                          <a:pt x="343" y="154"/>
                          <a:pt x="338" y="160"/>
                          <a:pt x="330" y="166"/>
                        </a:cubicBezTo>
                        <a:cubicBezTo>
                          <a:pt x="323" y="164"/>
                          <a:pt x="308" y="160"/>
                          <a:pt x="308" y="160"/>
                        </a:cubicBezTo>
                        <a:cubicBezTo>
                          <a:pt x="296" y="162"/>
                          <a:pt x="297" y="166"/>
                          <a:pt x="288" y="172"/>
                        </a:cubicBezTo>
                        <a:cubicBezTo>
                          <a:pt x="284" y="185"/>
                          <a:pt x="282" y="191"/>
                          <a:pt x="268" y="196"/>
                        </a:cubicBezTo>
                        <a:cubicBezTo>
                          <a:pt x="264" y="200"/>
                          <a:pt x="243" y="231"/>
                          <a:pt x="242" y="232"/>
                        </a:cubicBezTo>
                        <a:cubicBezTo>
                          <a:pt x="231" y="239"/>
                          <a:pt x="215" y="247"/>
                          <a:pt x="206" y="256"/>
                        </a:cubicBezTo>
                        <a:cubicBezTo>
                          <a:pt x="202" y="260"/>
                          <a:pt x="200" y="265"/>
                          <a:pt x="196" y="268"/>
                        </a:cubicBezTo>
                        <a:cubicBezTo>
                          <a:pt x="194" y="269"/>
                          <a:pt x="192" y="269"/>
                          <a:pt x="190" y="270"/>
                        </a:cubicBezTo>
                        <a:cubicBezTo>
                          <a:pt x="188" y="271"/>
                          <a:pt x="186" y="272"/>
                          <a:pt x="184" y="274"/>
                        </a:cubicBezTo>
                        <a:cubicBezTo>
                          <a:pt x="180" y="278"/>
                          <a:pt x="172" y="286"/>
                          <a:pt x="172" y="286"/>
                        </a:cubicBezTo>
                        <a:cubicBezTo>
                          <a:pt x="167" y="300"/>
                          <a:pt x="165" y="314"/>
                          <a:pt x="160" y="328"/>
                        </a:cubicBezTo>
                        <a:cubicBezTo>
                          <a:pt x="158" y="335"/>
                          <a:pt x="156" y="341"/>
                          <a:pt x="154" y="348"/>
                        </a:cubicBezTo>
                        <a:cubicBezTo>
                          <a:pt x="153" y="350"/>
                          <a:pt x="152" y="354"/>
                          <a:pt x="152" y="354"/>
                        </a:cubicBezTo>
                        <a:cubicBezTo>
                          <a:pt x="152" y="359"/>
                          <a:pt x="156" y="384"/>
                          <a:pt x="146" y="392"/>
                        </a:cubicBezTo>
                        <a:cubicBezTo>
                          <a:pt x="141" y="397"/>
                          <a:pt x="128" y="404"/>
                          <a:pt x="128" y="404"/>
                        </a:cubicBezTo>
                        <a:cubicBezTo>
                          <a:pt x="125" y="412"/>
                          <a:pt x="122" y="421"/>
                          <a:pt x="114" y="424"/>
                        </a:cubicBezTo>
                        <a:cubicBezTo>
                          <a:pt x="100" y="419"/>
                          <a:pt x="97" y="405"/>
                          <a:pt x="94" y="392"/>
                        </a:cubicBezTo>
                        <a:cubicBezTo>
                          <a:pt x="86" y="362"/>
                          <a:pt x="82" y="332"/>
                          <a:pt x="72" y="302"/>
                        </a:cubicBezTo>
                        <a:cubicBezTo>
                          <a:pt x="71" y="281"/>
                          <a:pt x="70" y="275"/>
                          <a:pt x="66" y="258"/>
                        </a:cubicBezTo>
                        <a:cubicBezTo>
                          <a:pt x="66" y="251"/>
                          <a:pt x="68" y="219"/>
                          <a:pt x="64" y="208"/>
                        </a:cubicBezTo>
                        <a:cubicBezTo>
                          <a:pt x="70" y="191"/>
                          <a:pt x="66" y="173"/>
                          <a:pt x="72" y="156"/>
                        </a:cubicBezTo>
                        <a:cubicBezTo>
                          <a:pt x="66" y="139"/>
                          <a:pt x="60" y="168"/>
                          <a:pt x="56" y="172"/>
                        </a:cubicBezTo>
                        <a:cubicBezTo>
                          <a:pt x="53" y="175"/>
                          <a:pt x="44" y="180"/>
                          <a:pt x="44" y="180"/>
                        </a:cubicBezTo>
                        <a:cubicBezTo>
                          <a:pt x="35" y="177"/>
                          <a:pt x="28" y="173"/>
                          <a:pt x="24" y="162"/>
                        </a:cubicBezTo>
                        <a:cubicBezTo>
                          <a:pt x="23" y="158"/>
                          <a:pt x="20" y="150"/>
                          <a:pt x="20" y="150"/>
                        </a:cubicBezTo>
                        <a:cubicBezTo>
                          <a:pt x="30" y="148"/>
                          <a:pt x="30" y="143"/>
                          <a:pt x="38" y="138"/>
                        </a:cubicBezTo>
                        <a:cubicBezTo>
                          <a:pt x="35" y="128"/>
                          <a:pt x="31" y="133"/>
                          <a:pt x="24" y="138"/>
                        </a:cubicBezTo>
                        <a:cubicBezTo>
                          <a:pt x="15" y="135"/>
                          <a:pt x="15" y="132"/>
                          <a:pt x="18" y="124"/>
                        </a:cubicBezTo>
                        <a:cubicBezTo>
                          <a:pt x="11" y="114"/>
                          <a:pt x="9" y="101"/>
                          <a:pt x="0" y="92"/>
                        </a:cubicBezTo>
                        <a:lnTo>
                          <a:pt x="76" y="0"/>
                        </a:lnTo>
                        <a:lnTo>
                          <a:pt x="798" y="6"/>
                        </a:lnTo>
                        <a:close/>
                      </a:path>
                    </a:pathLst>
                  </a:custGeom>
                  <a:solidFill>
                    <a:schemeClr val="folHlink"/>
                  </a:solidFill>
                  <a:ln w="9525">
                    <a:noFill/>
                    <a:round/>
                    <a:headEnd/>
                    <a:tailEnd/>
                  </a:ln>
                  <a:effectLst/>
                </p:spPr>
                <p:txBody>
                  <a:bodyPr wrap="none" anchor="ctr"/>
                  <a:lstStyle/>
                  <a:p>
                    <a:pPr>
                      <a:defRPr/>
                    </a:pPr>
                    <a:endParaRPr lang="es-ES"/>
                  </a:p>
                </p:txBody>
              </p:sp>
              <p:sp>
                <p:nvSpPr>
                  <p:cNvPr id="26719" name="Freeform 95"/>
                  <p:cNvSpPr>
                    <a:spLocks/>
                  </p:cNvSpPr>
                  <p:nvPr/>
                </p:nvSpPr>
                <p:spPr bwMode="ltGray">
                  <a:xfrm>
                    <a:off x="4322" y="519"/>
                    <a:ext cx="19" cy="29"/>
                  </a:xfrm>
                  <a:custGeom>
                    <a:avLst/>
                    <a:gdLst/>
                    <a:ahLst/>
                    <a:cxnLst>
                      <a:cxn ang="0">
                        <a:pos x="7" y="11"/>
                      </a:cxn>
                      <a:cxn ang="0">
                        <a:pos x="17" y="3"/>
                      </a:cxn>
                      <a:cxn ang="0">
                        <a:pos x="37" y="33"/>
                      </a:cxn>
                      <a:cxn ang="0">
                        <a:pos x="19" y="85"/>
                      </a:cxn>
                      <a:cxn ang="0">
                        <a:pos x="1" y="69"/>
                      </a:cxn>
                      <a:cxn ang="0">
                        <a:pos x="7" y="11"/>
                      </a:cxn>
                    </a:cxnLst>
                    <a:rect l="0" t="0" r="r" b="b"/>
                    <a:pathLst>
                      <a:path w="43" h="85">
                        <a:moveTo>
                          <a:pt x="7" y="11"/>
                        </a:moveTo>
                        <a:cubicBezTo>
                          <a:pt x="4" y="2"/>
                          <a:pt x="9" y="0"/>
                          <a:pt x="17" y="3"/>
                        </a:cubicBezTo>
                        <a:cubicBezTo>
                          <a:pt x="24" y="13"/>
                          <a:pt x="28" y="24"/>
                          <a:pt x="37" y="33"/>
                        </a:cubicBezTo>
                        <a:cubicBezTo>
                          <a:pt x="43" y="52"/>
                          <a:pt x="40" y="78"/>
                          <a:pt x="19" y="85"/>
                        </a:cubicBezTo>
                        <a:cubicBezTo>
                          <a:pt x="6" y="81"/>
                          <a:pt x="5" y="81"/>
                          <a:pt x="1" y="69"/>
                        </a:cubicBezTo>
                        <a:cubicBezTo>
                          <a:pt x="2" y="66"/>
                          <a:pt x="0" y="4"/>
                          <a:pt x="7" y="11"/>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20" name="Freeform 96"/>
                  <p:cNvSpPr>
                    <a:spLocks/>
                  </p:cNvSpPr>
                  <p:nvPr/>
                </p:nvSpPr>
                <p:spPr bwMode="ltGray">
                  <a:xfrm>
                    <a:off x="4588" y="421"/>
                    <a:ext cx="18" cy="24"/>
                  </a:xfrm>
                  <a:custGeom>
                    <a:avLst/>
                    <a:gdLst/>
                    <a:ahLst/>
                    <a:cxnLst>
                      <a:cxn ang="0">
                        <a:pos x="13" y="28"/>
                      </a:cxn>
                      <a:cxn ang="0">
                        <a:pos x="29" y="2"/>
                      </a:cxn>
                      <a:cxn ang="0">
                        <a:pos x="43" y="4"/>
                      </a:cxn>
                      <a:cxn ang="0">
                        <a:pos x="39" y="26"/>
                      </a:cxn>
                      <a:cxn ang="0">
                        <a:pos x="13" y="74"/>
                      </a:cxn>
                      <a:cxn ang="0">
                        <a:pos x="7" y="60"/>
                      </a:cxn>
                      <a:cxn ang="0">
                        <a:pos x="3" y="36"/>
                      </a:cxn>
                      <a:cxn ang="0">
                        <a:pos x="13" y="28"/>
                      </a:cxn>
                    </a:cxnLst>
                    <a:rect l="0" t="0" r="r" b="b"/>
                    <a:pathLst>
                      <a:path w="44" h="74">
                        <a:moveTo>
                          <a:pt x="13" y="28"/>
                        </a:moveTo>
                        <a:cubicBezTo>
                          <a:pt x="15" y="13"/>
                          <a:pt x="14" y="7"/>
                          <a:pt x="29" y="2"/>
                        </a:cubicBezTo>
                        <a:cubicBezTo>
                          <a:pt x="34" y="3"/>
                          <a:pt x="40" y="0"/>
                          <a:pt x="43" y="4"/>
                        </a:cubicBezTo>
                        <a:cubicBezTo>
                          <a:pt x="44" y="6"/>
                          <a:pt x="41" y="21"/>
                          <a:pt x="39" y="26"/>
                        </a:cubicBezTo>
                        <a:cubicBezTo>
                          <a:pt x="31" y="43"/>
                          <a:pt x="30" y="63"/>
                          <a:pt x="13" y="74"/>
                        </a:cubicBezTo>
                        <a:cubicBezTo>
                          <a:pt x="4" y="71"/>
                          <a:pt x="4" y="68"/>
                          <a:pt x="7" y="60"/>
                        </a:cubicBezTo>
                        <a:cubicBezTo>
                          <a:pt x="5" y="50"/>
                          <a:pt x="0" y="46"/>
                          <a:pt x="3" y="36"/>
                        </a:cubicBezTo>
                        <a:cubicBezTo>
                          <a:pt x="4" y="32"/>
                          <a:pt x="8" y="23"/>
                          <a:pt x="13" y="28"/>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21" name="Freeform 97"/>
                  <p:cNvSpPr>
                    <a:spLocks/>
                  </p:cNvSpPr>
                  <p:nvPr/>
                </p:nvSpPr>
                <p:spPr bwMode="ltGray">
                  <a:xfrm>
                    <a:off x="4639" y="409"/>
                    <a:ext cx="9" cy="10"/>
                  </a:xfrm>
                  <a:custGeom>
                    <a:avLst/>
                    <a:gdLst/>
                    <a:ahLst/>
                    <a:cxnLst>
                      <a:cxn ang="0">
                        <a:pos x="7" y="16"/>
                      </a:cxn>
                      <a:cxn ang="0">
                        <a:pos x="5" y="30"/>
                      </a:cxn>
                      <a:cxn ang="0">
                        <a:pos x="7" y="16"/>
                      </a:cxn>
                    </a:cxnLst>
                    <a:rect l="0" t="0" r="r" b="b"/>
                    <a:pathLst>
                      <a:path w="20" h="30">
                        <a:moveTo>
                          <a:pt x="7" y="16"/>
                        </a:moveTo>
                        <a:cubicBezTo>
                          <a:pt x="18" y="0"/>
                          <a:pt x="20" y="20"/>
                          <a:pt x="5" y="30"/>
                        </a:cubicBezTo>
                        <a:cubicBezTo>
                          <a:pt x="0" y="23"/>
                          <a:pt x="1" y="22"/>
                          <a:pt x="7" y="16"/>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22" name="Freeform 98"/>
                  <p:cNvSpPr>
                    <a:spLocks/>
                  </p:cNvSpPr>
                  <p:nvPr/>
                </p:nvSpPr>
                <p:spPr bwMode="ltGray">
                  <a:xfrm>
                    <a:off x="3709" y="315"/>
                    <a:ext cx="433" cy="353"/>
                  </a:xfrm>
                  <a:custGeom>
                    <a:avLst/>
                    <a:gdLst/>
                    <a:ahLst/>
                    <a:cxnLst>
                      <a:cxn ang="0">
                        <a:pos x="481" y="464"/>
                      </a:cxn>
                      <a:cxn ang="0">
                        <a:pos x="486" y="451"/>
                      </a:cxn>
                      <a:cxn ang="0">
                        <a:pos x="500" y="413"/>
                      </a:cxn>
                      <a:cxn ang="0">
                        <a:pos x="309" y="287"/>
                      </a:cxn>
                      <a:cxn ang="0">
                        <a:pos x="282" y="346"/>
                      </a:cxn>
                      <a:cxn ang="0">
                        <a:pos x="303" y="556"/>
                      </a:cxn>
                      <a:cxn ang="0">
                        <a:pos x="282" y="494"/>
                      </a:cxn>
                      <a:cxn ang="0">
                        <a:pos x="242" y="439"/>
                      </a:cxn>
                      <a:cxn ang="0">
                        <a:pos x="245" y="413"/>
                      </a:cxn>
                      <a:cxn ang="0">
                        <a:pos x="247" y="394"/>
                      </a:cxn>
                      <a:cxn ang="0">
                        <a:pos x="220" y="375"/>
                      </a:cxn>
                      <a:cxn ang="0">
                        <a:pos x="194" y="346"/>
                      </a:cxn>
                      <a:cxn ang="0">
                        <a:pos x="148" y="354"/>
                      </a:cxn>
                      <a:cxn ang="0">
                        <a:pos x="126" y="365"/>
                      </a:cxn>
                      <a:cxn ang="0">
                        <a:pos x="78" y="365"/>
                      </a:cxn>
                      <a:cxn ang="0">
                        <a:pos x="22" y="312"/>
                      </a:cxn>
                      <a:cxn ang="0">
                        <a:pos x="11" y="295"/>
                      </a:cxn>
                      <a:cxn ang="0">
                        <a:pos x="0" y="264"/>
                      </a:cxn>
                      <a:cxn ang="0">
                        <a:pos x="24" y="213"/>
                      </a:cxn>
                      <a:cxn ang="0">
                        <a:pos x="32" y="181"/>
                      </a:cxn>
                      <a:cxn ang="0">
                        <a:pos x="51" y="143"/>
                      </a:cxn>
                      <a:cxn ang="0">
                        <a:pos x="81" y="116"/>
                      </a:cxn>
                      <a:cxn ang="0">
                        <a:pos x="167" y="67"/>
                      </a:cxn>
                      <a:cxn ang="0">
                        <a:pos x="220" y="30"/>
                      </a:cxn>
                      <a:cxn ang="0">
                        <a:pos x="258" y="6"/>
                      </a:cxn>
                      <a:cxn ang="0">
                        <a:pos x="363" y="2"/>
                      </a:cxn>
                      <a:cxn ang="0">
                        <a:pos x="398" y="0"/>
                      </a:cxn>
                      <a:cxn ang="0">
                        <a:pos x="384" y="34"/>
                      </a:cxn>
                      <a:cxn ang="0">
                        <a:pos x="443" y="84"/>
                      </a:cxn>
                      <a:cxn ang="0">
                        <a:pos x="497" y="74"/>
                      </a:cxn>
                      <a:cxn ang="0">
                        <a:pos x="529" y="82"/>
                      </a:cxn>
                      <a:cxn ang="0">
                        <a:pos x="559" y="97"/>
                      </a:cxn>
                      <a:cxn ang="0">
                        <a:pos x="572" y="188"/>
                      </a:cxn>
                      <a:cxn ang="0">
                        <a:pos x="572" y="240"/>
                      </a:cxn>
                      <a:cxn ang="0">
                        <a:pos x="599" y="283"/>
                      </a:cxn>
                      <a:cxn ang="0">
                        <a:pos x="645" y="300"/>
                      </a:cxn>
                      <a:cxn ang="0">
                        <a:pos x="680" y="295"/>
                      </a:cxn>
                      <a:cxn ang="0">
                        <a:pos x="664" y="340"/>
                      </a:cxn>
                      <a:cxn ang="0">
                        <a:pos x="599" y="407"/>
                      </a:cxn>
                      <a:cxn ang="0">
                        <a:pos x="548" y="485"/>
                      </a:cxn>
                      <a:cxn ang="0">
                        <a:pos x="556" y="508"/>
                      </a:cxn>
                      <a:cxn ang="0">
                        <a:pos x="435" y="556"/>
                      </a:cxn>
                    </a:cxnLst>
                    <a:rect l="0" t="0" r="r" b="b"/>
                    <a:pathLst>
                      <a:path w="682" h="557">
                        <a:moveTo>
                          <a:pt x="435" y="556"/>
                        </a:moveTo>
                        <a:lnTo>
                          <a:pt x="481" y="464"/>
                        </a:lnTo>
                        <a:lnTo>
                          <a:pt x="473" y="449"/>
                        </a:lnTo>
                        <a:lnTo>
                          <a:pt x="486" y="451"/>
                        </a:lnTo>
                        <a:lnTo>
                          <a:pt x="495" y="441"/>
                        </a:lnTo>
                        <a:lnTo>
                          <a:pt x="500" y="413"/>
                        </a:lnTo>
                        <a:lnTo>
                          <a:pt x="500" y="371"/>
                        </a:lnTo>
                        <a:lnTo>
                          <a:pt x="309" y="287"/>
                        </a:lnTo>
                        <a:lnTo>
                          <a:pt x="296" y="308"/>
                        </a:lnTo>
                        <a:lnTo>
                          <a:pt x="282" y="346"/>
                        </a:lnTo>
                        <a:lnTo>
                          <a:pt x="396" y="557"/>
                        </a:lnTo>
                        <a:lnTo>
                          <a:pt x="303" y="556"/>
                        </a:lnTo>
                        <a:lnTo>
                          <a:pt x="304" y="536"/>
                        </a:lnTo>
                        <a:cubicBezTo>
                          <a:pt x="284" y="520"/>
                          <a:pt x="296" y="510"/>
                          <a:pt x="282" y="494"/>
                        </a:cubicBezTo>
                        <a:cubicBezTo>
                          <a:pt x="276" y="475"/>
                          <a:pt x="267" y="468"/>
                          <a:pt x="253" y="451"/>
                        </a:cubicBezTo>
                        <a:cubicBezTo>
                          <a:pt x="249" y="447"/>
                          <a:pt x="245" y="443"/>
                          <a:pt x="242" y="439"/>
                        </a:cubicBezTo>
                        <a:lnTo>
                          <a:pt x="237" y="432"/>
                        </a:lnTo>
                        <a:cubicBezTo>
                          <a:pt x="237" y="432"/>
                          <a:pt x="245" y="413"/>
                          <a:pt x="245" y="413"/>
                        </a:cubicBezTo>
                        <a:cubicBezTo>
                          <a:pt x="247" y="409"/>
                          <a:pt x="250" y="401"/>
                          <a:pt x="250" y="401"/>
                        </a:cubicBezTo>
                        <a:cubicBezTo>
                          <a:pt x="249" y="399"/>
                          <a:pt x="247" y="397"/>
                          <a:pt x="247" y="394"/>
                        </a:cubicBezTo>
                        <a:cubicBezTo>
                          <a:pt x="248" y="390"/>
                          <a:pt x="253" y="382"/>
                          <a:pt x="253" y="382"/>
                        </a:cubicBezTo>
                        <a:cubicBezTo>
                          <a:pt x="243" y="370"/>
                          <a:pt x="237" y="371"/>
                          <a:pt x="220" y="375"/>
                        </a:cubicBezTo>
                        <a:cubicBezTo>
                          <a:pt x="217" y="371"/>
                          <a:pt x="210" y="369"/>
                          <a:pt x="207" y="365"/>
                        </a:cubicBezTo>
                        <a:cubicBezTo>
                          <a:pt x="185" y="337"/>
                          <a:pt x="216" y="363"/>
                          <a:pt x="194" y="346"/>
                        </a:cubicBezTo>
                        <a:cubicBezTo>
                          <a:pt x="167" y="349"/>
                          <a:pt x="179" y="346"/>
                          <a:pt x="156" y="352"/>
                        </a:cubicBezTo>
                        <a:cubicBezTo>
                          <a:pt x="153" y="353"/>
                          <a:pt x="148" y="354"/>
                          <a:pt x="148" y="354"/>
                        </a:cubicBezTo>
                        <a:cubicBezTo>
                          <a:pt x="146" y="356"/>
                          <a:pt x="145" y="359"/>
                          <a:pt x="142" y="361"/>
                        </a:cubicBezTo>
                        <a:cubicBezTo>
                          <a:pt x="138" y="363"/>
                          <a:pt x="126" y="365"/>
                          <a:pt x="126" y="365"/>
                        </a:cubicBezTo>
                        <a:cubicBezTo>
                          <a:pt x="105" y="354"/>
                          <a:pt x="116" y="355"/>
                          <a:pt x="94" y="361"/>
                        </a:cubicBezTo>
                        <a:cubicBezTo>
                          <a:pt x="89" y="362"/>
                          <a:pt x="78" y="365"/>
                          <a:pt x="78" y="365"/>
                        </a:cubicBezTo>
                        <a:cubicBezTo>
                          <a:pt x="62" y="383"/>
                          <a:pt x="46" y="346"/>
                          <a:pt x="35" y="337"/>
                        </a:cubicBezTo>
                        <a:cubicBezTo>
                          <a:pt x="32" y="330"/>
                          <a:pt x="24" y="320"/>
                          <a:pt x="22" y="312"/>
                        </a:cubicBezTo>
                        <a:cubicBezTo>
                          <a:pt x="20" y="308"/>
                          <a:pt x="22" y="303"/>
                          <a:pt x="19" y="300"/>
                        </a:cubicBezTo>
                        <a:cubicBezTo>
                          <a:pt x="17" y="297"/>
                          <a:pt x="13" y="297"/>
                          <a:pt x="11" y="295"/>
                        </a:cubicBezTo>
                        <a:cubicBezTo>
                          <a:pt x="3" y="277"/>
                          <a:pt x="15" y="306"/>
                          <a:pt x="5" y="276"/>
                        </a:cubicBezTo>
                        <a:cubicBezTo>
                          <a:pt x="4" y="272"/>
                          <a:pt x="0" y="264"/>
                          <a:pt x="0" y="264"/>
                        </a:cubicBezTo>
                        <a:cubicBezTo>
                          <a:pt x="3" y="253"/>
                          <a:pt x="2" y="248"/>
                          <a:pt x="13" y="243"/>
                        </a:cubicBezTo>
                        <a:cubicBezTo>
                          <a:pt x="20" y="221"/>
                          <a:pt x="17" y="231"/>
                          <a:pt x="24" y="213"/>
                        </a:cubicBezTo>
                        <a:cubicBezTo>
                          <a:pt x="26" y="209"/>
                          <a:pt x="30" y="200"/>
                          <a:pt x="30" y="200"/>
                        </a:cubicBezTo>
                        <a:cubicBezTo>
                          <a:pt x="26" y="192"/>
                          <a:pt x="24" y="191"/>
                          <a:pt x="32" y="181"/>
                        </a:cubicBezTo>
                        <a:cubicBezTo>
                          <a:pt x="36" y="177"/>
                          <a:pt x="43" y="169"/>
                          <a:pt x="43" y="169"/>
                        </a:cubicBezTo>
                        <a:cubicBezTo>
                          <a:pt x="37" y="155"/>
                          <a:pt x="36" y="153"/>
                          <a:pt x="51" y="143"/>
                        </a:cubicBezTo>
                        <a:cubicBezTo>
                          <a:pt x="56" y="140"/>
                          <a:pt x="67" y="135"/>
                          <a:pt x="67" y="135"/>
                        </a:cubicBezTo>
                        <a:cubicBezTo>
                          <a:pt x="73" y="129"/>
                          <a:pt x="75" y="122"/>
                          <a:pt x="81" y="116"/>
                        </a:cubicBezTo>
                        <a:cubicBezTo>
                          <a:pt x="89" y="107"/>
                          <a:pt x="102" y="105"/>
                          <a:pt x="113" y="99"/>
                        </a:cubicBezTo>
                        <a:cubicBezTo>
                          <a:pt x="125" y="85"/>
                          <a:pt x="149" y="76"/>
                          <a:pt x="167" y="67"/>
                        </a:cubicBezTo>
                        <a:cubicBezTo>
                          <a:pt x="174" y="59"/>
                          <a:pt x="175" y="50"/>
                          <a:pt x="188" y="46"/>
                        </a:cubicBezTo>
                        <a:cubicBezTo>
                          <a:pt x="198" y="39"/>
                          <a:pt x="208" y="36"/>
                          <a:pt x="220" y="30"/>
                        </a:cubicBezTo>
                        <a:cubicBezTo>
                          <a:pt x="223" y="28"/>
                          <a:pt x="228" y="25"/>
                          <a:pt x="228" y="25"/>
                        </a:cubicBezTo>
                        <a:cubicBezTo>
                          <a:pt x="237" y="16"/>
                          <a:pt x="245" y="10"/>
                          <a:pt x="258" y="6"/>
                        </a:cubicBezTo>
                        <a:cubicBezTo>
                          <a:pt x="269" y="31"/>
                          <a:pt x="301" y="6"/>
                          <a:pt x="320" y="4"/>
                        </a:cubicBezTo>
                        <a:cubicBezTo>
                          <a:pt x="334" y="3"/>
                          <a:pt x="349" y="3"/>
                          <a:pt x="363" y="2"/>
                        </a:cubicBezTo>
                        <a:cubicBezTo>
                          <a:pt x="369" y="3"/>
                          <a:pt x="376" y="5"/>
                          <a:pt x="382" y="4"/>
                        </a:cubicBezTo>
                        <a:cubicBezTo>
                          <a:pt x="387" y="4"/>
                          <a:pt x="398" y="0"/>
                          <a:pt x="398" y="0"/>
                        </a:cubicBezTo>
                        <a:cubicBezTo>
                          <a:pt x="415" y="8"/>
                          <a:pt x="406" y="16"/>
                          <a:pt x="400" y="30"/>
                        </a:cubicBezTo>
                        <a:cubicBezTo>
                          <a:pt x="398" y="34"/>
                          <a:pt x="384" y="34"/>
                          <a:pt x="384" y="34"/>
                        </a:cubicBezTo>
                        <a:cubicBezTo>
                          <a:pt x="379" y="47"/>
                          <a:pt x="398" y="51"/>
                          <a:pt x="411" y="55"/>
                        </a:cubicBezTo>
                        <a:cubicBezTo>
                          <a:pt x="419" y="72"/>
                          <a:pt x="421" y="79"/>
                          <a:pt x="443" y="84"/>
                        </a:cubicBezTo>
                        <a:cubicBezTo>
                          <a:pt x="461" y="71"/>
                          <a:pt x="435" y="65"/>
                          <a:pt x="468" y="57"/>
                        </a:cubicBezTo>
                        <a:cubicBezTo>
                          <a:pt x="482" y="61"/>
                          <a:pt x="485" y="70"/>
                          <a:pt x="497" y="74"/>
                        </a:cubicBezTo>
                        <a:cubicBezTo>
                          <a:pt x="505" y="76"/>
                          <a:pt x="513" y="78"/>
                          <a:pt x="521" y="80"/>
                        </a:cubicBezTo>
                        <a:cubicBezTo>
                          <a:pt x="524" y="81"/>
                          <a:pt x="529" y="82"/>
                          <a:pt x="529" y="82"/>
                        </a:cubicBezTo>
                        <a:cubicBezTo>
                          <a:pt x="547" y="78"/>
                          <a:pt x="547" y="76"/>
                          <a:pt x="562" y="84"/>
                        </a:cubicBezTo>
                        <a:cubicBezTo>
                          <a:pt x="566" y="95"/>
                          <a:pt x="565" y="86"/>
                          <a:pt x="559" y="97"/>
                        </a:cubicBezTo>
                        <a:cubicBezTo>
                          <a:pt x="557" y="101"/>
                          <a:pt x="554" y="110"/>
                          <a:pt x="554" y="110"/>
                        </a:cubicBezTo>
                        <a:cubicBezTo>
                          <a:pt x="556" y="132"/>
                          <a:pt x="556" y="168"/>
                          <a:pt x="572" y="188"/>
                        </a:cubicBezTo>
                        <a:cubicBezTo>
                          <a:pt x="568" y="198"/>
                          <a:pt x="564" y="208"/>
                          <a:pt x="562" y="219"/>
                        </a:cubicBezTo>
                        <a:cubicBezTo>
                          <a:pt x="564" y="227"/>
                          <a:pt x="569" y="233"/>
                          <a:pt x="572" y="240"/>
                        </a:cubicBezTo>
                        <a:cubicBezTo>
                          <a:pt x="573" y="247"/>
                          <a:pt x="572" y="254"/>
                          <a:pt x="575" y="259"/>
                        </a:cubicBezTo>
                        <a:cubicBezTo>
                          <a:pt x="577" y="263"/>
                          <a:pt x="595" y="272"/>
                          <a:pt x="599" y="283"/>
                        </a:cubicBezTo>
                        <a:cubicBezTo>
                          <a:pt x="594" y="295"/>
                          <a:pt x="603" y="306"/>
                          <a:pt x="618" y="310"/>
                        </a:cubicBezTo>
                        <a:cubicBezTo>
                          <a:pt x="630" y="307"/>
                          <a:pt x="638" y="308"/>
                          <a:pt x="645" y="300"/>
                        </a:cubicBezTo>
                        <a:cubicBezTo>
                          <a:pt x="660" y="302"/>
                          <a:pt x="663" y="303"/>
                          <a:pt x="672" y="293"/>
                        </a:cubicBezTo>
                        <a:cubicBezTo>
                          <a:pt x="675" y="294"/>
                          <a:pt x="679" y="293"/>
                          <a:pt x="680" y="295"/>
                        </a:cubicBezTo>
                        <a:cubicBezTo>
                          <a:pt x="682" y="301"/>
                          <a:pt x="674" y="321"/>
                          <a:pt x="672" y="327"/>
                        </a:cubicBezTo>
                        <a:cubicBezTo>
                          <a:pt x="668" y="340"/>
                          <a:pt x="671" y="326"/>
                          <a:pt x="664" y="340"/>
                        </a:cubicBezTo>
                        <a:cubicBezTo>
                          <a:pt x="652" y="360"/>
                          <a:pt x="646" y="381"/>
                          <a:pt x="621" y="394"/>
                        </a:cubicBezTo>
                        <a:cubicBezTo>
                          <a:pt x="614" y="402"/>
                          <a:pt x="609" y="402"/>
                          <a:pt x="599" y="407"/>
                        </a:cubicBezTo>
                        <a:cubicBezTo>
                          <a:pt x="590" y="418"/>
                          <a:pt x="579" y="429"/>
                          <a:pt x="567" y="439"/>
                        </a:cubicBezTo>
                        <a:cubicBezTo>
                          <a:pt x="560" y="454"/>
                          <a:pt x="555" y="470"/>
                          <a:pt x="548" y="485"/>
                        </a:cubicBezTo>
                        <a:cubicBezTo>
                          <a:pt x="549" y="489"/>
                          <a:pt x="550" y="492"/>
                          <a:pt x="551" y="496"/>
                        </a:cubicBezTo>
                        <a:cubicBezTo>
                          <a:pt x="552" y="500"/>
                          <a:pt x="556" y="508"/>
                          <a:pt x="556" y="508"/>
                        </a:cubicBezTo>
                        <a:cubicBezTo>
                          <a:pt x="559" y="524"/>
                          <a:pt x="562" y="546"/>
                          <a:pt x="576" y="557"/>
                        </a:cubicBezTo>
                        <a:lnTo>
                          <a:pt x="435" y="556"/>
                        </a:lnTo>
                        <a:close/>
                      </a:path>
                    </a:pathLst>
                  </a:custGeom>
                  <a:solidFill>
                    <a:schemeClr val="folHlink"/>
                  </a:solidFill>
                  <a:ln w="9525">
                    <a:noFill/>
                    <a:round/>
                    <a:headEnd/>
                    <a:tailEnd/>
                  </a:ln>
                  <a:effectLst/>
                </p:spPr>
                <p:txBody>
                  <a:bodyPr wrap="none" anchor="ctr"/>
                  <a:lstStyle/>
                  <a:p>
                    <a:pPr>
                      <a:defRPr/>
                    </a:pPr>
                    <a:endParaRPr lang="es-ES"/>
                  </a:p>
                </p:txBody>
              </p:sp>
              <p:sp>
                <p:nvSpPr>
                  <p:cNvPr id="26723" name="Freeform 99"/>
                  <p:cNvSpPr>
                    <a:spLocks/>
                  </p:cNvSpPr>
                  <p:nvPr/>
                </p:nvSpPr>
                <p:spPr bwMode="ltGray">
                  <a:xfrm>
                    <a:off x="3877" y="447"/>
                    <a:ext cx="163" cy="221"/>
                  </a:xfrm>
                  <a:custGeom>
                    <a:avLst/>
                    <a:gdLst/>
                    <a:ahLst/>
                    <a:cxnLst>
                      <a:cxn ang="0">
                        <a:pos x="243" y="347"/>
                      </a:cxn>
                      <a:cxn ang="0">
                        <a:pos x="233" y="301"/>
                      </a:cxn>
                      <a:cxn ang="0">
                        <a:pos x="217" y="288"/>
                      </a:cxn>
                      <a:cxn ang="0">
                        <a:pos x="215" y="269"/>
                      </a:cxn>
                      <a:cxn ang="0">
                        <a:pos x="209" y="254"/>
                      </a:cxn>
                      <a:cxn ang="0">
                        <a:pos x="209" y="229"/>
                      </a:cxn>
                      <a:cxn ang="0">
                        <a:pos x="207" y="214"/>
                      </a:cxn>
                      <a:cxn ang="0">
                        <a:pos x="228" y="202"/>
                      </a:cxn>
                      <a:cxn ang="0">
                        <a:pos x="257" y="197"/>
                      </a:cxn>
                      <a:cxn ang="0">
                        <a:pos x="257" y="136"/>
                      </a:cxn>
                      <a:cxn ang="0">
                        <a:pos x="54" y="96"/>
                      </a:cxn>
                      <a:cxn ang="0">
                        <a:pos x="32" y="98"/>
                      </a:cxn>
                      <a:cxn ang="0">
                        <a:pos x="16" y="102"/>
                      </a:cxn>
                      <a:cxn ang="0">
                        <a:pos x="0" y="149"/>
                      </a:cxn>
                      <a:cxn ang="0">
                        <a:pos x="93" y="346"/>
                      </a:cxn>
                      <a:cxn ang="0">
                        <a:pos x="243" y="347"/>
                      </a:cxn>
                    </a:cxnLst>
                    <a:rect l="0" t="0" r="r" b="b"/>
                    <a:pathLst>
                      <a:path w="257" h="347">
                        <a:moveTo>
                          <a:pt x="243" y="347"/>
                        </a:moveTo>
                        <a:lnTo>
                          <a:pt x="233" y="301"/>
                        </a:lnTo>
                        <a:lnTo>
                          <a:pt x="217" y="288"/>
                        </a:lnTo>
                        <a:lnTo>
                          <a:pt x="215" y="269"/>
                        </a:lnTo>
                        <a:lnTo>
                          <a:pt x="209" y="254"/>
                        </a:lnTo>
                        <a:lnTo>
                          <a:pt x="209" y="229"/>
                        </a:lnTo>
                        <a:lnTo>
                          <a:pt x="207" y="214"/>
                        </a:lnTo>
                        <a:lnTo>
                          <a:pt x="228" y="202"/>
                        </a:lnTo>
                        <a:lnTo>
                          <a:pt x="257" y="197"/>
                        </a:lnTo>
                        <a:lnTo>
                          <a:pt x="257" y="136"/>
                        </a:lnTo>
                        <a:cubicBezTo>
                          <a:pt x="209" y="119"/>
                          <a:pt x="13" y="0"/>
                          <a:pt x="54" y="96"/>
                        </a:cubicBezTo>
                        <a:cubicBezTo>
                          <a:pt x="36" y="106"/>
                          <a:pt x="57" y="97"/>
                          <a:pt x="32" y="98"/>
                        </a:cubicBezTo>
                        <a:cubicBezTo>
                          <a:pt x="27" y="99"/>
                          <a:pt x="16" y="102"/>
                          <a:pt x="16" y="102"/>
                        </a:cubicBezTo>
                        <a:lnTo>
                          <a:pt x="0" y="149"/>
                        </a:lnTo>
                        <a:lnTo>
                          <a:pt x="93" y="346"/>
                        </a:lnTo>
                        <a:lnTo>
                          <a:pt x="243" y="347"/>
                        </a:lnTo>
                        <a:close/>
                      </a:path>
                    </a:pathLst>
                  </a:custGeom>
                  <a:solidFill>
                    <a:schemeClr val="folHlink"/>
                  </a:solidFill>
                  <a:ln w="9525">
                    <a:noFill/>
                    <a:round/>
                    <a:headEnd/>
                    <a:tailEnd/>
                  </a:ln>
                  <a:effectLst/>
                </p:spPr>
                <p:txBody>
                  <a:bodyPr wrap="none" anchor="ctr"/>
                  <a:lstStyle/>
                  <a:p>
                    <a:pPr>
                      <a:defRPr/>
                    </a:pPr>
                    <a:endParaRPr lang="es-ES"/>
                  </a:p>
                </p:txBody>
              </p:sp>
              <p:sp>
                <p:nvSpPr>
                  <p:cNvPr id="26724" name="Freeform 100"/>
                  <p:cNvSpPr>
                    <a:spLocks/>
                  </p:cNvSpPr>
                  <p:nvPr/>
                </p:nvSpPr>
                <p:spPr bwMode="ltGray">
                  <a:xfrm>
                    <a:off x="4164" y="611"/>
                    <a:ext cx="7" cy="12"/>
                  </a:xfrm>
                  <a:custGeom>
                    <a:avLst/>
                    <a:gdLst/>
                    <a:ahLst/>
                    <a:cxnLst>
                      <a:cxn ang="0">
                        <a:pos x="7" y="25"/>
                      </a:cxn>
                      <a:cxn ang="0">
                        <a:pos x="19" y="21"/>
                      </a:cxn>
                      <a:cxn ang="0">
                        <a:pos x="7" y="25"/>
                      </a:cxn>
                    </a:cxnLst>
                    <a:rect l="0" t="0" r="r" b="b"/>
                    <a:pathLst>
                      <a:path w="19" h="37">
                        <a:moveTo>
                          <a:pt x="7" y="25"/>
                        </a:moveTo>
                        <a:cubicBezTo>
                          <a:pt x="0" y="4"/>
                          <a:pt x="12" y="0"/>
                          <a:pt x="19" y="21"/>
                        </a:cubicBezTo>
                        <a:cubicBezTo>
                          <a:pt x="14" y="37"/>
                          <a:pt x="18" y="36"/>
                          <a:pt x="7" y="25"/>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25" name="Freeform 101"/>
                  <p:cNvSpPr>
                    <a:spLocks/>
                  </p:cNvSpPr>
                  <p:nvPr/>
                </p:nvSpPr>
                <p:spPr bwMode="ltGray">
                  <a:xfrm>
                    <a:off x="4155" y="497"/>
                    <a:ext cx="9" cy="6"/>
                  </a:xfrm>
                  <a:custGeom>
                    <a:avLst/>
                    <a:gdLst/>
                    <a:ahLst/>
                    <a:cxnLst>
                      <a:cxn ang="0">
                        <a:pos x="12" y="12"/>
                      </a:cxn>
                      <a:cxn ang="0">
                        <a:pos x="16" y="0"/>
                      </a:cxn>
                      <a:cxn ang="0">
                        <a:pos x="20" y="12"/>
                      </a:cxn>
                      <a:cxn ang="0">
                        <a:pos x="8" y="20"/>
                      </a:cxn>
                      <a:cxn ang="0">
                        <a:pos x="12" y="12"/>
                      </a:cxn>
                    </a:cxnLst>
                    <a:rect l="0" t="0" r="r" b="b"/>
                    <a:pathLst>
                      <a:path w="22" h="20">
                        <a:moveTo>
                          <a:pt x="12" y="12"/>
                        </a:moveTo>
                        <a:cubicBezTo>
                          <a:pt x="13" y="8"/>
                          <a:pt x="12" y="0"/>
                          <a:pt x="16" y="0"/>
                        </a:cubicBezTo>
                        <a:cubicBezTo>
                          <a:pt x="20" y="0"/>
                          <a:pt x="22" y="8"/>
                          <a:pt x="20" y="12"/>
                        </a:cubicBezTo>
                        <a:cubicBezTo>
                          <a:pt x="18" y="16"/>
                          <a:pt x="12" y="17"/>
                          <a:pt x="8" y="20"/>
                        </a:cubicBezTo>
                        <a:cubicBezTo>
                          <a:pt x="3" y="5"/>
                          <a:pt x="0" y="6"/>
                          <a:pt x="12" y="12"/>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26" name="Freeform 102"/>
                  <p:cNvSpPr>
                    <a:spLocks/>
                  </p:cNvSpPr>
                  <p:nvPr/>
                </p:nvSpPr>
                <p:spPr bwMode="ltGray">
                  <a:xfrm>
                    <a:off x="3760" y="357"/>
                    <a:ext cx="25" cy="10"/>
                  </a:xfrm>
                  <a:custGeom>
                    <a:avLst/>
                    <a:gdLst/>
                    <a:ahLst/>
                    <a:cxnLst>
                      <a:cxn ang="0">
                        <a:pos x="24" y="18"/>
                      </a:cxn>
                      <a:cxn ang="0">
                        <a:pos x="32" y="6"/>
                      </a:cxn>
                      <a:cxn ang="0">
                        <a:pos x="36" y="30"/>
                      </a:cxn>
                      <a:cxn ang="0">
                        <a:pos x="24" y="18"/>
                      </a:cxn>
                    </a:cxnLst>
                    <a:rect l="0" t="0" r="r" b="b"/>
                    <a:pathLst>
                      <a:path w="57" h="30">
                        <a:moveTo>
                          <a:pt x="24" y="18"/>
                        </a:moveTo>
                        <a:cubicBezTo>
                          <a:pt x="0" y="10"/>
                          <a:pt x="9" y="0"/>
                          <a:pt x="32" y="6"/>
                        </a:cubicBezTo>
                        <a:cubicBezTo>
                          <a:pt x="46" y="15"/>
                          <a:pt x="57" y="23"/>
                          <a:pt x="36" y="30"/>
                        </a:cubicBezTo>
                        <a:cubicBezTo>
                          <a:pt x="21" y="25"/>
                          <a:pt x="24" y="30"/>
                          <a:pt x="24" y="18"/>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27" name="Freeform 103"/>
                  <p:cNvSpPr>
                    <a:spLocks/>
                  </p:cNvSpPr>
                  <p:nvPr/>
                </p:nvSpPr>
                <p:spPr bwMode="ltGray">
                  <a:xfrm>
                    <a:off x="4062" y="265"/>
                    <a:ext cx="295" cy="233"/>
                  </a:xfrm>
                  <a:custGeom>
                    <a:avLst/>
                    <a:gdLst/>
                    <a:ahLst/>
                    <a:cxnLst>
                      <a:cxn ang="0">
                        <a:pos x="473" y="464"/>
                      </a:cxn>
                      <a:cxn ang="0">
                        <a:pos x="393" y="452"/>
                      </a:cxn>
                      <a:cxn ang="0">
                        <a:pos x="325" y="412"/>
                      </a:cxn>
                      <a:cxn ang="0">
                        <a:pos x="265" y="400"/>
                      </a:cxn>
                      <a:cxn ang="0">
                        <a:pos x="237" y="416"/>
                      </a:cxn>
                      <a:cxn ang="0">
                        <a:pos x="261" y="428"/>
                      </a:cxn>
                      <a:cxn ang="0">
                        <a:pos x="293" y="468"/>
                      </a:cxn>
                      <a:cxn ang="0">
                        <a:pos x="321" y="476"/>
                      </a:cxn>
                      <a:cxn ang="0">
                        <a:pos x="333" y="536"/>
                      </a:cxn>
                      <a:cxn ang="0">
                        <a:pos x="313" y="552"/>
                      </a:cxn>
                      <a:cxn ang="0">
                        <a:pos x="261" y="616"/>
                      </a:cxn>
                      <a:cxn ang="0">
                        <a:pos x="225" y="628"/>
                      </a:cxn>
                      <a:cxn ang="0">
                        <a:pos x="97" y="696"/>
                      </a:cxn>
                      <a:cxn ang="0">
                        <a:pos x="77" y="616"/>
                      </a:cxn>
                      <a:cxn ang="0">
                        <a:pos x="45" y="524"/>
                      </a:cxn>
                      <a:cxn ang="0">
                        <a:pos x="33" y="448"/>
                      </a:cxn>
                      <a:cxn ang="0">
                        <a:pos x="53" y="344"/>
                      </a:cxn>
                      <a:cxn ang="0">
                        <a:pos x="17" y="392"/>
                      </a:cxn>
                      <a:cxn ang="0">
                        <a:pos x="81" y="280"/>
                      </a:cxn>
                      <a:cxn ang="0">
                        <a:pos x="113" y="204"/>
                      </a:cxn>
                      <a:cxn ang="0">
                        <a:pos x="37" y="204"/>
                      </a:cxn>
                      <a:cxn ang="0">
                        <a:pos x="1" y="196"/>
                      </a:cxn>
                      <a:cxn ang="0">
                        <a:pos x="25" y="140"/>
                      </a:cxn>
                      <a:cxn ang="0">
                        <a:pos x="97" y="112"/>
                      </a:cxn>
                      <a:cxn ang="0">
                        <a:pos x="221" y="124"/>
                      </a:cxn>
                      <a:cxn ang="0">
                        <a:pos x="229" y="64"/>
                      </a:cxn>
                      <a:cxn ang="0">
                        <a:pos x="261" y="0"/>
                      </a:cxn>
                      <a:cxn ang="0">
                        <a:pos x="357" y="44"/>
                      </a:cxn>
                      <a:cxn ang="0">
                        <a:pos x="329" y="88"/>
                      </a:cxn>
                      <a:cxn ang="0">
                        <a:pos x="301" y="176"/>
                      </a:cxn>
                      <a:cxn ang="0">
                        <a:pos x="361" y="192"/>
                      </a:cxn>
                      <a:cxn ang="0">
                        <a:pos x="373" y="136"/>
                      </a:cxn>
                      <a:cxn ang="0">
                        <a:pos x="417" y="92"/>
                      </a:cxn>
                      <a:cxn ang="0">
                        <a:pos x="497" y="88"/>
                      </a:cxn>
                      <a:cxn ang="0">
                        <a:pos x="529" y="52"/>
                      </a:cxn>
                      <a:cxn ang="0">
                        <a:pos x="541" y="460"/>
                      </a:cxn>
                    </a:cxnLst>
                    <a:rect l="0" t="0" r="r" b="b"/>
                    <a:pathLst>
                      <a:path w="693" h="696">
                        <a:moveTo>
                          <a:pt x="541" y="460"/>
                        </a:moveTo>
                        <a:lnTo>
                          <a:pt x="473" y="464"/>
                        </a:lnTo>
                        <a:lnTo>
                          <a:pt x="441" y="452"/>
                        </a:lnTo>
                        <a:lnTo>
                          <a:pt x="393" y="452"/>
                        </a:lnTo>
                        <a:cubicBezTo>
                          <a:pt x="365" y="448"/>
                          <a:pt x="360" y="444"/>
                          <a:pt x="337" y="436"/>
                        </a:cubicBezTo>
                        <a:cubicBezTo>
                          <a:pt x="336" y="432"/>
                          <a:pt x="330" y="413"/>
                          <a:pt x="325" y="412"/>
                        </a:cubicBezTo>
                        <a:cubicBezTo>
                          <a:pt x="317" y="411"/>
                          <a:pt x="301" y="420"/>
                          <a:pt x="301" y="420"/>
                        </a:cubicBezTo>
                        <a:cubicBezTo>
                          <a:pt x="289" y="412"/>
                          <a:pt x="277" y="408"/>
                          <a:pt x="265" y="400"/>
                        </a:cubicBezTo>
                        <a:cubicBezTo>
                          <a:pt x="252" y="380"/>
                          <a:pt x="256" y="356"/>
                          <a:pt x="233" y="348"/>
                        </a:cubicBezTo>
                        <a:cubicBezTo>
                          <a:pt x="217" y="372"/>
                          <a:pt x="221" y="392"/>
                          <a:pt x="237" y="416"/>
                        </a:cubicBezTo>
                        <a:cubicBezTo>
                          <a:pt x="234" y="428"/>
                          <a:pt x="228" y="445"/>
                          <a:pt x="237" y="444"/>
                        </a:cubicBezTo>
                        <a:cubicBezTo>
                          <a:pt x="247" y="443"/>
                          <a:pt x="261" y="428"/>
                          <a:pt x="261" y="428"/>
                        </a:cubicBezTo>
                        <a:cubicBezTo>
                          <a:pt x="258" y="450"/>
                          <a:pt x="243" y="475"/>
                          <a:pt x="269" y="484"/>
                        </a:cubicBezTo>
                        <a:cubicBezTo>
                          <a:pt x="277" y="479"/>
                          <a:pt x="288" y="476"/>
                          <a:pt x="293" y="468"/>
                        </a:cubicBezTo>
                        <a:cubicBezTo>
                          <a:pt x="302" y="454"/>
                          <a:pt x="303" y="446"/>
                          <a:pt x="317" y="436"/>
                        </a:cubicBezTo>
                        <a:cubicBezTo>
                          <a:pt x="315" y="448"/>
                          <a:pt x="306" y="467"/>
                          <a:pt x="321" y="476"/>
                        </a:cubicBezTo>
                        <a:cubicBezTo>
                          <a:pt x="328" y="480"/>
                          <a:pt x="345" y="484"/>
                          <a:pt x="345" y="484"/>
                        </a:cubicBezTo>
                        <a:cubicBezTo>
                          <a:pt x="382" y="472"/>
                          <a:pt x="347" y="527"/>
                          <a:pt x="333" y="536"/>
                        </a:cubicBezTo>
                        <a:cubicBezTo>
                          <a:pt x="330" y="540"/>
                          <a:pt x="329" y="545"/>
                          <a:pt x="325" y="548"/>
                        </a:cubicBezTo>
                        <a:cubicBezTo>
                          <a:pt x="322" y="551"/>
                          <a:pt x="316" y="549"/>
                          <a:pt x="313" y="552"/>
                        </a:cubicBezTo>
                        <a:cubicBezTo>
                          <a:pt x="300" y="565"/>
                          <a:pt x="320" y="575"/>
                          <a:pt x="293" y="584"/>
                        </a:cubicBezTo>
                        <a:cubicBezTo>
                          <a:pt x="286" y="595"/>
                          <a:pt x="272" y="610"/>
                          <a:pt x="261" y="616"/>
                        </a:cubicBezTo>
                        <a:cubicBezTo>
                          <a:pt x="254" y="620"/>
                          <a:pt x="245" y="621"/>
                          <a:pt x="237" y="624"/>
                        </a:cubicBezTo>
                        <a:cubicBezTo>
                          <a:pt x="233" y="625"/>
                          <a:pt x="225" y="628"/>
                          <a:pt x="225" y="628"/>
                        </a:cubicBezTo>
                        <a:cubicBezTo>
                          <a:pt x="215" y="659"/>
                          <a:pt x="212" y="652"/>
                          <a:pt x="173" y="656"/>
                        </a:cubicBezTo>
                        <a:cubicBezTo>
                          <a:pt x="140" y="667"/>
                          <a:pt x="132" y="687"/>
                          <a:pt x="97" y="696"/>
                        </a:cubicBezTo>
                        <a:cubicBezTo>
                          <a:pt x="77" y="691"/>
                          <a:pt x="75" y="687"/>
                          <a:pt x="81" y="668"/>
                        </a:cubicBezTo>
                        <a:cubicBezTo>
                          <a:pt x="77" y="646"/>
                          <a:pt x="72" y="639"/>
                          <a:pt x="77" y="616"/>
                        </a:cubicBezTo>
                        <a:cubicBezTo>
                          <a:pt x="73" y="598"/>
                          <a:pt x="71" y="587"/>
                          <a:pt x="61" y="572"/>
                        </a:cubicBezTo>
                        <a:cubicBezTo>
                          <a:pt x="58" y="551"/>
                          <a:pt x="51" y="543"/>
                          <a:pt x="45" y="524"/>
                        </a:cubicBezTo>
                        <a:cubicBezTo>
                          <a:pt x="52" y="502"/>
                          <a:pt x="58" y="496"/>
                          <a:pt x="49" y="472"/>
                        </a:cubicBezTo>
                        <a:cubicBezTo>
                          <a:pt x="46" y="463"/>
                          <a:pt x="33" y="448"/>
                          <a:pt x="33" y="448"/>
                        </a:cubicBezTo>
                        <a:cubicBezTo>
                          <a:pt x="42" y="422"/>
                          <a:pt x="42" y="408"/>
                          <a:pt x="33" y="380"/>
                        </a:cubicBezTo>
                        <a:cubicBezTo>
                          <a:pt x="49" y="369"/>
                          <a:pt x="48" y="362"/>
                          <a:pt x="53" y="344"/>
                        </a:cubicBezTo>
                        <a:cubicBezTo>
                          <a:pt x="47" y="327"/>
                          <a:pt x="49" y="308"/>
                          <a:pt x="33" y="332"/>
                        </a:cubicBezTo>
                        <a:cubicBezTo>
                          <a:pt x="40" y="353"/>
                          <a:pt x="29" y="374"/>
                          <a:pt x="17" y="392"/>
                        </a:cubicBezTo>
                        <a:cubicBezTo>
                          <a:pt x="6" y="360"/>
                          <a:pt x="10" y="340"/>
                          <a:pt x="13" y="304"/>
                        </a:cubicBezTo>
                        <a:cubicBezTo>
                          <a:pt x="44" y="314"/>
                          <a:pt x="54" y="289"/>
                          <a:pt x="81" y="280"/>
                        </a:cubicBezTo>
                        <a:cubicBezTo>
                          <a:pt x="94" y="261"/>
                          <a:pt x="85" y="242"/>
                          <a:pt x="105" y="228"/>
                        </a:cubicBezTo>
                        <a:cubicBezTo>
                          <a:pt x="108" y="220"/>
                          <a:pt x="110" y="212"/>
                          <a:pt x="113" y="204"/>
                        </a:cubicBezTo>
                        <a:cubicBezTo>
                          <a:pt x="116" y="196"/>
                          <a:pt x="89" y="196"/>
                          <a:pt x="89" y="196"/>
                        </a:cubicBezTo>
                        <a:cubicBezTo>
                          <a:pt x="81" y="221"/>
                          <a:pt x="58" y="211"/>
                          <a:pt x="37" y="204"/>
                        </a:cubicBezTo>
                        <a:cubicBezTo>
                          <a:pt x="33" y="207"/>
                          <a:pt x="30" y="213"/>
                          <a:pt x="25" y="212"/>
                        </a:cubicBezTo>
                        <a:cubicBezTo>
                          <a:pt x="16" y="210"/>
                          <a:pt x="1" y="196"/>
                          <a:pt x="1" y="196"/>
                        </a:cubicBezTo>
                        <a:cubicBezTo>
                          <a:pt x="4" y="186"/>
                          <a:pt x="4" y="174"/>
                          <a:pt x="9" y="164"/>
                        </a:cubicBezTo>
                        <a:cubicBezTo>
                          <a:pt x="13" y="155"/>
                          <a:pt x="25" y="140"/>
                          <a:pt x="25" y="140"/>
                        </a:cubicBezTo>
                        <a:cubicBezTo>
                          <a:pt x="0" y="132"/>
                          <a:pt x="25" y="128"/>
                          <a:pt x="37" y="124"/>
                        </a:cubicBezTo>
                        <a:cubicBezTo>
                          <a:pt x="58" y="131"/>
                          <a:pt x="75" y="116"/>
                          <a:pt x="97" y="112"/>
                        </a:cubicBezTo>
                        <a:cubicBezTo>
                          <a:pt x="135" y="87"/>
                          <a:pt x="159" y="122"/>
                          <a:pt x="197" y="132"/>
                        </a:cubicBezTo>
                        <a:cubicBezTo>
                          <a:pt x="205" y="129"/>
                          <a:pt x="213" y="127"/>
                          <a:pt x="221" y="124"/>
                        </a:cubicBezTo>
                        <a:cubicBezTo>
                          <a:pt x="225" y="123"/>
                          <a:pt x="226" y="147"/>
                          <a:pt x="233" y="120"/>
                        </a:cubicBezTo>
                        <a:lnTo>
                          <a:pt x="229" y="64"/>
                        </a:lnTo>
                        <a:lnTo>
                          <a:pt x="209" y="40"/>
                        </a:lnTo>
                        <a:cubicBezTo>
                          <a:pt x="243" y="21"/>
                          <a:pt x="240" y="21"/>
                          <a:pt x="261" y="0"/>
                        </a:cubicBezTo>
                        <a:cubicBezTo>
                          <a:pt x="297" y="16"/>
                          <a:pt x="333" y="32"/>
                          <a:pt x="369" y="48"/>
                        </a:cubicBezTo>
                        <a:cubicBezTo>
                          <a:pt x="373" y="50"/>
                          <a:pt x="361" y="44"/>
                          <a:pt x="357" y="44"/>
                        </a:cubicBezTo>
                        <a:cubicBezTo>
                          <a:pt x="349" y="45"/>
                          <a:pt x="333" y="52"/>
                          <a:pt x="333" y="52"/>
                        </a:cubicBezTo>
                        <a:cubicBezTo>
                          <a:pt x="322" y="68"/>
                          <a:pt x="318" y="71"/>
                          <a:pt x="329" y="88"/>
                        </a:cubicBezTo>
                        <a:cubicBezTo>
                          <a:pt x="308" y="119"/>
                          <a:pt x="323" y="118"/>
                          <a:pt x="333" y="148"/>
                        </a:cubicBezTo>
                        <a:cubicBezTo>
                          <a:pt x="320" y="157"/>
                          <a:pt x="314" y="167"/>
                          <a:pt x="301" y="176"/>
                        </a:cubicBezTo>
                        <a:cubicBezTo>
                          <a:pt x="306" y="213"/>
                          <a:pt x="303" y="213"/>
                          <a:pt x="337" y="220"/>
                        </a:cubicBezTo>
                        <a:cubicBezTo>
                          <a:pt x="358" y="216"/>
                          <a:pt x="368" y="214"/>
                          <a:pt x="361" y="192"/>
                        </a:cubicBezTo>
                        <a:cubicBezTo>
                          <a:pt x="362" y="177"/>
                          <a:pt x="362" y="162"/>
                          <a:pt x="365" y="148"/>
                        </a:cubicBezTo>
                        <a:cubicBezTo>
                          <a:pt x="366" y="143"/>
                          <a:pt x="369" y="133"/>
                          <a:pt x="373" y="136"/>
                        </a:cubicBezTo>
                        <a:cubicBezTo>
                          <a:pt x="379" y="140"/>
                          <a:pt x="376" y="149"/>
                          <a:pt x="377" y="156"/>
                        </a:cubicBezTo>
                        <a:cubicBezTo>
                          <a:pt x="404" y="147"/>
                          <a:pt x="409" y="116"/>
                          <a:pt x="417" y="92"/>
                        </a:cubicBezTo>
                        <a:cubicBezTo>
                          <a:pt x="422" y="76"/>
                          <a:pt x="453" y="74"/>
                          <a:pt x="465" y="72"/>
                        </a:cubicBezTo>
                        <a:cubicBezTo>
                          <a:pt x="472" y="92"/>
                          <a:pt x="477" y="93"/>
                          <a:pt x="497" y="88"/>
                        </a:cubicBezTo>
                        <a:cubicBezTo>
                          <a:pt x="512" y="78"/>
                          <a:pt x="515" y="74"/>
                          <a:pt x="509" y="56"/>
                        </a:cubicBezTo>
                        <a:cubicBezTo>
                          <a:pt x="523" y="46"/>
                          <a:pt x="517" y="46"/>
                          <a:pt x="529" y="52"/>
                        </a:cubicBezTo>
                        <a:lnTo>
                          <a:pt x="693" y="72"/>
                        </a:lnTo>
                        <a:lnTo>
                          <a:pt x="541" y="460"/>
                        </a:lnTo>
                        <a:close/>
                      </a:path>
                    </a:pathLst>
                  </a:custGeom>
                  <a:solidFill>
                    <a:schemeClr val="folHlink"/>
                  </a:solidFill>
                  <a:ln w="9525">
                    <a:noFill/>
                    <a:round/>
                    <a:headEnd/>
                    <a:tailEnd/>
                  </a:ln>
                  <a:effectLst/>
                </p:spPr>
                <p:txBody>
                  <a:bodyPr wrap="none" anchor="ctr"/>
                  <a:lstStyle/>
                  <a:p>
                    <a:pPr>
                      <a:defRPr/>
                    </a:pPr>
                    <a:endParaRPr lang="es-ES"/>
                  </a:p>
                </p:txBody>
              </p:sp>
              <p:sp>
                <p:nvSpPr>
                  <p:cNvPr id="26728" name="Freeform 104"/>
                  <p:cNvSpPr>
                    <a:spLocks/>
                  </p:cNvSpPr>
                  <p:nvPr/>
                </p:nvSpPr>
                <p:spPr bwMode="ltGray">
                  <a:xfrm>
                    <a:off x="3861" y="247"/>
                    <a:ext cx="591" cy="95"/>
                  </a:xfrm>
                  <a:custGeom>
                    <a:avLst/>
                    <a:gdLst/>
                    <a:ahLst/>
                    <a:cxnLst>
                      <a:cxn ang="0">
                        <a:pos x="825" y="0"/>
                      </a:cxn>
                      <a:cxn ang="0">
                        <a:pos x="143" y="29"/>
                      </a:cxn>
                      <a:cxn ang="0">
                        <a:pos x="91" y="42"/>
                      </a:cxn>
                      <a:cxn ang="0">
                        <a:pos x="62" y="42"/>
                      </a:cxn>
                      <a:cxn ang="0">
                        <a:pos x="22" y="77"/>
                      </a:cxn>
                      <a:cxn ang="0">
                        <a:pos x="0" y="105"/>
                      </a:cxn>
                      <a:cxn ang="0">
                        <a:pos x="59" y="115"/>
                      </a:cxn>
                      <a:cxn ang="0">
                        <a:pos x="97" y="96"/>
                      </a:cxn>
                      <a:cxn ang="0">
                        <a:pos x="108" y="84"/>
                      </a:cxn>
                      <a:cxn ang="0">
                        <a:pos x="167" y="52"/>
                      </a:cxn>
                      <a:cxn ang="0">
                        <a:pos x="215" y="46"/>
                      </a:cxn>
                      <a:cxn ang="0">
                        <a:pos x="237" y="94"/>
                      </a:cxn>
                      <a:cxn ang="0">
                        <a:pos x="188" y="109"/>
                      </a:cxn>
                      <a:cxn ang="0">
                        <a:pos x="231" y="113"/>
                      </a:cxn>
                      <a:cxn ang="0">
                        <a:pos x="250" y="90"/>
                      </a:cxn>
                      <a:cxn ang="0">
                        <a:pos x="266" y="92"/>
                      </a:cxn>
                      <a:cxn ang="0">
                        <a:pos x="253" y="54"/>
                      </a:cxn>
                      <a:cxn ang="0">
                        <a:pos x="266" y="44"/>
                      </a:cxn>
                      <a:cxn ang="0">
                        <a:pos x="277" y="88"/>
                      </a:cxn>
                      <a:cxn ang="0">
                        <a:pos x="266" y="113"/>
                      </a:cxn>
                      <a:cxn ang="0">
                        <a:pos x="296" y="130"/>
                      </a:cxn>
                      <a:cxn ang="0">
                        <a:pos x="299" y="92"/>
                      </a:cxn>
                      <a:cxn ang="0">
                        <a:pos x="331" y="103"/>
                      </a:cxn>
                      <a:cxn ang="0">
                        <a:pos x="382" y="73"/>
                      </a:cxn>
                      <a:cxn ang="0">
                        <a:pos x="409" y="50"/>
                      </a:cxn>
                      <a:cxn ang="0">
                        <a:pos x="439" y="56"/>
                      </a:cxn>
                      <a:cxn ang="0">
                        <a:pos x="455" y="50"/>
                      </a:cxn>
                      <a:cxn ang="0">
                        <a:pos x="431" y="44"/>
                      </a:cxn>
                      <a:cxn ang="0">
                        <a:pos x="474" y="35"/>
                      </a:cxn>
                      <a:cxn ang="0">
                        <a:pos x="544" y="54"/>
                      </a:cxn>
                      <a:cxn ang="0">
                        <a:pos x="581" y="42"/>
                      </a:cxn>
                      <a:cxn ang="0">
                        <a:pos x="584" y="63"/>
                      </a:cxn>
                      <a:cxn ang="0">
                        <a:pos x="568" y="101"/>
                      </a:cxn>
                      <a:cxn ang="0">
                        <a:pos x="611" y="88"/>
                      </a:cxn>
                      <a:cxn ang="0">
                        <a:pos x="624" y="80"/>
                      </a:cxn>
                      <a:cxn ang="0">
                        <a:pos x="648" y="61"/>
                      </a:cxn>
                      <a:cxn ang="0">
                        <a:pos x="794" y="84"/>
                      </a:cxn>
                    </a:cxnLst>
                    <a:rect l="0" t="0" r="r" b="b"/>
                    <a:pathLst>
                      <a:path w="931" h="149">
                        <a:moveTo>
                          <a:pt x="794" y="84"/>
                        </a:moveTo>
                        <a:cubicBezTo>
                          <a:pt x="813" y="72"/>
                          <a:pt x="931" y="14"/>
                          <a:pt x="825" y="0"/>
                        </a:cubicBezTo>
                        <a:lnTo>
                          <a:pt x="159" y="0"/>
                        </a:lnTo>
                        <a:cubicBezTo>
                          <a:pt x="149" y="12"/>
                          <a:pt x="162" y="18"/>
                          <a:pt x="143" y="29"/>
                        </a:cubicBezTo>
                        <a:cubicBezTo>
                          <a:pt x="130" y="44"/>
                          <a:pt x="133" y="39"/>
                          <a:pt x="116" y="48"/>
                        </a:cubicBezTo>
                        <a:cubicBezTo>
                          <a:pt x="108" y="46"/>
                          <a:pt x="100" y="44"/>
                          <a:pt x="91" y="42"/>
                        </a:cubicBezTo>
                        <a:cubicBezTo>
                          <a:pt x="89" y="41"/>
                          <a:pt x="83" y="40"/>
                          <a:pt x="83" y="40"/>
                        </a:cubicBezTo>
                        <a:cubicBezTo>
                          <a:pt x="76" y="40"/>
                          <a:pt x="68" y="39"/>
                          <a:pt x="62" y="42"/>
                        </a:cubicBezTo>
                        <a:cubicBezTo>
                          <a:pt x="54" y="45"/>
                          <a:pt x="46" y="61"/>
                          <a:pt x="38" y="67"/>
                        </a:cubicBezTo>
                        <a:cubicBezTo>
                          <a:pt x="32" y="71"/>
                          <a:pt x="27" y="74"/>
                          <a:pt x="22" y="77"/>
                        </a:cubicBezTo>
                        <a:cubicBezTo>
                          <a:pt x="16" y="81"/>
                          <a:pt x="5" y="86"/>
                          <a:pt x="5" y="86"/>
                        </a:cubicBezTo>
                        <a:cubicBezTo>
                          <a:pt x="9" y="95"/>
                          <a:pt x="7" y="97"/>
                          <a:pt x="0" y="105"/>
                        </a:cubicBezTo>
                        <a:cubicBezTo>
                          <a:pt x="17" y="107"/>
                          <a:pt x="22" y="107"/>
                          <a:pt x="16" y="120"/>
                        </a:cubicBezTo>
                        <a:cubicBezTo>
                          <a:pt x="27" y="122"/>
                          <a:pt x="48" y="116"/>
                          <a:pt x="59" y="115"/>
                        </a:cubicBezTo>
                        <a:cubicBezTo>
                          <a:pt x="71" y="112"/>
                          <a:pt x="73" y="117"/>
                          <a:pt x="83" y="111"/>
                        </a:cubicBezTo>
                        <a:cubicBezTo>
                          <a:pt x="89" y="96"/>
                          <a:pt x="83" y="100"/>
                          <a:pt x="97" y="96"/>
                        </a:cubicBezTo>
                        <a:cubicBezTo>
                          <a:pt x="100" y="94"/>
                          <a:pt x="103" y="93"/>
                          <a:pt x="105" y="90"/>
                        </a:cubicBezTo>
                        <a:cubicBezTo>
                          <a:pt x="106" y="88"/>
                          <a:pt x="106" y="85"/>
                          <a:pt x="108" y="84"/>
                        </a:cubicBezTo>
                        <a:cubicBezTo>
                          <a:pt x="112" y="80"/>
                          <a:pt x="140" y="69"/>
                          <a:pt x="148" y="67"/>
                        </a:cubicBezTo>
                        <a:cubicBezTo>
                          <a:pt x="160" y="52"/>
                          <a:pt x="153" y="56"/>
                          <a:pt x="167" y="52"/>
                        </a:cubicBezTo>
                        <a:cubicBezTo>
                          <a:pt x="178" y="55"/>
                          <a:pt x="179" y="62"/>
                          <a:pt x="191" y="58"/>
                        </a:cubicBezTo>
                        <a:cubicBezTo>
                          <a:pt x="199" y="52"/>
                          <a:pt x="206" y="51"/>
                          <a:pt x="215" y="46"/>
                        </a:cubicBezTo>
                        <a:cubicBezTo>
                          <a:pt x="226" y="58"/>
                          <a:pt x="217" y="46"/>
                          <a:pt x="223" y="69"/>
                        </a:cubicBezTo>
                        <a:cubicBezTo>
                          <a:pt x="226" y="79"/>
                          <a:pt x="233" y="85"/>
                          <a:pt x="237" y="94"/>
                        </a:cubicBezTo>
                        <a:cubicBezTo>
                          <a:pt x="227" y="100"/>
                          <a:pt x="229" y="104"/>
                          <a:pt x="218" y="107"/>
                        </a:cubicBezTo>
                        <a:cubicBezTo>
                          <a:pt x="207" y="120"/>
                          <a:pt x="203" y="113"/>
                          <a:pt x="188" y="109"/>
                        </a:cubicBezTo>
                        <a:cubicBezTo>
                          <a:pt x="191" y="117"/>
                          <a:pt x="200" y="127"/>
                          <a:pt x="210" y="132"/>
                        </a:cubicBezTo>
                        <a:cubicBezTo>
                          <a:pt x="218" y="114"/>
                          <a:pt x="211" y="122"/>
                          <a:pt x="231" y="113"/>
                        </a:cubicBezTo>
                        <a:cubicBezTo>
                          <a:pt x="237" y="111"/>
                          <a:pt x="248" y="105"/>
                          <a:pt x="248" y="105"/>
                        </a:cubicBezTo>
                        <a:cubicBezTo>
                          <a:pt x="248" y="100"/>
                          <a:pt x="246" y="94"/>
                          <a:pt x="250" y="90"/>
                        </a:cubicBezTo>
                        <a:cubicBezTo>
                          <a:pt x="253" y="88"/>
                          <a:pt x="254" y="96"/>
                          <a:pt x="258" y="96"/>
                        </a:cubicBezTo>
                        <a:cubicBezTo>
                          <a:pt x="262" y="97"/>
                          <a:pt x="264" y="94"/>
                          <a:pt x="266" y="92"/>
                        </a:cubicBezTo>
                        <a:cubicBezTo>
                          <a:pt x="262" y="82"/>
                          <a:pt x="252" y="77"/>
                          <a:pt x="248" y="67"/>
                        </a:cubicBezTo>
                        <a:cubicBezTo>
                          <a:pt x="250" y="63"/>
                          <a:pt x="255" y="58"/>
                          <a:pt x="253" y="54"/>
                        </a:cubicBezTo>
                        <a:cubicBezTo>
                          <a:pt x="251" y="50"/>
                          <a:pt x="248" y="42"/>
                          <a:pt x="248" y="42"/>
                        </a:cubicBezTo>
                        <a:cubicBezTo>
                          <a:pt x="256" y="32"/>
                          <a:pt x="259" y="35"/>
                          <a:pt x="266" y="44"/>
                        </a:cubicBezTo>
                        <a:cubicBezTo>
                          <a:pt x="270" y="56"/>
                          <a:pt x="276" y="61"/>
                          <a:pt x="285" y="71"/>
                        </a:cubicBezTo>
                        <a:cubicBezTo>
                          <a:pt x="281" y="81"/>
                          <a:pt x="289" y="82"/>
                          <a:pt x="277" y="88"/>
                        </a:cubicBezTo>
                        <a:cubicBezTo>
                          <a:pt x="262" y="106"/>
                          <a:pt x="278" y="83"/>
                          <a:pt x="274" y="101"/>
                        </a:cubicBezTo>
                        <a:cubicBezTo>
                          <a:pt x="274" y="105"/>
                          <a:pt x="268" y="109"/>
                          <a:pt x="266" y="113"/>
                        </a:cubicBezTo>
                        <a:cubicBezTo>
                          <a:pt x="270" y="122"/>
                          <a:pt x="268" y="125"/>
                          <a:pt x="261" y="132"/>
                        </a:cubicBezTo>
                        <a:cubicBezTo>
                          <a:pt x="268" y="149"/>
                          <a:pt x="282" y="134"/>
                          <a:pt x="296" y="130"/>
                        </a:cubicBezTo>
                        <a:cubicBezTo>
                          <a:pt x="299" y="122"/>
                          <a:pt x="295" y="119"/>
                          <a:pt x="299" y="111"/>
                        </a:cubicBezTo>
                        <a:cubicBezTo>
                          <a:pt x="296" y="105"/>
                          <a:pt x="288" y="97"/>
                          <a:pt x="299" y="92"/>
                        </a:cubicBezTo>
                        <a:cubicBezTo>
                          <a:pt x="303" y="90"/>
                          <a:pt x="315" y="88"/>
                          <a:pt x="315" y="88"/>
                        </a:cubicBezTo>
                        <a:cubicBezTo>
                          <a:pt x="326" y="91"/>
                          <a:pt x="325" y="95"/>
                          <a:pt x="331" y="103"/>
                        </a:cubicBezTo>
                        <a:cubicBezTo>
                          <a:pt x="339" y="84"/>
                          <a:pt x="331" y="90"/>
                          <a:pt x="361" y="92"/>
                        </a:cubicBezTo>
                        <a:cubicBezTo>
                          <a:pt x="355" y="76"/>
                          <a:pt x="365" y="76"/>
                          <a:pt x="382" y="73"/>
                        </a:cubicBezTo>
                        <a:cubicBezTo>
                          <a:pt x="383" y="71"/>
                          <a:pt x="387" y="57"/>
                          <a:pt x="393" y="54"/>
                        </a:cubicBezTo>
                        <a:cubicBezTo>
                          <a:pt x="398" y="52"/>
                          <a:pt x="409" y="50"/>
                          <a:pt x="409" y="50"/>
                        </a:cubicBezTo>
                        <a:cubicBezTo>
                          <a:pt x="430" y="54"/>
                          <a:pt x="413" y="58"/>
                          <a:pt x="431" y="63"/>
                        </a:cubicBezTo>
                        <a:cubicBezTo>
                          <a:pt x="433" y="61"/>
                          <a:pt x="435" y="57"/>
                          <a:pt x="439" y="56"/>
                        </a:cubicBezTo>
                        <a:cubicBezTo>
                          <a:pt x="445" y="55"/>
                          <a:pt x="452" y="61"/>
                          <a:pt x="457" y="58"/>
                        </a:cubicBezTo>
                        <a:cubicBezTo>
                          <a:pt x="461" y="57"/>
                          <a:pt x="457" y="52"/>
                          <a:pt x="455" y="50"/>
                        </a:cubicBezTo>
                        <a:cubicBezTo>
                          <a:pt x="451" y="47"/>
                          <a:pt x="444" y="47"/>
                          <a:pt x="439" y="46"/>
                        </a:cubicBezTo>
                        <a:cubicBezTo>
                          <a:pt x="436" y="45"/>
                          <a:pt x="431" y="44"/>
                          <a:pt x="431" y="44"/>
                        </a:cubicBezTo>
                        <a:cubicBezTo>
                          <a:pt x="440" y="38"/>
                          <a:pt x="443" y="36"/>
                          <a:pt x="455" y="40"/>
                        </a:cubicBezTo>
                        <a:cubicBezTo>
                          <a:pt x="461" y="38"/>
                          <a:pt x="467" y="35"/>
                          <a:pt x="474" y="35"/>
                        </a:cubicBezTo>
                        <a:cubicBezTo>
                          <a:pt x="483" y="36"/>
                          <a:pt x="511" y="43"/>
                          <a:pt x="519" y="46"/>
                        </a:cubicBezTo>
                        <a:cubicBezTo>
                          <a:pt x="527" y="49"/>
                          <a:pt x="544" y="54"/>
                          <a:pt x="544" y="54"/>
                        </a:cubicBezTo>
                        <a:cubicBezTo>
                          <a:pt x="548" y="54"/>
                          <a:pt x="560" y="52"/>
                          <a:pt x="565" y="50"/>
                        </a:cubicBezTo>
                        <a:cubicBezTo>
                          <a:pt x="570" y="47"/>
                          <a:pt x="581" y="42"/>
                          <a:pt x="581" y="42"/>
                        </a:cubicBezTo>
                        <a:cubicBezTo>
                          <a:pt x="585" y="42"/>
                          <a:pt x="598" y="44"/>
                          <a:pt x="600" y="48"/>
                        </a:cubicBezTo>
                        <a:cubicBezTo>
                          <a:pt x="603" y="55"/>
                          <a:pt x="589" y="61"/>
                          <a:pt x="584" y="63"/>
                        </a:cubicBezTo>
                        <a:cubicBezTo>
                          <a:pt x="576" y="69"/>
                          <a:pt x="568" y="69"/>
                          <a:pt x="565" y="77"/>
                        </a:cubicBezTo>
                        <a:cubicBezTo>
                          <a:pt x="568" y="86"/>
                          <a:pt x="564" y="92"/>
                          <a:pt x="568" y="101"/>
                        </a:cubicBezTo>
                        <a:cubicBezTo>
                          <a:pt x="574" y="93"/>
                          <a:pt x="577" y="91"/>
                          <a:pt x="589" y="94"/>
                        </a:cubicBezTo>
                        <a:cubicBezTo>
                          <a:pt x="595" y="108"/>
                          <a:pt x="602" y="93"/>
                          <a:pt x="611" y="88"/>
                        </a:cubicBezTo>
                        <a:cubicBezTo>
                          <a:pt x="613" y="86"/>
                          <a:pt x="613" y="83"/>
                          <a:pt x="616" y="82"/>
                        </a:cubicBezTo>
                        <a:cubicBezTo>
                          <a:pt x="618" y="80"/>
                          <a:pt x="622" y="81"/>
                          <a:pt x="624" y="80"/>
                        </a:cubicBezTo>
                        <a:cubicBezTo>
                          <a:pt x="626" y="78"/>
                          <a:pt x="626" y="75"/>
                          <a:pt x="627" y="73"/>
                        </a:cubicBezTo>
                        <a:cubicBezTo>
                          <a:pt x="632" y="65"/>
                          <a:pt x="638" y="63"/>
                          <a:pt x="648" y="61"/>
                        </a:cubicBezTo>
                        <a:cubicBezTo>
                          <a:pt x="664" y="62"/>
                          <a:pt x="684" y="69"/>
                          <a:pt x="700" y="69"/>
                        </a:cubicBezTo>
                        <a:lnTo>
                          <a:pt x="794" y="84"/>
                        </a:lnTo>
                        <a:close/>
                      </a:path>
                    </a:pathLst>
                  </a:custGeom>
                  <a:solidFill>
                    <a:schemeClr val="folHlink"/>
                  </a:solidFill>
                  <a:ln w="9525">
                    <a:noFill/>
                    <a:round/>
                    <a:headEnd/>
                    <a:tailEnd/>
                  </a:ln>
                  <a:effectLst/>
                </p:spPr>
                <p:txBody>
                  <a:bodyPr wrap="none" anchor="ctr"/>
                  <a:lstStyle/>
                  <a:p>
                    <a:pPr>
                      <a:defRPr/>
                    </a:pPr>
                    <a:endParaRPr lang="es-ES"/>
                  </a:p>
                </p:txBody>
              </p:sp>
              <p:sp>
                <p:nvSpPr>
                  <p:cNvPr id="26729" name="Freeform 105"/>
                  <p:cNvSpPr>
                    <a:spLocks/>
                  </p:cNvSpPr>
                  <p:nvPr/>
                </p:nvSpPr>
                <p:spPr bwMode="ltGray">
                  <a:xfrm>
                    <a:off x="3981" y="282"/>
                    <a:ext cx="13" cy="10"/>
                  </a:xfrm>
                  <a:custGeom>
                    <a:avLst/>
                    <a:gdLst/>
                    <a:ahLst/>
                    <a:cxnLst>
                      <a:cxn ang="0">
                        <a:pos x="3" y="28"/>
                      </a:cxn>
                      <a:cxn ang="0">
                        <a:pos x="31" y="0"/>
                      </a:cxn>
                      <a:cxn ang="0">
                        <a:pos x="19" y="24"/>
                      </a:cxn>
                      <a:cxn ang="0">
                        <a:pos x="3" y="28"/>
                      </a:cxn>
                    </a:cxnLst>
                    <a:rect l="0" t="0" r="r" b="b"/>
                    <a:pathLst>
                      <a:path w="31" h="30">
                        <a:moveTo>
                          <a:pt x="3" y="28"/>
                        </a:moveTo>
                        <a:cubicBezTo>
                          <a:pt x="8" y="8"/>
                          <a:pt x="12" y="6"/>
                          <a:pt x="31" y="0"/>
                        </a:cubicBezTo>
                        <a:cubicBezTo>
                          <a:pt x="29" y="5"/>
                          <a:pt x="25" y="22"/>
                          <a:pt x="19" y="24"/>
                        </a:cubicBezTo>
                        <a:cubicBezTo>
                          <a:pt x="0" y="30"/>
                          <a:pt x="3" y="9"/>
                          <a:pt x="3" y="28"/>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30" name="Freeform 106"/>
                  <p:cNvSpPr>
                    <a:spLocks/>
                  </p:cNvSpPr>
                  <p:nvPr/>
                </p:nvSpPr>
                <p:spPr bwMode="ltGray">
                  <a:xfrm>
                    <a:off x="3966" y="296"/>
                    <a:ext cx="19" cy="11"/>
                  </a:xfrm>
                  <a:custGeom>
                    <a:avLst/>
                    <a:gdLst/>
                    <a:ahLst/>
                    <a:cxnLst>
                      <a:cxn ang="0">
                        <a:pos x="6" y="32"/>
                      </a:cxn>
                      <a:cxn ang="0">
                        <a:pos x="22" y="0"/>
                      </a:cxn>
                      <a:cxn ang="0">
                        <a:pos x="38" y="4"/>
                      </a:cxn>
                      <a:cxn ang="0">
                        <a:pos x="6" y="32"/>
                      </a:cxn>
                    </a:cxnLst>
                    <a:rect l="0" t="0" r="r" b="b"/>
                    <a:pathLst>
                      <a:path w="44" h="32">
                        <a:moveTo>
                          <a:pt x="6" y="32"/>
                        </a:moveTo>
                        <a:cubicBezTo>
                          <a:pt x="0" y="14"/>
                          <a:pt x="7" y="10"/>
                          <a:pt x="22" y="0"/>
                        </a:cubicBezTo>
                        <a:cubicBezTo>
                          <a:pt x="27" y="1"/>
                          <a:pt x="35" y="0"/>
                          <a:pt x="38" y="4"/>
                        </a:cubicBezTo>
                        <a:cubicBezTo>
                          <a:pt x="44" y="13"/>
                          <a:pt x="16" y="32"/>
                          <a:pt x="6" y="32"/>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31" name="Freeform 107"/>
                  <p:cNvSpPr>
                    <a:spLocks/>
                  </p:cNvSpPr>
                  <p:nvPr/>
                </p:nvSpPr>
                <p:spPr bwMode="ltGray">
                  <a:xfrm>
                    <a:off x="4028" y="337"/>
                    <a:ext cx="32" cy="6"/>
                  </a:xfrm>
                  <a:custGeom>
                    <a:avLst/>
                    <a:gdLst/>
                    <a:ahLst/>
                    <a:cxnLst>
                      <a:cxn ang="0">
                        <a:pos x="37" y="18"/>
                      </a:cxn>
                      <a:cxn ang="0">
                        <a:pos x="25" y="2"/>
                      </a:cxn>
                      <a:cxn ang="0">
                        <a:pos x="37" y="18"/>
                      </a:cxn>
                    </a:cxnLst>
                    <a:rect l="0" t="0" r="r" b="b"/>
                    <a:pathLst>
                      <a:path w="76" h="18">
                        <a:moveTo>
                          <a:pt x="37" y="18"/>
                        </a:moveTo>
                        <a:cubicBezTo>
                          <a:pt x="25" y="14"/>
                          <a:pt x="0" y="10"/>
                          <a:pt x="25" y="2"/>
                        </a:cubicBezTo>
                        <a:cubicBezTo>
                          <a:pt x="76" y="9"/>
                          <a:pt x="46" y="0"/>
                          <a:pt x="37" y="18"/>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32" name="Freeform 108"/>
                  <p:cNvSpPr>
                    <a:spLocks/>
                  </p:cNvSpPr>
                  <p:nvPr/>
                </p:nvSpPr>
                <p:spPr bwMode="ltGray">
                  <a:xfrm>
                    <a:off x="4083" y="336"/>
                    <a:ext cx="18" cy="14"/>
                  </a:xfrm>
                  <a:custGeom>
                    <a:avLst/>
                    <a:gdLst/>
                    <a:ahLst/>
                    <a:cxnLst>
                      <a:cxn ang="0">
                        <a:pos x="0" y="21"/>
                      </a:cxn>
                      <a:cxn ang="0">
                        <a:pos x="12" y="9"/>
                      </a:cxn>
                      <a:cxn ang="0">
                        <a:pos x="0" y="21"/>
                      </a:cxn>
                    </a:cxnLst>
                    <a:rect l="0" t="0" r="r" b="b"/>
                    <a:pathLst>
                      <a:path w="42" h="44">
                        <a:moveTo>
                          <a:pt x="0" y="21"/>
                        </a:moveTo>
                        <a:cubicBezTo>
                          <a:pt x="4" y="17"/>
                          <a:pt x="7" y="11"/>
                          <a:pt x="12" y="9"/>
                        </a:cubicBezTo>
                        <a:cubicBezTo>
                          <a:pt x="42" y="0"/>
                          <a:pt x="23" y="44"/>
                          <a:pt x="0" y="21"/>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33" name="Freeform 109"/>
                  <p:cNvSpPr>
                    <a:spLocks/>
                  </p:cNvSpPr>
                  <p:nvPr/>
                </p:nvSpPr>
                <p:spPr bwMode="ltGray">
                  <a:xfrm>
                    <a:off x="3936" y="295"/>
                    <a:ext cx="14" cy="10"/>
                  </a:xfrm>
                  <a:custGeom>
                    <a:avLst/>
                    <a:gdLst/>
                    <a:ahLst/>
                    <a:cxnLst>
                      <a:cxn ang="0">
                        <a:pos x="7" y="22"/>
                      </a:cxn>
                      <a:cxn ang="0">
                        <a:pos x="31" y="10"/>
                      </a:cxn>
                      <a:cxn ang="0">
                        <a:pos x="7" y="22"/>
                      </a:cxn>
                    </a:cxnLst>
                    <a:rect l="0" t="0" r="r" b="b"/>
                    <a:pathLst>
                      <a:path w="31" h="30">
                        <a:moveTo>
                          <a:pt x="7" y="22"/>
                        </a:moveTo>
                        <a:cubicBezTo>
                          <a:pt x="0" y="0"/>
                          <a:pt x="15" y="6"/>
                          <a:pt x="31" y="10"/>
                        </a:cubicBezTo>
                        <a:cubicBezTo>
                          <a:pt x="14" y="16"/>
                          <a:pt x="15" y="30"/>
                          <a:pt x="7" y="22"/>
                        </a:cubicBezTo>
                        <a:close/>
                      </a:path>
                    </a:pathLst>
                  </a:custGeom>
                  <a:solidFill>
                    <a:schemeClr val="folHlink"/>
                  </a:solidFill>
                  <a:ln w="9525">
                    <a:noFill/>
                    <a:round/>
                    <a:headEnd/>
                    <a:tailEnd/>
                  </a:ln>
                  <a:effectLst/>
                </p:spPr>
                <p:txBody>
                  <a:bodyPr wrap="none" anchor="ctr"/>
                  <a:lstStyle/>
                  <a:p>
                    <a:pPr>
                      <a:defRPr/>
                    </a:pPr>
                    <a:endParaRPr lang="es-ES"/>
                  </a:p>
                </p:txBody>
              </p:sp>
            </p:grpSp>
          </p:grpSp>
          <p:grpSp>
            <p:nvGrpSpPr>
              <p:cNvPr id="4108" name="Group 110"/>
              <p:cNvGrpSpPr>
                <a:grpSpLocks/>
              </p:cNvGrpSpPr>
              <p:nvPr/>
            </p:nvGrpSpPr>
            <p:grpSpPr bwMode="auto">
              <a:xfrm>
                <a:off x="798" y="111"/>
                <a:ext cx="4702" cy="418"/>
                <a:chOff x="798" y="255"/>
                <a:chExt cx="4702" cy="418"/>
              </a:xfrm>
            </p:grpSpPr>
            <p:sp>
              <p:nvSpPr>
                <p:cNvPr id="26735" name="Line 111"/>
                <p:cNvSpPr>
                  <a:spLocks noChangeShapeType="1"/>
                </p:cNvSpPr>
                <p:nvPr/>
              </p:nvSpPr>
              <p:spPr bwMode="white">
                <a:xfrm>
                  <a:off x="798" y="475"/>
                  <a:ext cx="4702" cy="0"/>
                </a:xfrm>
                <a:prstGeom prst="line">
                  <a:avLst/>
                </a:prstGeom>
                <a:noFill/>
                <a:ln w="9525">
                  <a:solidFill>
                    <a:schemeClr val="folHlink"/>
                  </a:solidFill>
                  <a:round/>
                  <a:headEnd/>
                  <a:tailEnd/>
                </a:ln>
                <a:effectLst/>
              </p:spPr>
              <p:txBody>
                <a:bodyPr wrap="none" anchor="ctr"/>
                <a:lstStyle/>
                <a:p>
                  <a:pPr>
                    <a:defRPr/>
                  </a:pPr>
                  <a:endParaRPr lang="es-ES"/>
                </a:p>
              </p:txBody>
            </p:sp>
            <p:sp>
              <p:nvSpPr>
                <p:cNvPr id="26736" name="Line 112"/>
                <p:cNvSpPr>
                  <a:spLocks noChangeShapeType="1"/>
                </p:cNvSpPr>
                <p:nvPr/>
              </p:nvSpPr>
              <p:spPr bwMode="white">
                <a:xfrm>
                  <a:off x="1026" y="255"/>
                  <a:ext cx="0" cy="417"/>
                </a:xfrm>
                <a:prstGeom prst="line">
                  <a:avLst/>
                </a:prstGeom>
                <a:noFill/>
                <a:ln w="9525">
                  <a:solidFill>
                    <a:schemeClr val="folHlink"/>
                  </a:solidFill>
                  <a:round/>
                  <a:headEnd/>
                  <a:tailEnd/>
                </a:ln>
                <a:effectLst/>
              </p:spPr>
              <p:txBody>
                <a:bodyPr wrap="none" anchor="ctr"/>
                <a:lstStyle/>
                <a:p>
                  <a:pPr>
                    <a:defRPr/>
                  </a:pPr>
                  <a:endParaRPr lang="es-ES"/>
                </a:p>
              </p:txBody>
            </p:sp>
            <p:sp>
              <p:nvSpPr>
                <p:cNvPr id="26737" name="Line 113"/>
                <p:cNvSpPr>
                  <a:spLocks noChangeShapeType="1"/>
                </p:cNvSpPr>
                <p:nvPr/>
              </p:nvSpPr>
              <p:spPr bwMode="white">
                <a:xfrm>
                  <a:off x="1254" y="255"/>
                  <a:ext cx="0" cy="417"/>
                </a:xfrm>
                <a:prstGeom prst="line">
                  <a:avLst/>
                </a:prstGeom>
                <a:noFill/>
                <a:ln w="9525">
                  <a:solidFill>
                    <a:schemeClr val="folHlink"/>
                  </a:solidFill>
                  <a:round/>
                  <a:headEnd/>
                  <a:tailEnd/>
                </a:ln>
                <a:effectLst/>
              </p:spPr>
              <p:txBody>
                <a:bodyPr wrap="none" anchor="ctr"/>
                <a:lstStyle/>
                <a:p>
                  <a:pPr>
                    <a:defRPr/>
                  </a:pPr>
                  <a:endParaRPr lang="es-ES"/>
                </a:p>
              </p:txBody>
            </p:sp>
            <p:sp>
              <p:nvSpPr>
                <p:cNvPr id="26738" name="Line 114"/>
                <p:cNvSpPr>
                  <a:spLocks noChangeShapeType="1"/>
                </p:cNvSpPr>
                <p:nvPr/>
              </p:nvSpPr>
              <p:spPr bwMode="white">
                <a:xfrm>
                  <a:off x="1482" y="255"/>
                  <a:ext cx="0" cy="417"/>
                </a:xfrm>
                <a:prstGeom prst="line">
                  <a:avLst/>
                </a:prstGeom>
                <a:noFill/>
                <a:ln w="9525">
                  <a:solidFill>
                    <a:schemeClr val="folHlink"/>
                  </a:solidFill>
                  <a:round/>
                  <a:headEnd/>
                  <a:tailEnd/>
                </a:ln>
                <a:effectLst/>
              </p:spPr>
              <p:txBody>
                <a:bodyPr wrap="none" anchor="ctr"/>
                <a:lstStyle/>
                <a:p>
                  <a:pPr>
                    <a:defRPr/>
                  </a:pPr>
                  <a:endParaRPr lang="es-ES"/>
                </a:p>
              </p:txBody>
            </p:sp>
            <p:sp>
              <p:nvSpPr>
                <p:cNvPr id="26739" name="Line 115"/>
                <p:cNvSpPr>
                  <a:spLocks noChangeShapeType="1"/>
                </p:cNvSpPr>
                <p:nvPr/>
              </p:nvSpPr>
              <p:spPr bwMode="white">
                <a:xfrm>
                  <a:off x="1710" y="255"/>
                  <a:ext cx="0" cy="417"/>
                </a:xfrm>
                <a:prstGeom prst="line">
                  <a:avLst/>
                </a:prstGeom>
                <a:noFill/>
                <a:ln w="9525">
                  <a:solidFill>
                    <a:schemeClr val="folHlink"/>
                  </a:solidFill>
                  <a:round/>
                  <a:headEnd/>
                  <a:tailEnd/>
                </a:ln>
                <a:effectLst/>
              </p:spPr>
              <p:txBody>
                <a:bodyPr wrap="none" anchor="ctr"/>
                <a:lstStyle/>
                <a:p>
                  <a:pPr>
                    <a:defRPr/>
                  </a:pPr>
                  <a:endParaRPr lang="es-ES"/>
                </a:p>
              </p:txBody>
            </p:sp>
            <p:sp>
              <p:nvSpPr>
                <p:cNvPr id="26740" name="Line 116"/>
                <p:cNvSpPr>
                  <a:spLocks noChangeShapeType="1"/>
                </p:cNvSpPr>
                <p:nvPr/>
              </p:nvSpPr>
              <p:spPr bwMode="white">
                <a:xfrm>
                  <a:off x="1938" y="255"/>
                  <a:ext cx="0" cy="417"/>
                </a:xfrm>
                <a:prstGeom prst="line">
                  <a:avLst/>
                </a:prstGeom>
                <a:noFill/>
                <a:ln w="9525">
                  <a:solidFill>
                    <a:schemeClr val="folHlink"/>
                  </a:solidFill>
                  <a:round/>
                  <a:headEnd/>
                  <a:tailEnd/>
                </a:ln>
                <a:effectLst/>
              </p:spPr>
              <p:txBody>
                <a:bodyPr wrap="none" anchor="ctr"/>
                <a:lstStyle/>
                <a:p>
                  <a:pPr>
                    <a:defRPr/>
                  </a:pPr>
                  <a:endParaRPr lang="es-ES"/>
                </a:p>
              </p:txBody>
            </p:sp>
            <p:sp>
              <p:nvSpPr>
                <p:cNvPr id="26741" name="Line 117"/>
                <p:cNvSpPr>
                  <a:spLocks noChangeShapeType="1"/>
                </p:cNvSpPr>
                <p:nvPr/>
              </p:nvSpPr>
              <p:spPr bwMode="white">
                <a:xfrm>
                  <a:off x="2166" y="255"/>
                  <a:ext cx="0" cy="417"/>
                </a:xfrm>
                <a:prstGeom prst="line">
                  <a:avLst/>
                </a:prstGeom>
                <a:noFill/>
                <a:ln w="9525">
                  <a:solidFill>
                    <a:schemeClr val="folHlink"/>
                  </a:solidFill>
                  <a:round/>
                  <a:headEnd/>
                  <a:tailEnd/>
                </a:ln>
                <a:effectLst/>
              </p:spPr>
              <p:txBody>
                <a:bodyPr wrap="none" anchor="ctr"/>
                <a:lstStyle/>
                <a:p>
                  <a:pPr>
                    <a:defRPr/>
                  </a:pPr>
                  <a:endParaRPr lang="es-ES"/>
                </a:p>
              </p:txBody>
            </p:sp>
            <p:sp>
              <p:nvSpPr>
                <p:cNvPr id="26742" name="Line 118"/>
                <p:cNvSpPr>
                  <a:spLocks noChangeShapeType="1"/>
                </p:cNvSpPr>
                <p:nvPr/>
              </p:nvSpPr>
              <p:spPr bwMode="white">
                <a:xfrm>
                  <a:off x="2394" y="255"/>
                  <a:ext cx="0" cy="417"/>
                </a:xfrm>
                <a:prstGeom prst="line">
                  <a:avLst/>
                </a:prstGeom>
                <a:noFill/>
                <a:ln w="9525">
                  <a:solidFill>
                    <a:schemeClr val="folHlink"/>
                  </a:solidFill>
                  <a:round/>
                  <a:headEnd/>
                  <a:tailEnd/>
                </a:ln>
                <a:effectLst/>
              </p:spPr>
              <p:txBody>
                <a:bodyPr wrap="none" anchor="ctr"/>
                <a:lstStyle/>
                <a:p>
                  <a:pPr>
                    <a:defRPr/>
                  </a:pPr>
                  <a:endParaRPr lang="es-ES"/>
                </a:p>
              </p:txBody>
            </p:sp>
            <p:sp>
              <p:nvSpPr>
                <p:cNvPr id="26743" name="Line 119"/>
                <p:cNvSpPr>
                  <a:spLocks noChangeShapeType="1"/>
                </p:cNvSpPr>
                <p:nvPr/>
              </p:nvSpPr>
              <p:spPr bwMode="white">
                <a:xfrm>
                  <a:off x="2622" y="255"/>
                  <a:ext cx="0" cy="417"/>
                </a:xfrm>
                <a:prstGeom prst="line">
                  <a:avLst/>
                </a:prstGeom>
                <a:noFill/>
                <a:ln w="9525">
                  <a:solidFill>
                    <a:schemeClr val="folHlink"/>
                  </a:solidFill>
                  <a:round/>
                  <a:headEnd/>
                  <a:tailEnd/>
                </a:ln>
                <a:effectLst/>
              </p:spPr>
              <p:txBody>
                <a:bodyPr wrap="none" anchor="ctr"/>
                <a:lstStyle/>
                <a:p>
                  <a:pPr>
                    <a:defRPr/>
                  </a:pPr>
                  <a:endParaRPr lang="es-ES"/>
                </a:p>
              </p:txBody>
            </p:sp>
            <p:sp>
              <p:nvSpPr>
                <p:cNvPr id="26744" name="Line 120"/>
                <p:cNvSpPr>
                  <a:spLocks noChangeShapeType="1"/>
                </p:cNvSpPr>
                <p:nvPr/>
              </p:nvSpPr>
              <p:spPr bwMode="white">
                <a:xfrm>
                  <a:off x="2850" y="255"/>
                  <a:ext cx="0" cy="417"/>
                </a:xfrm>
                <a:prstGeom prst="line">
                  <a:avLst/>
                </a:prstGeom>
                <a:noFill/>
                <a:ln w="9525">
                  <a:solidFill>
                    <a:schemeClr val="folHlink"/>
                  </a:solidFill>
                  <a:round/>
                  <a:headEnd/>
                  <a:tailEnd/>
                </a:ln>
                <a:effectLst/>
              </p:spPr>
              <p:txBody>
                <a:bodyPr wrap="none" anchor="ctr"/>
                <a:lstStyle/>
                <a:p>
                  <a:pPr>
                    <a:defRPr/>
                  </a:pPr>
                  <a:endParaRPr lang="es-ES"/>
                </a:p>
              </p:txBody>
            </p:sp>
            <p:sp>
              <p:nvSpPr>
                <p:cNvPr id="26745" name="Line 121"/>
                <p:cNvSpPr>
                  <a:spLocks noChangeShapeType="1"/>
                </p:cNvSpPr>
                <p:nvPr/>
              </p:nvSpPr>
              <p:spPr bwMode="white">
                <a:xfrm>
                  <a:off x="3078" y="255"/>
                  <a:ext cx="0" cy="417"/>
                </a:xfrm>
                <a:prstGeom prst="line">
                  <a:avLst/>
                </a:prstGeom>
                <a:noFill/>
                <a:ln w="9525">
                  <a:solidFill>
                    <a:schemeClr val="folHlink"/>
                  </a:solidFill>
                  <a:round/>
                  <a:headEnd/>
                  <a:tailEnd/>
                </a:ln>
                <a:effectLst/>
              </p:spPr>
              <p:txBody>
                <a:bodyPr wrap="none" anchor="ctr"/>
                <a:lstStyle/>
                <a:p>
                  <a:pPr>
                    <a:defRPr/>
                  </a:pPr>
                  <a:endParaRPr lang="es-ES"/>
                </a:p>
              </p:txBody>
            </p:sp>
            <p:sp>
              <p:nvSpPr>
                <p:cNvPr id="26746" name="Line 122"/>
                <p:cNvSpPr>
                  <a:spLocks noChangeShapeType="1"/>
                </p:cNvSpPr>
                <p:nvPr/>
              </p:nvSpPr>
              <p:spPr bwMode="white">
                <a:xfrm>
                  <a:off x="3306" y="255"/>
                  <a:ext cx="0" cy="417"/>
                </a:xfrm>
                <a:prstGeom prst="line">
                  <a:avLst/>
                </a:prstGeom>
                <a:noFill/>
                <a:ln w="9525">
                  <a:solidFill>
                    <a:schemeClr val="folHlink"/>
                  </a:solidFill>
                  <a:round/>
                  <a:headEnd/>
                  <a:tailEnd/>
                </a:ln>
                <a:effectLst/>
              </p:spPr>
              <p:txBody>
                <a:bodyPr wrap="none" anchor="ctr"/>
                <a:lstStyle/>
                <a:p>
                  <a:pPr>
                    <a:defRPr/>
                  </a:pPr>
                  <a:endParaRPr lang="es-ES"/>
                </a:p>
              </p:txBody>
            </p:sp>
            <p:sp>
              <p:nvSpPr>
                <p:cNvPr id="26747" name="Line 123"/>
                <p:cNvSpPr>
                  <a:spLocks noChangeShapeType="1"/>
                </p:cNvSpPr>
                <p:nvPr/>
              </p:nvSpPr>
              <p:spPr bwMode="white">
                <a:xfrm>
                  <a:off x="3534" y="255"/>
                  <a:ext cx="0" cy="417"/>
                </a:xfrm>
                <a:prstGeom prst="line">
                  <a:avLst/>
                </a:prstGeom>
                <a:noFill/>
                <a:ln w="9525">
                  <a:solidFill>
                    <a:schemeClr val="folHlink"/>
                  </a:solidFill>
                  <a:round/>
                  <a:headEnd/>
                  <a:tailEnd/>
                </a:ln>
                <a:effectLst/>
              </p:spPr>
              <p:txBody>
                <a:bodyPr wrap="none" anchor="ctr"/>
                <a:lstStyle/>
                <a:p>
                  <a:pPr>
                    <a:defRPr/>
                  </a:pPr>
                  <a:endParaRPr lang="es-ES"/>
                </a:p>
              </p:txBody>
            </p:sp>
            <p:sp>
              <p:nvSpPr>
                <p:cNvPr id="26748" name="Line 124"/>
                <p:cNvSpPr>
                  <a:spLocks noChangeShapeType="1"/>
                </p:cNvSpPr>
                <p:nvPr/>
              </p:nvSpPr>
              <p:spPr bwMode="white">
                <a:xfrm>
                  <a:off x="3762" y="255"/>
                  <a:ext cx="0" cy="417"/>
                </a:xfrm>
                <a:prstGeom prst="line">
                  <a:avLst/>
                </a:prstGeom>
                <a:noFill/>
                <a:ln w="9525">
                  <a:solidFill>
                    <a:schemeClr val="folHlink"/>
                  </a:solidFill>
                  <a:round/>
                  <a:headEnd/>
                  <a:tailEnd/>
                </a:ln>
                <a:effectLst/>
              </p:spPr>
              <p:txBody>
                <a:bodyPr wrap="none" anchor="ctr"/>
                <a:lstStyle/>
                <a:p>
                  <a:pPr>
                    <a:defRPr/>
                  </a:pPr>
                  <a:endParaRPr lang="es-ES"/>
                </a:p>
              </p:txBody>
            </p:sp>
            <p:sp>
              <p:nvSpPr>
                <p:cNvPr id="26749" name="Line 125"/>
                <p:cNvSpPr>
                  <a:spLocks noChangeShapeType="1"/>
                </p:cNvSpPr>
                <p:nvPr/>
              </p:nvSpPr>
              <p:spPr bwMode="white">
                <a:xfrm>
                  <a:off x="3990" y="255"/>
                  <a:ext cx="0" cy="417"/>
                </a:xfrm>
                <a:prstGeom prst="line">
                  <a:avLst/>
                </a:prstGeom>
                <a:noFill/>
                <a:ln w="9525">
                  <a:solidFill>
                    <a:schemeClr val="folHlink"/>
                  </a:solidFill>
                  <a:round/>
                  <a:headEnd/>
                  <a:tailEnd/>
                </a:ln>
                <a:effectLst/>
              </p:spPr>
              <p:txBody>
                <a:bodyPr wrap="none" anchor="ctr"/>
                <a:lstStyle/>
                <a:p>
                  <a:pPr>
                    <a:defRPr/>
                  </a:pPr>
                  <a:endParaRPr lang="es-ES"/>
                </a:p>
              </p:txBody>
            </p:sp>
            <p:sp>
              <p:nvSpPr>
                <p:cNvPr id="26750" name="Line 126"/>
                <p:cNvSpPr>
                  <a:spLocks noChangeShapeType="1"/>
                </p:cNvSpPr>
                <p:nvPr/>
              </p:nvSpPr>
              <p:spPr bwMode="white">
                <a:xfrm>
                  <a:off x="4218" y="255"/>
                  <a:ext cx="0" cy="417"/>
                </a:xfrm>
                <a:prstGeom prst="line">
                  <a:avLst/>
                </a:prstGeom>
                <a:noFill/>
                <a:ln w="9525">
                  <a:solidFill>
                    <a:schemeClr val="folHlink"/>
                  </a:solidFill>
                  <a:round/>
                  <a:headEnd/>
                  <a:tailEnd/>
                </a:ln>
                <a:effectLst/>
              </p:spPr>
              <p:txBody>
                <a:bodyPr wrap="none" anchor="ctr"/>
                <a:lstStyle/>
                <a:p>
                  <a:pPr>
                    <a:defRPr/>
                  </a:pPr>
                  <a:endParaRPr lang="es-ES"/>
                </a:p>
              </p:txBody>
            </p:sp>
            <p:sp>
              <p:nvSpPr>
                <p:cNvPr id="26751" name="Line 127"/>
                <p:cNvSpPr>
                  <a:spLocks noChangeShapeType="1"/>
                </p:cNvSpPr>
                <p:nvPr/>
              </p:nvSpPr>
              <p:spPr bwMode="white">
                <a:xfrm>
                  <a:off x="4446" y="255"/>
                  <a:ext cx="0" cy="417"/>
                </a:xfrm>
                <a:prstGeom prst="line">
                  <a:avLst/>
                </a:prstGeom>
                <a:noFill/>
                <a:ln w="9525">
                  <a:solidFill>
                    <a:schemeClr val="folHlink"/>
                  </a:solidFill>
                  <a:round/>
                  <a:headEnd/>
                  <a:tailEnd/>
                </a:ln>
                <a:effectLst/>
              </p:spPr>
              <p:txBody>
                <a:bodyPr wrap="none" anchor="ctr"/>
                <a:lstStyle/>
                <a:p>
                  <a:pPr>
                    <a:defRPr/>
                  </a:pPr>
                  <a:endParaRPr lang="es-ES"/>
                </a:p>
              </p:txBody>
            </p:sp>
            <p:sp>
              <p:nvSpPr>
                <p:cNvPr id="26752" name="Line 128"/>
                <p:cNvSpPr>
                  <a:spLocks noChangeShapeType="1"/>
                </p:cNvSpPr>
                <p:nvPr/>
              </p:nvSpPr>
              <p:spPr bwMode="white">
                <a:xfrm>
                  <a:off x="4674" y="255"/>
                  <a:ext cx="0" cy="417"/>
                </a:xfrm>
                <a:prstGeom prst="line">
                  <a:avLst/>
                </a:prstGeom>
                <a:noFill/>
                <a:ln w="9525">
                  <a:solidFill>
                    <a:schemeClr val="folHlink"/>
                  </a:solidFill>
                  <a:round/>
                  <a:headEnd/>
                  <a:tailEnd/>
                </a:ln>
                <a:effectLst/>
              </p:spPr>
              <p:txBody>
                <a:bodyPr wrap="none" anchor="ctr"/>
                <a:lstStyle/>
                <a:p>
                  <a:pPr>
                    <a:defRPr/>
                  </a:pPr>
                  <a:endParaRPr lang="es-ES"/>
                </a:p>
              </p:txBody>
            </p:sp>
            <p:sp>
              <p:nvSpPr>
                <p:cNvPr id="26753" name="Line 129"/>
                <p:cNvSpPr>
                  <a:spLocks noChangeShapeType="1"/>
                </p:cNvSpPr>
                <p:nvPr/>
              </p:nvSpPr>
              <p:spPr bwMode="white">
                <a:xfrm>
                  <a:off x="4902" y="255"/>
                  <a:ext cx="0" cy="417"/>
                </a:xfrm>
                <a:prstGeom prst="line">
                  <a:avLst/>
                </a:prstGeom>
                <a:noFill/>
                <a:ln w="9525">
                  <a:solidFill>
                    <a:schemeClr val="folHlink"/>
                  </a:solidFill>
                  <a:round/>
                  <a:headEnd/>
                  <a:tailEnd/>
                </a:ln>
                <a:effectLst/>
              </p:spPr>
              <p:txBody>
                <a:bodyPr wrap="none" anchor="ctr"/>
                <a:lstStyle/>
                <a:p>
                  <a:pPr>
                    <a:defRPr/>
                  </a:pPr>
                  <a:endParaRPr lang="es-ES"/>
                </a:p>
              </p:txBody>
            </p:sp>
            <p:sp>
              <p:nvSpPr>
                <p:cNvPr id="26754" name="Line 130"/>
                <p:cNvSpPr>
                  <a:spLocks noChangeShapeType="1"/>
                </p:cNvSpPr>
                <p:nvPr/>
              </p:nvSpPr>
              <p:spPr bwMode="white">
                <a:xfrm>
                  <a:off x="5130" y="255"/>
                  <a:ext cx="0" cy="417"/>
                </a:xfrm>
                <a:prstGeom prst="line">
                  <a:avLst/>
                </a:prstGeom>
                <a:noFill/>
                <a:ln w="9525">
                  <a:solidFill>
                    <a:schemeClr val="folHlink"/>
                  </a:solidFill>
                  <a:round/>
                  <a:headEnd/>
                  <a:tailEnd/>
                </a:ln>
                <a:effectLst/>
              </p:spPr>
              <p:txBody>
                <a:bodyPr wrap="none" anchor="ctr"/>
                <a:lstStyle/>
                <a:p>
                  <a:pPr>
                    <a:defRPr/>
                  </a:pPr>
                  <a:endParaRPr lang="es-ES"/>
                </a:p>
              </p:txBody>
            </p:sp>
            <p:sp>
              <p:nvSpPr>
                <p:cNvPr id="26755" name="Line 131"/>
                <p:cNvSpPr>
                  <a:spLocks noChangeShapeType="1"/>
                </p:cNvSpPr>
                <p:nvPr/>
              </p:nvSpPr>
              <p:spPr bwMode="white">
                <a:xfrm>
                  <a:off x="5358" y="255"/>
                  <a:ext cx="0" cy="417"/>
                </a:xfrm>
                <a:prstGeom prst="line">
                  <a:avLst/>
                </a:prstGeom>
                <a:noFill/>
                <a:ln w="9525">
                  <a:solidFill>
                    <a:schemeClr val="folHlink"/>
                  </a:solidFill>
                  <a:round/>
                  <a:headEnd/>
                  <a:tailEnd/>
                </a:ln>
                <a:effectLst/>
              </p:spPr>
              <p:txBody>
                <a:bodyPr wrap="none" anchor="ctr"/>
                <a:lstStyle/>
                <a:p>
                  <a:pPr>
                    <a:defRPr/>
                  </a:pPr>
                  <a:endParaRPr lang="es-ES"/>
                </a:p>
              </p:txBody>
            </p:sp>
          </p:grpSp>
          <p:grpSp>
            <p:nvGrpSpPr>
              <p:cNvPr id="4109" name="Group 132"/>
              <p:cNvGrpSpPr>
                <a:grpSpLocks/>
              </p:cNvGrpSpPr>
              <p:nvPr/>
            </p:nvGrpSpPr>
            <p:grpSpPr bwMode="auto">
              <a:xfrm>
                <a:off x="1208" y="109"/>
                <a:ext cx="3694" cy="423"/>
                <a:chOff x="1034" y="245"/>
                <a:chExt cx="3694" cy="423"/>
              </a:xfrm>
            </p:grpSpPr>
            <p:sp>
              <p:nvSpPr>
                <p:cNvPr id="26757" name="Line 133"/>
                <p:cNvSpPr>
                  <a:spLocks noChangeShapeType="1"/>
                </p:cNvSpPr>
                <p:nvPr/>
              </p:nvSpPr>
              <p:spPr bwMode="ltGray">
                <a:xfrm>
                  <a:off x="2676" y="245"/>
                  <a:ext cx="0" cy="142"/>
                </a:xfrm>
                <a:prstGeom prst="line">
                  <a:avLst/>
                </a:prstGeom>
                <a:noFill/>
                <a:ln w="9525">
                  <a:solidFill>
                    <a:schemeClr val="hlink"/>
                  </a:solidFill>
                  <a:round/>
                  <a:headEnd/>
                  <a:tailEnd/>
                </a:ln>
                <a:effectLst/>
              </p:spPr>
              <p:txBody>
                <a:bodyPr wrap="none" anchor="ctr"/>
                <a:lstStyle/>
                <a:p>
                  <a:pPr>
                    <a:defRPr/>
                  </a:pPr>
                  <a:endParaRPr lang="es-ES"/>
                </a:p>
              </p:txBody>
            </p:sp>
            <p:sp>
              <p:nvSpPr>
                <p:cNvPr id="26758" name="Line 134"/>
                <p:cNvSpPr>
                  <a:spLocks noChangeShapeType="1"/>
                </p:cNvSpPr>
                <p:nvPr/>
              </p:nvSpPr>
              <p:spPr bwMode="ltGray">
                <a:xfrm>
                  <a:off x="2798" y="467"/>
                  <a:ext cx="70" cy="0"/>
                </a:xfrm>
                <a:prstGeom prst="line">
                  <a:avLst/>
                </a:prstGeom>
                <a:noFill/>
                <a:ln w="9525">
                  <a:solidFill>
                    <a:schemeClr val="hlink"/>
                  </a:solidFill>
                  <a:round/>
                  <a:headEnd/>
                  <a:tailEnd/>
                </a:ln>
                <a:effectLst/>
              </p:spPr>
              <p:txBody>
                <a:bodyPr wrap="none" anchor="ctr"/>
                <a:lstStyle/>
                <a:p>
                  <a:pPr>
                    <a:defRPr/>
                  </a:pPr>
                  <a:endParaRPr lang="es-ES"/>
                </a:p>
              </p:txBody>
            </p:sp>
            <p:sp>
              <p:nvSpPr>
                <p:cNvPr id="26759" name="Line 135"/>
                <p:cNvSpPr>
                  <a:spLocks noChangeShapeType="1"/>
                </p:cNvSpPr>
                <p:nvPr/>
              </p:nvSpPr>
              <p:spPr bwMode="ltGray">
                <a:xfrm>
                  <a:off x="2904" y="486"/>
                  <a:ext cx="0" cy="28"/>
                </a:xfrm>
                <a:prstGeom prst="line">
                  <a:avLst/>
                </a:prstGeom>
                <a:noFill/>
                <a:ln w="9525">
                  <a:solidFill>
                    <a:schemeClr val="hlink"/>
                  </a:solidFill>
                  <a:round/>
                  <a:headEnd/>
                  <a:tailEnd/>
                </a:ln>
                <a:effectLst/>
              </p:spPr>
              <p:txBody>
                <a:bodyPr wrap="none" anchor="ctr"/>
                <a:lstStyle/>
                <a:p>
                  <a:pPr>
                    <a:defRPr/>
                  </a:pPr>
                  <a:endParaRPr lang="es-ES"/>
                </a:p>
              </p:txBody>
            </p:sp>
            <p:sp>
              <p:nvSpPr>
                <p:cNvPr id="26760" name="Line 136"/>
                <p:cNvSpPr>
                  <a:spLocks noChangeShapeType="1"/>
                </p:cNvSpPr>
                <p:nvPr/>
              </p:nvSpPr>
              <p:spPr bwMode="ltGray">
                <a:xfrm>
                  <a:off x="3132" y="586"/>
                  <a:ext cx="0" cy="79"/>
                </a:xfrm>
                <a:prstGeom prst="line">
                  <a:avLst/>
                </a:prstGeom>
                <a:noFill/>
                <a:ln w="9525">
                  <a:solidFill>
                    <a:schemeClr val="hlink"/>
                  </a:solidFill>
                  <a:round/>
                  <a:headEnd/>
                  <a:tailEnd/>
                </a:ln>
                <a:effectLst/>
              </p:spPr>
              <p:txBody>
                <a:bodyPr wrap="none" anchor="ctr"/>
                <a:lstStyle/>
                <a:p>
                  <a:pPr>
                    <a:defRPr/>
                  </a:pPr>
                  <a:endParaRPr lang="es-ES"/>
                </a:p>
              </p:txBody>
            </p:sp>
            <p:sp>
              <p:nvSpPr>
                <p:cNvPr id="26761" name="Line 137"/>
                <p:cNvSpPr>
                  <a:spLocks noChangeShapeType="1"/>
                </p:cNvSpPr>
                <p:nvPr/>
              </p:nvSpPr>
              <p:spPr bwMode="ltGray">
                <a:xfrm>
                  <a:off x="3816" y="358"/>
                  <a:ext cx="0" cy="180"/>
                </a:xfrm>
                <a:prstGeom prst="line">
                  <a:avLst/>
                </a:prstGeom>
                <a:noFill/>
                <a:ln w="9525">
                  <a:solidFill>
                    <a:schemeClr val="hlink"/>
                  </a:solidFill>
                  <a:round/>
                  <a:headEnd/>
                  <a:tailEnd/>
                </a:ln>
                <a:effectLst/>
              </p:spPr>
              <p:txBody>
                <a:bodyPr wrap="none" anchor="ctr"/>
                <a:lstStyle/>
                <a:p>
                  <a:pPr>
                    <a:defRPr/>
                  </a:pPr>
                  <a:endParaRPr lang="es-ES"/>
                </a:p>
              </p:txBody>
            </p:sp>
            <p:sp>
              <p:nvSpPr>
                <p:cNvPr id="26762" name="Line 138"/>
                <p:cNvSpPr>
                  <a:spLocks noChangeShapeType="1"/>
                </p:cNvSpPr>
                <p:nvPr/>
              </p:nvSpPr>
              <p:spPr bwMode="ltGray">
                <a:xfrm>
                  <a:off x="3722" y="467"/>
                  <a:ext cx="348" cy="0"/>
                </a:xfrm>
                <a:prstGeom prst="line">
                  <a:avLst/>
                </a:prstGeom>
                <a:noFill/>
                <a:ln w="9525">
                  <a:solidFill>
                    <a:schemeClr val="hlink"/>
                  </a:solidFill>
                  <a:round/>
                  <a:headEnd/>
                  <a:tailEnd/>
                </a:ln>
                <a:effectLst/>
              </p:spPr>
              <p:txBody>
                <a:bodyPr wrap="none" anchor="ctr"/>
                <a:lstStyle/>
                <a:p>
                  <a:pPr>
                    <a:defRPr/>
                  </a:pPr>
                  <a:endParaRPr lang="es-ES"/>
                </a:p>
              </p:txBody>
            </p:sp>
            <p:sp>
              <p:nvSpPr>
                <p:cNvPr id="26763" name="Line 139"/>
                <p:cNvSpPr>
                  <a:spLocks noChangeShapeType="1"/>
                </p:cNvSpPr>
                <p:nvPr/>
              </p:nvSpPr>
              <p:spPr bwMode="ltGray">
                <a:xfrm>
                  <a:off x="4044" y="372"/>
                  <a:ext cx="0" cy="294"/>
                </a:xfrm>
                <a:prstGeom prst="line">
                  <a:avLst/>
                </a:prstGeom>
                <a:noFill/>
                <a:ln w="9525">
                  <a:solidFill>
                    <a:schemeClr val="hlink"/>
                  </a:solidFill>
                  <a:round/>
                  <a:headEnd/>
                  <a:tailEnd/>
                </a:ln>
                <a:effectLst/>
              </p:spPr>
              <p:txBody>
                <a:bodyPr wrap="none" anchor="ctr"/>
                <a:lstStyle/>
                <a:p>
                  <a:pPr>
                    <a:defRPr/>
                  </a:pPr>
                  <a:endParaRPr lang="es-ES"/>
                </a:p>
              </p:txBody>
            </p:sp>
            <p:sp>
              <p:nvSpPr>
                <p:cNvPr id="26764" name="Line 140"/>
                <p:cNvSpPr>
                  <a:spLocks noChangeShapeType="1"/>
                </p:cNvSpPr>
                <p:nvPr/>
              </p:nvSpPr>
              <p:spPr bwMode="ltGray">
                <a:xfrm flipV="1">
                  <a:off x="4046" y="248"/>
                  <a:ext cx="0" cy="50"/>
                </a:xfrm>
                <a:prstGeom prst="line">
                  <a:avLst/>
                </a:prstGeom>
                <a:noFill/>
                <a:ln w="9525">
                  <a:solidFill>
                    <a:schemeClr val="hlink"/>
                  </a:solidFill>
                  <a:round/>
                  <a:headEnd/>
                  <a:tailEnd/>
                </a:ln>
                <a:effectLst/>
              </p:spPr>
              <p:txBody>
                <a:bodyPr wrap="none" anchor="ctr"/>
                <a:lstStyle/>
                <a:p>
                  <a:pPr>
                    <a:defRPr/>
                  </a:pPr>
                  <a:endParaRPr lang="es-ES"/>
                </a:p>
              </p:txBody>
            </p:sp>
            <p:sp>
              <p:nvSpPr>
                <p:cNvPr id="26765" name="Line 141"/>
                <p:cNvSpPr>
                  <a:spLocks noChangeShapeType="1"/>
                </p:cNvSpPr>
                <p:nvPr/>
              </p:nvSpPr>
              <p:spPr bwMode="ltGray">
                <a:xfrm flipV="1">
                  <a:off x="4272" y="245"/>
                  <a:ext cx="0" cy="182"/>
                </a:xfrm>
                <a:prstGeom prst="line">
                  <a:avLst/>
                </a:prstGeom>
                <a:noFill/>
                <a:ln w="9525">
                  <a:solidFill>
                    <a:schemeClr val="hlink"/>
                  </a:solidFill>
                  <a:round/>
                  <a:headEnd/>
                  <a:tailEnd/>
                </a:ln>
                <a:effectLst/>
              </p:spPr>
              <p:txBody>
                <a:bodyPr wrap="none" anchor="ctr"/>
                <a:lstStyle/>
                <a:p>
                  <a:pPr>
                    <a:defRPr/>
                  </a:pPr>
                  <a:endParaRPr lang="es-ES"/>
                </a:p>
              </p:txBody>
            </p:sp>
            <p:sp>
              <p:nvSpPr>
                <p:cNvPr id="26766" name="Line 142"/>
                <p:cNvSpPr>
                  <a:spLocks noChangeShapeType="1"/>
                </p:cNvSpPr>
                <p:nvPr/>
              </p:nvSpPr>
              <p:spPr bwMode="ltGray">
                <a:xfrm flipH="1">
                  <a:off x="4422" y="467"/>
                  <a:ext cx="78" cy="0"/>
                </a:xfrm>
                <a:prstGeom prst="line">
                  <a:avLst/>
                </a:prstGeom>
                <a:noFill/>
                <a:ln w="9525">
                  <a:solidFill>
                    <a:schemeClr val="hlink"/>
                  </a:solidFill>
                  <a:round/>
                  <a:headEnd/>
                  <a:tailEnd/>
                </a:ln>
                <a:effectLst/>
              </p:spPr>
              <p:txBody>
                <a:bodyPr wrap="none" anchor="ctr"/>
                <a:lstStyle/>
                <a:p>
                  <a:pPr>
                    <a:defRPr/>
                  </a:pPr>
                  <a:endParaRPr lang="es-ES"/>
                </a:p>
              </p:txBody>
            </p:sp>
            <p:sp>
              <p:nvSpPr>
                <p:cNvPr id="26767" name="Line 143"/>
                <p:cNvSpPr>
                  <a:spLocks noChangeShapeType="1"/>
                </p:cNvSpPr>
                <p:nvPr/>
              </p:nvSpPr>
              <p:spPr bwMode="ltGray">
                <a:xfrm flipH="1">
                  <a:off x="4290" y="467"/>
                  <a:ext cx="62" cy="0"/>
                </a:xfrm>
                <a:prstGeom prst="line">
                  <a:avLst/>
                </a:prstGeom>
                <a:noFill/>
                <a:ln w="9525">
                  <a:solidFill>
                    <a:schemeClr val="hlink"/>
                  </a:solidFill>
                  <a:round/>
                  <a:headEnd/>
                  <a:tailEnd/>
                </a:ln>
                <a:effectLst/>
              </p:spPr>
              <p:txBody>
                <a:bodyPr wrap="none" anchor="ctr"/>
                <a:lstStyle/>
                <a:p>
                  <a:pPr>
                    <a:defRPr/>
                  </a:pPr>
                  <a:endParaRPr lang="es-ES"/>
                </a:p>
              </p:txBody>
            </p:sp>
            <p:sp>
              <p:nvSpPr>
                <p:cNvPr id="26768" name="Line 144"/>
                <p:cNvSpPr>
                  <a:spLocks noChangeShapeType="1"/>
                </p:cNvSpPr>
                <p:nvPr/>
              </p:nvSpPr>
              <p:spPr bwMode="ltGray">
                <a:xfrm flipV="1">
                  <a:off x="4500" y="245"/>
                  <a:ext cx="0" cy="270"/>
                </a:xfrm>
                <a:prstGeom prst="line">
                  <a:avLst/>
                </a:prstGeom>
                <a:noFill/>
                <a:ln w="9525">
                  <a:solidFill>
                    <a:schemeClr val="hlink"/>
                  </a:solidFill>
                  <a:round/>
                  <a:headEnd/>
                  <a:tailEnd/>
                </a:ln>
                <a:effectLst/>
              </p:spPr>
              <p:txBody>
                <a:bodyPr wrap="none" anchor="ctr"/>
                <a:lstStyle/>
                <a:p>
                  <a:pPr>
                    <a:defRPr/>
                  </a:pPr>
                  <a:endParaRPr lang="es-ES"/>
                </a:p>
              </p:txBody>
            </p:sp>
            <p:sp>
              <p:nvSpPr>
                <p:cNvPr id="26769" name="Line 145"/>
                <p:cNvSpPr>
                  <a:spLocks noChangeShapeType="1"/>
                </p:cNvSpPr>
                <p:nvPr/>
              </p:nvSpPr>
              <p:spPr bwMode="ltGray">
                <a:xfrm>
                  <a:off x="4728" y="606"/>
                  <a:ext cx="0" cy="34"/>
                </a:xfrm>
                <a:prstGeom prst="line">
                  <a:avLst/>
                </a:prstGeom>
                <a:noFill/>
                <a:ln w="9525">
                  <a:solidFill>
                    <a:schemeClr val="hlink"/>
                  </a:solidFill>
                  <a:round/>
                  <a:headEnd/>
                  <a:tailEnd/>
                </a:ln>
                <a:effectLst/>
              </p:spPr>
              <p:txBody>
                <a:bodyPr wrap="none" anchor="ctr"/>
                <a:lstStyle/>
                <a:p>
                  <a:pPr>
                    <a:defRPr/>
                  </a:pPr>
                  <a:endParaRPr lang="es-ES"/>
                </a:p>
              </p:txBody>
            </p:sp>
            <p:sp>
              <p:nvSpPr>
                <p:cNvPr id="26770" name="Line 146"/>
                <p:cNvSpPr>
                  <a:spLocks noChangeShapeType="1"/>
                </p:cNvSpPr>
                <p:nvPr/>
              </p:nvSpPr>
              <p:spPr bwMode="ltGray">
                <a:xfrm>
                  <a:off x="1992" y="249"/>
                  <a:ext cx="0" cy="62"/>
                </a:xfrm>
                <a:prstGeom prst="line">
                  <a:avLst/>
                </a:prstGeom>
                <a:noFill/>
                <a:ln w="9525">
                  <a:solidFill>
                    <a:schemeClr val="hlink"/>
                  </a:solidFill>
                  <a:round/>
                  <a:headEnd/>
                  <a:tailEnd/>
                </a:ln>
                <a:effectLst/>
              </p:spPr>
              <p:txBody>
                <a:bodyPr wrap="none" anchor="ctr"/>
                <a:lstStyle/>
                <a:p>
                  <a:pPr>
                    <a:defRPr/>
                  </a:pPr>
                  <a:endParaRPr lang="es-ES"/>
                </a:p>
              </p:txBody>
            </p:sp>
            <p:sp>
              <p:nvSpPr>
                <p:cNvPr id="26771" name="Line 147"/>
                <p:cNvSpPr>
                  <a:spLocks noChangeShapeType="1"/>
                </p:cNvSpPr>
                <p:nvPr/>
              </p:nvSpPr>
              <p:spPr bwMode="ltGray">
                <a:xfrm>
                  <a:off x="1764" y="246"/>
                  <a:ext cx="0" cy="337"/>
                </a:xfrm>
                <a:prstGeom prst="line">
                  <a:avLst/>
                </a:prstGeom>
                <a:noFill/>
                <a:ln w="9525">
                  <a:solidFill>
                    <a:schemeClr val="hlink"/>
                  </a:solidFill>
                  <a:round/>
                  <a:headEnd/>
                  <a:tailEnd/>
                </a:ln>
                <a:effectLst/>
              </p:spPr>
              <p:txBody>
                <a:bodyPr wrap="none" anchor="ctr"/>
                <a:lstStyle/>
                <a:p>
                  <a:pPr>
                    <a:defRPr/>
                  </a:pPr>
                  <a:endParaRPr lang="es-ES"/>
                </a:p>
              </p:txBody>
            </p:sp>
            <p:sp>
              <p:nvSpPr>
                <p:cNvPr id="26772" name="Line 148"/>
                <p:cNvSpPr>
                  <a:spLocks noChangeShapeType="1"/>
                </p:cNvSpPr>
                <p:nvPr/>
              </p:nvSpPr>
              <p:spPr bwMode="ltGray">
                <a:xfrm flipH="1">
                  <a:off x="1738" y="467"/>
                  <a:ext cx="68" cy="0"/>
                </a:xfrm>
                <a:prstGeom prst="line">
                  <a:avLst/>
                </a:prstGeom>
                <a:noFill/>
                <a:ln w="9525">
                  <a:solidFill>
                    <a:schemeClr val="hlink"/>
                  </a:solidFill>
                  <a:round/>
                  <a:headEnd/>
                  <a:tailEnd/>
                </a:ln>
                <a:effectLst/>
              </p:spPr>
              <p:txBody>
                <a:bodyPr wrap="none" anchor="ctr"/>
                <a:lstStyle/>
                <a:p>
                  <a:pPr>
                    <a:defRPr/>
                  </a:pPr>
                  <a:endParaRPr lang="es-ES"/>
                </a:p>
              </p:txBody>
            </p:sp>
            <p:sp>
              <p:nvSpPr>
                <p:cNvPr id="26773" name="Line 149"/>
                <p:cNvSpPr>
                  <a:spLocks noChangeShapeType="1"/>
                </p:cNvSpPr>
                <p:nvPr/>
              </p:nvSpPr>
              <p:spPr bwMode="ltGray">
                <a:xfrm>
                  <a:off x="1604" y="467"/>
                  <a:ext cx="60" cy="0"/>
                </a:xfrm>
                <a:prstGeom prst="line">
                  <a:avLst/>
                </a:prstGeom>
                <a:noFill/>
                <a:ln w="9525">
                  <a:solidFill>
                    <a:schemeClr val="hlink"/>
                  </a:solidFill>
                  <a:round/>
                  <a:headEnd/>
                  <a:tailEnd/>
                </a:ln>
                <a:effectLst/>
              </p:spPr>
              <p:txBody>
                <a:bodyPr wrap="none" anchor="ctr"/>
                <a:lstStyle/>
                <a:p>
                  <a:pPr>
                    <a:defRPr/>
                  </a:pPr>
                  <a:endParaRPr lang="es-ES"/>
                </a:p>
              </p:txBody>
            </p:sp>
            <p:sp>
              <p:nvSpPr>
                <p:cNvPr id="26774" name="Line 150"/>
                <p:cNvSpPr>
                  <a:spLocks noChangeShapeType="1"/>
                </p:cNvSpPr>
                <p:nvPr/>
              </p:nvSpPr>
              <p:spPr bwMode="ltGray">
                <a:xfrm flipH="1">
                  <a:off x="1404" y="467"/>
                  <a:ext cx="82" cy="0"/>
                </a:xfrm>
                <a:prstGeom prst="line">
                  <a:avLst/>
                </a:prstGeom>
                <a:noFill/>
                <a:ln w="9525">
                  <a:solidFill>
                    <a:schemeClr val="hlink"/>
                  </a:solidFill>
                  <a:round/>
                  <a:headEnd/>
                  <a:tailEnd/>
                </a:ln>
                <a:effectLst/>
              </p:spPr>
              <p:txBody>
                <a:bodyPr wrap="none" anchor="ctr"/>
                <a:lstStyle/>
                <a:p>
                  <a:pPr>
                    <a:defRPr/>
                  </a:pPr>
                  <a:endParaRPr lang="es-ES"/>
                </a:p>
              </p:txBody>
            </p:sp>
            <p:sp>
              <p:nvSpPr>
                <p:cNvPr id="26775" name="Line 151"/>
                <p:cNvSpPr>
                  <a:spLocks noChangeShapeType="1"/>
                </p:cNvSpPr>
                <p:nvPr/>
              </p:nvSpPr>
              <p:spPr bwMode="ltGray">
                <a:xfrm>
                  <a:off x="1034" y="467"/>
                  <a:ext cx="348" cy="0"/>
                </a:xfrm>
                <a:prstGeom prst="line">
                  <a:avLst/>
                </a:prstGeom>
                <a:noFill/>
                <a:ln w="9525">
                  <a:solidFill>
                    <a:schemeClr val="hlink"/>
                  </a:solidFill>
                  <a:round/>
                  <a:headEnd/>
                  <a:tailEnd/>
                </a:ln>
                <a:effectLst/>
              </p:spPr>
              <p:txBody>
                <a:bodyPr wrap="none" anchor="ctr"/>
                <a:lstStyle/>
                <a:p>
                  <a:pPr>
                    <a:defRPr/>
                  </a:pPr>
                  <a:endParaRPr lang="es-ES"/>
                </a:p>
              </p:txBody>
            </p:sp>
            <p:sp>
              <p:nvSpPr>
                <p:cNvPr id="26776" name="Line 152"/>
                <p:cNvSpPr>
                  <a:spLocks noChangeShapeType="1"/>
                </p:cNvSpPr>
                <p:nvPr/>
              </p:nvSpPr>
              <p:spPr bwMode="ltGray">
                <a:xfrm>
                  <a:off x="1306" y="370"/>
                  <a:ext cx="0" cy="298"/>
                </a:xfrm>
                <a:prstGeom prst="line">
                  <a:avLst/>
                </a:prstGeom>
                <a:noFill/>
                <a:ln w="9525">
                  <a:solidFill>
                    <a:schemeClr val="hlink"/>
                  </a:solidFill>
                  <a:round/>
                  <a:headEnd/>
                  <a:tailEnd/>
                </a:ln>
                <a:effectLst/>
              </p:spPr>
              <p:txBody>
                <a:bodyPr wrap="none" anchor="ctr"/>
                <a:lstStyle/>
                <a:p>
                  <a:pPr>
                    <a:defRPr/>
                  </a:pPr>
                  <a:endParaRPr lang="es-ES"/>
                </a:p>
              </p:txBody>
            </p:sp>
            <p:sp>
              <p:nvSpPr>
                <p:cNvPr id="26777" name="Line 153"/>
                <p:cNvSpPr>
                  <a:spLocks noChangeShapeType="1"/>
                </p:cNvSpPr>
                <p:nvPr/>
              </p:nvSpPr>
              <p:spPr bwMode="ltGray">
                <a:xfrm>
                  <a:off x="1080" y="387"/>
                  <a:ext cx="0" cy="156"/>
                </a:xfrm>
                <a:prstGeom prst="line">
                  <a:avLst/>
                </a:prstGeom>
                <a:noFill/>
                <a:ln w="9525">
                  <a:solidFill>
                    <a:schemeClr val="hlink"/>
                  </a:solidFill>
                  <a:round/>
                  <a:headEnd/>
                  <a:tailEnd/>
                </a:ln>
                <a:effectLst/>
              </p:spPr>
              <p:txBody>
                <a:bodyPr wrap="none" anchor="ctr"/>
                <a:lstStyle/>
                <a:p>
                  <a:pPr>
                    <a:defRPr/>
                  </a:pPr>
                  <a:endParaRPr lang="es-ES"/>
                </a:p>
              </p:txBody>
            </p:sp>
            <p:sp>
              <p:nvSpPr>
                <p:cNvPr id="26778" name="Line 154"/>
                <p:cNvSpPr>
                  <a:spLocks noChangeShapeType="1"/>
                </p:cNvSpPr>
                <p:nvPr/>
              </p:nvSpPr>
              <p:spPr bwMode="ltGray">
                <a:xfrm flipH="1" flipV="1">
                  <a:off x="1308" y="245"/>
                  <a:ext cx="0" cy="27"/>
                </a:xfrm>
                <a:prstGeom prst="line">
                  <a:avLst/>
                </a:prstGeom>
                <a:noFill/>
                <a:ln w="9525">
                  <a:solidFill>
                    <a:schemeClr val="hlink"/>
                  </a:solidFill>
                  <a:round/>
                  <a:headEnd/>
                  <a:tailEnd/>
                </a:ln>
                <a:effectLst/>
              </p:spPr>
              <p:txBody>
                <a:bodyPr wrap="none" anchor="ctr"/>
                <a:lstStyle/>
                <a:p>
                  <a:pPr>
                    <a:defRPr/>
                  </a:pPr>
                  <a:endParaRPr lang="es-ES"/>
                </a:p>
              </p:txBody>
            </p:sp>
            <p:sp>
              <p:nvSpPr>
                <p:cNvPr id="26779" name="Line 155"/>
                <p:cNvSpPr>
                  <a:spLocks noChangeShapeType="1"/>
                </p:cNvSpPr>
                <p:nvPr/>
              </p:nvSpPr>
              <p:spPr bwMode="ltGray">
                <a:xfrm>
                  <a:off x="1536" y="316"/>
                  <a:ext cx="0" cy="95"/>
                </a:xfrm>
                <a:prstGeom prst="line">
                  <a:avLst/>
                </a:prstGeom>
                <a:noFill/>
                <a:ln w="9525">
                  <a:solidFill>
                    <a:schemeClr val="hlink"/>
                  </a:solidFill>
                  <a:round/>
                  <a:headEnd/>
                  <a:tailEnd/>
                </a:ln>
                <a:effectLst/>
              </p:spPr>
              <p:txBody>
                <a:bodyPr wrap="none" anchor="ctr"/>
                <a:lstStyle/>
                <a:p>
                  <a:pPr>
                    <a:defRPr/>
                  </a:pPr>
                  <a:endParaRPr lang="es-ES"/>
                </a:p>
              </p:txBody>
            </p:sp>
            <p:sp>
              <p:nvSpPr>
                <p:cNvPr id="26780" name="Line 156"/>
                <p:cNvSpPr>
                  <a:spLocks noChangeShapeType="1"/>
                </p:cNvSpPr>
                <p:nvPr/>
              </p:nvSpPr>
              <p:spPr bwMode="ltGray">
                <a:xfrm flipV="1">
                  <a:off x="1536" y="246"/>
                  <a:ext cx="0" cy="22"/>
                </a:xfrm>
                <a:prstGeom prst="line">
                  <a:avLst/>
                </a:prstGeom>
                <a:noFill/>
                <a:ln w="9525">
                  <a:solidFill>
                    <a:schemeClr val="hlink"/>
                  </a:solidFill>
                  <a:round/>
                  <a:headEnd/>
                  <a:tailEnd/>
                </a:ln>
                <a:effectLst/>
              </p:spPr>
              <p:txBody>
                <a:bodyPr wrap="none" anchor="ctr"/>
                <a:lstStyle/>
                <a:p>
                  <a:pPr>
                    <a:defRPr/>
                  </a:pPr>
                  <a:endParaRPr lang="es-ES"/>
                </a:p>
              </p:txBody>
            </p:sp>
            <p:sp>
              <p:nvSpPr>
                <p:cNvPr id="26781" name="Line 157"/>
                <p:cNvSpPr>
                  <a:spLocks noChangeShapeType="1"/>
                </p:cNvSpPr>
                <p:nvPr/>
              </p:nvSpPr>
              <p:spPr bwMode="ltGray">
                <a:xfrm>
                  <a:off x="4095" y="467"/>
                  <a:ext cx="80" cy="0"/>
                </a:xfrm>
                <a:prstGeom prst="line">
                  <a:avLst/>
                </a:prstGeom>
                <a:noFill/>
                <a:ln w="9525">
                  <a:solidFill>
                    <a:schemeClr val="hlink"/>
                  </a:solidFill>
                  <a:round/>
                  <a:headEnd/>
                  <a:tailEnd/>
                </a:ln>
                <a:effectLst/>
              </p:spPr>
              <p:txBody>
                <a:bodyPr wrap="none" anchor="ctr"/>
                <a:lstStyle/>
                <a:p>
                  <a:pPr>
                    <a:defRPr/>
                  </a:pPr>
                  <a:endParaRPr lang="es-ES"/>
                </a:p>
              </p:txBody>
            </p:sp>
          </p:grpSp>
        </p:grpSp>
        <p:pic>
          <p:nvPicPr>
            <p:cNvPr id="4105" name="Picture 158" descr="earth"/>
            <p:cNvPicPr>
              <a:picLocks noChangeAspect="1" noChangeArrowheads="1"/>
            </p:cNvPicPr>
            <p:nvPr userDrawn="1"/>
          </p:nvPicPr>
          <p:blipFill>
            <a:blip r:embed="rId15">
              <a:clrChange>
                <a:clrFrom>
                  <a:srgbClr val="000000"/>
                </a:clrFrom>
                <a:clrTo>
                  <a:srgbClr val="000000">
                    <a:alpha val="0"/>
                  </a:srgbClr>
                </a:clrTo>
              </a:clrChange>
            </a:blip>
            <a:srcRect/>
            <a:stretch>
              <a:fillRect/>
            </a:stretch>
          </p:blipFill>
          <p:spPr bwMode="auto">
            <a:xfrm>
              <a:off x="165" y="55"/>
              <a:ext cx="562" cy="524"/>
            </a:xfrm>
            <a:prstGeom prst="rect">
              <a:avLst/>
            </a:prstGeom>
            <a:noFill/>
            <a:ln w="9525">
              <a:noFill/>
              <a:miter lim="800000"/>
              <a:headEnd/>
              <a:tailEnd/>
            </a:ln>
          </p:spPr>
        </p:pic>
      </p:grpSp>
      <p:sp>
        <p:nvSpPr>
          <p:cNvPr id="4103" name="Rectangle 159"/>
          <p:cNvSpPr>
            <a:spLocks noGrp="1" noChangeArrowheads="1"/>
          </p:cNvSpPr>
          <p:nvPr>
            <p:ph type="title"/>
          </p:nvPr>
        </p:nvSpPr>
        <p:spPr bwMode="auto">
          <a:xfrm>
            <a:off x="1331913" y="476250"/>
            <a:ext cx="7488237" cy="2889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Haga clic para cambiar el estilo de título	</a:t>
            </a:r>
          </a:p>
        </p:txBody>
      </p:sp>
    </p:spTree>
  </p:cSld>
  <p:clrMap bg1="lt1" tx1="dk1" bg2="lt2" tx2="dk2" accent1="accent1" accent2="accent2" accent3="accent3" accent4="accent4" accent5="accent5" accent6="accent6" hlink="hlink" folHlink="folHlink"/>
  <p:sldLayoutIdLst>
    <p:sldLayoutId id="2147483676"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transition>
    <p:random/>
  </p:transition>
  <p:txStyles>
    <p:titleStyle>
      <a:lvl1pPr algn="l" rtl="0" eaLnBrk="0" fontAlgn="base" hangingPunct="0">
        <a:spcBef>
          <a:spcPct val="0"/>
        </a:spcBef>
        <a:spcAft>
          <a:spcPct val="0"/>
        </a:spcAft>
        <a:defRPr sz="3200" b="1" i="1">
          <a:solidFill>
            <a:srgbClr val="000066"/>
          </a:solidFill>
          <a:latin typeface="+mj-lt"/>
          <a:ea typeface="+mj-ea"/>
          <a:cs typeface="+mj-cs"/>
        </a:defRPr>
      </a:lvl1pPr>
      <a:lvl2pPr algn="l" rtl="0" eaLnBrk="0" fontAlgn="base" hangingPunct="0">
        <a:spcBef>
          <a:spcPct val="0"/>
        </a:spcBef>
        <a:spcAft>
          <a:spcPct val="0"/>
        </a:spcAft>
        <a:defRPr sz="3200" b="1" i="1">
          <a:solidFill>
            <a:srgbClr val="000066"/>
          </a:solidFill>
          <a:latin typeface="Times New Roman" pitchFamily="18" charset="0"/>
          <a:cs typeface="Arial" charset="0"/>
        </a:defRPr>
      </a:lvl2pPr>
      <a:lvl3pPr algn="l" rtl="0" eaLnBrk="0" fontAlgn="base" hangingPunct="0">
        <a:spcBef>
          <a:spcPct val="0"/>
        </a:spcBef>
        <a:spcAft>
          <a:spcPct val="0"/>
        </a:spcAft>
        <a:defRPr sz="3200" b="1" i="1">
          <a:solidFill>
            <a:srgbClr val="000066"/>
          </a:solidFill>
          <a:latin typeface="Times New Roman" pitchFamily="18" charset="0"/>
          <a:cs typeface="Arial" charset="0"/>
        </a:defRPr>
      </a:lvl3pPr>
      <a:lvl4pPr algn="l" rtl="0" eaLnBrk="0" fontAlgn="base" hangingPunct="0">
        <a:spcBef>
          <a:spcPct val="0"/>
        </a:spcBef>
        <a:spcAft>
          <a:spcPct val="0"/>
        </a:spcAft>
        <a:defRPr sz="3200" b="1" i="1">
          <a:solidFill>
            <a:srgbClr val="000066"/>
          </a:solidFill>
          <a:latin typeface="Times New Roman" pitchFamily="18" charset="0"/>
          <a:cs typeface="Arial" charset="0"/>
        </a:defRPr>
      </a:lvl4pPr>
      <a:lvl5pPr algn="l" rtl="0" eaLnBrk="0" fontAlgn="base" hangingPunct="0">
        <a:spcBef>
          <a:spcPct val="0"/>
        </a:spcBef>
        <a:spcAft>
          <a:spcPct val="0"/>
        </a:spcAft>
        <a:defRPr sz="3200" b="1" i="1">
          <a:solidFill>
            <a:srgbClr val="000066"/>
          </a:solidFill>
          <a:latin typeface="Times New Roman" pitchFamily="18" charset="0"/>
          <a:cs typeface="Arial" charset="0"/>
        </a:defRPr>
      </a:lvl5pPr>
      <a:lvl6pPr marL="457200" algn="l" rtl="0" fontAlgn="base">
        <a:spcBef>
          <a:spcPct val="0"/>
        </a:spcBef>
        <a:spcAft>
          <a:spcPct val="0"/>
        </a:spcAft>
        <a:defRPr sz="3200" b="1" i="1">
          <a:solidFill>
            <a:srgbClr val="000066"/>
          </a:solidFill>
          <a:latin typeface="Times New Roman" pitchFamily="18" charset="0"/>
          <a:cs typeface="Arial" charset="0"/>
        </a:defRPr>
      </a:lvl6pPr>
      <a:lvl7pPr marL="914400" algn="l" rtl="0" fontAlgn="base">
        <a:spcBef>
          <a:spcPct val="0"/>
        </a:spcBef>
        <a:spcAft>
          <a:spcPct val="0"/>
        </a:spcAft>
        <a:defRPr sz="3200" b="1" i="1">
          <a:solidFill>
            <a:srgbClr val="000066"/>
          </a:solidFill>
          <a:latin typeface="Times New Roman" pitchFamily="18" charset="0"/>
          <a:cs typeface="Arial" charset="0"/>
        </a:defRPr>
      </a:lvl7pPr>
      <a:lvl8pPr marL="1371600" algn="l" rtl="0" fontAlgn="base">
        <a:spcBef>
          <a:spcPct val="0"/>
        </a:spcBef>
        <a:spcAft>
          <a:spcPct val="0"/>
        </a:spcAft>
        <a:defRPr sz="3200" b="1" i="1">
          <a:solidFill>
            <a:srgbClr val="000066"/>
          </a:solidFill>
          <a:latin typeface="Times New Roman" pitchFamily="18" charset="0"/>
          <a:cs typeface="Arial" charset="0"/>
        </a:defRPr>
      </a:lvl8pPr>
      <a:lvl9pPr marL="1828800" algn="l" rtl="0" fontAlgn="base">
        <a:spcBef>
          <a:spcPct val="0"/>
        </a:spcBef>
        <a:spcAft>
          <a:spcPct val="0"/>
        </a:spcAft>
        <a:defRPr sz="3200" b="1" i="1">
          <a:solidFill>
            <a:srgbClr val="000066"/>
          </a:solidFill>
          <a:latin typeface="Times New Roman" pitchFamily="18" charset="0"/>
          <a:cs typeface="Arial" charset="0"/>
        </a:defRPr>
      </a:lvl9pPr>
    </p:titleStyle>
    <p:bodyStyle>
      <a:lvl1pPr marL="342900" indent="-342900" algn="l" rtl="0" eaLnBrk="0" fontAlgn="base" hangingPunct="0">
        <a:spcBef>
          <a:spcPct val="20000"/>
        </a:spcBef>
        <a:spcAft>
          <a:spcPct val="0"/>
        </a:spcAft>
        <a:buBlip>
          <a:blip r:embed="rId16"/>
        </a:buBlip>
        <a:defRPr sz="3200">
          <a:solidFill>
            <a:schemeClr val="tx1"/>
          </a:solidFill>
          <a:latin typeface="+mn-lt"/>
          <a:ea typeface="+mn-ea"/>
          <a:cs typeface="+mn-cs"/>
        </a:defRPr>
      </a:lvl1pPr>
      <a:lvl2pPr marL="742950" indent="-285750" algn="l" rtl="0" eaLnBrk="0" fontAlgn="base" hangingPunct="0">
        <a:spcBef>
          <a:spcPct val="20000"/>
        </a:spcBef>
        <a:spcAft>
          <a:spcPct val="0"/>
        </a:spcAft>
        <a:buSzPct val="75000"/>
        <a:buBlip>
          <a:blip r:embed="rId17"/>
        </a:buBlip>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lr>
          <a:schemeClr val="tx2"/>
        </a:buClr>
        <a:buChar char="–"/>
        <a:defRPr sz="2000">
          <a:solidFill>
            <a:schemeClr val="tx1"/>
          </a:solidFill>
          <a:latin typeface="+mn-lt"/>
          <a:cs typeface="+mn-cs"/>
        </a:defRPr>
      </a:lvl5pPr>
      <a:lvl6pPr marL="2514600" indent="-228600" algn="l" rtl="0" fontAlgn="base">
        <a:spcBef>
          <a:spcPct val="20000"/>
        </a:spcBef>
        <a:spcAft>
          <a:spcPct val="0"/>
        </a:spcAft>
        <a:buClr>
          <a:schemeClr val="tx2"/>
        </a:buClr>
        <a:buChar char="–"/>
        <a:defRPr sz="2000">
          <a:solidFill>
            <a:schemeClr val="tx1"/>
          </a:solidFill>
          <a:latin typeface="+mn-lt"/>
          <a:cs typeface="+mn-cs"/>
        </a:defRPr>
      </a:lvl6pPr>
      <a:lvl7pPr marL="2971800" indent="-228600" algn="l" rtl="0" fontAlgn="base">
        <a:spcBef>
          <a:spcPct val="20000"/>
        </a:spcBef>
        <a:spcAft>
          <a:spcPct val="0"/>
        </a:spcAft>
        <a:buClr>
          <a:schemeClr val="tx2"/>
        </a:buClr>
        <a:buChar char="–"/>
        <a:defRPr sz="2000">
          <a:solidFill>
            <a:schemeClr val="tx1"/>
          </a:solidFill>
          <a:latin typeface="+mn-lt"/>
          <a:cs typeface="+mn-cs"/>
        </a:defRPr>
      </a:lvl7pPr>
      <a:lvl8pPr marL="3429000" indent="-228600" algn="l" rtl="0" fontAlgn="base">
        <a:spcBef>
          <a:spcPct val="20000"/>
        </a:spcBef>
        <a:spcAft>
          <a:spcPct val="0"/>
        </a:spcAft>
        <a:buClr>
          <a:schemeClr val="tx2"/>
        </a:buClr>
        <a:buChar char="–"/>
        <a:defRPr sz="2000">
          <a:solidFill>
            <a:schemeClr val="tx1"/>
          </a:solidFill>
          <a:latin typeface="+mn-lt"/>
          <a:cs typeface="+mn-cs"/>
        </a:defRPr>
      </a:lvl8pPr>
      <a:lvl9pPr marL="3886200" indent="-228600" algn="l" rtl="0" fontAlgn="base">
        <a:spcBef>
          <a:spcPct val="20000"/>
        </a:spcBef>
        <a:spcAft>
          <a:spcPct val="0"/>
        </a:spcAft>
        <a:buClr>
          <a:schemeClr val="tx2"/>
        </a:buClr>
        <a:buChar char="–"/>
        <a:defRPr sz="2000">
          <a:solidFill>
            <a:schemeClr val="tx1"/>
          </a:solidFill>
          <a:latin typeface="+mn-lt"/>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Data" Target="../diagrams/data1.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14.wmf"/><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0.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Hoja_de_c_lculo_de_Microsoft_Office_Excel_97-20031.xls"/></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hyperlink" Target="../Estrategia%20y%20Control%20de%20Gesti&#243;n/Ejemplos%20de%20m&#243;dulo%201.ppt" TargetMode="Externa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vmlDrawing" Target="../drawings/vmlDrawing3.v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Diagrama"/>
          <p:cNvGraphicFramePr/>
          <p:nvPr/>
        </p:nvGraphicFramePr>
        <p:xfrm>
          <a:off x="1714480" y="4572008"/>
          <a:ext cx="6858048" cy="1295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052" name="Rectangle 4"/>
          <p:cNvSpPr>
            <a:spLocks noGrp="1" noChangeArrowheads="1"/>
          </p:cNvSpPr>
          <p:nvPr>
            <p:ph type="ctrTitle"/>
          </p:nvPr>
        </p:nvSpPr>
        <p:spPr>
          <a:xfrm>
            <a:off x="1714480" y="1857364"/>
            <a:ext cx="6934200" cy="2362200"/>
          </a:xfrm>
          <a:ln>
            <a:solidFill>
              <a:schemeClr val="accent2">
                <a:lumMod val="75000"/>
              </a:schemeClr>
            </a:solidFill>
          </a:ln>
          <a:scene3d>
            <a:camera prst="perspectiveRelaxedModerately"/>
            <a:lightRig rig="threePt" dir="t"/>
          </a:scene3d>
          <a:sp3d>
            <a:bevelT w="266700" h="50800" prst="softRound"/>
          </a:sp3d>
        </p:spPr>
        <p:style>
          <a:lnRef idx="0">
            <a:scrgbClr r="0" g="0" b="0"/>
          </a:lnRef>
          <a:fillRef idx="1003">
            <a:schemeClr val="dk2"/>
          </a:fillRef>
          <a:effectRef idx="0">
            <a:scrgbClr r="0" g="0" b="0"/>
          </a:effectRef>
          <a:fontRef idx="major"/>
        </p:style>
        <p:txBody>
          <a:bodyPr/>
          <a:lstStyle/>
          <a:p>
            <a:pPr algn="ctr" eaLnBrk="1" hangingPunct="1">
              <a:defRPr/>
            </a:pPr>
            <a:r>
              <a:rPr lang="es-ES" sz="3600" dirty="0" smtClean="0"/>
              <a:t>Control de Gestión</a:t>
            </a:r>
            <a:br>
              <a:rPr lang="es-ES" sz="3600" dirty="0" smtClean="0"/>
            </a:br>
            <a:r>
              <a:rPr lang="es-ES" sz="3600" dirty="0" smtClean="0"/>
              <a:t/>
            </a:r>
            <a:br>
              <a:rPr lang="es-ES" sz="3600" dirty="0" smtClean="0"/>
            </a:br>
            <a:r>
              <a:rPr lang="es-ES" sz="2400" dirty="0" smtClean="0"/>
              <a:t>Diplomado en Estrategia y Control de Gestión</a:t>
            </a:r>
            <a:endParaRPr lang="es-CL" sz="2400" dirty="0" smtClean="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endParaRPr lang="es-ES" smtClean="0"/>
          </a:p>
        </p:txBody>
      </p:sp>
      <p:sp>
        <p:nvSpPr>
          <p:cNvPr id="14339" name="Rectangle 3"/>
          <p:cNvSpPr>
            <a:spLocks noGrp="1" noChangeArrowheads="1"/>
          </p:cNvSpPr>
          <p:nvPr>
            <p:ph type="body" idx="1"/>
          </p:nvPr>
        </p:nvSpPr>
        <p:spPr>
          <a:xfrm>
            <a:off x="285720" y="1500174"/>
            <a:ext cx="8429684" cy="4732355"/>
          </a:xfrm>
          <a:scene3d>
            <a:camera prst="orthographicFront"/>
            <a:lightRig rig="threePt" dir="t"/>
          </a:scene3d>
          <a:sp3d>
            <a:bevelT w="165100" prst="coolSlant"/>
          </a:sp3d>
        </p:spPr>
        <p:style>
          <a:lnRef idx="0">
            <a:scrgbClr r="0" g="0" b="0"/>
          </a:lnRef>
          <a:fillRef idx="1002">
            <a:schemeClr val="lt2"/>
          </a:fillRef>
          <a:effectRef idx="0">
            <a:scrgbClr r="0" g="0" b="0"/>
          </a:effectRef>
          <a:fontRef idx="major"/>
        </p:style>
        <p:txBody>
          <a:bodyPr/>
          <a:lstStyle/>
          <a:p>
            <a:pPr marL="660400" indent="-660400" eaLnBrk="1" hangingPunct="1">
              <a:lnSpc>
                <a:spcPct val="80000"/>
              </a:lnSpc>
              <a:buFontTx/>
              <a:buAutoNum type="arabicPeriod" startAt="4"/>
            </a:pPr>
            <a:r>
              <a:rPr lang="es-ES" sz="2400" b="1" dirty="0" smtClean="0"/>
              <a:t>Información y Herramientas para el control de gestión.</a:t>
            </a:r>
            <a:r>
              <a:rPr lang="es-ES" sz="2400" dirty="0" smtClean="0"/>
              <a:t> En esta sección se revisan temas de vital importancia: </a:t>
            </a:r>
          </a:p>
          <a:p>
            <a:pPr marL="660400" indent="-660400" eaLnBrk="1" hangingPunct="1">
              <a:lnSpc>
                <a:spcPct val="80000"/>
              </a:lnSpc>
              <a:buFontTx/>
              <a:buAutoNum type="arabicPeriod" startAt="4"/>
            </a:pPr>
            <a:endParaRPr lang="es-ES" sz="2400" dirty="0" smtClean="0"/>
          </a:p>
          <a:p>
            <a:pPr marL="1035050" lvl="1" indent="-577850" eaLnBrk="1" hangingPunct="1">
              <a:lnSpc>
                <a:spcPct val="80000"/>
              </a:lnSpc>
            </a:pPr>
            <a:r>
              <a:rPr lang="es-ES" sz="2000" dirty="0" smtClean="0"/>
              <a:t>La información relevante en el control de gestión y su relación con los sistemas y procesos que la generan. </a:t>
            </a:r>
          </a:p>
          <a:p>
            <a:pPr marL="1035050" lvl="1" indent="-577850" eaLnBrk="1" hangingPunct="1">
              <a:lnSpc>
                <a:spcPct val="80000"/>
              </a:lnSpc>
            </a:pPr>
            <a:endParaRPr lang="es-ES" sz="2000" dirty="0" smtClean="0"/>
          </a:p>
          <a:p>
            <a:pPr marL="1035050" lvl="1" indent="-577850" eaLnBrk="1" hangingPunct="1">
              <a:lnSpc>
                <a:spcPct val="80000"/>
              </a:lnSpc>
            </a:pPr>
            <a:r>
              <a:rPr lang="es-ES" sz="2000" dirty="0" smtClean="0"/>
              <a:t>Las Tecnologías de Información relevantes, así como también los métodos de apoyo al control de gestión.</a:t>
            </a:r>
          </a:p>
          <a:p>
            <a:pPr marL="1035050" lvl="1" indent="-577850" eaLnBrk="1" hangingPunct="1">
              <a:lnSpc>
                <a:spcPct val="80000"/>
              </a:lnSpc>
            </a:pPr>
            <a:endParaRPr lang="es-ES" sz="2000" dirty="0" smtClean="0"/>
          </a:p>
          <a:p>
            <a:pPr marL="1035050" lvl="1" indent="-577850" eaLnBrk="1" hangingPunct="1">
              <a:lnSpc>
                <a:spcPct val="80000"/>
              </a:lnSpc>
            </a:pPr>
            <a:r>
              <a:rPr lang="es-ES" sz="2000" dirty="0" smtClean="0"/>
              <a:t>Asimismo se revisan las herramientas habituales para apoyar el control de gestión, como por ejemplo:</a:t>
            </a:r>
          </a:p>
          <a:p>
            <a:pPr marL="1035050" lvl="1" indent="-577850" eaLnBrk="1" hangingPunct="1">
              <a:lnSpc>
                <a:spcPct val="80000"/>
              </a:lnSpc>
            </a:pPr>
            <a:endParaRPr lang="es-ES" sz="2000" dirty="0" smtClean="0"/>
          </a:p>
          <a:p>
            <a:pPr marL="1409700" lvl="2" indent="-495300" eaLnBrk="1" hangingPunct="1">
              <a:lnSpc>
                <a:spcPct val="80000"/>
              </a:lnSpc>
            </a:pPr>
            <a:r>
              <a:rPr lang="es-ES" sz="1800" dirty="0" smtClean="0"/>
              <a:t>Costeo </a:t>
            </a:r>
          </a:p>
          <a:p>
            <a:pPr marL="1409700" lvl="2" indent="-495300" eaLnBrk="1" hangingPunct="1">
              <a:lnSpc>
                <a:spcPct val="80000"/>
              </a:lnSpc>
            </a:pPr>
            <a:r>
              <a:rPr lang="es-ES" sz="1800" dirty="0" smtClean="0"/>
              <a:t>Benchmarking</a:t>
            </a:r>
          </a:p>
          <a:p>
            <a:pPr marL="1409700" lvl="2" indent="-495300" eaLnBrk="1" hangingPunct="1">
              <a:lnSpc>
                <a:spcPct val="80000"/>
              </a:lnSpc>
            </a:pPr>
            <a:r>
              <a:rPr lang="es-ES" sz="1800" dirty="0" smtClean="0"/>
              <a:t>Modelos de simulación y proyección</a:t>
            </a:r>
          </a:p>
          <a:p>
            <a:pPr marL="660400" indent="-660400" eaLnBrk="1" hangingPunct="1">
              <a:lnSpc>
                <a:spcPct val="80000"/>
              </a:lnSpc>
              <a:buFontTx/>
              <a:buAutoNum type="arabicPeriod" startAt="4"/>
            </a:pPr>
            <a:endParaRPr lang="es-ES" sz="2400" dirty="0" smtClean="0"/>
          </a:p>
        </p:txBody>
      </p:sp>
    </p:spTree>
  </p:cSld>
  <p:clrMapOvr>
    <a:masterClrMapping/>
  </p:clrMapOvr>
  <p:transition>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endParaRPr lang="es-ES" smtClean="0"/>
          </a:p>
        </p:txBody>
      </p:sp>
      <p:sp>
        <p:nvSpPr>
          <p:cNvPr id="15363" name="Rectangle 3"/>
          <p:cNvSpPr>
            <a:spLocks noGrp="1" noChangeArrowheads="1"/>
          </p:cNvSpPr>
          <p:nvPr>
            <p:ph type="body" idx="1"/>
          </p:nvPr>
        </p:nvSpPr>
        <p:spPr>
          <a:xfrm>
            <a:off x="827088" y="1773238"/>
            <a:ext cx="7772400" cy="4114800"/>
          </a:xfrm>
          <a:scene3d>
            <a:camera prst="orthographicFront"/>
            <a:lightRig rig="threePt" dir="t"/>
          </a:scene3d>
          <a:sp3d>
            <a:bevelT w="165100" prst="coolSlant"/>
          </a:sp3d>
        </p:spPr>
        <p:style>
          <a:lnRef idx="0">
            <a:scrgbClr r="0" g="0" b="0"/>
          </a:lnRef>
          <a:fillRef idx="1002">
            <a:schemeClr val="lt2"/>
          </a:fillRef>
          <a:effectRef idx="0">
            <a:scrgbClr r="0" g="0" b="0"/>
          </a:effectRef>
          <a:fontRef idx="major"/>
        </p:style>
        <p:txBody>
          <a:bodyPr/>
          <a:lstStyle/>
          <a:p>
            <a:pPr marL="609600" indent="-609600" eaLnBrk="1" hangingPunct="1">
              <a:lnSpc>
                <a:spcPct val="90000"/>
              </a:lnSpc>
              <a:buFontTx/>
              <a:buAutoNum type="arabicPeriod" startAt="5"/>
            </a:pPr>
            <a:r>
              <a:rPr lang="es-ES" sz="2400" b="1" dirty="0" smtClean="0"/>
              <a:t>Implementando los sistemas de control de gestión.</a:t>
            </a:r>
            <a:r>
              <a:rPr lang="es-ES" sz="2400" dirty="0" smtClean="0"/>
              <a:t> </a:t>
            </a:r>
          </a:p>
          <a:p>
            <a:pPr marL="609600" indent="-609600" eaLnBrk="1" hangingPunct="1">
              <a:lnSpc>
                <a:spcPct val="90000"/>
              </a:lnSpc>
              <a:buFontTx/>
              <a:buAutoNum type="arabicPeriod" startAt="5"/>
            </a:pPr>
            <a:endParaRPr lang="es-ES" sz="2400" dirty="0" smtClean="0"/>
          </a:p>
          <a:p>
            <a:pPr marL="609600" indent="-609600" eaLnBrk="1" hangingPunct="1">
              <a:lnSpc>
                <a:spcPct val="90000"/>
              </a:lnSpc>
            </a:pPr>
            <a:r>
              <a:rPr lang="es-ES" sz="2400" dirty="0" smtClean="0"/>
              <a:t>Se revisa el proceso de implementar un sistema de control de gestión y hacerlo operar adecuadamente. Se analizan las barreras y los factores críticos de éxito asociados.</a:t>
            </a:r>
          </a:p>
          <a:p>
            <a:pPr marL="609600" indent="-609600" eaLnBrk="1" hangingPunct="1">
              <a:lnSpc>
                <a:spcPct val="90000"/>
              </a:lnSpc>
              <a:buFontTx/>
              <a:buAutoNum type="arabicPeriod" startAt="5"/>
            </a:pPr>
            <a:endParaRPr lang="es-ES_tradnl" sz="2400" dirty="0" smtClean="0"/>
          </a:p>
          <a:p>
            <a:pPr marL="609600" indent="-609600" eaLnBrk="1" hangingPunct="1">
              <a:lnSpc>
                <a:spcPct val="90000"/>
              </a:lnSpc>
            </a:pPr>
            <a:endParaRPr lang="es-ES_tradnl" sz="2400" dirty="0" smtClean="0"/>
          </a:p>
        </p:txBody>
      </p:sp>
    </p:spTree>
  </p:cSld>
  <p:clrMapOvr>
    <a:masterClrMapping/>
  </p:clrMapOvr>
  <p:transition>
    <p:rand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endParaRPr lang="es-ES" smtClean="0"/>
          </a:p>
        </p:txBody>
      </p:sp>
      <p:sp>
        <p:nvSpPr>
          <p:cNvPr id="16387" name="Rectangle 3"/>
          <p:cNvSpPr>
            <a:spLocks noGrp="1" noChangeArrowheads="1"/>
          </p:cNvSpPr>
          <p:nvPr>
            <p:ph type="body" idx="1"/>
          </p:nvPr>
        </p:nvSpPr>
        <p:spPr>
          <a:xfrm>
            <a:off x="395288" y="1557338"/>
            <a:ext cx="7772400" cy="4114800"/>
          </a:xfrm>
          <a:scene3d>
            <a:camera prst="orthographicFront"/>
            <a:lightRig rig="threePt" dir="t"/>
          </a:scene3d>
          <a:sp3d>
            <a:bevelT w="165100" prst="coolSlant"/>
          </a:sp3d>
        </p:spPr>
        <p:style>
          <a:lnRef idx="0">
            <a:scrgbClr r="0" g="0" b="0"/>
          </a:lnRef>
          <a:fillRef idx="1002">
            <a:schemeClr val="lt2"/>
          </a:fillRef>
          <a:effectRef idx="0">
            <a:scrgbClr r="0" g="0" b="0"/>
          </a:effectRef>
          <a:fontRef idx="major"/>
        </p:style>
        <p:txBody>
          <a:bodyPr/>
          <a:lstStyle/>
          <a:p>
            <a:pPr marL="609600" indent="-609600" eaLnBrk="1" hangingPunct="1">
              <a:lnSpc>
                <a:spcPct val="80000"/>
              </a:lnSpc>
              <a:buFontTx/>
              <a:buAutoNum type="arabicPeriod" startAt="6"/>
            </a:pPr>
            <a:r>
              <a:rPr lang="es-ES" sz="2400" b="1" dirty="0" smtClean="0"/>
              <a:t>Aplicaciones y tópicos de control de gestión</a:t>
            </a:r>
            <a:r>
              <a:rPr lang="es-ES" sz="2400" dirty="0" smtClean="0"/>
              <a:t>. Se analizan temáticas específicas tales como:</a:t>
            </a:r>
          </a:p>
          <a:p>
            <a:pPr marL="609600" indent="-609600" eaLnBrk="1" hangingPunct="1">
              <a:lnSpc>
                <a:spcPct val="80000"/>
              </a:lnSpc>
              <a:buFontTx/>
              <a:buAutoNum type="arabicPeriod" startAt="6"/>
            </a:pPr>
            <a:endParaRPr lang="es-ES_tradnl" sz="2400" dirty="0" smtClean="0"/>
          </a:p>
          <a:p>
            <a:pPr marL="609600" indent="-609600" eaLnBrk="1" hangingPunct="1">
              <a:lnSpc>
                <a:spcPct val="80000"/>
              </a:lnSpc>
              <a:buFontTx/>
              <a:buAutoNum type="arabicPeriod" startAt="6"/>
            </a:pPr>
            <a:endParaRPr lang="es-ES_tradnl" sz="2400" dirty="0" smtClean="0"/>
          </a:p>
          <a:p>
            <a:pPr marL="2209800" lvl="4" indent="-381000" eaLnBrk="1" hangingPunct="1">
              <a:lnSpc>
                <a:spcPct val="80000"/>
              </a:lnSpc>
            </a:pPr>
            <a:r>
              <a:rPr lang="es-ES" sz="2400" dirty="0" smtClean="0"/>
              <a:t>CG en organizaciones sin fines de lucro</a:t>
            </a:r>
          </a:p>
          <a:p>
            <a:pPr marL="2209800" lvl="4" indent="-381000" eaLnBrk="1" hangingPunct="1">
              <a:lnSpc>
                <a:spcPct val="80000"/>
              </a:lnSpc>
            </a:pPr>
            <a:r>
              <a:rPr lang="es-ES" sz="2400" dirty="0" smtClean="0"/>
              <a:t>Distorsiones del control de gestión</a:t>
            </a:r>
          </a:p>
          <a:p>
            <a:pPr marL="2209800" lvl="4" indent="-381000" eaLnBrk="1" hangingPunct="1">
              <a:lnSpc>
                <a:spcPct val="80000"/>
              </a:lnSpc>
            </a:pPr>
            <a:r>
              <a:rPr lang="es-ES" sz="2400" dirty="0" smtClean="0"/>
              <a:t>Bonos y sistemas de incentivos</a:t>
            </a:r>
          </a:p>
          <a:p>
            <a:pPr marL="2209800" lvl="4" indent="-381000" eaLnBrk="1" hangingPunct="1">
              <a:lnSpc>
                <a:spcPct val="80000"/>
              </a:lnSpc>
            </a:pPr>
            <a:r>
              <a:rPr lang="es-ES" sz="2400" dirty="0" smtClean="0"/>
              <a:t>Enfoque sistémico y complejidad</a:t>
            </a:r>
          </a:p>
          <a:p>
            <a:pPr marL="2209800" lvl="4" indent="-381000" eaLnBrk="1" hangingPunct="1">
              <a:lnSpc>
                <a:spcPct val="80000"/>
              </a:lnSpc>
            </a:pPr>
            <a:r>
              <a:rPr lang="es-ES" sz="2400" dirty="0" err="1" smtClean="0"/>
              <a:t>Goldratt</a:t>
            </a:r>
            <a:r>
              <a:rPr lang="es-ES" sz="2400" dirty="0" smtClean="0"/>
              <a:t> y la </a:t>
            </a:r>
            <a:r>
              <a:rPr lang="es-ES" sz="2400" dirty="0" smtClean="0"/>
              <a:t>teoría </a:t>
            </a:r>
            <a:r>
              <a:rPr lang="es-ES" sz="2400" dirty="0" smtClean="0"/>
              <a:t>de restricciones</a:t>
            </a:r>
          </a:p>
          <a:p>
            <a:pPr marL="2209800" lvl="4" indent="-381000" eaLnBrk="1" hangingPunct="1">
              <a:lnSpc>
                <a:spcPct val="80000"/>
              </a:lnSpc>
            </a:pPr>
            <a:r>
              <a:rPr lang="es-ES" sz="2400" dirty="0" smtClean="0"/>
              <a:t>Control de proyectos</a:t>
            </a:r>
          </a:p>
          <a:p>
            <a:pPr marL="609600" indent="-609600" eaLnBrk="1" hangingPunct="1">
              <a:lnSpc>
                <a:spcPct val="80000"/>
              </a:lnSpc>
              <a:buFontTx/>
              <a:buAutoNum type="arabicPeriod" startAt="6"/>
            </a:pPr>
            <a:endParaRPr lang="es-ES_tradnl" sz="2400" dirty="0" smtClean="0"/>
          </a:p>
          <a:p>
            <a:pPr marL="609600" indent="-609600" eaLnBrk="1" hangingPunct="1">
              <a:lnSpc>
                <a:spcPct val="80000"/>
              </a:lnSpc>
            </a:pPr>
            <a:endParaRPr lang="es-ES_tradnl" sz="2400" dirty="0" smtClean="0"/>
          </a:p>
        </p:txBody>
      </p:sp>
    </p:spTree>
  </p:cSld>
  <p:clrMapOvr>
    <a:masterClrMapping/>
  </p:clrMapOvr>
  <p:transition>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331913" y="549275"/>
            <a:ext cx="7488237" cy="288925"/>
          </a:xfrm>
        </p:spPr>
        <p:txBody>
          <a:bodyPr/>
          <a:lstStyle/>
          <a:p>
            <a:pPr eaLnBrk="1" hangingPunct="1"/>
            <a:r>
              <a:rPr lang="es-ES" sz="2800" u="sng" smtClean="0"/>
              <a:t>Tipos de actividades:</a:t>
            </a:r>
            <a:r>
              <a:rPr lang="es-ES" sz="2800" smtClean="0"/>
              <a:t/>
            </a:r>
            <a:br>
              <a:rPr lang="es-ES" sz="2800" smtClean="0"/>
            </a:br>
            <a:endParaRPr lang="es-ES_tradnl" sz="2800" smtClean="0"/>
          </a:p>
        </p:txBody>
      </p:sp>
      <p:sp>
        <p:nvSpPr>
          <p:cNvPr id="17411" name="Rectangle 3"/>
          <p:cNvSpPr>
            <a:spLocks noGrp="1" noChangeArrowheads="1"/>
          </p:cNvSpPr>
          <p:nvPr>
            <p:ph type="body" idx="1"/>
          </p:nvPr>
        </p:nvSpPr>
        <p:spPr>
          <a:xfrm>
            <a:off x="684213" y="1773238"/>
            <a:ext cx="7772400" cy="4799034"/>
          </a:xfrm>
        </p:spPr>
        <p:txBody>
          <a:bodyPr/>
          <a:lstStyle/>
          <a:p>
            <a:pPr marL="1752600" lvl="3" indent="-381000" eaLnBrk="1" hangingPunct="1">
              <a:buFontTx/>
              <a:buAutoNum type="arabicPeriod"/>
            </a:pPr>
            <a:r>
              <a:rPr lang="es-ES" sz="2800" b="1" dirty="0" smtClean="0"/>
              <a:t>Clases </a:t>
            </a:r>
          </a:p>
          <a:p>
            <a:pPr marL="1752600" lvl="3" indent="-381000" eaLnBrk="1" hangingPunct="1">
              <a:buFontTx/>
              <a:buAutoNum type="arabicPeriod"/>
            </a:pPr>
            <a:r>
              <a:rPr lang="es-ES" sz="2800" b="1" dirty="0" smtClean="0"/>
              <a:t>Presentaciones de Invitados</a:t>
            </a:r>
          </a:p>
          <a:p>
            <a:pPr marL="1752600" lvl="3" indent="-381000" eaLnBrk="1" hangingPunct="1">
              <a:buFontTx/>
              <a:buAutoNum type="arabicPeriod"/>
            </a:pPr>
            <a:r>
              <a:rPr lang="es-ES" sz="2800" b="1" dirty="0" smtClean="0"/>
              <a:t>Foro en línea</a:t>
            </a:r>
          </a:p>
          <a:p>
            <a:pPr marL="1752600" lvl="3" indent="-381000" eaLnBrk="1" hangingPunct="1">
              <a:buFontTx/>
              <a:buAutoNum type="arabicPeriod"/>
            </a:pPr>
            <a:r>
              <a:rPr lang="es-ES" sz="2800" b="1" dirty="0" smtClean="0"/>
              <a:t>Tareas </a:t>
            </a:r>
          </a:p>
          <a:p>
            <a:pPr marL="1752600" lvl="3" indent="-381000" eaLnBrk="1" hangingPunct="1">
              <a:buFontTx/>
              <a:buAutoNum type="arabicPeriod"/>
            </a:pPr>
            <a:r>
              <a:rPr lang="es-ES" sz="2800" b="1" dirty="0" smtClean="0"/>
              <a:t>Ejercicios de Simulación</a:t>
            </a:r>
          </a:p>
          <a:p>
            <a:pPr marL="1752600" lvl="3" indent="-381000" eaLnBrk="1" hangingPunct="1">
              <a:buFontTx/>
              <a:buAutoNum type="arabicPeriod"/>
            </a:pPr>
            <a:r>
              <a:rPr lang="es-ES" sz="2800" b="1" dirty="0" smtClean="0"/>
              <a:t>Lecturas </a:t>
            </a:r>
          </a:p>
          <a:p>
            <a:pPr marL="1752600" lvl="3" indent="-381000" eaLnBrk="1" hangingPunct="1">
              <a:buFontTx/>
              <a:buAutoNum type="arabicPeriod"/>
            </a:pPr>
            <a:r>
              <a:rPr lang="es-ES" sz="2800" b="1" dirty="0" smtClean="0"/>
              <a:t>Presentación de trabajos de alumnos y Presentación final de casos </a:t>
            </a:r>
          </a:p>
          <a:p>
            <a:pPr marL="609600" indent="-609600" eaLnBrk="1" hangingPunct="1">
              <a:buFontTx/>
              <a:buAutoNum type="arabicPeriod"/>
            </a:pPr>
            <a:endParaRPr lang="es-ES_tradnl" sz="4000" b="1" dirty="0" smtClean="0"/>
          </a:p>
        </p:txBody>
      </p:sp>
      <p:sp>
        <p:nvSpPr>
          <p:cNvPr id="4" name="3 Rectángulo"/>
          <p:cNvSpPr/>
          <p:nvPr/>
        </p:nvSpPr>
        <p:spPr bwMode="auto">
          <a:xfrm>
            <a:off x="571472" y="1571612"/>
            <a:ext cx="8072494" cy="5000660"/>
          </a:xfrm>
          <a:prstGeom prst="rect">
            <a:avLst/>
          </a:prstGeom>
          <a:solidFill>
            <a:schemeClr val="accent1">
              <a:alpha val="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smtClean="0">
              <a:ln>
                <a:noFill/>
              </a:ln>
              <a:solidFill>
                <a:schemeClr val="tx1"/>
              </a:solidFill>
              <a:effectLst/>
              <a:latin typeface="Arial" charset="0"/>
              <a:cs typeface="Arial" charset="0"/>
            </a:endParaRPr>
          </a:p>
        </p:txBody>
      </p:sp>
    </p:spTree>
  </p:cSld>
  <p:clrMapOvr>
    <a:masterClrMapping/>
  </p:clrMapOvr>
  <p:transition>
    <p:rand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s-ES" sz="2800" u="sng" smtClean="0"/>
              <a:t>Bibliografía de apoyo:</a:t>
            </a:r>
            <a:r>
              <a:rPr lang="es-ES" sz="2800" smtClean="0"/>
              <a:t/>
            </a:r>
            <a:br>
              <a:rPr lang="es-ES" sz="2800" smtClean="0"/>
            </a:br>
            <a:endParaRPr lang="es-ES_tradnl" sz="2800" smtClean="0"/>
          </a:p>
        </p:txBody>
      </p:sp>
      <p:sp>
        <p:nvSpPr>
          <p:cNvPr id="18435" name="Rectangle 3"/>
          <p:cNvSpPr>
            <a:spLocks noGrp="1" noChangeArrowheads="1"/>
          </p:cNvSpPr>
          <p:nvPr>
            <p:ph type="body" idx="1"/>
          </p:nvPr>
        </p:nvSpPr>
        <p:spPr/>
        <p:txBody>
          <a:bodyPr/>
          <a:lstStyle/>
          <a:p>
            <a:pPr eaLnBrk="1" hangingPunct="1">
              <a:lnSpc>
                <a:spcPct val="90000"/>
              </a:lnSpc>
            </a:pPr>
            <a:r>
              <a:rPr lang="es-ES" sz="2800" smtClean="0"/>
              <a:t>Cuadro de Mando Integral. Kaplan &amp; Norton</a:t>
            </a:r>
          </a:p>
          <a:p>
            <a:pPr eaLnBrk="1" hangingPunct="1">
              <a:lnSpc>
                <a:spcPct val="90000"/>
              </a:lnSpc>
            </a:pPr>
            <a:r>
              <a:rPr lang="es-ES" sz="2800" smtClean="0"/>
              <a:t>Control de Gestión. Una perspectiva de dirección. Joan Amat</a:t>
            </a:r>
          </a:p>
          <a:p>
            <a:pPr eaLnBrk="1" hangingPunct="1">
              <a:lnSpc>
                <a:spcPct val="90000"/>
              </a:lnSpc>
            </a:pPr>
            <a:r>
              <a:rPr lang="es-ES" sz="2800" smtClean="0"/>
              <a:t>Control de Gestión y control presupuestario. Mallo / Merlo</a:t>
            </a:r>
          </a:p>
          <a:p>
            <a:pPr eaLnBrk="1" hangingPunct="1">
              <a:lnSpc>
                <a:spcPct val="90000"/>
              </a:lnSpc>
            </a:pPr>
            <a:r>
              <a:rPr lang="es-ES" sz="2800" smtClean="0"/>
              <a:t>El control de Gestión. Robert Anthony</a:t>
            </a:r>
          </a:p>
          <a:p>
            <a:pPr eaLnBrk="1" hangingPunct="1">
              <a:lnSpc>
                <a:spcPct val="90000"/>
              </a:lnSpc>
            </a:pPr>
            <a:r>
              <a:rPr lang="es-ES" sz="2800" smtClean="0"/>
              <a:t>Sistemas de control de Gestión. Robert Anthony + GOVINDARAJAN Vijay.</a:t>
            </a:r>
          </a:p>
          <a:p>
            <a:pPr eaLnBrk="1" hangingPunct="1">
              <a:lnSpc>
                <a:spcPct val="90000"/>
              </a:lnSpc>
            </a:pPr>
            <a:r>
              <a:rPr lang="es-ES" sz="2800" smtClean="0"/>
              <a:t>Mapas Estratégicos. R. Kaplan y D. Norton</a:t>
            </a:r>
            <a:endParaRPr lang="es-ES_tradnl" sz="2800" smtClean="0"/>
          </a:p>
        </p:txBody>
      </p:sp>
    </p:spTree>
  </p:cSld>
  <p:clrMapOvr>
    <a:masterClrMapping/>
  </p:clrMapOvr>
  <p:transition>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redondeado"/>
          <p:cNvSpPr/>
          <p:nvPr/>
        </p:nvSpPr>
        <p:spPr bwMode="auto">
          <a:xfrm>
            <a:off x="500034" y="1428736"/>
            <a:ext cx="8286808" cy="464347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smtClean="0">
              <a:ln>
                <a:noFill/>
              </a:ln>
              <a:solidFill>
                <a:schemeClr val="tx1"/>
              </a:solidFill>
              <a:effectLst/>
              <a:latin typeface="Arial" charset="0"/>
              <a:cs typeface="Arial" charset="0"/>
            </a:endParaRPr>
          </a:p>
        </p:txBody>
      </p:sp>
      <p:sp>
        <p:nvSpPr>
          <p:cNvPr id="19458" name="Rectangle 2"/>
          <p:cNvSpPr>
            <a:spLocks noGrp="1" noChangeArrowheads="1"/>
          </p:cNvSpPr>
          <p:nvPr>
            <p:ph type="title"/>
          </p:nvPr>
        </p:nvSpPr>
        <p:spPr>
          <a:noFill/>
        </p:spPr>
        <p:txBody>
          <a:bodyPr/>
          <a:lstStyle/>
          <a:p>
            <a:pPr algn="ctr" eaLnBrk="1" hangingPunct="1"/>
            <a:r>
              <a:rPr lang="es-ES_tradnl" smtClean="0">
                <a:solidFill>
                  <a:schemeClr val="tx1"/>
                </a:solidFill>
              </a:rPr>
              <a:t>M1. INTRODUCCION AL CONTROL DE GESTION</a:t>
            </a:r>
          </a:p>
        </p:txBody>
      </p:sp>
      <p:sp>
        <p:nvSpPr>
          <p:cNvPr id="19459" name="Rectangle 3"/>
          <p:cNvSpPr>
            <a:spLocks noGrp="1" noChangeArrowheads="1"/>
          </p:cNvSpPr>
          <p:nvPr>
            <p:ph type="body" idx="1"/>
          </p:nvPr>
        </p:nvSpPr>
        <p:spPr>
          <a:xfrm>
            <a:off x="857224" y="1628775"/>
            <a:ext cx="7715304" cy="4114800"/>
          </a:xfrm>
        </p:spPr>
        <p:txBody>
          <a:bodyPr/>
          <a:lstStyle/>
          <a:p>
            <a:pPr marL="609600" indent="-609600" eaLnBrk="1" hangingPunct="1">
              <a:buFontTx/>
              <a:buAutoNum type="arabicPeriod"/>
            </a:pPr>
            <a:r>
              <a:rPr lang="es-ES_tradnl" sz="2400" b="1" dirty="0" smtClean="0">
                <a:solidFill>
                  <a:srgbClr val="000066"/>
                </a:solidFill>
              </a:rPr>
              <a:t>El contexto en que se hace control de gestión</a:t>
            </a:r>
          </a:p>
          <a:p>
            <a:pPr marL="609600" indent="-609600" eaLnBrk="1" hangingPunct="1">
              <a:buFontTx/>
              <a:buAutoNum type="arabicPeriod"/>
            </a:pPr>
            <a:r>
              <a:rPr lang="es-ES_tradnl" sz="2400" b="1" dirty="0" smtClean="0">
                <a:solidFill>
                  <a:srgbClr val="000066"/>
                </a:solidFill>
              </a:rPr>
              <a:t>Objetivos del control de gestión</a:t>
            </a:r>
          </a:p>
          <a:p>
            <a:pPr marL="609600" indent="-609600" eaLnBrk="1" hangingPunct="1">
              <a:buFontTx/>
              <a:buAutoNum type="arabicPeriod"/>
            </a:pPr>
            <a:r>
              <a:rPr lang="es-ES_tradnl" sz="2400" b="1" dirty="0" smtClean="0">
                <a:solidFill>
                  <a:srgbClr val="000066"/>
                </a:solidFill>
              </a:rPr>
              <a:t>Visión esquemática del control de gestión</a:t>
            </a:r>
          </a:p>
          <a:p>
            <a:pPr marL="609600" indent="-609600" eaLnBrk="1" hangingPunct="1">
              <a:buFontTx/>
              <a:buAutoNum type="arabicPeriod"/>
            </a:pPr>
            <a:r>
              <a:rPr lang="es-ES_tradnl" sz="2400" b="1" dirty="0" smtClean="0">
                <a:solidFill>
                  <a:srgbClr val="000066"/>
                </a:solidFill>
              </a:rPr>
              <a:t>El Entorno del control de gestión</a:t>
            </a:r>
          </a:p>
          <a:p>
            <a:pPr marL="609600" indent="-609600" eaLnBrk="1" hangingPunct="1">
              <a:buFontTx/>
              <a:buAutoNum type="arabicPeriod"/>
            </a:pPr>
            <a:r>
              <a:rPr lang="es-ES_tradnl" sz="2400" b="1" dirty="0" smtClean="0">
                <a:solidFill>
                  <a:srgbClr val="000066"/>
                </a:solidFill>
              </a:rPr>
              <a:t>El proceso</a:t>
            </a:r>
          </a:p>
          <a:p>
            <a:pPr marL="609600" indent="-609600" eaLnBrk="1" hangingPunct="1">
              <a:buFontTx/>
              <a:buAutoNum type="arabicPeriod"/>
            </a:pPr>
            <a:r>
              <a:rPr lang="es-ES_tradnl" sz="2400" b="1" dirty="0" smtClean="0">
                <a:solidFill>
                  <a:srgbClr val="000066"/>
                </a:solidFill>
              </a:rPr>
              <a:t>Distorsiones del concepto</a:t>
            </a:r>
          </a:p>
          <a:p>
            <a:pPr marL="609600" indent="-609600" eaLnBrk="1" hangingPunct="1">
              <a:buFontTx/>
              <a:buAutoNum type="arabicPeriod"/>
            </a:pPr>
            <a:r>
              <a:rPr lang="es-ES_tradnl" sz="2400" b="1" dirty="0" smtClean="0">
                <a:solidFill>
                  <a:srgbClr val="000066"/>
                </a:solidFill>
              </a:rPr>
              <a:t>Las complejidades del control de gestión</a:t>
            </a:r>
          </a:p>
          <a:p>
            <a:pPr marL="609600" indent="-609600" eaLnBrk="1" hangingPunct="1">
              <a:buFontTx/>
              <a:buAutoNum type="arabicPeriod"/>
            </a:pPr>
            <a:r>
              <a:rPr lang="es-ES_tradnl" sz="2400" b="1" dirty="0" smtClean="0">
                <a:solidFill>
                  <a:srgbClr val="000066"/>
                </a:solidFill>
              </a:rPr>
              <a:t>Evolución y Tendencias</a:t>
            </a:r>
          </a:p>
          <a:p>
            <a:pPr marL="609600" indent="-609600" eaLnBrk="1" hangingPunct="1">
              <a:buFontTx/>
              <a:buAutoNum type="arabicPeriod"/>
            </a:pPr>
            <a:endParaRPr lang="es-ES_tradnl" sz="2400" b="1" dirty="0" smtClean="0">
              <a:solidFill>
                <a:srgbClr val="000066"/>
              </a:solidFill>
            </a:endParaRPr>
          </a:p>
          <a:p>
            <a:pPr marL="609600" indent="-609600" eaLnBrk="1" hangingPunct="1">
              <a:buFontTx/>
              <a:buAutoNum type="arabicPeriod"/>
            </a:pPr>
            <a:endParaRPr lang="es-ES_tradnl" sz="2400" b="1" dirty="0" smtClean="0">
              <a:solidFill>
                <a:srgbClr val="000066"/>
              </a:solidFill>
            </a:endParaRPr>
          </a:p>
          <a:p>
            <a:pPr marL="609600" indent="-609600" eaLnBrk="1" hangingPunct="1">
              <a:buFontTx/>
              <a:buAutoNum type="arabicPeriod"/>
            </a:pPr>
            <a:endParaRPr lang="es-ES_tradnl" sz="2400" b="1" dirty="0" smtClean="0">
              <a:solidFill>
                <a:srgbClr val="000066"/>
              </a:solidFill>
            </a:endParaRPr>
          </a:p>
        </p:txBody>
      </p:sp>
    </p:spTree>
  </p:cSld>
  <p:clrMapOvr>
    <a:masterClrMapping/>
  </p:clrMapOvr>
  <p:transition>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1214414" y="928670"/>
            <a:ext cx="3143272" cy="1071570"/>
          </a:xfrm>
        </p:spPr>
        <p:style>
          <a:lnRef idx="0">
            <a:schemeClr val="accent2"/>
          </a:lnRef>
          <a:fillRef idx="3">
            <a:schemeClr val="accent2"/>
          </a:fillRef>
          <a:effectRef idx="3">
            <a:schemeClr val="accent2"/>
          </a:effectRef>
          <a:fontRef idx="minor">
            <a:schemeClr val="lt1"/>
          </a:fontRef>
        </p:style>
        <p:txBody>
          <a:bodyPr/>
          <a:lstStyle/>
          <a:p>
            <a:pPr eaLnBrk="1" hangingPunct="1"/>
            <a:r>
              <a:rPr lang="es-ES_tradnl" sz="2400" dirty="0" smtClean="0">
                <a:solidFill>
                  <a:schemeClr val="tx1"/>
                </a:solidFill>
                <a:latin typeface="Franklin Gothic Medium" pitchFamily="34" charset="0"/>
              </a:rPr>
              <a:t>Características del Entorno Empresarial</a:t>
            </a:r>
            <a:endParaRPr lang="es-ES" sz="2400" dirty="0" smtClean="0">
              <a:solidFill>
                <a:schemeClr val="tx1"/>
              </a:solidFill>
              <a:latin typeface="Franklin Gothic Medium" pitchFamily="34" charset="0"/>
            </a:endParaRPr>
          </a:p>
        </p:txBody>
      </p:sp>
      <p:sp>
        <p:nvSpPr>
          <p:cNvPr id="44035" name="Rectangle 3"/>
          <p:cNvSpPr>
            <a:spLocks noChangeArrowheads="1"/>
          </p:cNvSpPr>
          <p:nvPr/>
        </p:nvSpPr>
        <p:spPr bwMode="auto">
          <a:xfrm>
            <a:off x="0" y="3071810"/>
            <a:ext cx="3048000" cy="609600"/>
          </a:xfrm>
          <a:prstGeom prst="rect">
            <a:avLst/>
          </a:prstGeom>
          <a:noFill/>
          <a:ln w="9525">
            <a:noFill/>
            <a:miter lim="800000"/>
            <a:headEnd/>
            <a:tailEnd/>
          </a:ln>
          <a:effectLst/>
        </p:spPr>
        <p:txBody>
          <a:bodyPr anchor="ctr"/>
          <a:lstStyle/>
          <a:p>
            <a:pPr algn="l" eaLnBrk="0" hangingPunct="0">
              <a:defRPr/>
            </a:pPr>
            <a:r>
              <a:rPr lang="es-ES_tradnl" dirty="0">
                <a:solidFill>
                  <a:schemeClr val="tx2"/>
                </a:solidFill>
                <a:effectLst>
                  <a:outerShdw blurRad="38100" dist="38100" dir="2700000" algn="tl">
                    <a:srgbClr val="C0C0C0"/>
                  </a:outerShdw>
                </a:effectLst>
                <a:latin typeface="Franklin Gothic Medium" pitchFamily="34" charset="0"/>
              </a:rPr>
              <a:t>... Influye en la  Planificación</a:t>
            </a:r>
            <a:endParaRPr lang="es-ES" dirty="0">
              <a:solidFill>
                <a:schemeClr val="tx2"/>
              </a:solidFill>
              <a:effectLst>
                <a:outerShdw blurRad="38100" dist="38100" dir="2700000" algn="tl">
                  <a:srgbClr val="C0C0C0"/>
                </a:outerShdw>
              </a:effectLst>
              <a:latin typeface="Franklin Gothic Medium" pitchFamily="34" charset="0"/>
            </a:endParaRPr>
          </a:p>
        </p:txBody>
      </p:sp>
      <p:sp>
        <p:nvSpPr>
          <p:cNvPr id="44036" name="Rectangle 4"/>
          <p:cNvSpPr>
            <a:spLocks noChangeArrowheads="1"/>
          </p:cNvSpPr>
          <p:nvPr/>
        </p:nvSpPr>
        <p:spPr bwMode="auto">
          <a:xfrm>
            <a:off x="0" y="3643314"/>
            <a:ext cx="2286000" cy="304800"/>
          </a:xfrm>
          <a:prstGeom prst="rect">
            <a:avLst/>
          </a:prstGeom>
          <a:noFill/>
          <a:ln w="9525">
            <a:noFill/>
            <a:miter lim="800000"/>
            <a:headEnd/>
            <a:tailEnd/>
          </a:ln>
          <a:effectLst/>
        </p:spPr>
        <p:txBody>
          <a:bodyPr anchor="ctr"/>
          <a:lstStyle/>
          <a:p>
            <a:pPr algn="l" eaLnBrk="0" hangingPunct="0">
              <a:defRPr/>
            </a:pPr>
            <a:r>
              <a:rPr lang="es-ES_tradnl" sz="2000" b="1" dirty="0">
                <a:solidFill>
                  <a:schemeClr val="tx2"/>
                </a:solidFill>
                <a:effectLst>
                  <a:outerShdw blurRad="38100" dist="38100" dir="2700000" algn="tl">
                    <a:srgbClr val="C0C0C0"/>
                  </a:outerShdw>
                </a:effectLst>
                <a:latin typeface="Franklin Gothic Medium" pitchFamily="34" charset="0"/>
              </a:rPr>
              <a:t>... </a:t>
            </a:r>
            <a:r>
              <a:rPr lang="es-ES_tradnl" sz="2000" dirty="0">
                <a:solidFill>
                  <a:schemeClr val="tx2"/>
                </a:solidFill>
                <a:effectLst>
                  <a:outerShdw blurRad="38100" dist="38100" dir="2700000" algn="tl">
                    <a:srgbClr val="C0C0C0"/>
                  </a:outerShdw>
                </a:effectLst>
                <a:latin typeface="Franklin Gothic Medium" pitchFamily="34" charset="0"/>
              </a:rPr>
              <a:t>en la ejecución</a:t>
            </a:r>
            <a:endParaRPr lang="es-ES" sz="2000" dirty="0">
              <a:solidFill>
                <a:schemeClr val="tx2"/>
              </a:solidFill>
              <a:effectLst>
                <a:outerShdw blurRad="38100" dist="38100" dir="2700000" algn="tl">
                  <a:srgbClr val="C0C0C0"/>
                </a:outerShdw>
              </a:effectLst>
              <a:latin typeface="Franklin Gothic Medium" pitchFamily="34" charset="0"/>
            </a:endParaRPr>
          </a:p>
        </p:txBody>
      </p:sp>
      <p:sp>
        <p:nvSpPr>
          <p:cNvPr id="44037" name="Rectangle 5"/>
          <p:cNvSpPr>
            <a:spLocks noChangeArrowheads="1"/>
          </p:cNvSpPr>
          <p:nvPr/>
        </p:nvSpPr>
        <p:spPr bwMode="auto">
          <a:xfrm>
            <a:off x="0" y="3929066"/>
            <a:ext cx="2286000" cy="381000"/>
          </a:xfrm>
          <a:prstGeom prst="rect">
            <a:avLst/>
          </a:prstGeom>
          <a:noFill/>
          <a:ln w="9525">
            <a:noFill/>
            <a:miter lim="800000"/>
            <a:headEnd/>
            <a:tailEnd/>
          </a:ln>
          <a:effectLst/>
        </p:spPr>
        <p:txBody>
          <a:bodyPr anchor="ctr"/>
          <a:lstStyle/>
          <a:p>
            <a:pPr algn="l" eaLnBrk="0" hangingPunct="0">
              <a:defRPr/>
            </a:pPr>
            <a:r>
              <a:rPr lang="es-ES_tradnl" sz="2000" b="1" dirty="0">
                <a:solidFill>
                  <a:schemeClr val="tx2"/>
                </a:solidFill>
                <a:effectLst>
                  <a:outerShdw blurRad="38100" dist="38100" dir="2700000" algn="tl">
                    <a:srgbClr val="C0C0C0"/>
                  </a:outerShdw>
                </a:effectLst>
                <a:latin typeface="Franklin Gothic Medium" pitchFamily="34" charset="0"/>
              </a:rPr>
              <a:t>... en el control</a:t>
            </a:r>
            <a:endParaRPr lang="es-ES" sz="2000" b="1" dirty="0">
              <a:solidFill>
                <a:schemeClr val="tx2"/>
              </a:solidFill>
              <a:effectLst>
                <a:outerShdw blurRad="38100" dist="38100" dir="2700000" algn="tl">
                  <a:srgbClr val="C0C0C0"/>
                </a:outerShdw>
              </a:effectLst>
              <a:latin typeface="Franklin Gothic Medium" pitchFamily="34" charset="0"/>
            </a:endParaRPr>
          </a:p>
        </p:txBody>
      </p:sp>
      <p:grpSp>
        <p:nvGrpSpPr>
          <p:cNvPr id="2" name="Group 6"/>
          <p:cNvGrpSpPr>
            <a:grpSpLocks/>
          </p:cNvGrpSpPr>
          <p:nvPr/>
        </p:nvGrpSpPr>
        <p:grpSpPr bwMode="auto">
          <a:xfrm>
            <a:off x="3432175" y="838200"/>
            <a:ext cx="5711825" cy="5029200"/>
            <a:chOff x="1730" y="720"/>
            <a:chExt cx="3598" cy="3168"/>
          </a:xfrm>
        </p:grpSpPr>
        <p:grpSp>
          <p:nvGrpSpPr>
            <p:cNvPr id="21514" name="Group 7"/>
            <p:cNvGrpSpPr>
              <a:grpSpLocks/>
            </p:cNvGrpSpPr>
            <p:nvPr/>
          </p:nvGrpSpPr>
          <p:grpSpPr bwMode="auto">
            <a:xfrm>
              <a:off x="1730" y="720"/>
              <a:ext cx="3598" cy="3168"/>
              <a:chOff x="1874" y="912"/>
              <a:chExt cx="3598" cy="3168"/>
            </a:xfrm>
          </p:grpSpPr>
          <p:sp>
            <p:nvSpPr>
              <p:cNvPr id="21516" name="AutoShape 8"/>
              <p:cNvSpPr>
                <a:spLocks noChangeArrowheads="1"/>
              </p:cNvSpPr>
              <p:nvPr/>
            </p:nvSpPr>
            <p:spPr bwMode="auto">
              <a:xfrm>
                <a:off x="1987" y="1019"/>
                <a:ext cx="3376" cy="2960"/>
              </a:xfrm>
              <a:custGeom>
                <a:avLst/>
                <a:gdLst>
                  <a:gd name="T0" fmla="*/ 1688 w 21600"/>
                  <a:gd name="T1" fmla="*/ 0 h 21600"/>
                  <a:gd name="T2" fmla="*/ 494 w 21600"/>
                  <a:gd name="T3" fmla="*/ 433 h 21600"/>
                  <a:gd name="T4" fmla="*/ 0 w 21600"/>
                  <a:gd name="T5" fmla="*/ 1480 h 21600"/>
                  <a:gd name="T6" fmla="*/ 494 w 21600"/>
                  <a:gd name="T7" fmla="*/ 2527 h 21600"/>
                  <a:gd name="T8" fmla="*/ 1688 w 21600"/>
                  <a:gd name="T9" fmla="*/ 2960 h 21600"/>
                  <a:gd name="T10" fmla="*/ 2882 w 21600"/>
                  <a:gd name="T11" fmla="*/ 2527 h 21600"/>
                  <a:gd name="T12" fmla="*/ 3376 w 21600"/>
                  <a:gd name="T13" fmla="*/ 1480 h 21600"/>
                  <a:gd name="T14" fmla="*/ 2882 w 21600"/>
                  <a:gd name="T15" fmla="*/ 433 h 21600"/>
                  <a:gd name="T16" fmla="*/ 0 60000 65536"/>
                  <a:gd name="T17" fmla="*/ 0 60000 65536"/>
                  <a:gd name="T18" fmla="*/ 0 60000 65536"/>
                  <a:gd name="T19" fmla="*/ 0 60000 65536"/>
                  <a:gd name="T20" fmla="*/ 0 60000 65536"/>
                  <a:gd name="T21" fmla="*/ 0 60000 65536"/>
                  <a:gd name="T22" fmla="*/ 0 60000 65536"/>
                  <a:gd name="T23" fmla="*/ 0 60000 65536"/>
                  <a:gd name="T24" fmla="*/ 3161 w 21600"/>
                  <a:gd name="T25" fmla="*/ 3160 h 21600"/>
                  <a:gd name="T26" fmla="*/ 18439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465" y="10800"/>
                    </a:moveTo>
                    <a:cubicBezTo>
                      <a:pt x="4465" y="14299"/>
                      <a:pt x="7301" y="17135"/>
                      <a:pt x="10800" y="17135"/>
                    </a:cubicBezTo>
                    <a:cubicBezTo>
                      <a:pt x="14299" y="17135"/>
                      <a:pt x="17135" y="14299"/>
                      <a:pt x="17135" y="10800"/>
                    </a:cubicBezTo>
                    <a:cubicBezTo>
                      <a:pt x="17135" y="7301"/>
                      <a:pt x="14299" y="4465"/>
                      <a:pt x="10800" y="4465"/>
                    </a:cubicBezTo>
                    <a:cubicBezTo>
                      <a:pt x="7301" y="4465"/>
                      <a:pt x="4465" y="7301"/>
                      <a:pt x="4465" y="10800"/>
                    </a:cubicBezTo>
                    <a:close/>
                  </a:path>
                </a:pathLst>
              </a:custGeom>
              <a:noFill/>
              <a:ln w="38100">
                <a:solidFill>
                  <a:srgbClr val="660033"/>
                </a:solidFill>
                <a:round/>
                <a:headEnd type="none" w="sm" len="sm"/>
                <a:tailEnd type="none" w="sm" len="sm"/>
              </a:ln>
            </p:spPr>
            <p:txBody>
              <a:bodyPr wrap="none" anchor="ctr"/>
              <a:lstStyle/>
              <a:p>
                <a:endParaRPr lang="es-ES"/>
              </a:p>
            </p:txBody>
          </p:sp>
          <p:sp>
            <p:nvSpPr>
              <p:cNvPr id="21517" name="AutoShape 9"/>
              <p:cNvSpPr>
                <a:spLocks noChangeArrowheads="1"/>
              </p:cNvSpPr>
              <p:nvPr/>
            </p:nvSpPr>
            <p:spPr bwMode="auto">
              <a:xfrm>
                <a:off x="1984" y="1009"/>
                <a:ext cx="3376" cy="2961"/>
              </a:xfrm>
              <a:custGeom>
                <a:avLst/>
                <a:gdLst>
                  <a:gd name="T0" fmla="*/ 1688 w 21600"/>
                  <a:gd name="T1" fmla="*/ 0 h 21600"/>
                  <a:gd name="T2" fmla="*/ 494 w 21600"/>
                  <a:gd name="T3" fmla="*/ 434 h 21600"/>
                  <a:gd name="T4" fmla="*/ 0 w 21600"/>
                  <a:gd name="T5" fmla="*/ 1481 h 21600"/>
                  <a:gd name="T6" fmla="*/ 494 w 21600"/>
                  <a:gd name="T7" fmla="*/ 2527 h 21600"/>
                  <a:gd name="T8" fmla="*/ 1688 w 21600"/>
                  <a:gd name="T9" fmla="*/ 2961 h 21600"/>
                  <a:gd name="T10" fmla="*/ 2882 w 21600"/>
                  <a:gd name="T11" fmla="*/ 2527 h 21600"/>
                  <a:gd name="T12" fmla="*/ 3376 w 21600"/>
                  <a:gd name="T13" fmla="*/ 1481 h 21600"/>
                  <a:gd name="T14" fmla="*/ 2882 w 21600"/>
                  <a:gd name="T15" fmla="*/ 434 h 21600"/>
                  <a:gd name="T16" fmla="*/ 0 60000 65536"/>
                  <a:gd name="T17" fmla="*/ 0 60000 65536"/>
                  <a:gd name="T18" fmla="*/ 0 60000 65536"/>
                  <a:gd name="T19" fmla="*/ 0 60000 65536"/>
                  <a:gd name="T20" fmla="*/ 0 60000 65536"/>
                  <a:gd name="T21" fmla="*/ 0 60000 65536"/>
                  <a:gd name="T22" fmla="*/ 0 60000 65536"/>
                  <a:gd name="T23" fmla="*/ 0 60000 65536"/>
                  <a:gd name="T24" fmla="*/ 3161 w 21600"/>
                  <a:gd name="T25" fmla="*/ 3166 h 21600"/>
                  <a:gd name="T26" fmla="*/ 18439 w 21600"/>
                  <a:gd name="T27" fmla="*/ 18434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465" y="10800"/>
                    </a:moveTo>
                    <a:cubicBezTo>
                      <a:pt x="4465" y="14299"/>
                      <a:pt x="7301" y="17135"/>
                      <a:pt x="10800" y="17135"/>
                    </a:cubicBezTo>
                    <a:cubicBezTo>
                      <a:pt x="14299" y="17135"/>
                      <a:pt x="17135" y="14299"/>
                      <a:pt x="17135" y="10800"/>
                    </a:cubicBezTo>
                    <a:cubicBezTo>
                      <a:pt x="17135" y="7301"/>
                      <a:pt x="14299" y="4465"/>
                      <a:pt x="10800" y="4465"/>
                    </a:cubicBezTo>
                    <a:cubicBezTo>
                      <a:pt x="7301" y="4465"/>
                      <a:pt x="4465" y="7301"/>
                      <a:pt x="4465" y="10800"/>
                    </a:cubicBezTo>
                    <a:close/>
                  </a:path>
                </a:pathLst>
              </a:custGeom>
              <a:noFill/>
              <a:ln w="38100">
                <a:solidFill>
                  <a:srgbClr val="000066"/>
                </a:solidFill>
                <a:round/>
                <a:headEnd type="none" w="sm" len="sm"/>
                <a:tailEnd type="none" w="sm" len="sm"/>
              </a:ln>
            </p:spPr>
            <p:txBody>
              <a:bodyPr wrap="none" anchor="ctr"/>
              <a:lstStyle/>
              <a:p>
                <a:endParaRPr lang="es-ES"/>
              </a:p>
            </p:txBody>
          </p:sp>
          <p:sp>
            <p:nvSpPr>
              <p:cNvPr id="21518" name="AutoShape 10"/>
              <p:cNvSpPr>
                <a:spLocks noChangeArrowheads="1"/>
              </p:cNvSpPr>
              <p:nvPr/>
            </p:nvSpPr>
            <p:spPr bwMode="auto">
              <a:xfrm rot="-5690784">
                <a:off x="3740" y="3900"/>
                <a:ext cx="195" cy="166"/>
              </a:xfrm>
              <a:prstGeom prst="triangle">
                <a:avLst>
                  <a:gd name="adj" fmla="val 50000"/>
                </a:avLst>
              </a:prstGeom>
              <a:solidFill>
                <a:srgbClr val="CC3300"/>
              </a:solidFill>
              <a:ln w="12700">
                <a:solidFill>
                  <a:srgbClr val="660033"/>
                </a:solidFill>
                <a:miter lim="800000"/>
                <a:headEnd type="none" w="sm" len="sm"/>
                <a:tailEnd type="none" w="sm" len="sm"/>
              </a:ln>
            </p:spPr>
            <p:txBody>
              <a:bodyPr wrap="none" anchor="ctr"/>
              <a:lstStyle/>
              <a:p>
                <a:endParaRPr lang="es-ES"/>
              </a:p>
            </p:txBody>
          </p:sp>
          <p:sp>
            <p:nvSpPr>
              <p:cNvPr id="21519" name="AutoShape 11"/>
              <p:cNvSpPr>
                <a:spLocks noChangeArrowheads="1"/>
              </p:cNvSpPr>
              <p:nvPr/>
            </p:nvSpPr>
            <p:spPr bwMode="auto">
              <a:xfrm rot="16490784" flipV="1">
                <a:off x="3408" y="3899"/>
                <a:ext cx="195" cy="167"/>
              </a:xfrm>
              <a:prstGeom prst="triangle">
                <a:avLst>
                  <a:gd name="adj" fmla="val 50000"/>
                </a:avLst>
              </a:prstGeom>
              <a:solidFill>
                <a:srgbClr val="CC3300"/>
              </a:solidFill>
              <a:ln w="12700">
                <a:solidFill>
                  <a:srgbClr val="660033"/>
                </a:solidFill>
                <a:miter lim="800000"/>
                <a:headEnd type="none" w="sm" len="sm"/>
                <a:tailEnd type="none" w="sm" len="sm"/>
              </a:ln>
            </p:spPr>
            <p:txBody>
              <a:bodyPr wrap="none" anchor="ctr"/>
              <a:lstStyle/>
              <a:p>
                <a:endParaRPr lang="es-ES"/>
              </a:p>
            </p:txBody>
          </p:sp>
          <p:sp>
            <p:nvSpPr>
              <p:cNvPr id="21520" name="AutoShape 12"/>
              <p:cNvSpPr>
                <a:spLocks noChangeArrowheads="1"/>
              </p:cNvSpPr>
              <p:nvPr/>
            </p:nvSpPr>
            <p:spPr bwMode="auto">
              <a:xfrm rot="16490784" flipH="1">
                <a:off x="3740" y="927"/>
                <a:ext cx="195" cy="166"/>
              </a:xfrm>
              <a:prstGeom prst="triangle">
                <a:avLst>
                  <a:gd name="adj" fmla="val 50000"/>
                </a:avLst>
              </a:prstGeom>
              <a:solidFill>
                <a:srgbClr val="CC3300"/>
              </a:solidFill>
              <a:ln w="12700">
                <a:solidFill>
                  <a:srgbClr val="660033"/>
                </a:solidFill>
                <a:miter lim="800000"/>
                <a:headEnd type="none" w="sm" len="sm"/>
                <a:tailEnd type="none" w="sm" len="sm"/>
              </a:ln>
            </p:spPr>
            <p:txBody>
              <a:bodyPr wrap="none" anchor="ctr"/>
              <a:lstStyle/>
              <a:p>
                <a:endParaRPr lang="es-ES"/>
              </a:p>
            </p:txBody>
          </p:sp>
          <p:sp>
            <p:nvSpPr>
              <p:cNvPr id="21521" name="AutoShape 13"/>
              <p:cNvSpPr>
                <a:spLocks noChangeArrowheads="1"/>
              </p:cNvSpPr>
              <p:nvPr/>
            </p:nvSpPr>
            <p:spPr bwMode="auto">
              <a:xfrm rot="-5690784" flipH="1" flipV="1">
                <a:off x="3365" y="927"/>
                <a:ext cx="195" cy="166"/>
              </a:xfrm>
              <a:prstGeom prst="triangle">
                <a:avLst>
                  <a:gd name="adj" fmla="val 50000"/>
                </a:avLst>
              </a:prstGeom>
              <a:solidFill>
                <a:srgbClr val="CC3300"/>
              </a:solidFill>
              <a:ln w="12700">
                <a:solidFill>
                  <a:srgbClr val="660033"/>
                </a:solidFill>
                <a:miter lim="800000"/>
                <a:headEnd type="none" w="sm" len="sm"/>
                <a:tailEnd type="none" w="sm" len="sm"/>
              </a:ln>
            </p:spPr>
            <p:txBody>
              <a:bodyPr wrap="none" anchor="ctr"/>
              <a:lstStyle/>
              <a:p>
                <a:endParaRPr lang="es-ES"/>
              </a:p>
            </p:txBody>
          </p:sp>
          <p:grpSp>
            <p:nvGrpSpPr>
              <p:cNvPr id="21522" name="Group 14"/>
              <p:cNvGrpSpPr>
                <a:grpSpLocks/>
              </p:cNvGrpSpPr>
              <p:nvPr/>
            </p:nvGrpSpPr>
            <p:grpSpPr bwMode="auto">
              <a:xfrm>
                <a:off x="1874" y="2264"/>
                <a:ext cx="884" cy="451"/>
                <a:chOff x="1246" y="2340"/>
                <a:chExt cx="790" cy="444"/>
              </a:xfrm>
            </p:grpSpPr>
            <p:sp>
              <p:nvSpPr>
                <p:cNvPr id="21568" name="AutoShape 15"/>
                <p:cNvSpPr>
                  <a:spLocks noChangeArrowheads="1"/>
                </p:cNvSpPr>
                <p:nvPr/>
              </p:nvSpPr>
              <p:spPr bwMode="auto">
                <a:xfrm rot="-290784">
                  <a:off x="1246" y="2648"/>
                  <a:ext cx="189" cy="136"/>
                </a:xfrm>
                <a:prstGeom prst="triangle">
                  <a:avLst>
                    <a:gd name="adj" fmla="val 50708"/>
                  </a:avLst>
                </a:prstGeom>
                <a:solidFill>
                  <a:srgbClr val="CC3300"/>
                </a:solidFill>
                <a:ln w="12700">
                  <a:solidFill>
                    <a:srgbClr val="660033"/>
                  </a:solidFill>
                  <a:miter lim="800000"/>
                  <a:headEnd type="none" w="sm" len="sm"/>
                  <a:tailEnd type="none" w="sm" len="sm"/>
                </a:ln>
              </p:spPr>
              <p:txBody>
                <a:bodyPr wrap="none" anchor="ctr"/>
                <a:lstStyle/>
                <a:p>
                  <a:endParaRPr lang="es-ES"/>
                </a:p>
              </p:txBody>
            </p:sp>
            <p:sp>
              <p:nvSpPr>
                <p:cNvPr id="21569" name="AutoShape 16"/>
                <p:cNvSpPr>
                  <a:spLocks noChangeArrowheads="1"/>
                </p:cNvSpPr>
                <p:nvPr/>
              </p:nvSpPr>
              <p:spPr bwMode="auto">
                <a:xfrm rot="290784" flipV="1">
                  <a:off x="1248" y="2340"/>
                  <a:ext cx="182" cy="136"/>
                </a:xfrm>
                <a:prstGeom prst="triangle">
                  <a:avLst>
                    <a:gd name="adj" fmla="val 55343"/>
                  </a:avLst>
                </a:prstGeom>
                <a:solidFill>
                  <a:srgbClr val="CC3300"/>
                </a:solidFill>
                <a:ln w="12700">
                  <a:solidFill>
                    <a:srgbClr val="660033"/>
                  </a:solidFill>
                  <a:miter lim="800000"/>
                  <a:headEnd type="none" w="sm" len="sm"/>
                  <a:tailEnd type="none" w="sm" len="sm"/>
                </a:ln>
              </p:spPr>
              <p:txBody>
                <a:bodyPr wrap="none" anchor="ctr"/>
                <a:lstStyle/>
                <a:p>
                  <a:endParaRPr lang="es-ES"/>
                </a:p>
              </p:txBody>
            </p:sp>
            <p:grpSp>
              <p:nvGrpSpPr>
                <p:cNvPr id="21570" name="Group 17"/>
                <p:cNvGrpSpPr>
                  <a:grpSpLocks/>
                </p:cNvGrpSpPr>
                <p:nvPr/>
              </p:nvGrpSpPr>
              <p:grpSpPr bwMode="auto">
                <a:xfrm>
                  <a:off x="1920" y="2448"/>
                  <a:ext cx="116" cy="283"/>
                  <a:chOff x="1920" y="2448"/>
                  <a:chExt cx="116" cy="283"/>
                </a:xfrm>
              </p:grpSpPr>
              <p:sp>
                <p:nvSpPr>
                  <p:cNvPr id="21571" name="AutoShape 18"/>
                  <p:cNvSpPr>
                    <a:spLocks noChangeArrowheads="1"/>
                  </p:cNvSpPr>
                  <p:nvPr/>
                </p:nvSpPr>
                <p:spPr bwMode="auto">
                  <a:xfrm rot="-67305" flipH="1" flipV="1">
                    <a:off x="1920" y="2448"/>
                    <a:ext cx="116" cy="91"/>
                  </a:xfrm>
                  <a:prstGeom prst="triangle">
                    <a:avLst>
                      <a:gd name="adj" fmla="val 50000"/>
                    </a:avLst>
                  </a:prstGeom>
                  <a:solidFill>
                    <a:srgbClr val="CC3300"/>
                  </a:solidFill>
                  <a:ln w="12700">
                    <a:solidFill>
                      <a:srgbClr val="660033"/>
                    </a:solidFill>
                    <a:miter lim="800000"/>
                    <a:headEnd type="none" w="sm" len="sm"/>
                    <a:tailEnd type="none" w="sm" len="sm"/>
                  </a:ln>
                </p:spPr>
                <p:txBody>
                  <a:bodyPr wrap="none" anchor="ctr"/>
                  <a:lstStyle/>
                  <a:p>
                    <a:endParaRPr lang="es-ES"/>
                  </a:p>
                </p:txBody>
              </p:sp>
              <p:sp>
                <p:nvSpPr>
                  <p:cNvPr id="21572" name="AutoShape 19"/>
                  <p:cNvSpPr>
                    <a:spLocks noChangeArrowheads="1"/>
                  </p:cNvSpPr>
                  <p:nvPr/>
                </p:nvSpPr>
                <p:spPr bwMode="auto">
                  <a:xfrm rot="20929096" flipH="1">
                    <a:off x="1920" y="2640"/>
                    <a:ext cx="116" cy="91"/>
                  </a:xfrm>
                  <a:prstGeom prst="triangle">
                    <a:avLst>
                      <a:gd name="adj" fmla="val 50000"/>
                    </a:avLst>
                  </a:prstGeom>
                  <a:solidFill>
                    <a:srgbClr val="CC3300"/>
                  </a:solidFill>
                  <a:ln w="12700">
                    <a:solidFill>
                      <a:srgbClr val="660033"/>
                    </a:solidFill>
                    <a:miter lim="800000"/>
                    <a:headEnd type="none" w="sm" len="sm"/>
                    <a:tailEnd type="none" w="sm" len="sm"/>
                  </a:ln>
                </p:spPr>
                <p:txBody>
                  <a:bodyPr wrap="none" anchor="ctr"/>
                  <a:lstStyle/>
                  <a:p>
                    <a:endParaRPr lang="es-ES"/>
                  </a:p>
                </p:txBody>
              </p:sp>
            </p:grpSp>
          </p:grpSp>
          <p:sp>
            <p:nvSpPr>
              <p:cNvPr id="21523" name="AutoShape 20"/>
              <p:cNvSpPr>
                <a:spLocks noChangeArrowheads="1"/>
              </p:cNvSpPr>
              <p:nvPr/>
            </p:nvSpPr>
            <p:spPr bwMode="auto">
              <a:xfrm rot="290784" flipH="1">
                <a:off x="5234" y="2592"/>
                <a:ext cx="206" cy="139"/>
              </a:xfrm>
              <a:prstGeom prst="triangle">
                <a:avLst>
                  <a:gd name="adj" fmla="val 50708"/>
                </a:avLst>
              </a:prstGeom>
              <a:solidFill>
                <a:srgbClr val="CC3300"/>
              </a:solidFill>
              <a:ln w="12700">
                <a:solidFill>
                  <a:srgbClr val="660033"/>
                </a:solidFill>
                <a:miter lim="800000"/>
                <a:headEnd type="none" w="sm" len="sm"/>
                <a:tailEnd type="none" w="sm" len="sm"/>
              </a:ln>
            </p:spPr>
            <p:txBody>
              <a:bodyPr wrap="none" anchor="ctr"/>
              <a:lstStyle/>
              <a:p>
                <a:endParaRPr lang="es-ES"/>
              </a:p>
            </p:txBody>
          </p:sp>
          <p:sp>
            <p:nvSpPr>
              <p:cNvPr id="21524" name="AutoShape 21"/>
              <p:cNvSpPr>
                <a:spLocks noChangeArrowheads="1"/>
              </p:cNvSpPr>
              <p:nvPr/>
            </p:nvSpPr>
            <p:spPr bwMode="auto">
              <a:xfrm rot="-290784" flipH="1" flipV="1">
                <a:off x="5274" y="2277"/>
                <a:ext cx="198" cy="138"/>
              </a:xfrm>
              <a:prstGeom prst="triangle">
                <a:avLst>
                  <a:gd name="adj" fmla="val 55343"/>
                </a:avLst>
              </a:prstGeom>
              <a:solidFill>
                <a:srgbClr val="CC3300"/>
              </a:solidFill>
              <a:ln w="12700">
                <a:solidFill>
                  <a:srgbClr val="660033"/>
                </a:solidFill>
                <a:miter lim="800000"/>
                <a:headEnd type="none" w="sm" len="sm"/>
                <a:tailEnd type="none" w="sm" len="sm"/>
              </a:ln>
            </p:spPr>
            <p:txBody>
              <a:bodyPr wrap="none" anchor="ctr"/>
              <a:lstStyle/>
              <a:p>
                <a:endParaRPr lang="es-ES"/>
              </a:p>
            </p:txBody>
          </p:sp>
          <p:sp>
            <p:nvSpPr>
              <p:cNvPr id="21525" name="AutoShape 22"/>
              <p:cNvSpPr>
                <a:spLocks noChangeArrowheads="1"/>
              </p:cNvSpPr>
              <p:nvPr/>
            </p:nvSpPr>
            <p:spPr bwMode="auto">
              <a:xfrm>
                <a:off x="2682" y="1643"/>
                <a:ext cx="1973" cy="1727"/>
              </a:xfrm>
              <a:custGeom>
                <a:avLst/>
                <a:gdLst>
                  <a:gd name="T0" fmla="*/ 987 w 21600"/>
                  <a:gd name="T1" fmla="*/ 0 h 21600"/>
                  <a:gd name="T2" fmla="*/ 289 w 21600"/>
                  <a:gd name="T3" fmla="*/ 253 h 21600"/>
                  <a:gd name="T4" fmla="*/ 0 w 21600"/>
                  <a:gd name="T5" fmla="*/ 864 h 21600"/>
                  <a:gd name="T6" fmla="*/ 289 w 21600"/>
                  <a:gd name="T7" fmla="*/ 1474 h 21600"/>
                  <a:gd name="T8" fmla="*/ 987 w 21600"/>
                  <a:gd name="T9" fmla="*/ 1727 h 21600"/>
                  <a:gd name="T10" fmla="*/ 1684 w 21600"/>
                  <a:gd name="T11" fmla="*/ 1474 h 21600"/>
                  <a:gd name="T12" fmla="*/ 1973 w 21600"/>
                  <a:gd name="T13" fmla="*/ 864 h 21600"/>
                  <a:gd name="T14" fmla="*/ 1684 w 21600"/>
                  <a:gd name="T15" fmla="*/ 253 h 21600"/>
                  <a:gd name="T16" fmla="*/ 0 60000 65536"/>
                  <a:gd name="T17" fmla="*/ 0 60000 65536"/>
                  <a:gd name="T18" fmla="*/ 0 60000 65536"/>
                  <a:gd name="T19" fmla="*/ 0 60000 65536"/>
                  <a:gd name="T20" fmla="*/ 0 60000 65536"/>
                  <a:gd name="T21" fmla="*/ 0 60000 65536"/>
                  <a:gd name="T22" fmla="*/ 0 60000 65536"/>
                  <a:gd name="T23" fmla="*/ 0 60000 65536"/>
                  <a:gd name="T24" fmla="*/ 3164 w 21600"/>
                  <a:gd name="T25" fmla="*/ 3164 h 21600"/>
                  <a:gd name="T26" fmla="*/ 18436 w 21600"/>
                  <a:gd name="T27" fmla="*/ 18436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608" y="10800"/>
                    </a:moveTo>
                    <a:cubicBezTo>
                      <a:pt x="5608" y="13667"/>
                      <a:pt x="7933" y="15992"/>
                      <a:pt x="10800" y="15992"/>
                    </a:cubicBezTo>
                    <a:cubicBezTo>
                      <a:pt x="13667" y="15992"/>
                      <a:pt x="15992" y="13667"/>
                      <a:pt x="15992" y="10800"/>
                    </a:cubicBezTo>
                    <a:cubicBezTo>
                      <a:pt x="15992" y="7933"/>
                      <a:pt x="13667" y="5608"/>
                      <a:pt x="10800" y="5608"/>
                    </a:cubicBezTo>
                    <a:cubicBezTo>
                      <a:pt x="7933" y="5608"/>
                      <a:pt x="5608" y="7933"/>
                      <a:pt x="5608" y="10800"/>
                    </a:cubicBezTo>
                    <a:close/>
                  </a:path>
                </a:pathLst>
              </a:custGeom>
              <a:noFill/>
              <a:ln w="3175">
                <a:solidFill>
                  <a:srgbClr val="660033"/>
                </a:solidFill>
                <a:round/>
                <a:headEnd type="none" w="sm" len="sm"/>
                <a:tailEnd type="none" w="sm" len="sm"/>
              </a:ln>
            </p:spPr>
            <p:txBody>
              <a:bodyPr wrap="none" anchor="ctr"/>
              <a:lstStyle/>
              <a:p>
                <a:endParaRPr lang="es-ES"/>
              </a:p>
            </p:txBody>
          </p:sp>
          <p:sp>
            <p:nvSpPr>
              <p:cNvPr id="21526" name="AutoShape 23"/>
              <p:cNvSpPr>
                <a:spLocks noChangeArrowheads="1"/>
              </p:cNvSpPr>
              <p:nvPr/>
            </p:nvSpPr>
            <p:spPr bwMode="auto">
              <a:xfrm rot="67305" flipV="1">
                <a:off x="4615" y="2386"/>
                <a:ext cx="126" cy="93"/>
              </a:xfrm>
              <a:prstGeom prst="triangle">
                <a:avLst>
                  <a:gd name="adj" fmla="val 50000"/>
                </a:avLst>
              </a:prstGeom>
              <a:solidFill>
                <a:srgbClr val="CC3300"/>
              </a:solidFill>
              <a:ln w="12700">
                <a:solidFill>
                  <a:srgbClr val="660033"/>
                </a:solidFill>
                <a:miter lim="800000"/>
                <a:headEnd type="none" w="sm" len="sm"/>
                <a:tailEnd type="none" w="sm" len="sm"/>
              </a:ln>
            </p:spPr>
            <p:txBody>
              <a:bodyPr wrap="none" anchor="ctr"/>
              <a:lstStyle/>
              <a:p>
                <a:endParaRPr lang="es-ES"/>
              </a:p>
            </p:txBody>
          </p:sp>
          <p:sp>
            <p:nvSpPr>
              <p:cNvPr id="21527" name="AutoShape 24"/>
              <p:cNvSpPr>
                <a:spLocks noChangeArrowheads="1"/>
              </p:cNvSpPr>
              <p:nvPr/>
            </p:nvSpPr>
            <p:spPr bwMode="auto">
              <a:xfrm rot="670904">
                <a:off x="4561" y="2569"/>
                <a:ext cx="127" cy="93"/>
              </a:xfrm>
              <a:prstGeom prst="triangle">
                <a:avLst>
                  <a:gd name="adj" fmla="val 50000"/>
                </a:avLst>
              </a:prstGeom>
              <a:solidFill>
                <a:srgbClr val="CC3300"/>
              </a:solidFill>
              <a:ln w="12700">
                <a:solidFill>
                  <a:srgbClr val="660033"/>
                </a:solidFill>
                <a:miter lim="800000"/>
                <a:headEnd type="none" w="sm" len="sm"/>
                <a:tailEnd type="none" w="sm" len="sm"/>
              </a:ln>
            </p:spPr>
            <p:txBody>
              <a:bodyPr wrap="none" anchor="ctr"/>
              <a:lstStyle/>
              <a:p>
                <a:endParaRPr lang="es-ES"/>
              </a:p>
            </p:txBody>
          </p:sp>
          <p:grpSp>
            <p:nvGrpSpPr>
              <p:cNvPr id="21528" name="Group 25"/>
              <p:cNvGrpSpPr>
                <a:grpSpLocks/>
              </p:cNvGrpSpPr>
              <p:nvPr/>
            </p:nvGrpSpPr>
            <p:grpSpPr bwMode="auto">
              <a:xfrm>
                <a:off x="2896" y="1741"/>
                <a:ext cx="1552" cy="143"/>
                <a:chOff x="2160" y="1824"/>
                <a:chExt cx="1387" cy="141"/>
              </a:xfrm>
            </p:grpSpPr>
            <p:grpSp>
              <p:nvGrpSpPr>
                <p:cNvPr id="21562" name="Group 26"/>
                <p:cNvGrpSpPr>
                  <a:grpSpLocks/>
                </p:cNvGrpSpPr>
                <p:nvPr/>
              </p:nvGrpSpPr>
              <p:grpSpPr bwMode="auto">
                <a:xfrm rot="18200332" flipH="1">
                  <a:off x="3335" y="1753"/>
                  <a:ext cx="141" cy="283"/>
                  <a:chOff x="1920" y="2448"/>
                  <a:chExt cx="116" cy="283"/>
                </a:xfrm>
              </p:grpSpPr>
              <p:sp>
                <p:nvSpPr>
                  <p:cNvPr id="21566" name="AutoShape 27"/>
                  <p:cNvSpPr>
                    <a:spLocks noChangeArrowheads="1"/>
                  </p:cNvSpPr>
                  <p:nvPr/>
                </p:nvSpPr>
                <p:spPr bwMode="auto">
                  <a:xfrm rot="-67305" flipH="1" flipV="1">
                    <a:off x="1920" y="2448"/>
                    <a:ext cx="116" cy="91"/>
                  </a:xfrm>
                  <a:prstGeom prst="triangle">
                    <a:avLst>
                      <a:gd name="adj" fmla="val 50000"/>
                    </a:avLst>
                  </a:prstGeom>
                  <a:solidFill>
                    <a:srgbClr val="CC3300"/>
                  </a:solidFill>
                  <a:ln w="12700">
                    <a:solidFill>
                      <a:srgbClr val="660033"/>
                    </a:solidFill>
                    <a:miter lim="800000"/>
                    <a:headEnd type="none" w="sm" len="sm"/>
                    <a:tailEnd type="none" w="sm" len="sm"/>
                  </a:ln>
                </p:spPr>
                <p:txBody>
                  <a:bodyPr wrap="none" anchor="ctr"/>
                  <a:lstStyle/>
                  <a:p>
                    <a:endParaRPr lang="es-ES"/>
                  </a:p>
                </p:txBody>
              </p:sp>
              <p:sp>
                <p:nvSpPr>
                  <p:cNvPr id="21567" name="AutoShape 28"/>
                  <p:cNvSpPr>
                    <a:spLocks noChangeArrowheads="1"/>
                  </p:cNvSpPr>
                  <p:nvPr/>
                </p:nvSpPr>
                <p:spPr bwMode="auto">
                  <a:xfrm rot="20929096" flipH="1">
                    <a:off x="1920" y="2640"/>
                    <a:ext cx="116" cy="91"/>
                  </a:xfrm>
                  <a:prstGeom prst="triangle">
                    <a:avLst>
                      <a:gd name="adj" fmla="val 50000"/>
                    </a:avLst>
                  </a:prstGeom>
                  <a:solidFill>
                    <a:srgbClr val="CC3300"/>
                  </a:solidFill>
                  <a:ln w="12700">
                    <a:solidFill>
                      <a:srgbClr val="660033"/>
                    </a:solidFill>
                    <a:miter lim="800000"/>
                    <a:headEnd type="none" w="sm" len="sm"/>
                    <a:tailEnd type="none" w="sm" len="sm"/>
                  </a:ln>
                </p:spPr>
                <p:txBody>
                  <a:bodyPr wrap="none" anchor="ctr"/>
                  <a:lstStyle/>
                  <a:p>
                    <a:endParaRPr lang="es-ES"/>
                  </a:p>
                </p:txBody>
              </p:sp>
            </p:grpSp>
            <p:grpSp>
              <p:nvGrpSpPr>
                <p:cNvPr id="21563" name="Group 29"/>
                <p:cNvGrpSpPr>
                  <a:grpSpLocks/>
                </p:cNvGrpSpPr>
                <p:nvPr/>
              </p:nvGrpSpPr>
              <p:grpSpPr bwMode="auto">
                <a:xfrm rot="3399668">
                  <a:off x="2231" y="1753"/>
                  <a:ext cx="141" cy="283"/>
                  <a:chOff x="1920" y="2448"/>
                  <a:chExt cx="116" cy="283"/>
                </a:xfrm>
              </p:grpSpPr>
              <p:sp>
                <p:nvSpPr>
                  <p:cNvPr id="21564" name="AutoShape 30"/>
                  <p:cNvSpPr>
                    <a:spLocks noChangeArrowheads="1"/>
                  </p:cNvSpPr>
                  <p:nvPr/>
                </p:nvSpPr>
                <p:spPr bwMode="auto">
                  <a:xfrm rot="-67305" flipH="1" flipV="1">
                    <a:off x="1920" y="2448"/>
                    <a:ext cx="116" cy="91"/>
                  </a:xfrm>
                  <a:prstGeom prst="triangle">
                    <a:avLst>
                      <a:gd name="adj" fmla="val 50000"/>
                    </a:avLst>
                  </a:prstGeom>
                  <a:solidFill>
                    <a:srgbClr val="CC3300"/>
                  </a:solidFill>
                  <a:ln w="12700">
                    <a:solidFill>
                      <a:srgbClr val="660033"/>
                    </a:solidFill>
                    <a:miter lim="800000"/>
                    <a:headEnd type="none" w="sm" len="sm"/>
                    <a:tailEnd type="none" w="sm" len="sm"/>
                  </a:ln>
                </p:spPr>
                <p:txBody>
                  <a:bodyPr wrap="none" anchor="ctr"/>
                  <a:lstStyle/>
                  <a:p>
                    <a:endParaRPr lang="es-ES"/>
                  </a:p>
                </p:txBody>
              </p:sp>
              <p:sp>
                <p:nvSpPr>
                  <p:cNvPr id="21565" name="AutoShape 31"/>
                  <p:cNvSpPr>
                    <a:spLocks noChangeArrowheads="1"/>
                  </p:cNvSpPr>
                  <p:nvPr/>
                </p:nvSpPr>
                <p:spPr bwMode="auto">
                  <a:xfrm rot="20929096" flipH="1">
                    <a:off x="1920" y="2640"/>
                    <a:ext cx="116" cy="91"/>
                  </a:xfrm>
                  <a:prstGeom prst="triangle">
                    <a:avLst>
                      <a:gd name="adj" fmla="val 50000"/>
                    </a:avLst>
                  </a:prstGeom>
                  <a:solidFill>
                    <a:srgbClr val="CC3300"/>
                  </a:solidFill>
                  <a:ln w="12700">
                    <a:solidFill>
                      <a:srgbClr val="660033"/>
                    </a:solidFill>
                    <a:miter lim="800000"/>
                    <a:headEnd type="none" w="sm" len="sm"/>
                    <a:tailEnd type="none" w="sm" len="sm"/>
                  </a:ln>
                </p:spPr>
                <p:txBody>
                  <a:bodyPr wrap="none" anchor="ctr"/>
                  <a:lstStyle/>
                  <a:p>
                    <a:endParaRPr lang="es-ES"/>
                  </a:p>
                </p:txBody>
              </p:sp>
            </p:grpSp>
          </p:grpSp>
          <p:grpSp>
            <p:nvGrpSpPr>
              <p:cNvPr id="21529" name="Group 32"/>
              <p:cNvGrpSpPr>
                <a:grpSpLocks/>
              </p:cNvGrpSpPr>
              <p:nvPr/>
            </p:nvGrpSpPr>
            <p:grpSpPr bwMode="auto">
              <a:xfrm flipV="1">
                <a:off x="2896" y="3105"/>
                <a:ext cx="1552" cy="143"/>
                <a:chOff x="2160" y="1824"/>
                <a:chExt cx="1387" cy="141"/>
              </a:xfrm>
            </p:grpSpPr>
            <p:grpSp>
              <p:nvGrpSpPr>
                <p:cNvPr id="21556" name="Group 33"/>
                <p:cNvGrpSpPr>
                  <a:grpSpLocks/>
                </p:cNvGrpSpPr>
                <p:nvPr/>
              </p:nvGrpSpPr>
              <p:grpSpPr bwMode="auto">
                <a:xfrm rot="18200332" flipH="1">
                  <a:off x="3335" y="1753"/>
                  <a:ext cx="141" cy="283"/>
                  <a:chOff x="1920" y="2448"/>
                  <a:chExt cx="116" cy="283"/>
                </a:xfrm>
              </p:grpSpPr>
              <p:sp>
                <p:nvSpPr>
                  <p:cNvPr id="21560" name="AutoShape 34"/>
                  <p:cNvSpPr>
                    <a:spLocks noChangeArrowheads="1"/>
                  </p:cNvSpPr>
                  <p:nvPr/>
                </p:nvSpPr>
                <p:spPr bwMode="auto">
                  <a:xfrm rot="-67305" flipH="1" flipV="1">
                    <a:off x="1920" y="2448"/>
                    <a:ext cx="116" cy="91"/>
                  </a:xfrm>
                  <a:prstGeom prst="triangle">
                    <a:avLst>
                      <a:gd name="adj" fmla="val 50000"/>
                    </a:avLst>
                  </a:prstGeom>
                  <a:solidFill>
                    <a:srgbClr val="CC3300"/>
                  </a:solidFill>
                  <a:ln w="12700">
                    <a:solidFill>
                      <a:srgbClr val="660033"/>
                    </a:solidFill>
                    <a:miter lim="800000"/>
                    <a:headEnd type="none" w="sm" len="sm"/>
                    <a:tailEnd type="none" w="sm" len="sm"/>
                  </a:ln>
                </p:spPr>
                <p:txBody>
                  <a:bodyPr wrap="none" anchor="ctr"/>
                  <a:lstStyle/>
                  <a:p>
                    <a:endParaRPr lang="es-ES"/>
                  </a:p>
                </p:txBody>
              </p:sp>
              <p:sp>
                <p:nvSpPr>
                  <p:cNvPr id="21561" name="AutoShape 35"/>
                  <p:cNvSpPr>
                    <a:spLocks noChangeArrowheads="1"/>
                  </p:cNvSpPr>
                  <p:nvPr/>
                </p:nvSpPr>
                <p:spPr bwMode="auto">
                  <a:xfrm rot="20929096" flipH="1">
                    <a:off x="1920" y="2640"/>
                    <a:ext cx="116" cy="91"/>
                  </a:xfrm>
                  <a:prstGeom prst="triangle">
                    <a:avLst>
                      <a:gd name="adj" fmla="val 50000"/>
                    </a:avLst>
                  </a:prstGeom>
                  <a:solidFill>
                    <a:srgbClr val="CC3300"/>
                  </a:solidFill>
                  <a:ln w="12700">
                    <a:solidFill>
                      <a:srgbClr val="660033"/>
                    </a:solidFill>
                    <a:miter lim="800000"/>
                    <a:headEnd type="none" w="sm" len="sm"/>
                    <a:tailEnd type="none" w="sm" len="sm"/>
                  </a:ln>
                </p:spPr>
                <p:txBody>
                  <a:bodyPr wrap="none" anchor="ctr"/>
                  <a:lstStyle/>
                  <a:p>
                    <a:endParaRPr lang="es-ES"/>
                  </a:p>
                </p:txBody>
              </p:sp>
            </p:grpSp>
            <p:grpSp>
              <p:nvGrpSpPr>
                <p:cNvPr id="21557" name="Group 36"/>
                <p:cNvGrpSpPr>
                  <a:grpSpLocks/>
                </p:cNvGrpSpPr>
                <p:nvPr/>
              </p:nvGrpSpPr>
              <p:grpSpPr bwMode="auto">
                <a:xfrm rot="3399668">
                  <a:off x="2231" y="1753"/>
                  <a:ext cx="141" cy="283"/>
                  <a:chOff x="1920" y="2448"/>
                  <a:chExt cx="116" cy="283"/>
                </a:xfrm>
              </p:grpSpPr>
              <p:sp>
                <p:nvSpPr>
                  <p:cNvPr id="21558" name="AutoShape 37"/>
                  <p:cNvSpPr>
                    <a:spLocks noChangeArrowheads="1"/>
                  </p:cNvSpPr>
                  <p:nvPr/>
                </p:nvSpPr>
                <p:spPr bwMode="auto">
                  <a:xfrm rot="-67305" flipH="1" flipV="1">
                    <a:off x="1920" y="2448"/>
                    <a:ext cx="116" cy="91"/>
                  </a:xfrm>
                  <a:prstGeom prst="triangle">
                    <a:avLst>
                      <a:gd name="adj" fmla="val 50000"/>
                    </a:avLst>
                  </a:prstGeom>
                  <a:solidFill>
                    <a:srgbClr val="CC3300"/>
                  </a:solidFill>
                  <a:ln w="12700">
                    <a:solidFill>
                      <a:srgbClr val="660033"/>
                    </a:solidFill>
                    <a:miter lim="800000"/>
                    <a:headEnd type="none" w="sm" len="sm"/>
                    <a:tailEnd type="none" w="sm" len="sm"/>
                  </a:ln>
                </p:spPr>
                <p:txBody>
                  <a:bodyPr wrap="none" anchor="ctr"/>
                  <a:lstStyle/>
                  <a:p>
                    <a:endParaRPr lang="es-ES"/>
                  </a:p>
                </p:txBody>
              </p:sp>
              <p:sp>
                <p:nvSpPr>
                  <p:cNvPr id="21559" name="AutoShape 38"/>
                  <p:cNvSpPr>
                    <a:spLocks noChangeArrowheads="1"/>
                  </p:cNvSpPr>
                  <p:nvPr/>
                </p:nvSpPr>
                <p:spPr bwMode="auto">
                  <a:xfrm rot="20929096" flipH="1">
                    <a:off x="1920" y="2640"/>
                    <a:ext cx="116" cy="91"/>
                  </a:xfrm>
                  <a:prstGeom prst="triangle">
                    <a:avLst>
                      <a:gd name="adj" fmla="val 50000"/>
                    </a:avLst>
                  </a:prstGeom>
                  <a:solidFill>
                    <a:srgbClr val="CC3300"/>
                  </a:solidFill>
                  <a:ln w="12700">
                    <a:solidFill>
                      <a:srgbClr val="660033"/>
                    </a:solidFill>
                    <a:miter lim="800000"/>
                    <a:headEnd type="none" w="sm" len="sm"/>
                    <a:tailEnd type="none" w="sm" len="sm"/>
                  </a:ln>
                </p:spPr>
                <p:txBody>
                  <a:bodyPr wrap="none" anchor="ctr"/>
                  <a:lstStyle/>
                  <a:p>
                    <a:endParaRPr lang="es-ES"/>
                  </a:p>
                </p:txBody>
              </p:sp>
            </p:grpSp>
          </p:grpSp>
          <p:sp>
            <p:nvSpPr>
              <p:cNvPr id="21530" name="AutoShape 39"/>
              <p:cNvSpPr>
                <a:spLocks noChangeArrowheads="1"/>
              </p:cNvSpPr>
              <p:nvPr/>
            </p:nvSpPr>
            <p:spPr bwMode="auto">
              <a:xfrm>
                <a:off x="2037" y="2423"/>
                <a:ext cx="537" cy="146"/>
              </a:xfrm>
              <a:prstGeom prst="leftRightArrow">
                <a:avLst>
                  <a:gd name="adj1" fmla="val 27778"/>
                  <a:gd name="adj2" fmla="val 73562"/>
                </a:avLst>
              </a:prstGeom>
              <a:solidFill>
                <a:srgbClr val="FF6600"/>
              </a:solidFill>
              <a:ln w="12700">
                <a:solidFill>
                  <a:srgbClr val="000066"/>
                </a:solidFill>
                <a:miter lim="800000"/>
                <a:headEnd type="none" w="sm" len="sm"/>
                <a:tailEnd type="none" w="sm" len="sm"/>
              </a:ln>
            </p:spPr>
            <p:txBody>
              <a:bodyPr wrap="none" anchor="ctr"/>
              <a:lstStyle/>
              <a:p>
                <a:endParaRPr lang="es-ES"/>
              </a:p>
            </p:txBody>
          </p:sp>
          <p:sp>
            <p:nvSpPr>
              <p:cNvPr id="21531" name="AutoShape 40"/>
              <p:cNvSpPr>
                <a:spLocks noChangeArrowheads="1"/>
              </p:cNvSpPr>
              <p:nvPr/>
            </p:nvSpPr>
            <p:spPr bwMode="auto">
              <a:xfrm>
                <a:off x="4776" y="2423"/>
                <a:ext cx="537" cy="146"/>
              </a:xfrm>
              <a:prstGeom prst="leftRightArrow">
                <a:avLst>
                  <a:gd name="adj1" fmla="val 27778"/>
                  <a:gd name="adj2" fmla="val 73562"/>
                </a:avLst>
              </a:prstGeom>
              <a:solidFill>
                <a:srgbClr val="FF6600"/>
              </a:solidFill>
              <a:ln w="12700">
                <a:solidFill>
                  <a:srgbClr val="000066"/>
                </a:solidFill>
                <a:miter lim="800000"/>
                <a:headEnd type="none" w="sm" len="sm"/>
                <a:tailEnd type="none" w="sm" len="sm"/>
              </a:ln>
            </p:spPr>
            <p:txBody>
              <a:bodyPr wrap="none" anchor="ctr"/>
              <a:lstStyle/>
              <a:p>
                <a:endParaRPr lang="es-ES"/>
              </a:p>
            </p:txBody>
          </p:sp>
          <p:sp>
            <p:nvSpPr>
              <p:cNvPr id="21532" name="AutoShape 41"/>
              <p:cNvSpPr>
                <a:spLocks noChangeArrowheads="1"/>
              </p:cNvSpPr>
              <p:nvPr/>
            </p:nvSpPr>
            <p:spPr bwMode="auto">
              <a:xfrm rot="5400000">
                <a:off x="3438" y="1212"/>
                <a:ext cx="471" cy="162"/>
              </a:xfrm>
              <a:prstGeom prst="leftRightArrow">
                <a:avLst>
                  <a:gd name="adj1" fmla="val 27778"/>
                  <a:gd name="adj2" fmla="val 58148"/>
                </a:avLst>
              </a:prstGeom>
              <a:solidFill>
                <a:srgbClr val="FF6600"/>
              </a:solidFill>
              <a:ln w="12700">
                <a:solidFill>
                  <a:srgbClr val="000066"/>
                </a:solidFill>
                <a:miter lim="800000"/>
                <a:headEnd type="none" w="sm" len="sm"/>
                <a:tailEnd type="none" w="sm" len="sm"/>
              </a:ln>
            </p:spPr>
            <p:txBody>
              <a:bodyPr wrap="none" anchor="ctr"/>
              <a:lstStyle/>
              <a:p>
                <a:endParaRPr lang="es-ES"/>
              </a:p>
            </p:txBody>
          </p:sp>
          <p:sp>
            <p:nvSpPr>
              <p:cNvPr id="21533" name="AutoShape 42"/>
              <p:cNvSpPr>
                <a:spLocks noChangeArrowheads="1"/>
              </p:cNvSpPr>
              <p:nvPr/>
            </p:nvSpPr>
            <p:spPr bwMode="auto">
              <a:xfrm rot="5400000">
                <a:off x="3438" y="3617"/>
                <a:ext cx="471" cy="162"/>
              </a:xfrm>
              <a:prstGeom prst="leftRightArrow">
                <a:avLst>
                  <a:gd name="adj1" fmla="val 27778"/>
                  <a:gd name="adj2" fmla="val 58148"/>
                </a:avLst>
              </a:prstGeom>
              <a:solidFill>
                <a:srgbClr val="FF6600"/>
              </a:solidFill>
              <a:ln w="12700">
                <a:solidFill>
                  <a:srgbClr val="000066"/>
                </a:solidFill>
                <a:miter lim="800000"/>
                <a:headEnd type="none" w="sm" len="sm"/>
                <a:tailEnd type="none" w="sm" len="sm"/>
              </a:ln>
            </p:spPr>
            <p:txBody>
              <a:bodyPr wrap="none" anchor="ctr"/>
              <a:lstStyle/>
              <a:p>
                <a:endParaRPr lang="es-ES"/>
              </a:p>
            </p:txBody>
          </p:sp>
          <p:grpSp>
            <p:nvGrpSpPr>
              <p:cNvPr id="21534" name="Group 43"/>
              <p:cNvGrpSpPr>
                <a:grpSpLocks/>
              </p:cNvGrpSpPr>
              <p:nvPr/>
            </p:nvGrpSpPr>
            <p:grpSpPr bwMode="auto">
              <a:xfrm>
                <a:off x="3165" y="2862"/>
                <a:ext cx="992" cy="318"/>
                <a:chOff x="2400" y="2928"/>
                <a:chExt cx="887" cy="314"/>
              </a:xfrm>
            </p:grpSpPr>
            <p:sp>
              <p:nvSpPr>
                <p:cNvPr id="21554" name="AutoShape 44"/>
                <p:cNvSpPr>
                  <a:spLocks noChangeArrowheads="1"/>
                </p:cNvSpPr>
                <p:nvPr/>
              </p:nvSpPr>
              <p:spPr bwMode="auto">
                <a:xfrm rot="18794822" flipH="1">
                  <a:off x="2279" y="3049"/>
                  <a:ext cx="314" cy="71"/>
                </a:xfrm>
                <a:prstGeom prst="leftRightArrow">
                  <a:avLst>
                    <a:gd name="adj1" fmla="val 27778"/>
                    <a:gd name="adj2" fmla="val 88451"/>
                  </a:avLst>
                </a:prstGeom>
                <a:solidFill>
                  <a:srgbClr val="FFCC99"/>
                </a:solidFill>
                <a:ln w="12700">
                  <a:solidFill>
                    <a:srgbClr val="660033"/>
                  </a:solidFill>
                  <a:miter lim="800000"/>
                  <a:headEnd type="none" w="sm" len="sm"/>
                  <a:tailEnd type="none" w="sm" len="sm"/>
                </a:ln>
              </p:spPr>
              <p:txBody>
                <a:bodyPr wrap="none" anchor="ctr"/>
                <a:lstStyle/>
                <a:p>
                  <a:endParaRPr lang="es-ES"/>
                </a:p>
              </p:txBody>
            </p:sp>
            <p:sp>
              <p:nvSpPr>
                <p:cNvPr id="21555" name="AutoShape 45"/>
                <p:cNvSpPr>
                  <a:spLocks noChangeArrowheads="1"/>
                </p:cNvSpPr>
                <p:nvPr/>
              </p:nvSpPr>
              <p:spPr bwMode="auto">
                <a:xfrm rot="2805178">
                  <a:off x="3095" y="3049"/>
                  <a:ext cx="314" cy="71"/>
                </a:xfrm>
                <a:prstGeom prst="leftRightArrow">
                  <a:avLst>
                    <a:gd name="adj1" fmla="val 27778"/>
                    <a:gd name="adj2" fmla="val 88451"/>
                  </a:avLst>
                </a:prstGeom>
                <a:solidFill>
                  <a:srgbClr val="FFCC99"/>
                </a:solidFill>
                <a:ln w="12700">
                  <a:solidFill>
                    <a:srgbClr val="660033"/>
                  </a:solidFill>
                  <a:miter lim="800000"/>
                  <a:headEnd type="none" w="sm" len="sm"/>
                  <a:tailEnd type="none" w="sm" len="sm"/>
                </a:ln>
              </p:spPr>
              <p:txBody>
                <a:bodyPr wrap="none" anchor="ctr"/>
                <a:lstStyle/>
                <a:p>
                  <a:endParaRPr lang="es-ES"/>
                </a:p>
              </p:txBody>
            </p:sp>
          </p:grpSp>
          <p:grpSp>
            <p:nvGrpSpPr>
              <p:cNvPr id="21535" name="Group 46"/>
              <p:cNvGrpSpPr>
                <a:grpSpLocks/>
              </p:cNvGrpSpPr>
              <p:nvPr/>
            </p:nvGrpSpPr>
            <p:grpSpPr bwMode="auto">
              <a:xfrm flipV="1">
                <a:off x="3165" y="1838"/>
                <a:ext cx="992" cy="319"/>
                <a:chOff x="2400" y="2928"/>
                <a:chExt cx="887" cy="314"/>
              </a:xfrm>
            </p:grpSpPr>
            <p:sp>
              <p:nvSpPr>
                <p:cNvPr id="21552" name="AutoShape 47"/>
                <p:cNvSpPr>
                  <a:spLocks noChangeArrowheads="1"/>
                </p:cNvSpPr>
                <p:nvPr/>
              </p:nvSpPr>
              <p:spPr bwMode="auto">
                <a:xfrm rot="18794822" flipH="1">
                  <a:off x="2279" y="3049"/>
                  <a:ext cx="314" cy="71"/>
                </a:xfrm>
                <a:prstGeom prst="leftRightArrow">
                  <a:avLst>
                    <a:gd name="adj1" fmla="val 27778"/>
                    <a:gd name="adj2" fmla="val 88451"/>
                  </a:avLst>
                </a:prstGeom>
                <a:solidFill>
                  <a:srgbClr val="FFCC99"/>
                </a:solidFill>
                <a:ln w="12700">
                  <a:solidFill>
                    <a:srgbClr val="660033"/>
                  </a:solidFill>
                  <a:miter lim="800000"/>
                  <a:headEnd type="none" w="sm" len="sm"/>
                  <a:tailEnd type="none" w="sm" len="sm"/>
                </a:ln>
              </p:spPr>
              <p:txBody>
                <a:bodyPr wrap="none" anchor="ctr"/>
                <a:lstStyle/>
                <a:p>
                  <a:endParaRPr lang="es-ES"/>
                </a:p>
              </p:txBody>
            </p:sp>
            <p:sp>
              <p:nvSpPr>
                <p:cNvPr id="21553" name="AutoShape 48"/>
                <p:cNvSpPr>
                  <a:spLocks noChangeArrowheads="1"/>
                </p:cNvSpPr>
                <p:nvPr/>
              </p:nvSpPr>
              <p:spPr bwMode="auto">
                <a:xfrm rot="2805178">
                  <a:off x="3095" y="3049"/>
                  <a:ext cx="314" cy="71"/>
                </a:xfrm>
                <a:prstGeom prst="leftRightArrow">
                  <a:avLst>
                    <a:gd name="adj1" fmla="val 27778"/>
                    <a:gd name="adj2" fmla="val 88451"/>
                  </a:avLst>
                </a:prstGeom>
                <a:solidFill>
                  <a:srgbClr val="FFCC99"/>
                </a:solidFill>
                <a:ln w="12700">
                  <a:solidFill>
                    <a:srgbClr val="660033"/>
                  </a:solidFill>
                  <a:miter lim="800000"/>
                  <a:headEnd type="none" w="sm" len="sm"/>
                  <a:tailEnd type="none" w="sm" len="sm"/>
                </a:ln>
              </p:spPr>
              <p:txBody>
                <a:bodyPr wrap="none" anchor="ctr"/>
                <a:lstStyle/>
                <a:p>
                  <a:endParaRPr lang="es-ES"/>
                </a:p>
              </p:txBody>
            </p:sp>
          </p:grpSp>
          <p:grpSp>
            <p:nvGrpSpPr>
              <p:cNvPr id="21536" name="Group 49"/>
              <p:cNvGrpSpPr>
                <a:grpSpLocks/>
              </p:cNvGrpSpPr>
              <p:nvPr/>
            </p:nvGrpSpPr>
            <p:grpSpPr bwMode="auto">
              <a:xfrm>
                <a:off x="2786" y="2448"/>
                <a:ext cx="1826" cy="97"/>
                <a:chOff x="1392" y="2496"/>
                <a:chExt cx="2928" cy="144"/>
              </a:xfrm>
            </p:grpSpPr>
            <p:sp>
              <p:nvSpPr>
                <p:cNvPr id="21550" name="AutoShape 50"/>
                <p:cNvSpPr>
                  <a:spLocks noChangeArrowheads="1"/>
                </p:cNvSpPr>
                <p:nvPr/>
              </p:nvSpPr>
              <p:spPr bwMode="auto">
                <a:xfrm>
                  <a:off x="1392" y="2496"/>
                  <a:ext cx="480" cy="144"/>
                </a:xfrm>
                <a:prstGeom prst="leftRightArrow">
                  <a:avLst>
                    <a:gd name="adj1" fmla="val 27778"/>
                    <a:gd name="adj2" fmla="val 66667"/>
                  </a:avLst>
                </a:prstGeom>
                <a:solidFill>
                  <a:srgbClr val="FFCCCC"/>
                </a:solidFill>
                <a:ln w="12700">
                  <a:solidFill>
                    <a:srgbClr val="660033"/>
                  </a:solidFill>
                  <a:miter lim="800000"/>
                  <a:headEnd type="none" w="sm" len="sm"/>
                  <a:tailEnd type="none" w="sm" len="sm"/>
                </a:ln>
              </p:spPr>
              <p:txBody>
                <a:bodyPr wrap="none" anchor="ctr"/>
                <a:lstStyle/>
                <a:p>
                  <a:endParaRPr lang="es-ES"/>
                </a:p>
              </p:txBody>
            </p:sp>
            <p:sp>
              <p:nvSpPr>
                <p:cNvPr id="21551" name="AutoShape 51"/>
                <p:cNvSpPr>
                  <a:spLocks noChangeArrowheads="1"/>
                </p:cNvSpPr>
                <p:nvPr/>
              </p:nvSpPr>
              <p:spPr bwMode="auto">
                <a:xfrm>
                  <a:off x="3840" y="2496"/>
                  <a:ext cx="480" cy="144"/>
                </a:xfrm>
                <a:prstGeom prst="leftRightArrow">
                  <a:avLst>
                    <a:gd name="adj1" fmla="val 27778"/>
                    <a:gd name="adj2" fmla="val 66667"/>
                  </a:avLst>
                </a:prstGeom>
                <a:solidFill>
                  <a:srgbClr val="FFCCCC"/>
                </a:solidFill>
                <a:ln w="12700">
                  <a:solidFill>
                    <a:srgbClr val="660033"/>
                  </a:solidFill>
                  <a:miter lim="800000"/>
                  <a:headEnd type="none" w="sm" len="sm"/>
                  <a:tailEnd type="none" w="sm" len="sm"/>
                </a:ln>
              </p:spPr>
              <p:txBody>
                <a:bodyPr wrap="none" anchor="ctr"/>
                <a:lstStyle/>
                <a:p>
                  <a:endParaRPr lang="es-ES"/>
                </a:p>
              </p:txBody>
            </p:sp>
          </p:grpSp>
          <p:sp>
            <p:nvSpPr>
              <p:cNvPr id="21537" name="Oval 52"/>
              <p:cNvSpPr>
                <a:spLocks noChangeArrowheads="1"/>
              </p:cNvSpPr>
              <p:nvPr/>
            </p:nvSpPr>
            <p:spPr bwMode="auto">
              <a:xfrm>
                <a:off x="3165" y="2082"/>
                <a:ext cx="967" cy="828"/>
              </a:xfrm>
              <a:prstGeom prst="ellipse">
                <a:avLst/>
              </a:prstGeom>
              <a:solidFill>
                <a:srgbClr val="FFCC66"/>
              </a:solidFill>
              <a:ln w="38100">
                <a:solidFill>
                  <a:srgbClr val="660033"/>
                </a:solidFill>
                <a:round/>
                <a:headEnd type="none" w="sm" len="sm"/>
                <a:tailEnd type="none" w="sm" len="sm"/>
              </a:ln>
            </p:spPr>
            <p:txBody>
              <a:bodyPr wrap="none" anchor="ctr"/>
              <a:lstStyle/>
              <a:p>
                <a:endParaRPr lang="es-ES"/>
              </a:p>
            </p:txBody>
          </p:sp>
          <p:sp>
            <p:nvSpPr>
              <p:cNvPr id="21538" name="Text Box 53"/>
              <p:cNvSpPr txBox="1">
                <a:spLocks noChangeArrowheads="1"/>
              </p:cNvSpPr>
              <p:nvPr/>
            </p:nvSpPr>
            <p:spPr bwMode="auto">
              <a:xfrm rot="-7579467">
                <a:off x="2119" y="3220"/>
                <a:ext cx="1296" cy="231"/>
              </a:xfrm>
              <a:prstGeom prst="rect">
                <a:avLst/>
              </a:prstGeom>
              <a:noFill/>
              <a:ln w="12700">
                <a:noFill/>
                <a:miter lim="800000"/>
                <a:headEnd type="none" w="sm" len="sm"/>
                <a:tailEnd type="none" w="sm" len="sm"/>
              </a:ln>
            </p:spPr>
            <p:txBody>
              <a:bodyPr>
                <a:spAutoFit/>
              </a:bodyPr>
              <a:lstStyle/>
              <a:p>
                <a:pPr eaLnBrk="0" hangingPunct="0"/>
                <a:r>
                  <a:rPr lang="es-ES_tradnl" b="1">
                    <a:latin typeface="Times New Roman" pitchFamily="18" charset="0"/>
                  </a:rPr>
                  <a:t>Socio - Cultural</a:t>
                </a:r>
              </a:p>
            </p:txBody>
          </p:sp>
          <p:sp>
            <p:nvSpPr>
              <p:cNvPr id="21539" name="Text Box 54"/>
              <p:cNvSpPr txBox="1">
                <a:spLocks noChangeArrowheads="1"/>
              </p:cNvSpPr>
              <p:nvPr/>
            </p:nvSpPr>
            <p:spPr bwMode="auto">
              <a:xfrm rot="3401857">
                <a:off x="4240" y="1886"/>
                <a:ext cx="1277" cy="231"/>
              </a:xfrm>
              <a:prstGeom prst="rect">
                <a:avLst/>
              </a:prstGeom>
              <a:noFill/>
              <a:ln w="12700">
                <a:noFill/>
                <a:miter lim="800000"/>
                <a:headEnd type="none" w="sm" len="sm"/>
                <a:tailEnd type="none" w="sm" len="sm"/>
              </a:ln>
            </p:spPr>
            <p:txBody>
              <a:bodyPr>
                <a:spAutoFit/>
              </a:bodyPr>
              <a:lstStyle/>
              <a:p>
                <a:pPr eaLnBrk="0" hangingPunct="0">
                  <a:spcBef>
                    <a:spcPct val="50000"/>
                  </a:spcBef>
                </a:pPr>
                <a:r>
                  <a:rPr lang="es-ES_tradnl" b="1">
                    <a:latin typeface="Times New Roman" pitchFamily="18" charset="0"/>
                  </a:rPr>
                  <a:t>Económico</a:t>
                </a:r>
              </a:p>
            </p:txBody>
          </p:sp>
          <p:sp>
            <p:nvSpPr>
              <p:cNvPr id="21540" name="Text Box 55"/>
              <p:cNvSpPr txBox="1">
                <a:spLocks noChangeArrowheads="1"/>
              </p:cNvSpPr>
              <p:nvPr/>
            </p:nvSpPr>
            <p:spPr bwMode="auto">
              <a:xfrm rot="-3017603">
                <a:off x="1826" y="1920"/>
                <a:ext cx="1288" cy="231"/>
              </a:xfrm>
              <a:prstGeom prst="rect">
                <a:avLst/>
              </a:prstGeom>
              <a:noFill/>
              <a:ln w="12700">
                <a:noFill/>
                <a:miter lim="800000"/>
                <a:headEnd type="none" w="sm" len="sm"/>
                <a:tailEnd type="none" w="sm" len="sm"/>
              </a:ln>
            </p:spPr>
            <p:txBody>
              <a:bodyPr>
                <a:spAutoFit/>
              </a:bodyPr>
              <a:lstStyle/>
              <a:p>
                <a:pPr eaLnBrk="0" hangingPunct="0">
                  <a:spcBef>
                    <a:spcPct val="50000"/>
                  </a:spcBef>
                </a:pPr>
                <a:r>
                  <a:rPr lang="es-ES_tradnl" b="1">
                    <a:latin typeface="Times New Roman" pitchFamily="18" charset="0"/>
                  </a:rPr>
                  <a:t>Tecnológico</a:t>
                </a:r>
              </a:p>
            </p:txBody>
          </p:sp>
          <p:sp>
            <p:nvSpPr>
              <p:cNvPr id="21541" name="Text Box 56"/>
              <p:cNvSpPr txBox="1">
                <a:spLocks noChangeArrowheads="1"/>
              </p:cNvSpPr>
              <p:nvPr/>
            </p:nvSpPr>
            <p:spPr bwMode="auto">
              <a:xfrm rot="7826495">
                <a:off x="4057" y="3173"/>
                <a:ext cx="1181" cy="212"/>
              </a:xfrm>
              <a:prstGeom prst="rect">
                <a:avLst/>
              </a:prstGeom>
              <a:noFill/>
              <a:ln w="12700">
                <a:noFill/>
                <a:miter lim="800000"/>
                <a:headEnd type="none" w="sm" len="sm"/>
                <a:tailEnd type="none" w="sm" len="sm"/>
              </a:ln>
            </p:spPr>
            <p:txBody>
              <a:bodyPr>
                <a:spAutoFit/>
              </a:bodyPr>
              <a:lstStyle/>
              <a:p>
                <a:pPr eaLnBrk="0" hangingPunct="0">
                  <a:spcBef>
                    <a:spcPct val="50000"/>
                  </a:spcBef>
                </a:pPr>
                <a:r>
                  <a:rPr lang="es-ES_tradnl" sz="1600" b="1">
                    <a:latin typeface="Times New Roman" pitchFamily="18" charset="0"/>
                  </a:rPr>
                  <a:t>Político - Legal</a:t>
                </a:r>
                <a:endParaRPr lang="es-ES_tradnl" b="1">
                  <a:latin typeface="Times New Roman" pitchFamily="18" charset="0"/>
                </a:endParaRPr>
              </a:p>
            </p:txBody>
          </p:sp>
          <p:sp>
            <p:nvSpPr>
              <p:cNvPr id="21542" name="Text Box 57"/>
              <p:cNvSpPr txBox="1">
                <a:spLocks noChangeArrowheads="1"/>
              </p:cNvSpPr>
              <p:nvPr/>
            </p:nvSpPr>
            <p:spPr bwMode="auto">
              <a:xfrm>
                <a:off x="3165" y="2374"/>
                <a:ext cx="951" cy="231"/>
              </a:xfrm>
              <a:prstGeom prst="rect">
                <a:avLst/>
              </a:prstGeom>
              <a:noFill/>
              <a:ln w="12700">
                <a:noFill/>
                <a:miter lim="800000"/>
                <a:headEnd type="none" w="sm" len="sm"/>
                <a:tailEnd type="none" w="sm" len="sm"/>
              </a:ln>
            </p:spPr>
            <p:txBody>
              <a:bodyPr>
                <a:spAutoFit/>
              </a:bodyPr>
              <a:lstStyle/>
              <a:p>
                <a:pPr eaLnBrk="0" hangingPunct="0">
                  <a:spcBef>
                    <a:spcPct val="50000"/>
                  </a:spcBef>
                </a:pPr>
                <a:r>
                  <a:rPr lang="es-ES_tradnl">
                    <a:solidFill>
                      <a:schemeClr val="tx2"/>
                    </a:solidFill>
                    <a:latin typeface="Franklin Gothic Heavy" pitchFamily="34" charset="0"/>
                  </a:rPr>
                  <a:t>Empresa</a:t>
                </a:r>
              </a:p>
            </p:txBody>
          </p:sp>
          <p:sp>
            <p:nvSpPr>
              <p:cNvPr id="21543" name="Text Box 58"/>
              <p:cNvSpPr txBox="1">
                <a:spLocks noChangeArrowheads="1"/>
              </p:cNvSpPr>
              <p:nvPr/>
            </p:nvSpPr>
            <p:spPr bwMode="auto">
              <a:xfrm>
                <a:off x="2682" y="2082"/>
                <a:ext cx="699" cy="202"/>
              </a:xfrm>
              <a:prstGeom prst="rect">
                <a:avLst/>
              </a:prstGeom>
              <a:noFill/>
              <a:ln w="12700">
                <a:noFill/>
                <a:miter lim="800000"/>
                <a:headEnd type="none" w="sm" len="sm"/>
                <a:tailEnd type="none" w="sm" len="sm"/>
              </a:ln>
            </p:spPr>
            <p:txBody>
              <a:bodyPr>
                <a:spAutoFit/>
              </a:bodyPr>
              <a:lstStyle/>
              <a:p>
                <a:pPr eaLnBrk="0" hangingPunct="0">
                  <a:spcBef>
                    <a:spcPct val="50000"/>
                  </a:spcBef>
                </a:pPr>
                <a:r>
                  <a:rPr lang="es-ES_tradnl" sz="1500" b="1">
                    <a:latin typeface="Times New Roman" pitchFamily="18" charset="0"/>
                  </a:rPr>
                  <a:t>Clientes</a:t>
                </a:r>
                <a:endParaRPr lang="es-ES_tradnl" sz="1500" b="1">
                  <a:solidFill>
                    <a:srgbClr val="660033"/>
                  </a:solidFill>
                  <a:latin typeface="Times New Roman" pitchFamily="18" charset="0"/>
                </a:endParaRPr>
              </a:p>
            </p:txBody>
          </p:sp>
          <p:sp>
            <p:nvSpPr>
              <p:cNvPr id="21544" name="Text Box 59"/>
              <p:cNvSpPr txBox="1">
                <a:spLocks noChangeArrowheads="1"/>
              </p:cNvSpPr>
              <p:nvPr/>
            </p:nvSpPr>
            <p:spPr bwMode="auto">
              <a:xfrm>
                <a:off x="3026" y="1776"/>
                <a:ext cx="1235" cy="267"/>
              </a:xfrm>
              <a:prstGeom prst="rect">
                <a:avLst/>
              </a:prstGeom>
              <a:noFill/>
              <a:ln w="12700">
                <a:noFill/>
                <a:miter lim="800000"/>
                <a:headEnd type="none" w="sm" len="sm"/>
                <a:tailEnd type="none" w="sm" len="sm"/>
              </a:ln>
            </p:spPr>
            <p:txBody>
              <a:bodyPr>
                <a:spAutoFit/>
              </a:bodyPr>
              <a:lstStyle/>
              <a:p>
                <a:pPr eaLnBrk="0" hangingPunct="0">
                  <a:lnSpc>
                    <a:spcPct val="50000"/>
                  </a:lnSpc>
                  <a:spcBef>
                    <a:spcPct val="20000"/>
                  </a:spcBef>
                </a:pPr>
                <a:r>
                  <a:rPr lang="es-ES_tradnl" b="1" u="sng">
                    <a:solidFill>
                      <a:srgbClr val="FF3300"/>
                    </a:solidFill>
                    <a:latin typeface="Times New Roman" pitchFamily="18" charset="0"/>
                  </a:rPr>
                  <a:t>Entorno</a:t>
                </a:r>
              </a:p>
              <a:p>
                <a:pPr eaLnBrk="0" hangingPunct="0">
                  <a:lnSpc>
                    <a:spcPct val="50000"/>
                  </a:lnSpc>
                  <a:spcBef>
                    <a:spcPct val="20000"/>
                  </a:spcBef>
                </a:pPr>
                <a:r>
                  <a:rPr lang="es-ES_tradnl" b="1" u="sng">
                    <a:solidFill>
                      <a:srgbClr val="660066"/>
                    </a:solidFill>
                    <a:latin typeface="Times New Roman" pitchFamily="18" charset="0"/>
                  </a:rPr>
                  <a:t>propio</a:t>
                </a:r>
              </a:p>
            </p:txBody>
          </p:sp>
          <p:sp>
            <p:nvSpPr>
              <p:cNvPr id="21545" name="Text Box 60"/>
              <p:cNvSpPr txBox="1">
                <a:spLocks noChangeArrowheads="1"/>
              </p:cNvSpPr>
              <p:nvPr/>
            </p:nvSpPr>
            <p:spPr bwMode="auto">
              <a:xfrm>
                <a:off x="3177" y="2952"/>
                <a:ext cx="967" cy="369"/>
              </a:xfrm>
              <a:prstGeom prst="rect">
                <a:avLst/>
              </a:prstGeom>
              <a:noFill/>
              <a:ln w="12700">
                <a:noFill/>
                <a:miter lim="800000"/>
                <a:headEnd type="none" w="sm" len="sm"/>
                <a:tailEnd type="none" w="sm" len="sm"/>
              </a:ln>
            </p:spPr>
            <p:txBody>
              <a:bodyPr>
                <a:spAutoFit/>
              </a:bodyPr>
              <a:lstStyle/>
              <a:p>
                <a:pPr eaLnBrk="0" hangingPunct="0">
                  <a:lnSpc>
                    <a:spcPct val="65000"/>
                  </a:lnSpc>
                  <a:spcBef>
                    <a:spcPct val="20000"/>
                  </a:spcBef>
                </a:pPr>
                <a:r>
                  <a:rPr lang="es-ES_tradnl" sz="1500" b="1">
                    <a:latin typeface="Times New Roman" pitchFamily="18" charset="0"/>
                  </a:rPr>
                  <a:t>Nuevos Competidores</a:t>
                </a:r>
              </a:p>
              <a:p>
                <a:pPr eaLnBrk="0" hangingPunct="0">
                  <a:lnSpc>
                    <a:spcPct val="65000"/>
                  </a:lnSpc>
                  <a:spcBef>
                    <a:spcPct val="20000"/>
                  </a:spcBef>
                </a:pPr>
                <a:r>
                  <a:rPr lang="es-ES_tradnl" sz="1500" b="1">
                    <a:latin typeface="Times New Roman" pitchFamily="18" charset="0"/>
                  </a:rPr>
                  <a:t>y potenciales</a:t>
                </a:r>
              </a:p>
            </p:txBody>
          </p:sp>
          <p:sp>
            <p:nvSpPr>
              <p:cNvPr id="21546" name="Text Box 61"/>
              <p:cNvSpPr txBox="1">
                <a:spLocks noChangeArrowheads="1"/>
              </p:cNvSpPr>
              <p:nvPr/>
            </p:nvSpPr>
            <p:spPr bwMode="auto">
              <a:xfrm>
                <a:off x="3926" y="2724"/>
                <a:ext cx="724" cy="192"/>
              </a:xfrm>
              <a:prstGeom prst="rect">
                <a:avLst/>
              </a:prstGeom>
              <a:noFill/>
              <a:ln w="12700">
                <a:noFill/>
                <a:miter lim="800000"/>
                <a:headEnd type="none" w="sm" len="sm"/>
                <a:tailEnd type="none" w="sm" len="sm"/>
              </a:ln>
            </p:spPr>
            <p:txBody>
              <a:bodyPr>
                <a:spAutoFit/>
              </a:bodyPr>
              <a:lstStyle/>
              <a:p>
                <a:pPr eaLnBrk="0" hangingPunct="0">
                  <a:spcBef>
                    <a:spcPct val="15000"/>
                  </a:spcBef>
                </a:pPr>
                <a:r>
                  <a:rPr lang="es-ES_tradnl" sz="1400" b="1">
                    <a:latin typeface="Times New Roman" pitchFamily="18" charset="0"/>
                  </a:rPr>
                  <a:t>Proveedor </a:t>
                </a:r>
              </a:p>
            </p:txBody>
          </p:sp>
          <p:sp>
            <p:nvSpPr>
              <p:cNvPr id="21547" name="Text Box 62"/>
              <p:cNvSpPr txBox="1">
                <a:spLocks noChangeArrowheads="1"/>
              </p:cNvSpPr>
              <p:nvPr/>
            </p:nvSpPr>
            <p:spPr bwMode="auto">
              <a:xfrm>
                <a:off x="2735" y="2618"/>
                <a:ext cx="537" cy="326"/>
              </a:xfrm>
              <a:prstGeom prst="rect">
                <a:avLst/>
              </a:prstGeom>
              <a:noFill/>
              <a:ln w="12700">
                <a:noFill/>
                <a:miter lim="800000"/>
                <a:headEnd type="none" w="sm" len="sm"/>
                <a:tailEnd type="none" w="sm" len="sm"/>
              </a:ln>
            </p:spPr>
            <p:txBody>
              <a:bodyPr>
                <a:spAutoFit/>
              </a:bodyPr>
              <a:lstStyle/>
              <a:p>
                <a:pPr eaLnBrk="0" hangingPunct="0">
                  <a:spcBef>
                    <a:spcPct val="50000"/>
                  </a:spcBef>
                </a:pPr>
                <a:r>
                  <a:rPr lang="es-ES_tradnl" sz="1400" b="1">
                    <a:latin typeface="Times New Roman" pitchFamily="18" charset="0"/>
                  </a:rPr>
                  <a:t>Competidores </a:t>
                </a:r>
              </a:p>
            </p:txBody>
          </p:sp>
          <p:sp>
            <p:nvSpPr>
              <p:cNvPr id="21548" name="Text Box 63"/>
              <p:cNvSpPr txBox="1">
                <a:spLocks noChangeArrowheads="1"/>
              </p:cNvSpPr>
              <p:nvPr/>
            </p:nvSpPr>
            <p:spPr bwMode="auto">
              <a:xfrm>
                <a:off x="3938" y="2112"/>
                <a:ext cx="816" cy="219"/>
              </a:xfrm>
              <a:prstGeom prst="rect">
                <a:avLst/>
              </a:prstGeom>
              <a:noFill/>
              <a:ln w="9525">
                <a:noFill/>
                <a:miter lim="800000"/>
                <a:headEnd/>
                <a:tailEnd/>
              </a:ln>
            </p:spPr>
            <p:txBody>
              <a:bodyPr anchor="ctr">
                <a:spAutoFit/>
              </a:bodyPr>
              <a:lstStyle/>
              <a:p>
                <a:pPr eaLnBrk="0" hangingPunct="0">
                  <a:lnSpc>
                    <a:spcPct val="50000"/>
                  </a:lnSpc>
                  <a:spcBef>
                    <a:spcPct val="20000"/>
                  </a:spcBef>
                </a:pPr>
                <a:r>
                  <a:rPr lang="es-ES_tradnl" sz="1400" b="1">
                    <a:solidFill>
                      <a:srgbClr val="FFFFFF"/>
                    </a:solidFill>
                    <a:latin typeface="Times New Roman" pitchFamily="18" charset="0"/>
                  </a:rPr>
                  <a:t>Nuevos</a:t>
                </a:r>
              </a:p>
              <a:p>
                <a:pPr eaLnBrk="0" hangingPunct="0">
                  <a:lnSpc>
                    <a:spcPct val="50000"/>
                  </a:lnSpc>
                  <a:spcBef>
                    <a:spcPct val="20000"/>
                  </a:spcBef>
                </a:pPr>
                <a:r>
                  <a:rPr lang="es-ES_tradnl" sz="1400" b="1">
                    <a:latin typeface="Times New Roman" pitchFamily="18" charset="0"/>
                  </a:rPr>
                  <a:t>Productos</a:t>
                </a:r>
              </a:p>
            </p:txBody>
          </p:sp>
          <p:sp>
            <p:nvSpPr>
              <p:cNvPr id="44096" name="Text Box 64"/>
              <p:cNvSpPr txBox="1">
                <a:spLocks noChangeArrowheads="1"/>
              </p:cNvSpPr>
              <p:nvPr/>
            </p:nvSpPr>
            <p:spPr bwMode="auto">
              <a:xfrm>
                <a:off x="2354" y="1322"/>
                <a:ext cx="2544" cy="288"/>
              </a:xfrm>
              <a:prstGeom prst="rect">
                <a:avLst/>
              </a:prstGeom>
              <a:noFill/>
              <a:ln w="9525">
                <a:noFill/>
                <a:miter lim="800000"/>
                <a:headEnd/>
                <a:tailEnd/>
              </a:ln>
              <a:effectLst/>
            </p:spPr>
            <p:txBody>
              <a:bodyPr anchor="ctr">
                <a:spAutoFit/>
              </a:bodyPr>
              <a:lstStyle/>
              <a:p>
                <a:pPr eaLnBrk="0" hangingPunct="0">
                  <a:spcBef>
                    <a:spcPct val="50000"/>
                  </a:spcBef>
                  <a:defRPr/>
                </a:pPr>
                <a:r>
                  <a:rPr lang="es-ES_tradnl" sz="2400" b="1" u="sng">
                    <a:solidFill>
                      <a:srgbClr val="FF3300"/>
                    </a:solidFill>
                    <a:effectLst>
                      <a:outerShdw blurRad="38100" dist="38100" dir="2700000" algn="tl">
                        <a:srgbClr val="C0C0C0"/>
                      </a:outerShdw>
                    </a:effectLst>
                    <a:latin typeface="Franklin Gothic Medium" pitchFamily="34" charset="0"/>
                  </a:rPr>
                  <a:t>Entorno</a:t>
                </a:r>
                <a:r>
                  <a:rPr lang="es-ES_tradnl" sz="2400" b="1">
                    <a:solidFill>
                      <a:srgbClr val="FF3300"/>
                    </a:solidFill>
                    <a:effectLst>
                      <a:outerShdw blurRad="38100" dist="38100" dir="2700000" algn="tl">
                        <a:srgbClr val="C0C0C0"/>
                      </a:outerShdw>
                    </a:effectLst>
                    <a:latin typeface="Franklin Gothic Medium" pitchFamily="34" charset="0"/>
                  </a:rPr>
                  <a:t>       </a:t>
                </a:r>
                <a:r>
                  <a:rPr lang="es-ES_tradnl" sz="2400" b="1" u="sng">
                    <a:solidFill>
                      <a:srgbClr val="660066"/>
                    </a:solidFill>
                    <a:effectLst>
                      <a:outerShdw blurRad="38100" dist="38100" dir="2700000" algn="tl">
                        <a:srgbClr val="C0C0C0"/>
                      </a:outerShdw>
                    </a:effectLst>
                    <a:latin typeface="Franklin Gothic Medium" pitchFamily="34" charset="0"/>
                  </a:rPr>
                  <a:t>Global</a:t>
                </a:r>
              </a:p>
            </p:txBody>
          </p:sp>
        </p:grpSp>
        <p:sp>
          <p:nvSpPr>
            <p:cNvPr id="21515" name="WordArt 65"/>
            <p:cNvSpPr>
              <a:spLocks noChangeArrowheads="1" noChangeShapeType="1" noTextEdit="1"/>
            </p:cNvSpPr>
            <p:nvPr/>
          </p:nvSpPr>
          <p:spPr bwMode="auto">
            <a:xfrm rot="-2336087">
              <a:off x="4704" y="3456"/>
              <a:ext cx="600" cy="186"/>
            </a:xfrm>
            <a:prstGeom prst="rect">
              <a:avLst/>
            </a:prstGeom>
          </p:spPr>
          <p:txBody>
            <a:bodyPr wrap="none" fromWordArt="1">
              <a:prstTxWarp prst="textPlain">
                <a:avLst>
                  <a:gd name="adj" fmla="val 50000"/>
                </a:avLst>
              </a:prstTxWarp>
            </a:bodyPr>
            <a:lstStyle/>
            <a:p>
              <a:r>
                <a:rPr lang="es-ES" sz="2000" b="1" kern="10">
                  <a:ln w="9525">
                    <a:solidFill>
                      <a:srgbClr val="800000"/>
                    </a:solidFill>
                    <a:round/>
                    <a:headEnd/>
                    <a:tailEnd/>
                  </a:ln>
                  <a:gradFill rotWithShape="1">
                    <a:gsLst>
                      <a:gs pos="0">
                        <a:srgbClr val="000000"/>
                      </a:gs>
                      <a:gs pos="10001">
                        <a:srgbClr val="000040"/>
                      </a:gs>
                      <a:gs pos="25000">
                        <a:srgbClr val="400040"/>
                      </a:gs>
                      <a:gs pos="37500">
                        <a:srgbClr val="8F0040"/>
                      </a:gs>
                      <a:gs pos="45000">
                        <a:srgbClr val="F27300"/>
                      </a:gs>
                      <a:gs pos="50000">
                        <a:srgbClr val="FFBF00"/>
                      </a:gs>
                      <a:gs pos="55000">
                        <a:srgbClr val="F27300"/>
                      </a:gs>
                      <a:gs pos="62500">
                        <a:srgbClr val="8F0040"/>
                      </a:gs>
                      <a:gs pos="75000">
                        <a:srgbClr val="400040"/>
                      </a:gs>
                      <a:gs pos="89999">
                        <a:srgbClr val="000040"/>
                      </a:gs>
                      <a:gs pos="100000">
                        <a:srgbClr val="000000"/>
                      </a:gs>
                    </a:gsLst>
                    <a:lin ang="7680000" scaled="1"/>
                  </a:gradFill>
                  <a:effectLst>
                    <a:outerShdw dist="45791" dir="2021404" algn="ctr" rotWithShape="0">
                      <a:srgbClr val="C0C0C0"/>
                    </a:outerShdw>
                  </a:effectLst>
                  <a:latin typeface="Arial Narrow"/>
                </a:rPr>
                <a:t>Dinámico</a:t>
              </a:r>
            </a:p>
          </p:txBody>
        </p:sp>
      </p:grpSp>
      <p:pic>
        <p:nvPicPr>
          <p:cNvPr id="44098" name="Picture 66" descr="mundo"/>
          <p:cNvPicPr>
            <a:picLocks noChangeAspect="1" noChangeArrowheads="1"/>
          </p:cNvPicPr>
          <p:nvPr/>
        </p:nvPicPr>
        <p:blipFill>
          <a:blip r:embed="rId3"/>
          <a:srcRect/>
          <a:stretch>
            <a:fillRect/>
          </a:stretch>
        </p:blipFill>
        <p:spPr bwMode="auto">
          <a:xfrm>
            <a:off x="-142908" y="1428736"/>
            <a:ext cx="1809750" cy="1724025"/>
          </a:xfrm>
          <a:prstGeom prst="rect">
            <a:avLst/>
          </a:prstGeom>
          <a:noFill/>
          <a:ln w="9525">
            <a:noFill/>
            <a:miter lim="800000"/>
            <a:headEnd/>
            <a:tailEnd/>
          </a:ln>
        </p:spPr>
      </p:pic>
      <p:pic>
        <p:nvPicPr>
          <p:cNvPr id="44099" name="Picture 67" descr="esquema-estrategico_03"/>
          <p:cNvPicPr>
            <a:picLocks noChangeAspect="1" noChangeArrowheads="1"/>
          </p:cNvPicPr>
          <p:nvPr/>
        </p:nvPicPr>
        <p:blipFill>
          <a:blip r:embed="rId4"/>
          <a:srcRect/>
          <a:stretch>
            <a:fillRect/>
          </a:stretch>
        </p:blipFill>
        <p:spPr bwMode="auto">
          <a:xfrm>
            <a:off x="1428728" y="4264025"/>
            <a:ext cx="3124200" cy="2593975"/>
          </a:xfrm>
          <a:prstGeom prst="rect">
            <a:avLst/>
          </a:prstGeom>
          <a:noFill/>
          <a:ln w="9525">
            <a:noFill/>
            <a:miter lim="800000"/>
            <a:headEnd/>
            <a:tailEnd/>
          </a:ln>
        </p:spPr>
      </p:pic>
      <p:sp>
        <p:nvSpPr>
          <p:cNvPr id="21513" name="Rectangle 68"/>
          <p:cNvSpPr>
            <a:spLocks noChangeArrowheads="1"/>
          </p:cNvSpPr>
          <p:nvPr/>
        </p:nvSpPr>
        <p:spPr bwMode="auto">
          <a:xfrm>
            <a:off x="1428728" y="4214818"/>
            <a:ext cx="914400" cy="523876"/>
          </a:xfrm>
          <a:prstGeom prst="rect">
            <a:avLst/>
          </a:prstGeom>
          <a:solidFill>
            <a:schemeClr val="bg1"/>
          </a:solidFill>
          <a:ln w="9525">
            <a:noFill/>
            <a:miter lim="800000"/>
            <a:headEnd/>
            <a:tailEnd/>
          </a:ln>
        </p:spPr>
        <p:txBody>
          <a:bodyPr wrap="none" anchor="ctr"/>
          <a:lstStyle/>
          <a:p>
            <a:endParaRPr lang="es-ES"/>
          </a:p>
        </p:txBody>
      </p:sp>
      <p:sp>
        <p:nvSpPr>
          <p:cNvPr id="69" name="Rectangle 2"/>
          <p:cNvSpPr txBox="1">
            <a:spLocks noChangeArrowheads="1"/>
          </p:cNvSpPr>
          <p:nvPr/>
        </p:nvSpPr>
        <p:spPr bwMode="auto">
          <a:xfrm>
            <a:off x="1331913" y="285728"/>
            <a:ext cx="7312053" cy="428628"/>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_tradnl" sz="2400" b="1" i="1" u="none" strike="noStrike" kern="0" cap="none" spc="0" normalizeH="0" baseline="0" noProof="0" dirty="0" smtClean="0">
                <a:ln>
                  <a:noFill/>
                </a:ln>
                <a:solidFill>
                  <a:srgbClr val="000066"/>
                </a:solidFill>
                <a:effectLst/>
                <a:uLnTx/>
                <a:uFillTx/>
                <a:latin typeface="+mj-lt"/>
                <a:ea typeface="+mj-ea"/>
                <a:cs typeface="+mj-cs"/>
              </a:rPr>
              <a:t>1. El contexto en que se hace control de gestión hoy</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272" fill="hold" grpId="0" nodeType="clickEffect">
                                  <p:stCondLst>
                                    <p:cond delay="0"/>
                                  </p:stCondLst>
                                  <p:childTnLst>
                                    <p:set>
                                      <p:cBhvr>
                                        <p:cTn id="6" dur="1" fill="hold">
                                          <p:stCondLst>
                                            <p:cond delay="0"/>
                                          </p:stCondLst>
                                        </p:cTn>
                                        <p:tgtEl>
                                          <p:spTgt spid="44034"/>
                                        </p:tgtEl>
                                        <p:attrNameLst>
                                          <p:attrName>style.visibility</p:attrName>
                                        </p:attrNameLst>
                                      </p:cBhvr>
                                      <p:to>
                                        <p:strVal val="visible"/>
                                      </p:to>
                                    </p:set>
                                    <p:anim calcmode="lin" valueType="num">
                                      <p:cBhvr>
                                        <p:cTn id="7" dur="500" fill="hold"/>
                                        <p:tgtEl>
                                          <p:spTgt spid="44034"/>
                                        </p:tgtEl>
                                        <p:attrNameLst>
                                          <p:attrName>ppt_w</p:attrName>
                                        </p:attrNameLst>
                                      </p:cBhvr>
                                      <p:tavLst>
                                        <p:tav tm="0">
                                          <p:val>
                                            <p:strVal val="2/3*#ppt_w"/>
                                          </p:val>
                                        </p:tav>
                                        <p:tav tm="100000">
                                          <p:val>
                                            <p:strVal val="#ppt_w"/>
                                          </p:val>
                                        </p:tav>
                                      </p:tavLst>
                                    </p:anim>
                                    <p:anim calcmode="lin" valueType="num">
                                      <p:cBhvr>
                                        <p:cTn id="8" dur="500" fill="hold"/>
                                        <p:tgtEl>
                                          <p:spTgt spid="44034"/>
                                        </p:tgtEl>
                                        <p:attrNameLst>
                                          <p:attrName>ppt_h</p:attrName>
                                        </p:attrNameLst>
                                      </p:cBhvr>
                                      <p:tavLst>
                                        <p:tav tm="0">
                                          <p:val>
                                            <p:strVal val="2/3*#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heel(4)">
                                      <p:cBhvr>
                                        <p:cTn id="13" dur="30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4" fill="hold" nodeType="clickEffect">
                                  <p:stCondLst>
                                    <p:cond delay="0"/>
                                  </p:stCondLst>
                                  <p:childTnLst>
                                    <p:set>
                                      <p:cBhvr>
                                        <p:cTn id="17" dur="1" fill="hold">
                                          <p:stCondLst>
                                            <p:cond delay="0"/>
                                          </p:stCondLst>
                                        </p:cTn>
                                        <p:tgtEl>
                                          <p:spTgt spid="44098"/>
                                        </p:tgtEl>
                                        <p:attrNameLst>
                                          <p:attrName>style.visibility</p:attrName>
                                        </p:attrNameLst>
                                      </p:cBhvr>
                                      <p:to>
                                        <p:strVal val="visible"/>
                                      </p:to>
                                    </p:set>
                                    <p:animEffect transition="in" filter="wheel(4)">
                                      <p:cBhvr>
                                        <p:cTn id="18" dur="3000"/>
                                        <p:tgtEl>
                                          <p:spTgt spid="44098"/>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44035"/>
                                        </p:tgtEl>
                                        <p:attrNameLst>
                                          <p:attrName>style.visibility</p:attrName>
                                        </p:attrNameLst>
                                      </p:cBhvr>
                                      <p:to>
                                        <p:strVal val="visible"/>
                                      </p:to>
                                    </p:set>
                                    <p:anim calcmode="lin" valueType="num">
                                      <p:cBhvr additive="base">
                                        <p:cTn id="23" dur="500" fill="hold"/>
                                        <p:tgtEl>
                                          <p:spTgt spid="44035"/>
                                        </p:tgtEl>
                                        <p:attrNameLst>
                                          <p:attrName>ppt_x</p:attrName>
                                        </p:attrNameLst>
                                      </p:cBhvr>
                                      <p:tavLst>
                                        <p:tav tm="0">
                                          <p:val>
                                            <p:strVal val="1+#ppt_w/2"/>
                                          </p:val>
                                        </p:tav>
                                        <p:tav tm="100000">
                                          <p:val>
                                            <p:strVal val="#ppt_x"/>
                                          </p:val>
                                        </p:tav>
                                      </p:tavLst>
                                    </p:anim>
                                    <p:anim calcmode="lin" valueType="num">
                                      <p:cBhvr additive="base">
                                        <p:cTn id="24" dur="500" fill="hold"/>
                                        <p:tgtEl>
                                          <p:spTgt spid="44035"/>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grpId="0" nodeType="clickEffect">
                                  <p:stCondLst>
                                    <p:cond delay="0"/>
                                  </p:stCondLst>
                                  <p:childTnLst>
                                    <p:set>
                                      <p:cBhvr>
                                        <p:cTn id="28" dur="1" fill="hold">
                                          <p:stCondLst>
                                            <p:cond delay="0"/>
                                          </p:stCondLst>
                                        </p:cTn>
                                        <p:tgtEl>
                                          <p:spTgt spid="44036"/>
                                        </p:tgtEl>
                                        <p:attrNameLst>
                                          <p:attrName>style.visibility</p:attrName>
                                        </p:attrNameLst>
                                      </p:cBhvr>
                                      <p:to>
                                        <p:strVal val="visible"/>
                                      </p:to>
                                    </p:set>
                                    <p:anim calcmode="lin" valueType="num">
                                      <p:cBhvr additive="base">
                                        <p:cTn id="29" dur="500" fill="hold"/>
                                        <p:tgtEl>
                                          <p:spTgt spid="44036"/>
                                        </p:tgtEl>
                                        <p:attrNameLst>
                                          <p:attrName>ppt_x</p:attrName>
                                        </p:attrNameLst>
                                      </p:cBhvr>
                                      <p:tavLst>
                                        <p:tav tm="0">
                                          <p:val>
                                            <p:strVal val="1+#ppt_w/2"/>
                                          </p:val>
                                        </p:tav>
                                        <p:tav tm="100000">
                                          <p:val>
                                            <p:strVal val="#ppt_x"/>
                                          </p:val>
                                        </p:tav>
                                      </p:tavLst>
                                    </p:anim>
                                    <p:anim calcmode="lin" valueType="num">
                                      <p:cBhvr additive="base">
                                        <p:cTn id="30" dur="500" fill="hold"/>
                                        <p:tgtEl>
                                          <p:spTgt spid="44036"/>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grpId="0" nodeType="clickEffect">
                                  <p:stCondLst>
                                    <p:cond delay="0"/>
                                  </p:stCondLst>
                                  <p:childTnLst>
                                    <p:set>
                                      <p:cBhvr>
                                        <p:cTn id="34" dur="1" fill="hold">
                                          <p:stCondLst>
                                            <p:cond delay="0"/>
                                          </p:stCondLst>
                                        </p:cTn>
                                        <p:tgtEl>
                                          <p:spTgt spid="44037"/>
                                        </p:tgtEl>
                                        <p:attrNameLst>
                                          <p:attrName>style.visibility</p:attrName>
                                        </p:attrNameLst>
                                      </p:cBhvr>
                                      <p:to>
                                        <p:strVal val="visible"/>
                                      </p:to>
                                    </p:set>
                                    <p:anim calcmode="lin" valueType="num">
                                      <p:cBhvr additive="base">
                                        <p:cTn id="35" dur="500" fill="hold"/>
                                        <p:tgtEl>
                                          <p:spTgt spid="44037"/>
                                        </p:tgtEl>
                                        <p:attrNameLst>
                                          <p:attrName>ppt_x</p:attrName>
                                        </p:attrNameLst>
                                      </p:cBhvr>
                                      <p:tavLst>
                                        <p:tav tm="0">
                                          <p:val>
                                            <p:strVal val="1+#ppt_w/2"/>
                                          </p:val>
                                        </p:tav>
                                        <p:tav tm="100000">
                                          <p:val>
                                            <p:strVal val="#ppt_x"/>
                                          </p:val>
                                        </p:tav>
                                      </p:tavLst>
                                    </p:anim>
                                    <p:anim calcmode="lin" valueType="num">
                                      <p:cBhvr additive="base">
                                        <p:cTn id="36" dur="500" fill="hold"/>
                                        <p:tgtEl>
                                          <p:spTgt spid="44037"/>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1" presetClass="entr" presetSubtype="4" fill="hold" nodeType="clickEffect">
                                  <p:stCondLst>
                                    <p:cond delay="0"/>
                                  </p:stCondLst>
                                  <p:childTnLst>
                                    <p:set>
                                      <p:cBhvr>
                                        <p:cTn id="40" dur="1" fill="hold">
                                          <p:stCondLst>
                                            <p:cond delay="0"/>
                                          </p:stCondLst>
                                        </p:cTn>
                                        <p:tgtEl>
                                          <p:spTgt spid="44099"/>
                                        </p:tgtEl>
                                        <p:attrNameLst>
                                          <p:attrName>style.visibility</p:attrName>
                                        </p:attrNameLst>
                                      </p:cBhvr>
                                      <p:to>
                                        <p:strVal val="visible"/>
                                      </p:to>
                                    </p:set>
                                    <p:animEffect transition="in" filter="wheel(4)">
                                      <p:cBhvr>
                                        <p:cTn id="41" dur="5000"/>
                                        <p:tgtEl>
                                          <p:spTgt spid="44099"/>
                                        </p:tgtEl>
                                      </p:cBhvr>
                                    </p:animEffect>
                                  </p:childTnLst>
                                </p:cTn>
                              </p:par>
                            </p:childTnLst>
                          </p:cTn>
                        </p:par>
                      </p:childTnLst>
                    </p:cTn>
                  </p:par>
                  <p:par>
                    <p:cTn id="42" fill="hold">
                      <p:stCondLst>
                        <p:cond delay="indefinite"/>
                      </p:stCondLst>
                      <p:childTnLst>
                        <p:par>
                          <p:cTn id="43" fill="hold">
                            <p:stCondLst>
                              <p:cond delay="0"/>
                            </p:stCondLst>
                            <p:childTnLst>
                              <p:par>
                                <p:cTn id="44" presetID="18" presetClass="entr" presetSubtype="12" fill="hold" nodeType="click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strips(downLeft)">
                                      <p:cBhvr>
                                        <p:cTn id="4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autoUpdateAnimBg="0"/>
      <p:bldP spid="44035" grpId="0" autoUpdateAnimBg="0"/>
      <p:bldP spid="44036" grpId="0" autoUpdateAnimBg="0"/>
      <p:bldP spid="44037"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s-CL" sz="2800" smtClean="0"/>
              <a:t>Caso Li Fung</a:t>
            </a:r>
          </a:p>
        </p:txBody>
      </p:sp>
      <p:pic>
        <p:nvPicPr>
          <p:cNvPr id="22531" name="Picture 3"/>
          <p:cNvPicPr>
            <a:picLocks noChangeAspect="1" noChangeArrowheads="1"/>
          </p:cNvPicPr>
          <p:nvPr/>
        </p:nvPicPr>
        <p:blipFill>
          <a:blip r:embed="rId2"/>
          <a:srcRect l="14449" t="14955" r="7251" b="18549"/>
          <a:stretch>
            <a:fillRect/>
          </a:stretch>
        </p:blipFill>
        <p:spPr bwMode="auto">
          <a:xfrm>
            <a:off x="0" y="1412875"/>
            <a:ext cx="4140200" cy="3600450"/>
          </a:xfrm>
          <a:prstGeom prst="rect">
            <a:avLst/>
          </a:prstGeom>
          <a:noFill/>
          <a:ln w="9525">
            <a:solidFill>
              <a:schemeClr val="tx1"/>
            </a:solidFill>
            <a:miter lim="800000"/>
            <a:headEnd/>
            <a:tailEnd/>
          </a:ln>
        </p:spPr>
      </p:pic>
      <p:pic>
        <p:nvPicPr>
          <p:cNvPr id="22532" name="Picture 4"/>
          <p:cNvPicPr>
            <a:picLocks noChangeAspect="1" noChangeArrowheads="1"/>
          </p:cNvPicPr>
          <p:nvPr/>
        </p:nvPicPr>
        <p:blipFill>
          <a:blip r:embed="rId3"/>
          <a:srcRect l="12808" t="19382" r="11343" b="6567"/>
          <a:stretch>
            <a:fillRect/>
          </a:stretch>
        </p:blipFill>
        <p:spPr bwMode="auto">
          <a:xfrm>
            <a:off x="4462463" y="1412875"/>
            <a:ext cx="4681537" cy="3598863"/>
          </a:xfrm>
          <a:prstGeom prst="rect">
            <a:avLst/>
          </a:prstGeom>
          <a:noFill/>
          <a:ln w="9525">
            <a:solidFill>
              <a:schemeClr val="tx1"/>
            </a:solidFill>
            <a:miter lim="800000"/>
            <a:headEnd/>
            <a:tailEnd/>
          </a:ln>
        </p:spPr>
      </p:pic>
      <p:sp>
        <p:nvSpPr>
          <p:cNvPr id="22533" name="AutoShape 5"/>
          <p:cNvSpPr>
            <a:spLocks noChangeArrowheads="1"/>
          </p:cNvSpPr>
          <p:nvPr/>
        </p:nvSpPr>
        <p:spPr bwMode="auto">
          <a:xfrm>
            <a:off x="3924300" y="3068638"/>
            <a:ext cx="647700" cy="360362"/>
          </a:xfrm>
          <a:prstGeom prst="leftArrow">
            <a:avLst>
              <a:gd name="adj1" fmla="val 50000"/>
              <a:gd name="adj2" fmla="val 44934"/>
            </a:avLst>
          </a:prstGeom>
          <a:solidFill>
            <a:srgbClr val="00FF00"/>
          </a:solidFill>
          <a:ln w="9525">
            <a:solidFill>
              <a:schemeClr val="tx1"/>
            </a:solidFill>
            <a:miter lim="800000"/>
            <a:headEnd/>
            <a:tailEnd/>
          </a:ln>
        </p:spPr>
        <p:txBody>
          <a:bodyPr wrap="none" anchor="ctr"/>
          <a:lstStyle/>
          <a:p>
            <a:endParaRPr lang="es-ES"/>
          </a:p>
        </p:txBody>
      </p:sp>
      <p:sp>
        <p:nvSpPr>
          <p:cNvPr id="22534" name="Text Box 6"/>
          <p:cNvSpPr txBox="1">
            <a:spLocks noChangeArrowheads="1"/>
          </p:cNvSpPr>
          <p:nvPr/>
        </p:nvSpPr>
        <p:spPr bwMode="auto">
          <a:xfrm>
            <a:off x="592138" y="5392738"/>
            <a:ext cx="8228012" cy="1465262"/>
          </a:xfrm>
          <a:prstGeom prst="rect">
            <a:avLst/>
          </a:prstGeom>
          <a:noFill/>
          <a:ln w="9525">
            <a:noFill/>
            <a:miter lim="800000"/>
            <a:headEnd/>
            <a:tailEnd/>
          </a:ln>
        </p:spPr>
        <p:txBody>
          <a:bodyPr>
            <a:spAutoFit/>
          </a:bodyPr>
          <a:lstStyle/>
          <a:p>
            <a:pPr algn="l"/>
            <a:r>
              <a:rPr lang="es-CL" b="1"/>
              <a:t>Red de 7000 fabricas articuladas para abastecer mercados globales.</a:t>
            </a:r>
          </a:p>
          <a:p>
            <a:pPr algn="l"/>
            <a:r>
              <a:rPr lang="es-CL" b="1"/>
              <a:t>Capacidad de articular y coordinar una capacidad de producción distribuida sobre la base de un manejo comercial, logístico, de proveedores y de gestión de la producción.</a:t>
            </a:r>
          </a:p>
          <a:p>
            <a:pPr algn="l"/>
            <a:endParaRPr lang="es-CL" b="1"/>
          </a:p>
        </p:txBody>
      </p:sp>
    </p:spTree>
  </p:cSld>
  <p:clrMapOvr>
    <a:masterClrMapping/>
  </p:clrMapOvr>
  <p:transition>
    <p:rand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1352550" y="477838"/>
            <a:ext cx="7469188" cy="268287"/>
          </a:xfrm>
          <a:noFill/>
        </p:spPr>
        <p:txBody>
          <a:bodyPr lIns="92075" tIns="46038" rIns="92075" bIns="46038"/>
          <a:lstStyle/>
          <a:p>
            <a:pPr eaLnBrk="1" hangingPunct="1"/>
            <a:r>
              <a:rPr lang="en-US" sz="2400" smtClean="0"/>
              <a:t>Cadenas de Suministros tradicionales estan cambiando</a:t>
            </a:r>
          </a:p>
        </p:txBody>
      </p:sp>
      <p:sp>
        <p:nvSpPr>
          <p:cNvPr id="23555" name="Text Box 3"/>
          <p:cNvSpPr txBox="1">
            <a:spLocks noChangeArrowheads="1"/>
          </p:cNvSpPr>
          <p:nvPr/>
        </p:nvSpPr>
        <p:spPr bwMode="auto">
          <a:xfrm>
            <a:off x="523875" y="2738438"/>
            <a:ext cx="8086725" cy="4140200"/>
          </a:xfrm>
          <a:prstGeom prst="rect">
            <a:avLst/>
          </a:prstGeom>
          <a:noFill/>
          <a:ln w="9525" algn="ctr">
            <a:noFill/>
            <a:miter lim="800000"/>
            <a:headEnd/>
            <a:tailEnd/>
          </a:ln>
        </p:spPr>
        <p:txBody>
          <a:bodyPr>
            <a:spAutoFit/>
          </a:bodyPr>
          <a:lstStyle/>
          <a:p>
            <a:pPr>
              <a:spcBef>
                <a:spcPct val="50000"/>
              </a:spcBef>
            </a:pPr>
            <a:endParaRPr lang="en-US" b="1">
              <a:ea typeface="MS PGothic" pitchFamily="34" charset="-128"/>
            </a:endParaRPr>
          </a:p>
          <a:p>
            <a:pPr algn="l">
              <a:spcBef>
                <a:spcPct val="50000"/>
              </a:spcBef>
              <a:buFontTx/>
              <a:buChar char="•"/>
            </a:pPr>
            <a:r>
              <a:rPr lang="es-ES_tradnl" b="1">
                <a:ea typeface="MS PGothic" pitchFamily="34" charset="-128"/>
              </a:rPr>
              <a:t>Clientes son mas exigentes en coste y servicio (calidad en la entrega)</a:t>
            </a:r>
          </a:p>
          <a:p>
            <a:pPr algn="l">
              <a:spcBef>
                <a:spcPct val="50000"/>
              </a:spcBef>
              <a:buFontTx/>
              <a:buChar char="•"/>
            </a:pPr>
            <a:r>
              <a:rPr lang="es-ES_tradnl" b="1">
                <a:ea typeface="MS PGothic" pitchFamily="34" charset="-128"/>
              </a:rPr>
              <a:t>Globalización – nuevos mercados</a:t>
            </a:r>
            <a:endParaRPr lang="en-US" b="1">
              <a:ea typeface="MS PGothic" pitchFamily="34" charset="-128"/>
            </a:endParaRPr>
          </a:p>
          <a:p>
            <a:pPr algn="l">
              <a:spcBef>
                <a:spcPct val="50000"/>
              </a:spcBef>
              <a:buFontTx/>
              <a:buChar char="•"/>
            </a:pPr>
            <a:r>
              <a:rPr lang="en-US" b="1">
                <a:ea typeface="MS PGothic" pitchFamily="34" charset="-128"/>
              </a:rPr>
              <a:t>Deslocalización “offshoring, outsourcing”, especialmente actividades de menor valor añadido</a:t>
            </a:r>
          </a:p>
          <a:p>
            <a:pPr algn="l">
              <a:spcBef>
                <a:spcPct val="50000"/>
              </a:spcBef>
              <a:buFontTx/>
              <a:buChar char="•"/>
            </a:pPr>
            <a:r>
              <a:rPr lang="en-US" b="1">
                <a:ea typeface="MS PGothic" pitchFamily="34" charset="-128"/>
              </a:rPr>
              <a:t>Incremento del ritmo de lanzamiento de nuevos productos</a:t>
            </a:r>
          </a:p>
          <a:p>
            <a:pPr algn="l">
              <a:spcBef>
                <a:spcPct val="50000"/>
              </a:spcBef>
              <a:buFontTx/>
              <a:buChar char="•"/>
            </a:pPr>
            <a:r>
              <a:rPr lang="en-US" b="1">
                <a:ea typeface="MS PGothic" pitchFamily="34" charset="-128"/>
              </a:rPr>
              <a:t>Multiples canales de ventas y distribución</a:t>
            </a:r>
          </a:p>
          <a:p>
            <a:pPr algn="l">
              <a:spcBef>
                <a:spcPct val="50000"/>
              </a:spcBef>
              <a:buFontTx/>
              <a:buChar char="•"/>
            </a:pPr>
            <a:r>
              <a:rPr lang="en-US" b="1">
                <a:ea typeface="MS PGothic" pitchFamily="34" charset="-128"/>
              </a:rPr>
              <a:t>Aprovisionamiento y distribución desde y hacia cualquier parte</a:t>
            </a:r>
          </a:p>
          <a:p>
            <a:pPr>
              <a:lnSpc>
                <a:spcPct val="90000"/>
              </a:lnSpc>
              <a:spcBef>
                <a:spcPct val="50000"/>
              </a:spcBef>
            </a:pPr>
            <a:endParaRPr lang="en-US" sz="2400" b="1">
              <a:solidFill>
                <a:srgbClr val="90173B"/>
              </a:solidFill>
              <a:ea typeface="MS PGothic" pitchFamily="34" charset="-128"/>
              <a:sym typeface="Wingdings" pitchFamily="2" charset="2"/>
            </a:endParaRPr>
          </a:p>
          <a:p>
            <a:pPr>
              <a:lnSpc>
                <a:spcPct val="90000"/>
              </a:lnSpc>
              <a:spcBef>
                <a:spcPct val="50000"/>
              </a:spcBef>
            </a:pPr>
            <a:r>
              <a:rPr lang="en-US" sz="2400" b="1">
                <a:solidFill>
                  <a:srgbClr val="90173B"/>
                </a:solidFill>
                <a:ea typeface="MS PGothic" pitchFamily="34" charset="-128"/>
                <a:sym typeface="Wingdings" pitchFamily="2" charset="2"/>
              </a:rPr>
              <a:t>Incremento exponencial de la complejidad </a:t>
            </a:r>
            <a:endParaRPr lang="en-US" sz="2400" b="1">
              <a:solidFill>
                <a:srgbClr val="90173B"/>
              </a:solidFill>
              <a:ea typeface="MS PGothic" pitchFamily="34" charset="-128"/>
            </a:endParaRPr>
          </a:p>
        </p:txBody>
      </p:sp>
      <p:sp>
        <p:nvSpPr>
          <p:cNvPr id="60420" name="Rectangle 4"/>
          <p:cNvSpPr>
            <a:spLocks noChangeArrowheads="1"/>
          </p:cNvSpPr>
          <p:nvPr/>
        </p:nvSpPr>
        <p:spPr bwMode="auto">
          <a:xfrm>
            <a:off x="457200" y="925513"/>
            <a:ext cx="1481138" cy="2173287"/>
          </a:xfrm>
          <a:prstGeom prst="rect">
            <a:avLst/>
          </a:prstGeom>
          <a:solidFill>
            <a:schemeClr val="accent2"/>
          </a:solidFill>
          <a:ln w="9525">
            <a:noFill/>
            <a:miter lim="800000"/>
            <a:headEnd/>
            <a:tailEnd/>
          </a:ln>
          <a:effectLst>
            <a:prstShdw prst="shdw17" dist="17961" dir="2700000">
              <a:schemeClr val="accent2">
                <a:gamma/>
                <a:shade val="60000"/>
                <a:invGamma/>
              </a:schemeClr>
            </a:prstShdw>
          </a:effectLst>
        </p:spPr>
        <p:txBody>
          <a:bodyPr anchor="ctr">
            <a:spAutoFit/>
          </a:bodyPr>
          <a:lstStyle/>
          <a:p>
            <a:pPr>
              <a:defRPr/>
            </a:pPr>
            <a:endParaRPr lang="es-ES"/>
          </a:p>
        </p:txBody>
      </p:sp>
      <p:sp>
        <p:nvSpPr>
          <p:cNvPr id="60421" name="Rectangle 5"/>
          <p:cNvSpPr>
            <a:spLocks noChangeArrowheads="1"/>
          </p:cNvSpPr>
          <p:nvPr/>
        </p:nvSpPr>
        <p:spPr bwMode="auto">
          <a:xfrm>
            <a:off x="6073775" y="920750"/>
            <a:ext cx="2092325" cy="2192338"/>
          </a:xfrm>
          <a:prstGeom prst="rect">
            <a:avLst/>
          </a:prstGeom>
          <a:solidFill>
            <a:schemeClr val="folHlink"/>
          </a:solidFill>
          <a:ln w="9525">
            <a:noFill/>
            <a:miter lim="800000"/>
            <a:headEnd/>
            <a:tailEnd/>
          </a:ln>
          <a:effectLst>
            <a:prstShdw prst="shdw17" dist="17961" dir="2700000">
              <a:schemeClr val="folHlink">
                <a:gamma/>
                <a:shade val="60000"/>
                <a:invGamma/>
              </a:schemeClr>
            </a:prstShdw>
          </a:effectLst>
        </p:spPr>
        <p:txBody>
          <a:bodyPr anchor="ctr">
            <a:spAutoFit/>
          </a:bodyPr>
          <a:lstStyle/>
          <a:p>
            <a:pPr>
              <a:defRPr/>
            </a:pPr>
            <a:endParaRPr lang="es-ES"/>
          </a:p>
        </p:txBody>
      </p:sp>
      <p:sp>
        <p:nvSpPr>
          <p:cNvPr id="23558" name="Rectangle 6"/>
          <p:cNvSpPr>
            <a:spLocks noChangeArrowheads="1"/>
          </p:cNvSpPr>
          <p:nvPr/>
        </p:nvSpPr>
        <p:spPr bwMode="auto">
          <a:xfrm>
            <a:off x="2017713" y="914400"/>
            <a:ext cx="3992562" cy="2187575"/>
          </a:xfrm>
          <a:prstGeom prst="rect">
            <a:avLst/>
          </a:prstGeom>
          <a:solidFill>
            <a:srgbClr val="478CA8"/>
          </a:solidFill>
          <a:ln w="9525">
            <a:noFill/>
            <a:miter lim="800000"/>
            <a:headEnd/>
            <a:tailEnd/>
          </a:ln>
          <a:effectLst>
            <a:prstShdw prst="shdw17" dist="17961" dir="2700000">
              <a:srgbClr val="2B5465"/>
            </a:prstShdw>
          </a:effectLst>
        </p:spPr>
        <p:txBody>
          <a:bodyPr anchor="ctr">
            <a:spAutoFit/>
          </a:bodyPr>
          <a:lstStyle/>
          <a:p>
            <a:endParaRPr lang="es-ES"/>
          </a:p>
        </p:txBody>
      </p:sp>
      <p:pic>
        <p:nvPicPr>
          <p:cNvPr id="23559" name="Picture 7" descr="supplier_trans"/>
          <p:cNvPicPr>
            <a:picLocks noChangeAspect="1" noChangeArrowheads="1"/>
          </p:cNvPicPr>
          <p:nvPr/>
        </p:nvPicPr>
        <p:blipFill>
          <a:blip r:embed="rId3"/>
          <a:srcRect/>
          <a:stretch>
            <a:fillRect/>
          </a:stretch>
        </p:blipFill>
        <p:spPr bwMode="auto">
          <a:xfrm>
            <a:off x="1241425" y="1725613"/>
            <a:ext cx="682625" cy="647700"/>
          </a:xfrm>
          <a:prstGeom prst="rect">
            <a:avLst/>
          </a:prstGeom>
          <a:noFill/>
          <a:ln w="9525">
            <a:noFill/>
            <a:miter lim="800000"/>
            <a:headEnd/>
            <a:tailEnd/>
          </a:ln>
        </p:spPr>
      </p:pic>
      <p:pic>
        <p:nvPicPr>
          <p:cNvPr id="23560" name="Picture 8" descr="supplier_trans"/>
          <p:cNvPicPr>
            <a:picLocks noChangeAspect="1" noChangeArrowheads="1"/>
          </p:cNvPicPr>
          <p:nvPr/>
        </p:nvPicPr>
        <p:blipFill>
          <a:blip r:embed="rId3"/>
          <a:srcRect/>
          <a:stretch>
            <a:fillRect/>
          </a:stretch>
        </p:blipFill>
        <p:spPr bwMode="auto">
          <a:xfrm>
            <a:off x="577850" y="1895475"/>
            <a:ext cx="682625" cy="647700"/>
          </a:xfrm>
          <a:prstGeom prst="rect">
            <a:avLst/>
          </a:prstGeom>
          <a:noFill/>
          <a:ln w="9525">
            <a:noFill/>
            <a:miter lim="800000"/>
            <a:headEnd/>
            <a:tailEnd/>
          </a:ln>
        </p:spPr>
      </p:pic>
      <p:pic>
        <p:nvPicPr>
          <p:cNvPr id="23561" name="Picture 9" descr="manufacturer_trans"/>
          <p:cNvPicPr>
            <a:picLocks noChangeAspect="1" noChangeArrowheads="1"/>
          </p:cNvPicPr>
          <p:nvPr/>
        </p:nvPicPr>
        <p:blipFill>
          <a:blip r:embed="rId4"/>
          <a:srcRect/>
          <a:stretch>
            <a:fillRect/>
          </a:stretch>
        </p:blipFill>
        <p:spPr bwMode="auto">
          <a:xfrm>
            <a:off x="2489200" y="1630363"/>
            <a:ext cx="566738" cy="774700"/>
          </a:xfrm>
          <a:prstGeom prst="rect">
            <a:avLst/>
          </a:prstGeom>
          <a:noFill/>
          <a:ln w="9525">
            <a:noFill/>
            <a:miter lim="800000"/>
            <a:headEnd/>
            <a:tailEnd/>
          </a:ln>
        </p:spPr>
      </p:pic>
      <p:pic>
        <p:nvPicPr>
          <p:cNvPr id="23562" name="Picture 10" descr="warehouse_trans"/>
          <p:cNvPicPr>
            <a:picLocks noChangeAspect="1" noChangeArrowheads="1"/>
          </p:cNvPicPr>
          <p:nvPr/>
        </p:nvPicPr>
        <p:blipFill>
          <a:blip r:embed="rId5"/>
          <a:srcRect/>
          <a:stretch>
            <a:fillRect/>
          </a:stretch>
        </p:blipFill>
        <p:spPr bwMode="auto">
          <a:xfrm>
            <a:off x="3587750" y="1857375"/>
            <a:ext cx="820738" cy="539750"/>
          </a:xfrm>
          <a:prstGeom prst="rect">
            <a:avLst/>
          </a:prstGeom>
          <a:noFill/>
          <a:ln w="9525">
            <a:noFill/>
            <a:miter lim="800000"/>
            <a:headEnd/>
            <a:tailEnd/>
          </a:ln>
        </p:spPr>
      </p:pic>
      <p:pic>
        <p:nvPicPr>
          <p:cNvPr id="23563" name="Picture 11" descr="distributor_trans"/>
          <p:cNvPicPr>
            <a:picLocks noChangeAspect="1" noChangeArrowheads="1"/>
          </p:cNvPicPr>
          <p:nvPr/>
        </p:nvPicPr>
        <p:blipFill>
          <a:blip r:embed="rId6"/>
          <a:srcRect/>
          <a:stretch>
            <a:fillRect/>
          </a:stretch>
        </p:blipFill>
        <p:spPr bwMode="auto">
          <a:xfrm>
            <a:off x="4922838" y="1838325"/>
            <a:ext cx="677862" cy="522288"/>
          </a:xfrm>
          <a:prstGeom prst="rect">
            <a:avLst/>
          </a:prstGeom>
          <a:noFill/>
          <a:ln w="9525">
            <a:noFill/>
            <a:miter lim="800000"/>
            <a:headEnd/>
            <a:tailEnd/>
          </a:ln>
        </p:spPr>
      </p:pic>
      <p:pic>
        <p:nvPicPr>
          <p:cNvPr id="23564" name="Picture 12" descr="retail1_trans"/>
          <p:cNvPicPr>
            <a:picLocks noChangeAspect="1" noChangeArrowheads="1"/>
          </p:cNvPicPr>
          <p:nvPr/>
        </p:nvPicPr>
        <p:blipFill>
          <a:blip r:embed="rId7"/>
          <a:srcRect/>
          <a:stretch>
            <a:fillRect/>
          </a:stretch>
        </p:blipFill>
        <p:spPr bwMode="auto">
          <a:xfrm>
            <a:off x="7286625" y="1295400"/>
            <a:ext cx="866775" cy="625475"/>
          </a:xfrm>
          <a:prstGeom prst="rect">
            <a:avLst/>
          </a:prstGeom>
          <a:noFill/>
          <a:ln w="9525">
            <a:noFill/>
            <a:miter lim="800000"/>
            <a:headEnd/>
            <a:tailEnd/>
          </a:ln>
        </p:spPr>
      </p:pic>
      <p:pic>
        <p:nvPicPr>
          <p:cNvPr id="23565" name="Picture 13" descr="distributor_trans"/>
          <p:cNvPicPr>
            <a:picLocks noChangeAspect="1" noChangeArrowheads="1"/>
          </p:cNvPicPr>
          <p:nvPr/>
        </p:nvPicPr>
        <p:blipFill>
          <a:blip r:embed="rId6"/>
          <a:srcRect/>
          <a:stretch>
            <a:fillRect/>
          </a:stretch>
        </p:blipFill>
        <p:spPr bwMode="auto">
          <a:xfrm>
            <a:off x="6226175" y="1371600"/>
            <a:ext cx="677863" cy="522288"/>
          </a:xfrm>
          <a:prstGeom prst="rect">
            <a:avLst/>
          </a:prstGeom>
          <a:noFill/>
          <a:ln w="9525">
            <a:noFill/>
            <a:miter lim="800000"/>
            <a:headEnd/>
            <a:tailEnd/>
          </a:ln>
        </p:spPr>
      </p:pic>
      <p:sp>
        <p:nvSpPr>
          <p:cNvPr id="23566" name="Rectangle 14"/>
          <p:cNvSpPr>
            <a:spLocks noChangeArrowheads="1"/>
          </p:cNvSpPr>
          <p:nvPr/>
        </p:nvSpPr>
        <p:spPr bwMode="auto">
          <a:xfrm>
            <a:off x="2125663" y="946150"/>
            <a:ext cx="1008062" cy="581025"/>
          </a:xfrm>
          <a:prstGeom prst="rect">
            <a:avLst/>
          </a:prstGeom>
          <a:noFill/>
          <a:ln w="9525">
            <a:noFill/>
            <a:miter lim="800000"/>
            <a:headEnd/>
            <a:tailEnd/>
          </a:ln>
        </p:spPr>
        <p:txBody>
          <a:bodyPr wrap="none" lIns="92075" tIns="46038" rIns="92075" bIns="46038">
            <a:spAutoFit/>
          </a:bodyPr>
          <a:lstStyle/>
          <a:p>
            <a:r>
              <a:rPr lang="en-US" sz="1600" b="1">
                <a:solidFill>
                  <a:srgbClr val="000066"/>
                </a:solidFill>
              </a:rPr>
              <a:t>Product </a:t>
            </a:r>
          </a:p>
          <a:p>
            <a:r>
              <a:rPr lang="en-US" sz="1600" b="1">
                <a:solidFill>
                  <a:srgbClr val="000066"/>
                </a:solidFill>
              </a:rPr>
              <a:t>Co.</a:t>
            </a:r>
          </a:p>
        </p:txBody>
      </p:sp>
      <p:sp>
        <p:nvSpPr>
          <p:cNvPr id="23567" name="Rectangle 15"/>
          <p:cNvSpPr>
            <a:spLocks noChangeArrowheads="1"/>
          </p:cNvSpPr>
          <p:nvPr/>
        </p:nvSpPr>
        <p:spPr bwMode="auto">
          <a:xfrm>
            <a:off x="4265613" y="946150"/>
            <a:ext cx="1835150" cy="581025"/>
          </a:xfrm>
          <a:prstGeom prst="rect">
            <a:avLst/>
          </a:prstGeom>
          <a:noFill/>
          <a:ln w="9525">
            <a:noFill/>
            <a:miter lim="800000"/>
            <a:headEnd/>
            <a:tailEnd/>
          </a:ln>
        </p:spPr>
        <p:txBody>
          <a:bodyPr lIns="92075" tIns="46038" rIns="92075" bIns="46038">
            <a:spAutoFit/>
          </a:bodyPr>
          <a:lstStyle/>
          <a:p>
            <a:r>
              <a:rPr lang="en-US" sz="1600" b="1">
                <a:solidFill>
                  <a:srgbClr val="000066"/>
                </a:solidFill>
              </a:rPr>
              <a:t>Organizacion de Ventas</a:t>
            </a:r>
          </a:p>
        </p:txBody>
      </p:sp>
      <p:sp>
        <p:nvSpPr>
          <p:cNvPr id="23568" name="Rectangle 16"/>
          <p:cNvSpPr>
            <a:spLocks noChangeArrowheads="1"/>
          </p:cNvSpPr>
          <p:nvPr/>
        </p:nvSpPr>
        <p:spPr bwMode="auto">
          <a:xfrm>
            <a:off x="6626225" y="958850"/>
            <a:ext cx="862013" cy="336550"/>
          </a:xfrm>
          <a:prstGeom prst="rect">
            <a:avLst/>
          </a:prstGeom>
          <a:noFill/>
          <a:ln w="9525">
            <a:noFill/>
            <a:miter lim="800000"/>
            <a:headEnd/>
            <a:tailEnd/>
          </a:ln>
        </p:spPr>
        <p:txBody>
          <a:bodyPr wrap="none" lIns="92075" tIns="46038" rIns="92075" bIns="46038">
            <a:spAutoFit/>
          </a:bodyPr>
          <a:lstStyle/>
          <a:p>
            <a:r>
              <a:rPr lang="en-US" sz="1600" b="1">
                <a:solidFill>
                  <a:srgbClr val="000066"/>
                </a:solidFill>
              </a:rPr>
              <a:t>Cliente</a:t>
            </a:r>
          </a:p>
        </p:txBody>
      </p:sp>
      <p:sp>
        <p:nvSpPr>
          <p:cNvPr id="23569" name="Rectangle 17"/>
          <p:cNvSpPr>
            <a:spLocks noChangeArrowheads="1"/>
          </p:cNvSpPr>
          <p:nvPr/>
        </p:nvSpPr>
        <p:spPr bwMode="auto">
          <a:xfrm>
            <a:off x="528638" y="946150"/>
            <a:ext cx="1412875" cy="336550"/>
          </a:xfrm>
          <a:prstGeom prst="rect">
            <a:avLst/>
          </a:prstGeom>
          <a:noFill/>
          <a:ln w="9525">
            <a:noFill/>
            <a:miter lim="800000"/>
            <a:headEnd/>
            <a:tailEnd/>
          </a:ln>
        </p:spPr>
        <p:txBody>
          <a:bodyPr wrap="none" lIns="92075" tIns="46038" rIns="92075" bIns="46038">
            <a:spAutoFit/>
          </a:bodyPr>
          <a:lstStyle/>
          <a:p>
            <a:r>
              <a:rPr lang="en-US" sz="1600" b="1">
                <a:solidFill>
                  <a:srgbClr val="000066"/>
                </a:solidFill>
              </a:rPr>
              <a:t>Proveedores</a:t>
            </a:r>
          </a:p>
        </p:txBody>
      </p:sp>
      <p:sp>
        <p:nvSpPr>
          <p:cNvPr id="23570" name="Rectangle 18"/>
          <p:cNvSpPr>
            <a:spLocks noChangeArrowheads="1"/>
          </p:cNvSpPr>
          <p:nvPr/>
        </p:nvSpPr>
        <p:spPr bwMode="auto">
          <a:xfrm>
            <a:off x="552450" y="2463800"/>
            <a:ext cx="936625" cy="274638"/>
          </a:xfrm>
          <a:prstGeom prst="rect">
            <a:avLst/>
          </a:prstGeom>
          <a:noFill/>
          <a:ln w="9525">
            <a:noFill/>
            <a:miter lim="800000"/>
            <a:headEnd/>
            <a:tailEnd/>
          </a:ln>
        </p:spPr>
        <p:txBody>
          <a:bodyPr wrap="none" lIns="92075" tIns="46038" rIns="92075" bIns="46038">
            <a:spAutoFit/>
          </a:bodyPr>
          <a:lstStyle/>
          <a:p>
            <a:r>
              <a:rPr lang="en-US" sz="1200" b="1">
                <a:solidFill>
                  <a:srgbClr val="000066"/>
                </a:solidFill>
              </a:rPr>
              <a:t>Proveedor</a:t>
            </a:r>
          </a:p>
        </p:txBody>
      </p:sp>
      <p:sp>
        <p:nvSpPr>
          <p:cNvPr id="23571" name="Rectangle 19"/>
          <p:cNvSpPr>
            <a:spLocks noChangeArrowheads="1"/>
          </p:cNvSpPr>
          <p:nvPr/>
        </p:nvSpPr>
        <p:spPr bwMode="auto">
          <a:xfrm>
            <a:off x="1330325" y="2357438"/>
            <a:ext cx="809625" cy="457200"/>
          </a:xfrm>
          <a:prstGeom prst="rect">
            <a:avLst/>
          </a:prstGeom>
          <a:noFill/>
          <a:ln w="9525">
            <a:noFill/>
            <a:miter lim="800000"/>
            <a:headEnd/>
            <a:tailEnd/>
          </a:ln>
        </p:spPr>
        <p:txBody>
          <a:bodyPr wrap="none" lIns="92075" tIns="46038" rIns="92075" bIns="46038">
            <a:spAutoFit/>
          </a:bodyPr>
          <a:lstStyle/>
          <a:p>
            <a:r>
              <a:rPr lang="en-US" sz="1200" b="1">
                <a:solidFill>
                  <a:srgbClr val="000066"/>
                </a:solidFill>
              </a:rPr>
              <a:t>Contract</a:t>
            </a:r>
          </a:p>
          <a:p>
            <a:r>
              <a:rPr lang="es-ES_tradnl" sz="1200" b="1">
                <a:solidFill>
                  <a:srgbClr val="000066"/>
                </a:solidFill>
              </a:rPr>
              <a:t>Manu</a:t>
            </a:r>
            <a:endParaRPr lang="en-US" sz="1200" b="1">
              <a:solidFill>
                <a:srgbClr val="000066"/>
              </a:solidFill>
            </a:endParaRPr>
          </a:p>
        </p:txBody>
      </p:sp>
      <p:sp>
        <p:nvSpPr>
          <p:cNvPr id="23572" name="Rectangle 20"/>
          <p:cNvSpPr>
            <a:spLocks noChangeArrowheads="1"/>
          </p:cNvSpPr>
          <p:nvPr/>
        </p:nvSpPr>
        <p:spPr bwMode="auto">
          <a:xfrm>
            <a:off x="2012950" y="1622425"/>
            <a:ext cx="809625" cy="274638"/>
          </a:xfrm>
          <a:prstGeom prst="rect">
            <a:avLst/>
          </a:prstGeom>
          <a:noFill/>
          <a:ln w="9525">
            <a:noFill/>
            <a:miter lim="800000"/>
            <a:headEnd/>
            <a:tailEnd/>
          </a:ln>
        </p:spPr>
        <p:txBody>
          <a:bodyPr wrap="none" lIns="92075" tIns="46038" rIns="92075" bIns="46038">
            <a:spAutoFit/>
          </a:bodyPr>
          <a:lstStyle/>
          <a:p>
            <a:r>
              <a:rPr lang="en-US" sz="1200" b="1">
                <a:solidFill>
                  <a:srgbClr val="000066"/>
                </a:solidFill>
              </a:rPr>
              <a:t>Fabricas</a:t>
            </a:r>
          </a:p>
        </p:txBody>
      </p:sp>
      <p:sp>
        <p:nvSpPr>
          <p:cNvPr id="23573" name="Rectangle 21"/>
          <p:cNvSpPr>
            <a:spLocks noChangeArrowheads="1"/>
          </p:cNvSpPr>
          <p:nvPr/>
        </p:nvSpPr>
        <p:spPr bwMode="auto">
          <a:xfrm>
            <a:off x="3349625" y="1439863"/>
            <a:ext cx="1150938" cy="457200"/>
          </a:xfrm>
          <a:prstGeom prst="rect">
            <a:avLst/>
          </a:prstGeom>
          <a:noFill/>
          <a:ln w="9525">
            <a:noFill/>
            <a:miter lim="800000"/>
            <a:headEnd/>
            <a:tailEnd/>
          </a:ln>
        </p:spPr>
        <p:txBody>
          <a:bodyPr lIns="92075" tIns="46038" rIns="92075" bIns="46038">
            <a:spAutoFit/>
          </a:bodyPr>
          <a:lstStyle/>
          <a:p>
            <a:r>
              <a:rPr lang="es-ES_tradnl" sz="1200" b="1">
                <a:solidFill>
                  <a:srgbClr val="000066"/>
                </a:solidFill>
              </a:rPr>
              <a:t>Almacen de Fabrica</a:t>
            </a:r>
            <a:endParaRPr lang="en-US" sz="1200" b="1">
              <a:solidFill>
                <a:srgbClr val="000066"/>
              </a:solidFill>
            </a:endParaRPr>
          </a:p>
        </p:txBody>
      </p:sp>
      <p:sp>
        <p:nvSpPr>
          <p:cNvPr id="23574" name="Freeform 22"/>
          <p:cNvSpPr>
            <a:spLocks/>
          </p:cNvSpPr>
          <p:nvPr/>
        </p:nvSpPr>
        <p:spPr bwMode="auto">
          <a:xfrm>
            <a:off x="3090863" y="2073275"/>
            <a:ext cx="469900" cy="74613"/>
          </a:xfrm>
          <a:custGeom>
            <a:avLst/>
            <a:gdLst>
              <a:gd name="T0" fmla="*/ 0 w 736"/>
              <a:gd name="T1" fmla="*/ 0 h 1"/>
              <a:gd name="T2" fmla="*/ 735 w 736"/>
              <a:gd name="T3" fmla="*/ 0 h 1"/>
              <a:gd name="T4" fmla="*/ 0 60000 65536"/>
              <a:gd name="T5" fmla="*/ 0 60000 65536"/>
              <a:gd name="T6" fmla="*/ 0 w 736"/>
              <a:gd name="T7" fmla="*/ 0 h 1"/>
              <a:gd name="T8" fmla="*/ 736 w 736"/>
              <a:gd name="T9" fmla="*/ 1 h 1"/>
            </a:gdLst>
            <a:ahLst/>
            <a:cxnLst>
              <a:cxn ang="T4">
                <a:pos x="T0" y="T1"/>
              </a:cxn>
              <a:cxn ang="T5">
                <a:pos x="T2" y="T3"/>
              </a:cxn>
            </a:cxnLst>
            <a:rect l="T6" t="T7" r="T8" b="T9"/>
            <a:pathLst>
              <a:path w="736" h="1">
                <a:moveTo>
                  <a:pt x="0" y="0"/>
                </a:moveTo>
                <a:lnTo>
                  <a:pt x="735" y="0"/>
                </a:lnTo>
              </a:path>
            </a:pathLst>
          </a:custGeom>
          <a:noFill/>
          <a:ln w="50800" cap="rnd">
            <a:solidFill>
              <a:srgbClr val="B2B2B2"/>
            </a:solidFill>
            <a:round/>
            <a:headEnd type="none" w="sm" len="sm"/>
            <a:tailEnd type="stealth" w="med" len="med"/>
          </a:ln>
        </p:spPr>
        <p:txBody>
          <a:bodyPr/>
          <a:lstStyle/>
          <a:p>
            <a:endParaRPr lang="es-ES"/>
          </a:p>
        </p:txBody>
      </p:sp>
      <p:sp>
        <p:nvSpPr>
          <p:cNvPr id="23575" name="Freeform 23"/>
          <p:cNvSpPr>
            <a:spLocks/>
          </p:cNvSpPr>
          <p:nvPr/>
        </p:nvSpPr>
        <p:spPr bwMode="auto">
          <a:xfrm>
            <a:off x="1952625" y="2068513"/>
            <a:ext cx="469900" cy="74612"/>
          </a:xfrm>
          <a:custGeom>
            <a:avLst/>
            <a:gdLst>
              <a:gd name="T0" fmla="*/ 0 w 736"/>
              <a:gd name="T1" fmla="*/ 0 h 1"/>
              <a:gd name="T2" fmla="*/ 735 w 736"/>
              <a:gd name="T3" fmla="*/ 0 h 1"/>
              <a:gd name="T4" fmla="*/ 0 60000 65536"/>
              <a:gd name="T5" fmla="*/ 0 60000 65536"/>
              <a:gd name="T6" fmla="*/ 0 w 736"/>
              <a:gd name="T7" fmla="*/ 0 h 1"/>
              <a:gd name="T8" fmla="*/ 736 w 736"/>
              <a:gd name="T9" fmla="*/ 1 h 1"/>
            </a:gdLst>
            <a:ahLst/>
            <a:cxnLst>
              <a:cxn ang="T4">
                <a:pos x="T0" y="T1"/>
              </a:cxn>
              <a:cxn ang="T5">
                <a:pos x="T2" y="T3"/>
              </a:cxn>
            </a:cxnLst>
            <a:rect l="T6" t="T7" r="T8" b="T9"/>
            <a:pathLst>
              <a:path w="736" h="1">
                <a:moveTo>
                  <a:pt x="0" y="0"/>
                </a:moveTo>
                <a:lnTo>
                  <a:pt x="735" y="0"/>
                </a:lnTo>
              </a:path>
            </a:pathLst>
          </a:custGeom>
          <a:noFill/>
          <a:ln w="50800" cap="rnd">
            <a:solidFill>
              <a:srgbClr val="B2B2B2"/>
            </a:solidFill>
            <a:round/>
            <a:headEnd type="none" w="sm" len="sm"/>
            <a:tailEnd type="stealth" w="med" len="med"/>
          </a:ln>
        </p:spPr>
        <p:txBody>
          <a:bodyPr/>
          <a:lstStyle/>
          <a:p>
            <a:endParaRPr lang="es-ES"/>
          </a:p>
        </p:txBody>
      </p:sp>
      <p:sp>
        <p:nvSpPr>
          <p:cNvPr id="23576" name="Freeform 24"/>
          <p:cNvSpPr>
            <a:spLocks/>
          </p:cNvSpPr>
          <p:nvPr/>
        </p:nvSpPr>
        <p:spPr bwMode="auto">
          <a:xfrm>
            <a:off x="4457700" y="2068513"/>
            <a:ext cx="469900" cy="74612"/>
          </a:xfrm>
          <a:custGeom>
            <a:avLst/>
            <a:gdLst>
              <a:gd name="T0" fmla="*/ 0 w 736"/>
              <a:gd name="T1" fmla="*/ 0 h 1"/>
              <a:gd name="T2" fmla="*/ 735 w 736"/>
              <a:gd name="T3" fmla="*/ 0 h 1"/>
              <a:gd name="T4" fmla="*/ 0 60000 65536"/>
              <a:gd name="T5" fmla="*/ 0 60000 65536"/>
              <a:gd name="T6" fmla="*/ 0 w 736"/>
              <a:gd name="T7" fmla="*/ 0 h 1"/>
              <a:gd name="T8" fmla="*/ 736 w 736"/>
              <a:gd name="T9" fmla="*/ 1 h 1"/>
            </a:gdLst>
            <a:ahLst/>
            <a:cxnLst>
              <a:cxn ang="T4">
                <a:pos x="T0" y="T1"/>
              </a:cxn>
              <a:cxn ang="T5">
                <a:pos x="T2" y="T3"/>
              </a:cxn>
            </a:cxnLst>
            <a:rect l="T6" t="T7" r="T8" b="T9"/>
            <a:pathLst>
              <a:path w="736" h="1">
                <a:moveTo>
                  <a:pt x="0" y="0"/>
                </a:moveTo>
                <a:lnTo>
                  <a:pt x="735" y="0"/>
                </a:lnTo>
              </a:path>
            </a:pathLst>
          </a:custGeom>
          <a:noFill/>
          <a:ln w="50800" cap="rnd">
            <a:solidFill>
              <a:srgbClr val="B2B2B2"/>
            </a:solidFill>
            <a:round/>
            <a:headEnd type="none" w="sm" len="sm"/>
            <a:tailEnd type="stealth" w="med" len="med"/>
          </a:ln>
        </p:spPr>
        <p:txBody>
          <a:bodyPr/>
          <a:lstStyle/>
          <a:p>
            <a:endParaRPr lang="es-ES"/>
          </a:p>
        </p:txBody>
      </p:sp>
      <p:sp>
        <p:nvSpPr>
          <p:cNvPr id="23577" name="Freeform 25"/>
          <p:cNvSpPr>
            <a:spLocks/>
          </p:cNvSpPr>
          <p:nvPr/>
        </p:nvSpPr>
        <p:spPr bwMode="auto">
          <a:xfrm>
            <a:off x="5686425" y="2068513"/>
            <a:ext cx="469900" cy="74612"/>
          </a:xfrm>
          <a:custGeom>
            <a:avLst/>
            <a:gdLst>
              <a:gd name="T0" fmla="*/ 0 w 736"/>
              <a:gd name="T1" fmla="*/ 0 h 1"/>
              <a:gd name="T2" fmla="*/ 735 w 736"/>
              <a:gd name="T3" fmla="*/ 0 h 1"/>
              <a:gd name="T4" fmla="*/ 0 60000 65536"/>
              <a:gd name="T5" fmla="*/ 0 60000 65536"/>
              <a:gd name="T6" fmla="*/ 0 w 736"/>
              <a:gd name="T7" fmla="*/ 0 h 1"/>
              <a:gd name="T8" fmla="*/ 736 w 736"/>
              <a:gd name="T9" fmla="*/ 1 h 1"/>
            </a:gdLst>
            <a:ahLst/>
            <a:cxnLst>
              <a:cxn ang="T4">
                <a:pos x="T0" y="T1"/>
              </a:cxn>
              <a:cxn ang="T5">
                <a:pos x="T2" y="T3"/>
              </a:cxn>
            </a:cxnLst>
            <a:rect l="T6" t="T7" r="T8" b="T9"/>
            <a:pathLst>
              <a:path w="736" h="1">
                <a:moveTo>
                  <a:pt x="0" y="0"/>
                </a:moveTo>
                <a:lnTo>
                  <a:pt x="735" y="0"/>
                </a:lnTo>
              </a:path>
            </a:pathLst>
          </a:custGeom>
          <a:noFill/>
          <a:ln w="50800" cap="rnd">
            <a:solidFill>
              <a:srgbClr val="B2B2B2"/>
            </a:solidFill>
            <a:round/>
            <a:headEnd type="none" w="sm" len="sm"/>
            <a:tailEnd type="stealth" w="med" len="med"/>
          </a:ln>
        </p:spPr>
        <p:txBody>
          <a:bodyPr/>
          <a:lstStyle/>
          <a:p>
            <a:endParaRPr lang="es-ES"/>
          </a:p>
        </p:txBody>
      </p:sp>
      <p:sp>
        <p:nvSpPr>
          <p:cNvPr id="23578" name="Freeform 26"/>
          <p:cNvSpPr>
            <a:spLocks/>
          </p:cNvSpPr>
          <p:nvPr/>
        </p:nvSpPr>
        <p:spPr bwMode="auto">
          <a:xfrm>
            <a:off x="7010400" y="2057400"/>
            <a:ext cx="469900" cy="74613"/>
          </a:xfrm>
          <a:custGeom>
            <a:avLst/>
            <a:gdLst>
              <a:gd name="T0" fmla="*/ 0 w 736"/>
              <a:gd name="T1" fmla="*/ 0 h 1"/>
              <a:gd name="T2" fmla="*/ 735 w 736"/>
              <a:gd name="T3" fmla="*/ 0 h 1"/>
              <a:gd name="T4" fmla="*/ 0 60000 65536"/>
              <a:gd name="T5" fmla="*/ 0 60000 65536"/>
              <a:gd name="T6" fmla="*/ 0 w 736"/>
              <a:gd name="T7" fmla="*/ 0 h 1"/>
              <a:gd name="T8" fmla="*/ 736 w 736"/>
              <a:gd name="T9" fmla="*/ 1 h 1"/>
            </a:gdLst>
            <a:ahLst/>
            <a:cxnLst>
              <a:cxn ang="T4">
                <a:pos x="T0" y="T1"/>
              </a:cxn>
              <a:cxn ang="T5">
                <a:pos x="T2" y="T3"/>
              </a:cxn>
            </a:cxnLst>
            <a:rect l="T6" t="T7" r="T8" b="T9"/>
            <a:pathLst>
              <a:path w="736" h="1">
                <a:moveTo>
                  <a:pt x="0" y="0"/>
                </a:moveTo>
                <a:lnTo>
                  <a:pt x="735" y="0"/>
                </a:lnTo>
              </a:path>
            </a:pathLst>
          </a:custGeom>
          <a:noFill/>
          <a:ln w="50800" cap="rnd">
            <a:solidFill>
              <a:srgbClr val="B2B2B2"/>
            </a:solidFill>
            <a:round/>
            <a:headEnd type="none" w="sm" len="sm"/>
            <a:tailEnd type="stealth" w="med" len="med"/>
          </a:ln>
        </p:spPr>
        <p:txBody>
          <a:bodyPr/>
          <a:lstStyle/>
          <a:p>
            <a:endParaRPr lang="es-ES"/>
          </a:p>
        </p:txBody>
      </p:sp>
      <p:sp>
        <p:nvSpPr>
          <p:cNvPr id="23579" name="Rectangle 27"/>
          <p:cNvSpPr>
            <a:spLocks noChangeArrowheads="1"/>
          </p:cNvSpPr>
          <p:nvPr/>
        </p:nvSpPr>
        <p:spPr bwMode="auto">
          <a:xfrm>
            <a:off x="4572000" y="2330450"/>
            <a:ext cx="1160463" cy="457200"/>
          </a:xfrm>
          <a:prstGeom prst="rect">
            <a:avLst/>
          </a:prstGeom>
          <a:noFill/>
          <a:ln w="9525">
            <a:noFill/>
            <a:miter lim="800000"/>
            <a:headEnd/>
            <a:tailEnd/>
          </a:ln>
        </p:spPr>
        <p:txBody>
          <a:bodyPr lIns="92075" tIns="46038" rIns="92075" bIns="46038">
            <a:spAutoFit/>
          </a:bodyPr>
          <a:lstStyle/>
          <a:p>
            <a:r>
              <a:rPr lang="en-US" sz="1200" b="1">
                <a:solidFill>
                  <a:srgbClr val="000066"/>
                </a:solidFill>
              </a:rPr>
              <a:t>Centro de Distribución</a:t>
            </a:r>
          </a:p>
        </p:txBody>
      </p:sp>
      <p:sp>
        <p:nvSpPr>
          <p:cNvPr id="23580" name="Rectangle 28"/>
          <p:cNvSpPr>
            <a:spLocks noChangeArrowheads="1"/>
          </p:cNvSpPr>
          <p:nvPr/>
        </p:nvSpPr>
        <p:spPr bwMode="auto">
          <a:xfrm>
            <a:off x="6051550" y="1905000"/>
            <a:ext cx="1111250" cy="587375"/>
          </a:xfrm>
          <a:prstGeom prst="rect">
            <a:avLst/>
          </a:prstGeom>
          <a:noFill/>
          <a:ln w="9525">
            <a:noFill/>
            <a:miter lim="800000"/>
            <a:headEnd/>
            <a:tailEnd/>
          </a:ln>
        </p:spPr>
        <p:txBody>
          <a:bodyPr lIns="92075" tIns="46038" rIns="92075" bIns="46038">
            <a:spAutoFit/>
          </a:bodyPr>
          <a:lstStyle/>
          <a:p>
            <a:pPr>
              <a:lnSpc>
                <a:spcPct val="90000"/>
              </a:lnSpc>
            </a:pPr>
            <a:r>
              <a:rPr lang="en-US" sz="1200" b="1">
                <a:solidFill>
                  <a:srgbClr val="000066"/>
                </a:solidFill>
              </a:rPr>
              <a:t>Centro de Distribución Retailer</a:t>
            </a:r>
          </a:p>
        </p:txBody>
      </p:sp>
      <p:sp>
        <p:nvSpPr>
          <p:cNvPr id="23581" name="Rectangle 29"/>
          <p:cNvSpPr>
            <a:spLocks noChangeArrowheads="1"/>
          </p:cNvSpPr>
          <p:nvPr/>
        </p:nvSpPr>
        <p:spPr bwMode="auto">
          <a:xfrm>
            <a:off x="7461250" y="1905000"/>
            <a:ext cx="768350" cy="257175"/>
          </a:xfrm>
          <a:prstGeom prst="rect">
            <a:avLst/>
          </a:prstGeom>
          <a:noFill/>
          <a:ln w="9525">
            <a:noFill/>
            <a:miter lim="800000"/>
            <a:headEnd/>
            <a:tailEnd/>
          </a:ln>
        </p:spPr>
        <p:txBody>
          <a:bodyPr lIns="92075" tIns="46038" rIns="92075" bIns="46038">
            <a:spAutoFit/>
          </a:bodyPr>
          <a:lstStyle/>
          <a:p>
            <a:pPr>
              <a:lnSpc>
                <a:spcPct val="90000"/>
              </a:lnSpc>
            </a:pPr>
            <a:r>
              <a:rPr lang="en-US" sz="1200" b="1">
                <a:solidFill>
                  <a:srgbClr val="000066"/>
                </a:solidFill>
              </a:rPr>
              <a:t>Tienda</a:t>
            </a:r>
          </a:p>
        </p:txBody>
      </p:sp>
      <p:pic>
        <p:nvPicPr>
          <p:cNvPr id="23582" name="Picture 30"/>
          <p:cNvPicPr>
            <a:picLocks noChangeArrowheads="1"/>
          </p:cNvPicPr>
          <p:nvPr/>
        </p:nvPicPr>
        <p:blipFill>
          <a:blip r:embed="rId8"/>
          <a:srcRect/>
          <a:stretch>
            <a:fillRect/>
          </a:stretch>
        </p:blipFill>
        <p:spPr bwMode="auto">
          <a:xfrm>
            <a:off x="8542338" y="1835150"/>
            <a:ext cx="525462" cy="407988"/>
          </a:xfrm>
          <a:prstGeom prst="rect">
            <a:avLst/>
          </a:prstGeom>
          <a:noFill/>
          <a:ln w="9525">
            <a:noFill/>
            <a:miter lim="800000"/>
            <a:headEnd/>
            <a:tailEnd/>
          </a:ln>
        </p:spPr>
      </p:pic>
      <p:sp>
        <p:nvSpPr>
          <p:cNvPr id="23583" name="Freeform 31"/>
          <p:cNvSpPr>
            <a:spLocks/>
          </p:cNvSpPr>
          <p:nvPr/>
        </p:nvSpPr>
        <p:spPr bwMode="auto">
          <a:xfrm>
            <a:off x="8077200" y="2063750"/>
            <a:ext cx="469900" cy="74613"/>
          </a:xfrm>
          <a:custGeom>
            <a:avLst/>
            <a:gdLst>
              <a:gd name="T0" fmla="*/ 0 w 736"/>
              <a:gd name="T1" fmla="*/ 0 h 1"/>
              <a:gd name="T2" fmla="*/ 735 w 736"/>
              <a:gd name="T3" fmla="*/ 0 h 1"/>
              <a:gd name="T4" fmla="*/ 0 60000 65536"/>
              <a:gd name="T5" fmla="*/ 0 60000 65536"/>
              <a:gd name="T6" fmla="*/ 0 w 736"/>
              <a:gd name="T7" fmla="*/ 0 h 1"/>
              <a:gd name="T8" fmla="*/ 736 w 736"/>
              <a:gd name="T9" fmla="*/ 1 h 1"/>
            </a:gdLst>
            <a:ahLst/>
            <a:cxnLst>
              <a:cxn ang="T4">
                <a:pos x="T0" y="T1"/>
              </a:cxn>
              <a:cxn ang="T5">
                <a:pos x="T2" y="T3"/>
              </a:cxn>
            </a:cxnLst>
            <a:rect l="T6" t="T7" r="T8" b="T9"/>
            <a:pathLst>
              <a:path w="736" h="1">
                <a:moveTo>
                  <a:pt x="0" y="0"/>
                </a:moveTo>
                <a:lnTo>
                  <a:pt x="735" y="0"/>
                </a:lnTo>
              </a:path>
            </a:pathLst>
          </a:custGeom>
          <a:noFill/>
          <a:ln w="50800" cap="rnd">
            <a:solidFill>
              <a:srgbClr val="B2B2B2"/>
            </a:solidFill>
            <a:round/>
            <a:headEnd type="none" w="sm" len="sm"/>
            <a:tailEnd type="stealth" w="med" len="med"/>
          </a:ln>
        </p:spPr>
        <p:txBody>
          <a:bodyPr/>
          <a:lstStyle/>
          <a:p>
            <a:endParaRPr lang="es-ES"/>
          </a:p>
        </p:txBody>
      </p:sp>
      <p:sp>
        <p:nvSpPr>
          <p:cNvPr id="23584" name="Rectangle 32"/>
          <p:cNvSpPr>
            <a:spLocks noChangeArrowheads="1"/>
          </p:cNvSpPr>
          <p:nvPr/>
        </p:nvSpPr>
        <p:spPr bwMode="auto">
          <a:xfrm>
            <a:off x="8077200" y="2182813"/>
            <a:ext cx="1155700" cy="274637"/>
          </a:xfrm>
          <a:prstGeom prst="rect">
            <a:avLst/>
          </a:prstGeom>
          <a:noFill/>
          <a:ln w="9525">
            <a:noFill/>
            <a:miter lim="800000"/>
            <a:headEnd/>
            <a:tailEnd/>
          </a:ln>
        </p:spPr>
        <p:txBody>
          <a:bodyPr lIns="92075" tIns="46038" rIns="92075" bIns="46038">
            <a:spAutoFit/>
          </a:bodyPr>
          <a:lstStyle/>
          <a:p>
            <a:r>
              <a:rPr lang="en-US" sz="1200" b="1">
                <a:solidFill>
                  <a:srgbClr val="000066"/>
                </a:solidFill>
              </a:rPr>
              <a:t>Cliente final</a:t>
            </a:r>
          </a:p>
        </p:txBody>
      </p:sp>
      <p:sp>
        <p:nvSpPr>
          <p:cNvPr id="23585" name="Rectangle 33"/>
          <p:cNvSpPr>
            <a:spLocks noChangeArrowheads="1"/>
          </p:cNvSpPr>
          <p:nvPr/>
        </p:nvSpPr>
        <p:spPr bwMode="auto">
          <a:xfrm>
            <a:off x="6477000" y="2701925"/>
            <a:ext cx="1225550" cy="422275"/>
          </a:xfrm>
          <a:prstGeom prst="rect">
            <a:avLst/>
          </a:prstGeom>
          <a:noFill/>
          <a:ln w="9525">
            <a:noFill/>
            <a:miter lim="800000"/>
            <a:headEnd/>
            <a:tailEnd/>
          </a:ln>
        </p:spPr>
        <p:txBody>
          <a:bodyPr lIns="92075" tIns="46038" rIns="92075" bIns="46038">
            <a:spAutoFit/>
          </a:bodyPr>
          <a:lstStyle/>
          <a:p>
            <a:pPr>
              <a:lnSpc>
                <a:spcPct val="90000"/>
              </a:lnSpc>
            </a:pPr>
            <a:r>
              <a:rPr lang="es-ES_tradnl" sz="1200" b="1">
                <a:solidFill>
                  <a:srgbClr val="000066"/>
                </a:solidFill>
              </a:rPr>
              <a:t>Venta Directa/Online</a:t>
            </a:r>
            <a:endParaRPr lang="en-US" sz="1200" b="1">
              <a:solidFill>
                <a:srgbClr val="000066"/>
              </a:solidFill>
            </a:endParaRPr>
          </a:p>
        </p:txBody>
      </p:sp>
      <p:sp>
        <p:nvSpPr>
          <p:cNvPr id="23586" name="Rectangle 34"/>
          <p:cNvSpPr>
            <a:spLocks noChangeArrowheads="1"/>
          </p:cNvSpPr>
          <p:nvPr/>
        </p:nvSpPr>
        <p:spPr bwMode="auto">
          <a:xfrm>
            <a:off x="6546850" y="2438400"/>
            <a:ext cx="1225550" cy="257175"/>
          </a:xfrm>
          <a:prstGeom prst="rect">
            <a:avLst/>
          </a:prstGeom>
          <a:noFill/>
          <a:ln w="9525">
            <a:noFill/>
            <a:miter lim="800000"/>
            <a:headEnd/>
            <a:tailEnd/>
          </a:ln>
        </p:spPr>
        <p:txBody>
          <a:bodyPr lIns="92075" tIns="46038" rIns="92075" bIns="46038">
            <a:spAutoFit/>
          </a:bodyPr>
          <a:lstStyle/>
          <a:p>
            <a:pPr>
              <a:lnSpc>
                <a:spcPct val="90000"/>
              </a:lnSpc>
            </a:pPr>
            <a:r>
              <a:rPr lang="es-ES_tradnl" sz="1200" b="1">
                <a:solidFill>
                  <a:srgbClr val="000066"/>
                </a:solidFill>
              </a:rPr>
              <a:t>Distribuidor</a:t>
            </a:r>
            <a:endParaRPr lang="en-US" sz="1200" b="1">
              <a:solidFill>
                <a:srgbClr val="000066"/>
              </a:solidFill>
            </a:endParaRPr>
          </a:p>
        </p:txBody>
      </p:sp>
    </p:spTree>
  </p:cSld>
  <p:clrMapOvr>
    <a:masterClrMapping/>
  </p:clrMapOvr>
  <p:transition>
    <p:rand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proliant light"/>
          <p:cNvPicPr>
            <a:picLocks noChangeAspect="1" noChangeArrowheads="1"/>
          </p:cNvPicPr>
          <p:nvPr/>
        </p:nvPicPr>
        <p:blipFill>
          <a:blip r:embed="rId3"/>
          <a:srcRect/>
          <a:stretch>
            <a:fillRect/>
          </a:stretch>
        </p:blipFill>
        <p:spPr bwMode="auto">
          <a:xfrm>
            <a:off x="914400" y="1143000"/>
            <a:ext cx="7239000" cy="4933950"/>
          </a:xfrm>
          <a:prstGeom prst="rect">
            <a:avLst/>
          </a:prstGeom>
          <a:noFill/>
          <a:ln w="9525">
            <a:noFill/>
            <a:miter lim="800000"/>
            <a:headEnd/>
            <a:tailEnd/>
          </a:ln>
        </p:spPr>
      </p:pic>
      <p:pic>
        <p:nvPicPr>
          <p:cNvPr id="24579" name="Picture 3" descr="proliant chart"/>
          <p:cNvPicPr>
            <a:picLocks noChangeAspect="1" noChangeArrowheads="1"/>
          </p:cNvPicPr>
          <p:nvPr/>
        </p:nvPicPr>
        <p:blipFill>
          <a:blip r:embed="rId4"/>
          <a:srcRect/>
          <a:stretch>
            <a:fillRect/>
          </a:stretch>
        </p:blipFill>
        <p:spPr bwMode="auto">
          <a:xfrm>
            <a:off x="304800" y="2416175"/>
            <a:ext cx="7848600" cy="4441825"/>
          </a:xfrm>
          <a:prstGeom prst="rect">
            <a:avLst/>
          </a:prstGeom>
          <a:noFill/>
          <a:ln w="9525">
            <a:noFill/>
            <a:miter lim="800000"/>
            <a:headEnd/>
            <a:tailEnd/>
          </a:ln>
        </p:spPr>
      </p:pic>
      <p:sp>
        <p:nvSpPr>
          <p:cNvPr id="24580" name="Rectangle 4"/>
          <p:cNvSpPr>
            <a:spLocks noChangeArrowheads="1"/>
          </p:cNvSpPr>
          <p:nvPr/>
        </p:nvSpPr>
        <p:spPr bwMode="auto">
          <a:xfrm>
            <a:off x="0" y="1447800"/>
            <a:ext cx="1981200" cy="457200"/>
          </a:xfrm>
          <a:prstGeom prst="rect">
            <a:avLst/>
          </a:prstGeom>
          <a:solidFill>
            <a:schemeClr val="bg1"/>
          </a:solidFill>
          <a:ln w="9525">
            <a:noFill/>
            <a:miter lim="800000"/>
            <a:headEnd type="none" w="sm" len="sm"/>
            <a:tailEnd type="none" w="sm" len="sm"/>
          </a:ln>
        </p:spPr>
        <p:txBody>
          <a:bodyPr wrap="none" lIns="274638" tIns="46038" rIns="274638" bIns="46038" anchor="ctr"/>
          <a:lstStyle/>
          <a:p>
            <a:endParaRPr lang="es-ES"/>
          </a:p>
        </p:txBody>
      </p:sp>
      <p:sp>
        <p:nvSpPr>
          <p:cNvPr id="24581" name="Rectangle 5"/>
          <p:cNvSpPr>
            <a:spLocks noChangeArrowheads="1"/>
          </p:cNvSpPr>
          <p:nvPr/>
        </p:nvSpPr>
        <p:spPr bwMode="auto">
          <a:xfrm>
            <a:off x="0" y="1828800"/>
            <a:ext cx="1524000" cy="457200"/>
          </a:xfrm>
          <a:prstGeom prst="rect">
            <a:avLst/>
          </a:prstGeom>
          <a:solidFill>
            <a:schemeClr val="bg1"/>
          </a:solidFill>
          <a:ln w="9525">
            <a:noFill/>
            <a:miter lim="800000"/>
            <a:headEnd type="none" w="sm" len="sm"/>
            <a:tailEnd type="none" w="sm" len="sm"/>
          </a:ln>
        </p:spPr>
        <p:txBody>
          <a:bodyPr wrap="none" lIns="274638" tIns="46038" rIns="274638" bIns="46038" anchor="ctr"/>
          <a:lstStyle/>
          <a:p>
            <a:endParaRPr lang="es-ES"/>
          </a:p>
        </p:txBody>
      </p:sp>
      <p:sp>
        <p:nvSpPr>
          <p:cNvPr id="24582" name="Rectangle 6"/>
          <p:cNvSpPr>
            <a:spLocks noChangeArrowheads="1"/>
          </p:cNvSpPr>
          <p:nvPr/>
        </p:nvSpPr>
        <p:spPr bwMode="auto">
          <a:xfrm>
            <a:off x="914400" y="260350"/>
            <a:ext cx="8229600" cy="639763"/>
          </a:xfrm>
          <a:prstGeom prst="rect">
            <a:avLst/>
          </a:prstGeom>
          <a:noFill/>
          <a:ln w="9525">
            <a:noFill/>
            <a:miter lim="800000"/>
            <a:headEnd/>
            <a:tailEnd/>
          </a:ln>
        </p:spPr>
        <p:txBody>
          <a:bodyPr anchor="ctr"/>
          <a:lstStyle/>
          <a:p>
            <a:pPr algn="l"/>
            <a:r>
              <a:rPr lang="en-US" sz="2800" b="1" i="1">
                <a:solidFill>
                  <a:srgbClr val="000066"/>
                </a:solidFill>
                <a:latin typeface="Times New Roman" pitchFamily="18" charset="0"/>
              </a:rPr>
              <a:t>     Globalización de la Cadena de Suministros   </a:t>
            </a:r>
          </a:p>
        </p:txBody>
      </p:sp>
    </p:spTree>
  </p:cSld>
  <p:clrMapOvr>
    <a:masterClrMapping/>
  </p:clrMapOvr>
  <p:transition>
    <p:rand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algn="ctr" eaLnBrk="1" hangingPunct="1"/>
            <a:r>
              <a:rPr lang="es-ES_tradnl" sz="2800" dirty="0" smtClean="0"/>
              <a:t>Agenda clase 1</a:t>
            </a:r>
          </a:p>
        </p:txBody>
      </p:sp>
      <p:graphicFrame>
        <p:nvGraphicFramePr>
          <p:cNvPr id="4" name="3 Diagrama"/>
          <p:cNvGraphicFramePr/>
          <p:nvPr/>
        </p:nvGraphicFramePr>
        <p:xfrm>
          <a:off x="714348" y="1643050"/>
          <a:ext cx="7772400" cy="4114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s-ES_tradnl" smtClean="0"/>
              <a:t>También el almacenamiento se está deslocalizando</a:t>
            </a:r>
            <a:endParaRPr lang="en-US" smtClean="0"/>
          </a:p>
        </p:txBody>
      </p:sp>
      <p:sp>
        <p:nvSpPr>
          <p:cNvPr id="25603" name="Rectangle 3"/>
          <p:cNvSpPr>
            <a:spLocks noGrp="1" noChangeArrowheads="1"/>
          </p:cNvSpPr>
          <p:nvPr>
            <p:ph type="body" idx="1"/>
          </p:nvPr>
        </p:nvSpPr>
        <p:spPr/>
        <p:txBody>
          <a:bodyPr/>
          <a:lstStyle/>
          <a:p>
            <a:pPr eaLnBrk="1" hangingPunct="1"/>
            <a:endParaRPr lang="es-ES" smtClean="0"/>
          </a:p>
        </p:txBody>
      </p:sp>
      <p:pic>
        <p:nvPicPr>
          <p:cNvPr id="25604" name="Picture 4"/>
          <p:cNvPicPr>
            <a:picLocks noChangeAspect="1" noChangeArrowheads="1"/>
          </p:cNvPicPr>
          <p:nvPr/>
        </p:nvPicPr>
        <p:blipFill>
          <a:blip r:embed="rId3"/>
          <a:srcRect/>
          <a:stretch>
            <a:fillRect/>
          </a:stretch>
        </p:blipFill>
        <p:spPr bwMode="blackWhite">
          <a:xfrm>
            <a:off x="533400" y="1066800"/>
            <a:ext cx="8008938" cy="5457825"/>
          </a:xfrm>
          <a:prstGeom prst="rect">
            <a:avLst/>
          </a:prstGeom>
          <a:noFill/>
          <a:ln w="12700" algn="ctr">
            <a:noFill/>
            <a:miter lim="800000"/>
            <a:headEnd/>
            <a:tailEnd/>
          </a:ln>
        </p:spPr>
      </p:pic>
    </p:spTree>
  </p:cSld>
  <p:clrMapOvr>
    <a:masterClrMapping/>
  </p:clrMapOvr>
  <p:transition>
    <p:rand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0" y="850900"/>
            <a:ext cx="9144000" cy="6007100"/>
          </a:xfrm>
          <a:prstGeom prst="rect">
            <a:avLst/>
          </a:prstGeom>
          <a:solidFill>
            <a:schemeClr val="bg1"/>
          </a:solidFill>
          <a:ln w="9525">
            <a:noFill/>
            <a:miter lim="800000"/>
            <a:headEnd/>
            <a:tailEnd/>
          </a:ln>
        </p:spPr>
        <p:txBody>
          <a:bodyPr wrap="none" anchor="ctr"/>
          <a:lstStyle/>
          <a:p>
            <a:endParaRPr lang="es-ES"/>
          </a:p>
        </p:txBody>
      </p:sp>
      <p:sp>
        <p:nvSpPr>
          <p:cNvPr id="26627" name="Rectangle 3"/>
          <p:cNvSpPr>
            <a:spLocks noGrp="1" noChangeArrowheads="1"/>
          </p:cNvSpPr>
          <p:nvPr>
            <p:ph type="title"/>
          </p:nvPr>
        </p:nvSpPr>
        <p:spPr/>
        <p:txBody>
          <a:bodyPr/>
          <a:lstStyle/>
          <a:p>
            <a:pPr eaLnBrk="1" hangingPunct="1"/>
            <a:r>
              <a:rPr lang="es-CL" smtClean="0"/>
              <a:t>Visión Completa del Sistema-Producto</a:t>
            </a:r>
          </a:p>
        </p:txBody>
      </p:sp>
      <p:sp>
        <p:nvSpPr>
          <p:cNvPr id="26628" name="Rectangle 4"/>
          <p:cNvSpPr>
            <a:spLocks noChangeArrowheads="1"/>
          </p:cNvSpPr>
          <p:nvPr/>
        </p:nvSpPr>
        <p:spPr bwMode="auto">
          <a:xfrm>
            <a:off x="0" y="0"/>
            <a:ext cx="9144000" cy="6858000"/>
          </a:xfrm>
          <a:prstGeom prst="rect">
            <a:avLst/>
          </a:prstGeom>
          <a:solidFill>
            <a:schemeClr val="bg1"/>
          </a:solidFill>
          <a:ln w="9525">
            <a:noFill/>
            <a:miter lim="800000"/>
            <a:headEnd/>
            <a:tailEnd/>
          </a:ln>
        </p:spPr>
        <p:txBody>
          <a:bodyPr wrap="none" anchor="ctr"/>
          <a:lstStyle/>
          <a:p>
            <a:endParaRPr lang="es-ES"/>
          </a:p>
        </p:txBody>
      </p:sp>
      <p:sp>
        <p:nvSpPr>
          <p:cNvPr id="26629" name="Text Box 5"/>
          <p:cNvSpPr txBox="1">
            <a:spLocks noChangeArrowheads="1"/>
          </p:cNvSpPr>
          <p:nvPr/>
        </p:nvSpPr>
        <p:spPr bwMode="auto">
          <a:xfrm>
            <a:off x="1524000" y="1590675"/>
            <a:ext cx="4648200" cy="390525"/>
          </a:xfrm>
          <a:prstGeom prst="rect">
            <a:avLst/>
          </a:prstGeom>
          <a:solidFill>
            <a:srgbClr val="FFFF00"/>
          </a:solidFill>
          <a:ln w="19050">
            <a:solidFill>
              <a:schemeClr val="tx1"/>
            </a:solidFill>
            <a:miter lim="800000"/>
            <a:headEnd/>
            <a:tailEnd/>
          </a:ln>
        </p:spPr>
        <p:txBody>
          <a:bodyPr anchor="ctr"/>
          <a:lstStyle/>
          <a:p>
            <a:r>
              <a:rPr lang="es-ES_tradnl" sz="1200" b="1">
                <a:solidFill>
                  <a:srgbClr val="000066"/>
                </a:solidFill>
                <a:latin typeface="Tahoma" pitchFamily="34" charset="0"/>
              </a:rPr>
              <a:t>Agentes responsables de Trazabilidad (ISO, HACCP, etc)</a:t>
            </a:r>
            <a:endParaRPr lang="es-ES" sz="1200" b="1">
              <a:solidFill>
                <a:srgbClr val="000066"/>
              </a:solidFill>
              <a:latin typeface="Tahoma" pitchFamily="34" charset="0"/>
            </a:endParaRPr>
          </a:p>
        </p:txBody>
      </p:sp>
      <p:sp>
        <p:nvSpPr>
          <p:cNvPr id="26630" name="AutoShape 6"/>
          <p:cNvSpPr>
            <a:spLocks noChangeArrowheads="1"/>
          </p:cNvSpPr>
          <p:nvPr/>
        </p:nvSpPr>
        <p:spPr bwMode="auto">
          <a:xfrm>
            <a:off x="7391400" y="838200"/>
            <a:ext cx="1663700" cy="5969000"/>
          </a:xfrm>
          <a:prstGeom prst="roundRect">
            <a:avLst>
              <a:gd name="adj" fmla="val 5727"/>
            </a:avLst>
          </a:prstGeom>
          <a:solidFill>
            <a:srgbClr val="FF9900"/>
          </a:solidFill>
          <a:ln w="19050">
            <a:solidFill>
              <a:srgbClr val="808080"/>
            </a:solidFill>
            <a:round/>
            <a:headEnd/>
            <a:tailEnd/>
          </a:ln>
        </p:spPr>
        <p:txBody>
          <a:bodyPr anchor="ctr"/>
          <a:lstStyle/>
          <a:p>
            <a:endParaRPr lang="es-ES"/>
          </a:p>
        </p:txBody>
      </p:sp>
      <p:sp>
        <p:nvSpPr>
          <p:cNvPr id="26631" name="Text Box 7"/>
          <p:cNvSpPr txBox="1">
            <a:spLocks noChangeArrowheads="1"/>
          </p:cNvSpPr>
          <p:nvPr/>
        </p:nvSpPr>
        <p:spPr bwMode="auto">
          <a:xfrm>
            <a:off x="1600200" y="2895600"/>
            <a:ext cx="914400" cy="609600"/>
          </a:xfrm>
          <a:prstGeom prst="rect">
            <a:avLst/>
          </a:prstGeom>
          <a:solidFill>
            <a:srgbClr val="FFFF00"/>
          </a:solidFill>
          <a:ln w="19050">
            <a:solidFill>
              <a:schemeClr val="tx1"/>
            </a:solidFill>
            <a:miter lim="800000"/>
            <a:headEnd/>
            <a:tailEnd/>
          </a:ln>
        </p:spPr>
        <p:txBody>
          <a:bodyPr anchor="ctr"/>
          <a:lstStyle/>
          <a:p>
            <a:r>
              <a:rPr lang="es-ES_tradnl" sz="1100" b="1">
                <a:solidFill>
                  <a:srgbClr val="000066"/>
                </a:solidFill>
                <a:latin typeface="Tahoma" pitchFamily="34" charset="0"/>
              </a:rPr>
              <a:t>Alimentos</a:t>
            </a:r>
            <a:endParaRPr lang="es-ES" sz="1100" b="1">
              <a:solidFill>
                <a:srgbClr val="000066"/>
              </a:solidFill>
              <a:latin typeface="Tahoma" pitchFamily="34" charset="0"/>
            </a:endParaRPr>
          </a:p>
        </p:txBody>
      </p:sp>
      <p:sp>
        <p:nvSpPr>
          <p:cNvPr id="26632" name="Text Box 8"/>
          <p:cNvSpPr txBox="1">
            <a:spLocks noChangeArrowheads="1"/>
          </p:cNvSpPr>
          <p:nvPr/>
        </p:nvSpPr>
        <p:spPr bwMode="auto">
          <a:xfrm>
            <a:off x="4419600" y="2895600"/>
            <a:ext cx="914400" cy="609600"/>
          </a:xfrm>
          <a:prstGeom prst="rect">
            <a:avLst/>
          </a:prstGeom>
          <a:solidFill>
            <a:srgbClr val="FFFF00"/>
          </a:solidFill>
          <a:ln w="19050">
            <a:solidFill>
              <a:schemeClr val="tx1"/>
            </a:solidFill>
            <a:miter lim="800000"/>
            <a:headEnd/>
            <a:tailEnd/>
          </a:ln>
        </p:spPr>
        <p:txBody>
          <a:bodyPr anchor="ctr"/>
          <a:lstStyle/>
          <a:p>
            <a:r>
              <a:rPr lang="es-ES_tradnl" sz="1200" b="1">
                <a:solidFill>
                  <a:srgbClr val="000066"/>
                </a:solidFill>
                <a:latin typeface="Tahoma" pitchFamily="34" charset="0"/>
              </a:rPr>
              <a:t>Centros de Mar</a:t>
            </a:r>
            <a:endParaRPr lang="es-ES" sz="1200" b="1">
              <a:solidFill>
                <a:srgbClr val="000066"/>
              </a:solidFill>
              <a:latin typeface="Tahoma" pitchFamily="34" charset="0"/>
            </a:endParaRPr>
          </a:p>
        </p:txBody>
      </p:sp>
      <p:sp>
        <p:nvSpPr>
          <p:cNvPr id="26633" name="Text Box 9"/>
          <p:cNvSpPr txBox="1">
            <a:spLocks noChangeArrowheads="1"/>
          </p:cNvSpPr>
          <p:nvPr/>
        </p:nvSpPr>
        <p:spPr bwMode="auto">
          <a:xfrm>
            <a:off x="4876800" y="2133600"/>
            <a:ext cx="1066800" cy="466725"/>
          </a:xfrm>
          <a:prstGeom prst="rect">
            <a:avLst/>
          </a:prstGeom>
          <a:solidFill>
            <a:srgbClr val="FFFF00"/>
          </a:solidFill>
          <a:ln w="19050">
            <a:solidFill>
              <a:schemeClr val="tx1"/>
            </a:solidFill>
            <a:miter lim="800000"/>
            <a:headEnd/>
            <a:tailEnd/>
          </a:ln>
        </p:spPr>
        <p:txBody>
          <a:bodyPr anchor="ctr"/>
          <a:lstStyle/>
          <a:p>
            <a:r>
              <a:rPr lang="es-ES_tradnl" sz="1200" b="1">
                <a:solidFill>
                  <a:srgbClr val="000066"/>
                </a:solidFill>
                <a:latin typeface="Tahoma" pitchFamily="34" charset="0"/>
              </a:rPr>
              <a:t>Planta de Proceso</a:t>
            </a:r>
            <a:endParaRPr lang="es-ES" sz="1200" b="1">
              <a:solidFill>
                <a:srgbClr val="000066"/>
              </a:solidFill>
              <a:latin typeface="Tahoma" pitchFamily="34" charset="0"/>
            </a:endParaRPr>
          </a:p>
        </p:txBody>
      </p:sp>
      <p:sp>
        <p:nvSpPr>
          <p:cNvPr id="26634" name="Text Box 10"/>
          <p:cNvSpPr txBox="1">
            <a:spLocks noChangeArrowheads="1"/>
          </p:cNvSpPr>
          <p:nvPr/>
        </p:nvSpPr>
        <p:spPr bwMode="auto">
          <a:xfrm>
            <a:off x="1600200" y="3830638"/>
            <a:ext cx="4191000" cy="512762"/>
          </a:xfrm>
          <a:prstGeom prst="rect">
            <a:avLst/>
          </a:prstGeom>
          <a:solidFill>
            <a:srgbClr val="FFFF00"/>
          </a:solidFill>
          <a:ln w="19050">
            <a:solidFill>
              <a:schemeClr val="tx1"/>
            </a:solidFill>
            <a:miter lim="800000"/>
            <a:headEnd/>
            <a:tailEnd/>
          </a:ln>
        </p:spPr>
        <p:txBody>
          <a:bodyPr anchor="ctr"/>
          <a:lstStyle/>
          <a:p>
            <a:r>
              <a:rPr lang="es-ES_tradnl" sz="1200" b="1">
                <a:solidFill>
                  <a:srgbClr val="000066"/>
                </a:solidFill>
                <a:latin typeface="Tahoma" pitchFamily="34" charset="0"/>
              </a:rPr>
              <a:t>Investigación y Desarrollo</a:t>
            </a:r>
            <a:endParaRPr lang="es-ES" sz="1200" b="1">
              <a:solidFill>
                <a:srgbClr val="000066"/>
              </a:solidFill>
              <a:latin typeface="Tahoma" pitchFamily="34" charset="0"/>
            </a:endParaRPr>
          </a:p>
        </p:txBody>
      </p:sp>
      <p:sp>
        <p:nvSpPr>
          <p:cNvPr id="26635" name="Text Box 11"/>
          <p:cNvSpPr txBox="1">
            <a:spLocks noChangeArrowheads="1"/>
          </p:cNvSpPr>
          <p:nvPr/>
        </p:nvSpPr>
        <p:spPr bwMode="auto">
          <a:xfrm>
            <a:off x="228600" y="4886325"/>
            <a:ext cx="2438400" cy="466725"/>
          </a:xfrm>
          <a:prstGeom prst="rect">
            <a:avLst/>
          </a:prstGeom>
          <a:solidFill>
            <a:srgbClr val="000099"/>
          </a:solidFill>
          <a:ln w="15875">
            <a:solidFill>
              <a:srgbClr val="000099"/>
            </a:solidFill>
            <a:miter lim="800000"/>
            <a:headEnd/>
            <a:tailEnd/>
          </a:ln>
        </p:spPr>
        <p:txBody>
          <a:bodyPr anchor="ctr"/>
          <a:lstStyle/>
          <a:p>
            <a:r>
              <a:rPr lang="es-ES_tradnl" sz="1200" b="1">
                <a:solidFill>
                  <a:schemeClr val="bg1"/>
                </a:solidFill>
                <a:latin typeface="Tahoma" pitchFamily="34" charset="0"/>
              </a:rPr>
              <a:t>Proveedores Materias Primas</a:t>
            </a:r>
            <a:endParaRPr lang="es-ES" sz="1200" b="1">
              <a:solidFill>
                <a:schemeClr val="bg1"/>
              </a:solidFill>
              <a:latin typeface="Tahoma" pitchFamily="34" charset="0"/>
            </a:endParaRPr>
          </a:p>
        </p:txBody>
      </p:sp>
      <p:sp>
        <p:nvSpPr>
          <p:cNvPr id="26636" name="Text Box 12"/>
          <p:cNvSpPr txBox="1">
            <a:spLocks noChangeArrowheads="1"/>
          </p:cNvSpPr>
          <p:nvPr/>
        </p:nvSpPr>
        <p:spPr bwMode="auto">
          <a:xfrm>
            <a:off x="2819400" y="4876800"/>
            <a:ext cx="3505200" cy="466725"/>
          </a:xfrm>
          <a:prstGeom prst="rect">
            <a:avLst/>
          </a:prstGeom>
          <a:solidFill>
            <a:srgbClr val="000099"/>
          </a:solidFill>
          <a:ln w="15875">
            <a:solidFill>
              <a:srgbClr val="000099"/>
            </a:solidFill>
            <a:miter lim="800000"/>
            <a:headEnd/>
            <a:tailEnd/>
          </a:ln>
        </p:spPr>
        <p:txBody>
          <a:bodyPr anchor="ctr"/>
          <a:lstStyle/>
          <a:p>
            <a:r>
              <a:rPr lang="es-ES_tradnl" sz="1200" b="1">
                <a:solidFill>
                  <a:schemeClr val="bg1"/>
                </a:solidFill>
                <a:latin typeface="Tahoma" pitchFamily="34" charset="0"/>
              </a:rPr>
              <a:t>Proveedores Servicios y Bienes de Capital</a:t>
            </a:r>
            <a:endParaRPr lang="es-ES" sz="1200" b="1">
              <a:solidFill>
                <a:schemeClr val="bg1"/>
              </a:solidFill>
              <a:latin typeface="Tahoma" pitchFamily="34" charset="0"/>
            </a:endParaRPr>
          </a:p>
        </p:txBody>
      </p:sp>
      <p:sp>
        <p:nvSpPr>
          <p:cNvPr id="26637" name="Text Box 13"/>
          <p:cNvSpPr txBox="1">
            <a:spLocks noChangeArrowheads="1"/>
          </p:cNvSpPr>
          <p:nvPr/>
        </p:nvSpPr>
        <p:spPr bwMode="auto">
          <a:xfrm>
            <a:off x="152400" y="5964238"/>
            <a:ext cx="7086600" cy="284162"/>
          </a:xfrm>
          <a:prstGeom prst="rect">
            <a:avLst/>
          </a:prstGeom>
          <a:solidFill>
            <a:srgbClr val="000099"/>
          </a:solidFill>
          <a:ln w="15875">
            <a:solidFill>
              <a:srgbClr val="000099"/>
            </a:solidFill>
            <a:miter lim="800000"/>
            <a:headEnd/>
            <a:tailEnd/>
          </a:ln>
        </p:spPr>
        <p:txBody>
          <a:bodyPr anchor="ctr"/>
          <a:lstStyle/>
          <a:p>
            <a:r>
              <a:rPr lang="es-ES_tradnl" sz="1200" b="1">
                <a:solidFill>
                  <a:schemeClr val="bg1"/>
                </a:solidFill>
                <a:latin typeface="Tahoma" pitchFamily="34" charset="0"/>
              </a:rPr>
              <a:t>Tecnología</a:t>
            </a:r>
            <a:endParaRPr lang="es-ES" sz="1200" b="1">
              <a:solidFill>
                <a:schemeClr val="bg1"/>
              </a:solidFill>
              <a:latin typeface="Tahoma" pitchFamily="34" charset="0"/>
            </a:endParaRPr>
          </a:p>
        </p:txBody>
      </p:sp>
      <p:sp>
        <p:nvSpPr>
          <p:cNvPr id="26638" name="Text Box 14"/>
          <p:cNvSpPr txBox="1">
            <a:spLocks noChangeArrowheads="1"/>
          </p:cNvSpPr>
          <p:nvPr/>
        </p:nvSpPr>
        <p:spPr bwMode="auto">
          <a:xfrm>
            <a:off x="5867400" y="3733800"/>
            <a:ext cx="1219200" cy="466725"/>
          </a:xfrm>
          <a:prstGeom prst="rect">
            <a:avLst/>
          </a:prstGeom>
          <a:solidFill>
            <a:srgbClr val="000099"/>
          </a:solidFill>
          <a:ln w="15875">
            <a:solidFill>
              <a:srgbClr val="000099"/>
            </a:solidFill>
            <a:miter lim="800000"/>
            <a:headEnd/>
            <a:tailEnd/>
          </a:ln>
        </p:spPr>
        <p:txBody>
          <a:bodyPr anchor="ctr"/>
          <a:lstStyle/>
          <a:p>
            <a:r>
              <a:rPr lang="es-ES_tradnl" sz="1100" b="1">
                <a:solidFill>
                  <a:schemeClr val="bg1"/>
                </a:solidFill>
                <a:latin typeface="Tahoma" pitchFamily="34" charset="0"/>
              </a:rPr>
              <a:t>Transporte Terrestre Frío</a:t>
            </a:r>
            <a:endParaRPr lang="es-ES" sz="1100" b="1">
              <a:solidFill>
                <a:schemeClr val="bg1"/>
              </a:solidFill>
              <a:latin typeface="Tahoma" pitchFamily="34" charset="0"/>
            </a:endParaRPr>
          </a:p>
        </p:txBody>
      </p:sp>
      <p:sp>
        <p:nvSpPr>
          <p:cNvPr id="26639" name="Text Box 15"/>
          <p:cNvSpPr txBox="1">
            <a:spLocks noChangeArrowheads="1"/>
          </p:cNvSpPr>
          <p:nvPr/>
        </p:nvSpPr>
        <p:spPr bwMode="auto">
          <a:xfrm>
            <a:off x="304800" y="2362200"/>
            <a:ext cx="1066800" cy="381000"/>
          </a:xfrm>
          <a:prstGeom prst="rect">
            <a:avLst/>
          </a:prstGeom>
          <a:solidFill>
            <a:srgbClr val="000099"/>
          </a:solidFill>
          <a:ln w="15875">
            <a:solidFill>
              <a:srgbClr val="000099"/>
            </a:solidFill>
            <a:miter lim="800000"/>
            <a:headEnd/>
            <a:tailEnd/>
          </a:ln>
        </p:spPr>
        <p:txBody>
          <a:bodyPr anchor="ctr"/>
          <a:lstStyle/>
          <a:p>
            <a:r>
              <a:rPr lang="es-ES_tradnl" sz="1200" b="1">
                <a:solidFill>
                  <a:schemeClr val="bg1"/>
                </a:solidFill>
                <a:latin typeface="Tahoma" pitchFamily="34" charset="0"/>
              </a:rPr>
              <a:t>Pesqueras</a:t>
            </a:r>
            <a:endParaRPr lang="es-ES" sz="1200" b="1">
              <a:solidFill>
                <a:schemeClr val="bg1"/>
              </a:solidFill>
              <a:latin typeface="Tahoma" pitchFamily="34" charset="0"/>
            </a:endParaRPr>
          </a:p>
        </p:txBody>
      </p:sp>
      <p:sp>
        <p:nvSpPr>
          <p:cNvPr id="26640" name="Text Box 16"/>
          <p:cNvSpPr txBox="1">
            <a:spLocks noChangeArrowheads="1"/>
          </p:cNvSpPr>
          <p:nvPr/>
        </p:nvSpPr>
        <p:spPr bwMode="auto">
          <a:xfrm>
            <a:off x="304800" y="3505200"/>
            <a:ext cx="1066800" cy="466725"/>
          </a:xfrm>
          <a:prstGeom prst="rect">
            <a:avLst/>
          </a:prstGeom>
          <a:solidFill>
            <a:srgbClr val="000099"/>
          </a:solidFill>
          <a:ln w="15875">
            <a:solidFill>
              <a:srgbClr val="000099"/>
            </a:solidFill>
            <a:miter lim="800000"/>
            <a:headEnd/>
            <a:tailEnd/>
          </a:ln>
        </p:spPr>
        <p:txBody>
          <a:bodyPr anchor="ctr"/>
          <a:lstStyle/>
          <a:p>
            <a:r>
              <a:rPr lang="es-ES_tradnl" sz="1200" b="1">
                <a:solidFill>
                  <a:schemeClr val="bg1"/>
                </a:solidFill>
                <a:latin typeface="Tahoma" pitchFamily="34" charset="0"/>
              </a:rPr>
              <a:t>Industria Química</a:t>
            </a:r>
            <a:endParaRPr lang="es-ES" sz="1200" b="1">
              <a:solidFill>
                <a:schemeClr val="bg1"/>
              </a:solidFill>
              <a:latin typeface="Tahoma" pitchFamily="34" charset="0"/>
            </a:endParaRPr>
          </a:p>
        </p:txBody>
      </p:sp>
      <p:sp>
        <p:nvSpPr>
          <p:cNvPr id="26641" name="Text Box 17"/>
          <p:cNvSpPr txBox="1">
            <a:spLocks noChangeArrowheads="1"/>
          </p:cNvSpPr>
          <p:nvPr/>
        </p:nvSpPr>
        <p:spPr bwMode="auto">
          <a:xfrm>
            <a:off x="304800" y="2895600"/>
            <a:ext cx="1066800" cy="466725"/>
          </a:xfrm>
          <a:prstGeom prst="rect">
            <a:avLst/>
          </a:prstGeom>
          <a:solidFill>
            <a:srgbClr val="000099"/>
          </a:solidFill>
          <a:ln w="15875">
            <a:solidFill>
              <a:srgbClr val="000099"/>
            </a:solidFill>
            <a:miter lim="800000"/>
            <a:headEnd/>
            <a:tailEnd/>
          </a:ln>
        </p:spPr>
        <p:txBody>
          <a:bodyPr anchor="ctr"/>
          <a:lstStyle/>
          <a:p>
            <a:r>
              <a:rPr lang="es-ES_tradnl" sz="1100" b="1">
                <a:solidFill>
                  <a:schemeClr val="bg1"/>
                </a:solidFill>
                <a:latin typeface="Tahoma" pitchFamily="34" charset="0"/>
              </a:rPr>
              <a:t>Productores Agrícolas</a:t>
            </a:r>
            <a:endParaRPr lang="es-ES" sz="1100" b="1">
              <a:solidFill>
                <a:schemeClr val="bg1"/>
              </a:solidFill>
              <a:latin typeface="Tahoma" pitchFamily="34" charset="0"/>
            </a:endParaRPr>
          </a:p>
        </p:txBody>
      </p:sp>
      <p:sp>
        <p:nvSpPr>
          <p:cNvPr id="26642" name="Text Box 18"/>
          <p:cNvSpPr txBox="1">
            <a:spLocks noChangeArrowheads="1"/>
          </p:cNvSpPr>
          <p:nvPr/>
        </p:nvSpPr>
        <p:spPr bwMode="auto">
          <a:xfrm>
            <a:off x="152400" y="6370638"/>
            <a:ext cx="8839200" cy="347662"/>
          </a:xfrm>
          <a:prstGeom prst="rect">
            <a:avLst/>
          </a:prstGeom>
          <a:solidFill>
            <a:srgbClr val="000099"/>
          </a:solidFill>
          <a:ln w="15875">
            <a:solidFill>
              <a:srgbClr val="000099"/>
            </a:solidFill>
            <a:miter lim="800000"/>
            <a:headEnd/>
            <a:tailEnd/>
          </a:ln>
        </p:spPr>
        <p:txBody>
          <a:bodyPr anchor="ctr"/>
          <a:lstStyle/>
          <a:p>
            <a:r>
              <a:rPr lang="es-ES_tradnl" sz="1200" b="1">
                <a:solidFill>
                  <a:schemeClr val="bg1"/>
                </a:solidFill>
                <a:latin typeface="Tahoma" pitchFamily="34" charset="0"/>
              </a:rPr>
              <a:t>Sistema Económico y Financiero Mundial</a:t>
            </a:r>
            <a:endParaRPr lang="es-ES" sz="1200" b="1">
              <a:solidFill>
                <a:schemeClr val="bg1"/>
              </a:solidFill>
              <a:latin typeface="Tahoma" pitchFamily="34" charset="0"/>
            </a:endParaRPr>
          </a:p>
        </p:txBody>
      </p:sp>
      <p:sp>
        <p:nvSpPr>
          <p:cNvPr id="26643" name="Text Box 19"/>
          <p:cNvSpPr txBox="1">
            <a:spLocks noChangeArrowheads="1"/>
          </p:cNvSpPr>
          <p:nvPr/>
        </p:nvSpPr>
        <p:spPr bwMode="auto">
          <a:xfrm>
            <a:off x="228600" y="5486400"/>
            <a:ext cx="6934200" cy="381000"/>
          </a:xfrm>
          <a:prstGeom prst="rect">
            <a:avLst/>
          </a:prstGeom>
          <a:solidFill>
            <a:srgbClr val="000099"/>
          </a:solidFill>
          <a:ln w="15875">
            <a:solidFill>
              <a:srgbClr val="000099"/>
            </a:solidFill>
            <a:miter lim="800000"/>
            <a:headEnd/>
            <a:tailEnd/>
          </a:ln>
        </p:spPr>
        <p:txBody>
          <a:bodyPr anchor="ctr"/>
          <a:lstStyle/>
          <a:p>
            <a:r>
              <a:rPr lang="es-ES_tradnl" sz="1200" b="1">
                <a:solidFill>
                  <a:schemeClr val="bg1"/>
                </a:solidFill>
                <a:latin typeface="Tahoma" pitchFamily="34" charset="0"/>
              </a:rPr>
              <a:t>Sistemas de Comunicación e Información (Telefonía, Internet, etc.)</a:t>
            </a:r>
            <a:endParaRPr lang="es-ES" sz="1200" b="1">
              <a:solidFill>
                <a:schemeClr val="bg1"/>
              </a:solidFill>
              <a:latin typeface="Tahoma" pitchFamily="34" charset="0"/>
            </a:endParaRPr>
          </a:p>
        </p:txBody>
      </p:sp>
      <p:sp>
        <p:nvSpPr>
          <p:cNvPr id="26644" name="Text Box 20"/>
          <p:cNvSpPr txBox="1">
            <a:spLocks noChangeArrowheads="1"/>
          </p:cNvSpPr>
          <p:nvPr/>
        </p:nvSpPr>
        <p:spPr bwMode="auto">
          <a:xfrm>
            <a:off x="2438400" y="2133600"/>
            <a:ext cx="2286000" cy="466725"/>
          </a:xfrm>
          <a:prstGeom prst="rect">
            <a:avLst/>
          </a:prstGeom>
          <a:solidFill>
            <a:srgbClr val="FFFF00"/>
          </a:solidFill>
          <a:ln w="19050">
            <a:solidFill>
              <a:schemeClr val="tx1"/>
            </a:solidFill>
            <a:miter lim="800000"/>
            <a:headEnd/>
            <a:tailEnd/>
          </a:ln>
        </p:spPr>
        <p:txBody>
          <a:bodyPr anchor="ctr"/>
          <a:lstStyle/>
          <a:p>
            <a:r>
              <a:rPr lang="es-ES_tradnl" sz="1200" b="1">
                <a:solidFill>
                  <a:srgbClr val="000066"/>
                </a:solidFill>
                <a:latin typeface="Tahoma" pitchFamily="34" charset="0"/>
              </a:rPr>
              <a:t>Genética Reproducción</a:t>
            </a:r>
            <a:endParaRPr lang="es-ES" sz="1200" b="1">
              <a:solidFill>
                <a:srgbClr val="000066"/>
              </a:solidFill>
              <a:latin typeface="Tahoma" pitchFamily="34" charset="0"/>
            </a:endParaRPr>
          </a:p>
        </p:txBody>
      </p:sp>
      <p:sp>
        <p:nvSpPr>
          <p:cNvPr id="26645" name="Text Box 21"/>
          <p:cNvSpPr txBox="1">
            <a:spLocks noChangeArrowheads="1"/>
          </p:cNvSpPr>
          <p:nvPr/>
        </p:nvSpPr>
        <p:spPr bwMode="auto">
          <a:xfrm>
            <a:off x="76200" y="600075"/>
            <a:ext cx="7239000" cy="466725"/>
          </a:xfrm>
          <a:prstGeom prst="rect">
            <a:avLst/>
          </a:prstGeom>
          <a:solidFill>
            <a:srgbClr val="000099"/>
          </a:solidFill>
          <a:ln w="15875">
            <a:solidFill>
              <a:srgbClr val="000099"/>
            </a:solidFill>
            <a:miter lim="800000"/>
            <a:headEnd/>
            <a:tailEnd/>
          </a:ln>
        </p:spPr>
        <p:txBody>
          <a:bodyPr anchor="ctr"/>
          <a:lstStyle/>
          <a:p>
            <a:r>
              <a:rPr lang="es-ES_tradnl" sz="1200" b="1">
                <a:solidFill>
                  <a:schemeClr val="bg1"/>
                </a:solidFill>
                <a:latin typeface="Tahoma" pitchFamily="34" charset="0"/>
              </a:rPr>
              <a:t>Gobierno Nacional y Regional (leyes, macroeconomía, etc.)</a:t>
            </a:r>
            <a:endParaRPr lang="es-ES" sz="1200" b="1">
              <a:solidFill>
                <a:schemeClr val="bg1"/>
              </a:solidFill>
              <a:latin typeface="Tahoma" pitchFamily="34" charset="0"/>
            </a:endParaRPr>
          </a:p>
        </p:txBody>
      </p:sp>
      <p:sp>
        <p:nvSpPr>
          <p:cNvPr id="26646" name="Text Box 22"/>
          <p:cNvSpPr txBox="1">
            <a:spLocks noChangeArrowheads="1"/>
          </p:cNvSpPr>
          <p:nvPr/>
        </p:nvSpPr>
        <p:spPr bwMode="auto">
          <a:xfrm>
            <a:off x="7620000" y="3733800"/>
            <a:ext cx="1295400" cy="466725"/>
          </a:xfrm>
          <a:prstGeom prst="rect">
            <a:avLst/>
          </a:prstGeom>
          <a:solidFill>
            <a:srgbClr val="000099"/>
          </a:solidFill>
          <a:ln w="15875">
            <a:solidFill>
              <a:srgbClr val="000099"/>
            </a:solidFill>
            <a:miter lim="800000"/>
            <a:headEnd/>
            <a:tailEnd/>
          </a:ln>
        </p:spPr>
        <p:txBody>
          <a:bodyPr anchor="ctr"/>
          <a:lstStyle/>
          <a:p>
            <a:r>
              <a:rPr lang="es-ES_tradnl" sz="1200" b="1">
                <a:solidFill>
                  <a:schemeClr val="bg1"/>
                </a:solidFill>
                <a:latin typeface="Tahoma" pitchFamily="34" charset="0"/>
              </a:rPr>
              <a:t>Transporte Terrestre Frío</a:t>
            </a:r>
            <a:endParaRPr lang="es-ES" sz="1200" b="1">
              <a:solidFill>
                <a:schemeClr val="bg1"/>
              </a:solidFill>
              <a:latin typeface="Tahoma" pitchFamily="34" charset="0"/>
            </a:endParaRPr>
          </a:p>
        </p:txBody>
      </p:sp>
      <p:sp>
        <p:nvSpPr>
          <p:cNvPr id="26647" name="Line 23"/>
          <p:cNvSpPr>
            <a:spLocks noChangeShapeType="1"/>
          </p:cNvSpPr>
          <p:nvPr/>
        </p:nvSpPr>
        <p:spPr bwMode="auto">
          <a:xfrm>
            <a:off x="2438400" y="3200400"/>
            <a:ext cx="457200" cy="0"/>
          </a:xfrm>
          <a:prstGeom prst="line">
            <a:avLst/>
          </a:prstGeom>
          <a:noFill/>
          <a:ln w="25400">
            <a:solidFill>
              <a:srgbClr val="FF0000"/>
            </a:solidFill>
            <a:round/>
            <a:headEnd type="triangle" w="med" len="med"/>
            <a:tailEnd type="triangle" w="med" len="med"/>
          </a:ln>
        </p:spPr>
        <p:txBody>
          <a:bodyPr wrap="none"/>
          <a:lstStyle/>
          <a:p>
            <a:endParaRPr lang="es-ES"/>
          </a:p>
        </p:txBody>
      </p:sp>
      <p:sp>
        <p:nvSpPr>
          <p:cNvPr id="26648" name="Line 24"/>
          <p:cNvSpPr>
            <a:spLocks noChangeShapeType="1"/>
          </p:cNvSpPr>
          <p:nvPr/>
        </p:nvSpPr>
        <p:spPr bwMode="auto">
          <a:xfrm flipV="1">
            <a:off x="5181600" y="2616200"/>
            <a:ext cx="0" cy="279400"/>
          </a:xfrm>
          <a:prstGeom prst="line">
            <a:avLst/>
          </a:prstGeom>
          <a:noFill/>
          <a:ln w="25400">
            <a:solidFill>
              <a:srgbClr val="FF0000"/>
            </a:solidFill>
            <a:round/>
            <a:headEnd type="triangle" w="med" len="med"/>
            <a:tailEnd type="triangle" w="med" len="med"/>
          </a:ln>
        </p:spPr>
        <p:txBody>
          <a:bodyPr wrap="none"/>
          <a:lstStyle/>
          <a:p>
            <a:endParaRPr lang="es-ES"/>
          </a:p>
        </p:txBody>
      </p:sp>
      <p:sp>
        <p:nvSpPr>
          <p:cNvPr id="26649" name="Line 25"/>
          <p:cNvSpPr>
            <a:spLocks noChangeShapeType="1"/>
          </p:cNvSpPr>
          <p:nvPr/>
        </p:nvSpPr>
        <p:spPr bwMode="auto">
          <a:xfrm>
            <a:off x="5791200" y="2616200"/>
            <a:ext cx="0" cy="355600"/>
          </a:xfrm>
          <a:prstGeom prst="line">
            <a:avLst/>
          </a:prstGeom>
          <a:noFill/>
          <a:ln w="25400">
            <a:solidFill>
              <a:srgbClr val="FF0000"/>
            </a:solidFill>
            <a:round/>
            <a:headEnd type="triangle" w="med" len="med"/>
            <a:tailEnd type="triangle" w="med" len="med"/>
          </a:ln>
        </p:spPr>
        <p:txBody>
          <a:bodyPr wrap="none"/>
          <a:lstStyle/>
          <a:p>
            <a:endParaRPr lang="es-ES"/>
          </a:p>
        </p:txBody>
      </p:sp>
      <p:sp>
        <p:nvSpPr>
          <p:cNvPr id="26650" name="Line 26"/>
          <p:cNvSpPr>
            <a:spLocks noChangeShapeType="1"/>
          </p:cNvSpPr>
          <p:nvPr/>
        </p:nvSpPr>
        <p:spPr bwMode="auto">
          <a:xfrm>
            <a:off x="6324600" y="3352800"/>
            <a:ext cx="0" cy="381000"/>
          </a:xfrm>
          <a:prstGeom prst="line">
            <a:avLst/>
          </a:prstGeom>
          <a:noFill/>
          <a:ln w="25400">
            <a:solidFill>
              <a:srgbClr val="FF0000"/>
            </a:solidFill>
            <a:round/>
            <a:headEnd type="triangle" w="med" len="med"/>
            <a:tailEnd type="triangle" w="med" len="med"/>
          </a:ln>
        </p:spPr>
        <p:txBody>
          <a:bodyPr wrap="none"/>
          <a:lstStyle/>
          <a:p>
            <a:endParaRPr lang="es-ES"/>
          </a:p>
        </p:txBody>
      </p:sp>
      <p:sp>
        <p:nvSpPr>
          <p:cNvPr id="26651" name="Line 27"/>
          <p:cNvSpPr>
            <a:spLocks noChangeShapeType="1"/>
          </p:cNvSpPr>
          <p:nvPr/>
        </p:nvSpPr>
        <p:spPr bwMode="auto">
          <a:xfrm>
            <a:off x="4572000" y="2590800"/>
            <a:ext cx="0" cy="304800"/>
          </a:xfrm>
          <a:prstGeom prst="line">
            <a:avLst/>
          </a:prstGeom>
          <a:noFill/>
          <a:ln w="25400">
            <a:solidFill>
              <a:srgbClr val="FF0000"/>
            </a:solidFill>
            <a:round/>
            <a:headEnd type="triangle" w="med" len="med"/>
            <a:tailEnd type="triangle" w="med" len="med"/>
          </a:ln>
        </p:spPr>
        <p:txBody>
          <a:bodyPr wrap="none"/>
          <a:lstStyle/>
          <a:p>
            <a:endParaRPr lang="es-ES"/>
          </a:p>
        </p:txBody>
      </p:sp>
      <p:sp>
        <p:nvSpPr>
          <p:cNvPr id="26652" name="Text Box 28"/>
          <p:cNvSpPr txBox="1">
            <a:spLocks noChangeArrowheads="1"/>
          </p:cNvSpPr>
          <p:nvPr/>
        </p:nvSpPr>
        <p:spPr bwMode="auto">
          <a:xfrm>
            <a:off x="2895600" y="2855913"/>
            <a:ext cx="1295400" cy="649287"/>
          </a:xfrm>
          <a:prstGeom prst="rect">
            <a:avLst/>
          </a:prstGeom>
          <a:solidFill>
            <a:srgbClr val="FFFF00"/>
          </a:solidFill>
          <a:ln w="19050">
            <a:solidFill>
              <a:schemeClr val="tx1"/>
            </a:solidFill>
            <a:miter lim="800000"/>
            <a:headEnd/>
            <a:tailEnd/>
          </a:ln>
        </p:spPr>
        <p:txBody>
          <a:bodyPr anchor="ctr"/>
          <a:lstStyle/>
          <a:p>
            <a:r>
              <a:rPr lang="es-ES_tradnl" sz="1200" b="1">
                <a:solidFill>
                  <a:srgbClr val="000066"/>
                </a:solidFill>
                <a:latin typeface="Tahoma" pitchFamily="34" charset="0"/>
              </a:rPr>
              <a:t>Pisciculturas / Centro de Agua Dulce</a:t>
            </a:r>
            <a:endParaRPr lang="es-ES" sz="1200" b="1">
              <a:solidFill>
                <a:srgbClr val="000066"/>
              </a:solidFill>
              <a:latin typeface="Tahoma" pitchFamily="34" charset="0"/>
            </a:endParaRPr>
          </a:p>
        </p:txBody>
      </p:sp>
      <p:grpSp>
        <p:nvGrpSpPr>
          <p:cNvPr id="26653" name="Group 29"/>
          <p:cNvGrpSpPr>
            <a:grpSpLocks/>
          </p:cNvGrpSpPr>
          <p:nvPr/>
        </p:nvGrpSpPr>
        <p:grpSpPr bwMode="auto">
          <a:xfrm>
            <a:off x="2605088" y="2590800"/>
            <a:ext cx="61912" cy="1219200"/>
            <a:chOff x="1641" y="1632"/>
            <a:chExt cx="39" cy="768"/>
          </a:xfrm>
        </p:grpSpPr>
        <p:sp>
          <p:nvSpPr>
            <p:cNvPr id="26707" name="Line 30"/>
            <p:cNvSpPr>
              <a:spLocks noChangeShapeType="1"/>
            </p:cNvSpPr>
            <p:nvPr/>
          </p:nvSpPr>
          <p:spPr bwMode="auto">
            <a:xfrm flipV="1">
              <a:off x="1680" y="1632"/>
              <a:ext cx="0" cy="336"/>
            </a:xfrm>
            <a:prstGeom prst="line">
              <a:avLst/>
            </a:prstGeom>
            <a:noFill/>
            <a:ln w="25400">
              <a:solidFill>
                <a:srgbClr val="FF0000"/>
              </a:solidFill>
              <a:round/>
              <a:headEnd/>
              <a:tailEnd type="triangle" w="med" len="med"/>
            </a:ln>
          </p:spPr>
          <p:txBody>
            <a:bodyPr wrap="none"/>
            <a:lstStyle/>
            <a:p>
              <a:endParaRPr lang="es-ES"/>
            </a:p>
          </p:txBody>
        </p:sp>
        <p:sp>
          <p:nvSpPr>
            <p:cNvPr id="26708" name="Line 31"/>
            <p:cNvSpPr>
              <a:spLocks noChangeShapeType="1"/>
            </p:cNvSpPr>
            <p:nvPr/>
          </p:nvSpPr>
          <p:spPr bwMode="auto">
            <a:xfrm>
              <a:off x="1680" y="2064"/>
              <a:ext cx="0" cy="336"/>
            </a:xfrm>
            <a:prstGeom prst="line">
              <a:avLst/>
            </a:prstGeom>
            <a:noFill/>
            <a:ln w="25400">
              <a:solidFill>
                <a:srgbClr val="FF0000"/>
              </a:solidFill>
              <a:round/>
              <a:headEnd/>
              <a:tailEnd type="triangle" w="med" len="med"/>
            </a:ln>
          </p:spPr>
          <p:txBody>
            <a:bodyPr wrap="none"/>
            <a:lstStyle/>
            <a:p>
              <a:endParaRPr lang="es-ES"/>
            </a:p>
          </p:txBody>
        </p:sp>
        <p:sp>
          <p:nvSpPr>
            <p:cNvPr id="26709" name="Freeform 32"/>
            <p:cNvSpPr>
              <a:spLocks/>
            </p:cNvSpPr>
            <p:nvPr/>
          </p:nvSpPr>
          <p:spPr bwMode="auto">
            <a:xfrm>
              <a:off x="1641" y="1968"/>
              <a:ext cx="39" cy="96"/>
            </a:xfrm>
            <a:custGeom>
              <a:avLst/>
              <a:gdLst>
                <a:gd name="T0" fmla="*/ 39 w 39"/>
                <a:gd name="T1" fmla="*/ 0 h 96"/>
                <a:gd name="T2" fmla="*/ 9 w 39"/>
                <a:gd name="T3" fmla="*/ 15 h 96"/>
                <a:gd name="T4" fmla="*/ 0 w 39"/>
                <a:gd name="T5" fmla="*/ 48 h 96"/>
                <a:gd name="T6" fmla="*/ 12 w 39"/>
                <a:gd name="T7" fmla="*/ 78 h 96"/>
                <a:gd name="T8" fmla="*/ 36 w 39"/>
                <a:gd name="T9" fmla="*/ 96 h 96"/>
                <a:gd name="T10" fmla="*/ 0 60000 65536"/>
                <a:gd name="T11" fmla="*/ 0 60000 65536"/>
                <a:gd name="T12" fmla="*/ 0 60000 65536"/>
                <a:gd name="T13" fmla="*/ 0 60000 65536"/>
                <a:gd name="T14" fmla="*/ 0 60000 65536"/>
                <a:gd name="T15" fmla="*/ 0 w 39"/>
                <a:gd name="T16" fmla="*/ 0 h 96"/>
                <a:gd name="T17" fmla="*/ 39 w 39"/>
                <a:gd name="T18" fmla="*/ 96 h 96"/>
              </a:gdLst>
              <a:ahLst/>
              <a:cxnLst>
                <a:cxn ang="T10">
                  <a:pos x="T0" y="T1"/>
                </a:cxn>
                <a:cxn ang="T11">
                  <a:pos x="T2" y="T3"/>
                </a:cxn>
                <a:cxn ang="T12">
                  <a:pos x="T4" y="T5"/>
                </a:cxn>
                <a:cxn ang="T13">
                  <a:pos x="T6" y="T7"/>
                </a:cxn>
                <a:cxn ang="T14">
                  <a:pos x="T8" y="T9"/>
                </a:cxn>
              </a:cxnLst>
              <a:rect l="T15" t="T16" r="T17" b="T18"/>
              <a:pathLst>
                <a:path w="39" h="96">
                  <a:moveTo>
                    <a:pt x="39" y="0"/>
                  </a:moveTo>
                  <a:cubicBezTo>
                    <a:pt x="27" y="3"/>
                    <a:pt x="16" y="7"/>
                    <a:pt x="9" y="15"/>
                  </a:cubicBezTo>
                  <a:cubicBezTo>
                    <a:pt x="2" y="23"/>
                    <a:pt x="0" y="38"/>
                    <a:pt x="0" y="48"/>
                  </a:cubicBezTo>
                  <a:cubicBezTo>
                    <a:pt x="0" y="58"/>
                    <a:pt x="6" y="70"/>
                    <a:pt x="12" y="78"/>
                  </a:cubicBezTo>
                  <a:cubicBezTo>
                    <a:pt x="18" y="86"/>
                    <a:pt x="27" y="91"/>
                    <a:pt x="36" y="96"/>
                  </a:cubicBezTo>
                </a:path>
              </a:pathLst>
            </a:custGeom>
            <a:noFill/>
            <a:ln w="25400">
              <a:solidFill>
                <a:srgbClr val="FF0000"/>
              </a:solidFill>
              <a:round/>
              <a:headEnd/>
              <a:tailEnd/>
            </a:ln>
          </p:spPr>
          <p:txBody>
            <a:bodyPr wrap="none"/>
            <a:lstStyle/>
            <a:p>
              <a:endParaRPr lang="es-ES"/>
            </a:p>
          </p:txBody>
        </p:sp>
      </p:grpSp>
      <p:sp>
        <p:nvSpPr>
          <p:cNvPr id="26654" name="Line 33"/>
          <p:cNvSpPr>
            <a:spLocks noChangeShapeType="1"/>
          </p:cNvSpPr>
          <p:nvPr/>
        </p:nvSpPr>
        <p:spPr bwMode="auto">
          <a:xfrm flipV="1">
            <a:off x="5486400" y="2590800"/>
            <a:ext cx="0" cy="1219200"/>
          </a:xfrm>
          <a:prstGeom prst="line">
            <a:avLst/>
          </a:prstGeom>
          <a:noFill/>
          <a:ln w="25400">
            <a:solidFill>
              <a:srgbClr val="FF0000"/>
            </a:solidFill>
            <a:round/>
            <a:headEnd type="triangle" w="med" len="med"/>
            <a:tailEnd type="triangle" w="med" len="med"/>
          </a:ln>
        </p:spPr>
        <p:txBody>
          <a:bodyPr wrap="none"/>
          <a:lstStyle/>
          <a:p>
            <a:endParaRPr lang="es-ES"/>
          </a:p>
        </p:txBody>
      </p:sp>
      <p:sp>
        <p:nvSpPr>
          <p:cNvPr id="26655" name="Text Box 34"/>
          <p:cNvSpPr txBox="1">
            <a:spLocks noChangeArrowheads="1"/>
          </p:cNvSpPr>
          <p:nvPr/>
        </p:nvSpPr>
        <p:spPr bwMode="auto">
          <a:xfrm>
            <a:off x="88900" y="1143000"/>
            <a:ext cx="7226300" cy="304800"/>
          </a:xfrm>
          <a:prstGeom prst="rect">
            <a:avLst/>
          </a:prstGeom>
          <a:solidFill>
            <a:srgbClr val="000099"/>
          </a:solidFill>
          <a:ln w="15875">
            <a:solidFill>
              <a:srgbClr val="000099"/>
            </a:solidFill>
            <a:miter lim="800000"/>
            <a:headEnd/>
            <a:tailEnd/>
          </a:ln>
        </p:spPr>
        <p:txBody>
          <a:bodyPr anchor="ctr"/>
          <a:lstStyle/>
          <a:p>
            <a:r>
              <a:rPr lang="es-ES_tradnl" sz="1200" b="1">
                <a:solidFill>
                  <a:schemeClr val="bg1"/>
                </a:solidFill>
                <a:latin typeface="Tahoma" pitchFamily="34" charset="0"/>
              </a:rPr>
              <a:t>Bancos / Entidades Financieras</a:t>
            </a:r>
            <a:endParaRPr lang="es-ES" sz="1200" b="1">
              <a:solidFill>
                <a:schemeClr val="bg1"/>
              </a:solidFill>
              <a:latin typeface="Tahoma" pitchFamily="34" charset="0"/>
            </a:endParaRPr>
          </a:p>
        </p:txBody>
      </p:sp>
      <p:sp>
        <p:nvSpPr>
          <p:cNvPr id="26656" name="Text Box 35"/>
          <p:cNvSpPr txBox="1">
            <a:spLocks noChangeArrowheads="1"/>
          </p:cNvSpPr>
          <p:nvPr/>
        </p:nvSpPr>
        <p:spPr bwMode="auto">
          <a:xfrm>
            <a:off x="6477000" y="4440238"/>
            <a:ext cx="1600200" cy="284162"/>
          </a:xfrm>
          <a:prstGeom prst="rect">
            <a:avLst/>
          </a:prstGeom>
          <a:solidFill>
            <a:srgbClr val="000099"/>
          </a:solidFill>
          <a:ln w="15875">
            <a:solidFill>
              <a:srgbClr val="FF0000"/>
            </a:solidFill>
            <a:miter lim="800000"/>
            <a:headEnd/>
            <a:tailEnd/>
          </a:ln>
        </p:spPr>
        <p:txBody>
          <a:bodyPr anchor="ctr"/>
          <a:lstStyle/>
          <a:p>
            <a:r>
              <a:rPr lang="es-ES_tradnl" sz="1200" b="1">
                <a:solidFill>
                  <a:schemeClr val="bg1"/>
                </a:solidFill>
                <a:latin typeface="Tahoma" pitchFamily="34" charset="0"/>
              </a:rPr>
              <a:t>Fletes Aéreos</a:t>
            </a:r>
            <a:endParaRPr lang="es-ES" sz="1200" b="1">
              <a:solidFill>
                <a:schemeClr val="bg1"/>
              </a:solidFill>
              <a:latin typeface="Tahoma" pitchFamily="34" charset="0"/>
            </a:endParaRPr>
          </a:p>
        </p:txBody>
      </p:sp>
      <p:sp>
        <p:nvSpPr>
          <p:cNvPr id="26657" name="Text Box 36"/>
          <p:cNvSpPr txBox="1">
            <a:spLocks noChangeArrowheads="1"/>
          </p:cNvSpPr>
          <p:nvPr/>
        </p:nvSpPr>
        <p:spPr bwMode="auto">
          <a:xfrm>
            <a:off x="6477000" y="4973638"/>
            <a:ext cx="1600200" cy="284162"/>
          </a:xfrm>
          <a:prstGeom prst="rect">
            <a:avLst/>
          </a:prstGeom>
          <a:solidFill>
            <a:srgbClr val="000099"/>
          </a:solidFill>
          <a:ln w="15875">
            <a:solidFill>
              <a:srgbClr val="FF0000"/>
            </a:solidFill>
            <a:miter lim="800000"/>
            <a:headEnd/>
            <a:tailEnd/>
          </a:ln>
        </p:spPr>
        <p:txBody>
          <a:bodyPr anchor="ctr"/>
          <a:lstStyle/>
          <a:p>
            <a:r>
              <a:rPr lang="es-ES_tradnl" sz="1200" b="1">
                <a:solidFill>
                  <a:schemeClr val="bg1"/>
                </a:solidFill>
                <a:latin typeface="Tahoma" pitchFamily="34" charset="0"/>
              </a:rPr>
              <a:t>Aduanas</a:t>
            </a:r>
            <a:endParaRPr lang="es-ES" sz="1200" b="1">
              <a:solidFill>
                <a:schemeClr val="bg1"/>
              </a:solidFill>
              <a:latin typeface="Tahoma" pitchFamily="34" charset="0"/>
            </a:endParaRPr>
          </a:p>
        </p:txBody>
      </p:sp>
      <p:sp>
        <p:nvSpPr>
          <p:cNvPr id="26658" name="Text Box 37"/>
          <p:cNvSpPr txBox="1">
            <a:spLocks noChangeArrowheads="1"/>
          </p:cNvSpPr>
          <p:nvPr/>
        </p:nvSpPr>
        <p:spPr bwMode="auto">
          <a:xfrm>
            <a:off x="6477000" y="4689475"/>
            <a:ext cx="1600200" cy="284163"/>
          </a:xfrm>
          <a:prstGeom prst="rect">
            <a:avLst/>
          </a:prstGeom>
          <a:solidFill>
            <a:srgbClr val="000099"/>
          </a:solidFill>
          <a:ln w="15875">
            <a:solidFill>
              <a:srgbClr val="FF0000"/>
            </a:solidFill>
            <a:miter lim="800000"/>
            <a:headEnd/>
            <a:tailEnd/>
          </a:ln>
        </p:spPr>
        <p:txBody>
          <a:bodyPr anchor="ctr"/>
          <a:lstStyle/>
          <a:p>
            <a:r>
              <a:rPr lang="es-ES_tradnl" sz="1200" b="1">
                <a:solidFill>
                  <a:schemeClr val="bg1"/>
                </a:solidFill>
                <a:latin typeface="Tahoma" pitchFamily="34" charset="0"/>
              </a:rPr>
              <a:t>Fletes Marítimos</a:t>
            </a:r>
            <a:endParaRPr lang="es-ES" sz="1200" b="1">
              <a:solidFill>
                <a:schemeClr val="bg1"/>
              </a:solidFill>
              <a:latin typeface="Tahoma" pitchFamily="34" charset="0"/>
            </a:endParaRPr>
          </a:p>
        </p:txBody>
      </p:sp>
      <p:sp>
        <p:nvSpPr>
          <p:cNvPr id="26659" name="Text Box 38"/>
          <p:cNvSpPr txBox="1">
            <a:spLocks noChangeArrowheads="1"/>
          </p:cNvSpPr>
          <p:nvPr/>
        </p:nvSpPr>
        <p:spPr bwMode="auto">
          <a:xfrm>
            <a:off x="7696200" y="533400"/>
            <a:ext cx="1066800" cy="466725"/>
          </a:xfrm>
          <a:prstGeom prst="rect">
            <a:avLst/>
          </a:prstGeom>
          <a:solidFill>
            <a:srgbClr val="FF9900"/>
          </a:solidFill>
          <a:ln w="19050">
            <a:solidFill>
              <a:srgbClr val="808080"/>
            </a:solidFill>
            <a:miter lim="800000"/>
            <a:headEnd/>
            <a:tailEnd/>
          </a:ln>
        </p:spPr>
        <p:txBody>
          <a:bodyPr anchor="ctr"/>
          <a:lstStyle/>
          <a:p>
            <a:r>
              <a:rPr lang="es-ES_tradnl" sz="1200" b="1">
                <a:solidFill>
                  <a:srgbClr val="000066"/>
                </a:solidFill>
                <a:latin typeface="Tahoma" pitchFamily="34" charset="0"/>
              </a:rPr>
              <a:t>Mercado Global</a:t>
            </a:r>
            <a:endParaRPr lang="es-ES" sz="1200" b="1">
              <a:solidFill>
                <a:srgbClr val="000066"/>
              </a:solidFill>
              <a:latin typeface="Tahoma" pitchFamily="34" charset="0"/>
            </a:endParaRPr>
          </a:p>
        </p:txBody>
      </p:sp>
      <p:sp>
        <p:nvSpPr>
          <p:cNvPr id="26660" name="Line 39"/>
          <p:cNvSpPr>
            <a:spLocks noChangeShapeType="1"/>
          </p:cNvSpPr>
          <p:nvPr/>
        </p:nvSpPr>
        <p:spPr bwMode="auto">
          <a:xfrm flipV="1">
            <a:off x="2057400" y="3505200"/>
            <a:ext cx="0" cy="304800"/>
          </a:xfrm>
          <a:prstGeom prst="line">
            <a:avLst/>
          </a:prstGeom>
          <a:noFill/>
          <a:ln w="25400">
            <a:solidFill>
              <a:srgbClr val="FF0000"/>
            </a:solidFill>
            <a:round/>
            <a:headEnd type="triangle" w="med" len="med"/>
            <a:tailEnd type="triangle" w="med" len="med"/>
          </a:ln>
        </p:spPr>
        <p:txBody>
          <a:bodyPr wrap="none"/>
          <a:lstStyle/>
          <a:p>
            <a:endParaRPr lang="es-ES"/>
          </a:p>
        </p:txBody>
      </p:sp>
      <p:sp>
        <p:nvSpPr>
          <p:cNvPr id="26661" name="Line 40"/>
          <p:cNvSpPr>
            <a:spLocks noChangeShapeType="1"/>
          </p:cNvSpPr>
          <p:nvPr/>
        </p:nvSpPr>
        <p:spPr bwMode="auto">
          <a:xfrm flipV="1">
            <a:off x="3581400" y="3505200"/>
            <a:ext cx="0" cy="304800"/>
          </a:xfrm>
          <a:prstGeom prst="line">
            <a:avLst/>
          </a:prstGeom>
          <a:noFill/>
          <a:ln w="25400">
            <a:solidFill>
              <a:srgbClr val="FF0000"/>
            </a:solidFill>
            <a:round/>
            <a:headEnd type="triangle" w="med" len="med"/>
            <a:tailEnd type="triangle" w="med" len="med"/>
          </a:ln>
        </p:spPr>
        <p:txBody>
          <a:bodyPr wrap="none"/>
          <a:lstStyle/>
          <a:p>
            <a:endParaRPr lang="es-ES"/>
          </a:p>
        </p:txBody>
      </p:sp>
      <p:sp>
        <p:nvSpPr>
          <p:cNvPr id="26662" name="Line 41"/>
          <p:cNvSpPr>
            <a:spLocks noChangeShapeType="1"/>
          </p:cNvSpPr>
          <p:nvPr/>
        </p:nvSpPr>
        <p:spPr bwMode="auto">
          <a:xfrm flipV="1">
            <a:off x="4876800" y="3505200"/>
            <a:ext cx="0" cy="304800"/>
          </a:xfrm>
          <a:prstGeom prst="line">
            <a:avLst/>
          </a:prstGeom>
          <a:noFill/>
          <a:ln w="25400">
            <a:solidFill>
              <a:srgbClr val="FF0000"/>
            </a:solidFill>
            <a:round/>
            <a:headEnd type="triangle" w="med" len="med"/>
            <a:tailEnd type="triangle" w="med" len="med"/>
          </a:ln>
        </p:spPr>
        <p:txBody>
          <a:bodyPr wrap="none"/>
          <a:lstStyle/>
          <a:p>
            <a:endParaRPr lang="es-ES"/>
          </a:p>
        </p:txBody>
      </p:sp>
      <p:sp>
        <p:nvSpPr>
          <p:cNvPr id="26663" name="Text Box 42"/>
          <p:cNvSpPr txBox="1">
            <a:spLocks noChangeArrowheads="1"/>
          </p:cNvSpPr>
          <p:nvPr/>
        </p:nvSpPr>
        <p:spPr bwMode="auto">
          <a:xfrm>
            <a:off x="5562600" y="2971800"/>
            <a:ext cx="1447800" cy="381000"/>
          </a:xfrm>
          <a:prstGeom prst="rect">
            <a:avLst/>
          </a:prstGeom>
          <a:solidFill>
            <a:srgbClr val="FFFF00"/>
          </a:solidFill>
          <a:ln w="19050">
            <a:solidFill>
              <a:schemeClr val="tx1"/>
            </a:solidFill>
            <a:miter lim="800000"/>
            <a:headEnd/>
            <a:tailEnd/>
          </a:ln>
        </p:spPr>
        <p:txBody>
          <a:bodyPr anchor="ctr"/>
          <a:lstStyle/>
          <a:p>
            <a:r>
              <a:rPr lang="es-ES_tradnl" sz="1100" b="1">
                <a:solidFill>
                  <a:srgbClr val="000066"/>
                </a:solidFill>
                <a:latin typeface="Tahoma" pitchFamily="34" charset="0"/>
              </a:rPr>
              <a:t>Comercialización</a:t>
            </a:r>
            <a:endParaRPr lang="es-ES" sz="1100" b="1">
              <a:solidFill>
                <a:srgbClr val="000066"/>
              </a:solidFill>
              <a:latin typeface="Tahoma" pitchFamily="34" charset="0"/>
            </a:endParaRPr>
          </a:p>
        </p:txBody>
      </p:sp>
      <p:sp>
        <p:nvSpPr>
          <p:cNvPr id="26664" name="Text Box 43"/>
          <p:cNvSpPr txBox="1">
            <a:spLocks noChangeArrowheads="1"/>
          </p:cNvSpPr>
          <p:nvPr/>
        </p:nvSpPr>
        <p:spPr bwMode="auto">
          <a:xfrm>
            <a:off x="7467600" y="5964238"/>
            <a:ext cx="1524000" cy="284162"/>
          </a:xfrm>
          <a:prstGeom prst="rect">
            <a:avLst/>
          </a:prstGeom>
          <a:solidFill>
            <a:srgbClr val="000099"/>
          </a:solidFill>
          <a:ln w="15875">
            <a:solidFill>
              <a:srgbClr val="000099"/>
            </a:solidFill>
            <a:miter lim="800000"/>
            <a:headEnd/>
            <a:tailEnd/>
          </a:ln>
        </p:spPr>
        <p:txBody>
          <a:bodyPr anchor="ctr"/>
          <a:lstStyle/>
          <a:p>
            <a:r>
              <a:rPr lang="es-ES_tradnl" sz="1200" b="1">
                <a:solidFill>
                  <a:schemeClr val="bg1"/>
                </a:solidFill>
                <a:latin typeface="Tahoma" pitchFamily="34" charset="0"/>
              </a:rPr>
              <a:t>Tecnología</a:t>
            </a:r>
            <a:endParaRPr lang="es-ES" sz="1200" b="1">
              <a:solidFill>
                <a:schemeClr val="bg1"/>
              </a:solidFill>
              <a:latin typeface="Tahoma" pitchFamily="34" charset="0"/>
            </a:endParaRPr>
          </a:p>
        </p:txBody>
      </p:sp>
      <p:sp>
        <p:nvSpPr>
          <p:cNvPr id="26665" name="Line 44"/>
          <p:cNvSpPr>
            <a:spLocks noChangeShapeType="1"/>
          </p:cNvSpPr>
          <p:nvPr/>
        </p:nvSpPr>
        <p:spPr bwMode="auto">
          <a:xfrm flipH="1">
            <a:off x="7162800" y="6096000"/>
            <a:ext cx="381000" cy="0"/>
          </a:xfrm>
          <a:prstGeom prst="line">
            <a:avLst/>
          </a:prstGeom>
          <a:noFill/>
          <a:ln w="25400">
            <a:solidFill>
              <a:srgbClr val="FF0000"/>
            </a:solidFill>
            <a:round/>
            <a:headEnd type="triangle" w="med" len="med"/>
            <a:tailEnd type="triangle" w="med" len="med"/>
          </a:ln>
        </p:spPr>
        <p:txBody>
          <a:bodyPr wrap="none"/>
          <a:lstStyle/>
          <a:p>
            <a:endParaRPr lang="es-ES"/>
          </a:p>
        </p:txBody>
      </p:sp>
      <p:sp>
        <p:nvSpPr>
          <p:cNvPr id="26666" name="Line 45"/>
          <p:cNvSpPr>
            <a:spLocks noChangeShapeType="1"/>
          </p:cNvSpPr>
          <p:nvPr/>
        </p:nvSpPr>
        <p:spPr bwMode="auto">
          <a:xfrm flipV="1">
            <a:off x="5715000" y="3352800"/>
            <a:ext cx="0" cy="457200"/>
          </a:xfrm>
          <a:prstGeom prst="line">
            <a:avLst/>
          </a:prstGeom>
          <a:noFill/>
          <a:ln w="25400">
            <a:solidFill>
              <a:srgbClr val="FF0000"/>
            </a:solidFill>
            <a:round/>
            <a:headEnd type="triangle" w="med" len="med"/>
            <a:tailEnd type="triangle" w="med" len="med"/>
          </a:ln>
        </p:spPr>
        <p:txBody>
          <a:bodyPr wrap="none"/>
          <a:lstStyle/>
          <a:p>
            <a:endParaRPr lang="es-ES"/>
          </a:p>
        </p:txBody>
      </p:sp>
      <p:cxnSp>
        <p:nvCxnSpPr>
          <p:cNvPr id="26667" name="AutoShape 46"/>
          <p:cNvCxnSpPr>
            <a:cxnSpLocks noChangeShapeType="1"/>
            <a:stCxn id="26663" idx="0"/>
            <a:endCxn id="26689" idx="1"/>
          </p:cNvCxnSpPr>
          <p:nvPr/>
        </p:nvCxnSpPr>
        <p:spPr bwMode="auto">
          <a:xfrm rot="-5400000">
            <a:off x="6553994" y="2056606"/>
            <a:ext cx="638175" cy="1173163"/>
          </a:xfrm>
          <a:prstGeom prst="bentConnector2">
            <a:avLst/>
          </a:prstGeom>
          <a:noFill/>
          <a:ln w="25400">
            <a:solidFill>
              <a:srgbClr val="FF0000"/>
            </a:solidFill>
            <a:miter lim="800000"/>
            <a:headEnd type="triangle" w="med" len="med"/>
            <a:tailEnd type="triangle" w="med" len="med"/>
          </a:ln>
        </p:spPr>
      </p:cxnSp>
      <p:sp>
        <p:nvSpPr>
          <p:cNvPr id="26668" name="AutoShape 47"/>
          <p:cNvSpPr>
            <a:spLocks noChangeArrowheads="1"/>
          </p:cNvSpPr>
          <p:nvPr/>
        </p:nvSpPr>
        <p:spPr bwMode="auto">
          <a:xfrm>
            <a:off x="533400" y="914400"/>
            <a:ext cx="457200" cy="381000"/>
          </a:xfrm>
          <a:prstGeom prst="downArrow">
            <a:avLst>
              <a:gd name="adj1" fmla="val 50000"/>
              <a:gd name="adj2" fmla="val 25000"/>
            </a:avLst>
          </a:prstGeom>
          <a:solidFill>
            <a:srgbClr val="FF0000"/>
          </a:solidFill>
          <a:ln w="19050">
            <a:solidFill>
              <a:srgbClr val="FF0000"/>
            </a:solidFill>
            <a:miter lim="800000"/>
            <a:headEnd/>
            <a:tailEnd/>
          </a:ln>
        </p:spPr>
        <p:txBody>
          <a:bodyPr anchor="ctr"/>
          <a:lstStyle/>
          <a:p>
            <a:endParaRPr lang="es-ES"/>
          </a:p>
        </p:txBody>
      </p:sp>
      <p:sp>
        <p:nvSpPr>
          <p:cNvPr id="26669" name="AutoShape 48"/>
          <p:cNvSpPr>
            <a:spLocks noChangeArrowheads="1"/>
          </p:cNvSpPr>
          <p:nvPr/>
        </p:nvSpPr>
        <p:spPr bwMode="auto">
          <a:xfrm>
            <a:off x="6400800" y="914400"/>
            <a:ext cx="457200" cy="381000"/>
          </a:xfrm>
          <a:prstGeom prst="downArrow">
            <a:avLst>
              <a:gd name="adj1" fmla="val 50000"/>
              <a:gd name="adj2" fmla="val 25000"/>
            </a:avLst>
          </a:prstGeom>
          <a:solidFill>
            <a:srgbClr val="FF0000"/>
          </a:solidFill>
          <a:ln w="19050">
            <a:solidFill>
              <a:srgbClr val="FF0000"/>
            </a:solidFill>
            <a:miter lim="800000"/>
            <a:headEnd/>
            <a:tailEnd/>
          </a:ln>
        </p:spPr>
        <p:txBody>
          <a:bodyPr anchor="ctr"/>
          <a:lstStyle/>
          <a:p>
            <a:endParaRPr lang="es-ES"/>
          </a:p>
        </p:txBody>
      </p:sp>
      <p:sp>
        <p:nvSpPr>
          <p:cNvPr id="26670" name="AutoShape 49"/>
          <p:cNvSpPr>
            <a:spLocks noChangeArrowheads="1"/>
          </p:cNvSpPr>
          <p:nvPr/>
        </p:nvSpPr>
        <p:spPr bwMode="auto">
          <a:xfrm>
            <a:off x="762000" y="1371600"/>
            <a:ext cx="457200" cy="381000"/>
          </a:xfrm>
          <a:prstGeom prst="downArrow">
            <a:avLst>
              <a:gd name="adj1" fmla="val 50000"/>
              <a:gd name="adj2" fmla="val 25000"/>
            </a:avLst>
          </a:prstGeom>
          <a:solidFill>
            <a:srgbClr val="FF0000"/>
          </a:solidFill>
          <a:ln w="19050">
            <a:solidFill>
              <a:srgbClr val="FF0000"/>
            </a:solidFill>
            <a:miter lim="800000"/>
            <a:headEnd/>
            <a:tailEnd/>
          </a:ln>
        </p:spPr>
        <p:txBody>
          <a:bodyPr anchor="ctr"/>
          <a:lstStyle/>
          <a:p>
            <a:endParaRPr lang="es-ES"/>
          </a:p>
        </p:txBody>
      </p:sp>
      <p:sp>
        <p:nvSpPr>
          <p:cNvPr id="26671" name="AutoShape 50"/>
          <p:cNvSpPr>
            <a:spLocks noChangeArrowheads="1"/>
          </p:cNvSpPr>
          <p:nvPr/>
        </p:nvSpPr>
        <p:spPr bwMode="auto">
          <a:xfrm>
            <a:off x="6172200" y="1371600"/>
            <a:ext cx="457200" cy="381000"/>
          </a:xfrm>
          <a:prstGeom prst="downArrow">
            <a:avLst>
              <a:gd name="adj1" fmla="val 50000"/>
              <a:gd name="adj2" fmla="val 25000"/>
            </a:avLst>
          </a:prstGeom>
          <a:solidFill>
            <a:srgbClr val="FF0000"/>
          </a:solidFill>
          <a:ln w="19050">
            <a:solidFill>
              <a:srgbClr val="FF0000"/>
            </a:solidFill>
            <a:miter lim="800000"/>
            <a:headEnd/>
            <a:tailEnd/>
          </a:ln>
        </p:spPr>
        <p:txBody>
          <a:bodyPr anchor="ctr"/>
          <a:lstStyle/>
          <a:p>
            <a:endParaRPr lang="es-ES"/>
          </a:p>
        </p:txBody>
      </p:sp>
      <p:sp>
        <p:nvSpPr>
          <p:cNvPr id="26672" name="AutoShape 51"/>
          <p:cNvSpPr>
            <a:spLocks noChangeArrowheads="1"/>
          </p:cNvSpPr>
          <p:nvPr/>
        </p:nvSpPr>
        <p:spPr bwMode="auto">
          <a:xfrm>
            <a:off x="1524000" y="1905000"/>
            <a:ext cx="457200" cy="381000"/>
          </a:xfrm>
          <a:prstGeom prst="downArrow">
            <a:avLst>
              <a:gd name="adj1" fmla="val 50000"/>
              <a:gd name="adj2" fmla="val 25000"/>
            </a:avLst>
          </a:prstGeom>
          <a:solidFill>
            <a:srgbClr val="FF0000"/>
          </a:solidFill>
          <a:ln w="19050">
            <a:solidFill>
              <a:srgbClr val="FF0000"/>
            </a:solidFill>
            <a:miter lim="800000"/>
            <a:headEnd/>
            <a:tailEnd/>
          </a:ln>
        </p:spPr>
        <p:txBody>
          <a:bodyPr anchor="ctr"/>
          <a:lstStyle/>
          <a:p>
            <a:endParaRPr lang="es-ES"/>
          </a:p>
        </p:txBody>
      </p:sp>
      <p:sp>
        <p:nvSpPr>
          <p:cNvPr id="26673" name="AutoShape 52"/>
          <p:cNvSpPr>
            <a:spLocks noChangeArrowheads="1"/>
          </p:cNvSpPr>
          <p:nvPr/>
        </p:nvSpPr>
        <p:spPr bwMode="auto">
          <a:xfrm>
            <a:off x="5715000" y="1905000"/>
            <a:ext cx="457200" cy="381000"/>
          </a:xfrm>
          <a:prstGeom prst="downArrow">
            <a:avLst>
              <a:gd name="adj1" fmla="val 50000"/>
              <a:gd name="adj2" fmla="val 25000"/>
            </a:avLst>
          </a:prstGeom>
          <a:solidFill>
            <a:srgbClr val="FF0000"/>
          </a:solidFill>
          <a:ln w="19050">
            <a:solidFill>
              <a:srgbClr val="FF0000"/>
            </a:solidFill>
            <a:miter lim="800000"/>
            <a:headEnd/>
            <a:tailEnd/>
          </a:ln>
        </p:spPr>
        <p:txBody>
          <a:bodyPr anchor="ctr"/>
          <a:lstStyle/>
          <a:p>
            <a:endParaRPr lang="es-ES"/>
          </a:p>
        </p:txBody>
      </p:sp>
      <p:sp>
        <p:nvSpPr>
          <p:cNvPr id="26674" name="AutoShape 53"/>
          <p:cNvSpPr>
            <a:spLocks noChangeArrowheads="1"/>
          </p:cNvSpPr>
          <p:nvPr/>
        </p:nvSpPr>
        <p:spPr bwMode="auto">
          <a:xfrm flipV="1">
            <a:off x="1219200" y="5181600"/>
            <a:ext cx="457200" cy="381000"/>
          </a:xfrm>
          <a:prstGeom prst="downArrow">
            <a:avLst>
              <a:gd name="adj1" fmla="val 50000"/>
              <a:gd name="adj2" fmla="val 25000"/>
            </a:avLst>
          </a:prstGeom>
          <a:solidFill>
            <a:srgbClr val="FF0000"/>
          </a:solidFill>
          <a:ln w="19050">
            <a:solidFill>
              <a:srgbClr val="FF0000"/>
            </a:solidFill>
            <a:miter lim="800000"/>
            <a:headEnd/>
            <a:tailEnd/>
          </a:ln>
        </p:spPr>
        <p:txBody>
          <a:bodyPr anchor="ctr"/>
          <a:lstStyle/>
          <a:p>
            <a:endParaRPr lang="es-ES"/>
          </a:p>
        </p:txBody>
      </p:sp>
      <p:sp>
        <p:nvSpPr>
          <p:cNvPr id="26675" name="AutoShape 54"/>
          <p:cNvSpPr>
            <a:spLocks noChangeArrowheads="1"/>
          </p:cNvSpPr>
          <p:nvPr/>
        </p:nvSpPr>
        <p:spPr bwMode="auto">
          <a:xfrm flipV="1">
            <a:off x="6172200" y="5181600"/>
            <a:ext cx="457200" cy="381000"/>
          </a:xfrm>
          <a:prstGeom prst="downArrow">
            <a:avLst>
              <a:gd name="adj1" fmla="val 50000"/>
              <a:gd name="adj2" fmla="val 25000"/>
            </a:avLst>
          </a:prstGeom>
          <a:solidFill>
            <a:srgbClr val="FF0000"/>
          </a:solidFill>
          <a:ln w="19050">
            <a:solidFill>
              <a:srgbClr val="FF0000"/>
            </a:solidFill>
            <a:miter lim="800000"/>
            <a:headEnd/>
            <a:tailEnd/>
          </a:ln>
        </p:spPr>
        <p:txBody>
          <a:bodyPr anchor="ctr"/>
          <a:lstStyle/>
          <a:p>
            <a:endParaRPr lang="es-ES"/>
          </a:p>
        </p:txBody>
      </p:sp>
      <p:sp>
        <p:nvSpPr>
          <p:cNvPr id="26676" name="AutoShape 55"/>
          <p:cNvSpPr>
            <a:spLocks noChangeArrowheads="1"/>
          </p:cNvSpPr>
          <p:nvPr/>
        </p:nvSpPr>
        <p:spPr bwMode="auto">
          <a:xfrm flipV="1">
            <a:off x="1447800" y="4572000"/>
            <a:ext cx="457200" cy="381000"/>
          </a:xfrm>
          <a:prstGeom prst="downArrow">
            <a:avLst>
              <a:gd name="adj1" fmla="val 50000"/>
              <a:gd name="adj2" fmla="val 25000"/>
            </a:avLst>
          </a:prstGeom>
          <a:solidFill>
            <a:srgbClr val="FF0000"/>
          </a:solidFill>
          <a:ln w="19050">
            <a:solidFill>
              <a:srgbClr val="FF0000"/>
            </a:solidFill>
            <a:miter lim="800000"/>
            <a:headEnd/>
            <a:tailEnd/>
          </a:ln>
        </p:spPr>
        <p:txBody>
          <a:bodyPr wrap="none" anchor="ctr"/>
          <a:lstStyle/>
          <a:p>
            <a:endParaRPr lang="es-ES"/>
          </a:p>
        </p:txBody>
      </p:sp>
      <p:sp>
        <p:nvSpPr>
          <p:cNvPr id="26677" name="AutoShape 56"/>
          <p:cNvSpPr>
            <a:spLocks noChangeArrowheads="1"/>
          </p:cNvSpPr>
          <p:nvPr/>
        </p:nvSpPr>
        <p:spPr bwMode="auto">
          <a:xfrm flipV="1">
            <a:off x="5334000" y="4572000"/>
            <a:ext cx="457200" cy="381000"/>
          </a:xfrm>
          <a:prstGeom prst="downArrow">
            <a:avLst>
              <a:gd name="adj1" fmla="val 50000"/>
              <a:gd name="adj2" fmla="val 25000"/>
            </a:avLst>
          </a:prstGeom>
          <a:solidFill>
            <a:srgbClr val="FF0000"/>
          </a:solidFill>
          <a:ln w="19050">
            <a:solidFill>
              <a:srgbClr val="FF0000"/>
            </a:solidFill>
            <a:miter lim="800000"/>
            <a:headEnd/>
            <a:tailEnd/>
          </a:ln>
        </p:spPr>
        <p:txBody>
          <a:bodyPr wrap="none" anchor="ctr"/>
          <a:lstStyle/>
          <a:p>
            <a:endParaRPr lang="es-ES"/>
          </a:p>
        </p:txBody>
      </p:sp>
      <p:sp>
        <p:nvSpPr>
          <p:cNvPr id="26678" name="AutoShape 57"/>
          <p:cNvSpPr>
            <a:spLocks noChangeArrowheads="1"/>
          </p:cNvSpPr>
          <p:nvPr/>
        </p:nvSpPr>
        <p:spPr bwMode="auto">
          <a:xfrm flipV="1">
            <a:off x="533400" y="5715000"/>
            <a:ext cx="457200" cy="381000"/>
          </a:xfrm>
          <a:prstGeom prst="downArrow">
            <a:avLst>
              <a:gd name="adj1" fmla="val 50000"/>
              <a:gd name="adj2" fmla="val 25000"/>
            </a:avLst>
          </a:prstGeom>
          <a:solidFill>
            <a:srgbClr val="FF0000"/>
          </a:solidFill>
          <a:ln w="19050">
            <a:solidFill>
              <a:srgbClr val="FF0000"/>
            </a:solidFill>
            <a:miter lim="800000"/>
            <a:headEnd/>
            <a:tailEnd/>
          </a:ln>
        </p:spPr>
        <p:txBody>
          <a:bodyPr anchor="ctr"/>
          <a:lstStyle/>
          <a:p>
            <a:endParaRPr lang="es-ES"/>
          </a:p>
        </p:txBody>
      </p:sp>
      <p:sp>
        <p:nvSpPr>
          <p:cNvPr id="26679" name="AutoShape 58"/>
          <p:cNvSpPr>
            <a:spLocks noChangeArrowheads="1"/>
          </p:cNvSpPr>
          <p:nvPr/>
        </p:nvSpPr>
        <p:spPr bwMode="auto">
          <a:xfrm flipV="1">
            <a:off x="6553200" y="5715000"/>
            <a:ext cx="457200" cy="381000"/>
          </a:xfrm>
          <a:prstGeom prst="downArrow">
            <a:avLst>
              <a:gd name="adj1" fmla="val 50000"/>
              <a:gd name="adj2" fmla="val 25000"/>
            </a:avLst>
          </a:prstGeom>
          <a:solidFill>
            <a:srgbClr val="FF0000"/>
          </a:solidFill>
          <a:ln w="19050">
            <a:solidFill>
              <a:srgbClr val="FF0000"/>
            </a:solidFill>
            <a:miter lim="800000"/>
            <a:headEnd/>
            <a:tailEnd/>
          </a:ln>
        </p:spPr>
        <p:txBody>
          <a:bodyPr anchor="ctr"/>
          <a:lstStyle/>
          <a:p>
            <a:endParaRPr lang="es-ES"/>
          </a:p>
        </p:txBody>
      </p:sp>
      <p:sp>
        <p:nvSpPr>
          <p:cNvPr id="26680" name="AutoShape 59"/>
          <p:cNvSpPr>
            <a:spLocks noChangeArrowheads="1"/>
          </p:cNvSpPr>
          <p:nvPr/>
        </p:nvSpPr>
        <p:spPr bwMode="auto">
          <a:xfrm flipV="1">
            <a:off x="152400" y="6096000"/>
            <a:ext cx="457200" cy="381000"/>
          </a:xfrm>
          <a:prstGeom prst="downArrow">
            <a:avLst>
              <a:gd name="adj1" fmla="val 50000"/>
              <a:gd name="adj2" fmla="val 25000"/>
            </a:avLst>
          </a:prstGeom>
          <a:solidFill>
            <a:srgbClr val="FF0000"/>
          </a:solidFill>
          <a:ln w="19050">
            <a:solidFill>
              <a:srgbClr val="FF0000"/>
            </a:solidFill>
            <a:miter lim="800000"/>
            <a:headEnd/>
            <a:tailEnd/>
          </a:ln>
        </p:spPr>
        <p:txBody>
          <a:bodyPr anchor="ctr"/>
          <a:lstStyle/>
          <a:p>
            <a:endParaRPr lang="es-ES"/>
          </a:p>
        </p:txBody>
      </p:sp>
      <p:sp>
        <p:nvSpPr>
          <p:cNvPr id="26681" name="AutoShape 60"/>
          <p:cNvSpPr>
            <a:spLocks noChangeArrowheads="1"/>
          </p:cNvSpPr>
          <p:nvPr/>
        </p:nvSpPr>
        <p:spPr bwMode="auto">
          <a:xfrm flipV="1">
            <a:off x="6781800" y="6096000"/>
            <a:ext cx="457200" cy="381000"/>
          </a:xfrm>
          <a:prstGeom prst="downArrow">
            <a:avLst>
              <a:gd name="adj1" fmla="val 50000"/>
              <a:gd name="adj2" fmla="val 25000"/>
            </a:avLst>
          </a:prstGeom>
          <a:solidFill>
            <a:srgbClr val="FF0000"/>
          </a:solidFill>
          <a:ln w="19050">
            <a:solidFill>
              <a:srgbClr val="FF0000"/>
            </a:solidFill>
            <a:miter lim="800000"/>
            <a:headEnd/>
            <a:tailEnd/>
          </a:ln>
        </p:spPr>
        <p:txBody>
          <a:bodyPr anchor="ctr"/>
          <a:lstStyle/>
          <a:p>
            <a:endParaRPr lang="es-ES"/>
          </a:p>
        </p:txBody>
      </p:sp>
      <p:sp>
        <p:nvSpPr>
          <p:cNvPr id="26682" name="Line 61"/>
          <p:cNvSpPr>
            <a:spLocks noChangeShapeType="1"/>
          </p:cNvSpPr>
          <p:nvPr/>
        </p:nvSpPr>
        <p:spPr bwMode="auto">
          <a:xfrm>
            <a:off x="4114800" y="3200400"/>
            <a:ext cx="381000" cy="0"/>
          </a:xfrm>
          <a:prstGeom prst="line">
            <a:avLst/>
          </a:prstGeom>
          <a:noFill/>
          <a:ln w="25400">
            <a:solidFill>
              <a:srgbClr val="FF0000"/>
            </a:solidFill>
            <a:round/>
            <a:headEnd type="triangle" w="med" len="med"/>
            <a:tailEnd type="triangle" w="med" len="med"/>
          </a:ln>
        </p:spPr>
        <p:txBody>
          <a:bodyPr wrap="none"/>
          <a:lstStyle/>
          <a:p>
            <a:endParaRPr lang="es-ES"/>
          </a:p>
        </p:txBody>
      </p:sp>
      <p:sp>
        <p:nvSpPr>
          <p:cNvPr id="26683" name="Line 62"/>
          <p:cNvSpPr>
            <a:spLocks noChangeShapeType="1"/>
          </p:cNvSpPr>
          <p:nvPr/>
        </p:nvSpPr>
        <p:spPr bwMode="auto">
          <a:xfrm>
            <a:off x="3581400" y="2590800"/>
            <a:ext cx="0" cy="304800"/>
          </a:xfrm>
          <a:prstGeom prst="line">
            <a:avLst/>
          </a:prstGeom>
          <a:noFill/>
          <a:ln w="25400">
            <a:solidFill>
              <a:srgbClr val="FF0000"/>
            </a:solidFill>
            <a:round/>
            <a:headEnd type="triangle" w="med" len="med"/>
            <a:tailEnd type="triangle" w="med" len="med"/>
          </a:ln>
        </p:spPr>
        <p:txBody>
          <a:bodyPr wrap="none"/>
          <a:lstStyle/>
          <a:p>
            <a:endParaRPr lang="es-ES"/>
          </a:p>
        </p:txBody>
      </p:sp>
      <p:cxnSp>
        <p:nvCxnSpPr>
          <p:cNvPr id="26684" name="AutoShape 63"/>
          <p:cNvCxnSpPr>
            <a:cxnSpLocks noChangeShapeType="1"/>
            <a:stCxn id="26663" idx="3"/>
            <a:endCxn id="26692" idx="1"/>
          </p:cNvCxnSpPr>
          <p:nvPr/>
        </p:nvCxnSpPr>
        <p:spPr bwMode="auto">
          <a:xfrm>
            <a:off x="7019925" y="3162300"/>
            <a:ext cx="439738" cy="152400"/>
          </a:xfrm>
          <a:prstGeom prst="bentConnector3">
            <a:avLst>
              <a:gd name="adj1" fmla="val 49819"/>
            </a:avLst>
          </a:prstGeom>
          <a:noFill/>
          <a:ln w="25400">
            <a:solidFill>
              <a:srgbClr val="FF0000"/>
            </a:solidFill>
            <a:miter lim="800000"/>
            <a:headEnd type="triangle" w="med" len="med"/>
            <a:tailEnd type="triangle" w="med" len="med"/>
          </a:ln>
        </p:spPr>
      </p:cxnSp>
      <p:cxnSp>
        <p:nvCxnSpPr>
          <p:cNvPr id="26685" name="AutoShape 64"/>
          <p:cNvCxnSpPr>
            <a:cxnSpLocks noChangeShapeType="1"/>
            <a:endCxn id="26656" idx="0"/>
          </p:cNvCxnSpPr>
          <p:nvPr/>
        </p:nvCxnSpPr>
        <p:spPr bwMode="auto">
          <a:xfrm rot="16200000" flipH="1">
            <a:off x="6534944" y="3690144"/>
            <a:ext cx="989012" cy="495300"/>
          </a:xfrm>
          <a:prstGeom prst="bentConnector3">
            <a:avLst>
              <a:gd name="adj1" fmla="val 15727"/>
            </a:avLst>
          </a:prstGeom>
          <a:noFill/>
          <a:ln w="25400">
            <a:solidFill>
              <a:srgbClr val="FF0000"/>
            </a:solidFill>
            <a:miter lim="800000"/>
            <a:headEnd/>
            <a:tailEnd type="triangle" w="med" len="med"/>
          </a:ln>
        </p:spPr>
      </p:cxnSp>
      <p:sp>
        <p:nvSpPr>
          <p:cNvPr id="26686" name="Line 65"/>
          <p:cNvSpPr>
            <a:spLocks noChangeShapeType="1"/>
          </p:cNvSpPr>
          <p:nvPr/>
        </p:nvSpPr>
        <p:spPr bwMode="auto">
          <a:xfrm flipV="1">
            <a:off x="6781800" y="3352800"/>
            <a:ext cx="0" cy="241300"/>
          </a:xfrm>
          <a:prstGeom prst="line">
            <a:avLst/>
          </a:prstGeom>
          <a:noFill/>
          <a:ln w="25400">
            <a:solidFill>
              <a:srgbClr val="FF0000"/>
            </a:solidFill>
            <a:round/>
            <a:headEnd/>
            <a:tailEnd type="triangle" w="med" len="med"/>
          </a:ln>
        </p:spPr>
        <p:txBody>
          <a:bodyPr wrap="none"/>
          <a:lstStyle/>
          <a:p>
            <a:endParaRPr lang="es-ES"/>
          </a:p>
        </p:txBody>
      </p:sp>
      <p:sp>
        <p:nvSpPr>
          <p:cNvPr id="26687" name="AutoShape 66"/>
          <p:cNvSpPr>
            <a:spLocks noChangeArrowheads="1"/>
          </p:cNvSpPr>
          <p:nvPr/>
        </p:nvSpPr>
        <p:spPr bwMode="auto">
          <a:xfrm flipV="1">
            <a:off x="7924800" y="5638800"/>
            <a:ext cx="457200" cy="381000"/>
          </a:xfrm>
          <a:prstGeom prst="downArrow">
            <a:avLst>
              <a:gd name="adj1" fmla="val 50000"/>
              <a:gd name="adj2" fmla="val 25000"/>
            </a:avLst>
          </a:prstGeom>
          <a:solidFill>
            <a:srgbClr val="FF0000"/>
          </a:solidFill>
          <a:ln w="19050">
            <a:solidFill>
              <a:srgbClr val="FF0000"/>
            </a:solidFill>
            <a:miter lim="800000"/>
            <a:headEnd/>
            <a:tailEnd/>
          </a:ln>
        </p:spPr>
        <p:txBody>
          <a:bodyPr anchor="ctr"/>
          <a:lstStyle/>
          <a:p>
            <a:endParaRPr lang="es-ES"/>
          </a:p>
        </p:txBody>
      </p:sp>
      <p:sp>
        <p:nvSpPr>
          <p:cNvPr id="26688" name="AutoShape 67"/>
          <p:cNvSpPr>
            <a:spLocks noChangeArrowheads="1"/>
          </p:cNvSpPr>
          <p:nvPr/>
        </p:nvSpPr>
        <p:spPr bwMode="auto">
          <a:xfrm flipV="1">
            <a:off x="8534400" y="6172200"/>
            <a:ext cx="457200" cy="381000"/>
          </a:xfrm>
          <a:prstGeom prst="downArrow">
            <a:avLst>
              <a:gd name="adj1" fmla="val 50000"/>
              <a:gd name="adj2" fmla="val 25000"/>
            </a:avLst>
          </a:prstGeom>
          <a:solidFill>
            <a:srgbClr val="FF0000"/>
          </a:solidFill>
          <a:ln w="19050">
            <a:solidFill>
              <a:srgbClr val="FF0000"/>
            </a:solidFill>
            <a:miter lim="800000"/>
            <a:headEnd/>
            <a:tailEnd/>
          </a:ln>
        </p:spPr>
        <p:txBody>
          <a:bodyPr anchor="ctr"/>
          <a:lstStyle/>
          <a:p>
            <a:endParaRPr lang="es-ES"/>
          </a:p>
        </p:txBody>
      </p:sp>
      <p:sp>
        <p:nvSpPr>
          <p:cNvPr id="26689" name="Text Box 68"/>
          <p:cNvSpPr txBox="1">
            <a:spLocks noChangeArrowheads="1"/>
          </p:cNvSpPr>
          <p:nvPr/>
        </p:nvSpPr>
        <p:spPr bwMode="auto">
          <a:xfrm>
            <a:off x="7467600" y="1676400"/>
            <a:ext cx="1524000" cy="1295400"/>
          </a:xfrm>
          <a:prstGeom prst="rect">
            <a:avLst/>
          </a:prstGeom>
          <a:solidFill>
            <a:srgbClr val="000099"/>
          </a:solidFill>
          <a:ln w="15875">
            <a:solidFill>
              <a:srgbClr val="000099"/>
            </a:solidFill>
            <a:miter lim="800000"/>
            <a:headEnd/>
            <a:tailEnd/>
          </a:ln>
        </p:spPr>
        <p:txBody>
          <a:bodyPr anchor="ctr"/>
          <a:lstStyle/>
          <a:p>
            <a:r>
              <a:rPr lang="es-ES_tradnl" sz="1200" b="1">
                <a:solidFill>
                  <a:schemeClr val="bg1"/>
                </a:solidFill>
                <a:latin typeface="Tahoma" pitchFamily="34" charset="0"/>
              </a:rPr>
              <a:t>CLIENTES:</a:t>
            </a:r>
          </a:p>
          <a:p>
            <a:r>
              <a:rPr lang="es-ES_tradnl" sz="1200" b="1">
                <a:solidFill>
                  <a:schemeClr val="bg1"/>
                </a:solidFill>
                <a:latin typeface="Tahoma" pitchFamily="34" charset="0"/>
              </a:rPr>
              <a:t>Reprocesadores</a:t>
            </a:r>
          </a:p>
          <a:p>
            <a:r>
              <a:rPr lang="es-ES_tradnl" sz="1200" b="1">
                <a:solidFill>
                  <a:schemeClr val="bg1"/>
                </a:solidFill>
                <a:latin typeface="Tahoma" pitchFamily="34" charset="0"/>
              </a:rPr>
              <a:t>Institucionales</a:t>
            </a:r>
          </a:p>
          <a:p>
            <a:r>
              <a:rPr lang="es-ES_tradnl" sz="1200" b="1">
                <a:solidFill>
                  <a:schemeClr val="bg1"/>
                </a:solidFill>
                <a:latin typeface="Tahoma" pitchFamily="34" charset="0"/>
              </a:rPr>
              <a:t>Supermercados</a:t>
            </a:r>
          </a:p>
          <a:p>
            <a:r>
              <a:rPr lang="es-ES_tradnl" sz="1200" b="1">
                <a:solidFill>
                  <a:schemeClr val="bg1"/>
                </a:solidFill>
                <a:latin typeface="Tahoma" pitchFamily="34" charset="0"/>
              </a:rPr>
              <a:t>Restaurantes</a:t>
            </a:r>
            <a:endParaRPr lang="es-ES" sz="1200" b="1">
              <a:solidFill>
                <a:schemeClr val="bg1"/>
              </a:solidFill>
              <a:latin typeface="Tahoma" pitchFamily="34" charset="0"/>
            </a:endParaRPr>
          </a:p>
        </p:txBody>
      </p:sp>
      <p:sp>
        <p:nvSpPr>
          <p:cNvPr id="26690" name="Text Box 69"/>
          <p:cNvSpPr txBox="1">
            <a:spLocks noChangeArrowheads="1"/>
          </p:cNvSpPr>
          <p:nvPr/>
        </p:nvSpPr>
        <p:spPr bwMode="auto">
          <a:xfrm>
            <a:off x="7467600" y="1066800"/>
            <a:ext cx="1524000" cy="381000"/>
          </a:xfrm>
          <a:prstGeom prst="rect">
            <a:avLst/>
          </a:prstGeom>
          <a:solidFill>
            <a:srgbClr val="000099"/>
          </a:solidFill>
          <a:ln w="15875">
            <a:solidFill>
              <a:srgbClr val="000099"/>
            </a:solidFill>
            <a:miter lim="800000"/>
            <a:headEnd/>
            <a:tailEnd/>
          </a:ln>
        </p:spPr>
        <p:txBody>
          <a:bodyPr anchor="ctr"/>
          <a:lstStyle/>
          <a:p>
            <a:r>
              <a:rPr lang="es-ES_tradnl" sz="1200" b="1">
                <a:solidFill>
                  <a:schemeClr val="bg1"/>
                </a:solidFill>
                <a:latin typeface="Tahoma" pitchFamily="34" charset="0"/>
              </a:rPr>
              <a:t>Consumidores</a:t>
            </a:r>
            <a:endParaRPr lang="es-ES" sz="1200" b="1">
              <a:solidFill>
                <a:schemeClr val="bg1"/>
              </a:solidFill>
              <a:latin typeface="Tahoma" pitchFamily="34" charset="0"/>
            </a:endParaRPr>
          </a:p>
        </p:txBody>
      </p:sp>
      <p:sp>
        <p:nvSpPr>
          <p:cNvPr id="26691" name="Line 70"/>
          <p:cNvSpPr>
            <a:spLocks noChangeShapeType="1"/>
          </p:cNvSpPr>
          <p:nvPr/>
        </p:nvSpPr>
        <p:spPr bwMode="auto">
          <a:xfrm flipV="1">
            <a:off x="8229600" y="1371600"/>
            <a:ext cx="0" cy="381000"/>
          </a:xfrm>
          <a:prstGeom prst="line">
            <a:avLst/>
          </a:prstGeom>
          <a:noFill/>
          <a:ln w="25400">
            <a:solidFill>
              <a:srgbClr val="FF0000"/>
            </a:solidFill>
            <a:round/>
            <a:headEnd type="triangle" w="med" len="med"/>
            <a:tailEnd type="triangle" w="med" len="med"/>
          </a:ln>
        </p:spPr>
        <p:txBody>
          <a:bodyPr wrap="none"/>
          <a:lstStyle/>
          <a:p>
            <a:endParaRPr lang="es-ES"/>
          </a:p>
        </p:txBody>
      </p:sp>
      <p:sp>
        <p:nvSpPr>
          <p:cNvPr id="26692" name="Text Box 71"/>
          <p:cNvSpPr txBox="1">
            <a:spLocks noChangeArrowheads="1"/>
          </p:cNvSpPr>
          <p:nvPr/>
        </p:nvSpPr>
        <p:spPr bwMode="auto">
          <a:xfrm>
            <a:off x="7467600" y="3124200"/>
            <a:ext cx="1524000" cy="381000"/>
          </a:xfrm>
          <a:prstGeom prst="rect">
            <a:avLst/>
          </a:prstGeom>
          <a:solidFill>
            <a:srgbClr val="000099"/>
          </a:solidFill>
          <a:ln w="15875">
            <a:solidFill>
              <a:srgbClr val="000099"/>
            </a:solidFill>
            <a:miter lim="800000"/>
            <a:headEnd/>
            <a:tailEnd/>
          </a:ln>
        </p:spPr>
        <p:txBody>
          <a:bodyPr anchor="ctr"/>
          <a:lstStyle/>
          <a:p>
            <a:r>
              <a:rPr lang="es-ES_tradnl" sz="1200" b="1">
                <a:solidFill>
                  <a:schemeClr val="bg1"/>
                </a:solidFill>
                <a:latin typeface="Tahoma" pitchFamily="34" charset="0"/>
              </a:rPr>
              <a:t>Mayoristas</a:t>
            </a:r>
            <a:endParaRPr lang="es-ES" sz="1200" b="1">
              <a:solidFill>
                <a:schemeClr val="bg1"/>
              </a:solidFill>
              <a:latin typeface="Tahoma" pitchFamily="34" charset="0"/>
            </a:endParaRPr>
          </a:p>
        </p:txBody>
      </p:sp>
      <p:sp>
        <p:nvSpPr>
          <p:cNvPr id="26693" name="Line 72"/>
          <p:cNvSpPr>
            <a:spLocks noChangeShapeType="1"/>
          </p:cNvSpPr>
          <p:nvPr/>
        </p:nvSpPr>
        <p:spPr bwMode="auto">
          <a:xfrm>
            <a:off x="1447800" y="2514600"/>
            <a:ext cx="0" cy="1219200"/>
          </a:xfrm>
          <a:prstGeom prst="line">
            <a:avLst/>
          </a:prstGeom>
          <a:noFill/>
          <a:ln w="25400">
            <a:solidFill>
              <a:srgbClr val="FF0000"/>
            </a:solidFill>
            <a:round/>
            <a:headEnd/>
            <a:tailEnd/>
          </a:ln>
        </p:spPr>
        <p:txBody>
          <a:bodyPr wrap="none"/>
          <a:lstStyle/>
          <a:p>
            <a:endParaRPr lang="es-ES"/>
          </a:p>
        </p:txBody>
      </p:sp>
      <p:sp>
        <p:nvSpPr>
          <p:cNvPr id="26694" name="Line 73"/>
          <p:cNvSpPr>
            <a:spLocks noChangeShapeType="1"/>
          </p:cNvSpPr>
          <p:nvPr/>
        </p:nvSpPr>
        <p:spPr bwMode="auto">
          <a:xfrm flipH="1">
            <a:off x="1219200" y="3733800"/>
            <a:ext cx="228600" cy="0"/>
          </a:xfrm>
          <a:prstGeom prst="line">
            <a:avLst/>
          </a:prstGeom>
          <a:noFill/>
          <a:ln w="25400">
            <a:solidFill>
              <a:srgbClr val="FF0000"/>
            </a:solidFill>
            <a:round/>
            <a:headEnd/>
            <a:tailEnd type="triangle" w="med" len="med"/>
          </a:ln>
        </p:spPr>
        <p:txBody>
          <a:bodyPr wrap="none"/>
          <a:lstStyle/>
          <a:p>
            <a:endParaRPr lang="es-ES"/>
          </a:p>
        </p:txBody>
      </p:sp>
      <p:sp>
        <p:nvSpPr>
          <p:cNvPr id="26695" name="Line 74"/>
          <p:cNvSpPr>
            <a:spLocks noChangeShapeType="1"/>
          </p:cNvSpPr>
          <p:nvPr/>
        </p:nvSpPr>
        <p:spPr bwMode="auto">
          <a:xfrm flipH="1">
            <a:off x="1219200" y="2514600"/>
            <a:ext cx="228600" cy="0"/>
          </a:xfrm>
          <a:prstGeom prst="line">
            <a:avLst/>
          </a:prstGeom>
          <a:noFill/>
          <a:ln w="25400">
            <a:solidFill>
              <a:srgbClr val="FF0000"/>
            </a:solidFill>
            <a:round/>
            <a:headEnd/>
            <a:tailEnd type="triangle" w="med" len="med"/>
          </a:ln>
        </p:spPr>
        <p:txBody>
          <a:bodyPr wrap="none"/>
          <a:lstStyle/>
          <a:p>
            <a:endParaRPr lang="es-ES"/>
          </a:p>
        </p:txBody>
      </p:sp>
      <p:sp>
        <p:nvSpPr>
          <p:cNvPr id="26696" name="Line 75"/>
          <p:cNvSpPr>
            <a:spLocks noChangeShapeType="1"/>
          </p:cNvSpPr>
          <p:nvPr/>
        </p:nvSpPr>
        <p:spPr bwMode="auto">
          <a:xfrm>
            <a:off x="1447800" y="3200400"/>
            <a:ext cx="228600" cy="0"/>
          </a:xfrm>
          <a:prstGeom prst="line">
            <a:avLst/>
          </a:prstGeom>
          <a:noFill/>
          <a:ln w="25400">
            <a:solidFill>
              <a:srgbClr val="FF0000"/>
            </a:solidFill>
            <a:round/>
            <a:headEnd/>
            <a:tailEnd type="triangle" w="med" len="med"/>
          </a:ln>
        </p:spPr>
        <p:txBody>
          <a:bodyPr wrap="none"/>
          <a:lstStyle/>
          <a:p>
            <a:endParaRPr lang="es-ES"/>
          </a:p>
        </p:txBody>
      </p:sp>
      <p:sp>
        <p:nvSpPr>
          <p:cNvPr id="26697" name="Line 76"/>
          <p:cNvSpPr>
            <a:spLocks noChangeShapeType="1"/>
          </p:cNvSpPr>
          <p:nvPr/>
        </p:nvSpPr>
        <p:spPr bwMode="auto">
          <a:xfrm flipH="1">
            <a:off x="1295400" y="3200400"/>
            <a:ext cx="152400" cy="0"/>
          </a:xfrm>
          <a:prstGeom prst="line">
            <a:avLst/>
          </a:prstGeom>
          <a:noFill/>
          <a:ln w="25400">
            <a:solidFill>
              <a:srgbClr val="FF0000"/>
            </a:solidFill>
            <a:round/>
            <a:headEnd/>
            <a:tailEnd type="triangle" w="med" len="med"/>
          </a:ln>
        </p:spPr>
        <p:txBody>
          <a:bodyPr wrap="none"/>
          <a:lstStyle/>
          <a:p>
            <a:endParaRPr lang="es-ES"/>
          </a:p>
        </p:txBody>
      </p:sp>
      <p:sp>
        <p:nvSpPr>
          <p:cNvPr id="26698" name="Line 77"/>
          <p:cNvSpPr>
            <a:spLocks noChangeShapeType="1"/>
          </p:cNvSpPr>
          <p:nvPr/>
        </p:nvSpPr>
        <p:spPr bwMode="auto">
          <a:xfrm flipV="1">
            <a:off x="7848600" y="4191000"/>
            <a:ext cx="0" cy="304800"/>
          </a:xfrm>
          <a:prstGeom prst="line">
            <a:avLst/>
          </a:prstGeom>
          <a:noFill/>
          <a:ln w="25400">
            <a:solidFill>
              <a:srgbClr val="FF0000"/>
            </a:solidFill>
            <a:round/>
            <a:headEnd type="triangle" w="med" len="med"/>
            <a:tailEnd type="triangle" w="med" len="med"/>
          </a:ln>
        </p:spPr>
        <p:txBody>
          <a:bodyPr wrap="none"/>
          <a:lstStyle/>
          <a:p>
            <a:endParaRPr lang="es-ES"/>
          </a:p>
        </p:txBody>
      </p:sp>
      <p:sp>
        <p:nvSpPr>
          <p:cNvPr id="26699" name="Line 78"/>
          <p:cNvSpPr>
            <a:spLocks noChangeShapeType="1"/>
          </p:cNvSpPr>
          <p:nvPr/>
        </p:nvSpPr>
        <p:spPr bwMode="auto">
          <a:xfrm flipV="1">
            <a:off x="6705600" y="4191000"/>
            <a:ext cx="0" cy="304800"/>
          </a:xfrm>
          <a:prstGeom prst="line">
            <a:avLst/>
          </a:prstGeom>
          <a:noFill/>
          <a:ln w="25400">
            <a:solidFill>
              <a:srgbClr val="FF0000"/>
            </a:solidFill>
            <a:round/>
            <a:headEnd type="triangle" w="med" len="med"/>
            <a:tailEnd type="triangle" w="med" len="med"/>
          </a:ln>
        </p:spPr>
        <p:txBody>
          <a:bodyPr wrap="none"/>
          <a:lstStyle/>
          <a:p>
            <a:endParaRPr lang="es-ES"/>
          </a:p>
        </p:txBody>
      </p:sp>
      <p:sp>
        <p:nvSpPr>
          <p:cNvPr id="26700" name="Text Box 79"/>
          <p:cNvSpPr txBox="1">
            <a:spLocks noChangeArrowheads="1"/>
          </p:cNvSpPr>
          <p:nvPr/>
        </p:nvSpPr>
        <p:spPr bwMode="auto">
          <a:xfrm>
            <a:off x="7620000" y="2616200"/>
            <a:ext cx="1295400" cy="304800"/>
          </a:xfrm>
          <a:prstGeom prst="rect">
            <a:avLst/>
          </a:prstGeom>
          <a:solidFill>
            <a:srgbClr val="000099"/>
          </a:solidFill>
          <a:ln w="15875">
            <a:solidFill>
              <a:srgbClr val="FF0000"/>
            </a:solidFill>
            <a:miter lim="800000"/>
            <a:headEnd/>
            <a:tailEnd/>
          </a:ln>
        </p:spPr>
        <p:txBody>
          <a:bodyPr anchor="ctr"/>
          <a:lstStyle/>
          <a:p>
            <a:r>
              <a:rPr lang="es-ES_tradnl" sz="1200" b="1">
                <a:solidFill>
                  <a:schemeClr val="bg1"/>
                </a:solidFill>
                <a:latin typeface="Tahoma" pitchFamily="34" charset="0"/>
              </a:rPr>
              <a:t>I &amp; D Clientes</a:t>
            </a:r>
            <a:endParaRPr lang="es-ES" sz="1200" b="1">
              <a:solidFill>
                <a:schemeClr val="bg1"/>
              </a:solidFill>
              <a:latin typeface="Tahoma" pitchFamily="34" charset="0"/>
            </a:endParaRPr>
          </a:p>
        </p:txBody>
      </p:sp>
      <p:sp>
        <p:nvSpPr>
          <p:cNvPr id="26701" name="Line 80"/>
          <p:cNvSpPr>
            <a:spLocks noChangeShapeType="1"/>
          </p:cNvSpPr>
          <p:nvPr/>
        </p:nvSpPr>
        <p:spPr bwMode="auto">
          <a:xfrm flipV="1">
            <a:off x="8229600" y="3429000"/>
            <a:ext cx="0" cy="381000"/>
          </a:xfrm>
          <a:prstGeom prst="line">
            <a:avLst/>
          </a:prstGeom>
          <a:noFill/>
          <a:ln w="25400">
            <a:solidFill>
              <a:srgbClr val="FF0000"/>
            </a:solidFill>
            <a:round/>
            <a:headEnd type="triangle" w="med" len="med"/>
            <a:tailEnd type="triangle" w="med" len="med"/>
          </a:ln>
        </p:spPr>
        <p:txBody>
          <a:bodyPr wrap="none"/>
          <a:lstStyle/>
          <a:p>
            <a:endParaRPr lang="es-ES"/>
          </a:p>
        </p:txBody>
      </p:sp>
      <p:sp>
        <p:nvSpPr>
          <p:cNvPr id="26702" name="Line 81"/>
          <p:cNvSpPr>
            <a:spLocks noChangeShapeType="1"/>
          </p:cNvSpPr>
          <p:nvPr/>
        </p:nvSpPr>
        <p:spPr bwMode="auto">
          <a:xfrm flipV="1">
            <a:off x="8229600" y="2895600"/>
            <a:ext cx="0" cy="304800"/>
          </a:xfrm>
          <a:prstGeom prst="line">
            <a:avLst/>
          </a:prstGeom>
          <a:noFill/>
          <a:ln w="25400">
            <a:solidFill>
              <a:srgbClr val="FF0000"/>
            </a:solidFill>
            <a:round/>
            <a:headEnd type="triangle" w="med" len="med"/>
            <a:tailEnd type="triangle" w="med" len="med"/>
          </a:ln>
        </p:spPr>
        <p:txBody>
          <a:bodyPr wrap="none"/>
          <a:lstStyle/>
          <a:p>
            <a:endParaRPr lang="es-ES"/>
          </a:p>
        </p:txBody>
      </p:sp>
      <p:sp>
        <p:nvSpPr>
          <p:cNvPr id="26703" name="Line 82"/>
          <p:cNvSpPr>
            <a:spLocks noChangeShapeType="1"/>
          </p:cNvSpPr>
          <p:nvPr/>
        </p:nvSpPr>
        <p:spPr bwMode="auto">
          <a:xfrm rot="16200000" flipV="1">
            <a:off x="6062663" y="2339975"/>
            <a:ext cx="0" cy="317500"/>
          </a:xfrm>
          <a:prstGeom prst="line">
            <a:avLst/>
          </a:prstGeom>
          <a:noFill/>
          <a:ln w="25400">
            <a:solidFill>
              <a:srgbClr val="FF0000"/>
            </a:solidFill>
            <a:round/>
            <a:headEnd/>
            <a:tailEnd type="triangle" w="med" len="med"/>
          </a:ln>
        </p:spPr>
        <p:txBody>
          <a:bodyPr wrap="none"/>
          <a:lstStyle/>
          <a:p>
            <a:endParaRPr lang="es-ES"/>
          </a:p>
        </p:txBody>
      </p:sp>
      <p:sp>
        <p:nvSpPr>
          <p:cNvPr id="26704" name="Freeform 83"/>
          <p:cNvSpPr>
            <a:spLocks/>
          </p:cNvSpPr>
          <p:nvPr/>
        </p:nvSpPr>
        <p:spPr bwMode="auto">
          <a:xfrm rot="5400000">
            <a:off x="6255543" y="2393157"/>
            <a:ext cx="61913" cy="152400"/>
          </a:xfrm>
          <a:custGeom>
            <a:avLst/>
            <a:gdLst>
              <a:gd name="T0" fmla="*/ 39 w 39"/>
              <a:gd name="T1" fmla="*/ 0 h 96"/>
              <a:gd name="T2" fmla="*/ 9 w 39"/>
              <a:gd name="T3" fmla="*/ 15 h 96"/>
              <a:gd name="T4" fmla="*/ 0 w 39"/>
              <a:gd name="T5" fmla="*/ 48 h 96"/>
              <a:gd name="T6" fmla="*/ 12 w 39"/>
              <a:gd name="T7" fmla="*/ 78 h 96"/>
              <a:gd name="T8" fmla="*/ 36 w 39"/>
              <a:gd name="T9" fmla="*/ 96 h 96"/>
              <a:gd name="T10" fmla="*/ 0 60000 65536"/>
              <a:gd name="T11" fmla="*/ 0 60000 65536"/>
              <a:gd name="T12" fmla="*/ 0 60000 65536"/>
              <a:gd name="T13" fmla="*/ 0 60000 65536"/>
              <a:gd name="T14" fmla="*/ 0 60000 65536"/>
              <a:gd name="T15" fmla="*/ 0 w 39"/>
              <a:gd name="T16" fmla="*/ 0 h 96"/>
              <a:gd name="T17" fmla="*/ 39 w 39"/>
              <a:gd name="T18" fmla="*/ 96 h 96"/>
            </a:gdLst>
            <a:ahLst/>
            <a:cxnLst>
              <a:cxn ang="T10">
                <a:pos x="T0" y="T1"/>
              </a:cxn>
              <a:cxn ang="T11">
                <a:pos x="T2" y="T3"/>
              </a:cxn>
              <a:cxn ang="T12">
                <a:pos x="T4" y="T5"/>
              </a:cxn>
              <a:cxn ang="T13">
                <a:pos x="T6" y="T7"/>
              </a:cxn>
              <a:cxn ang="T14">
                <a:pos x="T8" y="T9"/>
              </a:cxn>
            </a:cxnLst>
            <a:rect l="T15" t="T16" r="T17" b="T18"/>
            <a:pathLst>
              <a:path w="39" h="96">
                <a:moveTo>
                  <a:pt x="39" y="0"/>
                </a:moveTo>
                <a:cubicBezTo>
                  <a:pt x="27" y="3"/>
                  <a:pt x="16" y="7"/>
                  <a:pt x="9" y="15"/>
                </a:cubicBezTo>
                <a:cubicBezTo>
                  <a:pt x="2" y="23"/>
                  <a:pt x="0" y="38"/>
                  <a:pt x="0" y="48"/>
                </a:cubicBezTo>
                <a:cubicBezTo>
                  <a:pt x="0" y="58"/>
                  <a:pt x="6" y="70"/>
                  <a:pt x="12" y="78"/>
                </a:cubicBezTo>
                <a:cubicBezTo>
                  <a:pt x="18" y="86"/>
                  <a:pt x="27" y="91"/>
                  <a:pt x="36" y="96"/>
                </a:cubicBezTo>
              </a:path>
            </a:pathLst>
          </a:custGeom>
          <a:noFill/>
          <a:ln w="25400">
            <a:solidFill>
              <a:srgbClr val="FF0000"/>
            </a:solidFill>
            <a:round/>
            <a:headEnd/>
            <a:tailEnd/>
          </a:ln>
        </p:spPr>
        <p:txBody>
          <a:bodyPr wrap="none"/>
          <a:lstStyle/>
          <a:p>
            <a:endParaRPr lang="es-ES"/>
          </a:p>
        </p:txBody>
      </p:sp>
      <p:cxnSp>
        <p:nvCxnSpPr>
          <p:cNvPr id="26705" name="AutoShape 84"/>
          <p:cNvCxnSpPr>
            <a:cxnSpLocks noChangeShapeType="1"/>
            <a:stCxn id="26704" idx="0"/>
            <a:endCxn id="26700" idx="1"/>
          </p:cNvCxnSpPr>
          <p:nvPr/>
        </p:nvCxnSpPr>
        <p:spPr bwMode="auto">
          <a:xfrm>
            <a:off x="6375400" y="2498725"/>
            <a:ext cx="1236663" cy="269875"/>
          </a:xfrm>
          <a:prstGeom prst="bentConnector3">
            <a:avLst>
              <a:gd name="adj1" fmla="val 49806"/>
            </a:avLst>
          </a:prstGeom>
          <a:noFill/>
          <a:ln w="25400">
            <a:solidFill>
              <a:srgbClr val="FF0000"/>
            </a:solidFill>
            <a:miter lim="800000"/>
            <a:headEnd/>
            <a:tailEnd type="triangle" w="med" len="med"/>
          </a:ln>
        </p:spPr>
      </p:cxnSp>
      <p:sp>
        <p:nvSpPr>
          <p:cNvPr id="26706" name="Rectangle 85"/>
          <p:cNvSpPr>
            <a:spLocks noChangeArrowheads="1"/>
          </p:cNvSpPr>
          <p:nvPr/>
        </p:nvSpPr>
        <p:spPr bwMode="auto">
          <a:xfrm>
            <a:off x="0" y="76200"/>
            <a:ext cx="8797925" cy="381000"/>
          </a:xfrm>
          <a:prstGeom prst="rect">
            <a:avLst/>
          </a:prstGeom>
          <a:noFill/>
          <a:ln w="9525">
            <a:noFill/>
            <a:miter lim="800000"/>
            <a:headEnd/>
            <a:tailEnd/>
          </a:ln>
        </p:spPr>
        <p:txBody>
          <a:bodyPr anchor="ctr"/>
          <a:lstStyle/>
          <a:p>
            <a:pPr algn="l"/>
            <a:r>
              <a:rPr lang="es-CL" sz="2000" b="1" i="1">
                <a:solidFill>
                  <a:srgbClr val="000066"/>
                </a:solidFill>
                <a:latin typeface="Times New Roman" pitchFamily="18" charset="0"/>
              </a:rPr>
              <a:t>Salmon Complex Adaptative System at Invertec</a:t>
            </a:r>
          </a:p>
        </p:txBody>
      </p:sp>
    </p:spTree>
  </p:cSld>
  <p:clrMapOvr>
    <a:masterClrMapping/>
  </p:clrMapOvr>
  <p:transition>
    <p:rand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AutoShape 2"/>
          <p:cNvSpPr>
            <a:spLocks noChangeArrowheads="1"/>
          </p:cNvSpPr>
          <p:nvPr/>
        </p:nvSpPr>
        <p:spPr bwMode="auto">
          <a:xfrm>
            <a:off x="7391400" y="838200"/>
            <a:ext cx="1663700" cy="5969000"/>
          </a:xfrm>
          <a:prstGeom prst="roundRect">
            <a:avLst>
              <a:gd name="adj" fmla="val 5727"/>
            </a:avLst>
          </a:prstGeom>
          <a:solidFill>
            <a:srgbClr val="EAEAEA"/>
          </a:solidFill>
          <a:ln w="19050">
            <a:solidFill>
              <a:srgbClr val="DDDDDD"/>
            </a:solidFill>
            <a:round/>
            <a:headEnd/>
            <a:tailEnd/>
          </a:ln>
        </p:spPr>
        <p:txBody>
          <a:bodyPr anchor="ctr"/>
          <a:lstStyle/>
          <a:p>
            <a:endParaRPr lang="es-ES"/>
          </a:p>
        </p:txBody>
      </p:sp>
      <p:sp>
        <p:nvSpPr>
          <p:cNvPr id="27651" name="Text Box 3"/>
          <p:cNvSpPr txBox="1">
            <a:spLocks noChangeArrowheads="1"/>
          </p:cNvSpPr>
          <p:nvPr/>
        </p:nvSpPr>
        <p:spPr bwMode="auto">
          <a:xfrm>
            <a:off x="7620000" y="3733800"/>
            <a:ext cx="1295400" cy="466725"/>
          </a:xfrm>
          <a:prstGeom prst="rect">
            <a:avLst/>
          </a:prstGeom>
          <a:solidFill>
            <a:srgbClr val="EAEAEA"/>
          </a:solidFill>
          <a:ln w="19050">
            <a:solidFill>
              <a:srgbClr val="DDDDDD"/>
            </a:solidFill>
            <a:miter lim="800000"/>
            <a:headEnd/>
            <a:tailEnd/>
          </a:ln>
        </p:spPr>
        <p:txBody>
          <a:bodyPr anchor="ctr"/>
          <a:lstStyle/>
          <a:p>
            <a:r>
              <a:rPr lang="es-ES_tradnl" sz="1200" b="1">
                <a:solidFill>
                  <a:srgbClr val="C0C0C0"/>
                </a:solidFill>
                <a:latin typeface="Tahoma" pitchFamily="34" charset="0"/>
              </a:rPr>
              <a:t>Transporte Terrestre Frío</a:t>
            </a:r>
            <a:endParaRPr lang="es-ES" sz="1200" b="1">
              <a:solidFill>
                <a:srgbClr val="C0C0C0"/>
              </a:solidFill>
              <a:latin typeface="Tahoma" pitchFamily="34" charset="0"/>
            </a:endParaRPr>
          </a:p>
        </p:txBody>
      </p:sp>
      <p:sp>
        <p:nvSpPr>
          <p:cNvPr id="27652" name="Text Box 4"/>
          <p:cNvSpPr txBox="1">
            <a:spLocks noChangeArrowheads="1"/>
          </p:cNvSpPr>
          <p:nvPr/>
        </p:nvSpPr>
        <p:spPr bwMode="auto">
          <a:xfrm>
            <a:off x="7467600" y="1676400"/>
            <a:ext cx="1524000" cy="1295400"/>
          </a:xfrm>
          <a:prstGeom prst="rect">
            <a:avLst/>
          </a:prstGeom>
          <a:solidFill>
            <a:srgbClr val="EAEAEA"/>
          </a:solidFill>
          <a:ln w="19050">
            <a:solidFill>
              <a:srgbClr val="DDDDDD"/>
            </a:solidFill>
            <a:miter lim="800000"/>
            <a:headEnd/>
            <a:tailEnd/>
          </a:ln>
        </p:spPr>
        <p:txBody>
          <a:bodyPr anchor="ctr"/>
          <a:lstStyle/>
          <a:p>
            <a:r>
              <a:rPr lang="es-ES_tradnl" sz="1200" b="1">
                <a:solidFill>
                  <a:srgbClr val="C0C0C0"/>
                </a:solidFill>
                <a:latin typeface="Tahoma" pitchFamily="34" charset="0"/>
              </a:rPr>
              <a:t>CLIENTES:</a:t>
            </a:r>
          </a:p>
          <a:p>
            <a:r>
              <a:rPr lang="es-ES_tradnl" sz="1200" b="1">
                <a:solidFill>
                  <a:srgbClr val="C0C0C0"/>
                </a:solidFill>
                <a:latin typeface="Tahoma" pitchFamily="34" charset="0"/>
              </a:rPr>
              <a:t>Reprocesadores</a:t>
            </a:r>
          </a:p>
          <a:p>
            <a:r>
              <a:rPr lang="es-ES_tradnl" sz="1200" b="1">
                <a:solidFill>
                  <a:srgbClr val="C0C0C0"/>
                </a:solidFill>
                <a:latin typeface="Tahoma" pitchFamily="34" charset="0"/>
              </a:rPr>
              <a:t>Institucionales</a:t>
            </a:r>
          </a:p>
          <a:p>
            <a:r>
              <a:rPr lang="es-ES_tradnl" sz="1200" b="1">
                <a:solidFill>
                  <a:srgbClr val="C0C0C0"/>
                </a:solidFill>
                <a:latin typeface="Tahoma" pitchFamily="34" charset="0"/>
              </a:rPr>
              <a:t>Supermercados</a:t>
            </a:r>
          </a:p>
          <a:p>
            <a:r>
              <a:rPr lang="es-ES_tradnl" sz="1200" b="1">
                <a:solidFill>
                  <a:srgbClr val="C0C0C0"/>
                </a:solidFill>
                <a:latin typeface="Tahoma" pitchFamily="34" charset="0"/>
              </a:rPr>
              <a:t>Restaurantes</a:t>
            </a:r>
            <a:endParaRPr lang="es-ES" sz="1200" b="1">
              <a:solidFill>
                <a:srgbClr val="C0C0C0"/>
              </a:solidFill>
              <a:latin typeface="Tahoma" pitchFamily="34" charset="0"/>
            </a:endParaRPr>
          </a:p>
        </p:txBody>
      </p:sp>
      <p:sp>
        <p:nvSpPr>
          <p:cNvPr id="27653" name="Text Box 5"/>
          <p:cNvSpPr txBox="1">
            <a:spLocks noChangeArrowheads="1"/>
          </p:cNvSpPr>
          <p:nvPr/>
        </p:nvSpPr>
        <p:spPr bwMode="auto">
          <a:xfrm>
            <a:off x="7467600" y="1066800"/>
            <a:ext cx="1524000" cy="381000"/>
          </a:xfrm>
          <a:prstGeom prst="rect">
            <a:avLst/>
          </a:prstGeom>
          <a:solidFill>
            <a:srgbClr val="EAEAEA"/>
          </a:solidFill>
          <a:ln w="19050">
            <a:solidFill>
              <a:srgbClr val="DDDDDD"/>
            </a:solidFill>
            <a:miter lim="800000"/>
            <a:headEnd/>
            <a:tailEnd/>
          </a:ln>
        </p:spPr>
        <p:txBody>
          <a:bodyPr anchor="ctr"/>
          <a:lstStyle/>
          <a:p>
            <a:r>
              <a:rPr lang="es-ES_tradnl" sz="1200" b="1">
                <a:solidFill>
                  <a:srgbClr val="C0C0C0"/>
                </a:solidFill>
                <a:latin typeface="Tahoma" pitchFamily="34" charset="0"/>
              </a:rPr>
              <a:t>Consumidores</a:t>
            </a:r>
            <a:endParaRPr lang="es-ES" sz="1200" b="1">
              <a:solidFill>
                <a:srgbClr val="C0C0C0"/>
              </a:solidFill>
              <a:latin typeface="Tahoma" pitchFamily="34" charset="0"/>
            </a:endParaRPr>
          </a:p>
        </p:txBody>
      </p:sp>
      <p:sp>
        <p:nvSpPr>
          <p:cNvPr id="27654" name="Text Box 6"/>
          <p:cNvSpPr txBox="1">
            <a:spLocks noChangeArrowheads="1"/>
          </p:cNvSpPr>
          <p:nvPr/>
        </p:nvSpPr>
        <p:spPr bwMode="auto">
          <a:xfrm>
            <a:off x="7467600" y="3124200"/>
            <a:ext cx="1524000" cy="381000"/>
          </a:xfrm>
          <a:prstGeom prst="rect">
            <a:avLst/>
          </a:prstGeom>
          <a:solidFill>
            <a:srgbClr val="EAEAEA"/>
          </a:solidFill>
          <a:ln w="19050">
            <a:solidFill>
              <a:srgbClr val="DDDDDD"/>
            </a:solidFill>
            <a:miter lim="800000"/>
            <a:headEnd/>
            <a:tailEnd/>
          </a:ln>
        </p:spPr>
        <p:txBody>
          <a:bodyPr anchor="ctr"/>
          <a:lstStyle/>
          <a:p>
            <a:r>
              <a:rPr lang="es-ES_tradnl" sz="1200" b="1">
                <a:solidFill>
                  <a:srgbClr val="C0C0C0"/>
                </a:solidFill>
                <a:latin typeface="Tahoma" pitchFamily="34" charset="0"/>
              </a:rPr>
              <a:t>Mayoristas</a:t>
            </a:r>
            <a:endParaRPr lang="es-ES" sz="1200" b="1">
              <a:solidFill>
                <a:srgbClr val="C0C0C0"/>
              </a:solidFill>
              <a:latin typeface="Tahoma" pitchFamily="34" charset="0"/>
            </a:endParaRPr>
          </a:p>
        </p:txBody>
      </p:sp>
      <p:sp>
        <p:nvSpPr>
          <p:cNvPr id="27655" name="Text Box 7"/>
          <p:cNvSpPr txBox="1">
            <a:spLocks noChangeArrowheads="1"/>
          </p:cNvSpPr>
          <p:nvPr/>
        </p:nvSpPr>
        <p:spPr bwMode="auto">
          <a:xfrm>
            <a:off x="7620000" y="2616200"/>
            <a:ext cx="1295400" cy="304800"/>
          </a:xfrm>
          <a:prstGeom prst="rect">
            <a:avLst/>
          </a:prstGeom>
          <a:solidFill>
            <a:srgbClr val="EAEAEA"/>
          </a:solidFill>
          <a:ln w="19050">
            <a:solidFill>
              <a:srgbClr val="DDDDDD"/>
            </a:solidFill>
            <a:miter lim="800000"/>
            <a:headEnd/>
            <a:tailEnd/>
          </a:ln>
        </p:spPr>
        <p:txBody>
          <a:bodyPr anchor="ctr"/>
          <a:lstStyle/>
          <a:p>
            <a:r>
              <a:rPr lang="es-ES_tradnl" sz="1200" b="1">
                <a:solidFill>
                  <a:srgbClr val="C0C0C0"/>
                </a:solidFill>
                <a:latin typeface="Tahoma" pitchFamily="34" charset="0"/>
              </a:rPr>
              <a:t>I &amp; D Clientes</a:t>
            </a:r>
            <a:endParaRPr lang="es-ES" sz="1200" b="1">
              <a:solidFill>
                <a:srgbClr val="C0C0C0"/>
              </a:solidFill>
              <a:latin typeface="Tahoma" pitchFamily="34" charset="0"/>
            </a:endParaRPr>
          </a:p>
        </p:txBody>
      </p:sp>
      <p:sp>
        <p:nvSpPr>
          <p:cNvPr id="27656" name="Line 8"/>
          <p:cNvSpPr>
            <a:spLocks noChangeShapeType="1"/>
          </p:cNvSpPr>
          <p:nvPr/>
        </p:nvSpPr>
        <p:spPr bwMode="auto">
          <a:xfrm flipV="1">
            <a:off x="8229600" y="2895600"/>
            <a:ext cx="0" cy="381000"/>
          </a:xfrm>
          <a:prstGeom prst="line">
            <a:avLst/>
          </a:prstGeom>
          <a:noFill/>
          <a:ln w="38100">
            <a:solidFill>
              <a:srgbClr val="FF0000"/>
            </a:solidFill>
            <a:round/>
            <a:headEnd type="triangle" w="med" len="med"/>
            <a:tailEnd type="triangle" w="med" len="med"/>
          </a:ln>
        </p:spPr>
        <p:txBody>
          <a:bodyPr wrap="none"/>
          <a:lstStyle/>
          <a:p>
            <a:endParaRPr lang="es-ES"/>
          </a:p>
        </p:txBody>
      </p:sp>
      <p:grpSp>
        <p:nvGrpSpPr>
          <p:cNvPr id="27657" name="Group 9"/>
          <p:cNvGrpSpPr>
            <a:grpSpLocks/>
          </p:cNvGrpSpPr>
          <p:nvPr/>
        </p:nvGrpSpPr>
        <p:grpSpPr bwMode="auto">
          <a:xfrm>
            <a:off x="5903913" y="2438400"/>
            <a:ext cx="1782762" cy="330200"/>
            <a:chOff x="3719" y="1536"/>
            <a:chExt cx="1123" cy="208"/>
          </a:xfrm>
        </p:grpSpPr>
        <p:sp>
          <p:nvSpPr>
            <p:cNvPr id="27765" name="Line 10"/>
            <p:cNvSpPr>
              <a:spLocks noChangeShapeType="1"/>
            </p:cNvSpPr>
            <p:nvPr/>
          </p:nvSpPr>
          <p:spPr bwMode="auto">
            <a:xfrm rot="16200000" flipV="1">
              <a:off x="3819" y="1474"/>
              <a:ext cx="0" cy="200"/>
            </a:xfrm>
            <a:prstGeom prst="line">
              <a:avLst/>
            </a:prstGeom>
            <a:noFill/>
            <a:ln w="38100">
              <a:solidFill>
                <a:srgbClr val="FF0000"/>
              </a:solidFill>
              <a:round/>
              <a:headEnd/>
              <a:tailEnd type="triangle" w="med" len="med"/>
            </a:ln>
          </p:spPr>
          <p:txBody>
            <a:bodyPr wrap="none"/>
            <a:lstStyle/>
            <a:p>
              <a:endParaRPr lang="es-ES"/>
            </a:p>
          </p:txBody>
        </p:sp>
        <p:sp>
          <p:nvSpPr>
            <p:cNvPr id="27766" name="Freeform 11"/>
            <p:cNvSpPr>
              <a:spLocks/>
            </p:cNvSpPr>
            <p:nvPr/>
          </p:nvSpPr>
          <p:spPr bwMode="auto">
            <a:xfrm rot="5400000">
              <a:off x="3940" y="1508"/>
              <a:ext cx="39" cy="96"/>
            </a:xfrm>
            <a:custGeom>
              <a:avLst/>
              <a:gdLst>
                <a:gd name="T0" fmla="*/ 39 w 39"/>
                <a:gd name="T1" fmla="*/ 0 h 96"/>
                <a:gd name="T2" fmla="*/ 9 w 39"/>
                <a:gd name="T3" fmla="*/ 15 h 96"/>
                <a:gd name="T4" fmla="*/ 0 w 39"/>
                <a:gd name="T5" fmla="*/ 48 h 96"/>
                <a:gd name="T6" fmla="*/ 12 w 39"/>
                <a:gd name="T7" fmla="*/ 78 h 96"/>
                <a:gd name="T8" fmla="*/ 36 w 39"/>
                <a:gd name="T9" fmla="*/ 96 h 96"/>
                <a:gd name="T10" fmla="*/ 0 60000 65536"/>
                <a:gd name="T11" fmla="*/ 0 60000 65536"/>
                <a:gd name="T12" fmla="*/ 0 60000 65536"/>
                <a:gd name="T13" fmla="*/ 0 60000 65536"/>
                <a:gd name="T14" fmla="*/ 0 60000 65536"/>
                <a:gd name="T15" fmla="*/ 0 w 39"/>
                <a:gd name="T16" fmla="*/ 0 h 96"/>
                <a:gd name="T17" fmla="*/ 39 w 39"/>
                <a:gd name="T18" fmla="*/ 96 h 96"/>
              </a:gdLst>
              <a:ahLst/>
              <a:cxnLst>
                <a:cxn ang="T10">
                  <a:pos x="T0" y="T1"/>
                </a:cxn>
                <a:cxn ang="T11">
                  <a:pos x="T2" y="T3"/>
                </a:cxn>
                <a:cxn ang="T12">
                  <a:pos x="T4" y="T5"/>
                </a:cxn>
                <a:cxn ang="T13">
                  <a:pos x="T6" y="T7"/>
                </a:cxn>
                <a:cxn ang="T14">
                  <a:pos x="T8" y="T9"/>
                </a:cxn>
              </a:cxnLst>
              <a:rect l="T15" t="T16" r="T17" b="T18"/>
              <a:pathLst>
                <a:path w="39" h="96">
                  <a:moveTo>
                    <a:pt x="39" y="0"/>
                  </a:moveTo>
                  <a:cubicBezTo>
                    <a:pt x="27" y="3"/>
                    <a:pt x="16" y="7"/>
                    <a:pt x="9" y="15"/>
                  </a:cubicBezTo>
                  <a:cubicBezTo>
                    <a:pt x="2" y="23"/>
                    <a:pt x="0" y="38"/>
                    <a:pt x="0" y="48"/>
                  </a:cubicBezTo>
                  <a:cubicBezTo>
                    <a:pt x="0" y="58"/>
                    <a:pt x="6" y="70"/>
                    <a:pt x="12" y="78"/>
                  </a:cubicBezTo>
                  <a:cubicBezTo>
                    <a:pt x="18" y="86"/>
                    <a:pt x="27" y="91"/>
                    <a:pt x="36" y="96"/>
                  </a:cubicBezTo>
                </a:path>
              </a:pathLst>
            </a:custGeom>
            <a:noFill/>
            <a:ln w="38100">
              <a:solidFill>
                <a:srgbClr val="FF0000"/>
              </a:solidFill>
              <a:round/>
              <a:headEnd/>
              <a:tailEnd/>
            </a:ln>
          </p:spPr>
          <p:txBody>
            <a:bodyPr wrap="none"/>
            <a:lstStyle/>
            <a:p>
              <a:endParaRPr lang="es-ES"/>
            </a:p>
          </p:txBody>
        </p:sp>
        <p:cxnSp>
          <p:nvCxnSpPr>
            <p:cNvPr id="27767" name="AutoShape 12"/>
            <p:cNvCxnSpPr>
              <a:cxnSpLocks noChangeShapeType="1"/>
              <a:stCxn id="27766" idx="0"/>
              <a:endCxn id="27655" idx="1"/>
            </p:cNvCxnSpPr>
            <p:nvPr/>
          </p:nvCxnSpPr>
          <p:spPr bwMode="auto">
            <a:xfrm>
              <a:off x="4014" y="1574"/>
              <a:ext cx="828" cy="170"/>
            </a:xfrm>
            <a:prstGeom prst="bentConnector3">
              <a:avLst>
                <a:gd name="adj1" fmla="val 50000"/>
              </a:avLst>
            </a:prstGeom>
            <a:noFill/>
            <a:ln w="38100">
              <a:solidFill>
                <a:srgbClr val="FF0000"/>
              </a:solidFill>
              <a:miter lim="800000"/>
              <a:headEnd/>
              <a:tailEnd type="triangle" w="med" len="med"/>
            </a:ln>
          </p:spPr>
        </p:cxnSp>
      </p:grpSp>
      <p:sp>
        <p:nvSpPr>
          <p:cNvPr id="27658" name="Line 13"/>
          <p:cNvSpPr>
            <a:spLocks noChangeShapeType="1"/>
          </p:cNvSpPr>
          <p:nvPr/>
        </p:nvSpPr>
        <p:spPr bwMode="auto">
          <a:xfrm flipV="1">
            <a:off x="8229600" y="1371600"/>
            <a:ext cx="0" cy="4572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659" name="Line 14"/>
          <p:cNvSpPr>
            <a:spLocks noChangeShapeType="1"/>
          </p:cNvSpPr>
          <p:nvPr/>
        </p:nvSpPr>
        <p:spPr bwMode="auto">
          <a:xfrm flipV="1">
            <a:off x="8229600" y="3429000"/>
            <a:ext cx="0" cy="3810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660" name="Text Box 15"/>
          <p:cNvSpPr txBox="1">
            <a:spLocks noChangeArrowheads="1"/>
          </p:cNvSpPr>
          <p:nvPr/>
        </p:nvSpPr>
        <p:spPr bwMode="auto">
          <a:xfrm>
            <a:off x="1524000" y="1590675"/>
            <a:ext cx="4648200" cy="390525"/>
          </a:xfrm>
          <a:prstGeom prst="rect">
            <a:avLst/>
          </a:prstGeom>
          <a:solidFill>
            <a:srgbClr val="EAEAEA"/>
          </a:solidFill>
          <a:ln w="19050">
            <a:solidFill>
              <a:srgbClr val="DDDDDD"/>
            </a:solidFill>
            <a:miter lim="800000"/>
            <a:headEnd/>
            <a:tailEnd/>
          </a:ln>
        </p:spPr>
        <p:txBody>
          <a:bodyPr anchor="ctr"/>
          <a:lstStyle/>
          <a:p>
            <a:r>
              <a:rPr lang="es-ES_tradnl" sz="1200" b="1">
                <a:solidFill>
                  <a:srgbClr val="C0C0C0"/>
                </a:solidFill>
                <a:latin typeface="Tahoma" pitchFamily="34" charset="0"/>
              </a:rPr>
              <a:t>Agentes responsables de Trazabilidad (ISO, HACCP, etc)</a:t>
            </a:r>
            <a:endParaRPr lang="es-ES" sz="1200" b="1">
              <a:solidFill>
                <a:srgbClr val="C0C0C0"/>
              </a:solidFill>
              <a:latin typeface="Tahoma" pitchFamily="34" charset="0"/>
            </a:endParaRPr>
          </a:p>
        </p:txBody>
      </p:sp>
      <p:sp>
        <p:nvSpPr>
          <p:cNvPr id="27661" name="Text Box 16"/>
          <p:cNvSpPr txBox="1">
            <a:spLocks noChangeArrowheads="1"/>
          </p:cNvSpPr>
          <p:nvPr/>
        </p:nvSpPr>
        <p:spPr bwMode="auto">
          <a:xfrm>
            <a:off x="1600200" y="2895600"/>
            <a:ext cx="914400" cy="609600"/>
          </a:xfrm>
          <a:prstGeom prst="rect">
            <a:avLst/>
          </a:prstGeom>
          <a:solidFill>
            <a:srgbClr val="EAEAEA"/>
          </a:solidFill>
          <a:ln w="19050">
            <a:solidFill>
              <a:srgbClr val="DDDDDD"/>
            </a:solidFill>
            <a:miter lim="800000"/>
            <a:headEnd/>
            <a:tailEnd/>
          </a:ln>
        </p:spPr>
        <p:txBody>
          <a:bodyPr anchor="ctr"/>
          <a:lstStyle/>
          <a:p>
            <a:r>
              <a:rPr lang="es-ES_tradnl" sz="1200" b="1">
                <a:solidFill>
                  <a:srgbClr val="C0C0C0"/>
                </a:solidFill>
                <a:latin typeface="Tahoma" pitchFamily="34" charset="0"/>
              </a:rPr>
              <a:t>Alimen-tos</a:t>
            </a:r>
            <a:endParaRPr lang="es-ES" sz="1200" b="1">
              <a:solidFill>
                <a:srgbClr val="C0C0C0"/>
              </a:solidFill>
              <a:latin typeface="Tahoma" pitchFamily="34" charset="0"/>
            </a:endParaRPr>
          </a:p>
        </p:txBody>
      </p:sp>
      <p:sp>
        <p:nvSpPr>
          <p:cNvPr id="27662" name="Text Box 17"/>
          <p:cNvSpPr txBox="1">
            <a:spLocks noChangeArrowheads="1"/>
          </p:cNvSpPr>
          <p:nvPr/>
        </p:nvSpPr>
        <p:spPr bwMode="auto">
          <a:xfrm>
            <a:off x="4419600" y="2895600"/>
            <a:ext cx="914400" cy="609600"/>
          </a:xfrm>
          <a:prstGeom prst="rect">
            <a:avLst/>
          </a:prstGeom>
          <a:solidFill>
            <a:srgbClr val="EAEAEA"/>
          </a:solidFill>
          <a:ln w="19050">
            <a:solidFill>
              <a:srgbClr val="DDDDDD"/>
            </a:solidFill>
            <a:miter lim="800000"/>
            <a:headEnd/>
            <a:tailEnd/>
          </a:ln>
        </p:spPr>
        <p:txBody>
          <a:bodyPr anchor="ctr"/>
          <a:lstStyle/>
          <a:p>
            <a:r>
              <a:rPr lang="es-ES_tradnl" sz="1200" b="1">
                <a:solidFill>
                  <a:srgbClr val="C0C0C0"/>
                </a:solidFill>
                <a:latin typeface="Tahoma" pitchFamily="34" charset="0"/>
              </a:rPr>
              <a:t>Centros de Mar</a:t>
            </a:r>
            <a:endParaRPr lang="es-ES" sz="1200" b="1">
              <a:solidFill>
                <a:srgbClr val="C0C0C0"/>
              </a:solidFill>
              <a:latin typeface="Tahoma" pitchFamily="34" charset="0"/>
            </a:endParaRPr>
          </a:p>
        </p:txBody>
      </p:sp>
      <p:sp>
        <p:nvSpPr>
          <p:cNvPr id="27663" name="Text Box 18"/>
          <p:cNvSpPr txBox="1">
            <a:spLocks noChangeArrowheads="1"/>
          </p:cNvSpPr>
          <p:nvPr/>
        </p:nvSpPr>
        <p:spPr bwMode="auto">
          <a:xfrm>
            <a:off x="4876800" y="2133600"/>
            <a:ext cx="1066800" cy="466725"/>
          </a:xfrm>
          <a:prstGeom prst="rect">
            <a:avLst/>
          </a:prstGeom>
          <a:solidFill>
            <a:srgbClr val="EAEAEA"/>
          </a:solidFill>
          <a:ln w="19050">
            <a:solidFill>
              <a:srgbClr val="DDDDDD"/>
            </a:solidFill>
            <a:miter lim="800000"/>
            <a:headEnd/>
            <a:tailEnd/>
          </a:ln>
        </p:spPr>
        <p:txBody>
          <a:bodyPr anchor="ctr"/>
          <a:lstStyle/>
          <a:p>
            <a:r>
              <a:rPr lang="es-ES_tradnl" sz="1200" b="1">
                <a:solidFill>
                  <a:srgbClr val="C0C0C0"/>
                </a:solidFill>
                <a:latin typeface="Tahoma" pitchFamily="34" charset="0"/>
              </a:rPr>
              <a:t>Planta de Proceso</a:t>
            </a:r>
            <a:endParaRPr lang="es-ES" sz="1200" b="1">
              <a:solidFill>
                <a:srgbClr val="C0C0C0"/>
              </a:solidFill>
              <a:latin typeface="Tahoma" pitchFamily="34" charset="0"/>
            </a:endParaRPr>
          </a:p>
        </p:txBody>
      </p:sp>
      <p:sp>
        <p:nvSpPr>
          <p:cNvPr id="27664" name="Text Box 19"/>
          <p:cNvSpPr txBox="1">
            <a:spLocks noChangeArrowheads="1"/>
          </p:cNvSpPr>
          <p:nvPr/>
        </p:nvSpPr>
        <p:spPr bwMode="auto">
          <a:xfrm>
            <a:off x="1600200" y="3830638"/>
            <a:ext cx="4191000" cy="512762"/>
          </a:xfrm>
          <a:prstGeom prst="rect">
            <a:avLst/>
          </a:prstGeom>
          <a:solidFill>
            <a:srgbClr val="EAEAEA"/>
          </a:solidFill>
          <a:ln w="19050">
            <a:solidFill>
              <a:srgbClr val="DDDDDD"/>
            </a:solidFill>
            <a:miter lim="800000"/>
            <a:headEnd/>
            <a:tailEnd/>
          </a:ln>
        </p:spPr>
        <p:txBody>
          <a:bodyPr anchor="ctr"/>
          <a:lstStyle/>
          <a:p>
            <a:r>
              <a:rPr lang="es-ES_tradnl" sz="1200" b="1">
                <a:solidFill>
                  <a:srgbClr val="C0C0C0"/>
                </a:solidFill>
                <a:latin typeface="Tahoma" pitchFamily="34" charset="0"/>
              </a:rPr>
              <a:t>Investigación y Desarrollo</a:t>
            </a:r>
            <a:endParaRPr lang="es-ES" sz="1200" b="1">
              <a:solidFill>
                <a:srgbClr val="C0C0C0"/>
              </a:solidFill>
              <a:latin typeface="Tahoma" pitchFamily="34" charset="0"/>
            </a:endParaRPr>
          </a:p>
        </p:txBody>
      </p:sp>
      <p:sp>
        <p:nvSpPr>
          <p:cNvPr id="27665" name="Text Box 20"/>
          <p:cNvSpPr txBox="1">
            <a:spLocks noChangeArrowheads="1"/>
          </p:cNvSpPr>
          <p:nvPr/>
        </p:nvSpPr>
        <p:spPr bwMode="auto">
          <a:xfrm>
            <a:off x="228600" y="4886325"/>
            <a:ext cx="2438400" cy="466725"/>
          </a:xfrm>
          <a:prstGeom prst="rect">
            <a:avLst/>
          </a:prstGeom>
          <a:solidFill>
            <a:srgbClr val="EAEAEA"/>
          </a:solidFill>
          <a:ln w="19050">
            <a:solidFill>
              <a:srgbClr val="DDDDDD"/>
            </a:solidFill>
            <a:miter lim="800000"/>
            <a:headEnd/>
            <a:tailEnd/>
          </a:ln>
        </p:spPr>
        <p:txBody>
          <a:bodyPr anchor="ctr"/>
          <a:lstStyle/>
          <a:p>
            <a:r>
              <a:rPr lang="es-ES_tradnl" sz="1200" b="1">
                <a:solidFill>
                  <a:srgbClr val="C0C0C0"/>
                </a:solidFill>
                <a:latin typeface="Tahoma" pitchFamily="34" charset="0"/>
              </a:rPr>
              <a:t>Proveedores Mat. Primas</a:t>
            </a:r>
            <a:endParaRPr lang="es-ES" sz="1200" b="1">
              <a:solidFill>
                <a:srgbClr val="C0C0C0"/>
              </a:solidFill>
              <a:latin typeface="Tahoma" pitchFamily="34" charset="0"/>
            </a:endParaRPr>
          </a:p>
        </p:txBody>
      </p:sp>
      <p:sp>
        <p:nvSpPr>
          <p:cNvPr id="27666" name="Text Box 21"/>
          <p:cNvSpPr txBox="1">
            <a:spLocks noChangeArrowheads="1"/>
          </p:cNvSpPr>
          <p:nvPr/>
        </p:nvSpPr>
        <p:spPr bwMode="auto">
          <a:xfrm>
            <a:off x="2819400" y="4876800"/>
            <a:ext cx="3505200" cy="466725"/>
          </a:xfrm>
          <a:prstGeom prst="rect">
            <a:avLst/>
          </a:prstGeom>
          <a:solidFill>
            <a:srgbClr val="EAEAEA"/>
          </a:solidFill>
          <a:ln w="19050">
            <a:solidFill>
              <a:srgbClr val="DDDDDD"/>
            </a:solidFill>
            <a:miter lim="800000"/>
            <a:headEnd/>
            <a:tailEnd/>
          </a:ln>
        </p:spPr>
        <p:txBody>
          <a:bodyPr anchor="ctr"/>
          <a:lstStyle/>
          <a:p>
            <a:r>
              <a:rPr lang="es-ES_tradnl" sz="1200" b="1">
                <a:solidFill>
                  <a:srgbClr val="C0C0C0"/>
                </a:solidFill>
                <a:latin typeface="Tahoma" pitchFamily="34" charset="0"/>
              </a:rPr>
              <a:t>Proveedores Servicios y Bienes de Capital</a:t>
            </a:r>
            <a:endParaRPr lang="es-ES" sz="1200" b="1">
              <a:solidFill>
                <a:srgbClr val="C0C0C0"/>
              </a:solidFill>
              <a:latin typeface="Tahoma" pitchFamily="34" charset="0"/>
            </a:endParaRPr>
          </a:p>
        </p:txBody>
      </p:sp>
      <p:sp>
        <p:nvSpPr>
          <p:cNvPr id="27667" name="Text Box 22"/>
          <p:cNvSpPr txBox="1">
            <a:spLocks noChangeArrowheads="1"/>
          </p:cNvSpPr>
          <p:nvPr/>
        </p:nvSpPr>
        <p:spPr bwMode="auto">
          <a:xfrm>
            <a:off x="152400" y="5964238"/>
            <a:ext cx="7086600" cy="284162"/>
          </a:xfrm>
          <a:prstGeom prst="rect">
            <a:avLst/>
          </a:prstGeom>
          <a:solidFill>
            <a:srgbClr val="EAEAEA"/>
          </a:solidFill>
          <a:ln w="19050">
            <a:solidFill>
              <a:srgbClr val="DDDDDD"/>
            </a:solidFill>
            <a:miter lim="800000"/>
            <a:headEnd/>
            <a:tailEnd/>
          </a:ln>
        </p:spPr>
        <p:txBody>
          <a:bodyPr anchor="ctr"/>
          <a:lstStyle/>
          <a:p>
            <a:r>
              <a:rPr lang="es-ES_tradnl" sz="1200" b="1">
                <a:solidFill>
                  <a:srgbClr val="C0C0C0"/>
                </a:solidFill>
                <a:latin typeface="Tahoma" pitchFamily="34" charset="0"/>
              </a:rPr>
              <a:t>Tecnología</a:t>
            </a:r>
            <a:endParaRPr lang="es-ES" sz="1200" b="1">
              <a:solidFill>
                <a:srgbClr val="C0C0C0"/>
              </a:solidFill>
              <a:latin typeface="Tahoma" pitchFamily="34" charset="0"/>
            </a:endParaRPr>
          </a:p>
        </p:txBody>
      </p:sp>
      <p:sp>
        <p:nvSpPr>
          <p:cNvPr id="27668" name="Text Box 23"/>
          <p:cNvSpPr txBox="1">
            <a:spLocks noChangeArrowheads="1"/>
          </p:cNvSpPr>
          <p:nvPr/>
        </p:nvSpPr>
        <p:spPr bwMode="auto">
          <a:xfrm>
            <a:off x="5867400" y="3733800"/>
            <a:ext cx="1143000" cy="466725"/>
          </a:xfrm>
          <a:prstGeom prst="rect">
            <a:avLst/>
          </a:prstGeom>
          <a:solidFill>
            <a:srgbClr val="EAEAEA"/>
          </a:solidFill>
          <a:ln w="19050">
            <a:solidFill>
              <a:srgbClr val="DDDDDD"/>
            </a:solidFill>
            <a:miter lim="800000"/>
            <a:headEnd/>
            <a:tailEnd/>
          </a:ln>
        </p:spPr>
        <p:txBody>
          <a:bodyPr anchor="ctr"/>
          <a:lstStyle/>
          <a:p>
            <a:r>
              <a:rPr lang="es-ES_tradnl" sz="1200">
                <a:solidFill>
                  <a:srgbClr val="C0C0C0"/>
                </a:solidFill>
                <a:latin typeface="Tahoma" pitchFamily="34" charset="0"/>
              </a:rPr>
              <a:t>Transporte Terrestre Frío</a:t>
            </a:r>
            <a:endParaRPr lang="es-ES" sz="1200">
              <a:solidFill>
                <a:srgbClr val="C0C0C0"/>
              </a:solidFill>
              <a:latin typeface="Tahoma" pitchFamily="34" charset="0"/>
            </a:endParaRPr>
          </a:p>
        </p:txBody>
      </p:sp>
      <p:sp>
        <p:nvSpPr>
          <p:cNvPr id="27669" name="Text Box 24"/>
          <p:cNvSpPr txBox="1">
            <a:spLocks noChangeArrowheads="1"/>
          </p:cNvSpPr>
          <p:nvPr/>
        </p:nvSpPr>
        <p:spPr bwMode="auto">
          <a:xfrm>
            <a:off x="304800" y="2362200"/>
            <a:ext cx="1066800" cy="381000"/>
          </a:xfrm>
          <a:prstGeom prst="rect">
            <a:avLst/>
          </a:prstGeom>
          <a:solidFill>
            <a:srgbClr val="EAEAEA"/>
          </a:solidFill>
          <a:ln w="19050">
            <a:solidFill>
              <a:srgbClr val="DDDDDD"/>
            </a:solidFill>
            <a:miter lim="800000"/>
            <a:headEnd/>
            <a:tailEnd/>
          </a:ln>
        </p:spPr>
        <p:txBody>
          <a:bodyPr anchor="ctr"/>
          <a:lstStyle/>
          <a:p>
            <a:r>
              <a:rPr lang="es-ES_tradnl" sz="1200">
                <a:solidFill>
                  <a:srgbClr val="C0C0C0"/>
                </a:solidFill>
                <a:latin typeface="Tahoma" pitchFamily="34" charset="0"/>
              </a:rPr>
              <a:t>Pesqueras</a:t>
            </a:r>
            <a:endParaRPr lang="es-ES" sz="1200">
              <a:solidFill>
                <a:srgbClr val="C0C0C0"/>
              </a:solidFill>
              <a:latin typeface="Tahoma" pitchFamily="34" charset="0"/>
            </a:endParaRPr>
          </a:p>
        </p:txBody>
      </p:sp>
      <p:sp>
        <p:nvSpPr>
          <p:cNvPr id="27670" name="Text Box 25"/>
          <p:cNvSpPr txBox="1">
            <a:spLocks noChangeArrowheads="1"/>
          </p:cNvSpPr>
          <p:nvPr/>
        </p:nvSpPr>
        <p:spPr bwMode="auto">
          <a:xfrm>
            <a:off x="304800" y="3505200"/>
            <a:ext cx="1066800" cy="466725"/>
          </a:xfrm>
          <a:prstGeom prst="rect">
            <a:avLst/>
          </a:prstGeom>
          <a:solidFill>
            <a:srgbClr val="EAEAEA"/>
          </a:solidFill>
          <a:ln w="19050">
            <a:solidFill>
              <a:srgbClr val="DDDDDD"/>
            </a:solidFill>
            <a:miter lim="800000"/>
            <a:headEnd/>
            <a:tailEnd/>
          </a:ln>
        </p:spPr>
        <p:txBody>
          <a:bodyPr anchor="ctr"/>
          <a:lstStyle/>
          <a:p>
            <a:r>
              <a:rPr lang="es-ES_tradnl" sz="1200">
                <a:solidFill>
                  <a:srgbClr val="C0C0C0"/>
                </a:solidFill>
                <a:latin typeface="Tahoma" pitchFamily="34" charset="0"/>
              </a:rPr>
              <a:t>Industria Química</a:t>
            </a:r>
            <a:endParaRPr lang="es-ES" sz="1200">
              <a:solidFill>
                <a:srgbClr val="C0C0C0"/>
              </a:solidFill>
              <a:latin typeface="Tahoma" pitchFamily="34" charset="0"/>
            </a:endParaRPr>
          </a:p>
        </p:txBody>
      </p:sp>
      <p:sp>
        <p:nvSpPr>
          <p:cNvPr id="27671" name="Text Box 26"/>
          <p:cNvSpPr txBox="1">
            <a:spLocks noChangeArrowheads="1"/>
          </p:cNvSpPr>
          <p:nvPr/>
        </p:nvSpPr>
        <p:spPr bwMode="auto">
          <a:xfrm>
            <a:off x="304800" y="2895600"/>
            <a:ext cx="1066800" cy="466725"/>
          </a:xfrm>
          <a:prstGeom prst="rect">
            <a:avLst/>
          </a:prstGeom>
          <a:solidFill>
            <a:srgbClr val="EAEAEA"/>
          </a:solidFill>
          <a:ln w="19050">
            <a:solidFill>
              <a:srgbClr val="DDDDDD"/>
            </a:solidFill>
            <a:miter lim="800000"/>
            <a:headEnd/>
            <a:tailEnd/>
          </a:ln>
        </p:spPr>
        <p:txBody>
          <a:bodyPr anchor="ctr"/>
          <a:lstStyle/>
          <a:p>
            <a:r>
              <a:rPr lang="es-ES_tradnl" sz="1200">
                <a:solidFill>
                  <a:srgbClr val="C0C0C0"/>
                </a:solidFill>
                <a:latin typeface="Tahoma" pitchFamily="34" charset="0"/>
              </a:rPr>
              <a:t>Productores Agrícolas</a:t>
            </a:r>
            <a:endParaRPr lang="es-ES" sz="1200">
              <a:solidFill>
                <a:srgbClr val="C0C0C0"/>
              </a:solidFill>
              <a:latin typeface="Tahoma" pitchFamily="34" charset="0"/>
            </a:endParaRPr>
          </a:p>
        </p:txBody>
      </p:sp>
      <p:sp>
        <p:nvSpPr>
          <p:cNvPr id="27672" name="Text Box 27"/>
          <p:cNvSpPr txBox="1">
            <a:spLocks noChangeArrowheads="1"/>
          </p:cNvSpPr>
          <p:nvPr/>
        </p:nvSpPr>
        <p:spPr bwMode="auto">
          <a:xfrm>
            <a:off x="152400" y="6370638"/>
            <a:ext cx="8839200" cy="347662"/>
          </a:xfrm>
          <a:prstGeom prst="rect">
            <a:avLst/>
          </a:prstGeom>
          <a:solidFill>
            <a:srgbClr val="EAEAEA"/>
          </a:solidFill>
          <a:ln w="19050">
            <a:solidFill>
              <a:srgbClr val="DDDDDD"/>
            </a:solidFill>
            <a:miter lim="800000"/>
            <a:headEnd/>
            <a:tailEnd/>
          </a:ln>
        </p:spPr>
        <p:txBody>
          <a:bodyPr anchor="ctr"/>
          <a:lstStyle/>
          <a:p>
            <a:r>
              <a:rPr lang="es-ES_tradnl" sz="1200" b="1">
                <a:solidFill>
                  <a:srgbClr val="C0C0C0"/>
                </a:solidFill>
                <a:latin typeface="Tahoma" pitchFamily="34" charset="0"/>
              </a:rPr>
              <a:t>Sistema Económico y Financiero Mundial</a:t>
            </a:r>
            <a:endParaRPr lang="es-ES" sz="1200" b="1">
              <a:solidFill>
                <a:srgbClr val="C0C0C0"/>
              </a:solidFill>
              <a:latin typeface="Tahoma" pitchFamily="34" charset="0"/>
            </a:endParaRPr>
          </a:p>
        </p:txBody>
      </p:sp>
      <p:sp>
        <p:nvSpPr>
          <p:cNvPr id="27673" name="Text Box 28"/>
          <p:cNvSpPr txBox="1">
            <a:spLocks noChangeArrowheads="1"/>
          </p:cNvSpPr>
          <p:nvPr/>
        </p:nvSpPr>
        <p:spPr bwMode="auto">
          <a:xfrm>
            <a:off x="228600" y="5486400"/>
            <a:ext cx="6934200" cy="381000"/>
          </a:xfrm>
          <a:prstGeom prst="rect">
            <a:avLst/>
          </a:prstGeom>
          <a:solidFill>
            <a:srgbClr val="EAEAEA"/>
          </a:solidFill>
          <a:ln w="19050">
            <a:solidFill>
              <a:srgbClr val="DDDDDD"/>
            </a:solidFill>
            <a:miter lim="800000"/>
            <a:headEnd/>
            <a:tailEnd/>
          </a:ln>
        </p:spPr>
        <p:txBody>
          <a:bodyPr anchor="ctr"/>
          <a:lstStyle/>
          <a:p>
            <a:r>
              <a:rPr lang="es-ES_tradnl" sz="1200" b="1">
                <a:solidFill>
                  <a:srgbClr val="C0C0C0"/>
                </a:solidFill>
                <a:latin typeface="Tahoma" pitchFamily="34" charset="0"/>
              </a:rPr>
              <a:t>Sistemas de Comunicación e Información (Telefonía, Internet, etc.)</a:t>
            </a:r>
            <a:endParaRPr lang="es-ES" sz="1200" b="1">
              <a:solidFill>
                <a:srgbClr val="C0C0C0"/>
              </a:solidFill>
              <a:latin typeface="Tahoma" pitchFamily="34" charset="0"/>
            </a:endParaRPr>
          </a:p>
        </p:txBody>
      </p:sp>
      <p:sp>
        <p:nvSpPr>
          <p:cNvPr id="27674" name="Text Box 29"/>
          <p:cNvSpPr txBox="1">
            <a:spLocks noChangeArrowheads="1"/>
          </p:cNvSpPr>
          <p:nvPr/>
        </p:nvSpPr>
        <p:spPr bwMode="auto">
          <a:xfrm>
            <a:off x="2438400" y="2133600"/>
            <a:ext cx="2286000" cy="466725"/>
          </a:xfrm>
          <a:prstGeom prst="rect">
            <a:avLst/>
          </a:prstGeom>
          <a:solidFill>
            <a:srgbClr val="EAEAEA"/>
          </a:solidFill>
          <a:ln w="19050">
            <a:solidFill>
              <a:srgbClr val="DDDDDD"/>
            </a:solidFill>
            <a:miter lim="800000"/>
            <a:headEnd/>
            <a:tailEnd/>
          </a:ln>
        </p:spPr>
        <p:txBody>
          <a:bodyPr anchor="ctr"/>
          <a:lstStyle/>
          <a:p>
            <a:r>
              <a:rPr lang="es-ES_tradnl" sz="1200" b="1">
                <a:solidFill>
                  <a:srgbClr val="C0C0C0"/>
                </a:solidFill>
                <a:latin typeface="Tahoma" pitchFamily="34" charset="0"/>
              </a:rPr>
              <a:t>Genética Reproductores</a:t>
            </a:r>
            <a:endParaRPr lang="es-ES" sz="1200" b="1">
              <a:solidFill>
                <a:srgbClr val="C0C0C0"/>
              </a:solidFill>
              <a:latin typeface="Tahoma" pitchFamily="34" charset="0"/>
            </a:endParaRPr>
          </a:p>
        </p:txBody>
      </p:sp>
      <p:sp>
        <p:nvSpPr>
          <p:cNvPr id="27675" name="Text Box 30"/>
          <p:cNvSpPr txBox="1">
            <a:spLocks noChangeArrowheads="1"/>
          </p:cNvSpPr>
          <p:nvPr/>
        </p:nvSpPr>
        <p:spPr bwMode="auto">
          <a:xfrm>
            <a:off x="0" y="533400"/>
            <a:ext cx="7239000" cy="466725"/>
          </a:xfrm>
          <a:prstGeom prst="rect">
            <a:avLst/>
          </a:prstGeom>
          <a:solidFill>
            <a:srgbClr val="EAEAEA"/>
          </a:solidFill>
          <a:ln w="19050">
            <a:solidFill>
              <a:srgbClr val="DDDDDD"/>
            </a:solidFill>
            <a:miter lim="800000"/>
            <a:headEnd/>
            <a:tailEnd/>
          </a:ln>
        </p:spPr>
        <p:txBody>
          <a:bodyPr anchor="ctr"/>
          <a:lstStyle/>
          <a:p>
            <a:r>
              <a:rPr lang="es-ES_tradnl" sz="1000" b="1">
                <a:solidFill>
                  <a:srgbClr val="C0C0C0"/>
                </a:solidFill>
                <a:latin typeface="Tahoma" pitchFamily="34" charset="0"/>
              </a:rPr>
              <a:t>Gobierno Nacional y Regional (leyes, macroeconomía, etc.)</a:t>
            </a:r>
            <a:endParaRPr lang="es-ES" sz="1000" b="1">
              <a:solidFill>
                <a:srgbClr val="C0C0C0"/>
              </a:solidFill>
              <a:latin typeface="Tahoma" pitchFamily="34" charset="0"/>
            </a:endParaRPr>
          </a:p>
        </p:txBody>
      </p:sp>
      <p:sp>
        <p:nvSpPr>
          <p:cNvPr id="27676" name="Line 31"/>
          <p:cNvSpPr>
            <a:spLocks noChangeShapeType="1"/>
          </p:cNvSpPr>
          <p:nvPr/>
        </p:nvSpPr>
        <p:spPr bwMode="auto">
          <a:xfrm flipV="1">
            <a:off x="5181600" y="2514600"/>
            <a:ext cx="0" cy="4572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677" name="Line 32"/>
          <p:cNvSpPr>
            <a:spLocks noChangeShapeType="1"/>
          </p:cNvSpPr>
          <p:nvPr/>
        </p:nvSpPr>
        <p:spPr bwMode="auto">
          <a:xfrm>
            <a:off x="6324600" y="3352800"/>
            <a:ext cx="0" cy="4572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678" name="Line 33"/>
          <p:cNvSpPr>
            <a:spLocks noChangeShapeType="1"/>
          </p:cNvSpPr>
          <p:nvPr/>
        </p:nvSpPr>
        <p:spPr bwMode="auto">
          <a:xfrm>
            <a:off x="4572000" y="2514600"/>
            <a:ext cx="0" cy="4572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679" name="Text Box 34"/>
          <p:cNvSpPr txBox="1">
            <a:spLocks noChangeArrowheads="1"/>
          </p:cNvSpPr>
          <p:nvPr/>
        </p:nvSpPr>
        <p:spPr bwMode="auto">
          <a:xfrm>
            <a:off x="2895600" y="2855913"/>
            <a:ext cx="1295400" cy="649287"/>
          </a:xfrm>
          <a:prstGeom prst="rect">
            <a:avLst/>
          </a:prstGeom>
          <a:solidFill>
            <a:srgbClr val="EAEAEA"/>
          </a:solidFill>
          <a:ln w="19050">
            <a:solidFill>
              <a:srgbClr val="DDDDDD"/>
            </a:solidFill>
            <a:miter lim="800000"/>
            <a:headEnd/>
            <a:tailEnd/>
          </a:ln>
        </p:spPr>
        <p:txBody>
          <a:bodyPr anchor="ctr"/>
          <a:lstStyle/>
          <a:p>
            <a:r>
              <a:rPr lang="es-ES_tradnl" sz="1200" b="1">
                <a:solidFill>
                  <a:srgbClr val="C0C0C0"/>
                </a:solidFill>
                <a:latin typeface="Tahoma" pitchFamily="34" charset="0"/>
              </a:rPr>
              <a:t>Pisciculturas / Centro de Agua Dulce</a:t>
            </a:r>
            <a:endParaRPr lang="es-ES" sz="1200" b="1">
              <a:solidFill>
                <a:srgbClr val="C0C0C0"/>
              </a:solidFill>
              <a:latin typeface="Tahoma" pitchFamily="34" charset="0"/>
            </a:endParaRPr>
          </a:p>
        </p:txBody>
      </p:sp>
      <p:grpSp>
        <p:nvGrpSpPr>
          <p:cNvPr id="27680" name="Group 35"/>
          <p:cNvGrpSpPr>
            <a:grpSpLocks/>
          </p:cNvGrpSpPr>
          <p:nvPr/>
        </p:nvGrpSpPr>
        <p:grpSpPr bwMode="auto">
          <a:xfrm>
            <a:off x="2605088" y="2590800"/>
            <a:ext cx="61912" cy="1219200"/>
            <a:chOff x="1641" y="1632"/>
            <a:chExt cx="39" cy="768"/>
          </a:xfrm>
        </p:grpSpPr>
        <p:sp>
          <p:nvSpPr>
            <p:cNvPr id="27762" name="Line 36"/>
            <p:cNvSpPr>
              <a:spLocks noChangeShapeType="1"/>
            </p:cNvSpPr>
            <p:nvPr/>
          </p:nvSpPr>
          <p:spPr bwMode="auto">
            <a:xfrm flipV="1">
              <a:off x="1680" y="1632"/>
              <a:ext cx="0" cy="336"/>
            </a:xfrm>
            <a:prstGeom prst="line">
              <a:avLst/>
            </a:prstGeom>
            <a:noFill/>
            <a:ln w="38100">
              <a:solidFill>
                <a:srgbClr val="FF0000"/>
              </a:solidFill>
              <a:round/>
              <a:headEnd/>
              <a:tailEnd type="triangle" w="med" len="med"/>
            </a:ln>
          </p:spPr>
          <p:txBody>
            <a:bodyPr wrap="none"/>
            <a:lstStyle/>
            <a:p>
              <a:endParaRPr lang="es-ES"/>
            </a:p>
          </p:txBody>
        </p:sp>
        <p:sp>
          <p:nvSpPr>
            <p:cNvPr id="27763" name="Line 37"/>
            <p:cNvSpPr>
              <a:spLocks noChangeShapeType="1"/>
            </p:cNvSpPr>
            <p:nvPr/>
          </p:nvSpPr>
          <p:spPr bwMode="auto">
            <a:xfrm>
              <a:off x="1680" y="2064"/>
              <a:ext cx="0" cy="336"/>
            </a:xfrm>
            <a:prstGeom prst="line">
              <a:avLst/>
            </a:prstGeom>
            <a:noFill/>
            <a:ln w="38100">
              <a:solidFill>
                <a:srgbClr val="FF0000"/>
              </a:solidFill>
              <a:round/>
              <a:headEnd/>
              <a:tailEnd type="triangle" w="med" len="med"/>
            </a:ln>
          </p:spPr>
          <p:txBody>
            <a:bodyPr wrap="none"/>
            <a:lstStyle/>
            <a:p>
              <a:endParaRPr lang="es-ES"/>
            </a:p>
          </p:txBody>
        </p:sp>
        <p:sp>
          <p:nvSpPr>
            <p:cNvPr id="27764" name="Freeform 38"/>
            <p:cNvSpPr>
              <a:spLocks/>
            </p:cNvSpPr>
            <p:nvPr/>
          </p:nvSpPr>
          <p:spPr bwMode="auto">
            <a:xfrm>
              <a:off x="1641" y="1968"/>
              <a:ext cx="39" cy="96"/>
            </a:xfrm>
            <a:custGeom>
              <a:avLst/>
              <a:gdLst>
                <a:gd name="T0" fmla="*/ 39 w 39"/>
                <a:gd name="T1" fmla="*/ 0 h 96"/>
                <a:gd name="T2" fmla="*/ 9 w 39"/>
                <a:gd name="T3" fmla="*/ 15 h 96"/>
                <a:gd name="T4" fmla="*/ 0 w 39"/>
                <a:gd name="T5" fmla="*/ 48 h 96"/>
                <a:gd name="T6" fmla="*/ 12 w 39"/>
                <a:gd name="T7" fmla="*/ 78 h 96"/>
                <a:gd name="T8" fmla="*/ 36 w 39"/>
                <a:gd name="T9" fmla="*/ 96 h 96"/>
                <a:gd name="T10" fmla="*/ 0 60000 65536"/>
                <a:gd name="T11" fmla="*/ 0 60000 65536"/>
                <a:gd name="T12" fmla="*/ 0 60000 65536"/>
                <a:gd name="T13" fmla="*/ 0 60000 65536"/>
                <a:gd name="T14" fmla="*/ 0 60000 65536"/>
                <a:gd name="T15" fmla="*/ 0 w 39"/>
                <a:gd name="T16" fmla="*/ 0 h 96"/>
                <a:gd name="T17" fmla="*/ 39 w 39"/>
                <a:gd name="T18" fmla="*/ 96 h 96"/>
              </a:gdLst>
              <a:ahLst/>
              <a:cxnLst>
                <a:cxn ang="T10">
                  <a:pos x="T0" y="T1"/>
                </a:cxn>
                <a:cxn ang="T11">
                  <a:pos x="T2" y="T3"/>
                </a:cxn>
                <a:cxn ang="T12">
                  <a:pos x="T4" y="T5"/>
                </a:cxn>
                <a:cxn ang="T13">
                  <a:pos x="T6" y="T7"/>
                </a:cxn>
                <a:cxn ang="T14">
                  <a:pos x="T8" y="T9"/>
                </a:cxn>
              </a:cxnLst>
              <a:rect l="T15" t="T16" r="T17" b="T18"/>
              <a:pathLst>
                <a:path w="39" h="96">
                  <a:moveTo>
                    <a:pt x="39" y="0"/>
                  </a:moveTo>
                  <a:cubicBezTo>
                    <a:pt x="27" y="3"/>
                    <a:pt x="16" y="7"/>
                    <a:pt x="9" y="15"/>
                  </a:cubicBezTo>
                  <a:cubicBezTo>
                    <a:pt x="2" y="23"/>
                    <a:pt x="0" y="38"/>
                    <a:pt x="0" y="48"/>
                  </a:cubicBezTo>
                  <a:cubicBezTo>
                    <a:pt x="0" y="58"/>
                    <a:pt x="6" y="70"/>
                    <a:pt x="12" y="78"/>
                  </a:cubicBezTo>
                  <a:cubicBezTo>
                    <a:pt x="18" y="86"/>
                    <a:pt x="27" y="91"/>
                    <a:pt x="36" y="96"/>
                  </a:cubicBezTo>
                </a:path>
              </a:pathLst>
            </a:custGeom>
            <a:noFill/>
            <a:ln w="38100">
              <a:solidFill>
                <a:srgbClr val="FF0000"/>
              </a:solidFill>
              <a:round/>
              <a:headEnd/>
              <a:tailEnd/>
            </a:ln>
          </p:spPr>
          <p:txBody>
            <a:bodyPr wrap="none"/>
            <a:lstStyle/>
            <a:p>
              <a:endParaRPr lang="es-ES"/>
            </a:p>
          </p:txBody>
        </p:sp>
      </p:grpSp>
      <p:sp>
        <p:nvSpPr>
          <p:cNvPr id="27681" name="Line 39"/>
          <p:cNvSpPr>
            <a:spLocks noChangeShapeType="1"/>
          </p:cNvSpPr>
          <p:nvPr/>
        </p:nvSpPr>
        <p:spPr bwMode="auto">
          <a:xfrm flipV="1">
            <a:off x="5486400" y="2590800"/>
            <a:ext cx="0" cy="12192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682" name="Text Box 40"/>
          <p:cNvSpPr txBox="1">
            <a:spLocks noChangeArrowheads="1"/>
          </p:cNvSpPr>
          <p:nvPr/>
        </p:nvSpPr>
        <p:spPr bwMode="auto">
          <a:xfrm>
            <a:off x="88900" y="1143000"/>
            <a:ext cx="7226300" cy="304800"/>
          </a:xfrm>
          <a:prstGeom prst="rect">
            <a:avLst/>
          </a:prstGeom>
          <a:solidFill>
            <a:srgbClr val="EAEAEA"/>
          </a:solidFill>
          <a:ln w="19050">
            <a:solidFill>
              <a:srgbClr val="DDDDDD"/>
            </a:solidFill>
            <a:miter lim="800000"/>
            <a:headEnd/>
            <a:tailEnd/>
          </a:ln>
        </p:spPr>
        <p:txBody>
          <a:bodyPr anchor="ctr"/>
          <a:lstStyle/>
          <a:p>
            <a:r>
              <a:rPr lang="es-ES_tradnl" sz="1200" b="1">
                <a:solidFill>
                  <a:srgbClr val="C0C0C0"/>
                </a:solidFill>
                <a:latin typeface="Tahoma" pitchFamily="34" charset="0"/>
              </a:rPr>
              <a:t>Bancos / Entidades Financieras</a:t>
            </a:r>
            <a:endParaRPr lang="es-ES" sz="1200" b="1">
              <a:solidFill>
                <a:srgbClr val="C0C0C0"/>
              </a:solidFill>
              <a:latin typeface="Tahoma" pitchFamily="34" charset="0"/>
            </a:endParaRPr>
          </a:p>
        </p:txBody>
      </p:sp>
      <p:sp>
        <p:nvSpPr>
          <p:cNvPr id="27683" name="Text Box 41"/>
          <p:cNvSpPr txBox="1">
            <a:spLocks noChangeArrowheads="1"/>
          </p:cNvSpPr>
          <p:nvPr/>
        </p:nvSpPr>
        <p:spPr bwMode="auto">
          <a:xfrm>
            <a:off x="6477000" y="4440238"/>
            <a:ext cx="1600200" cy="284162"/>
          </a:xfrm>
          <a:prstGeom prst="rect">
            <a:avLst/>
          </a:prstGeom>
          <a:solidFill>
            <a:srgbClr val="EAEAEA"/>
          </a:solidFill>
          <a:ln w="19050">
            <a:solidFill>
              <a:srgbClr val="DDDDDD"/>
            </a:solidFill>
            <a:miter lim="800000"/>
            <a:headEnd/>
            <a:tailEnd/>
          </a:ln>
        </p:spPr>
        <p:txBody>
          <a:bodyPr anchor="ctr"/>
          <a:lstStyle/>
          <a:p>
            <a:r>
              <a:rPr lang="es-ES_tradnl" sz="1200">
                <a:solidFill>
                  <a:srgbClr val="C0C0C0"/>
                </a:solidFill>
                <a:latin typeface="Tahoma" pitchFamily="34" charset="0"/>
              </a:rPr>
              <a:t>Fletes Aéreos</a:t>
            </a:r>
            <a:endParaRPr lang="es-ES" sz="1200">
              <a:solidFill>
                <a:srgbClr val="C0C0C0"/>
              </a:solidFill>
              <a:latin typeface="Tahoma" pitchFamily="34" charset="0"/>
            </a:endParaRPr>
          </a:p>
        </p:txBody>
      </p:sp>
      <p:sp>
        <p:nvSpPr>
          <p:cNvPr id="27684" name="Text Box 42"/>
          <p:cNvSpPr txBox="1">
            <a:spLocks noChangeArrowheads="1"/>
          </p:cNvSpPr>
          <p:nvPr/>
        </p:nvSpPr>
        <p:spPr bwMode="auto">
          <a:xfrm>
            <a:off x="6477000" y="4973638"/>
            <a:ext cx="1600200" cy="284162"/>
          </a:xfrm>
          <a:prstGeom prst="rect">
            <a:avLst/>
          </a:prstGeom>
          <a:solidFill>
            <a:srgbClr val="EAEAEA"/>
          </a:solidFill>
          <a:ln w="19050">
            <a:solidFill>
              <a:srgbClr val="DDDDDD"/>
            </a:solidFill>
            <a:miter lim="800000"/>
            <a:headEnd/>
            <a:tailEnd/>
          </a:ln>
        </p:spPr>
        <p:txBody>
          <a:bodyPr anchor="ctr"/>
          <a:lstStyle/>
          <a:p>
            <a:r>
              <a:rPr lang="es-ES_tradnl" sz="1200">
                <a:solidFill>
                  <a:srgbClr val="C0C0C0"/>
                </a:solidFill>
                <a:latin typeface="Tahoma" pitchFamily="34" charset="0"/>
              </a:rPr>
              <a:t>Aduanas</a:t>
            </a:r>
            <a:endParaRPr lang="es-ES" sz="1200">
              <a:solidFill>
                <a:srgbClr val="C0C0C0"/>
              </a:solidFill>
              <a:latin typeface="Tahoma" pitchFamily="34" charset="0"/>
            </a:endParaRPr>
          </a:p>
        </p:txBody>
      </p:sp>
      <p:sp>
        <p:nvSpPr>
          <p:cNvPr id="27685" name="Text Box 43"/>
          <p:cNvSpPr txBox="1">
            <a:spLocks noChangeArrowheads="1"/>
          </p:cNvSpPr>
          <p:nvPr/>
        </p:nvSpPr>
        <p:spPr bwMode="auto">
          <a:xfrm>
            <a:off x="6477000" y="4689475"/>
            <a:ext cx="1600200" cy="284163"/>
          </a:xfrm>
          <a:prstGeom prst="rect">
            <a:avLst/>
          </a:prstGeom>
          <a:solidFill>
            <a:srgbClr val="EAEAEA"/>
          </a:solidFill>
          <a:ln w="19050">
            <a:solidFill>
              <a:srgbClr val="DDDDDD"/>
            </a:solidFill>
            <a:miter lim="800000"/>
            <a:headEnd/>
            <a:tailEnd/>
          </a:ln>
        </p:spPr>
        <p:txBody>
          <a:bodyPr anchor="ctr"/>
          <a:lstStyle/>
          <a:p>
            <a:r>
              <a:rPr lang="es-ES_tradnl" sz="1200">
                <a:solidFill>
                  <a:srgbClr val="C0C0C0"/>
                </a:solidFill>
                <a:latin typeface="Tahoma" pitchFamily="34" charset="0"/>
              </a:rPr>
              <a:t>Fletes Marítimos</a:t>
            </a:r>
            <a:endParaRPr lang="es-ES" sz="1200">
              <a:solidFill>
                <a:srgbClr val="C0C0C0"/>
              </a:solidFill>
              <a:latin typeface="Tahoma" pitchFamily="34" charset="0"/>
            </a:endParaRPr>
          </a:p>
        </p:txBody>
      </p:sp>
      <p:sp>
        <p:nvSpPr>
          <p:cNvPr id="27686" name="Text Box 44"/>
          <p:cNvSpPr txBox="1">
            <a:spLocks noChangeArrowheads="1"/>
          </p:cNvSpPr>
          <p:nvPr/>
        </p:nvSpPr>
        <p:spPr bwMode="auto">
          <a:xfrm>
            <a:off x="7696200" y="533400"/>
            <a:ext cx="1066800" cy="466725"/>
          </a:xfrm>
          <a:prstGeom prst="rect">
            <a:avLst/>
          </a:prstGeom>
          <a:solidFill>
            <a:srgbClr val="EAEAEA"/>
          </a:solidFill>
          <a:ln w="19050">
            <a:solidFill>
              <a:srgbClr val="DDDDDD"/>
            </a:solidFill>
            <a:miter lim="800000"/>
            <a:headEnd/>
            <a:tailEnd/>
          </a:ln>
        </p:spPr>
        <p:txBody>
          <a:bodyPr anchor="ctr"/>
          <a:lstStyle/>
          <a:p>
            <a:r>
              <a:rPr lang="es-ES_tradnl" sz="1200" b="1">
                <a:solidFill>
                  <a:srgbClr val="C0C0C0"/>
                </a:solidFill>
                <a:latin typeface="Tahoma" pitchFamily="34" charset="0"/>
              </a:rPr>
              <a:t>Mercado Global</a:t>
            </a:r>
            <a:endParaRPr lang="es-ES" sz="1200" b="1">
              <a:solidFill>
                <a:srgbClr val="C0C0C0"/>
              </a:solidFill>
              <a:latin typeface="Tahoma" pitchFamily="34" charset="0"/>
            </a:endParaRPr>
          </a:p>
        </p:txBody>
      </p:sp>
      <p:sp>
        <p:nvSpPr>
          <p:cNvPr id="27687" name="Line 45"/>
          <p:cNvSpPr>
            <a:spLocks noChangeShapeType="1"/>
          </p:cNvSpPr>
          <p:nvPr/>
        </p:nvSpPr>
        <p:spPr bwMode="auto">
          <a:xfrm flipV="1">
            <a:off x="2057400" y="3505200"/>
            <a:ext cx="0" cy="4572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688" name="Line 46"/>
          <p:cNvSpPr>
            <a:spLocks noChangeShapeType="1"/>
          </p:cNvSpPr>
          <p:nvPr/>
        </p:nvSpPr>
        <p:spPr bwMode="auto">
          <a:xfrm flipV="1">
            <a:off x="3581400" y="3505200"/>
            <a:ext cx="0" cy="4572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689" name="Line 47"/>
          <p:cNvSpPr>
            <a:spLocks noChangeShapeType="1"/>
          </p:cNvSpPr>
          <p:nvPr/>
        </p:nvSpPr>
        <p:spPr bwMode="auto">
          <a:xfrm flipV="1">
            <a:off x="4876800" y="3505200"/>
            <a:ext cx="0" cy="4572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690" name="Text Box 48"/>
          <p:cNvSpPr txBox="1">
            <a:spLocks noChangeArrowheads="1"/>
          </p:cNvSpPr>
          <p:nvPr/>
        </p:nvSpPr>
        <p:spPr bwMode="auto">
          <a:xfrm>
            <a:off x="5562600" y="2971800"/>
            <a:ext cx="1447800" cy="381000"/>
          </a:xfrm>
          <a:prstGeom prst="rect">
            <a:avLst/>
          </a:prstGeom>
          <a:solidFill>
            <a:srgbClr val="EAEAEA"/>
          </a:solidFill>
          <a:ln w="19050">
            <a:solidFill>
              <a:srgbClr val="DDDDDD"/>
            </a:solidFill>
            <a:miter lim="800000"/>
            <a:headEnd/>
            <a:tailEnd/>
          </a:ln>
        </p:spPr>
        <p:txBody>
          <a:bodyPr anchor="ctr"/>
          <a:lstStyle/>
          <a:p>
            <a:r>
              <a:rPr lang="es-ES_tradnl" sz="1200" b="1">
                <a:solidFill>
                  <a:srgbClr val="C0C0C0"/>
                </a:solidFill>
                <a:latin typeface="Tahoma" pitchFamily="34" charset="0"/>
              </a:rPr>
              <a:t>Comerciali-zación</a:t>
            </a:r>
            <a:endParaRPr lang="es-ES" sz="1200" b="1">
              <a:solidFill>
                <a:srgbClr val="C0C0C0"/>
              </a:solidFill>
              <a:latin typeface="Tahoma" pitchFamily="34" charset="0"/>
            </a:endParaRPr>
          </a:p>
        </p:txBody>
      </p:sp>
      <p:sp>
        <p:nvSpPr>
          <p:cNvPr id="27691" name="Text Box 49"/>
          <p:cNvSpPr txBox="1">
            <a:spLocks noChangeArrowheads="1"/>
          </p:cNvSpPr>
          <p:nvPr/>
        </p:nvSpPr>
        <p:spPr bwMode="auto">
          <a:xfrm>
            <a:off x="7467600" y="5964238"/>
            <a:ext cx="1524000" cy="284162"/>
          </a:xfrm>
          <a:prstGeom prst="rect">
            <a:avLst/>
          </a:prstGeom>
          <a:solidFill>
            <a:srgbClr val="EAEAEA"/>
          </a:solidFill>
          <a:ln w="19050">
            <a:solidFill>
              <a:srgbClr val="DDDDDD"/>
            </a:solidFill>
            <a:miter lim="800000"/>
            <a:headEnd/>
            <a:tailEnd/>
          </a:ln>
        </p:spPr>
        <p:txBody>
          <a:bodyPr anchor="ctr"/>
          <a:lstStyle/>
          <a:p>
            <a:r>
              <a:rPr lang="es-ES_tradnl" sz="1200" b="1">
                <a:solidFill>
                  <a:srgbClr val="C0C0C0"/>
                </a:solidFill>
                <a:latin typeface="Tahoma" pitchFamily="34" charset="0"/>
              </a:rPr>
              <a:t>Tecnología</a:t>
            </a:r>
            <a:endParaRPr lang="es-ES" sz="1200" b="1">
              <a:solidFill>
                <a:srgbClr val="C0C0C0"/>
              </a:solidFill>
              <a:latin typeface="Tahoma" pitchFamily="34" charset="0"/>
            </a:endParaRPr>
          </a:p>
        </p:txBody>
      </p:sp>
      <p:sp>
        <p:nvSpPr>
          <p:cNvPr id="27692" name="Line 50"/>
          <p:cNvSpPr>
            <a:spLocks noChangeShapeType="1"/>
          </p:cNvSpPr>
          <p:nvPr/>
        </p:nvSpPr>
        <p:spPr bwMode="auto">
          <a:xfrm flipH="1">
            <a:off x="7162800" y="6096000"/>
            <a:ext cx="533400" cy="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693" name="Line 51"/>
          <p:cNvSpPr>
            <a:spLocks noChangeShapeType="1"/>
          </p:cNvSpPr>
          <p:nvPr/>
        </p:nvSpPr>
        <p:spPr bwMode="auto">
          <a:xfrm flipV="1">
            <a:off x="5715000" y="3352800"/>
            <a:ext cx="0" cy="457200"/>
          </a:xfrm>
          <a:prstGeom prst="line">
            <a:avLst/>
          </a:prstGeom>
          <a:noFill/>
          <a:ln w="38100">
            <a:solidFill>
              <a:srgbClr val="FF0000"/>
            </a:solidFill>
            <a:round/>
            <a:headEnd type="triangle" w="med" len="med"/>
            <a:tailEnd type="triangle" w="med" len="med"/>
          </a:ln>
        </p:spPr>
        <p:txBody>
          <a:bodyPr wrap="none"/>
          <a:lstStyle/>
          <a:p>
            <a:endParaRPr lang="es-ES"/>
          </a:p>
        </p:txBody>
      </p:sp>
      <p:cxnSp>
        <p:nvCxnSpPr>
          <p:cNvPr id="27694" name="AutoShape 52"/>
          <p:cNvCxnSpPr>
            <a:cxnSpLocks noChangeShapeType="1"/>
            <a:stCxn id="27690" idx="0"/>
          </p:cNvCxnSpPr>
          <p:nvPr/>
        </p:nvCxnSpPr>
        <p:spPr bwMode="auto">
          <a:xfrm rot="-5400000">
            <a:off x="6496050" y="2000250"/>
            <a:ext cx="752475" cy="1171575"/>
          </a:xfrm>
          <a:prstGeom prst="bentConnector2">
            <a:avLst/>
          </a:prstGeom>
          <a:noFill/>
          <a:ln w="38100">
            <a:solidFill>
              <a:srgbClr val="FF0000"/>
            </a:solidFill>
            <a:miter lim="800000"/>
            <a:headEnd type="triangle" w="med" len="med"/>
            <a:tailEnd type="triangle" w="med" len="med"/>
          </a:ln>
        </p:spPr>
      </p:cxnSp>
      <p:sp>
        <p:nvSpPr>
          <p:cNvPr id="27695" name="AutoShape 53"/>
          <p:cNvSpPr>
            <a:spLocks noChangeArrowheads="1"/>
          </p:cNvSpPr>
          <p:nvPr/>
        </p:nvSpPr>
        <p:spPr bwMode="auto">
          <a:xfrm>
            <a:off x="533400" y="914400"/>
            <a:ext cx="457200" cy="381000"/>
          </a:xfrm>
          <a:prstGeom prst="downArrow">
            <a:avLst>
              <a:gd name="adj1" fmla="val 50000"/>
              <a:gd name="adj2" fmla="val 25000"/>
            </a:avLst>
          </a:prstGeom>
          <a:gradFill rotWithShape="0">
            <a:gsLst>
              <a:gs pos="0">
                <a:srgbClr val="FF3300"/>
              </a:gs>
              <a:gs pos="100000">
                <a:srgbClr val="FFBAA9"/>
              </a:gs>
            </a:gsLst>
            <a:lin ang="5400000" scaled="1"/>
          </a:gradFill>
          <a:ln w="19050">
            <a:solidFill>
              <a:srgbClr val="FF0000"/>
            </a:solidFill>
            <a:miter lim="800000"/>
            <a:headEnd/>
            <a:tailEnd/>
          </a:ln>
        </p:spPr>
        <p:txBody>
          <a:bodyPr anchor="ctr"/>
          <a:lstStyle/>
          <a:p>
            <a:endParaRPr lang="es-ES"/>
          </a:p>
        </p:txBody>
      </p:sp>
      <p:sp>
        <p:nvSpPr>
          <p:cNvPr id="27696" name="AutoShape 54"/>
          <p:cNvSpPr>
            <a:spLocks noChangeArrowheads="1"/>
          </p:cNvSpPr>
          <p:nvPr/>
        </p:nvSpPr>
        <p:spPr bwMode="auto">
          <a:xfrm>
            <a:off x="6400800" y="914400"/>
            <a:ext cx="457200" cy="381000"/>
          </a:xfrm>
          <a:prstGeom prst="downArrow">
            <a:avLst>
              <a:gd name="adj1" fmla="val 50000"/>
              <a:gd name="adj2" fmla="val 25000"/>
            </a:avLst>
          </a:prstGeom>
          <a:gradFill rotWithShape="0">
            <a:gsLst>
              <a:gs pos="0">
                <a:srgbClr val="FF3300"/>
              </a:gs>
              <a:gs pos="100000">
                <a:srgbClr val="FFBAA9"/>
              </a:gs>
            </a:gsLst>
            <a:lin ang="5400000" scaled="1"/>
          </a:gradFill>
          <a:ln w="19050">
            <a:solidFill>
              <a:srgbClr val="FF0000"/>
            </a:solidFill>
            <a:miter lim="800000"/>
            <a:headEnd/>
            <a:tailEnd/>
          </a:ln>
        </p:spPr>
        <p:txBody>
          <a:bodyPr anchor="ctr"/>
          <a:lstStyle/>
          <a:p>
            <a:endParaRPr lang="es-ES"/>
          </a:p>
        </p:txBody>
      </p:sp>
      <p:sp>
        <p:nvSpPr>
          <p:cNvPr id="27697" name="AutoShape 55"/>
          <p:cNvSpPr>
            <a:spLocks noChangeArrowheads="1"/>
          </p:cNvSpPr>
          <p:nvPr/>
        </p:nvSpPr>
        <p:spPr bwMode="auto">
          <a:xfrm>
            <a:off x="762000" y="1371600"/>
            <a:ext cx="457200" cy="381000"/>
          </a:xfrm>
          <a:prstGeom prst="downArrow">
            <a:avLst>
              <a:gd name="adj1" fmla="val 50000"/>
              <a:gd name="adj2" fmla="val 25000"/>
            </a:avLst>
          </a:prstGeom>
          <a:gradFill rotWithShape="0">
            <a:gsLst>
              <a:gs pos="0">
                <a:srgbClr val="FF3300"/>
              </a:gs>
              <a:gs pos="100000">
                <a:srgbClr val="FFBAA9"/>
              </a:gs>
            </a:gsLst>
            <a:lin ang="5400000" scaled="1"/>
          </a:gradFill>
          <a:ln w="19050">
            <a:solidFill>
              <a:srgbClr val="FF0000"/>
            </a:solidFill>
            <a:miter lim="800000"/>
            <a:headEnd/>
            <a:tailEnd/>
          </a:ln>
        </p:spPr>
        <p:txBody>
          <a:bodyPr anchor="ctr"/>
          <a:lstStyle/>
          <a:p>
            <a:endParaRPr lang="es-ES"/>
          </a:p>
        </p:txBody>
      </p:sp>
      <p:sp>
        <p:nvSpPr>
          <p:cNvPr id="27698" name="AutoShape 56"/>
          <p:cNvSpPr>
            <a:spLocks noChangeArrowheads="1"/>
          </p:cNvSpPr>
          <p:nvPr/>
        </p:nvSpPr>
        <p:spPr bwMode="auto">
          <a:xfrm>
            <a:off x="6172200" y="1371600"/>
            <a:ext cx="457200" cy="381000"/>
          </a:xfrm>
          <a:prstGeom prst="downArrow">
            <a:avLst>
              <a:gd name="adj1" fmla="val 50000"/>
              <a:gd name="adj2" fmla="val 25000"/>
            </a:avLst>
          </a:prstGeom>
          <a:gradFill rotWithShape="0">
            <a:gsLst>
              <a:gs pos="0">
                <a:srgbClr val="FF3300"/>
              </a:gs>
              <a:gs pos="100000">
                <a:srgbClr val="FFBAA9"/>
              </a:gs>
            </a:gsLst>
            <a:lin ang="5400000" scaled="1"/>
          </a:gradFill>
          <a:ln w="19050">
            <a:solidFill>
              <a:srgbClr val="FF0000"/>
            </a:solidFill>
            <a:miter lim="800000"/>
            <a:headEnd/>
            <a:tailEnd/>
          </a:ln>
        </p:spPr>
        <p:txBody>
          <a:bodyPr anchor="ctr"/>
          <a:lstStyle/>
          <a:p>
            <a:endParaRPr lang="es-ES"/>
          </a:p>
        </p:txBody>
      </p:sp>
      <p:sp>
        <p:nvSpPr>
          <p:cNvPr id="27699" name="AutoShape 57"/>
          <p:cNvSpPr>
            <a:spLocks noChangeArrowheads="1"/>
          </p:cNvSpPr>
          <p:nvPr/>
        </p:nvSpPr>
        <p:spPr bwMode="auto">
          <a:xfrm>
            <a:off x="1524000" y="1905000"/>
            <a:ext cx="457200" cy="381000"/>
          </a:xfrm>
          <a:prstGeom prst="downArrow">
            <a:avLst>
              <a:gd name="adj1" fmla="val 50000"/>
              <a:gd name="adj2" fmla="val 25000"/>
            </a:avLst>
          </a:prstGeom>
          <a:gradFill rotWithShape="0">
            <a:gsLst>
              <a:gs pos="0">
                <a:srgbClr val="FF3300"/>
              </a:gs>
              <a:gs pos="100000">
                <a:srgbClr val="FFBAA9"/>
              </a:gs>
            </a:gsLst>
            <a:lin ang="5400000" scaled="1"/>
          </a:gradFill>
          <a:ln w="19050">
            <a:solidFill>
              <a:srgbClr val="FF0000"/>
            </a:solidFill>
            <a:miter lim="800000"/>
            <a:headEnd/>
            <a:tailEnd/>
          </a:ln>
        </p:spPr>
        <p:txBody>
          <a:bodyPr anchor="ctr"/>
          <a:lstStyle/>
          <a:p>
            <a:endParaRPr lang="es-ES"/>
          </a:p>
        </p:txBody>
      </p:sp>
      <p:sp>
        <p:nvSpPr>
          <p:cNvPr id="27700" name="AutoShape 58"/>
          <p:cNvSpPr>
            <a:spLocks noChangeArrowheads="1"/>
          </p:cNvSpPr>
          <p:nvPr/>
        </p:nvSpPr>
        <p:spPr bwMode="auto">
          <a:xfrm>
            <a:off x="5715000" y="1905000"/>
            <a:ext cx="457200" cy="381000"/>
          </a:xfrm>
          <a:prstGeom prst="downArrow">
            <a:avLst>
              <a:gd name="adj1" fmla="val 50000"/>
              <a:gd name="adj2" fmla="val 25000"/>
            </a:avLst>
          </a:prstGeom>
          <a:gradFill rotWithShape="0">
            <a:gsLst>
              <a:gs pos="0">
                <a:srgbClr val="FF3300"/>
              </a:gs>
              <a:gs pos="100000">
                <a:srgbClr val="FFBAA9"/>
              </a:gs>
            </a:gsLst>
            <a:lin ang="5400000" scaled="1"/>
          </a:gradFill>
          <a:ln w="19050">
            <a:solidFill>
              <a:srgbClr val="FF0000"/>
            </a:solidFill>
            <a:miter lim="800000"/>
            <a:headEnd/>
            <a:tailEnd/>
          </a:ln>
        </p:spPr>
        <p:txBody>
          <a:bodyPr anchor="ctr"/>
          <a:lstStyle/>
          <a:p>
            <a:endParaRPr lang="es-ES"/>
          </a:p>
        </p:txBody>
      </p:sp>
      <p:sp>
        <p:nvSpPr>
          <p:cNvPr id="27701" name="AutoShape 59"/>
          <p:cNvSpPr>
            <a:spLocks noChangeArrowheads="1"/>
          </p:cNvSpPr>
          <p:nvPr/>
        </p:nvSpPr>
        <p:spPr bwMode="auto">
          <a:xfrm flipV="1">
            <a:off x="1219200" y="5181600"/>
            <a:ext cx="457200" cy="381000"/>
          </a:xfrm>
          <a:prstGeom prst="downArrow">
            <a:avLst>
              <a:gd name="adj1" fmla="val 50000"/>
              <a:gd name="adj2" fmla="val 25000"/>
            </a:avLst>
          </a:prstGeom>
          <a:gradFill rotWithShape="0">
            <a:gsLst>
              <a:gs pos="0">
                <a:srgbClr val="FF3300"/>
              </a:gs>
              <a:gs pos="100000">
                <a:srgbClr val="FFBAA9"/>
              </a:gs>
            </a:gsLst>
            <a:lin ang="5400000" scaled="1"/>
          </a:gradFill>
          <a:ln w="19050">
            <a:solidFill>
              <a:srgbClr val="FF0000"/>
            </a:solidFill>
            <a:miter lim="800000"/>
            <a:headEnd/>
            <a:tailEnd/>
          </a:ln>
        </p:spPr>
        <p:txBody>
          <a:bodyPr anchor="ctr"/>
          <a:lstStyle/>
          <a:p>
            <a:endParaRPr lang="es-ES"/>
          </a:p>
        </p:txBody>
      </p:sp>
      <p:sp>
        <p:nvSpPr>
          <p:cNvPr id="27702" name="AutoShape 60"/>
          <p:cNvSpPr>
            <a:spLocks noChangeArrowheads="1"/>
          </p:cNvSpPr>
          <p:nvPr/>
        </p:nvSpPr>
        <p:spPr bwMode="auto">
          <a:xfrm flipV="1">
            <a:off x="6172200" y="5181600"/>
            <a:ext cx="457200" cy="381000"/>
          </a:xfrm>
          <a:prstGeom prst="downArrow">
            <a:avLst>
              <a:gd name="adj1" fmla="val 50000"/>
              <a:gd name="adj2" fmla="val 25000"/>
            </a:avLst>
          </a:prstGeom>
          <a:gradFill rotWithShape="0">
            <a:gsLst>
              <a:gs pos="0">
                <a:srgbClr val="FF3300"/>
              </a:gs>
              <a:gs pos="100000">
                <a:srgbClr val="FFBAA9"/>
              </a:gs>
            </a:gsLst>
            <a:lin ang="5400000" scaled="1"/>
          </a:gradFill>
          <a:ln w="19050">
            <a:solidFill>
              <a:srgbClr val="FF0000"/>
            </a:solidFill>
            <a:miter lim="800000"/>
            <a:headEnd/>
            <a:tailEnd/>
          </a:ln>
        </p:spPr>
        <p:txBody>
          <a:bodyPr anchor="ctr"/>
          <a:lstStyle/>
          <a:p>
            <a:endParaRPr lang="es-ES"/>
          </a:p>
        </p:txBody>
      </p:sp>
      <p:sp>
        <p:nvSpPr>
          <p:cNvPr id="27703" name="AutoShape 61"/>
          <p:cNvSpPr>
            <a:spLocks noChangeArrowheads="1"/>
          </p:cNvSpPr>
          <p:nvPr/>
        </p:nvSpPr>
        <p:spPr bwMode="auto">
          <a:xfrm flipV="1">
            <a:off x="1447800" y="4572000"/>
            <a:ext cx="457200" cy="381000"/>
          </a:xfrm>
          <a:prstGeom prst="downArrow">
            <a:avLst>
              <a:gd name="adj1" fmla="val 50000"/>
              <a:gd name="adj2" fmla="val 25000"/>
            </a:avLst>
          </a:prstGeom>
          <a:gradFill rotWithShape="0">
            <a:gsLst>
              <a:gs pos="0">
                <a:srgbClr val="FF3300"/>
              </a:gs>
              <a:gs pos="100000">
                <a:srgbClr val="FFBAA9"/>
              </a:gs>
            </a:gsLst>
            <a:lin ang="5400000" scaled="1"/>
          </a:gradFill>
          <a:ln w="19050">
            <a:solidFill>
              <a:srgbClr val="FF0000"/>
            </a:solidFill>
            <a:miter lim="800000"/>
            <a:headEnd/>
            <a:tailEnd/>
          </a:ln>
        </p:spPr>
        <p:txBody>
          <a:bodyPr wrap="none" anchor="ctr"/>
          <a:lstStyle/>
          <a:p>
            <a:endParaRPr lang="es-ES"/>
          </a:p>
        </p:txBody>
      </p:sp>
      <p:sp>
        <p:nvSpPr>
          <p:cNvPr id="27704" name="AutoShape 62"/>
          <p:cNvSpPr>
            <a:spLocks noChangeArrowheads="1"/>
          </p:cNvSpPr>
          <p:nvPr/>
        </p:nvSpPr>
        <p:spPr bwMode="auto">
          <a:xfrm flipV="1">
            <a:off x="5334000" y="4572000"/>
            <a:ext cx="457200" cy="381000"/>
          </a:xfrm>
          <a:prstGeom prst="downArrow">
            <a:avLst>
              <a:gd name="adj1" fmla="val 50000"/>
              <a:gd name="adj2" fmla="val 25000"/>
            </a:avLst>
          </a:prstGeom>
          <a:gradFill rotWithShape="0">
            <a:gsLst>
              <a:gs pos="0">
                <a:srgbClr val="FF3300"/>
              </a:gs>
              <a:gs pos="100000">
                <a:srgbClr val="FFBAA9"/>
              </a:gs>
            </a:gsLst>
            <a:lin ang="5400000" scaled="1"/>
          </a:gradFill>
          <a:ln w="19050">
            <a:solidFill>
              <a:srgbClr val="FF0000"/>
            </a:solidFill>
            <a:miter lim="800000"/>
            <a:headEnd/>
            <a:tailEnd/>
          </a:ln>
        </p:spPr>
        <p:txBody>
          <a:bodyPr wrap="none" anchor="ctr"/>
          <a:lstStyle/>
          <a:p>
            <a:endParaRPr lang="es-ES"/>
          </a:p>
        </p:txBody>
      </p:sp>
      <p:sp>
        <p:nvSpPr>
          <p:cNvPr id="27705" name="AutoShape 63"/>
          <p:cNvSpPr>
            <a:spLocks noChangeArrowheads="1"/>
          </p:cNvSpPr>
          <p:nvPr/>
        </p:nvSpPr>
        <p:spPr bwMode="auto">
          <a:xfrm flipV="1">
            <a:off x="533400" y="5715000"/>
            <a:ext cx="457200" cy="381000"/>
          </a:xfrm>
          <a:prstGeom prst="downArrow">
            <a:avLst>
              <a:gd name="adj1" fmla="val 50000"/>
              <a:gd name="adj2" fmla="val 25000"/>
            </a:avLst>
          </a:prstGeom>
          <a:gradFill rotWithShape="0">
            <a:gsLst>
              <a:gs pos="0">
                <a:srgbClr val="FF3300"/>
              </a:gs>
              <a:gs pos="100000">
                <a:srgbClr val="FFBAA9"/>
              </a:gs>
            </a:gsLst>
            <a:lin ang="5400000" scaled="1"/>
          </a:gradFill>
          <a:ln w="19050">
            <a:solidFill>
              <a:srgbClr val="FF0000"/>
            </a:solidFill>
            <a:miter lim="800000"/>
            <a:headEnd/>
            <a:tailEnd/>
          </a:ln>
        </p:spPr>
        <p:txBody>
          <a:bodyPr anchor="ctr"/>
          <a:lstStyle/>
          <a:p>
            <a:endParaRPr lang="es-ES"/>
          </a:p>
        </p:txBody>
      </p:sp>
      <p:sp>
        <p:nvSpPr>
          <p:cNvPr id="27706" name="AutoShape 64"/>
          <p:cNvSpPr>
            <a:spLocks noChangeArrowheads="1"/>
          </p:cNvSpPr>
          <p:nvPr/>
        </p:nvSpPr>
        <p:spPr bwMode="auto">
          <a:xfrm flipV="1">
            <a:off x="6553200" y="5715000"/>
            <a:ext cx="457200" cy="381000"/>
          </a:xfrm>
          <a:prstGeom prst="downArrow">
            <a:avLst>
              <a:gd name="adj1" fmla="val 50000"/>
              <a:gd name="adj2" fmla="val 25000"/>
            </a:avLst>
          </a:prstGeom>
          <a:gradFill rotWithShape="0">
            <a:gsLst>
              <a:gs pos="0">
                <a:srgbClr val="FF3300"/>
              </a:gs>
              <a:gs pos="100000">
                <a:srgbClr val="FFBAA9"/>
              </a:gs>
            </a:gsLst>
            <a:lin ang="5400000" scaled="1"/>
          </a:gradFill>
          <a:ln w="19050">
            <a:solidFill>
              <a:srgbClr val="FF0000"/>
            </a:solidFill>
            <a:miter lim="800000"/>
            <a:headEnd/>
            <a:tailEnd/>
          </a:ln>
        </p:spPr>
        <p:txBody>
          <a:bodyPr anchor="ctr"/>
          <a:lstStyle/>
          <a:p>
            <a:endParaRPr lang="es-ES"/>
          </a:p>
        </p:txBody>
      </p:sp>
      <p:sp>
        <p:nvSpPr>
          <p:cNvPr id="27707" name="AutoShape 65"/>
          <p:cNvSpPr>
            <a:spLocks noChangeArrowheads="1"/>
          </p:cNvSpPr>
          <p:nvPr/>
        </p:nvSpPr>
        <p:spPr bwMode="auto">
          <a:xfrm flipV="1">
            <a:off x="152400" y="6096000"/>
            <a:ext cx="457200" cy="381000"/>
          </a:xfrm>
          <a:prstGeom prst="downArrow">
            <a:avLst>
              <a:gd name="adj1" fmla="val 50000"/>
              <a:gd name="adj2" fmla="val 25000"/>
            </a:avLst>
          </a:prstGeom>
          <a:gradFill rotWithShape="0">
            <a:gsLst>
              <a:gs pos="0">
                <a:srgbClr val="FF3300"/>
              </a:gs>
              <a:gs pos="100000">
                <a:srgbClr val="FFBAA9"/>
              </a:gs>
            </a:gsLst>
            <a:lin ang="5400000" scaled="1"/>
          </a:gradFill>
          <a:ln w="19050">
            <a:solidFill>
              <a:srgbClr val="FF0000"/>
            </a:solidFill>
            <a:miter lim="800000"/>
            <a:headEnd/>
            <a:tailEnd/>
          </a:ln>
        </p:spPr>
        <p:txBody>
          <a:bodyPr anchor="ctr"/>
          <a:lstStyle/>
          <a:p>
            <a:endParaRPr lang="es-ES"/>
          </a:p>
        </p:txBody>
      </p:sp>
      <p:sp>
        <p:nvSpPr>
          <p:cNvPr id="27708" name="AutoShape 66"/>
          <p:cNvSpPr>
            <a:spLocks noChangeArrowheads="1"/>
          </p:cNvSpPr>
          <p:nvPr/>
        </p:nvSpPr>
        <p:spPr bwMode="auto">
          <a:xfrm flipV="1">
            <a:off x="6781800" y="6096000"/>
            <a:ext cx="457200" cy="381000"/>
          </a:xfrm>
          <a:prstGeom prst="downArrow">
            <a:avLst>
              <a:gd name="adj1" fmla="val 50000"/>
              <a:gd name="adj2" fmla="val 25000"/>
            </a:avLst>
          </a:prstGeom>
          <a:gradFill rotWithShape="0">
            <a:gsLst>
              <a:gs pos="0">
                <a:srgbClr val="FF3300"/>
              </a:gs>
              <a:gs pos="100000">
                <a:srgbClr val="FFBAA9"/>
              </a:gs>
            </a:gsLst>
            <a:lin ang="5400000" scaled="1"/>
          </a:gradFill>
          <a:ln w="19050">
            <a:solidFill>
              <a:srgbClr val="FF0000"/>
            </a:solidFill>
            <a:miter lim="800000"/>
            <a:headEnd/>
            <a:tailEnd/>
          </a:ln>
        </p:spPr>
        <p:txBody>
          <a:bodyPr anchor="ctr"/>
          <a:lstStyle/>
          <a:p>
            <a:endParaRPr lang="es-ES"/>
          </a:p>
        </p:txBody>
      </p:sp>
      <p:sp>
        <p:nvSpPr>
          <p:cNvPr id="27709" name="Line 67"/>
          <p:cNvSpPr>
            <a:spLocks noChangeShapeType="1"/>
          </p:cNvSpPr>
          <p:nvPr/>
        </p:nvSpPr>
        <p:spPr bwMode="auto">
          <a:xfrm>
            <a:off x="4038600" y="3200400"/>
            <a:ext cx="533400" cy="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10" name="Line 68"/>
          <p:cNvSpPr>
            <a:spLocks noChangeShapeType="1"/>
          </p:cNvSpPr>
          <p:nvPr/>
        </p:nvSpPr>
        <p:spPr bwMode="auto">
          <a:xfrm>
            <a:off x="3581400" y="2514600"/>
            <a:ext cx="0" cy="457200"/>
          </a:xfrm>
          <a:prstGeom prst="line">
            <a:avLst/>
          </a:prstGeom>
          <a:noFill/>
          <a:ln w="38100">
            <a:solidFill>
              <a:srgbClr val="FF0000"/>
            </a:solidFill>
            <a:round/>
            <a:headEnd type="triangle" w="med" len="med"/>
            <a:tailEnd type="triangle" w="med" len="med"/>
          </a:ln>
        </p:spPr>
        <p:txBody>
          <a:bodyPr wrap="none"/>
          <a:lstStyle/>
          <a:p>
            <a:endParaRPr lang="es-ES"/>
          </a:p>
        </p:txBody>
      </p:sp>
      <p:cxnSp>
        <p:nvCxnSpPr>
          <p:cNvPr id="27711" name="AutoShape 69"/>
          <p:cNvCxnSpPr>
            <a:cxnSpLocks noChangeShapeType="1"/>
            <a:stCxn id="27690" idx="3"/>
          </p:cNvCxnSpPr>
          <p:nvPr/>
        </p:nvCxnSpPr>
        <p:spPr bwMode="auto">
          <a:xfrm>
            <a:off x="7019925" y="3162300"/>
            <a:ext cx="438150" cy="0"/>
          </a:xfrm>
          <a:prstGeom prst="straightConnector1">
            <a:avLst/>
          </a:prstGeom>
          <a:noFill/>
          <a:ln w="38100">
            <a:solidFill>
              <a:srgbClr val="FF0000"/>
            </a:solidFill>
            <a:round/>
            <a:headEnd type="triangle" w="med" len="med"/>
            <a:tailEnd type="triangle" w="med" len="med"/>
          </a:ln>
        </p:spPr>
      </p:cxnSp>
      <p:cxnSp>
        <p:nvCxnSpPr>
          <p:cNvPr id="27712" name="AutoShape 70"/>
          <p:cNvCxnSpPr>
            <a:cxnSpLocks noChangeShapeType="1"/>
            <a:endCxn id="27683" idx="0"/>
          </p:cNvCxnSpPr>
          <p:nvPr/>
        </p:nvCxnSpPr>
        <p:spPr bwMode="auto">
          <a:xfrm rot="16200000" flipH="1">
            <a:off x="6534943" y="3688557"/>
            <a:ext cx="989013" cy="495300"/>
          </a:xfrm>
          <a:prstGeom prst="bentConnector3">
            <a:avLst>
              <a:gd name="adj1" fmla="val 15727"/>
            </a:avLst>
          </a:prstGeom>
          <a:noFill/>
          <a:ln w="38100">
            <a:solidFill>
              <a:srgbClr val="FF0000"/>
            </a:solidFill>
            <a:miter lim="800000"/>
            <a:headEnd/>
            <a:tailEnd type="triangle" w="med" len="med"/>
          </a:ln>
        </p:spPr>
      </p:cxnSp>
      <p:sp>
        <p:nvSpPr>
          <p:cNvPr id="27713" name="Line 71"/>
          <p:cNvSpPr>
            <a:spLocks noChangeShapeType="1"/>
          </p:cNvSpPr>
          <p:nvPr/>
        </p:nvSpPr>
        <p:spPr bwMode="auto">
          <a:xfrm flipV="1">
            <a:off x="6781800" y="3352800"/>
            <a:ext cx="0" cy="241300"/>
          </a:xfrm>
          <a:prstGeom prst="line">
            <a:avLst/>
          </a:prstGeom>
          <a:noFill/>
          <a:ln w="38100">
            <a:solidFill>
              <a:srgbClr val="FF0000"/>
            </a:solidFill>
            <a:round/>
            <a:headEnd/>
            <a:tailEnd type="triangle" w="med" len="med"/>
          </a:ln>
        </p:spPr>
        <p:txBody>
          <a:bodyPr wrap="none"/>
          <a:lstStyle/>
          <a:p>
            <a:endParaRPr lang="es-ES"/>
          </a:p>
        </p:txBody>
      </p:sp>
      <p:sp>
        <p:nvSpPr>
          <p:cNvPr id="27714" name="AutoShape 72"/>
          <p:cNvSpPr>
            <a:spLocks noChangeArrowheads="1"/>
          </p:cNvSpPr>
          <p:nvPr/>
        </p:nvSpPr>
        <p:spPr bwMode="auto">
          <a:xfrm flipV="1">
            <a:off x="7924800" y="5638800"/>
            <a:ext cx="457200" cy="381000"/>
          </a:xfrm>
          <a:prstGeom prst="downArrow">
            <a:avLst>
              <a:gd name="adj1" fmla="val 50000"/>
              <a:gd name="adj2" fmla="val 25000"/>
            </a:avLst>
          </a:prstGeom>
          <a:gradFill rotWithShape="0">
            <a:gsLst>
              <a:gs pos="0">
                <a:srgbClr val="FF3300"/>
              </a:gs>
              <a:gs pos="100000">
                <a:srgbClr val="FFBAA9"/>
              </a:gs>
            </a:gsLst>
            <a:lin ang="5400000" scaled="1"/>
          </a:gradFill>
          <a:ln w="19050">
            <a:solidFill>
              <a:srgbClr val="FF0000"/>
            </a:solidFill>
            <a:miter lim="800000"/>
            <a:headEnd/>
            <a:tailEnd/>
          </a:ln>
        </p:spPr>
        <p:txBody>
          <a:bodyPr anchor="ctr"/>
          <a:lstStyle/>
          <a:p>
            <a:endParaRPr lang="es-ES"/>
          </a:p>
        </p:txBody>
      </p:sp>
      <p:sp>
        <p:nvSpPr>
          <p:cNvPr id="27715" name="AutoShape 73"/>
          <p:cNvSpPr>
            <a:spLocks noChangeArrowheads="1"/>
          </p:cNvSpPr>
          <p:nvPr/>
        </p:nvSpPr>
        <p:spPr bwMode="auto">
          <a:xfrm flipV="1">
            <a:off x="8534400" y="6172200"/>
            <a:ext cx="457200" cy="381000"/>
          </a:xfrm>
          <a:prstGeom prst="downArrow">
            <a:avLst>
              <a:gd name="adj1" fmla="val 50000"/>
              <a:gd name="adj2" fmla="val 25000"/>
            </a:avLst>
          </a:prstGeom>
          <a:gradFill rotWithShape="0">
            <a:gsLst>
              <a:gs pos="0">
                <a:srgbClr val="FF3300"/>
              </a:gs>
              <a:gs pos="100000">
                <a:srgbClr val="FFBAA9"/>
              </a:gs>
            </a:gsLst>
            <a:lin ang="5400000" scaled="1"/>
          </a:gradFill>
          <a:ln w="19050">
            <a:solidFill>
              <a:srgbClr val="FF0000"/>
            </a:solidFill>
            <a:miter lim="800000"/>
            <a:headEnd/>
            <a:tailEnd/>
          </a:ln>
        </p:spPr>
        <p:txBody>
          <a:bodyPr anchor="ctr"/>
          <a:lstStyle/>
          <a:p>
            <a:endParaRPr lang="es-ES"/>
          </a:p>
        </p:txBody>
      </p:sp>
      <p:sp>
        <p:nvSpPr>
          <p:cNvPr id="27716" name="Rectangle 74"/>
          <p:cNvSpPr>
            <a:spLocks noGrp="1" noChangeArrowheads="1"/>
          </p:cNvSpPr>
          <p:nvPr>
            <p:ph type="title"/>
          </p:nvPr>
        </p:nvSpPr>
        <p:spPr>
          <a:xfrm>
            <a:off x="1476375" y="188913"/>
            <a:ext cx="9448800" cy="493712"/>
          </a:xfrm>
          <a:noFill/>
        </p:spPr>
        <p:txBody>
          <a:bodyPr/>
          <a:lstStyle/>
          <a:p>
            <a:pPr defTabSz="3343275" eaLnBrk="1" hangingPunct="1">
              <a:lnSpc>
                <a:spcPct val="75000"/>
              </a:lnSpc>
            </a:pPr>
            <a:r>
              <a:rPr lang="es-ES" sz="1800" smtClean="0">
                <a:latin typeface="Tahoma" pitchFamily="34" charset="0"/>
              </a:rPr>
              <a:t>Relaciones Principales de los Productos de valor agregado</a:t>
            </a:r>
            <a:r>
              <a:rPr lang="es-ES_tradnl" sz="1800" smtClean="0">
                <a:latin typeface="Tahoma" pitchFamily="34" charset="0"/>
              </a:rPr>
              <a:t/>
            </a:r>
            <a:br>
              <a:rPr lang="es-ES_tradnl" sz="1800" smtClean="0">
                <a:latin typeface="Tahoma" pitchFamily="34" charset="0"/>
              </a:rPr>
            </a:br>
            <a:endParaRPr lang="es-ES" sz="1800" smtClean="0">
              <a:latin typeface="Tahoma" pitchFamily="34" charset="0"/>
            </a:endParaRPr>
          </a:p>
        </p:txBody>
      </p:sp>
      <p:grpSp>
        <p:nvGrpSpPr>
          <p:cNvPr id="27717" name="Group 75"/>
          <p:cNvGrpSpPr>
            <a:grpSpLocks/>
          </p:cNvGrpSpPr>
          <p:nvPr/>
        </p:nvGrpSpPr>
        <p:grpSpPr bwMode="auto">
          <a:xfrm>
            <a:off x="1219200" y="2514600"/>
            <a:ext cx="381000" cy="1219200"/>
            <a:chOff x="768" y="1584"/>
            <a:chExt cx="240" cy="768"/>
          </a:xfrm>
        </p:grpSpPr>
        <p:grpSp>
          <p:nvGrpSpPr>
            <p:cNvPr id="27756" name="Group 76"/>
            <p:cNvGrpSpPr>
              <a:grpSpLocks/>
            </p:cNvGrpSpPr>
            <p:nvPr/>
          </p:nvGrpSpPr>
          <p:grpSpPr bwMode="auto">
            <a:xfrm>
              <a:off x="768" y="1584"/>
              <a:ext cx="240" cy="768"/>
              <a:chOff x="768" y="1584"/>
              <a:chExt cx="240" cy="768"/>
            </a:xfrm>
          </p:grpSpPr>
          <p:sp>
            <p:nvSpPr>
              <p:cNvPr id="27758" name="Line 77"/>
              <p:cNvSpPr>
                <a:spLocks noChangeShapeType="1"/>
              </p:cNvSpPr>
              <p:nvPr/>
            </p:nvSpPr>
            <p:spPr bwMode="auto">
              <a:xfrm>
                <a:off x="912" y="1584"/>
                <a:ext cx="0" cy="768"/>
              </a:xfrm>
              <a:prstGeom prst="line">
                <a:avLst/>
              </a:prstGeom>
              <a:noFill/>
              <a:ln w="38100">
                <a:solidFill>
                  <a:srgbClr val="FF0000"/>
                </a:solidFill>
                <a:round/>
                <a:headEnd/>
                <a:tailEnd/>
              </a:ln>
            </p:spPr>
            <p:txBody>
              <a:bodyPr wrap="none"/>
              <a:lstStyle/>
              <a:p>
                <a:endParaRPr lang="es-ES"/>
              </a:p>
            </p:txBody>
          </p:sp>
          <p:sp>
            <p:nvSpPr>
              <p:cNvPr id="27759" name="Line 78"/>
              <p:cNvSpPr>
                <a:spLocks noChangeShapeType="1"/>
              </p:cNvSpPr>
              <p:nvPr/>
            </p:nvSpPr>
            <p:spPr bwMode="auto">
              <a:xfrm flipH="1">
                <a:off x="768" y="2352"/>
                <a:ext cx="144" cy="0"/>
              </a:xfrm>
              <a:prstGeom prst="line">
                <a:avLst/>
              </a:prstGeom>
              <a:noFill/>
              <a:ln w="38100">
                <a:solidFill>
                  <a:srgbClr val="FF0000"/>
                </a:solidFill>
                <a:round/>
                <a:headEnd/>
                <a:tailEnd type="triangle" w="med" len="med"/>
              </a:ln>
            </p:spPr>
            <p:txBody>
              <a:bodyPr wrap="none"/>
              <a:lstStyle/>
              <a:p>
                <a:endParaRPr lang="es-ES"/>
              </a:p>
            </p:txBody>
          </p:sp>
          <p:sp>
            <p:nvSpPr>
              <p:cNvPr id="27760" name="Line 79"/>
              <p:cNvSpPr>
                <a:spLocks noChangeShapeType="1"/>
              </p:cNvSpPr>
              <p:nvPr/>
            </p:nvSpPr>
            <p:spPr bwMode="auto">
              <a:xfrm flipH="1">
                <a:off x="768" y="1584"/>
                <a:ext cx="144" cy="0"/>
              </a:xfrm>
              <a:prstGeom prst="line">
                <a:avLst/>
              </a:prstGeom>
              <a:noFill/>
              <a:ln w="38100">
                <a:solidFill>
                  <a:srgbClr val="FF0000"/>
                </a:solidFill>
                <a:round/>
                <a:headEnd/>
                <a:tailEnd type="triangle" w="med" len="med"/>
              </a:ln>
            </p:spPr>
            <p:txBody>
              <a:bodyPr wrap="none"/>
              <a:lstStyle/>
              <a:p>
                <a:endParaRPr lang="es-ES"/>
              </a:p>
            </p:txBody>
          </p:sp>
          <p:sp>
            <p:nvSpPr>
              <p:cNvPr id="27761" name="Line 80"/>
              <p:cNvSpPr>
                <a:spLocks noChangeShapeType="1"/>
              </p:cNvSpPr>
              <p:nvPr/>
            </p:nvSpPr>
            <p:spPr bwMode="auto">
              <a:xfrm>
                <a:off x="864" y="2016"/>
                <a:ext cx="144" cy="0"/>
              </a:xfrm>
              <a:prstGeom prst="line">
                <a:avLst/>
              </a:prstGeom>
              <a:noFill/>
              <a:ln w="38100">
                <a:solidFill>
                  <a:srgbClr val="FF0000"/>
                </a:solidFill>
                <a:round/>
                <a:headEnd/>
                <a:tailEnd type="triangle" w="med" len="med"/>
              </a:ln>
            </p:spPr>
            <p:txBody>
              <a:bodyPr wrap="none"/>
              <a:lstStyle/>
              <a:p>
                <a:endParaRPr lang="es-ES"/>
              </a:p>
            </p:txBody>
          </p:sp>
        </p:grpSp>
        <p:sp>
          <p:nvSpPr>
            <p:cNvPr id="27757" name="Line 81"/>
            <p:cNvSpPr>
              <a:spLocks noChangeShapeType="1"/>
            </p:cNvSpPr>
            <p:nvPr/>
          </p:nvSpPr>
          <p:spPr bwMode="auto">
            <a:xfrm flipH="1">
              <a:off x="816" y="2016"/>
              <a:ext cx="96" cy="0"/>
            </a:xfrm>
            <a:prstGeom prst="line">
              <a:avLst/>
            </a:prstGeom>
            <a:noFill/>
            <a:ln w="38100">
              <a:solidFill>
                <a:srgbClr val="FF0000"/>
              </a:solidFill>
              <a:round/>
              <a:headEnd/>
              <a:tailEnd type="triangle" w="med" len="med"/>
            </a:ln>
          </p:spPr>
          <p:txBody>
            <a:bodyPr wrap="none"/>
            <a:lstStyle/>
            <a:p>
              <a:endParaRPr lang="es-ES"/>
            </a:p>
          </p:txBody>
        </p:sp>
      </p:grpSp>
      <p:sp>
        <p:nvSpPr>
          <p:cNvPr id="27718" name="Line 82"/>
          <p:cNvSpPr>
            <a:spLocks noChangeShapeType="1"/>
          </p:cNvSpPr>
          <p:nvPr/>
        </p:nvSpPr>
        <p:spPr bwMode="auto">
          <a:xfrm>
            <a:off x="6705600" y="4191000"/>
            <a:ext cx="0" cy="3048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19" name="Line 83"/>
          <p:cNvSpPr>
            <a:spLocks noChangeShapeType="1"/>
          </p:cNvSpPr>
          <p:nvPr/>
        </p:nvSpPr>
        <p:spPr bwMode="auto">
          <a:xfrm>
            <a:off x="5791200" y="2590800"/>
            <a:ext cx="0" cy="4572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20" name="Line 84"/>
          <p:cNvSpPr>
            <a:spLocks noChangeShapeType="1"/>
          </p:cNvSpPr>
          <p:nvPr/>
        </p:nvSpPr>
        <p:spPr bwMode="auto">
          <a:xfrm>
            <a:off x="2286000" y="3200400"/>
            <a:ext cx="762000" cy="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21" name="Line 85"/>
          <p:cNvSpPr>
            <a:spLocks noChangeShapeType="1"/>
          </p:cNvSpPr>
          <p:nvPr/>
        </p:nvSpPr>
        <p:spPr bwMode="auto">
          <a:xfrm flipV="1">
            <a:off x="3200400" y="1828800"/>
            <a:ext cx="0" cy="4572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22" name="Line 86"/>
          <p:cNvSpPr>
            <a:spLocks noChangeShapeType="1"/>
          </p:cNvSpPr>
          <p:nvPr/>
        </p:nvSpPr>
        <p:spPr bwMode="auto">
          <a:xfrm flipH="1" flipV="1">
            <a:off x="5334000" y="2438400"/>
            <a:ext cx="2209800" cy="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23" name="Line 87"/>
          <p:cNvSpPr>
            <a:spLocks noChangeShapeType="1"/>
          </p:cNvSpPr>
          <p:nvPr/>
        </p:nvSpPr>
        <p:spPr bwMode="auto">
          <a:xfrm flipH="1">
            <a:off x="838200" y="3352800"/>
            <a:ext cx="2438400" cy="4572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24" name="Line 88"/>
          <p:cNvSpPr>
            <a:spLocks noChangeShapeType="1"/>
          </p:cNvSpPr>
          <p:nvPr/>
        </p:nvSpPr>
        <p:spPr bwMode="auto">
          <a:xfrm flipV="1">
            <a:off x="4495800" y="1828800"/>
            <a:ext cx="609600" cy="22860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25" name="Line 89"/>
          <p:cNvSpPr>
            <a:spLocks noChangeShapeType="1"/>
          </p:cNvSpPr>
          <p:nvPr/>
        </p:nvSpPr>
        <p:spPr bwMode="auto">
          <a:xfrm flipH="1" flipV="1">
            <a:off x="5562600" y="4038600"/>
            <a:ext cx="609600" cy="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26" name="Line 90"/>
          <p:cNvSpPr>
            <a:spLocks noChangeShapeType="1"/>
          </p:cNvSpPr>
          <p:nvPr/>
        </p:nvSpPr>
        <p:spPr bwMode="auto">
          <a:xfrm flipH="1" flipV="1">
            <a:off x="3962400" y="2362200"/>
            <a:ext cx="0" cy="36576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27" name="Line 91"/>
          <p:cNvSpPr>
            <a:spLocks noChangeShapeType="1"/>
          </p:cNvSpPr>
          <p:nvPr/>
        </p:nvSpPr>
        <p:spPr bwMode="auto">
          <a:xfrm flipV="1">
            <a:off x="6324600" y="1295400"/>
            <a:ext cx="1447800" cy="19050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28" name="Line 92"/>
          <p:cNvSpPr>
            <a:spLocks noChangeShapeType="1"/>
          </p:cNvSpPr>
          <p:nvPr/>
        </p:nvSpPr>
        <p:spPr bwMode="auto">
          <a:xfrm flipH="1" flipV="1">
            <a:off x="8763000" y="1219200"/>
            <a:ext cx="0" cy="25908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29" name="Line 93"/>
          <p:cNvSpPr>
            <a:spLocks noChangeShapeType="1"/>
          </p:cNvSpPr>
          <p:nvPr/>
        </p:nvSpPr>
        <p:spPr bwMode="auto">
          <a:xfrm flipH="1">
            <a:off x="4114800" y="1295400"/>
            <a:ext cx="1219200" cy="16764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30" name="Line 94"/>
          <p:cNvSpPr>
            <a:spLocks noChangeShapeType="1"/>
          </p:cNvSpPr>
          <p:nvPr/>
        </p:nvSpPr>
        <p:spPr bwMode="auto">
          <a:xfrm flipH="1" flipV="1">
            <a:off x="914400" y="2667000"/>
            <a:ext cx="2667000" cy="5334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31" name="Line 95"/>
          <p:cNvSpPr>
            <a:spLocks noChangeShapeType="1"/>
          </p:cNvSpPr>
          <p:nvPr/>
        </p:nvSpPr>
        <p:spPr bwMode="auto">
          <a:xfrm flipH="1">
            <a:off x="5257800" y="1219200"/>
            <a:ext cx="2438400" cy="10668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32" name="Line 96"/>
          <p:cNvSpPr>
            <a:spLocks noChangeShapeType="1"/>
          </p:cNvSpPr>
          <p:nvPr/>
        </p:nvSpPr>
        <p:spPr bwMode="auto">
          <a:xfrm flipH="1">
            <a:off x="2438400" y="5181600"/>
            <a:ext cx="609600" cy="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33" name="Line 97"/>
          <p:cNvSpPr>
            <a:spLocks noChangeShapeType="1"/>
          </p:cNvSpPr>
          <p:nvPr/>
        </p:nvSpPr>
        <p:spPr bwMode="auto">
          <a:xfrm flipH="1" flipV="1">
            <a:off x="4953000" y="4267200"/>
            <a:ext cx="1752600" cy="5334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34" name="Line 98"/>
          <p:cNvSpPr>
            <a:spLocks noChangeShapeType="1"/>
          </p:cNvSpPr>
          <p:nvPr/>
        </p:nvSpPr>
        <p:spPr bwMode="auto">
          <a:xfrm flipH="1">
            <a:off x="8001000" y="4191000"/>
            <a:ext cx="533400" cy="9144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35" name="Line 99"/>
          <p:cNvSpPr>
            <a:spLocks noChangeShapeType="1"/>
          </p:cNvSpPr>
          <p:nvPr/>
        </p:nvSpPr>
        <p:spPr bwMode="auto">
          <a:xfrm flipH="1">
            <a:off x="914400" y="2438400"/>
            <a:ext cx="1905000" cy="6096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36" name="Line 100"/>
          <p:cNvSpPr>
            <a:spLocks noChangeShapeType="1"/>
          </p:cNvSpPr>
          <p:nvPr/>
        </p:nvSpPr>
        <p:spPr bwMode="auto">
          <a:xfrm flipV="1">
            <a:off x="3200400" y="3276600"/>
            <a:ext cx="2514600" cy="7620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37" name="Line 101"/>
          <p:cNvSpPr>
            <a:spLocks noChangeShapeType="1"/>
          </p:cNvSpPr>
          <p:nvPr/>
        </p:nvSpPr>
        <p:spPr bwMode="auto">
          <a:xfrm>
            <a:off x="762000" y="3886200"/>
            <a:ext cx="1143000" cy="3810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38" name="Line 102"/>
          <p:cNvSpPr>
            <a:spLocks noChangeShapeType="1"/>
          </p:cNvSpPr>
          <p:nvPr/>
        </p:nvSpPr>
        <p:spPr bwMode="auto">
          <a:xfrm flipH="1">
            <a:off x="2209800" y="1295400"/>
            <a:ext cx="0" cy="43434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39" name="Line 103"/>
          <p:cNvSpPr>
            <a:spLocks noChangeShapeType="1"/>
          </p:cNvSpPr>
          <p:nvPr/>
        </p:nvSpPr>
        <p:spPr bwMode="auto">
          <a:xfrm flipH="1">
            <a:off x="2971800" y="1320800"/>
            <a:ext cx="0" cy="47752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40" name="Line 104"/>
          <p:cNvSpPr>
            <a:spLocks noChangeShapeType="1"/>
          </p:cNvSpPr>
          <p:nvPr/>
        </p:nvSpPr>
        <p:spPr bwMode="auto">
          <a:xfrm flipV="1">
            <a:off x="4343400" y="4038600"/>
            <a:ext cx="3352800" cy="10668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41" name="Line 105"/>
          <p:cNvSpPr>
            <a:spLocks noChangeShapeType="1"/>
          </p:cNvSpPr>
          <p:nvPr/>
        </p:nvSpPr>
        <p:spPr bwMode="auto">
          <a:xfrm>
            <a:off x="1752600" y="838200"/>
            <a:ext cx="0" cy="57150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42" name="Line 106"/>
          <p:cNvSpPr>
            <a:spLocks noChangeShapeType="1"/>
          </p:cNvSpPr>
          <p:nvPr/>
        </p:nvSpPr>
        <p:spPr bwMode="auto">
          <a:xfrm>
            <a:off x="609600" y="3886200"/>
            <a:ext cx="7239000" cy="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43" name="Line 107"/>
          <p:cNvSpPr>
            <a:spLocks noChangeShapeType="1"/>
          </p:cNvSpPr>
          <p:nvPr/>
        </p:nvSpPr>
        <p:spPr bwMode="auto">
          <a:xfrm flipV="1">
            <a:off x="2133600" y="1219200"/>
            <a:ext cx="6019800" cy="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44" name="Line 108"/>
          <p:cNvSpPr>
            <a:spLocks noChangeShapeType="1"/>
          </p:cNvSpPr>
          <p:nvPr/>
        </p:nvSpPr>
        <p:spPr bwMode="auto">
          <a:xfrm>
            <a:off x="5105400" y="3352800"/>
            <a:ext cx="1600200" cy="12192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45" name="Line 109"/>
          <p:cNvSpPr>
            <a:spLocks noChangeShapeType="1"/>
          </p:cNvSpPr>
          <p:nvPr/>
        </p:nvSpPr>
        <p:spPr bwMode="auto">
          <a:xfrm>
            <a:off x="762000" y="2514600"/>
            <a:ext cx="3733800" cy="32004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46" name="Line 110"/>
          <p:cNvSpPr>
            <a:spLocks noChangeShapeType="1"/>
          </p:cNvSpPr>
          <p:nvPr/>
        </p:nvSpPr>
        <p:spPr bwMode="auto">
          <a:xfrm>
            <a:off x="3962400" y="1752600"/>
            <a:ext cx="1066800" cy="43434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47" name="Line 111"/>
          <p:cNvSpPr>
            <a:spLocks noChangeShapeType="1"/>
          </p:cNvSpPr>
          <p:nvPr/>
        </p:nvSpPr>
        <p:spPr bwMode="auto">
          <a:xfrm flipH="1">
            <a:off x="3429000" y="1371600"/>
            <a:ext cx="0" cy="38862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48" name="Line 112"/>
          <p:cNvSpPr>
            <a:spLocks noChangeShapeType="1"/>
          </p:cNvSpPr>
          <p:nvPr/>
        </p:nvSpPr>
        <p:spPr bwMode="auto">
          <a:xfrm flipV="1">
            <a:off x="685800" y="762000"/>
            <a:ext cx="2133600" cy="24384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49" name="Line 113"/>
          <p:cNvSpPr>
            <a:spLocks noChangeShapeType="1"/>
          </p:cNvSpPr>
          <p:nvPr/>
        </p:nvSpPr>
        <p:spPr bwMode="auto">
          <a:xfrm>
            <a:off x="5486400" y="1828800"/>
            <a:ext cx="1752600" cy="32766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50" name="Line 114"/>
          <p:cNvSpPr>
            <a:spLocks noChangeShapeType="1"/>
          </p:cNvSpPr>
          <p:nvPr/>
        </p:nvSpPr>
        <p:spPr bwMode="auto">
          <a:xfrm flipV="1">
            <a:off x="7848600" y="4114800"/>
            <a:ext cx="0" cy="4572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51" name="Line 115"/>
          <p:cNvSpPr>
            <a:spLocks noChangeShapeType="1"/>
          </p:cNvSpPr>
          <p:nvPr/>
        </p:nvSpPr>
        <p:spPr bwMode="auto">
          <a:xfrm flipV="1">
            <a:off x="3810000" y="3276600"/>
            <a:ext cx="3962400" cy="17526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52" name="Line 116"/>
          <p:cNvSpPr>
            <a:spLocks noChangeShapeType="1"/>
          </p:cNvSpPr>
          <p:nvPr/>
        </p:nvSpPr>
        <p:spPr bwMode="auto">
          <a:xfrm flipV="1">
            <a:off x="4267200" y="4114800"/>
            <a:ext cx="3886200" cy="19812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53" name="Line 117"/>
          <p:cNvSpPr>
            <a:spLocks noChangeShapeType="1"/>
          </p:cNvSpPr>
          <p:nvPr/>
        </p:nvSpPr>
        <p:spPr bwMode="auto">
          <a:xfrm flipV="1">
            <a:off x="4876800" y="4114800"/>
            <a:ext cx="3581400" cy="24384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54" name="Line 118"/>
          <p:cNvSpPr>
            <a:spLocks noChangeShapeType="1"/>
          </p:cNvSpPr>
          <p:nvPr/>
        </p:nvSpPr>
        <p:spPr bwMode="auto">
          <a:xfrm flipV="1">
            <a:off x="2438400" y="1828800"/>
            <a:ext cx="5181600" cy="43434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55" name="Line 119"/>
          <p:cNvSpPr>
            <a:spLocks noChangeShapeType="1"/>
          </p:cNvSpPr>
          <p:nvPr/>
        </p:nvSpPr>
        <p:spPr bwMode="auto">
          <a:xfrm>
            <a:off x="4267200" y="1905000"/>
            <a:ext cx="3581400" cy="1905000"/>
          </a:xfrm>
          <a:prstGeom prst="line">
            <a:avLst/>
          </a:prstGeom>
          <a:noFill/>
          <a:ln w="38100">
            <a:solidFill>
              <a:srgbClr val="FF0000"/>
            </a:solidFill>
            <a:round/>
            <a:headEnd type="triangle" w="med" len="med"/>
            <a:tailEnd type="triangle" w="med" len="med"/>
          </a:ln>
        </p:spPr>
        <p:txBody>
          <a:bodyPr wrap="none"/>
          <a:lstStyle/>
          <a:p>
            <a:endParaRPr lang="es-ES"/>
          </a:p>
        </p:txBody>
      </p:sp>
    </p:spTree>
  </p:cSld>
  <p:clrMapOvr>
    <a:masterClrMapping/>
  </p:clrMapOvr>
  <p:transition>
    <p:rand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3"/>
          <p:cNvGraphicFramePr>
            <a:graphicFrameLocks noChangeAspect="1"/>
          </p:cNvGraphicFramePr>
          <p:nvPr>
            <p:ph idx="1"/>
          </p:nvPr>
        </p:nvGraphicFramePr>
        <p:xfrm>
          <a:off x="250825" y="1341438"/>
          <a:ext cx="8353425" cy="5040312"/>
        </p:xfrm>
        <a:graphic>
          <a:graphicData uri="http://schemas.openxmlformats.org/presentationml/2006/ole">
            <p:oleObj spid="_x0000_s2050" name="Gráfico" r:id="rId4" imgW="5095714" imgH="2152759" progId="Excel.Sheet.8">
              <p:embed/>
            </p:oleObj>
          </a:graphicData>
        </a:graphic>
      </p:graphicFrame>
      <p:sp>
        <p:nvSpPr>
          <p:cNvPr id="2052" name="Text Box 4"/>
          <p:cNvSpPr txBox="1">
            <a:spLocks noChangeArrowheads="1"/>
          </p:cNvSpPr>
          <p:nvPr/>
        </p:nvSpPr>
        <p:spPr bwMode="auto">
          <a:xfrm>
            <a:off x="6948488" y="6308725"/>
            <a:ext cx="1530350" cy="366713"/>
          </a:xfrm>
          <a:prstGeom prst="rect">
            <a:avLst/>
          </a:prstGeom>
          <a:noFill/>
          <a:ln w="9525">
            <a:noFill/>
            <a:miter lim="800000"/>
            <a:headEnd/>
            <a:tailEnd/>
          </a:ln>
        </p:spPr>
        <p:txBody>
          <a:bodyPr wrap="none">
            <a:spAutoFit/>
          </a:bodyPr>
          <a:lstStyle/>
          <a:p>
            <a:pPr algn="l"/>
            <a:r>
              <a:rPr lang="es-CL">
                <a:latin typeface="Times New Roman" pitchFamily="18" charset="0"/>
              </a:rPr>
              <a:t>Cifras en USD</a:t>
            </a:r>
          </a:p>
        </p:txBody>
      </p:sp>
    </p:spTree>
  </p:cSld>
  <p:clrMapOvr>
    <a:masterClrMapping/>
  </p:clrMapOvr>
  <p:transition>
    <p:rand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Fig07-11"/>
          <p:cNvPicPr>
            <a:picLocks noGrp="1" noChangeAspect="1" noChangeArrowheads="1"/>
          </p:cNvPicPr>
          <p:nvPr>
            <p:ph idx="1"/>
          </p:nvPr>
        </p:nvPicPr>
        <p:blipFill>
          <a:blip r:embed="rId2"/>
          <a:srcRect/>
          <a:stretch>
            <a:fillRect/>
          </a:stretch>
        </p:blipFill>
        <p:spPr>
          <a:xfrm>
            <a:off x="1524000" y="1905000"/>
            <a:ext cx="7162800" cy="4518025"/>
          </a:xfrm>
        </p:spPr>
        <p:style>
          <a:lnRef idx="1">
            <a:schemeClr val="accent4"/>
          </a:lnRef>
          <a:fillRef idx="3">
            <a:schemeClr val="accent4"/>
          </a:fillRef>
          <a:effectRef idx="2">
            <a:schemeClr val="accent4"/>
          </a:effectRef>
          <a:fontRef idx="minor">
            <a:schemeClr val="lt1"/>
          </a:fontRef>
        </p:style>
      </p:pic>
      <p:sp>
        <p:nvSpPr>
          <p:cNvPr id="28675" name="Rectangle 3"/>
          <p:cNvSpPr>
            <a:spLocks noGrp="1" noChangeArrowheads="1"/>
          </p:cNvSpPr>
          <p:nvPr>
            <p:ph type="title"/>
          </p:nvPr>
        </p:nvSpPr>
        <p:spPr>
          <a:xfrm>
            <a:off x="1371600" y="457200"/>
            <a:ext cx="7772400" cy="762000"/>
          </a:xfrm>
        </p:spPr>
        <p:txBody>
          <a:bodyPr/>
          <a:lstStyle/>
          <a:p>
            <a:pPr eaLnBrk="1" hangingPunct="1"/>
            <a:endParaRPr lang="es-ES" sz="1800" b="0" smtClean="0"/>
          </a:p>
        </p:txBody>
      </p:sp>
    </p:spTree>
  </p:cSld>
  <p:clrMapOvr>
    <a:masterClrMapping/>
  </p:clrMapOvr>
  <p:transition>
    <p:rand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body" idx="1"/>
          </p:nvPr>
        </p:nvSpPr>
        <p:spPr/>
        <p:txBody>
          <a:bodyPr/>
          <a:lstStyle/>
          <a:p>
            <a:pPr eaLnBrk="1" hangingPunct="1"/>
            <a:endParaRPr lang="es-CL" smtClean="0"/>
          </a:p>
        </p:txBody>
      </p:sp>
      <p:pic>
        <p:nvPicPr>
          <p:cNvPr id="29699" name="Picture 3"/>
          <p:cNvPicPr>
            <a:picLocks noChangeAspect="1" noChangeArrowheads="1"/>
          </p:cNvPicPr>
          <p:nvPr/>
        </p:nvPicPr>
        <p:blipFill>
          <a:blip r:embed="rId3"/>
          <a:srcRect l="13104" t="5316" r="15874" b="3740"/>
          <a:stretch>
            <a:fillRect/>
          </a:stretch>
        </p:blipFill>
        <p:spPr bwMode="auto">
          <a:xfrm>
            <a:off x="395288" y="1341438"/>
            <a:ext cx="8748712" cy="5256212"/>
          </a:xfrm>
          <a:prstGeom prst="rect">
            <a:avLst/>
          </a:prstGeom>
          <a:noFill/>
          <a:ln w="38100">
            <a:solidFill>
              <a:srgbClr val="000080"/>
            </a:solidFill>
            <a:miter lim="800000"/>
            <a:headEnd/>
            <a:tailEnd/>
          </a:ln>
        </p:spPr>
      </p:pic>
      <p:sp>
        <p:nvSpPr>
          <p:cNvPr id="29700" name="Text Box 4"/>
          <p:cNvSpPr txBox="1">
            <a:spLocks noChangeArrowheads="1"/>
          </p:cNvSpPr>
          <p:nvPr/>
        </p:nvSpPr>
        <p:spPr bwMode="auto">
          <a:xfrm>
            <a:off x="7499350" y="6613525"/>
            <a:ext cx="1644650" cy="244475"/>
          </a:xfrm>
          <a:prstGeom prst="rect">
            <a:avLst/>
          </a:prstGeom>
          <a:noFill/>
          <a:ln w="9525">
            <a:noFill/>
            <a:miter lim="800000"/>
            <a:headEnd/>
            <a:tailEnd/>
          </a:ln>
        </p:spPr>
        <p:txBody>
          <a:bodyPr wrap="none">
            <a:spAutoFit/>
          </a:bodyPr>
          <a:lstStyle/>
          <a:p>
            <a:pPr algn="l"/>
            <a:r>
              <a:rPr lang="es-CL" sz="1000"/>
              <a:t>Fuente: www.nasdaq.com</a:t>
            </a:r>
          </a:p>
        </p:txBody>
      </p:sp>
      <p:sp>
        <p:nvSpPr>
          <p:cNvPr id="29701" name="Rectangle 5"/>
          <p:cNvSpPr>
            <a:spLocks noGrp="1" noChangeArrowheads="1"/>
          </p:cNvSpPr>
          <p:nvPr>
            <p:ph type="title"/>
          </p:nvPr>
        </p:nvSpPr>
        <p:spPr>
          <a:xfrm>
            <a:off x="4932363" y="1844675"/>
            <a:ext cx="1944687" cy="288925"/>
          </a:xfrm>
        </p:spPr>
        <p:txBody>
          <a:bodyPr/>
          <a:lstStyle/>
          <a:p>
            <a:pPr eaLnBrk="1" hangingPunct="1"/>
            <a:r>
              <a:rPr lang="es-CL" sz="2000" smtClean="0"/>
              <a:t>Evolución del NASDAQ-100 </a:t>
            </a:r>
            <a:br>
              <a:rPr lang="es-CL" sz="2000" smtClean="0"/>
            </a:br>
            <a:r>
              <a:rPr lang="es-CL" sz="2000" smtClean="0"/>
              <a:t>1999 - 2005</a:t>
            </a:r>
          </a:p>
        </p:txBody>
      </p:sp>
      <p:sp>
        <p:nvSpPr>
          <p:cNvPr id="29702" name="Text Box 6"/>
          <p:cNvSpPr txBox="1">
            <a:spLocks noChangeArrowheads="1"/>
          </p:cNvSpPr>
          <p:nvPr/>
        </p:nvSpPr>
        <p:spPr bwMode="auto">
          <a:xfrm>
            <a:off x="1979613" y="404813"/>
            <a:ext cx="5019675" cy="457200"/>
          </a:xfrm>
          <a:prstGeom prst="rect">
            <a:avLst/>
          </a:prstGeom>
          <a:noFill/>
          <a:ln w="9525">
            <a:noFill/>
            <a:miter lim="800000"/>
            <a:headEnd/>
            <a:tailEnd/>
          </a:ln>
        </p:spPr>
        <p:txBody>
          <a:bodyPr wrap="none">
            <a:spAutoFit/>
          </a:bodyPr>
          <a:lstStyle/>
          <a:p>
            <a:pPr algn="l"/>
            <a:r>
              <a:rPr lang="es-CL" sz="2400" b="1">
                <a:solidFill>
                  <a:srgbClr val="000066"/>
                </a:solidFill>
                <a:latin typeface="Times New Roman" pitchFamily="18" charset="0"/>
              </a:rPr>
              <a:t>La Burbuja de las nuevas tecnologías</a:t>
            </a:r>
          </a:p>
        </p:txBody>
      </p:sp>
    </p:spTree>
  </p:cSld>
  <p:clrMapOvr>
    <a:masterClrMapping/>
  </p:clrMapOvr>
  <p:transition>
    <p:rand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CL" dirty="0" smtClean="0"/>
              <a:t>Otros mercados cambiantes</a:t>
            </a:r>
            <a:endParaRPr lang="es-ES" dirty="0"/>
          </a:p>
        </p:txBody>
      </p:sp>
      <p:pic>
        <p:nvPicPr>
          <p:cNvPr id="113669" name="Picture 5"/>
          <p:cNvPicPr>
            <a:picLocks noChangeAspect="1" noChangeArrowheads="1"/>
          </p:cNvPicPr>
          <p:nvPr/>
        </p:nvPicPr>
        <p:blipFill>
          <a:blip r:embed="rId2"/>
          <a:srcRect l="74027" t="29286" r="8900" b="42857"/>
          <a:stretch>
            <a:fillRect/>
          </a:stretch>
        </p:blipFill>
        <p:spPr bwMode="auto">
          <a:xfrm>
            <a:off x="785786" y="1285860"/>
            <a:ext cx="7429552" cy="4805829"/>
          </a:xfrm>
          <a:prstGeom prst="rect">
            <a:avLst/>
          </a:prstGeom>
          <a:ln>
            <a:headEnd/>
            <a:tailEnd/>
          </a:ln>
          <a:scene3d>
            <a:camera prst="orthographicFront">
              <a:rot lat="0" lon="0" rev="0"/>
            </a:camera>
            <a:lightRig rig="threePt" dir="t">
              <a:rot lat="0" lon="0" rev="1200000"/>
            </a:lightRig>
          </a:scene3d>
          <a:sp3d>
            <a:bevelT w="63500" h="25400" prst="relaxedInset"/>
          </a:sp3d>
        </p:spPr>
        <p:style>
          <a:lnRef idx="0">
            <a:schemeClr val="accent2"/>
          </a:lnRef>
          <a:fillRef idx="3">
            <a:schemeClr val="accent2"/>
          </a:fillRef>
          <a:effectRef idx="3">
            <a:schemeClr val="accent2"/>
          </a:effectRef>
          <a:fontRef idx="minor">
            <a:schemeClr val="lt1"/>
          </a:fontRef>
        </p:style>
      </p:pic>
    </p:spTree>
  </p:cSld>
  <p:clrMapOvr>
    <a:masterClrMapping/>
  </p:clrMapOvr>
  <p:transition>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928926" y="476250"/>
            <a:ext cx="2857520" cy="380981"/>
          </a:xfrm>
        </p:spPr>
        <p:style>
          <a:lnRef idx="0">
            <a:schemeClr val="accent2"/>
          </a:lnRef>
          <a:fillRef idx="3">
            <a:schemeClr val="accent2"/>
          </a:fillRef>
          <a:effectRef idx="3">
            <a:schemeClr val="accent2"/>
          </a:effectRef>
          <a:fontRef idx="minor">
            <a:schemeClr val="lt1"/>
          </a:fontRef>
        </p:style>
        <p:txBody>
          <a:bodyPr/>
          <a:lstStyle/>
          <a:p>
            <a:pPr algn="ctr"/>
            <a:r>
              <a:rPr lang="es-CL" dirty="0" smtClean="0"/>
              <a:t>IPSA </a:t>
            </a:r>
            <a:endParaRPr lang="es-ES" dirty="0"/>
          </a:p>
        </p:txBody>
      </p:sp>
      <p:pic>
        <p:nvPicPr>
          <p:cNvPr id="128002" name="Picture 2"/>
          <p:cNvPicPr>
            <a:picLocks noChangeAspect="1" noChangeArrowheads="1"/>
          </p:cNvPicPr>
          <p:nvPr/>
        </p:nvPicPr>
        <p:blipFill>
          <a:blip r:embed="rId2"/>
          <a:srcRect l="63748" t="36979" r="18534" b="35735"/>
          <a:stretch>
            <a:fillRect/>
          </a:stretch>
        </p:blipFill>
        <p:spPr bwMode="auto">
          <a:xfrm>
            <a:off x="1000100" y="1785926"/>
            <a:ext cx="7715304" cy="4214842"/>
          </a:xfrm>
          <a:prstGeom prst="rect">
            <a:avLst/>
          </a:prstGeom>
          <a:ln>
            <a:headEnd/>
            <a:tailEnd/>
          </a:ln>
        </p:spPr>
        <p:style>
          <a:lnRef idx="1">
            <a:schemeClr val="accent4"/>
          </a:lnRef>
          <a:fillRef idx="3">
            <a:schemeClr val="accent4"/>
          </a:fillRef>
          <a:effectRef idx="2">
            <a:schemeClr val="accent4"/>
          </a:effectRef>
          <a:fontRef idx="minor">
            <a:schemeClr val="lt1"/>
          </a:fontRef>
        </p:style>
      </p:pic>
    </p:spTree>
  </p:cSld>
  <p:clrMapOvr>
    <a:masterClrMapping/>
  </p:clrMapOvr>
  <p:transition>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redondeado"/>
          <p:cNvSpPr/>
          <p:nvPr/>
        </p:nvSpPr>
        <p:spPr bwMode="auto">
          <a:xfrm>
            <a:off x="285720" y="1357298"/>
            <a:ext cx="8715436" cy="5214974"/>
          </a:xfrm>
          <a:prstGeom prst="roundRect">
            <a:avLst/>
          </a:prstGeom>
          <a:ln>
            <a:headEnd type="none" w="med" len="med"/>
            <a:tailEnd type="none" w="med" len="med"/>
          </a:ln>
          <a:scene3d>
            <a:camera prst="orthographicFront">
              <a:rot lat="0" lon="0" rev="0"/>
            </a:camera>
            <a:lightRig rig="threePt" dir="t">
              <a:rot lat="0" lon="0" rev="1200000"/>
            </a:lightRig>
          </a:scene3d>
          <a:sp3d>
            <a:bevelT w="152400" h="38100" prst="convex"/>
          </a:sp3d>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smtClean="0">
              <a:ln>
                <a:noFill/>
              </a:ln>
              <a:solidFill>
                <a:schemeClr val="tx1"/>
              </a:solidFill>
              <a:effectLst/>
              <a:latin typeface="Arial" charset="0"/>
              <a:cs typeface="Arial" charset="0"/>
            </a:endParaRPr>
          </a:p>
        </p:txBody>
      </p:sp>
      <p:sp>
        <p:nvSpPr>
          <p:cNvPr id="30722" name="Rectangle 2"/>
          <p:cNvSpPr>
            <a:spLocks noGrp="1" noChangeArrowheads="1"/>
          </p:cNvSpPr>
          <p:nvPr>
            <p:ph type="title"/>
          </p:nvPr>
        </p:nvSpPr>
        <p:spPr>
          <a:xfrm>
            <a:off x="684213" y="188913"/>
            <a:ext cx="8229600" cy="990600"/>
          </a:xfrm>
        </p:spPr>
        <p:txBody>
          <a:bodyPr/>
          <a:lstStyle/>
          <a:p>
            <a:pPr algn="ctr" eaLnBrk="1" hangingPunct="1"/>
            <a:r>
              <a:rPr lang="es-CL" smtClean="0"/>
              <a:t>2. Objetivos del Control de Gestión</a:t>
            </a:r>
          </a:p>
        </p:txBody>
      </p:sp>
      <p:sp>
        <p:nvSpPr>
          <p:cNvPr id="30723" name="Text Box 3"/>
          <p:cNvSpPr txBox="1">
            <a:spLocks noChangeArrowheads="1"/>
          </p:cNvSpPr>
          <p:nvPr/>
        </p:nvSpPr>
        <p:spPr bwMode="auto">
          <a:xfrm>
            <a:off x="500034" y="1500174"/>
            <a:ext cx="8077200" cy="4154984"/>
          </a:xfrm>
          <a:prstGeom prst="rect">
            <a:avLst/>
          </a:prstGeom>
          <a:noFill/>
          <a:ln w="9525">
            <a:noFill/>
            <a:miter lim="800000"/>
            <a:headEnd/>
            <a:tailEnd/>
          </a:ln>
        </p:spPr>
        <p:txBody>
          <a:bodyPr>
            <a:spAutoFit/>
          </a:bodyPr>
          <a:lstStyle/>
          <a:p>
            <a:pPr algn="l" eaLnBrk="0" hangingPunct="0"/>
            <a:endParaRPr lang="es-CL" sz="2400" b="1" dirty="0" smtClean="0">
              <a:solidFill>
                <a:srgbClr val="000066"/>
              </a:solidFill>
              <a:latin typeface="Times New Roman" pitchFamily="18" charset="0"/>
            </a:endParaRPr>
          </a:p>
          <a:p>
            <a:pPr algn="l" eaLnBrk="0" hangingPunct="0"/>
            <a:r>
              <a:rPr lang="es-CL" sz="2400" b="1" dirty="0" smtClean="0">
                <a:solidFill>
                  <a:srgbClr val="000066"/>
                </a:solidFill>
                <a:latin typeface="Times New Roman" pitchFamily="18" charset="0"/>
              </a:rPr>
              <a:t>Asegurar </a:t>
            </a:r>
            <a:r>
              <a:rPr lang="es-CL" sz="2400" b="1" dirty="0">
                <a:solidFill>
                  <a:srgbClr val="000066"/>
                </a:solidFill>
                <a:latin typeface="Times New Roman" pitchFamily="18" charset="0"/>
              </a:rPr>
              <a:t>que la conducción </a:t>
            </a:r>
            <a:r>
              <a:rPr lang="es-CL" sz="2400" b="1" dirty="0" smtClean="0">
                <a:solidFill>
                  <a:srgbClr val="000066"/>
                </a:solidFill>
                <a:latin typeface="Times New Roman" pitchFamily="18" charset="0"/>
              </a:rPr>
              <a:t>de </a:t>
            </a:r>
            <a:r>
              <a:rPr lang="es-CL" sz="2400" b="1" dirty="0">
                <a:solidFill>
                  <a:srgbClr val="000066"/>
                </a:solidFill>
                <a:latin typeface="Times New Roman" pitchFamily="18" charset="0"/>
              </a:rPr>
              <a:t>una organización y sus resultados se orientan de acuerdo a las líneas estratégicas y los planes definidos</a:t>
            </a:r>
            <a:r>
              <a:rPr lang="es-CL" sz="2400" b="1" dirty="0" smtClean="0">
                <a:solidFill>
                  <a:srgbClr val="000066"/>
                </a:solidFill>
                <a:latin typeface="Times New Roman" pitchFamily="18" charset="0"/>
              </a:rPr>
              <a:t>.</a:t>
            </a:r>
          </a:p>
          <a:p>
            <a:pPr algn="l" eaLnBrk="0" hangingPunct="0"/>
            <a:endParaRPr lang="es-CL" sz="2400" b="1" dirty="0">
              <a:solidFill>
                <a:srgbClr val="000066"/>
              </a:solidFill>
              <a:latin typeface="Times New Roman" pitchFamily="18" charset="0"/>
            </a:endParaRPr>
          </a:p>
          <a:p>
            <a:pPr algn="l" eaLnBrk="0" hangingPunct="0"/>
            <a:endParaRPr lang="es-CL" sz="2400" b="1" dirty="0">
              <a:solidFill>
                <a:srgbClr val="000066"/>
              </a:solidFill>
              <a:latin typeface="Times New Roman" pitchFamily="18" charset="0"/>
            </a:endParaRPr>
          </a:p>
          <a:p>
            <a:pPr lvl="1" algn="l" eaLnBrk="0" hangingPunct="0">
              <a:buFontTx/>
              <a:buChar char="•"/>
            </a:pPr>
            <a:r>
              <a:rPr lang="es-CL" sz="2400" b="1" dirty="0">
                <a:solidFill>
                  <a:srgbClr val="000066"/>
                </a:solidFill>
                <a:latin typeface="Times New Roman" pitchFamily="18" charset="0"/>
              </a:rPr>
              <a:t> En un entorno externo cambiante (Regulación, competencia, mercado, proveedores …).</a:t>
            </a:r>
          </a:p>
          <a:p>
            <a:pPr lvl="1" algn="l" eaLnBrk="0" hangingPunct="0"/>
            <a:endParaRPr lang="es-CL" sz="2400" b="1" dirty="0">
              <a:solidFill>
                <a:srgbClr val="000066"/>
              </a:solidFill>
              <a:latin typeface="Times New Roman" pitchFamily="18" charset="0"/>
            </a:endParaRPr>
          </a:p>
          <a:p>
            <a:pPr lvl="1" algn="l" eaLnBrk="0" hangingPunct="0">
              <a:buFontTx/>
              <a:buChar char="•"/>
            </a:pPr>
            <a:r>
              <a:rPr lang="es-CL" sz="2400" b="1" dirty="0">
                <a:solidFill>
                  <a:srgbClr val="000066"/>
                </a:solidFill>
                <a:latin typeface="Times New Roman" pitchFamily="18" charset="0"/>
              </a:rPr>
              <a:t> Con las capacidades y limitaciones de la organización (Flexibilidad, recursos, capital, capacidad de gestión,...</a:t>
            </a:r>
            <a:r>
              <a:rPr lang="es-CL" sz="2000" dirty="0">
                <a:latin typeface="Times New Roman" pitchFamily="18" charset="0"/>
              </a:rPr>
              <a:t> </a:t>
            </a:r>
          </a:p>
        </p:txBody>
      </p:sp>
    </p:spTree>
  </p:cSld>
  <p:clrMapOvr>
    <a:masterClrMapping/>
  </p:clrMapOvr>
  <p:transition>
    <p:rand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0" y="1320800"/>
            <a:ext cx="8431213" cy="3300413"/>
            <a:chOff x="0" y="832"/>
            <a:chExt cx="5311" cy="2079"/>
          </a:xfrm>
        </p:grpSpPr>
        <p:sp>
          <p:nvSpPr>
            <p:cNvPr id="31756" name="Oval 3"/>
            <p:cNvSpPr>
              <a:spLocks noChangeArrowheads="1"/>
            </p:cNvSpPr>
            <p:nvPr/>
          </p:nvSpPr>
          <p:spPr bwMode="auto">
            <a:xfrm>
              <a:off x="672" y="2449"/>
              <a:ext cx="366" cy="462"/>
            </a:xfrm>
            <a:prstGeom prst="ellipse">
              <a:avLst/>
            </a:prstGeom>
            <a:solidFill>
              <a:schemeClr val="accent1"/>
            </a:solidFill>
            <a:ln w="9525">
              <a:solidFill>
                <a:schemeClr val="tx1"/>
              </a:solidFill>
              <a:round/>
              <a:headEnd/>
              <a:tailEnd/>
            </a:ln>
          </p:spPr>
          <p:txBody>
            <a:bodyPr wrap="none" anchor="ctr"/>
            <a:lstStyle/>
            <a:p>
              <a:endParaRPr lang="es-ES"/>
            </a:p>
          </p:txBody>
        </p:sp>
        <p:sp>
          <p:nvSpPr>
            <p:cNvPr id="31757" name="Rectangle 4"/>
            <p:cNvSpPr>
              <a:spLocks noChangeArrowheads="1"/>
            </p:cNvSpPr>
            <p:nvPr/>
          </p:nvSpPr>
          <p:spPr bwMode="auto">
            <a:xfrm>
              <a:off x="4701" y="1217"/>
              <a:ext cx="610" cy="462"/>
            </a:xfrm>
            <a:prstGeom prst="rect">
              <a:avLst/>
            </a:prstGeom>
            <a:solidFill>
              <a:schemeClr val="accent1"/>
            </a:solidFill>
            <a:ln w="9525">
              <a:solidFill>
                <a:schemeClr val="tx1"/>
              </a:solidFill>
              <a:miter lim="800000"/>
              <a:headEnd/>
              <a:tailEnd/>
            </a:ln>
          </p:spPr>
          <p:txBody>
            <a:bodyPr wrap="none" anchor="ctr"/>
            <a:lstStyle/>
            <a:p>
              <a:endParaRPr lang="es-ES"/>
            </a:p>
          </p:txBody>
        </p:sp>
        <p:sp>
          <p:nvSpPr>
            <p:cNvPr id="31758" name="Text Box 5"/>
            <p:cNvSpPr txBox="1">
              <a:spLocks noChangeArrowheads="1"/>
            </p:cNvSpPr>
            <p:nvPr/>
          </p:nvSpPr>
          <p:spPr bwMode="auto">
            <a:xfrm>
              <a:off x="0" y="2064"/>
              <a:ext cx="719" cy="442"/>
            </a:xfrm>
            <a:prstGeom prst="rect">
              <a:avLst/>
            </a:prstGeom>
            <a:noFill/>
            <a:ln w="9525">
              <a:noFill/>
              <a:miter lim="800000"/>
              <a:headEnd/>
              <a:tailEnd/>
            </a:ln>
          </p:spPr>
          <p:txBody>
            <a:bodyPr wrap="none">
              <a:spAutoFit/>
            </a:bodyPr>
            <a:lstStyle/>
            <a:p>
              <a:pPr algn="l" eaLnBrk="0" hangingPunct="0"/>
              <a:r>
                <a:rPr lang="es-CL" sz="2000">
                  <a:latin typeface="Times New Roman" pitchFamily="18" charset="0"/>
                </a:rPr>
                <a:t>Situación</a:t>
              </a:r>
            </a:p>
            <a:p>
              <a:pPr algn="l" eaLnBrk="0" hangingPunct="0"/>
              <a:r>
                <a:rPr lang="es-CL" sz="2000">
                  <a:latin typeface="Times New Roman" pitchFamily="18" charset="0"/>
                </a:rPr>
                <a:t>Actual</a:t>
              </a:r>
            </a:p>
          </p:txBody>
        </p:sp>
        <p:sp>
          <p:nvSpPr>
            <p:cNvPr id="31759" name="Text Box 6"/>
            <p:cNvSpPr txBox="1">
              <a:spLocks noChangeArrowheads="1"/>
            </p:cNvSpPr>
            <p:nvPr/>
          </p:nvSpPr>
          <p:spPr bwMode="auto">
            <a:xfrm>
              <a:off x="4639" y="832"/>
              <a:ext cx="542" cy="250"/>
            </a:xfrm>
            <a:prstGeom prst="rect">
              <a:avLst/>
            </a:prstGeom>
            <a:noFill/>
            <a:ln w="9525">
              <a:noFill/>
              <a:miter lim="800000"/>
              <a:headEnd/>
              <a:tailEnd/>
            </a:ln>
          </p:spPr>
          <p:txBody>
            <a:bodyPr wrap="none">
              <a:spAutoFit/>
            </a:bodyPr>
            <a:lstStyle/>
            <a:p>
              <a:pPr algn="l" eaLnBrk="0" hangingPunct="0"/>
              <a:r>
                <a:rPr lang="es-CL" sz="2000">
                  <a:latin typeface="Times New Roman" pitchFamily="18" charset="0"/>
                </a:rPr>
                <a:t>Visión</a:t>
              </a:r>
            </a:p>
          </p:txBody>
        </p:sp>
      </p:grpSp>
      <p:grpSp>
        <p:nvGrpSpPr>
          <p:cNvPr id="3" name="Group 7"/>
          <p:cNvGrpSpPr>
            <a:grpSpLocks/>
          </p:cNvGrpSpPr>
          <p:nvPr/>
        </p:nvGrpSpPr>
        <p:grpSpPr bwMode="auto">
          <a:xfrm>
            <a:off x="2035175" y="2543175"/>
            <a:ext cx="5329238" cy="1589088"/>
            <a:chOff x="1282" y="1602"/>
            <a:chExt cx="3357" cy="1001"/>
          </a:xfrm>
        </p:grpSpPr>
        <p:sp>
          <p:nvSpPr>
            <p:cNvPr id="31754" name="Line 8"/>
            <p:cNvSpPr>
              <a:spLocks noChangeShapeType="1"/>
            </p:cNvSpPr>
            <p:nvPr/>
          </p:nvSpPr>
          <p:spPr bwMode="auto">
            <a:xfrm flipV="1">
              <a:off x="1282" y="1602"/>
              <a:ext cx="3357" cy="1001"/>
            </a:xfrm>
            <a:prstGeom prst="line">
              <a:avLst/>
            </a:prstGeom>
            <a:noFill/>
            <a:ln w="107950">
              <a:solidFill>
                <a:srgbClr val="000080"/>
              </a:solidFill>
              <a:round/>
              <a:headEnd/>
              <a:tailEnd type="triangle" w="med" len="med"/>
            </a:ln>
          </p:spPr>
          <p:txBody>
            <a:bodyPr wrap="none" anchor="ctr"/>
            <a:lstStyle/>
            <a:p>
              <a:endParaRPr lang="es-ES"/>
            </a:p>
          </p:txBody>
        </p:sp>
        <p:sp>
          <p:nvSpPr>
            <p:cNvPr id="31755" name="Text Box 9"/>
            <p:cNvSpPr txBox="1">
              <a:spLocks noChangeArrowheads="1"/>
            </p:cNvSpPr>
            <p:nvPr/>
          </p:nvSpPr>
          <p:spPr bwMode="auto">
            <a:xfrm>
              <a:off x="2256" y="1632"/>
              <a:ext cx="754" cy="442"/>
            </a:xfrm>
            <a:prstGeom prst="rect">
              <a:avLst/>
            </a:prstGeom>
            <a:noFill/>
            <a:ln w="9525">
              <a:noFill/>
              <a:miter lim="800000"/>
              <a:headEnd/>
              <a:tailEnd/>
            </a:ln>
          </p:spPr>
          <p:txBody>
            <a:bodyPr wrap="none">
              <a:spAutoFit/>
            </a:bodyPr>
            <a:lstStyle/>
            <a:p>
              <a:pPr algn="l" eaLnBrk="0" hangingPunct="0"/>
              <a:r>
                <a:rPr lang="es-CL" sz="2000">
                  <a:latin typeface="Times New Roman" pitchFamily="18" charset="0"/>
                </a:rPr>
                <a:t>Estrategia</a:t>
              </a:r>
            </a:p>
            <a:p>
              <a:pPr algn="l" eaLnBrk="0" hangingPunct="0"/>
              <a:r>
                <a:rPr lang="es-CL" sz="2000">
                  <a:latin typeface="Times New Roman" pitchFamily="18" charset="0"/>
                </a:rPr>
                <a:t>trazada</a:t>
              </a:r>
            </a:p>
          </p:txBody>
        </p:sp>
      </p:grpSp>
      <p:sp>
        <p:nvSpPr>
          <p:cNvPr id="4106" name="Line 10"/>
          <p:cNvSpPr>
            <a:spLocks noChangeShapeType="1"/>
          </p:cNvSpPr>
          <p:nvPr/>
        </p:nvSpPr>
        <p:spPr bwMode="auto">
          <a:xfrm>
            <a:off x="1938338" y="4498975"/>
            <a:ext cx="1647825" cy="0"/>
          </a:xfrm>
          <a:prstGeom prst="line">
            <a:avLst/>
          </a:prstGeom>
          <a:noFill/>
          <a:ln w="107950">
            <a:solidFill>
              <a:srgbClr val="000080"/>
            </a:solidFill>
            <a:round/>
            <a:headEnd/>
            <a:tailEnd type="triangle" w="med" len="med"/>
          </a:ln>
        </p:spPr>
        <p:txBody>
          <a:bodyPr wrap="none" anchor="ctr"/>
          <a:lstStyle/>
          <a:p>
            <a:endParaRPr lang="es-ES"/>
          </a:p>
        </p:txBody>
      </p:sp>
      <p:grpSp>
        <p:nvGrpSpPr>
          <p:cNvPr id="4" name="Group 11"/>
          <p:cNvGrpSpPr>
            <a:grpSpLocks/>
          </p:cNvGrpSpPr>
          <p:nvPr/>
        </p:nvGrpSpPr>
        <p:grpSpPr bwMode="auto">
          <a:xfrm>
            <a:off x="2422525" y="3521075"/>
            <a:ext cx="2132013" cy="2900363"/>
            <a:chOff x="1526" y="2218"/>
            <a:chExt cx="1343" cy="1827"/>
          </a:xfrm>
        </p:grpSpPr>
        <p:sp>
          <p:nvSpPr>
            <p:cNvPr id="31751" name="Line 12"/>
            <p:cNvSpPr>
              <a:spLocks noChangeShapeType="1"/>
            </p:cNvSpPr>
            <p:nvPr/>
          </p:nvSpPr>
          <p:spPr bwMode="auto">
            <a:xfrm flipV="1">
              <a:off x="2076" y="2911"/>
              <a:ext cx="0" cy="692"/>
            </a:xfrm>
            <a:prstGeom prst="line">
              <a:avLst/>
            </a:prstGeom>
            <a:noFill/>
            <a:ln w="76200">
              <a:solidFill>
                <a:srgbClr val="FF0000"/>
              </a:solidFill>
              <a:round/>
              <a:headEnd/>
              <a:tailEnd type="triangle" w="med" len="med"/>
            </a:ln>
          </p:spPr>
          <p:txBody>
            <a:bodyPr wrap="none" anchor="ctr"/>
            <a:lstStyle/>
            <a:p>
              <a:endParaRPr lang="es-ES"/>
            </a:p>
          </p:txBody>
        </p:sp>
        <p:sp>
          <p:nvSpPr>
            <p:cNvPr id="31752" name="Text Box 13"/>
            <p:cNvSpPr txBox="1">
              <a:spLocks noChangeArrowheads="1"/>
            </p:cNvSpPr>
            <p:nvPr/>
          </p:nvSpPr>
          <p:spPr bwMode="auto">
            <a:xfrm>
              <a:off x="1526" y="3603"/>
              <a:ext cx="1282" cy="442"/>
            </a:xfrm>
            <a:prstGeom prst="rect">
              <a:avLst/>
            </a:prstGeom>
            <a:noFill/>
            <a:ln w="9525">
              <a:noFill/>
              <a:miter lim="800000"/>
              <a:headEnd/>
              <a:tailEnd/>
            </a:ln>
          </p:spPr>
          <p:txBody>
            <a:bodyPr>
              <a:spAutoFit/>
            </a:bodyPr>
            <a:lstStyle/>
            <a:p>
              <a:pPr algn="l" eaLnBrk="0" hangingPunct="0"/>
              <a:r>
                <a:rPr lang="es-CL" sz="2000" b="1">
                  <a:latin typeface="Times New Roman" pitchFamily="18" charset="0"/>
                </a:rPr>
                <a:t>Control</a:t>
              </a:r>
            </a:p>
            <a:p>
              <a:pPr algn="l" eaLnBrk="0" hangingPunct="0"/>
              <a:r>
                <a:rPr lang="es-CL" sz="2000" b="1">
                  <a:latin typeface="Times New Roman" pitchFamily="18" charset="0"/>
                </a:rPr>
                <a:t> de Gestión</a:t>
              </a:r>
            </a:p>
          </p:txBody>
        </p:sp>
        <p:sp>
          <p:nvSpPr>
            <p:cNvPr id="31753" name="Line 14"/>
            <p:cNvSpPr>
              <a:spLocks noChangeShapeType="1"/>
            </p:cNvSpPr>
            <p:nvPr/>
          </p:nvSpPr>
          <p:spPr bwMode="auto">
            <a:xfrm flipV="1">
              <a:off x="2259" y="2218"/>
              <a:ext cx="610" cy="616"/>
            </a:xfrm>
            <a:prstGeom prst="line">
              <a:avLst/>
            </a:prstGeom>
            <a:noFill/>
            <a:ln w="25400">
              <a:solidFill>
                <a:srgbClr val="003366"/>
              </a:solidFill>
              <a:prstDash val="sysDot"/>
              <a:round/>
              <a:headEnd/>
              <a:tailEnd type="stealth" w="med" len="med"/>
            </a:ln>
          </p:spPr>
          <p:txBody>
            <a:bodyPr wrap="none" anchor="ctr"/>
            <a:lstStyle/>
            <a:p>
              <a:endParaRPr lang="es-ES"/>
            </a:p>
          </p:txBody>
        </p:sp>
      </p:grpSp>
      <p:sp>
        <p:nvSpPr>
          <p:cNvPr id="4111" name="Text Box 15"/>
          <p:cNvSpPr txBox="1">
            <a:spLocks noChangeArrowheads="1"/>
          </p:cNvSpPr>
          <p:nvPr/>
        </p:nvSpPr>
        <p:spPr bwMode="auto">
          <a:xfrm>
            <a:off x="1295400" y="304800"/>
            <a:ext cx="6584950" cy="641350"/>
          </a:xfrm>
          <a:prstGeom prst="rect">
            <a:avLst/>
          </a:prstGeom>
          <a:noFill/>
          <a:ln w="9525">
            <a:noFill/>
            <a:miter lim="800000"/>
            <a:headEnd/>
            <a:tailEnd/>
          </a:ln>
        </p:spPr>
        <p:txBody>
          <a:bodyPr wrap="none">
            <a:spAutoFit/>
          </a:bodyPr>
          <a:lstStyle/>
          <a:p>
            <a:pPr algn="l" eaLnBrk="0" hangingPunct="0"/>
            <a:r>
              <a:rPr lang="es-CL" sz="3600" b="1">
                <a:solidFill>
                  <a:srgbClr val="000066"/>
                </a:solidFill>
                <a:latin typeface="Times New Roman" pitchFamily="18" charset="0"/>
              </a:rPr>
              <a:t>Objetivos del Control de Gestión</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111"/>
                                        </p:tgtEl>
                                        <p:attrNameLst>
                                          <p:attrName>style.visibility</p:attrName>
                                        </p:attrNameLst>
                                      </p:cBhvr>
                                      <p:to>
                                        <p:strVal val="visible"/>
                                      </p:to>
                                    </p:set>
                                    <p:anim calcmode="lin" valueType="num">
                                      <p:cBhvr additive="base">
                                        <p:cTn id="7" dur="500" fill="hold"/>
                                        <p:tgtEl>
                                          <p:spTgt spid="4111"/>
                                        </p:tgtEl>
                                        <p:attrNameLst>
                                          <p:attrName>ppt_x</p:attrName>
                                        </p:attrNameLst>
                                      </p:cBhvr>
                                      <p:tavLst>
                                        <p:tav tm="0">
                                          <p:val>
                                            <p:strVal val="0-#ppt_w/2"/>
                                          </p:val>
                                        </p:tav>
                                        <p:tav tm="100000">
                                          <p:val>
                                            <p:strVal val="#ppt_x"/>
                                          </p:val>
                                        </p:tav>
                                      </p:tavLst>
                                    </p:anim>
                                    <p:anim calcmode="lin" valueType="num">
                                      <p:cBhvr additive="base">
                                        <p:cTn id="8" dur="500" fill="hold"/>
                                        <p:tgtEl>
                                          <p:spTgt spid="411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0-#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106"/>
                                        </p:tgtEl>
                                        <p:attrNameLst>
                                          <p:attrName>style.visibility</p:attrName>
                                        </p:attrNameLst>
                                      </p:cBhvr>
                                      <p:to>
                                        <p:strVal val="visible"/>
                                      </p:to>
                                    </p:set>
                                    <p:anim calcmode="lin" valueType="num">
                                      <p:cBhvr additive="base">
                                        <p:cTn id="25" dur="500" fill="hold"/>
                                        <p:tgtEl>
                                          <p:spTgt spid="4106"/>
                                        </p:tgtEl>
                                        <p:attrNameLst>
                                          <p:attrName>ppt_x</p:attrName>
                                        </p:attrNameLst>
                                      </p:cBhvr>
                                      <p:tavLst>
                                        <p:tav tm="0">
                                          <p:val>
                                            <p:strVal val="0-#ppt_w/2"/>
                                          </p:val>
                                        </p:tav>
                                        <p:tav tm="100000">
                                          <p:val>
                                            <p:strVal val="#ppt_x"/>
                                          </p:val>
                                        </p:tav>
                                      </p:tavLst>
                                    </p:anim>
                                    <p:anim calcmode="lin" valueType="num">
                                      <p:cBhvr additive="base">
                                        <p:cTn id="26" dur="500" fill="hold"/>
                                        <p:tgtEl>
                                          <p:spTgt spid="410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0-#ppt_w/2"/>
                                          </p:val>
                                        </p:tav>
                                        <p:tav tm="100000">
                                          <p:val>
                                            <p:strVal val="#ppt_x"/>
                                          </p:val>
                                        </p:tav>
                                      </p:tavLst>
                                    </p:anim>
                                    <p:anim calcmode="lin" valueType="num">
                                      <p:cBhvr additive="base">
                                        <p:cTn id="32"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6" grpId="0" animBg="1"/>
      <p:bldP spid="4111"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noFill/>
        </p:spPr>
        <p:txBody>
          <a:bodyPr/>
          <a:lstStyle/>
          <a:p>
            <a:pPr algn="ctr" eaLnBrk="1" hangingPunct="1"/>
            <a:r>
              <a:rPr lang="es-ES_tradnl" smtClean="0">
                <a:solidFill>
                  <a:schemeClr val="tx1"/>
                </a:solidFill>
              </a:rPr>
              <a:t>Presentación del curso</a:t>
            </a:r>
          </a:p>
        </p:txBody>
      </p:sp>
      <p:graphicFrame>
        <p:nvGraphicFramePr>
          <p:cNvPr id="4" name="3 Diagrama"/>
          <p:cNvGraphicFramePr/>
          <p:nvPr/>
        </p:nvGraphicFramePr>
        <p:xfrm>
          <a:off x="357158" y="1285860"/>
          <a:ext cx="8501122" cy="44577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redondeado"/>
          <p:cNvSpPr/>
          <p:nvPr/>
        </p:nvSpPr>
        <p:spPr bwMode="auto">
          <a:xfrm>
            <a:off x="357158" y="4143380"/>
            <a:ext cx="8286808" cy="1571636"/>
          </a:xfrm>
          <a:prstGeom prst="roundRect">
            <a:avLst/>
          </a:prstGeom>
          <a:ln>
            <a:headEnd type="none" w="med" len="med"/>
            <a:tailEnd type="none" w="med" len="med"/>
          </a:ln>
          <a:scene3d>
            <a:camera prst="orthographicFront">
              <a:rot lat="0" lon="0" rev="0"/>
            </a:camera>
            <a:lightRig rig="threePt" dir="t">
              <a:rot lat="0" lon="0" rev="1200000"/>
            </a:lightRig>
          </a:scene3d>
          <a:sp3d extrusionH="76200" prstMaterial="softEdge">
            <a:bevelT w="152400" h="25400" prst="softRound"/>
            <a:bevelB w="50800"/>
          </a:sp3d>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smtClean="0">
              <a:ln>
                <a:noFill/>
              </a:ln>
              <a:solidFill>
                <a:schemeClr val="tx1"/>
              </a:solidFill>
              <a:effectLst/>
              <a:latin typeface="Arial" charset="0"/>
              <a:cs typeface="Arial" charset="0"/>
            </a:endParaRPr>
          </a:p>
        </p:txBody>
      </p:sp>
      <p:sp>
        <p:nvSpPr>
          <p:cNvPr id="5" name="4 Rectángulo redondeado"/>
          <p:cNvSpPr/>
          <p:nvPr/>
        </p:nvSpPr>
        <p:spPr bwMode="auto">
          <a:xfrm>
            <a:off x="357158" y="2214554"/>
            <a:ext cx="8358246" cy="1571636"/>
          </a:xfrm>
          <a:prstGeom prst="round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smtClean="0">
              <a:ln>
                <a:noFill/>
              </a:ln>
              <a:solidFill>
                <a:schemeClr val="tx1"/>
              </a:solidFill>
              <a:effectLst/>
              <a:latin typeface="Arial" charset="0"/>
              <a:cs typeface="Arial" charset="0"/>
            </a:endParaRPr>
          </a:p>
        </p:txBody>
      </p:sp>
      <p:sp>
        <p:nvSpPr>
          <p:cNvPr id="32770" name="Rectangle 2"/>
          <p:cNvSpPr>
            <a:spLocks noChangeArrowheads="1"/>
          </p:cNvSpPr>
          <p:nvPr/>
        </p:nvSpPr>
        <p:spPr bwMode="auto">
          <a:xfrm>
            <a:off x="1331913" y="1341438"/>
            <a:ext cx="6477000" cy="762000"/>
          </a:xfrm>
          <a:prstGeom prst="rect">
            <a:avLst/>
          </a:prstGeom>
          <a:noFill/>
          <a:ln w="9525">
            <a:noFill/>
            <a:miter lim="800000"/>
            <a:headEnd/>
            <a:tailEnd/>
          </a:ln>
        </p:spPr>
        <p:txBody>
          <a:bodyPr anchor="ctr"/>
          <a:lstStyle/>
          <a:p>
            <a:pPr algn="l" eaLnBrk="0" hangingPunct="0"/>
            <a:r>
              <a:rPr lang="es-ES_tradnl" b="1" i="1">
                <a:solidFill>
                  <a:schemeClr val="tx2"/>
                </a:solidFill>
              </a:rPr>
              <a:t>El Control de gestión busca influir en el comportamiento</a:t>
            </a:r>
          </a:p>
        </p:txBody>
      </p:sp>
      <p:sp>
        <p:nvSpPr>
          <p:cNvPr id="32771" name="Rectangle 3"/>
          <p:cNvSpPr>
            <a:spLocks noChangeArrowheads="1"/>
          </p:cNvSpPr>
          <p:nvPr/>
        </p:nvSpPr>
        <p:spPr bwMode="auto">
          <a:xfrm>
            <a:off x="755650" y="2349500"/>
            <a:ext cx="7467600" cy="1943100"/>
          </a:xfrm>
          <a:prstGeom prst="rect">
            <a:avLst/>
          </a:prstGeom>
          <a:noFill/>
          <a:ln w="9525">
            <a:noFill/>
            <a:miter lim="800000"/>
            <a:headEnd/>
            <a:tailEnd/>
          </a:ln>
        </p:spPr>
        <p:txBody>
          <a:bodyPr/>
          <a:lstStyle/>
          <a:p>
            <a:pPr algn="just" eaLnBrk="0" hangingPunct="0">
              <a:tabLst>
                <a:tab pos="377825" algn="l"/>
              </a:tabLst>
            </a:pPr>
            <a:r>
              <a:rPr lang="es-ES_tradnl" b="1" i="1" dirty="0"/>
              <a:t>Control de Gestión </a:t>
            </a:r>
            <a:r>
              <a:rPr lang="es-ES_tradnl" i="1" dirty="0"/>
              <a:t>es el proceso por medio del cual la dirección se asegura que los recursos son obtenidos y empleados eficaz y eficientemente en el logro de los objetivos de la organización.</a:t>
            </a:r>
          </a:p>
          <a:p>
            <a:pPr algn="just" eaLnBrk="0" hangingPunct="0">
              <a:tabLst>
                <a:tab pos="377825" algn="l"/>
              </a:tabLst>
            </a:pPr>
            <a:r>
              <a:rPr lang="es-ES_tradnl" i="1" dirty="0"/>
              <a:t>	(Anthony, R., </a:t>
            </a:r>
            <a:r>
              <a:rPr lang="es-ES_tradnl" b="1" i="1" dirty="0">
                <a:solidFill>
                  <a:schemeClr val="tx2"/>
                </a:solidFill>
              </a:rPr>
              <a:t>1965</a:t>
            </a:r>
            <a:r>
              <a:rPr lang="es-ES_tradnl" i="1" dirty="0"/>
              <a:t>)</a:t>
            </a:r>
          </a:p>
          <a:p>
            <a:pPr algn="just" eaLnBrk="0" hangingPunct="0">
              <a:tabLst>
                <a:tab pos="377825" algn="l"/>
              </a:tabLst>
            </a:pPr>
            <a:endParaRPr lang="es-ES_tradnl" i="1" dirty="0"/>
          </a:p>
          <a:p>
            <a:pPr algn="just" eaLnBrk="0" hangingPunct="0">
              <a:tabLst>
                <a:tab pos="377825" algn="l"/>
              </a:tabLst>
            </a:pPr>
            <a:endParaRPr lang="es-ES_tradnl" i="1" dirty="0"/>
          </a:p>
          <a:p>
            <a:pPr algn="just" eaLnBrk="0" hangingPunct="0">
              <a:tabLst>
                <a:tab pos="377825" algn="l"/>
              </a:tabLst>
            </a:pPr>
            <a:endParaRPr lang="es-ES_tradnl" i="1" dirty="0"/>
          </a:p>
          <a:p>
            <a:pPr algn="just" eaLnBrk="0" hangingPunct="0">
              <a:tabLst>
                <a:tab pos="377825" algn="l"/>
              </a:tabLst>
            </a:pPr>
            <a:r>
              <a:rPr lang="es-ES_tradnl" b="1" i="1" dirty="0"/>
              <a:t>Control de Gestión </a:t>
            </a:r>
            <a:r>
              <a:rPr lang="es-ES_tradnl" i="1" dirty="0"/>
              <a:t>es el proceso por medio del cual la dirección </a:t>
            </a:r>
            <a:r>
              <a:rPr lang="es-ES_tradnl" i="1" dirty="0">
                <a:solidFill>
                  <a:schemeClr val="tx2"/>
                </a:solidFill>
              </a:rPr>
              <a:t>influye en otros miembros de la organización</a:t>
            </a:r>
            <a:r>
              <a:rPr lang="es-ES_tradnl" i="1" dirty="0"/>
              <a:t> para asegurar la implantación de las estrategias.</a:t>
            </a:r>
          </a:p>
          <a:p>
            <a:pPr algn="just" eaLnBrk="0" hangingPunct="0">
              <a:tabLst>
                <a:tab pos="377825" algn="l"/>
              </a:tabLst>
            </a:pPr>
            <a:r>
              <a:rPr lang="es-ES_tradnl" i="1" dirty="0"/>
              <a:t>	(Anthony, R., </a:t>
            </a:r>
            <a:r>
              <a:rPr lang="es-ES_tradnl" b="1" i="1" dirty="0">
                <a:solidFill>
                  <a:schemeClr val="tx2"/>
                </a:solidFill>
              </a:rPr>
              <a:t>1988</a:t>
            </a:r>
            <a:r>
              <a:rPr lang="es-ES_tradnl" i="1" dirty="0">
                <a:solidFill>
                  <a:schemeClr val="tx2"/>
                </a:solidFill>
              </a:rPr>
              <a:t>)</a:t>
            </a:r>
          </a:p>
          <a:p>
            <a:pPr algn="just" eaLnBrk="0" hangingPunct="0">
              <a:tabLst>
                <a:tab pos="377825" algn="l"/>
              </a:tabLst>
            </a:pPr>
            <a:endParaRPr lang="es-ES_tradnl" i="1" dirty="0"/>
          </a:p>
          <a:p>
            <a:pPr algn="just" eaLnBrk="0" hangingPunct="0">
              <a:tabLst>
                <a:tab pos="377825" algn="l"/>
              </a:tabLst>
            </a:pPr>
            <a:endParaRPr lang="es-ES_tradnl" i="1" dirty="0"/>
          </a:p>
          <a:p>
            <a:pPr algn="just" eaLnBrk="0" hangingPunct="0">
              <a:tabLst>
                <a:tab pos="377825" algn="l"/>
              </a:tabLst>
            </a:pPr>
            <a:endParaRPr lang="es-ES_tradnl" i="1" dirty="0"/>
          </a:p>
        </p:txBody>
      </p:sp>
      <p:sp>
        <p:nvSpPr>
          <p:cNvPr id="32793" name="AutoShape 25"/>
          <p:cNvSpPr>
            <a:spLocks noChangeArrowheads="1"/>
          </p:cNvSpPr>
          <p:nvPr/>
        </p:nvSpPr>
        <p:spPr bwMode="auto">
          <a:xfrm>
            <a:off x="7848600" y="304800"/>
            <a:ext cx="962025" cy="914400"/>
          </a:xfrm>
          <a:prstGeom prst="star5">
            <a:avLst/>
          </a:prstGeom>
          <a:solidFill>
            <a:srgbClr val="FFFFCC"/>
          </a:solidFill>
          <a:ln w="9525">
            <a:solidFill>
              <a:schemeClr val="tx1"/>
            </a:solidFill>
            <a:miter lim="800000"/>
            <a:headEnd/>
            <a:tailEnd/>
          </a:ln>
          <a:effectLst/>
        </p:spPr>
        <p:txBody>
          <a:bodyPr wrap="none" anchor="ctr"/>
          <a:lstStyle/>
          <a:p>
            <a:pPr>
              <a:defRPr/>
            </a:pPr>
            <a:endParaRPr lang="es-ES"/>
          </a:p>
        </p:txBody>
      </p:sp>
    </p:spTree>
  </p:cSld>
  <p:clrMapOvr>
    <a:masterClrMapping/>
  </p:clrMapOvr>
  <p:transition>
    <p:rand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algn="ctr" eaLnBrk="1" hangingPunct="1"/>
            <a:r>
              <a:rPr lang="es-ES_tradnl" sz="2800" dirty="0" smtClean="0"/>
              <a:t>¿Por que controlar la gestión?</a:t>
            </a:r>
          </a:p>
        </p:txBody>
      </p:sp>
      <p:sp>
        <p:nvSpPr>
          <p:cNvPr id="33795" name="Oval 4"/>
          <p:cNvSpPr>
            <a:spLocks noChangeArrowheads="1"/>
          </p:cNvSpPr>
          <p:nvPr/>
        </p:nvSpPr>
        <p:spPr bwMode="auto">
          <a:xfrm>
            <a:off x="1908175" y="1628775"/>
            <a:ext cx="3187700" cy="3035300"/>
          </a:xfrm>
          <a:prstGeom prst="ellipse">
            <a:avLst/>
          </a:prstGeom>
          <a:noFill/>
          <a:ln w="12700">
            <a:solidFill>
              <a:schemeClr val="tx1"/>
            </a:solidFill>
            <a:round/>
            <a:headEnd/>
            <a:tailEnd/>
          </a:ln>
        </p:spPr>
        <p:txBody>
          <a:bodyPr wrap="none" anchor="ctr"/>
          <a:lstStyle/>
          <a:p>
            <a:endParaRPr lang="es-ES"/>
          </a:p>
        </p:txBody>
      </p:sp>
      <p:sp>
        <p:nvSpPr>
          <p:cNvPr id="33796" name="Oval 5"/>
          <p:cNvSpPr>
            <a:spLocks noChangeArrowheads="1"/>
          </p:cNvSpPr>
          <p:nvPr/>
        </p:nvSpPr>
        <p:spPr bwMode="auto">
          <a:xfrm>
            <a:off x="3584575" y="1628775"/>
            <a:ext cx="3187700" cy="3035300"/>
          </a:xfrm>
          <a:prstGeom prst="ellipse">
            <a:avLst/>
          </a:prstGeom>
          <a:noFill/>
          <a:ln w="12700">
            <a:solidFill>
              <a:schemeClr val="tx1"/>
            </a:solidFill>
            <a:round/>
            <a:headEnd/>
            <a:tailEnd/>
          </a:ln>
        </p:spPr>
        <p:txBody>
          <a:bodyPr wrap="none" anchor="ctr"/>
          <a:lstStyle/>
          <a:p>
            <a:endParaRPr lang="es-ES"/>
          </a:p>
        </p:txBody>
      </p:sp>
      <p:sp>
        <p:nvSpPr>
          <p:cNvPr id="33797" name="Line 6"/>
          <p:cNvSpPr>
            <a:spLocks noChangeShapeType="1"/>
          </p:cNvSpPr>
          <p:nvPr/>
        </p:nvSpPr>
        <p:spPr bwMode="auto">
          <a:xfrm>
            <a:off x="4117975" y="2003425"/>
            <a:ext cx="444500" cy="1588"/>
          </a:xfrm>
          <a:prstGeom prst="line">
            <a:avLst/>
          </a:prstGeom>
          <a:noFill/>
          <a:ln w="12700">
            <a:solidFill>
              <a:schemeClr val="tx1"/>
            </a:solidFill>
            <a:round/>
            <a:headEnd/>
            <a:tailEnd/>
          </a:ln>
        </p:spPr>
        <p:txBody>
          <a:bodyPr wrap="none" anchor="ctr"/>
          <a:lstStyle/>
          <a:p>
            <a:endParaRPr lang="es-ES"/>
          </a:p>
        </p:txBody>
      </p:sp>
      <p:sp>
        <p:nvSpPr>
          <p:cNvPr id="33798" name="Line 7"/>
          <p:cNvSpPr>
            <a:spLocks noChangeShapeType="1"/>
          </p:cNvSpPr>
          <p:nvPr/>
        </p:nvSpPr>
        <p:spPr bwMode="auto">
          <a:xfrm>
            <a:off x="3965575" y="2155825"/>
            <a:ext cx="749300" cy="1588"/>
          </a:xfrm>
          <a:prstGeom prst="line">
            <a:avLst/>
          </a:prstGeom>
          <a:noFill/>
          <a:ln w="12700">
            <a:solidFill>
              <a:schemeClr val="tx1"/>
            </a:solidFill>
            <a:round/>
            <a:headEnd/>
            <a:tailEnd/>
          </a:ln>
        </p:spPr>
        <p:txBody>
          <a:bodyPr wrap="none" anchor="ctr"/>
          <a:lstStyle/>
          <a:p>
            <a:endParaRPr lang="es-ES"/>
          </a:p>
        </p:txBody>
      </p:sp>
      <p:sp>
        <p:nvSpPr>
          <p:cNvPr id="33799" name="Line 8"/>
          <p:cNvSpPr>
            <a:spLocks noChangeShapeType="1"/>
          </p:cNvSpPr>
          <p:nvPr/>
        </p:nvSpPr>
        <p:spPr bwMode="auto">
          <a:xfrm>
            <a:off x="3889375" y="2308225"/>
            <a:ext cx="901700" cy="1588"/>
          </a:xfrm>
          <a:prstGeom prst="line">
            <a:avLst/>
          </a:prstGeom>
          <a:noFill/>
          <a:ln w="12700">
            <a:solidFill>
              <a:schemeClr val="tx1"/>
            </a:solidFill>
            <a:round/>
            <a:headEnd/>
            <a:tailEnd/>
          </a:ln>
        </p:spPr>
        <p:txBody>
          <a:bodyPr wrap="none" anchor="ctr"/>
          <a:lstStyle/>
          <a:p>
            <a:endParaRPr lang="es-ES"/>
          </a:p>
        </p:txBody>
      </p:sp>
      <p:sp>
        <p:nvSpPr>
          <p:cNvPr id="33800" name="Line 9"/>
          <p:cNvSpPr>
            <a:spLocks noChangeShapeType="1"/>
          </p:cNvSpPr>
          <p:nvPr/>
        </p:nvSpPr>
        <p:spPr bwMode="auto">
          <a:xfrm>
            <a:off x="3736975" y="2460625"/>
            <a:ext cx="1206500" cy="1588"/>
          </a:xfrm>
          <a:prstGeom prst="line">
            <a:avLst/>
          </a:prstGeom>
          <a:noFill/>
          <a:ln w="12700">
            <a:solidFill>
              <a:schemeClr val="tx1"/>
            </a:solidFill>
            <a:round/>
            <a:headEnd/>
            <a:tailEnd/>
          </a:ln>
        </p:spPr>
        <p:txBody>
          <a:bodyPr wrap="none" anchor="ctr"/>
          <a:lstStyle/>
          <a:p>
            <a:endParaRPr lang="es-ES"/>
          </a:p>
        </p:txBody>
      </p:sp>
      <p:sp>
        <p:nvSpPr>
          <p:cNvPr id="33801" name="Line 10"/>
          <p:cNvSpPr>
            <a:spLocks noChangeShapeType="1"/>
          </p:cNvSpPr>
          <p:nvPr/>
        </p:nvSpPr>
        <p:spPr bwMode="auto">
          <a:xfrm>
            <a:off x="3660775" y="2613025"/>
            <a:ext cx="1358900" cy="1588"/>
          </a:xfrm>
          <a:prstGeom prst="line">
            <a:avLst/>
          </a:prstGeom>
          <a:noFill/>
          <a:ln w="12700">
            <a:solidFill>
              <a:schemeClr val="tx1"/>
            </a:solidFill>
            <a:round/>
            <a:headEnd/>
            <a:tailEnd/>
          </a:ln>
        </p:spPr>
        <p:txBody>
          <a:bodyPr wrap="none" anchor="ctr"/>
          <a:lstStyle/>
          <a:p>
            <a:endParaRPr lang="es-ES"/>
          </a:p>
        </p:txBody>
      </p:sp>
      <p:sp>
        <p:nvSpPr>
          <p:cNvPr id="33802" name="Line 11"/>
          <p:cNvSpPr>
            <a:spLocks noChangeShapeType="1"/>
          </p:cNvSpPr>
          <p:nvPr/>
        </p:nvSpPr>
        <p:spPr bwMode="auto">
          <a:xfrm>
            <a:off x="3660775" y="2765425"/>
            <a:ext cx="1358900" cy="1588"/>
          </a:xfrm>
          <a:prstGeom prst="line">
            <a:avLst/>
          </a:prstGeom>
          <a:noFill/>
          <a:ln w="12700">
            <a:solidFill>
              <a:schemeClr val="tx1"/>
            </a:solidFill>
            <a:round/>
            <a:headEnd/>
            <a:tailEnd/>
          </a:ln>
        </p:spPr>
        <p:txBody>
          <a:bodyPr wrap="none" anchor="ctr"/>
          <a:lstStyle/>
          <a:p>
            <a:endParaRPr lang="es-ES"/>
          </a:p>
        </p:txBody>
      </p:sp>
      <p:sp>
        <p:nvSpPr>
          <p:cNvPr id="33803" name="Line 12"/>
          <p:cNvSpPr>
            <a:spLocks noChangeShapeType="1"/>
          </p:cNvSpPr>
          <p:nvPr/>
        </p:nvSpPr>
        <p:spPr bwMode="auto">
          <a:xfrm>
            <a:off x="3584575" y="2917825"/>
            <a:ext cx="1511300" cy="1588"/>
          </a:xfrm>
          <a:prstGeom prst="line">
            <a:avLst/>
          </a:prstGeom>
          <a:noFill/>
          <a:ln w="12700">
            <a:solidFill>
              <a:schemeClr val="tx1"/>
            </a:solidFill>
            <a:round/>
            <a:headEnd/>
            <a:tailEnd/>
          </a:ln>
        </p:spPr>
        <p:txBody>
          <a:bodyPr wrap="none" anchor="ctr"/>
          <a:lstStyle/>
          <a:p>
            <a:endParaRPr lang="es-ES"/>
          </a:p>
        </p:txBody>
      </p:sp>
      <p:sp>
        <p:nvSpPr>
          <p:cNvPr id="33804" name="Line 13"/>
          <p:cNvSpPr>
            <a:spLocks noChangeShapeType="1"/>
          </p:cNvSpPr>
          <p:nvPr/>
        </p:nvSpPr>
        <p:spPr bwMode="auto">
          <a:xfrm>
            <a:off x="3584575" y="3070225"/>
            <a:ext cx="1511300" cy="1588"/>
          </a:xfrm>
          <a:prstGeom prst="line">
            <a:avLst/>
          </a:prstGeom>
          <a:noFill/>
          <a:ln w="12700">
            <a:solidFill>
              <a:schemeClr val="tx1"/>
            </a:solidFill>
            <a:round/>
            <a:headEnd/>
            <a:tailEnd/>
          </a:ln>
        </p:spPr>
        <p:txBody>
          <a:bodyPr wrap="none" anchor="ctr"/>
          <a:lstStyle/>
          <a:p>
            <a:endParaRPr lang="es-ES"/>
          </a:p>
        </p:txBody>
      </p:sp>
      <p:sp>
        <p:nvSpPr>
          <p:cNvPr id="33805" name="Line 14"/>
          <p:cNvSpPr>
            <a:spLocks noChangeShapeType="1"/>
          </p:cNvSpPr>
          <p:nvPr/>
        </p:nvSpPr>
        <p:spPr bwMode="auto">
          <a:xfrm>
            <a:off x="3584575" y="3222625"/>
            <a:ext cx="1511300" cy="1588"/>
          </a:xfrm>
          <a:prstGeom prst="line">
            <a:avLst/>
          </a:prstGeom>
          <a:noFill/>
          <a:ln w="12700">
            <a:solidFill>
              <a:schemeClr val="tx1"/>
            </a:solidFill>
            <a:round/>
            <a:headEnd/>
            <a:tailEnd/>
          </a:ln>
        </p:spPr>
        <p:txBody>
          <a:bodyPr wrap="none" anchor="ctr"/>
          <a:lstStyle/>
          <a:p>
            <a:endParaRPr lang="es-ES"/>
          </a:p>
        </p:txBody>
      </p:sp>
      <p:sp>
        <p:nvSpPr>
          <p:cNvPr id="33806" name="Line 15"/>
          <p:cNvSpPr>
            <a:spLocks noChangeShapeType="1"/>
          </p:cNvSpPr>
          <p:nvPr/>
        </p:nvSpPr>
        <p:spPr bwMode="auto">
          <a:xfrm>
            <a:off x="3584575" y="3375025"/>
            <a:ext cx="1511300" cy="1588"/>
          </a:xfrm>
          <a:prstGeom prst="line">
            <a:avLst/>
          </a:prstGeom>
          <a:noFill/>
          <a:ln w="12700">
            <a:solidFill>
              <a:schemeClr val="tx1"/>
            </a:solidFill>
            <a:round/>
            <a:headEnd/>
            <a:tailEnd/>
          </a:ln>
        </p:spPr>
        <p:txBody>
          <a:bodyPr wrap="none" anchor="ctr"/>
          <a:lstStyle/>
          <a:p>
            <a:endParaRPr lang="es-ES"/>
          </a:p>
        </p:txBody>
      </p:sp>
      <p:sp>
        <p:nvSpPr>
          <p:cNvPr id="33807" name="Line 16"/>
          <p:cNvSpPr>
            <a:spLocks noChangeShapeType="1"/>
          </p:cNvSpPr>
          <p:nvPr/>
        </p:nvSpPr>
        <p:spPr bwMode="auto">
          <a:xfrm>
            <a:off x="3660775" y="3527425"/>
            <a:ext cx="1358900" cy="1588"/>
          </a:xfrm>
          <a:prstGeom prst="line">
            <a:avLst/>
          </a:prstGeom>
          <a:noFill/>
          <a:ln w="12700">
            <a:solidFill>
              <a:schemeClr val="tx1"/>
            </a:solidFill>
            <a:round/>
            <a:headEnd/>
            <a:tailEnd/>
          </a:ln>
        </p:spPr>
        <p:txBody>
          <a:bodyPr wrap="none" anchor="ctr"/>
          <a:lstStyle/>
          <a:p>
            <a:endParaRPr lang="es-ES"/>
          </a:p>
        </p:txBody>
      </p:sp>
      <p:sp>
        <p:nvSpPr>
          <p:cNvPr id="33808" name="Line 17"/>
          <p:cNvSpPr>
            <a:spLocks noChangeShapeType="1"/>
          </p:cNvSpPr>
          <p:nvPr/>
        </p:nvSpPr>
        <p:spPr bwMode="auto">
          <a:xfrm>
            <a:off x="3660775" y="3679825"/>
            <a:ext cx="1358900" cy="1588"/>
          </a:xfrm>
          <a:prstGeom prst="line">
            <a:avLst/>
          </a:prstGeom>
          <a:noFill/>
          <a:ln w="12700">
            <a:solidFill>
              <a:schemeClr val="tx1"/>
            </a:solidFill>
            <a:round/>
            <a:headEnd/>
            <a:tailEnd/>
          </a:ln>
        </p:spPr>
        <p:txBody>
          <a:bodyPr wrap="none" anchor="ctr"/>
          <a:lstStyle/>
          <a:p>
            <a:endParaRPr lang="es-ES"/>
          </a:p>
        </p:txBody>
      </p:sp>
      <p:sp>
        <p:nvSpPr>
          <p:cNvPr id="33809" name="Line 18"/>
          <p:cNvSpPr>
            <a:spLocks noChangeShapeType="1"/>
          </p:cNvSpPr>
          <p:nvPr/>
        </p:nvSpPr>
        <p:spPr bwMode="auto">
          <a:xfrm>
            <a:off x="3736975" y="3832225"/>
            <a:ext cx="1206500" cy="1588"/>
          </a:xfrm>
          <a:prstGeom prst="line">
            <a:avLst/>
          </a:prstGeom>
          <a:noFill/>
          <a:ln w="12700">
            <a:solidFill>
              <a:schemeClr val="tx1"/>
            </a:solidFill>
            <a:round/>
            <a:headEnd/>
            <a:tailEnd/>
          </a:ln>
        </p:spPr>
        <p:txBody>
          <a:bodyPr wrap="none" anchor="ctr"/>
          <a:lstStyle/>
          <a:p>
            <a:endParaRPr lang="es-ES"/>
          </a:p>
        </p:txBody>
      </p:sp>
      <p:sp>
        <p:nvSpPr>
          <p:cNvPr id="33810" name="Line 19"/>
          <p:cNvSpPr>
            <a:spLocks noChangeShapeType="1"/>
          </p:cNvSpPr>
          <p:nvPr/>
        </p:nvSpPr>
        <p:spPr bwMode="auto">
          <a:xfrm>
            <a:off x="3813175" y="3984625"/>
            <a:ext cx="1054100" cy="1588"/>
          </a:xfrm>
          <a:prstGeom prst="line">
            <a:avLst/>
          </a:prstGeom>
          <a:noFill/>
          <a:ln w="12700">
            <a:solidFill>
              <a:schemeClr val="tx1"/>
            </a:solidFill>
            <a:round/>
            <a:headEnd/>
            <a:tailEnd/>
          </a:ln>
        </p:spPr>
        <p:txBody>
          <a:bodyPr wrap="none" anchor="ctr"/>
          <a:lstStyle/>
          <a:p>
            <a:endParaRPr lang="es-ES"/>
          </a:p>
        </p:txBody>
      </p:sp>
      <p:sp>
        <p:nvSpPr>
          <p:cNvPr id="33811" name="Line 20"/>
          <p:cNvSpPr>
            <a:spLocks noChangeShapeType="1"/>
          </p:cNvSpPr>
          <p:nvPr/>
        </p:nvSpPr>
        <p:spPr bwMode="auto">
          <a:xfrm>
            <a:off x="3965575" y="4137025"/>
            <a:ext cx="749300" cy="1588"/>
          </a:xfrm>
          <a:prstGeom prst="line">
            <a:avLst/>
          </a:prstGeom>
          <a:noFill/>
          <a:ln w="12700">
            <a:solidFill>
              <a:schemeClr val="tx1"/>
            </a:solidFill>
            <a:round/>
            <a:headEnd/>
            <a:tailEnd/>
          </a:ln>
        </p:spPr>
        <p:txBody>
          <a:bodyPr wrap="none" anchor="ctr"/>
          <a:lstStyle/>
          <a:p>
            <a:endParaRPr lang="es-ES"/>
          </a:p>
        </p:txBody>
      </p:sp>
      <p:sp>
        <p:nvSpPr>
          <p:cNvPr id="33812" name="Line 21"/>
          <p:cNvSpPr>
            <a:spLocks noChangeShapeType="1"/>
          </p:cNvSpPr>
          <p:nvPr/>
        </p:nvSpPr>
        <p:spPr bwMode="auto">
          <a:xfrm>
            <a:off x="4117975" y="4289425"/>
            <a:ext cx="444500" cy="1588"/>
          </a:xfrm>
          <a:prstGeom prst="line">
            <a:avLst/>
          </a:prstGeom>
          <a:noFill/>
          <a:ln w="12700">
            <a:solidFill>
              <a:schemeClr val="tx1"/>
            </a:solidFill>
            <a:round/>
            <a:headEnd/>
            <a:tailEnd/>
          </a:ln>
        </p:spPr>
        <p:txBody>
          <a:bodyPr wrap="none" anchor="ctr"/>
          <a:lstStyle/>
          <a:p>
            <a:endParaRPr lang="es-ES"/>
          </a:p>
        </p:txBody>
      </p:sp>
      <p:sp>
        <p:nvSpPr>
          <p:cNvPr id="33813" name="Rectangle 22"/>
          <p:cNvSpPr>
            <a:spLocks noChangeArrowheads="1"/>
          </p:cNvSpPr>
          <p:nvPr/>
        </p:nvSpPr>
        <p:spPr bwMode="auto">
          <a:xfrm>
            <a:off x="1292225" y="2835275"/>
            <a:ext cx="1981200" cy="762000"/>
          </a:xfrm>
          <a:prstGeom prst="rect">
            <a:avLst/>
          </a:prstGeom>
          <a:noFill/>
          <a:ln w="9525">
            <a:noFill/>
            <a:miter lim="800000"/>
            <a:headEnd/>
            <a:tailEnd/>
          </a:ln>
        </p:spPr>
        <p:txBody>
          <a:bodyPr anchor="ctr"/>
          <a:lstStyle/>
          <a:p>
            <a:pPr algn="l" eaLnBrk="0" hangingPunct="0"/>
            <a:r>
              <a:rPr lang="es-ES_tradnl" sz="1600" b="1" i="1">
                <a:solidFill>
                  <a:schemeClr val="tx2"/>
                </a:solidFill>
              </a:rPr>
              <a:t>Objetivos organizacionales</a:t>
            </a:r>
            <a:endParaRPr lang="es-ES_tradnl" sz="2400" b="1" i="1">
              <a:solidFill>
                <a:schemeClr val="tx2"/>
              </a:solidFill>
            </a:endParaRPr>
          </a:p>
        </p:txBody>
      </p:sp>
      <p:sp>
        <p:nvSpPr>
          <p:cNvPr id="33814" name="Rectangle 23"/>
          <p:cNvSpPr>
            <a:spLocks noChangeArrowheads="1"/>
          </p:cNvSpPr>
          <p:nvPr/>
        </p:nvSpPr>
        <p:spPr bwMode="auto">
          <a:xfrm>
            <a:off x="5940425" y="2759075"/>
            <a:ext cx="1981200" cy="762000"/>
          </a:xfrm>
          <a:prstGeom prst="rect">
            <a:avLst/>
          </a:prstGeom>
          <a:noFill/>
          <a:ln w="9525">
            <a:noFill/>
            <a:miter lim="800000"/>
            <a:headEnd/>
            <a:tailEnd/>
          </a:ln>
        </p:spPr>
        <p:txBody>
          <a:bodyPr anchor="ctr"/>
          <a:lstStyle/>
          <a:p>
            <a:pPr algn="l" eaLnBrk="0" hangingPunct="0"/>
            <a:r>
              <a:rPr lang="es-ES_tradnl" sz="1600" b="1" i="1">
                <a:solidFill>
                  <a:schemeClr val="tx2"/>
                </a:solidFill>
              </a:rPr>
              <a:t>Objetivos personales</a:t>
            </a:r>
            <a:endParaRPr lang="es-ES_tradnl" sz="2400" b="1" i="1">
              <a:solidFill>
                <a:schemeClr val="tx2"/>
              </a:solidFill>
            </a:endParaRPr>
          </a:p>
        </p:txBody>
      </p:sp>
      <p:sp>
        <p:nvSpPr>
          <p:cNvPr id="33815" name="Rectangle 24"/>
          <p:cNvSpPr>
            <a:spLocks noChangeArrowheads="1"/>
          </p:cNvSpPr>
          <p:nvPr/>
        </p:nvSpPr>
        <p:spPr bwMode="auto">
          <a:xfrm>
            <a:off x="3730625" y="2759075"/>
            <a:ext cx="1981200" cy="762000"/>
          </a:xfrm>
          <a:prstGeom prst="rect">
            <a:avLst/>
          </a:prstGeom>
          <a:noFill/>
          <a:ln w="9525">
            <a:noFill/>
            <a:miter lim="800000"/>
            <a:headEnd/>
            <a:tailEnd/>
          </a:ln>
        </p:spPr>
        <p:txBody>
          <a:bodyPr anchor="ctr"/>
          <a:lstStyle/>
          <a:p>
            <a:pPr algn="l" eaLnBrk="0" hangingPunct="0"/>
            <a:r>
              <a:rPr lang="es-ES_tradnl" sz="1600" b="1" i="1">
                <a:solidFill>
                  <a:schemeClr val="tx2"/>
                </a:solidFill>
              </a:rPr>
              <a:t>Zona sin controles </a:t>
            </a:r>
            <a:endParaRPr lang="es-ES_tradnl" sz="2400" b="1" i="1">
              <a:solidFill>
                <a:schemeClr val="tx2"/>
              </a:solidFill>
            </a:endParaRPr>
          </a:p>
        </p:txBody>
      </p:sp>
      <p:sp>
        <p:nvSpPr>
          <p:cNvPr id="33817" name="Text Box 25"/>
          <p:cNvSpPr txBox="1">
            <a:spLocks noChangeArrowheads="1"/>
          </p:cNvSpPr>
          <p:nvPr/>
        </p:nvSpPr>
        <p:spPr bwMode="auto">
          <a:xfrm>
            <a:off x="357158" y="4795897"/>
            <a:ext cx="8372475" cy="2062103"/>
          </a:xfrm>
          <a:prstGeom prst="rect">
            <a:avLst/>
          </a:prstGeom>
          <a:ln>
            <a:headEnd/>
            <a:tailEnd/>
          </a:ln>
          <a:scene3d>
            <a:camera prst="perspectiveRelaxed"/>
            <a:lightRig rig="threePt" dir="t">
              <a:rot lat="0" lon="0" rev="1200000"/>
            </a:lightRig>
          </a:scene3d>
          <a:sp3d>
            <a:bevelT w="63500" h="25400"/>
          </a:sp3d>
        </p:spPr>
        <p:style>
          <a:lnRef idx="0">
            <a:schemeClr val="dk1"/>
          </a:lnRef>
          <a:fillRef idx="3">
            <a:schemeClr val="dk1"/>
          </a:fillRef>
          <a:effectRef idx="3">
            <a:schemeClr val="dk1"/>
          </a:effectRef>
          <a:fontRef idx="minor">
            <a:schemeClr val="lt1"/>
          </a:fontRef>
        </p:style>
        <p:txBody>
          <a:bodyPr>
            <a:spAutoFit/>
          </a:bodyPr>
          <a:lstStyle/>
          <a:p>
            <a:r>
              <a:rPr lang="es-ES_tradnl" sz="3200" b="1" dirty="0">
                <a:solidFill>
                  <a:schemeClr val="bg1"/>
                </a:solidFill>
              </a:rPr>
              <a:t>Como mínimo el control de gestión no debe estimular a que los empleados actúen en contra de los intereses de la organización</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3817"/>
                                        </p:tgtEl>
                                        <p:attrNameLst>
                                          <p:attrName>style.visibility</p:attrName>
                                        </p:attrNameLst>
                                      </p:cBhvr>
                                      <p:to>
                                        <p:strVal val="visible"/>
                                      </p:to>
                                    </p:set>
                                    <p:animEffect transition="in" filter="box(in)">
                                      <p:cBhvr>
                                        <p:cTn id="7" dur="500"/>
                                        <p:tgtEl>
                                          <p:spTgt spid="338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1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8" name="Group 2"/>
          <p:cNvGrpSpPr>
            <a:grpSpLocks/>
          </p:cNvGrpSpPr>
          <p:nvPr/>
        </p:nvGrpSpPr>
        <p:grpSpPr bwMode="auto">
          <a:xfrm>
            <a:off x="1295400" y="1905000"/>
            <a:ext cx="5730875" cy="3140075"/>
            <a:chOff x="1286" y="1363"/>
            <a:chExt cx="3610" cy="1978"/>
          </a:xfrm>
        </p:grpSpPr>
        <p:sp>
          <p:nvSpPr>
            <p:cNvPr id="34820" name="Arc 3"/>
            <p:cNvSpPr>
              <a:spLocks/>
            </p:cNvSpPr>
            <p:nvPr/>
          </p:nvSpPr>
          <p:spPr bwMode="auto">
            <a:xfrm rot="-8340000">
              <a:off x="2640" y="1536"/>
              <a:ext cx="960" cy="866"/>
            </a:xfrm>
            <a:custGeom>
              <a:avLst/>
              <a:gdLst>
                <a:gd name="T0" fmla="*/ 960 w 21600"/>
                <a:gd name="T1" fmla="*/ 0 h 21625"/>
                <a:gd name="T2" fmla="*/ 0 w 21600"/>
                <a:gd name="T3" fmla="*/ 866 h 21625"/>
                <a:gd name="T4" fmla="*/ 0 w 21600"/>
                <a:gd name="T5" fmla="*/ 1 h 21625"/>
                <a:gd name="T6" fmla="*/ 0 60000 65536"/>
                <a:gd name="T7" fmla="*/ 0 60000 65536"/>
                <a:gd name="T8" fmla="*/ 0 60000 65536"/>
                <a:gd name="T9" fmla="*/ 0 w 21600"/>
                <a:gd name="T10" fmla="*/ 0 h 21625"/>
                <a:gd name="T11" fmla="*/ 21600 w 21600"/>
                <a:gd name="T12" fmla="*/ 21625 h 21625"/>
              </a:gdLst>
              <a:ahLst/>
              <a:cxnLst>
                <a:cxn ang="T6">
                  <a:pos x="T0" y="T1"/>
                </a:cxn>
                <a:cxn ang="T7">
                  <a:pos x="T2" y="T3"/>
                </a:cxn>
                <a:cxn ang="T8">
                  <a:pos x="T4" y="T5"/>
                </a:cxn>
              </a:cxnLst>
              <a:rect l="T9" t="T10" r="T11" b="T12"/>
              <a:pathLst>
                <a:path w="21600" h="21625" fill="none" extrusionOk="0">
                  <a:moveTo>
                    <a:pt x="21599" y="0"/>
                  </a:moveTo>
                  <a:cubicBezTo>
                    <a:pt x="21599" y="8"/>
                    <a:pt x="21600" y="16"/>
                    <a:pt x="21600" y="25"/>
                  </a:cubicBezTo>
                  <a:cubicBezTo>
                    <a:pt x="21600" y="11954"/>
                    <a:pt x="11929" y="21624"/>
                    <a:pt x="0" y="21625"/>
                  </a:cubicBezTo>
                </a:path>
                <a:path w="21600" h="21625" stroke="0" extrusionOk="0">
                  <a:moveTo>
                    <a:pt x="21599" y="0"/>
                  </a:moveTo>
                  <a:cubicBezTo>
                    <a:pt x="21599" y="8"/>
                    <a:pt x="21600" y="16"/>
                    <a:pt x="21600" y="25"/>
                  </a:cubicBezTo>
                  <a:cubicBezTo>
                    <a:pt x="21600" y="11954"/>
                    <a:pt x="11929" y="21624"/>
                    <a:pt x="0" y="21625"/>
                  </a:cubicBezTo>
                  <a:lnTo>
                    <a:pt x="0" y="25"/>
                  </a:lnTo>
                  <a:close/>
                </a:path>
              </a:pathLst>
            </a:custGeom>
            <a:noFill/>
            <a:ln w="12700" cap="rnd">
              <a:solidFill>
                <a:srgbClr val="000000"/>
              </a:solidFill>
              <a:round/>
              <a:headEnd type="none" w="sm" len="sm"/>
              <a:tailEnd type="none" w="sm" len="sm"/>
            </a:ln>
          </p:spPr>
          <p:txBody>
            <a:bodyPr wrap="none" anchor="ctr"/>
            <a:lstStyle/>
            <a:p>
              <a:endParaRPr lang="es-ES"/>
            </a:p>
          </p:txBody>
        </p:sp>
        <p:grpSp>
          <p:nvGrpSpPr>
            <p:cNvPr id="34821" name="Group 4"/>
            <p:cNvGrpSpPr>
              <a:grpSpLocks/>
            </p:cNvGrpSpPr>
            <p:nvPr/>
          </p:nvGrpSpPr>
          <p:grpSpPr bwMode="auto">
            <a:xfrm>
              <a:off x="1348" y="1972"/>
              <a:ext cx="3544" cy="808"/>
              <a:chOff x="1348" y="1972"/>
              <a:chExt cx="3544" cy="808"/>
            </a:xfrm>
          </p:grpSpPr>
          <p:sp>
            <p:nvSpPr>
              <p:cNvPr id="34827" name="Rectangle 5"/>
              <p:cNvSpPr>
                <a:spLocks noChangeArrowheads="1"/>
              </p:cNvSpPr>
              <p:nvPr/>
            </p:nvSpPr>
            <p:spPr bwMode="auto">
              <a:xfrm>
                <a:off x="1348" y="1972"/>
                <a:ext cx="1144" cy="808"/>
              </a:xfrm>
              <a:prstGeom prst="rect">
                <a:avLst/>
              </a:prstGeom>
              <a:solidFill>
                <a:schemeClr val="accent1"/>
              </a:solidFill>
              <a:ln w="12700">
                <a:solidFill>
                  <a:srgbClr val="000000"/>
                </a:solidFill>
                <a:miter lim="800000"/>
                <a:headEnd/>
                <a:tailEnd/>
              </a:ln>
            </p:spPr>
            <p:txBody>
              <a:bodyPr wrap="none" anchor="ctr"/>
              <a:lstStyle/>
              <a:p>
                <a:endParaRPr lang="es-ES"/>
              </a:p>
            </p:txBody>
          </p:sp>
          <p:sp>
            <p:nvSpPr>
              <p:cNvPr id="34828" name="Rectangle 6"/>
              <p:cNvSpPr>
                <a:spLocks noChangeArrowheads="1"/>
              </p:cNvSpPr>
              <p:nvPr/>
            </p:nvSpPr>
            <p:spPr bwMode="auto">
              <a:xfrm>
                <a:off x="3748" y="1972"/>
                <a:ext cx="1144" cy="808"/>
              </a:xfrm>
              <a:prstGeom prst="rect">
                <a:avLst/>
              </a:prstGeom>
              <a:solidFill>
                <a:schemeClr val="accent1"/>
              </a:solidFill>
              <a:ln w="12700">
                <a:solidFill>
                  <a:srgbClr val="000000"/>
                </a:solidFill>
                <a:miter lim="800000"/>
                <a:headEnd/>
                <a:tailEnd/>
              </a:ln>
            </p:spPr>
            <p:txBody>
              <a:bodyPr wrap="none" anchor="ctr"/>
              <a:lstStyle/>
              <a:p>
                <a:endParaRPr lang="es-ES"/>
              </a:p>
            </p:txBody>
          </p:sp>
        </p:grpSp>
        <p:sp>
          <p:nvSpPr>
            <p:cNvPr id="34822" name="Arc 7"/>
            <p:cNvSpPr>
              <a:spLocks/>
            </p:cNvSpPr>
            <p:nvPr/>
          </p:nvSpPr>
          <p:spPr bwMode="auto">
            <a:xfrm rot="2580000">
              <a:off x="2640" y="2352"/>
              <a:ext cx="960" cy="864"/>
            </a:xfrm>
            <a:custGeom>
              <a:avLst/>
              <a:gdLst>
                <a:gd name="T0" fmla="*/ 960 w 21600"/>
                <a:gd name="T1" fmla="*/ 0 h 21600"/>
                <a:gd name="T2" fmla="*/ 0 w 21600"/>
                <a:gd name="T3" fmla="*/ 864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12700" cap="rnd">
              <a:solidFill>
                <a:srgbClr val="000000"/>
              </a:solidFill>
              <a:round/>
              <a:headEnd type="none" w="sm" len="sm"/>
              <a:tailEnd type="none" w="sm" len="sm"/>
            </a:ln>
          </p:spPr>
          <p:txBody>
            <a:bodyPr wrap="none" anchor="ctr"/>
            <a:lstStyle/>
            <a:p>
              <a:endParaRPr lang="es-ES"/>
            </a:p>
          </p:txBody>
        </p:sp>
        <p:sp>
          <p:nvSpPr>
            <p:cNvPr id="34823" name="Rectangle 8"/>
            <p:cNvSpPr>
              <a:spLocks noChangeArrowheads="1"/>
            </p:cNvSpPr>
            <p:nvPr/>
          </p:nvSpPr>
          <p:spPr bwMode="auto">
            <a:xfrm>
              <a:off x="2774" y="1363"/>
              <a:ext cx="658" cy="250"/>
            </a:xfrm>
            <a:prstGeom prst="rect">
              <a:avLst/>
            </a:prstGeom>
            <a:noFill/>
            <a:ln w="9525">
              <a:noFill/>
              <a:miter lim="800000"/>
              <a:headEnd/>
              <a:tailEnd/>
            </a:ln>
          </p:spPr>
          <p:txBody>
            <a:bodyPr wrap="none" lIns="92075" tIns="46038" rIns="92075" bIns="46038">
              <a:spAutoFit/>
            </a:bodyPr>
            <a:lstStyle/>
            <a:p>
              <a:pPr algn="l" eaLnBrk="0" hangingPunct="0"/>
              <a:r>
                <a:rPr lang="es-ES_tradnl" sz="2000" b="1"/>
                <a:t>VISION</a:t>
              </a:r>
            </a:p>
          </p:txBody>
        </p:sp>
        <p:sp>
          <p:nvSpPr>
            <p:cNvPr id="34824" name="Rectangle 9"/>
            <p:cNvSpPr>
              <a:spLocks noChangeArrowheads="1"/>
            </p:cNvSpPr>
            <p:nvPr/>
          </p:nvSpPr>
          <p:spPr bwMode="auto">
            <a:xfrm>
              <a:off x="2822" y="3091"/>
              <a:ext cx="827" cy="250"/>
            </a:xfrm>
            <a:prstGeom prst="rect">
              <a:avLst/>
            </a:prstGeom>
            <a:noFill/>
            <a:ln w="9525">
              <a:noFill/>
              <a:miter lim="800000"/>
              <a:headEnd/>
              <a:tailEnd/>
            </a:ln>
          </p:spPr>
          <p:txBody>
            <a:bodyPr wrap="none" lIns="92075" tIns="46038" rIns="92075" bIns="46038">
              <a:spAutoFit/>
            </a:bodyPr>
            <a:lstStyle/>
            <a:p>
              <a:pPr algn="l" eaLnBrk="0" hangingPunct="0"/>
              <a:r>
                <a:rPr lang="es-ES_tradnl" sz="2000" b="1"/>
                <a:t>TENSION</a:t>
              </a:r>
            </a:p>
          </p:txBody>
        </p:sp>
        <p:sp>
          <p:nvSpPr>
            <p:cNvPr id="34825" name="Rectangle 10"/>
            <p:cNvSpPr>
              <a:spLocks noChangeArrowheads="1"/>
            </p:cNvSpPr>
            <p:nvPr/>
          </p:nvSpPr>
          <p:spPr bwMode="auto">
            <a:xfrm>
              <a:off x="1286" y="2150"/>
              <a:ext cx="1258" cy="442"/>
            </a:xfrm>
            <a:prstGeom prst="rect">
              <a:avLst/>
            </a:prstGeom>
            <a:noFill/>
            <a:ln w="9525">
              <a:noFill/>
              <a:miter lim="800000"/>
              <a:headEnd/>
              <a:tailEnd/>
            </a:ln>
          </p:spPr>
          <p:txBody>
            <a:bodyPr lIns="92075" tIns="46038" rIns="92075" bIns="46038">
              <a:spAutoFit/>
            </a:bodyPr>
            <a:lstStyle/>
            <a:p>
              <a:pPr eaLnBrk="0" hangingPunct="0"/>
              <a:r>
                <a:rPr lang="es-ES_tradnl" sz="2000" b="1"/>
                <a:t>EMPRESA ACTUAL</a:t>
              </a:r>
            </a:p>
          </p:txBody>
        </p:sp>
        <p:sp>
          <p:nvSpPr>
            <p:cNvPr id="34826" name="Rectangle 11"/>
            <p:cNvSpPr>
              <a:spLocks noChangeArrowheads="1"/>
            </p:cNvSpPr>
            <p:nvPr/>
          </p:nvSpPr>
          <p:spPr bwMode="auto">
            <a:xfrm>
              <a:off x="3830" y="2102"/>
              <a:ext cx="1066" cy="442"/>
            </a:xfrm>
            <a:prstGeom prst="rect">
              <a:avLst/>
            </a:prstGeom>
            <a:noFill/>
            <a:ln w="9525">
              <a:noFill/>
              <a:miter lim="800000"/>
              <a:headEnd/>
              <a:tailEnd/>
            </a:ln>
          </p:spPr>
          <p:txBody>
            <a:bodyPr lIns="92075" tIns="46038" rIns="92075" bIns="46038">
              <a:spAutoFit/>
            </a:bodyPr>
            <a:lstStyle/>
            <a:p>
              <a:pPr eaLnBrk="0" hangingPunct="0"/>
              <a:r>
                <a:rPr lang="es-ES_tradnl" sz="2000" b="1"/>
                <a:t>EMPRESA FUTURA</a:t>
              </a:r>
            </a:p>
          </p:txBody>
        </p:sp>
      </p:grpSp>
      <p:sp>
        <p:nvSpPr>
          <p:cNvPr id="34819" name="Rectangle 12"/>
          <p:cNvSpPr>
            <a:spLocks noChangeArrowheads="1"/>
          </p:cNvSpPr>
          <p:nvPr/>
        </p:nvSpPr>
        <p:spPr bwMode="auto">
          <a:xfrm>
            <a:off x="2071670" y="428604"/>
            <a:ext cx="5357850" cy="457200"/>
          </a:xfrm>
          <a:prstGeom prst="rect">
            <a:avLst/>
          </a:prstGeom>
          <a:ln>
            <a:headEnd/>
            <a:tailEnd/>
          </a:ln>
          <a:scene3d>
            <a:camera prst="orthographicFront">
              <a:rot lat="0" lon="0" rev="0"/>
            </a:camera>
            <a:lightRig rig="threePt" dir="t">
              <a:rot lat="0" lon="0" rev="1200000"/>
            </a:lightRig>
          </a:scene3d>
          <a:sp3d>
            <a:bevelT w="63500" h="25400" prst="relaxedInset"/>
          </a:sp3d>
        </p:spPr>
        <p:style>
          <a:lnRef idx="0">
            <a:schemeClr val="accent2"/>
          </a:lnRef>
          <a:fillRef idx="3">
            <a:schemeClr val="accent2"/>
          </a:fillRef>
          <a:effectRef idx="3">
            <a:schemeClr val="accent2"/>
          </a:effectRef>
          <a:fontRef idx="minor">
            <a:schemeClr val="lt1"/>
          </a:fontRef>
        </p:style>
        <p:txBody>
          <a:bodyPr anchor="ctr"/>
          <a:lstStyle/>
          <a:p>
            <a:pPr eaLnBrk="0" hangingPunct="0"/>
            <a:r>
              <a:rPr lang="es-ES_tradnl" sz="1600" b="1" i="1" dirty="0">
                <a:solidFill>
                  <a:schemeClr val="tx2"/>
                </a:solidFill>
              </a:rPr>
              <a:t>DOS GATILLADORES DEL CAMBIO</a:t>
            </a:r>
          </a:p>
        </p:txBody>
      </p:sp>
    </p:spTree>
  </p:cSld>
  <p:clrMapOvr>
    <a:masterClrMapping/>
  </p:clrMapOvr>
  <p:transition>
    <p:random/>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Elipse"/>
          <p:cNvSpPr/>
          <p:nvPr/>
        </p:nvSpPr>
        <p:spPr bwMode="auto">
          <a:xfrm>
            <a:off x="-571536" y="3643314"/>
            <a:ext cx="9929882" cy="3214686"/>
          </a:xfrm>
          <a:prstGeom prst="ellipse">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smtClean="0">
              <a:ln>
                <a:noFill/>
              </a:ln>
              <a:solidFill>
                <a:schemeClr val="tx1"/>
              </a:solidFill>
              <a:effectLst/>
              <a:latin typeface="Arial" charset="0"/>
              <a:cs typeface="Arial" charset="0"/>
            </a:endParaRPr>
          </a:p>
        </p:txBody>
      </p:sp>
      <p:sp>
        <p:nvSpPr>
          <p:cNvPr id="4" name="3 Rectángulo redondeado"/>
          <p:cNvSpPr/>
          <p:nvPr/>
        </p:nvSpPr>
        <p:spPr bwMode="auto">
          <a:xfrm>
            <a:off x="714348" y="1285860"/>
            <a:ext cx="7429552" cy="2214578"/>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smtClean="0">
              <a:ln>
                <a:noFill/>
              </a:ln>
              <a:solidFill>
                <a:schemeClr val="tx1"/>
              </a:solidFill>
              <a:effectLst/>
              <a:latin typeface="Arial" charset="0"/>
              <a:cs typeface="Arial" charset="0"/>
            </a:endParaRPr>
          </a:p>
        </p:txBody>
      </p:sp>
      <p:sp>
        <p:nvSpPr>
          <p:cNvPr id="35842" name="Rectangle 2"/>
          <p:cNvSpPr>
            <a:spLocks noGrp="1" noChangeArrowheads="1"/>
          </p:cNvSpPr>
          <p:nvPr>
            <p:ph type="title"/>
          </p:nvPr>
        </p:nvSpPr>
        <p:spPr>
          <a:xfrm>
            <a:off x="857224" y="1571612"/>
            <a:ext cx="7158062" cy="1714512"/>
          </a:xfrm>
        </p:spPr>
        <p:txBody>
          <a:bodyPr/>
          <a:lstStyle/>
          <a:p>
            <a:pPr eaLnBrk="1" hangingPunct="1"/>
            <a:r>
              <a:rPr lang="es-CL" b="0" dirty="0" smtClean="0"/>
              <a:t>Propósito del Control de Gestión:</a:t>
            </a:r>
            <a:r>
              <a:rPr lang="es-CL" dirty="0" smtClean="0"/>
              <a:t> </a:t>
            </a:r>
            <a:br>
              <a:rPr lang="es-CL" dirty="0" smtClean="0"/>
            </a:br>
            <a:r>
              <a:rPr lang="es-CL" dirty="0" smtClean="0"/>
              <a:t/>
            </a:r>
            <a:br>
              <a:rPr lang="es-CL" dirty="0" smtClean="0"/>
            </a:br>
            <a:r>
              <a:rPr lang="es-CL" sz="2400" u="sng" dirty="0" smtClean="0"/>
              <a:t>Aumentar el valor de la empresa y la capacidad para lograr los objetivos de sus dueños / </a:t>
            </a:r>
            <a:r>
              <a:rPr lang="es-CL" sz="2400" u="sng" dirty="0" err="1" smtClean="0"/>
              <a:t>stakeholders</a:t>
            </a:r>
            <a:r>
              <a:rPr lang="es-CL" sz="2400" u="sng" dirty="0" smtClean="0"/>
              <a:t>.</a:t>
            </a:r>
            <a:r>
              <a:rPr lang="es-CL" dirty="0" smtClean="0"/>
              <a:t> </a:t>
            </a:r>
          </a:p>
        </p:txBody>
      </p:sp>
      <p:sp>
        <p:nvSpPr>
          <p:cNvPr id="35843" name="Rectangle 3"/>
          <p:cNvSpPr>
            <a:spLocks noGrp="1" noChangeArrowheads="1"/>
          </p:cNvSpPr>
          <p:nvPr>
            <p:ph type="body" idx="1"/>
          </p:nvPr>
        </p:nvSpPr>
        <p:spPr>
          <a:xfrm>
            <a:off x="1214414" y="4071942"/>
            <a:ext cx="6357982" cy="1500187"/>
          </a:xfrm>
        </p:spPr>
        <p:txBody>
          <a:bodyPr/>
          <a:lstStyle/>
          <a:p>
            <a:pPr eaLnBrk="1" hangingPunct="1"/>
            <a:r>
              <a:rPr lang="es-CL" sz="2400" dirty="0" smtClean="0"/>
              <a:t>En el caso de una empresa, cuyo objetivo de largo plazo es maximizar su valor, el control de gestión es el instrumento que esta asegurando que la gestión se oriente permanentemente en esa dirección dada una estrategia para conseguirlo.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500"/>
                                        <p:tgtEl>
                                          <p:spTgt spid="5"/>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35843">
                                            <p:txEl>
                                              <p:pRg st="0" end="0"/>
                                            </p:txEl>
                                          </p:spTgt>
                                        </p:tgtEl>
                                        <p:attrNameLst>
                                          <p:attrName>style.visibility</p:attrName>
                                        </p:attrNameLst>
                                      </p:cBhvr>
                                      <p:to>
                                        <p:strVal val="visible"/>
                                      </p:to>
                                    </p:set>
                                    <p:animEffect transition="in" filter="box(in)">
                                      <p:cBhvr>
                                        <p:cTn id="10" dur="500"/>
                                        <p:tgtEl>
                                          <p:spTgt spid="358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584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es-ES_tradnl" sz="2800" smtClean="0"/>
              <a:t>3. Visión esquemática del  control de gestión</a:t>
            </a:r>
          </a:p>
        </p:txBody>
      </p:sp>
      <p:sp>
        <p:nvSpPr>
          <p:cNvPr id="36867" name="Rectangle 3"/>
          <p:cNvSpPr>
            <a:spLocks noChangeArrowheads="1"/>
          </p:cNvSpPr>
          <p:nvPr/>
        </p:nvSpPr>
        <p:spPr bwMode="auto">
          <a:xfrm>
            <a:off x="2786050" y="2714620"/>
            <a:ext cx="3457575" cy="1800225"/>
          </a:xfrm>
          <a:prstGeom prst="rect">
            <a:avLst/>
          </a:prstGeom>
          <a:gradFill flip="none" rotWithShape="1">
            <a:gsLst>
              <a:gs pos="0">
                <a:schemeClr val="bg2"/>
              </a:gs>
              <a:gs pos="17999">
                <a:srgbClr val="99CCFF"/>
              </a:gs>
              <a:gs pos="36000">
                <a:srgbClr val="9966FF"/>
              </a:gs>
              <a:gs pos="61000">
                <a:srgbClr val="CC99FF"/>
              </a:gs>
              <a:gs pos="82001">
                <a:srgbClr val="99CCFF"/>
              </a:gs>
              <a:gs pos="100000">
                <a:srgbClr val="CCCCFF"/>
              </a:gs>
            </a:gsLst>
            <a:lin ang="5400000" scaled="1"/>
            <a:tileRect/>
          </a:gradFill>
          <a:ln w="38100">
            <a:solidFill>
              <a:schemeClr val="tx1"/>
            </a:solidFill>
            <a:headEnd/>
            <a:tailEnd/>
          </a:ln>
          <a:scene3d>
            <a:camera prst="perspectiveRelaxedModerately"/>
            <a:lightRig rig="threePt" dir="t">
              <a:rot lat="0" lon="0" rev="1200000"/>
            </a:lightRig>
          </a:scene3d>
          <a:sp3d extrusionH="50800">
            <a:bevelT w="152400" h="25400"/>
            <a:bevelB h="0"/>
          </a:sp3d>
        </p:spPr>
        <p:style>
          <a:lnRef idx="0">
            <a:schemeClr val="accent2"/>
          </a:lnRef>
          <a:fillRef idx="3">
            <a:schemeClr val="accent2"/>
          </a:fillRef>
          <a:effectRef idx="3">
            <a:schemeClr val="accent2"/>
          </a:effectRef>
          <a:fontRef idx="minor">
            <a:schemeClr val="lt1"/>
          </a:fontRef>
        </p:style>
        <p:txBody>
          <a:bodyPr wrap="none" anchor="ctr"/>
          <a:lstStyle/>
          <a:p>
            <a:r>
              <a:rPr lang="es-ES_tradnl" dirty="0">
                <a:solidFill>
                  <a:srgbClr val="002060"/>
                </a:solidFill>
              </a:rPr>
              <a:t>Unidad de Negocio</a:t>
            </a:r>
          </a:p>
        </p:txBody>
      </p:sp>
      <p:sp>
        <p:nvSpPr>
          <p:cNvPr id="36868" name="Line 5"/>
          <p:cNvSpPr>
            <a:spLocks noChangeShapeType="1"/>
          </p:cNvSpPr>
          <p:nvPr/>
        </p:nvSpPr>
        <p:spPr bwMode="auto">
          <a:xfrm>
            <a:off x="1000100" y="3714752"/>
            <a:ext cx="1727200" cy="0"/>
          </a:xfrm>
          <a:prstGeom prst="line">
            <a:avLst/>
          </a:prstGeom>
          <a:noFill/>
          <a:ln w="9525">
            <a:solidFill>
              <a:schemeClr val="tx1"/>
            </a:solidFill>
            <a:round/>
            <a:headEnd/>
            <a:tailEnd type="triangle" w="med" len="med"/>
          </a:ln>
        </p:spPr>
        <p:txBody>
          <a:bodyPr/>
          <a:lstStyle/>
          <a:p>
            <a:endParaRPr lang="es-ES"/>
          </a:p>
        </p:txBody>
      </p:sp>
      <p:sp>
        <p:nvSpPr>
          <p:cNvPr id="36869" name="Line 7"/>
          <p:cNvSpPr>
            <a:spLocks noChangeShapeType="1"/>
          </p:cNvSpPr>
          <p:nvPr/>
        </p:nvSpPr>
        <p:spPr bwMode="auto">
          <a:xfrm>
            <a:off x="6357950" y="3643314"/>
            <a:ext cx="1655762" cy="0"/>
          </a:xfrm>
          <a:prstGeom prst="line">
            <a:avLst/>
          </a:prstGeom>
          <a:noFill/>
          <a:ln w="9525">
            <a:solidFill>
              <a:schemeClr val="tx1"/>
            </a:solidFill>
            <a:round/>
            <a:headEnd/>
            <a:tailEnd type="triangle" w="med" len="med"/>
          </a:ln>
        </p:spPr>
        <p:txBody>
          <a:bodyPr/>
          <a:lstStyle/>
          <a:p>
            <a:endParaRPr lang="es-ES"/>
          </a:p>
        </p:txBody>
      </p:sp>
      <p:sp>
        <p:nvSpPr>
          <p:cNvPr id="36870" name="Text Box 8"/>
          <p:cNvSpPr txBox="1">
            <a:spLocks noChangeArrowheads="1"/>
          </p:cNvSpPr>
          <p:nvPr/>
        </p:nvSpPr>
        <p:spPr bwMode="auto">
          <a:xfrm>
            <a:off x="574675" y="3160713"/>
            <a:ext cx="793750" cy="366712"/>
          </a:xfrm>
          <a:prstGeom prst="rect">
            <a:avLst/>
          </a:prstGeom>
          <a:noFill/>
          <a:ln w="9525">
            <a:noFill/>
            <a:miter lim="800000"/>
            <a:headEnd/>
            <a:tailEnd/>
          </a:ln>
        </p:spPr>
        <p:txBody>
          <a:bodyPr wrap="none">
            <a:spAutoFit/>
          </a:bodyPr>
          <a:lstStyle/>
          <a:p>
            <a:r>
              <a:rPr lang="es-ES_tradnl"/>
              <a:t>Flujos</a:t>
            </a:r>
          </a:p>
        </p:txBody>
      </p:sp>
      <p:sp>
        <p:nvSpPr>
          <p:cNvPr id="36871" name="Text Box 9"/>
          <p:cNvSpPr txBox="1">
            <a:spLocks noChangeArrowheads="1"/>
          </p:cNvSpPr>
          <p:nvPr/>
        </p:nvSpPr>
        <p:spPr bwMode="auto">
          <a:xfrm>
            <a:off x="7308850" y="3068638"/>
            <a:ext cx="793750" cy="366712"/>
          </a:xfrm>
          <a:prstGeom prst="rect">
            <a:avLst/>
          </a:prstGeom>
          <a:noFill/>
          <a:ln w="9525">
            <a:noFill/>
            <a:miter lim="800000"/>
            <a:headEnd/>
            <a:tailEnd/>
          </a:ln>
        </p:spPr>
        <p:txBody>
          <a:bodyPr wrap="none">
            <a:spAutoFit/>
          </a:bodyPr>
          <a:lstStyle/>
          <a:p>
            <a:r>
              <a:rPr lang="es-ES_tradnl"/>
              <a:t>Flujos</a:t>
            </a:r>
          </a:p>
        </p:txBody>
      </p:sp>
      <p:sp>
        <p:nvSpPr>
          <p:cNvPr id="36872" name="Line 10"/>
          <p:cNvSpPr>
            <a:spLocks noChangeShapeType="1"/>
          </p:cNvSpPr>
          <p:nvPr/>
        </p:nvSpPr>
        <p:spPr bwMode="auto">
          <a:xfrm>
            <a:off x="4429124" y="1357298"/>
            <a:ext cx="0" cy="1223962"/>
          </a:xfrm>
          <a:prstGeom prst="line">
            <a:avLst/>
          </a:prstGeom>
          <a:noFill/>
          <a:ln w="9525">
            <a:solidFill>
              <a:schemeClr val="tx1"/>
            </a:solidFill>
            <a:round/>
            <a:headEnd/>
            <a:tailEnd type="triangle" w="med" len="med"/>
          </a:ln>
        </p:spPr>
        <p:txBody>
          <a:bodyPr/>
          <a:lstStyle/>
          <a:p>
            <a:endParaRPr lang="es-ES"/>
          </a:p>
        </p:txBody>
      </p:sp>
      <p:sp>
        <p:nvSpPr>
          <p:cNvPr id="36873" name="Text Box 11"/>
          <p:cNvSpPr txBox="1">
            <a:spLocks noChangeArrowheads="1"/>
          </p:cNvSpPr>
          <p:nvPr/>
        </p:nvSpPr>
        <p:spPr bwMode="auto">
          <a:xfrm>
            <a:off x="2916238" y="1412875"/>
            <a:ext cx="1289050" cy="366713"/>
          </a:xfrm>
          <a:prstGeom prst="rect">
            <a:avLst/>
          </a:prstGeom>
          <a:noFill/>
          <a:ln w="9525">
            <a:noFill/>
            <a:miter lim="800000"/>
            <a:headEnd/>
            <a:tailEnd/>
          </a:ln>
        </p:spPr>
        <p:txBody>
          <a:bodyPr wrap="none">
            <a:spAutoFit/>
          </a:bodyPr>
          <a:lstStyle/>
          <a:p>
            <a:r>
              <a:rPr lang="es-ES_tradnl"/>
              <a:t>Referencia</a:t>
            </a:r>
          </a:p>
        </p:txBody>
      </p:sp>
      <p:sp>
        <p:nvSpPr>
          <p:cNvPr id="36874" name="Line 12"/>
          <p:cNvSpPr>
            <a:spLocks noChangeShapeType="1"/>
          </p:cNvSpPr>
          <p:nvPr/>
        </p:nvSpPr>
        <p:spPr bwMode="auto">
          <a:xfrm flipV="1">
            <a:off x="4429124" y="4643446"/>
            <a:ext cx="0" cy="1441450"/>
          </a:xfrm>
          <a:prstGeom prst="line">
            <a:avLst/>
          </a:prstGeom>
          <a:noFill/>
          <a:ln w="9525">
            <a:solidFill>
              <a:schemeClr val="tx1"/>
            </a:solidFill>
            <a:round/>
            <a:headEnd/>
            <a:tailEnd type="triangle" w="med" len="med"/>
          </a:ln>
        </p:spPr>
        <p:txBody>
          <a:bodyPr/>
          <a:lstStyle/>
          <a:p>
            <a:endParaRPr lang="es-ES"/>
          </a:p>
        </p:txBody>
      </p:sp>
      <p:sp>
        <p:nvSpPr>
          <p:cNvPr id="36875" name="Text Box 13"/>
          <p:cNvSpPr txBox="1">
            <a:spLocks noChangeArrowheads="1"/>
          </p:cNvSpPr>
          <p:nvPr/>
        </p:nvSpPr>
        <p:spPr bwMode="auto">
          <a:xfrm>
            <a:off x="4500563" y="5373688"/>
            <a:ext cx="2736850" cy="366712"/>
          </a:xfrm>
          <a:prstGeom prst="rect">
            <a:avLst/>
          </a:prstGeom>
          <a:noFill/>
          <a:ln w="9525">
            <a:noFill/>
            <a:miter lim="800000"/>
            <a:headEnd/>
            <a:tailEnd/>
          </a:ln>
        </p:spPr>
        <p:txBody>
          <a:bodyPr wrap="none">
            <a:spAutoFit/>
          </a:bodyPr>
          <a:lstStyle/>
          <a:p>
            <a:r>
              <a:rPr lang="es-ES_tradnl"/>
              <a:t>Organización y Recursos</a:t>
            </a:r>
          </a:p>
        </p:txBody>
      </p:sp>
    </p:spTree>
  </p:cSld>
  <p:clrMapOvr>
    <a:masterClrMapping/>
  </p:clrMapOvr>
  <p:transition>
    <p:rand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ChangeArrowheads="1"/>
          </p:cNvSpPr>
          <p:nvPr/>
        </p:nvSpPr>
        <p:spPr bwMode="auto">
          <a:xfrm>
            <a:off x="1476374" y="260350"/>
            <a:ext cx="4953013" cy="525444"/>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anchor="ctr"/>
          <a:lstStyle/>
          <a:p>
            <a:pPr algn="l" eaLnBrk="0" hangingPunct="0"/>
            <a:r>
              <a:rPr lang="es-ES_tradnl" sz="1600" b="1" i="1" dirty="0">
                <a:solidFill>
                  <a:schemeClr val="tx2"/>
                </a:solidFill>
              </a:rPr>
              <a:t>Control de nivel estanque</a:t>
            </a:r>
          </a:p>
        </p:txBody>
      </p:sp>
      <p:sp>
        <p:nvSpPr>
          <p:cNvPr id="37891" name="Oval 3"/>
          <p:cNvSpPr>
            <a:spLocks noChangeArrowheads="1"/>
          </p:cNvSpPr>
          <p:nvPr/>
        </p:nvSpPr>
        <p:spPr bwMode="auto">
          <a:xfrm>
            <a:off x="4932363" y="2060575"/>
            <a:ext cx="1066800" cy="914400"/>
          </a:xfrm>
          <a:prstGeom prst="ellipse">
            <a:avLst/>
          </a:prstGeom>
          <a:noFill/>
          <a:ln w="9525">
            <a:solidFill>
              <a:schemeClr val="tx1"/>
            </a:solidFill>
            <a:round/>
            <a:headEnd/>
            <a:tailEnd/>
          </a:ln>
        </p:spPr>
        <p:txBody>
          <a:bodyPr wrap="none" anchor="ctr"/>
          <a:lstStyle/>
          <a:p>
            <a:pPr eaLnBrk="0" hangingPunct="0"/>
            <a:r>
              <a:rPr lang="es-ES_tradnl" sz="1400" i="1"/>
              <a:t>Plan de </a:t>
            </a:r>
          </a:p>
          <a:p>
            <a:pPr eaLnBrk="0" hangingPunct="0"/>
            <a:r>
              <a:rPr lang="es-ES_tradnl" sz="1400" i="1"/>
              <a:t>operación</a:t>
            </a:r>
          </a:p>
        </p:txBody>
      </p:sp>
      <p:sp>
        <p:nvSpPr>
          <p:cNvPr id="37892" name="Text Box 4"/>
          <p:cNvSpPr txBox="1">
            <a:spLocks noChangeArrowheads="1"/>
          </p:cNvSpPr>
          <p:nvPr/>
        </p:nvSpPr>
        <p:spPr bwMode="auto">
          <a:xfrm>
            <a:off x="5181600" y="1219200"/>
            <a:ext cx="1371600" cy="517525"/>
          </a:xfrm>
          <a:prstGeom prst="rect">
            <a:avLst/>
          </a:prstGeom>
          <a:noFill/>
          <a:ln w="9525">
            <a:noFill/>
            <a:miter lim="800000"/>
            <a:headEnd/>
            <a:tailEnd/>
          </a:ln>
        </p:spPr>
        <p:txBody>
          <a:bodyPr>
            <a:spAutoFit/>
          </a:bodyPr>
          <a:lstStyle/>
          <a:p>
            <a:pPr algn="l" eaLnBrk="0" hangingPunct="0">
              <a:spcBef>
                <a:spcPct val="50000"/>
              </a:spcBef>
            </a:pPr>
            <a:r>
              <a:rPr lang="es-ES_tradnl" sz="1400" b="1" i="1"/>
              <a:t>   Estrategia de operación</a:t>
            </a:r>
            <a:endParaRPr lang="es-ES_tradnl" sz="1400" i="1"/>
          </a:p>
        </p:txBody>
      </p:sp>
      <p:sp>
        <p:nvSpPr>
          <p:cNvPr id="37893" name="Line 5"/>
          <p:cNvSpPr>
            <a:spLocks noChangeShapeType="1"/>
          </p:cNvSpPr>
          <p:nvPr/>
        </p:nvSpPr>
        <p:spPr bwMode="auto">
          <a:xfrm>
            <a:off x="5435600" y="1557338"/>
            <a:ext cx="0" cy="533400"/>
          </a:xfrm>
          <a:prstGeom prst="line">
            <a:avLst/>
          </a:prstGeom>
          <a:noFill/>
          <a:ln w="9525">
            <a:solidFill>
              <a:schemeClr val="tx1"/>
            </a:solidFill>
            <a:round/>
            <a:headEnd/>
            <a:tailEnd type="triangle" w="med" len="med"/>
          </a:ln>
        </p:spPr>
        <p:txBody>
          <a:bodyPr wrap="none" anchor="ctr"/>
          <a:lstStyle/>
          <a:p>
            <a:endParaRPr lang="es-ES"/>
          </a:p>
        </p:txBody>
      </p:sp>
      <p:sp>
        <p:nvSpPr>
          <p:cNvPr id="99334" name="Rectangle 6"/>
          <p:cNvSpPr>
            <a:spLocks noChangeArrowheads="1"/>
          </p:cNvSpPr>
          <p:nvPr/>
        </p:nvSpPr>
        <p:spPr bwMode="auto">
          <a:xfrm>
            <a:off x="2209800" y="3810000"/>
            <a:ext cx="2001838" cy="762000"/>
          </a:xfrm>
          <a:prstGeom prst="rect">
            <a:avLst/>
          </a:prstGeom>
          <a:solidFill>
            <a:schemeClr val="bg1"/>
          </a:solidFill>
          <a:ln w="9525">
            <a:solidFill>
              <a:schemeClr val="tx1"/>
            </a:solidFill>
            <a:miter lim="800000"/>
            <a:headEnd/>
            <a:tailEnd/>
          </a:ln>
          <a:effectLst>
            <a:outerShdw dist="107763" dir="2700000" algn="ctr" rotWithShape="0">
              <a:schemeClr val="bg2"/>
            </a:outerShdw>
          </a:effectLst>
        </p:spPr>
        <p:txBody>
          <a:bodyPr wrap="none" anchor="ctr"/>
          <a:lstStyle/>
          <a:p>
            <a:pPr eaLnBrk="0" hangingPunct="0">
              <a:defRPr/>
            </a:pPr>
            <a:r>
              <a:rPr lang="es-ES_tradnl" sz="1400" b="1" i="1"/>
              <a:t>Estanque</a:t>
            </a:r>
          </a:p>
          <a:p>
            <a:pPr eaLnBrk="0" hangingPunct="0">
              <a:defRPr/>
            </a:pPr>
            <a:endParaRPr lang="es-ES_tradnl" sz="1400" i="1"/>
          </a:p>
        </p:txBody>
      </p:sp>
      <p:sp>
        <p:nvSpPr>
          <p:cNvPr id="37895" name="Oval 7"/>
          <p:cNvSpPr>
            <a:spLocks noChangeArrowheads="1"/>
          </p:cNvSpPr>
          <p:nvPr/>
        </p:nvSpPr>
        <p:spPr bwMode="auto">
          <a:xfrm>
            <a:off x="5181600" y="3962400"/>
            <a:ext cx="533400" cy="457200"/>
          </a:xfrm>
          <a:prstGeom prst="ellipse">
            <a:avLst/>
          </a:prstGeom>
          <a:noFill/>
          <a:ln w="9525">
            <a:solidFill>
              <a:schemeClr val="tx1"/>
            </a:solidFill>
            <a:round/>
            <a:headEnd/>
            <a:tailEnd/>
          </a:ln>
        </p:spPr>
        <p:txBody>
          <a:bodyPr wrap="none" anchor="ctr"/>
          <a:lstStyle/>
          <a:p>
            <a:endParaRPr lang="es-ES"/>
          </a:p>
        </p:txBody>
      </p:sp>
      <p:sp>
        <p:nvSpPr>
          <p:cNvPr id="37896" name="Line 8"/>
          <p:cNvSpPr>
            <a:spLocks noChangeShapeType="1"/>
          </p:cNvSpPr>
          <p:nvPr/>
        </p:nvSpPr>
        <p:spPr bwMode="auto">
          <a:xfrm>
            <a:off x="4211638" y="4149725"/>
            <a:ext cx="1008062" cy="0"/>
          </a:xfrm>
          <a:prstGeom prst="line">
            <a:avLst/>
          </a:prstGeom>
          <a:noFill/>
          <a:ln w="9525">
            <a:solidFill>
              <a:schemeClr val="tx1"/>
            </a:solidFill>
            <a:round/>
            <a:headEnd/>
            <a:tailEnd type="triangle" w="med" len="med"/>
          </a:ln>
        </p:spPr>
        <p:txBody>
          <a:bodyPr wrap="none" anchor="ctr"/>
          <a:lstStyle/>
          <a:p>
            <a:endParaRPr lang="es-ES"/>
          </a:p>
        </p:txBody>
      </p:sp>
      <p:sp>
        <p:nvSpPr>
          <p:cNvPr id="37897" name="Line 9"/>
          <p:cNvSpPr>
            <a:spLocks noChangeShapeType="1"/>
          </p:cNvSpPr>
          <p:nvPr/>
        </p:nvSpPr>
        <p:spPr bwMode="auto">
          <a:xfrm>
            <a:off x="900113" y="4149725"/>
            <a:ext cx="1295400" cy="0"/>
          </a:xfrm>
          <a:prstGeom prst="line">
            <a:avLst/>
          </a:prstGeom>
          <a:noFill/>
          <a:ln w="9525">
            <a:solidFill>
              <a:schemeClr val="tx1"/>
            </a:solidFill>
            <a:round/>
            <a:headEnd/>
            <a:tailEnd type="triangle" w="med" len="med"/>
          </a:ln>
        </p:spPr>
        <p:txBody>
          <a:bodyPr wrap="none" anchor="ctr"/>
          <a:lstStyle/>
          <a:p>
            <a:endParaRPr lang="es-ES"/>
          </a:p>
        </p:txBody>
      </p:sp>
      <p:sp>
        <p:nvSpPr>
          <p:cNvPr id="37898" name="Text Box 10"/>
          <p:cNvSpPr txBox="1">
            <a:spLocks noChangeArrowheads="1"/>
          </p:cNvSpPr>
          <p:nvPr/>
        </p:nvSpPr>
        <p:spPr bwMode="auto">
          <a:xfrm>
            <a:off x="900113" y="3716338"/>
            <a:ext cx="1219200" cy="336550"/>
          </a:xfrm>
          <a:prstGeom prst="rect">
            <a:avLst/>
          </a:prstGeom>
          <a:noFill/>
          <a:ln w="9525">
            <a:noFill/>
            <a:miter lim="800000"/>
            <a:headEnd/>
            <a:tailEnd/>
          </a:ln>
        </p:spPr>
        <p:txBody>
          <a:bodyPr>
            <a:spAutoFit/>
          </a:bodyPr>
          <a:lstStyle/>
          <a:p>
            <a:pPr algn="l" eaLnBrk="0" hangingPunct="0">
              <a:spcBef>
                <a:spcPct val="50000"/>
              </a:spcBef>
            </a:pPr>
            <a:r>
              <a:rPr lang="es-ES_tradnl" sz="1600" b="1" i="1"/>
              <a:t>Inputs</a:t>
            </a:r>
            <a:endParaRPr lang="es-ES_tradnl" sz="1400" i="1"/>
          </a:p>
        </p:txBody>
      </p:sp>
      <p:sp>
        <p:nvSpPr>
          <p:cNvPr id="37899" name="Text Box 17"/>
          <p:cNvSpPr txBox="1">
            <a:spLocks noChangeArrowheads="1"/>
          </p:cNvSpPr>
          <p:nvPr/>
        </p:nvSpPr>
        <p:spPr bwMode="auto">
          <a:xfrm>
            <a:off x="4211638" y="3716338"/>
            <a:ext cx="1081087" cy="304800"/>
          </a:xfrm>
          <a:prstGeom prst="rect">
            <a:avLst/>
          </a:prstGeom>
          <a:noFill/>
          <a:ln w="9525">
            <a:noFill/>
            <a:miter lim="800000"/>
            <a:headEnd/>
            <a:tailEnd/>
          </a:ln>
        </p:spPr>
        <p:txBody>
          <a:bodyPr>
            <a:spAutoFit/>
          </a:bodyPr>
          <a:lstStyle/>
          <a:p>
            <a:pPr algn="l" eaLnBrk="0" hangingPunct="0"/>
            <a:r>
              <a:rPr lang="es-ES_tradnl" sz="1400" i="1"/>
              <a:t>Resultado</a:t>
            </a:r>
          </a:p>
        </p:txBody>
      </p:sp>
      <p:sp>
        <p:nvSpPr>
          <p:cNvPr id="37900" name="Line 21"/>
          <p:cNvSpPr>
            <a:spLocks noChangeShapeType="1"/>
          </p:cNvSpPr>
          <p:nvPr/>
        </p:nvSpPr>
        <p:spPr bwMode="auto">
          <a:xfrm>
            <a:off x="5435600" y="2997200"/>
            <a:ext cx="0" cy="936625"/>
          </a:xfrm>
          <a:prstGeom prst="line">
            <a:avLst/>
          </a:prstGeom>
          <a:noFill/>
          <a:ln w="9525">
            <a:solidFill>
              <a:schemeClr val="tx1"/>
            </a:solidFill>
            <a:round/>
            <a:headEnd/>
            <a:tailEnd type="triangle" w="med" len="med"/>
          </a:ln>
        </p:spPr>
        <p:txBody>
          <a:bodyPr/>
          <a:lstStyle/>
          <a:p>
            <a:endParaRPr lang="es-ES"/>
          </a:p>
        </p:txBody>
      </p:sp>
      <p:sp>
        <p:nvSpPr>
          <p:cNvPr id="37901" name="Line 22"/>
          <p:cNvSpPr>
            <a:spLocks noChangeShapeType="1"/>
          </p:cNvSpPr>
          <p:nvPr/>
        </p:nvSpPr>
        <p:spPr bwMode="auto">
          <a:xfrm>
            <a:off x="5292725" y="4005263"/>
            <a:ext cx="287338" cy="360362"/>
          </a:xfrm>
          <a:prstGeom prst="line">
            <a:avLst/>
          </a:prstGeom>
          <a:noFill/>
          <a:ln w="9525">
            <a:solidFill>
              <a:schemeClr val="tx1"/>
            </a:solidFill>
            <a:round/>
            <a:headEnd/>
            <a:tailEnd/>
          </a:ln>
        </p:spPr>
        <p:txBody>
          <a:bodyPr/>
          <a:lstStyle/>
          <a:p>
            <a:endParaRPr lang="es-ES"/>
          </a:p>
        </p:txBody>
      </p:sp>
      <p:sp>
        <p:nvSpPr>
          <p:cNvPr id="37902" name="Line 23"/>
          <p:cNvSpPr>
            <a:spLocks noChangeShapeType="1"/>
          </p:cNvSpPr>
          <p:nvPr/>
        </p:nvSpPr>
        <p:spPr bwMode="auto">
          <a:xfrm flipV="1">
            <a:off x="5292725" y="4005263"/>
            <a:ext cx="287338" cy="360362"/>
          </a:xfrm>
          <a:prstGeom prst="line">
            <a:avLst/>
          </a:prstGeom>
          <a:noFill/>
          <a:ln w="9525">
            <a:solidFill>
              <a:schemeClr val="tx1"/>
            </a:solidFill>
            <a:round/>
            <a:headEnd/>
            <a:tailEnd/>
          </a:ln>
        </p:spPr>
        <p:txBody>
          <a:bodyPr/>
          <a:lstStyle/>
          <a:p>
            <a:endParaRPr lang="es-ES"/>
          </a:p>
        </p:txBody>
      </p:sp>
      <p:sp>
        <p:nvSpPr>
          <p:cNvPr id="37903" name="Text Box 24"/>
          <p:cNvSpPr txBox="1">
            <a:spLocks noChangeArrowheads="1"/>
          </p:cNvSpPr>
          <p:nvPr/>
        </p:nvSpPr>
        <p:spPr bwMode="auto">
          <a:xfrm>
            <a:off x="5194300" y="3141663"/>
            <a:ext cx="1289050" cy="366712"/>
          </a:xfrm>
          <a:prstGeom prst="rect">
            <a:avLst/>
          </a:prstGeom>
          <a:noFill/>
          <a:ln w="9525">
            <a:noFill/>
            <a:miter lim="800000"/>
            <a:headEnd/>
            <a:tailEnd/>
          </a:ln>
        </p:spPr>
        <p:txBody>
          <a:bodyPr wrap="none">
            <a:spAutoFit/>
          </a:bodyPr>
          <a:lstStyle/>
          <a:p>
            <a:r>
              <a:rPr lang="es-ES_tradnl"/>
              <a:t>Referencia</a:t>
            </a:r>
          </a:p>
        </p:txBody>
      </p:sp>
      <p:sp>
        <p:nvSpPr>
          <p:cNvPr id="37904" name="AutoShape 25"/>
          <p:cNvSpPr>
            <a:spLocks noChangeArrowheads="1"/>
          </p:cNvSpPr>
          <p:nvPr/>
        </p:nvSpPr>
        <p:spPr bwMode="auto">
          <a:xfrm>
            <a:off x="2700338" y="5445125"/>
            <a:ext cx="1150937" cy="720725"/>
          </a:xfrm>
          <a:prstGeom prst="leftArrowCallout">
            <a:avLst>
              <a:gd name="adj1" fmla="val 25000"/>
              <a:gd name="adj2" fmla="val 25000"/>
              <a:gd name="adj3" fmla="val 26615"/>
              <a:gd name="adj4" fmla="val 66667"/>
            </a:avLst>
          </a:prstGeom>
          <a:solidFill>
            <a:schemeClr val="accent1"/>
          </a:solidFill>
          <a:ln w="9525">
            <a:solidFill>
              <a:schemeClr val="tx1"/>
            </a:solidFill>
            <a:miter lim="800000"/>
            <a:headEnd/>
            <a:tailEnd/>
          </a:ln>
        </p:spPr>
        <p:txBody>
          <a:bodyPr wrap="none" anchor="ctr"/>
          <a:lstStyle/>
          <a:p>
            <a:r>
              <a:rPr lang="es-ES_tradnl" sz="1400"/>
              <a:t>Válvula</a:t>
            </a:r>
          </a:p>
        </p:txBody>
      </p:sp>
      <p:sp>
        <p:nvSpPr>
          <p:cNvPr id="37905" name="Line 26"/>
          <p:cNvSpPr>
            <a:spLocks noChangeShapeType="1"/>
          </p:cNvSpPr>
          <p:nvPr/>
        </p:nvSpPr>
        <p:spPr bwMode="auto">
          <a:xfrm flipH="1">
            <a:off x="900113" y="5805488"/>
            <a:ext cx="1800225" cy="0"/>
          </a:xfrm>
          <a:prstGeom prst="line">
            <a:avLst/>
          </a:prstGeom>
          <a:noFill/>
          <a:ln w="9525">
            <a:solidFill>
              <a:schemeClr val="tx1"/>
            </a:solidFill>
            <a:round/>
            <a:headEnd/>
            <a:tailEnd/>
          </a:ln>
        </p:spPr>
        <p:txBody>
          <a:bodyPr/>
          <a:lstStyle/>
          <a:p>
            <a:endParaRPr lang="es-ES"/>
          </a:p>
        </p:txBody>
      </p:sp>
      <p:sp>
        <p:nvSpPr>
          <p:cNvPr id="37906" name="Line 27"/>
          <p:cNvSpPr>
            <a:spLocks noChangeShapeType="1"/>
          </p:cNvSpPr>
          <p:nvPr/>
        </p:nvSpPr>
        <p:spPr bwMode="auto">
          <a:xfrm flipV="1">
            <a:off x="900113" y="4149725"/>
            <a:ext cx="0" cy="1655763"/>
          </a:xfrm>
          <a:prstGeom prst="line">
            <a:avLst/>
          </a:prstGeom>
          <a:noFill/>
          <a:ln w="9525">
            <a:solidFill>
              <a:schemeClr val="tx1"/>
            </a:solidFill>
            <a:round/>
            <a:headEnd/>
            <a:tailEnd/>
          </a:ln>
        </p:spPr>
        <p:txBody>
          <a:bodyPr/>
          <a:lstStyle/>
          <a:p>
            <a:endParaRPr lang="es-ES"/>
          </a:p>
        </p:txBody>
      </p:sp>
      <p:sp>
        <p:nvSpPr>
          <p:cNvPr id="37907" name="Line 28"/>
          <p:cNvSpPr>
            <a:spLocks noChangeShapeType="1"/>
          </p:cNvSpPr>
          <p:nvPr/>
        </p:nvSpPr>
        <p:spPr bwMode="auto">
          <a:xfrm>
            <a:off x="5435600" y="4437063"/>
            <a:ext cx="0" cy="1368425"/>
          </a:xfrm>
          <a:prstGeom prst="line">
            <a:avLst/>
          </a:prstGeom>
          <a:noFill/>
          <a:ln w="9525">
            <a:solidFill>
              <a:schemeClr val="tx1"/>
            </a:solidFill>
            <a:round/>
            <a:headEnd/>
            <a:tailEnd/>
          </a:ln>
        </p:spPr>
        <p:txBody>
          <a:bodyPr/>
          <a:lstStyle/>
          <a:p>
            <a:endParaRPr lang="es-ES"/>
          </a:p>
        </p:txBody>
      </p:sp>
      <p:sp>
        <p:nvSpPr>
          <p:cNvPr id="37908" name="Line 29"/>
          <p:cNvSpPr>
            <a:spLocks noChangeShapeType="1"/>
          </p:cNvSpPr>
          <p:nvPr/>
        </p:nvSpPr>
        <p:spPr bwMode="auto">
          <a:xfrm flipH="1">
            <a:off x="3851275" y="5805488"/>
            <a:ext cx="1584325" cy="0"/>
          </a:xfrm>
          <a:prstGeom prst="line">
            <a:avLst/>
          </a:prstGeom>
          <a:noFill/>
          <a:ln w="9525">
            <a:solidFill>
              <a:schemeClr val="tx1"/>
            </a:solidFill>
            <a:round/>
            <a:headEnd/>
            <a:tailEnd type="triangle" w="med" len="med"/>
          </a:ln>
        </p:spPr>
        <p:txBody>
          <a:bodyPr/>
          <a:lstStyle/>
          <a:p>
            <a:endParaRPr lang="es-ES"/>
          </a:p>
        </p:txBody>
      </p:sp>
      <p:sp>
        <p:nvSpPr>
          <p:cNvPr id="99358" name="Oval 30"/>
          <p:cNvSpPr>
            <a:spLocks noChangeArrowheads="1"/>
          </p:cNvSpPr>
          <p:nvPr/>
        </p:nvSpPr>
        <p:spPr bwMode="auto">
          <a:xfrm>
            <a:off x="4500563" y="1773238"/>
            <a:ext cx="2735262" cy="1871662"/>
          </a:xfrm>
          <a:prstGeom prst="ellipse">
            <a:avLst/>
          </a:prstGeom>
          <a:noFill/>
          <a:ln w="38100">
            <a:solidFill>
              <a:srgbClr val="FF0000"/>
            </a:solidFill>
            <a:round/>
            <a:headEnd/>
            <a:tailEnd/>
          </a:ln>
        </p:spPr>
        <p:txBody>
          <a:bodyPr wrap="none" anchor="ctr"/>
          <a:lstStyle/>
          <a:p>
            <a:endParaRPr lang="es-ES"/>
          </a:p>
        </p:txBody>
      </p:sp>
      <p:sp>
        <p:nvSpPr>
          <p:cNvPr id="99360" name="Text Box 32"/>
          <p:cNvSpPr txBox="1">
            <a:spLocks noChangeArrowheads="1"/>
          </p:cNvSpPr>
          <p:nvPr/>
        </p:nvSpPr>
        <p:spPr bwMode="auto">
          <a:xfrm>
            <a:off x="7075488" y="1844675"/>
            <a:ext cx="1212850" cy="366713"/>
          </a:xfrm>
          <a:prstGeom prst="rect">
            <a:avLst/>
          </a:prstGeom>
          <a:noFill/>
          <a:ln w="9525">
            <a:noFill/>
            <a:miter lim="800000"/>
            <a:headEnd/>
            <a:tailEnd/>
          </a:ln>
        </p:spPr>
        <p:txBody>
          <a:bodyPr wrap="none">
            <a:spAutoFit/>
          </a:bodyPr>
          <a:lstStyle/>
          <a:p>
            <a:r>
              <a:rPr lang="es-ES_tradnl" b="1">
                <a:solidFill>
                  <a:srgbClr val="FF0000"/>
                </a:solidFill>
              </a:rPr>
              <a:t>Planificar</a:t>
            </a:r>
          </a:p>
        </p:txBody>
      </p:sp>
      <p:sp>
        <p:nvSpPr>
          <p:cNvPr id="99361" name="Oval 33"/>
          <p:cNvSpPr>
            <a:spLocks noChangeArrowheads="1"/>
          </p:cNvSpPr>
          <p:nvPr/>
        </p:nvSpPr>
        <p:spPr bwMode="auto">
          <a:xfrm>
            <a:off x="4140200" y="3644900"/>
            <a:ext cx="792163" cy="1223963"/>
          </a:xfrm>
          <a:prstGeom prst="ellipse">
            <a:avLst/>
          </a:prstGeom>
          <a:noFill/>
          <a:ln w="38100" algn="ctr">
            <a:solidFill>
              <a:srgbClr val="FF0000"/>
            </a:solidFill>
            <a:round/>
            <a:headEnd/>
            <a:tailEnd/>
          </a:ln>
        </p:spPr>
        <p:txBody>
          <a:bodyPr wrap="none" anchor="ctr"/>
          <a:lstStyle/>
          <a:p>
            <a:endParaRPr lang="es-ES"/>
          </a:p>
        </p:txBody>
      </p:sp>
      <p:sp>
        <p:nvSpPr>
          <p:cNvPr id="99362" name="Line 34"/>
          <p:cNvSpPr>
            <a:spLocks noChangeShapeType="1"/>
          </p:cNvSpPr>
          <p:nvPr/>
        </p:nvSpPr>
        <p:spPr bwMode="auto">
          <a:xfrm>
            <a:off x="2700338" y="2636838"/>
            <a:ext cx="1584325" cy="1152525"/>
          </a:xfrm>
          <a:prstGeom prst="line">
            <a:avLst/>
          </a:prstGeom>
          <a:noFill/>
          <a:ln w="38100">
            <a:solidFill>
              <a:srgbClr val="FF0000"/>
            </a:solidFill>
            <a:round/>
            <a:headEnd/>
            <a:tailEnd type="triangle" w="med" len="med"/>
          </a:ln>
        </p:spPr>
        <p:txBody>
          <a:bodyPr/>
          <a:lstStyle/>
          <a:p>
            <a:endParaRPr lang="es-ES"/>
          </a:p>
        </p:txBody>
      </p:sp>
      <p:sp>
        <p:nvSpPr>
          <p:cNvPr id="99363" name="Text Box 35"/>
          <p:cNvSpPr txBox="1">
            <a:spLocks noChangeArrowheads="1"/>
          </p:cNvSpPr>
          <p:nvPr/>
        </p:nvSpPr>
        <p:spPr bwMode="auto">
          <a:xfrm>
            <a:off x="2051050" y="2276475"/>
            <a:ext cx="793750" cy="366713"/>
          </a:xfrm>
          <a:prstGeom prst="rect">
            <a:avLst/>
          </a:prstGeom>
          <a:noFill/>
          <a:ln w="38100">
            <a:noFill/>
            <a:miter lim="800000"/>
            <a:headEnd/>
            <a:tailEnd/>
          </a:ln>
        </p:spPr>
        <p:txBody>
          <a:bodyPr wrap="none">
            <a:spAutoFit/>
          </a:bodyPr>
          <a:lstStyle/>
          <a:p>
            <a:r>
              <a:rPr lang="es-ES_tradnl" b="1">
                <a:solidFill>
                  <a:srgbClr val="FF0000"/>
                </a:solidFill>
              </a:rPr>
              <a:t>Medir</a:t>
            </a:r>
          </a:p>
        </p:txBody>
      </p:sp>
      <p:sp>
        <p:nvSpPr>
          <p:cNvPr id="99364" name="Oval 36"/>
          <p:cNvSpPr>
            <a:spLocks noChangeArrowheads="1"/>
          </p:cNvSpPr>
          <p:nvPr/>
        </p:nvSpPr>
        <p:spPr bwMode="auto">
          <a:xfrm>
            <a:off x="5003800" y="3860800"/>
            <a:ext cx="1223963" cy="1223963"/>
          </a:xfrm>
          <a:prstGeom prst="ellipse">
            <a:avLst/>
          </a:prstGeom>
          <a:noFill/>
          <a:ln w="38100" algn="ctr">
            <a:solidFill>
              <a:srgbClr val="FF0000"/>
            </a:solidFill>
            <a:round/>
            <a:headEnd/>
            <a:tailEnd/>
          </a:ln>
        </p:spPr>
        <p:txBody>
          <a:bodyPr wrap="none" anchor="ctr"/>
          <a:lstStyle/>
          <a:p>
            <a:endParaRPr lang="es-ES"/>
          </a:p>
        </p:txBody>
      </p:sp>
      <p:sp>
        <p:nvSpPr>
          <p:cNvPr id="99365" name="Text Box 37"/>
          <p:cNvSpPr txBox="1">
            <a:spLocks noChangeArrowheads="1"/>
          </p:cNvSpPr>
          <p:nvPr/>
        </p:nvSpPr>
        <p:spPr bwMode="auto">
          <a:xfrm>
            <a:off x="6851650" y="4149725"/>
            <a:ext cx="1009650" cy="366713"/>
          </a:xfrm>
          <a:prstGeom prst="rect">
            <a:avLst/>
          </a:prstGeom>
          <a:noFill/>
          <a:ln w="9525" algn="ctr">
            <a:noFill/>
            <a:miter lim="800000"/>
            <a:headEnd/>
            <a:tailEnd/>
          </a:ln>
        </p:spPr>
        <p:txBody>
          <a:bodyPr wrap="none">
            <a:spAutoFit/>
          </a:bodyPr>
          <a:lstStyle/>
          <a:p>
            <a:r>
              <a:rPr lang="es-ES_tradnl" b="1">
                <a:solidFill>
                  <a:srgbClr val="FF0000"/>
                </a:solidFill>
              </a:rPr>
              <a:t>Evaluar</a:t>
            </a:r>
          </a:p>
        </p:txBody>
      </p:sp>
      <p:sp>
        <p:nvSpPr>
          <p:cNvPr id="99366" name="Line 38"/>
          <p:cNvSpPr>
            <a:spLocks noChangeShapeType="1"/>
          </p:cNvSpPr>
          <p:nvPr/>
        </p:nvSpPr>
        <p:spPr bwMode="auto">
          <a:xfrm flipH="1">
            <a:off x="6227763" y="4365625"/>
            <a:ext cx="576262" cy="0"/>
          </a:xfrm>
          <a:prstGeom prst="line">
            <a:avLst/>
          </a:prstGeom>
          <a:noFill/>
          <a:ln w="38100">
            <a:solidFill>
              <a:srgbClr val="FF0000"/>
            </a:solidFill>
            <a:round/>
            <a:headEnd/>
            <a:tailEnd type="triangle" w="med" len="med"/>
          </a:ln>
        </p:spPr>
        <p:txBody>
          <a:bodyPr/>
          <a:lstStyle/>
          <a:p>
            <a:endParaRPr lang="es-ES"/>
          </a:p>
        </p:txBody>
      </p:sp>
      <p:sp>
        <p:nvSpPr>
          <p:cNvPr id="99367" name="Oval 39"/>
          <p:cNvSpPr>
            <a:spLocks noChangeArrowheads="1"/>
          </p:cNvSpPr>
          <p:nvPr/>
        </p:nvSpPr>
        <p:spPr bwMode="auto">
          <a:xfrm>
            <a:off x="2195513" y="5229225"/>
            <a:ext cx="2376487" cy="1223963"/>
          </a:xfrm>
          <a:prstGeom prst="ellipse">
            <a:avLst/>
          </a:prstGeom>
          <a:noFill/>
          <a:ln w="38100" algn="ctr">
            <a:solidFill>
              <a:srgbClr val="FF0000"/>
            </a:solidFill>
            <a:round/>
            <a:headEnd/>
            <a:tailEnd/>
          </a:ln>
        </p:spPr>
        <p:txBody>
          <a:bodyPr wrap="none" anchor="ctr"/>
          <a:lstStyle/>
          <a:p>
            <a:endParaRPr lang="es-ES"/>
          </a:p>
        </p:txBody>
      </p:sp>
      <p:sp>
        <p:nvSpPr>
          <p:cNvPr id="99368" name="Text Box 40"/>
          <p:cNvSpPr txBox="1">
            <a:spLocks noChangeArrowheads="1"/>
          </p:cNvSpPr>
          <p:nvPr/>
        </p:nvSpPr>
        <p:spPr bwMode="auto">
          <a:xfrm>
            <a:off x="4284663" y="6021388"/>
            <a:ext cx="1212850" cy="366712"/>
          </a:xfrm>
          <a:prstGeom prst="rect">
            <a:avLst/>
          </a:prstGeom>
          <a:noFill/>
          <a:ln w="38100" algn="ctr">
            <a:noFill/>
            <a:miter lim="800000"/>
            <a:headEnd/>
            <a:tailEnd/>
          </a:ln>
        </p:spPr>
        <p:txBody>
          <a:bodyPr wrap="none">
            <a:spAutoFit/>
          </a:bodyPr>
          <a:lstStyle/>
          <a:p>
            <a:r>
              <a:rPr lang="es-ES_tradnl" b="1">
                <a:solidFill>
                  <a:srgbClr val="FF0000"/>
                </a:solidFill>
              </a:rPr>
              <a:t>Controlar</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99358"/>
                                        </p:tgtEl>
                                        <p:attrNameLst>
                                          <p:attrName>style.visibility</p:attrName>
                                        </p:attrNameLst>
                                      </p:cBhvr>
                                      <p:to>
                                        <p:strVal val="visible"/>
                                      </p:to>
                                    </p:set>
                                    <p:animEffect transition="in" filter="box(in)">
                                      <p:cBhvr>
                                        <p:cTn id="7" dur="500"/>
                                        <p:tgtEl>
                                          <p:spTgt spid="99358"/>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1" nodeType="clickEffect">
                                  <p:stCondLst>
                                    <p:cond delay="0"/>
                                  </p:stCondLst>
                                  <p:childTnLst>
                                    <p:set>
                                      <p:cBhvr>
                                        <p:cTn id="11" dur="1" fill="hold">
                                          <p:stCondLst>
                                            <p:cond delay="0"/>
                                          </p:stCondLst>
                                        </p:cTn>
                                        <p:tgtEl>
                                          <p:spTgt spid="99360"/>
                                        </p:tgtEl>
                                        <p:attrNameLst>
                                          <p:attrName>style.visibility</p:attrName>
                                        </p:attrNameLst>
                                      </p:cBhvr>
                                      <p:to>
                                        <p:strVal val="visible"/>
                                      </p:to>
                                    </p:set>
                                    <p:animEffect transition="in" filter="box(in)">
                                      <p:cBhvr>
                                        <p:cTn id="12" dur="500"/>
                                        <p:tgtEl>
                                          <p:spTgt spid="99360"/>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xit" presetSubtype="16" fill="hold" grpId="1" nodeType="clickEffect">
                                  <p:stCondLst>
                                    <p:cond delay="0"/>
                                  </p:stCondLst>
                                  <p:childTnLst>
                                    <p:animEffect transition="out" filter="box(in)">
                                      <p:cBhvr>
                                        <p:cTn id="16" dur="500"/>
                                        <p:tgtEl>
                                          <p:spTgt spid="99358"/>
                                        </p:tgtEl>
                                      </p:cBhvr>
                                    </p:animEffect>
                                    <p:set>
                                      <p:cBhvr>
                                        <p:cTn id="17" dur="1" fill="hold">
                                          <p:stCondLst>
                                            <p:cond delay="499"/>
                                          </p:stCondLst>
                                        </p:cTn>
                                        <p:tgtEl>
                                          <p:spTgt spid="99358"/>
                                        </p:tgtEl>
                                        <p:attrNameLst>
                                          <p:attrName>style.visibility</p:attrName>
                                        </p:attrNameLst>
                                      </p:cBhvr>
                                      <p:to>
                                        <p:strVal val="hidden"/>
                                      </p:to>
                                    </p:set>
                                  </p:childTnLst>
                                </p:cTn>
                              </p:par>
                              <p:par>
                                <p:cTn id="18" presetID="4" presetClass="exit" presetSubtype="16" fill="hold" grpId="0" nodeType="withEffect">
                                  <p:stCondLst>
                                    <p:cond delay="0"/>
                                  </p:stCondLst>
                                  <p:childTnLst>
                                    <p:animEffect transition="out" filter="box(in)">
                                      <p:cBhvr>
                                        <p:cTn id="19" dur="500"/>
                                        <p:tgtEl>
                                          <p:spTgt spid="99360"/>
                                        </p:tgtEl>
                                      </p:cBhvr>
                                    </p:animEffect>
                                    <p:set>
                                      <p:cBhvr>
                                        <p:cTn id="20" dur="1" fill="hold">
                                          <p:stCondLst>
                                            <p:cond delay="499"/>
                                          </p:stCondLst>
                                        </p:cTn>
                                        <p:tgtEl>
                                          <p:spTgt spid="99360"/>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99363"/>
                                        </p:tgtEl>
                                        <p:attrNameLst>
                                          <p:attrName>style.visibility</p:attrName>
                                        </p:attrNameLst>
                                      </p:cBhvr>
                                      <p:to>
                                        <p:strVal val="visible"/>
                                      </p:to>
                                    </p:set>
                                    <p:animEffect transition="in" filter="box(in)">
                                      <p:cBhvr>
                                        <p:cTn id="25" dur="500"/>
                                        <p:tgtEl>
                                          <p:spTgt spid="99363"/>
                                        </p:tgtEl>
                                      </p:cBhvr>
                                    </p:animEffect>
                                  </p:childTnLst>
                                </p:cTn>
                              </p:par>
                              <p:par>
                                <p:cTn id="26" presetID="4" presetClass="entr" presetSubtype="16" fill="hold" grpId="0" nodeType="withEffect">
                                  <p:stCondLst>
                                    <p:cond delay="0"/>
                                  </p:stCondLst>
                                  <p:childTnLst>
                                    <p:set>
                                      <p:cBhvr>
                                        <p:cTn id="27" dur="1" fill="hold">
                                          <p:stCondLst>
                                            <p:cond delay="0"/>
                                          </p:stCondLst>
                                        </p:cTn>
                                        <p:tgtEl>
                                          <p:spTgt spid="99362"/>
                                        </p:tgtEl>
                                        <p:attrNameLst>
                                          <p:attrName>style.visibility</p:attrName>
                                        </p:attrNameLst>
                                      </p:cBhvr>
                                      <p:to>
                                        <p:strVal val="visible"/>
                                      </p:to>
                                    </p:set>
                                    <p:animEffect transition="in" filter="box(in)">
                                      <p:cBhvr>
                                        <p:cTn id="28" dur="500"/>
                                        <p:tgtEl>
                                          <p:spTgt spid="99362"/>
                                        </p:tgtEl>
                                      </p:cBhvr>
                                    </p:animEffect>
                                  </p:childTnLst>
                                </p:cTn>
                              </p:par>
                              <p:par>
                                <p:cTn id="29" presetID="4" presetClass="entr" presetSubtype="16" fill="hold" grpId="0" nodeType="withEffect">
                                  <p:stCondLst>
                                    <p:cond delay="0"/>
                                  </p:stCondLst>
                                  <p:childTnLst>
                                    <p:set>
                                      <p:cBhvr>
                                        <p:cTn id="30" dur="1" fill="hold">
                                          <p:stCondLst>
                                            <p:cond delay="0"/>
                                          </p:stCondLst>
                                        </p:cTn>
                                        <p:tgtEl>
                                          <p:spTgt spid="99361"/>
                                        </p:tgtEl>
                                        <p:attrNameLst>
                                          <p:attrName>style.visibility</p:attrName>
                                        </p:attrNameLst>
                                      </p:cBhvr>
                                      <p:to>
                                        <p:strVal val="visible"/>
                                      </p:to>
                                    </p:set>
                                    <p:animEffect transition="in" filter="box(in)">
                                      <p:cBhvr>
                                        <p:cTn id="31" dur="500"/>
                                        <p:tgtEl>
                                          <p:spTgt spid="99361"/>
                                        </p:tgtEl>
                                      </p:cBhvr>
                                    </p:animEffect>
                                  </p:childTnLst>
                                </p:cTn>
                              </p:par>
                            </p:childTnLst>
                          </p:cTn>
                        </p:par>
                      </p:childTnLst>
                    </p:cTn>
                  </p:par>
                  <p:par>
                    <p:cTn id="32" fill="hold">
                      <p:stCondLst>
                        <p:cond delay="indefinite"/>
                      </p:stCondLst>
                      <p:childTnLst>
                        <p:par>
                          <p:cTn id="33" fill="hold">
                            <p:stCondLst>
                              <p:cond delay="0"/>
                            </p:stCondLst>
                            <p:childTnLst>
                              <p:par>
                                <p:cTn id="34" presetID="4" presetClass="exit" presetSubtype="16" fill="hold" grpId="1" nodeType="clickEffect">
                                  <p:stCondLst>
                                    <p:cond delay="0"/>
                                  </p:stCondLst>
                                  <p:childTnLst>
                                    <p:animEffect transition="out" filter="box(in)">
                                      <p:cBhvr>
                                        <p:cTn id="35" dur="500"/>
                                        <p:tgtEl>
                                          <p:spTgt spid="99363"/>
                                        </p:tgtEl>
                                      </p:cBhvr>
                                    </p:animEffect>
                                    <p:set>
                                      <p:cBhvr>
                                        <p:cTn id="36" dur="1" fill="hold">
                                          <p:stCondLst>
                                            <p:cond delay="499"/>
                                          </p:stCondLst>
                                        </p:cTn>
                                        <p:tgtEl>
                                          <p:spTgt spid="99363"/>
                                        </p:tgtEl>
                                        <p:attrNameLst>
                                          <p:attrName>style.visibility</p:attrName>
                                        </p:attrNameLst>
                                      </p:cBhvr>
                                      <p:to>
                                        <p:strVal val="hidden"/>
                                      </p:to>
                                    </p:set>
                                  </p:childTnLst>
                                </p:cTn>
                              </p:par>
                              <p:par>
                                <p:cTn id="37" presetID="4" presetClass="exit" presetSubtype="16" fill="hold" grpId="1" nodeType="withEffect">
                                  <p:stCondLst>
                                    <p:cond delay="0"/>
                                  </p:stCondLst>
                                  <p:childTnLst>
                                    <p:animEffect transition="out" filter="box(in)">
                                      <p:cBhvr>
                                        <p:cTn id="38" dur="500"/>
                                        <p:tgtEl>
                                          <p:spTgt spid="99362"/>
                                        </p:tgtEl>
                                      </p:cBhvr>
                                    </p:animEffect>
                                    <p:set>
                                      <p:cBhvr>
                                        <p:cTn id="39" dur="1" fill="hold">
                                          <p:stCondLst>
                                            <p:cond delay="499"/>
                                          </p:stCondLst>
                                        </p:cTn>
                                        <p:tgtEl>
                                          <p:spTgt spid="99362"/>
                                        </p:tgtEl>
                                        <p:attrNameLst>
                                          <p:attrName>style.visibility</p:attrName>
                                        </p:attrNameLst>
                                      </p:cBhvr>
                                      <p:to>
                                        <p:strVal val="hidden"/>
                                      </p:to>
                                    </p:set>
                                  </p:childTnLst>
                                </p:cTn>
                              </p:par>
                              <p:par>
                                <p:cTn id="40" presetID="4" presetClass="exit" presetSubtype="16" fill="hold" grpId="1" nodeType="withEffect">
                                  <p:stCondLst>
                                    <p:cond delay="0"/>
                                  </p:stCondLst>
                                  <p:childTnLst>
                                    <p:animEffect transition="out" filter="box(in)">
                                      <p:cBhvr>
                                        <p:cTn id="41" dur="500"/>
                                        <p:tgtEl>
                                          <p:spTgt spid="99361"/>
                                        </p:tgtEl>
                                      </p:cBhvr>
                                    </p:animEffect>
                                    <p:set>
                                      <p:cBhvr>
                                        <p:cTn id="42" dur="1" fill="hold">
                                          <p:stCondLst>
                                            <p:cond delay="499"/>
                                          </p:stCondLst>
                                        </p:cTn>
                                        <p:tgtEl>
                                          <p:spTgt spid="9936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99366"/>
                                        </p:tgtEl>
                                        <p:attrNameLst>
                                          <p:attrName>style.visibility</p:attrName>
                                        </p:attrNameLst>
                                      </p:cBhvr>
                                      <p:to>
                                        <p:strVal val="visible"/>
                                      </p:to>
                                    </p:set>
                                    <p:animEffect transition="in" filter="box(in)">
                                      <p:cBhvr>
                                        <p:cTn id="47" dur="500"/>
                                        <p:tgtEl>
                                          <p:spTgt spid="99366"/>
                                        </p:tgtEl>
                                      </p:cBhvr>
                                    </p:animEffect>
                                  </p:childTnLst>
                                </p:cTn>
                              </p:par>
                              <p:par>
                                <p:cTn id="48" presetID="4" presetClass="entr" presetSubtype="16" fill="hold" grpId="0" nodeType="withEffect">
                                  <p:stCondLst>
                                    <p:cond delay="0"/>
                                  </p:stCondLst>
                                  <p:childTnLst>
                                    <p:set>
                                      <p:cBhvr>
                                        <p:cTn id="49" dur="1" fill="hold">
                                          <p:stCondLst>
                                            <p:cond delay="0"/>
                                          </p:stCondLst>
                                        </p:cTn>
                                        <p:tgtEl>
                                          <p:spTgt spid="99364"/>
                                        </p:tgtEl>
                                        <p:attrNameLst>
                                          <p:attrName>style.visibility</p:attrName>
                                        </p:attrNameLst>
                                      </p:cBhvr>
                                      <p:to>
                                        <p:strVal val="visible"/>
                                      </p:to>
                                    </p:set>
                                    <p:animEffect transition="in" filter="box(in)">
                                      <p:cBhvr>
                                        <p:cTn id="50" dur="500"/>
                                        <p:tgtEl>
                                          <p:spTgt spid="99364"/>
                                        </p:tgtEl>
                                      </p:cBhvr>
                                    </p:animEffect>
                                  </p:childTnLst>
                                </p:cTn>
                              </p:par>
                              <p:par>
                                <p:cTn id="51" presetID="4" presetClass="entr" presetSubtype="16" fill="hold" grpId="0" nodeType="withEffect">
                                  <p:stCondLst>
                                    <p:cond delay="0"/>
                                  </p:stCondLst>
                                  <p:childTnLst>
                                    <p:set>
                                      <p:cBhvr>
                                        <p:cTn id="52" dur="1" fill="hold">
                                          <p:stCondLst>
                                            <p:cond delay="0"/>
                                          </p:stCondLst>
                                        </p:cTn>
                                        <p:tgtEl>
                                          <p:spTgt spid="99365"/>
                                        </p:tgtEl>
                                        <p:attrNameLst>
                                          <p:attrName>style.visibility</p:attrName>
                                        </p:attrNameLst>
                                      </p:cBhvr>
                                      <p:to>
                                        <p:strVal val="visible"/>
                                      </p:to>
                                    </p:set>
                                    <p:animEffect transition="in" filter="box(in)">
                                      <p:cBhvr>
                                        <p:cTn id="53" dur="500"/>
                                        <p:tgtEl>
                                          <p:spTgt spid="99365"/>
                                        </p:tgtEl>
                                      </p:cBhvr>
                                    </p:animEffect>
                                  </p:childTnLst>
                                </p:cTn>
                              </p:par>
                            </p:childTnLst>
                          </p:cTn>
                        </p:par>
                      </p:childTnLst>
                    </p:cTn>
                  </p:par>
                  <p:par>
                    <p:cTn id="54" fill="hold">
                      <p:stCondLst>
                        <p:cond delay="indefinite"/>
                      </p:stCondLst>
                      <p:childTnLst>
                        <p:par>
                          <p:cTn id="55" fill="hold">
                            <p:stCondLst>
                              <p:cond delay="0"/>
                            </p:stCondLst>
                            <p:childTnLst>
                              <p:par>
                                <p:cTn id="56" presetID="4" presetClass="exit" presetSubtype="16" fill="hold" grpId="1" nodeType="clickEffect">
                                  <p:stCondLst>
                                    <p:cond delay="0"/>
                                  </p:stCondLst>
                                  <p:childTnLst>
                                    <p:animEffect transition="out" filter="box(in)">
                                      <p:cBhvr>
                                        <p:cTn id="57" dur="500"/>
                                        <p:tgtEl>
                                          <p:spTgt spid="99366"/>
                                        </p:tgtEl>
                                      </p:cBhvr>
                                    </p:animEffect>
                                    <p:set>
                                      <p:cBhvr>
                                        <p:cTn id="58" dur="1" fill="hold">
                                          <p:stCondLst>
                                            <p:cond delay="499"/>
                                          </p:stCondLst>
                                        </p:cTn>
                                        <p:tgtEl>
                                          <p:spTgt spid="99366"/>
                                        </p:tgtEl>
                                        <p:attrNameLst>
                                          <p:attrName>style.visibility</p:attrName>
                                        </p:attrNameLst>
                                      </p:cBhvr>
                                      <p:to>
                                        <p:strVal val="hidden"/>
                                      </p:to>
                                    </p:set>
                                  </p:childTnLst>
                                </p:cTn>
                              </p:par>
                              <p:par>
                                <p:cTn id="59" presetID="4" presetClass="exit" presetSubtype="16" fill="hold" grpId="1" nodeType="withEffect">
                                  <p:stCondLst>
                                    <p:cond delay="0"/>
                                  </p:stCondLst>
                                  <p:childTnLst>
                                    <p:animEffect transition="out" filter="box(in)">
                                      <p:cBhvr>
                                        <p:cTn id="60" dur="500"/>
                                        <p:tgtEl>
                                          <p:spTgt spid="99364"/>
                                        </p:tgtEl>
                                      </p:cBhvr>
                                    </p:animEffect>
                                    <p:set>
                                      <p:cBhvr>
                                        <p:cTn id="61" dur="1" fill="hold">
                                          <p:stCondLst>
                                            <p:cond delay="499"/>
                                          </p:stCondLst>
                                        </p:cTn>
                                        <p:tgtEl>
                                          <p:spTgt spid="99364"/>
                                        </p:tgtEl>
                                        <p:attrNameLst>
                                          <p:attrName>style.visibility</p:attrName>
                                        </p:attrNameLst>
                                      </p:cBhvr>
                                      <p:to>
                                        <p:strVal val="hidden"/>
                                      </p:to>
                                    </p:set>
                                  </p:childTnLst>
                                </p:cTn>
                              </p:par>
                              <p:par>
                                <p:cTn id="62" presetID="4" presetClass="exit" presetSubtype="16" fill="hold" grpId="1" nodeType="withEffect">
                                  <p:stCondLst>
                                    <p:cond delay="0"/>
                                  </p:stCondLst>
                                  <p:childTnLst>
                                    <p:animEffect transition="out" filter="box(in)">
                                      <p:cBhvr>
                                        <p:cTn id="63" dur="500"/>
                                        <p:tgtEl>
                                          <p:spTgt spid="99365"/>
                                        </p:tgtEl>
                                      </p:cBhvr>
                                    </p:animEffect>
                                    <p:set>
                                      <p:cBhvr>
                                        <p:cTn id="64" dur="1" fill="hold">
                                          <p:stCondLst>
                                            <p:cond delay="499"/>
                                          </p:stCondLst>
                                        </p:cTn>
                                        <p:tgtEl>
                                          <p:spTgt spid="99365"/>
                                        </p:tgtEl>
                                        <p:attrNameLst>
                                          <p:attrName>style.visibility</p:attrName>
                                        </p:attrNameLst>
                                      </p:cBhvr>
                                      <p:to>
                                        <p:strVal val="hidden"/>
                                      </p:to>
                                    </p:set>
                                  </p:childTnLst>
                                </p:cTn>
                              </p:par>
                            </p:childTnLst>
                          </p:cTn>
                        </p:par>
                      </p:childTnLst>
                    </p:cTn>
                  </p:par>
                  <p:par>
                    <p:cTn id="65" fill="hold">
                      <p:stCondLst>
                        <p:cond delay="indefinite"/>
                      </p:stCondLst>
                      <p:childTnLst>
                        <p:par>
                          <p:cTn id="66" fill="hold">
                            <p:stCondLst>
                              <p:cond delay="0"/>
                            </p:stCondLst>
                            <p:childTnLst>
                              <p:par>
                                <p:cTn id="67" presetID="4" presetClass="entr" presetSubtype="16" fill="hold" grpId="0" nodeType="clickEffect">
                                  <p:stCondLst>
                                    <p:cond delay="0"/>
                                  </p:stCondLst>
                                  <p:childTnLst>
                                    <p:set>
                                      <p:cBhvr>
                                        <p:cTn id="68" dur="1" fill="hold">
                                          <p:stCondLst>
                                            <p:cond delay="0"/>
                                          </p:stCondLst>
                                        </p:cTn>
                                        <p:tgtEl>
                                          <p:spTgt spid="99368"/>
                                        </p:tgtEl>
                                        <p:attrNameLst>
                                          <p:attrName>style.visibility</p:attrName>
                                        </p:attrNameLst>
                                      </p:cBhvr>
                                      <p:to>
                                        <p:strVal val="visible"/>
                                      </p:to>
                                    </p:set>
                                    <p:animEffect transition="in" filter="box(in)">
                                      <p:cBhvr>
                                        <p:cTn id="69" dur="500"/>
                                        <p:tgtEl>
                                          <p:spTgt spid="99368"/>
                                        </p:tgtEl>
                                      </p:cBhvr>
                                    </p:animEffect>
                                  </p:childTnLst>
                                </p:cTn>
                              </p:par>
                              <p:par>
                                <p:cTn id="70" presetID="4" presetClass="entr" presetSubtype="16" fill="hold" grpId="0" nodeType="withEffect">
                                  <p:stCondLst>
                                    <p:cond delay="0"/>
                                  </p:stCondLst>
                                  <p:childTnLst>
                                    <p:set>
                                      <p:cBhvr>
                                        <p:cTn id="71" dur="1" fill="hold">
                                          <p:stCondLst>
                                            <p:cond delay="0"/>
                                          </p:stCondLst>
                                        </p:cTn>
                                        <p:tgtEl>
                                          <p:spTgt spid="99367"/>
                                        </p:tgtEl>
                                        <p:attrNameLst>
                                          <p:attrName>style.visibility</p:attrName>
                                        </p:attrNameLst>
                                      </p:cBhvr>
                                      <p:to>
                                        <p:strVal val="visible"/>
                                      </p:to>
                                    </p:set>
                                    <p:animEffect transition="in" filter="box(in)">
                                      <p:cBhvr>
                                        <p:cTn id="72" dur="500"/>
                                        <p:tgtEl>
                                          <p:spTgt spid="99367"/>
                                        </p:tgtEl>
                                      </p:cBhvr>
                                    </p:animEffect>
                                  </p:childTnLst>
                                </p:cTn>
                              </p:par>
                            </p:childTnLst>
                          </p:cTn>
                        </p:par>
                      </p:childTnLst>
                    </p:cTn>
                  </p:par>
                  <p:par>
                    <p:cTn id="73" fill="hold">
                      <p:stCondLst>
                        <p:cond delay="indefinite"/>
                      </p:stCondLst>
                      <p:childTnLst>
                        <p:par>
                          <p:cTn id="74" fill="hold">
                            <p:stCondLst>
                              <p:cond delay="0"/>
                            </p:stCondLst>
                            <p:childTnLst>
                              <p:par>
                                <p:cTn id="75" presetID="4" presetClass="exit" presetSubtype="16" fill="hold" grpId="1" nodeType="clickEffect">
                                  <p:stCondLst>
                                    <p:cond delay="0"/>
                                  </p:stCondLst>
                                  <p:childTnLst>
                                    <p:animEffect transition="out" filter="box(in)">
                                      <p:cBhvr>
                                        <p:cTn id="76" dur="500"/>
                                        <p:tgtEl>
                                          <p:spTgt spid="99368"/>
                                        </p:tgtEl>
                                      </p:cBhvr>
                                    </p:animEffect>
                                    <p:set>
                                      <p:cBhvr>
                                        <p:cTn id="77" dur="1" fill="hold">
                                          <p:stCondLst>
                                            <p:cond delay="499"/>
                                          </p:stCondLst>
                                        </p:cTn>
                                        <p:tgtEl>
                                          <p:spTgt spid="99368"/>
                                        </p:tgtEl>
                                        <p:attrNameLst>
                                          <p:attrName>style.visibility</p:attrName>
                                        </p:attrNameLst>
                                      </p:cBhvr>
                                      <p:to>
                                        <p:strVal val="hidden"/>
                                      </p:to>
                                    </p:set>
                                  </p:childTnLst>
                                </p:cTn>
                              </p:par>
                              <p:par>
                                <p:cTn id="78" presetID="4" presetClass="exit" presetSubtype="16" fill="hold" grpId="1" nodeType="withEffect">
                                  <p:stCondLst>
                                    <p:cond delay="0"/>
                                  </p:stCondLst>
                                  <p:childTnLst>
                                    <p:animEffect transition="out" filter="box(in)">
                                      <p:cBhvr>
                                        <p:cTn id="79" dur="500"/>
                                        <p:tgtEl>
                                          <p:spTgt spid="99367"/>
                                        </p:tgtEl>
                                      </p:cBhvr>
                                    </p:animEffect>
                                    <p:set>
                                      <p:cBhvr>
                                        <p:cTn id="80" dur="1" fill="hold">
                                          <p:stCondLst>
                                            <p:cond delay="499"/>
                                          </p:stCondLst>
                                        </p:cTn>
                                        <p:tgtEl>
                                          <p:spTgt spid="9936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58" grpId="0" animBg="1"/>
      <p:bldP spid="99358" grpId="1" animBg="1"/>
      <p:bldP spid="99360" grpId="0"/>
      <p:bldP spid="99360" grpId="1"/>
      <p:bldP spid="99361" grpId="0" animBg="1"/>
      <p:bldP spid="99361" grpId="1" animBg="1"/>
      <p:bldP spid="99362" grpId="0" animBg="1"/>
      <p:bldP spid="99362" grpId="1" animBg="1"/>
      <p:bldP spid="99363" grpId="0"/>
      <p:bldP spid="99363" grpId="1"/>
      <p:bldP spid="99364" grpId="0" animBg="1"/>
      <p:bldP spid="99364" grpId="1" animBg="1"/>
      <p:bldP spid="99365" grpId="0"/>
      <p:bldP spid="99365" grpId="1"/>
      <p:bldP spid="99366" grpId="0" animBg="1"/>
      <p:bldP spid="99366" grpId="1" animBg="1"/>
      <p:bldP spid="99367" grpId="0" animBg="1"/>
      <p:bldP spid="99367" grpId="1" animBg="1"/>
      <p:bldP spid="99368" grpId="0"/>
      <p:bldP spid="99368"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es-ES_tradnl" sz="2800" smtClean="0"/>
              <a:t>Flujos en el sistema empresa</a:t>
            </a:r>
          </a:p>
        </p:txBody>
      </p:sp>
      <p:sp>
        <p:nvSpPr>
          <p:cNvPr id="38915" name="AutoShape 3"/>
          <p:cNvSpPr>
            <a:spLocks noChangeArrowheads="1"/>
          </p:cNvSpPr>
          <p:nvPr/>
        </p:nvSpPr>
        <p:spPr bwMode="auto">
          <a:xfrm>
            <a:off x="1619250" y="1773238"/>
            <a:ext cx="4824413" cy="1296987"/>
          </a:xfrm>
          <a:prstGeom prst="rightArrow">
            <a:avLst>
              <a:gd name="adj1" fmla="val 50000"/>
              <a:gd name="adj2" fmla="val 92993"/>
            </a:avLst>
          </a:prstGeom>
          <a:ln>
            <a:headEnd/>
            <a:tailEnd/>
          </a:ln>
        </p:spPr>
        <p:style>
          <a:lnRef idx="0">
            <a:schemeClr val="accent2"/>
          </a:lnRef>
          <a:fillRef idx="3">
            <a:schemeClr val="accent2"/>
          </a:fillRef>
          <a:effectRef idx="3">
            <a:schemeClr val="accent2"/>
          </a:effectRef>
          <a:fontRef idx="minor">
            <a:schemeClr val="lt1"/>
          </a:fontRef>
        </p:style>
        <p:txBody>
          <a:bodyPr wrap="none" anchor="ctr"/>
          <a:lstStyle/>
          <a:p>
            <a:r>
              <a:rPr lang="es-ES_tradnl"/>
              <a:t>Físicos</a:t>
            </a:r>
          </a:p>
        </p:txBody>
      </p:sp>
      <p:sp>
        <p:nvSpPr>
          <p:cNvPr id="38916" name="AutoShape 4"/>
          <p:cNvSpPr>
            <a:spLocks noChangeArrowheads="1"/>
          </p:cNvSpPr>
          <p:nvPr/>
        </p:nvSpPr>
        <p:spPr bwMode="auto">
          <a:xfrm>
            <a:off x="1692275" y="3429000"/>
            <a:ext cx="4824413" cy="1296988"/>
          </a:xfrm>
          <a:prstGeom prst="rightArrow">
            <a:avLst>
              <a:gd name="adj1" fmla="val 50000"/>
              <a:gd name="adj2" fmla="val 92993"/>
            </a:avLst>
          </a:prstGeom>
          <a:gradFill>
            <a:gsLst>
              <a:gs pos="0">
                <a:schemeClr val="tx2">
                  <a:lumMod val="60000"/>
                  <a:lumOff val="40000"/>
                </a:schemeClr>
              </a:gs>
              <a:gs pos="80000">
                <a:schemeClr val="dk1">
                  <a:shade val="93000"/>
                  <a:satMod val="130000"/>
                </a:schemeClr>
              </a:gs>
              <a:gs pos="100000">
                <a:schemeClr val="dk1">
                  <a:shade val="94000"/>
                  <a:satMod val="135000"/>
                </a:schemeClr>
              </a:gs>
            </a:gsLst>
          </a:gradFill>
          <a:ln>
            <a:headEnd/>
            <a:tailEnd/>
          </a:ln>
        </p:spPr>
        <p:style>
          <a:lnRef idx="0">
            <a:schemeClr val="dk1"/>
          </a:lnRef>
          <a:fillRef idx="3">
            <a:schemeClr val="dk1"/>
          </a:fillRef>
          <a:effectRef idx="3">
            <a:schemeClr val="dk1"/>
          </a:effectRef>
          <a:fontRef idx="minor">
            <a:schemeClr val="lt1"/>
          </a:fontRef>
        </p:style>
        <p:txBody>
          <a:bodyPr wrap="none" anchor="ctr"/>
          <a:lstStyle/>
          <a:p>
            <a:r>
              <a:rPr lang="es-ES_tradnl">
                <a:solidFill>
                  <a:schemeClr val="lt1"/>
                </a:solidFill>
                <a:latin typeface="+mn-lt"/>
                <a:cs typeface="+mn-cs"/>
              </a:rPr>
              <a:t>Información</a:t>
            </a:r>
          </a:p>
        </p:txBody>
      </p:sp>
      <p:sp>
        <p:nvSpPr>
          <p:cNvPr id="38917" name="AutoShape 5"/>
          <p:cNvSpPr>
            <a:spLocks noChangeArrowheads="1"/>
          </p:cNvSpPr>
          <p:nvPr/>
        </p:nvSpPr>
        <p:spPr bwMode="auto">
          <a:xfrm>
            <a:off x="1692275" y="5084763"/>
            <a:ext cx="4824413" cy="1296987"/>
          </a:xfrm>
          <a:prstGeom prst="rightArrow">
            <a:avLst>
              <a:gd name="adj1" fmla="val 50000"/>
              <a:gd name="adj2" fmla="val 92993"/>
            </a:avLst>
          </a:prstGeom>
          <a:solidFill>
            <a:srgbClr val="FF0000"/>
          </a:solidFill>
          <a:ln>
            <a:headEnd/>
            <a:tailEnd/>
          </a:ln>
        </p:spPr>
        <p:style>
          <a:lnRef idx="0">
            <a:schemeClr val="accent3"/>
          </a:lnRef>
          <a:fillRef idx="3">
            <a:schemeClr val="accent3"/>
          </a:fillRef>
          <a:effectRef idx="3">
            <a:schemeClr val="accent3"/>
          </a:effectRef>
          <a:fontRef idx="minor">
            <a:schemeClr val="lt1"/>
          </a:fontRef>
        </p:style>
        <p:txBody>
          <a:bodyPr wrap="none" anchor="ctr"/>
          <a:lstStyle/>
          <a:p>
            <a:r>
              <a:rPr lang="es-ES_tradnl">
                <a:solidFill>
                  <a:schemeClr val="lt1"/>
                </a:solidFill>
                <a:latin typeface="+mn-lt"/>
                <a:cs typeface="+mn-cs"/>
              </a:rPr>
              <a:t>Monetarios</a:t>
            </a:r>
          </a:p>
        </p:txBody>
      </p:sp>
    </p:spTree>
  </p:cSld>
  <p:clrMapOvr>
    <a:masterClrMapping/>
  </p:clrMapOvr>
  <p:transition>
    <p:random/>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1068388" y="0"/>
            <a:ext cx="8075612" cy="1295400"/>
          </a:xfrm>
          <a:noFill/>
        </p:spPr>
        <p:txBody>
          <a:bodyPr lIns="92075" tIns="46038" rIns="92075" bIns="46038"/>
          <a:lstStyle/>
          <a:p>
            <a:pPr algn="ctr" eaLnBrk="1" hangingPunct="1"/>
            <a:r>
              <a:rPr lang="es-ES_tradnl" sz="2400" b="0" smtClean="0"/>
              <a:t>Visión esquemática del ciclo de control de gestión en una empresa</a:t>
            </a:r>
            <a:endParaRPr lang="es-ES_tradnl" sz="2400" smtClean="0"/>
          </a:p>
        </p:txBody>
      </p:sp>
      <p:sp>
        <p:nvSpPr>
          <p:cNvPr id="13360" name="Rectangle 48"/>
          <p:cNvSpPr>
            <a:spLocks noChangeArrowheads="1"/>
          </p:cNvSpPr>
          <p:nvPr/>
        </p:nvSpPr>
        <p:spPr bwMode="auto">
          <a:xfrm>
            <a:off x="2987675" y="2997200"/>
            <a:ext cx="1655763" cy="647700"/>
          </a:xfrm>
          <a:prstGeom prst="rect">
            <a:avLst/>
          </a:prstGeom>
          <a:ln>
            <a:headEnd/>
            <a:tailEnd/>
          </a:ln>
          <a:scene3d>
            <a:camera prst="orthographicFront">
              <a:rot lat="0" lon="0" rev="0"/>
            </a:camera>
            <a:lightRig rig="threePt" dir="t">
              <a:rot lat="0" lon="0" rev="1200000"/>
            </a:lightRig>
          </a:scene3d>
          <a:sp3d>
            <a:bevelT w="63500" h="25400" prst="softRound"/>
          </a:sp3d>
        </p:spPr>
        <p:style>
          <a:lnRef idx="0">
            <a:schemeClr val="accent2"/>
          </a:lnRef>
          <a:fillRef idx="3">
            <a:schemeClr val="accent2"/>
          </a:fillRef>
          <a:effectRef idx="3">
            <a:schemeClr val="accent2"/>
          </a:effectRef>
          <a:fontRef idx="minor">
            <a:schemeClr val="lt1"/>
          </a:fontRef>
        </p:style>
        <p:txBody>
          <a:bodyPr wrap="none" anchor="ctr"/>
          <a:lstStyle/>
          <a:p>
            <a:r>
              <a:rPr lang="es-ES_tradnl">
                <a:solidFill>
                  <a:srgbClr val="002060"/>
                </a:solidFill>
              </a:rPr>
              <a:t>Unidad de </a:t>
            </a:r>
          </a:p>
          <a:p>
            <a:r>
              <a:rPr lang="es-ES_tradnl">
                <a:solidFill>
                  <a:srgbClr val="002060"/>
                </a:solidFill>
              </a:rPr>
              <a:t>Negocio</a:t>
            </a:r>
          </a:p>
        </p:txBody>
      </p:sp>
      <p:sp>
        <p:nvSpPr>
          <p:cNvPr id="13361" name="Oval 49"/>
          <p:cNvSpPr>
            <a:spLocks noChangeArrowheads="1"/>
          </p:cNvSpPr>
          <p:nvPr/>
        </p:nvSpPr>
        <p:spPr bwMode="auto">
          <a:xfrm>
            <a:off x="2771775" y="1628775"/>
            <a:ext cx="1944688" cy="647700"/>
          </a:xfrm>
          <a:prstGeom prst="ellipse">
            <a:avLst/>
          </a:prstGeom>
          <a:ln w="9525">
            <a:solidFill>
              <a:schemeClr val="tx1"/>
            </a:solidFill>
            <a:prstDash val="dash"/>
            <a:round/>
            <a:headEnd/>
            <a:tailEnd/>
          </a:ln>
        </p:spPr>
        <p:style>
          <a:lnRef idx="0">
            <a:scrgbClr r="0" g="0" b="0"/>
          </a:lnRef>
          <a:fillRef idx="1003">
            <a:schemeClr val="lt2"/>
          </a:fillRef>
          <a:effectRef idx="0">
            <a:scrgbClr r="0" g="0" b="0"/>
          </a:effectRef>
          <a:fontRef idx="major"/>
        </p:style>
        <p:txBody>
          <a:bodyPr wrap="none" anchor="ctr"/>
          <a:lstStyle/>
          <a:p>
            <a:r>
              <a:rPr lang="es-ES_tradnl" dirty="0"/>
              <a:t>Mercado /</a:t>
            </a:r>
          </a:p>
          <a:p>
            <a:r>
              <a:rPr lang="es-ES_tradnl" dirty="0"/>
              <a:t>Cliente</a:t>
            </a:r>
          </a:p>
        </p:txBody>
      </p:sp>
      <p:sp>
        <p:nvSpPr>
          <p:cNvPr id="13362" name="Line 50"/>
          <p:cNvSpPr>
            <a:spLocks noChangeShapeType="1"/>
          </p:cNvSpPr>
          <p:nvPr/>
        </p:nvSpPr>
        <p:spPr bwMode="auto">
          <a:xfrm flipV="1">
            <a:off x="3492500" y="2276475"/>
            <a:ext cx="0" cy="720725"/>
          </a:xfrm>
          <a:prstGeom prst="line">
            <a:avLst/>
          </a:prstGeom>
          <a:noFill/>
          <a:ln w="9525">
            <a:solidFill>
              <a:schemeClr val="tx1"/>
            </a:solidFill>
            <a:round/>
            <a:headEnd/>
            <a:tailEnd type="triangle" w="med" len="med"/>
          </a:ln>
        </p:spPr>
        <p:txBody>
          <a:bodyPr/>
          <a:lstStyle/>
          <a:p>
            <a:endParaRPr lang="es-ES"/>
          </a:p>
        </p:txBody>
      </p:sp>
      <p:sp>
        <p:nvSpPr>
          <p:cNvPr id="13363" name="Line 51"/>
          <p:cNvSpPr>
            <a:spLocks noChangeShapeType="1"/>
          </p:cNvSpPr>
          <p:nvPr/>
        </p:nvSpPr>
        <p:spPr bwMode="auto">
          <a:xfrm>
            <a:off x="3924300" y="2276475"/>
            <a:ext cx="0" cy="720725"/>
          </a:xfrm>
          <a:prstGeom prst="line">
            <a:avLst/>
          </a:prstGeom>
          <a:noFill/>
          <a:ln w="9525">
            <a:solidFill>
              <a:schemeClr val="tx1"/>
            </a:solidFill>
            <a:round/>
            <a:headEnd/>
            <a:tailEnd type="triangle" w="med" len="med"/>
          </a:ln>
        </p:spPr>
        <p:txBody>
          <a:bodyPr/>
          <a:lstStyle/>
          <a:p>
            <a:endParaRPr lang="es-ES"/>
          </a:p>
        </p:txBody>
      </p:sp>
      <p:sp>
        <p:nvSpPr>
          <p:cNvPr id="13364" name="Oval 52"/>
          <p:cNvSpPr>
            <a:spLocks noChangeArrowheads="1"/>
          </p:cNvSpPr>
          <p:nvPr/>
        </p:nvSpPr>
        <p:spPr bwMode="auto">
          <a:xfrm>
            <a:off x="2916238" y="4149725"/>
            <a:ext cx="1800225" cy="720725"/>
          </a:xfrm>
          <a:prstGeom prst="ellipse">
            <a:avLst/>
          </a:prstGeom>
          <a:ln w="9525">
            <a:solidFill>
              <a:schemeClr val="tx1"/>
            </a:solidFill>
            <a:prstDash val="dash"/>
            <a:round/>
            <a:headEnd/>
            <a:tailEnd/>
          </a:ln>
        </p:spPr>
        <p:style>
          <a:lnRef idx="0">
            <a:scrgbClr r="0" g="0" b="0"/>
          </a:lnRef>
          <a:fillRef idx="1002">
            <a:schemeClr val="dk2"/>
          </a:fillRef>
          <a:effectRef idx="0">
            <a:scrgbClr r="0" g="0" b="0"/>
          </a:effectRef>
          <a:fontRef idx="major"/>
        </p:style>
        <p:txBody>
          <a:bodyPr wrap="none" anchor="ctr"/>
          <a:lstStyle/>
          <a:p>
            <a:r>
              <a:rPr lang="es-ES_tradnl"/>
              <a:t>Proveedores</a:t>
            </a:r>
          </a:p>
        </p:txBody>
      </p:sp>
      <p:sp>
        <p:nvSpPr>
          <p:cNvPr id="13365" name="Line 53"/>
          <p:cNvSpPr>
            <a:spLocks noChangeShapeType="1"/>
          </p:cNvSpPr>
          <p:nvPr/>
        </p:nvSpPr>
        <p:spPr bwMode="auto">
          <a:xfrm flipV="1">
            <a:off x="3995738" y="3646488"/>
            <a:ext cx="0" cy="503237"/>
          </a:xfrm>
          <a:prstGeom prst="line">
            <a:avLst/>
          </a:prstGeom>
          <a:noFill/>
          <a:ln w="9525">
            <a:solidFill>
              <a:schemeClr val="tx1"/>
            </a:solidFill>
            <a:round/>
            <a:headEnd/>
            <a:tailEnd type="triangle" w="med" len="med"/>
          </a:ln>
        </p:spPr>
        <p:txBody>
          <a:bodyPr/>
          <a:lstStyle/>
          <a:p>
            <a:endParaRPr lang="es-ES"/>
          </a:p>
        </p:txBody>
      </p:sp>
      <p:sp>
        <p:nvSpPr>
          <p:cNvPr id="13366" name="Line 54"/>
          <p:cNvSpPr>
            <a:spLocks noChangeShapeType="1"/>
          </p:cNvSpPr>
          <p:nvPr/>
        </p:nvSpPr>
        <p:spPr bwMode="auto">
          <a:xfrm flipH="1">
            <a:off x="3492500" y="3646488"/>
            <a:ext cx="1588" cy="503237"/>
          </a:xfrm>
          <a:prstGeom prst="line">
            <a:avLst/>
          </a:prstGeom>
          <a:noFill/>
          <a:ln w="9525">
            <a:solidFill>
              <a:schemeClr val="tx1"/>
            </a:solidFill>
            <a:round/>
            <a:headEnd/>
            <a:tailEnd type="triangle" w="med" len="med"/>
          </a:ln>
        </p:spPr>
        <p:txBody>
          <a:bodyPr/>
          <a:lstStyle/>
          <a:p>
            <a:endParaRPr lang="es-ES"/>
          </a:p>
        </p:txBody>
      </p:sp>
      <p:sp>
        <p:nvSpPr>
          <p:cNvPr id="13367" name="Line 55"/>
          <p:cNvSpPr>
            <a:spLocks noChangeShapeType="1"/>
          </p:cNvSpPr>
          <p:nvPr/>
        </p:nvSpPr>
        <p:spPr bwMode="auto">
          <a:xfrm>
            <a:off x="4643438" y="3284538"/>
            <a:ext cx="2016125" cy="0"/>
          </a:xfrm>
          <a:prstGeom prst="line">
            <a:avLst/>
          </a:prstGeom>
          <a:noFill/>
          <a:ln w="9525">
            <a:solidFill>
              <a:schemeClr val="tx1"/>
            </a:solidFill>
            <a:round/>
            <a:headEnd/>
            <a:tailEnd type="triangle" w="med" len="med"/>
          </a:ln>
        </p:spPr>
        <p:txBody>
          <a:bodyPr/>
          <a:lstStyle/>
          <a:p>
            <a:endParaRPr lang="es-ES"/>
          </a:p>
        </p:txBody>
      </p:sp>
      <p:sp>
        <p:nvSpPr>
          <p:cNvPr id="13368" name="Text Box 56"/>
          <p:cNvSpPr txBox="1">
            <a:spLocks noChangeArrowheads="1"/>
          </p:cNvSpPr>
          <p:nvPr/>
        </p:nvSpPr>
        <p:spPr bwMode="auto">
          <a:xfrm>
            <a:off x="5148263" y="2852738"/>
            <a:ext cx="1327150" cy="366712"/>
          </a:xfrm>
          <a:prstGeom prst="rect">
            <a:avLst/>
          </a:prstGeom>
          <a:noFill/>
          <a:ln w="9525">
            <a:noFill/>
            <a:miter lim="800000"/>
            <a:headEnd/>
            <a:tailEnd/>
          </a:ln>
        </p:spPr>
        <p:txBody>
          <a:bodyPr wrap="none">
            <a:spAutoFit/>
          </a:bodyPr>
          <a:lstStyle/>
          <a:p>
            <a:r>
              <a:rPr lang="es-ES_tradnl"/>
              <a:t>Resultados</a:t>
            </a:r>
          </a:p>
        </p:txBody>
      </p:sp>
      <p:sp>
        <p:nvSpPr>
          <p:cNvPr id="13369" name="Rectangle 57"/>
          <p:cNvSpPr>
            <a:spLocks noChangeArrowheads="1"/>
          </p:cNvSpPr>
          <p:nvPr/>
        </p:nvSpPr>
        <p:spPr bwMode="auto">
          <a:xfrm>
            <a:off x="6156325" y="1773238"/>
            <a:ext cx="1296988" cy="647700"/>
          </a:xfrm>
          <a:prstGeom prst="rect">
            <a:avLst/>
          </a:prstGeom>
          <a:solidFill>
            <a:srgbClr val="00FFFF"/>
          </a:solidFill>
          <a:ln w="9525">
            <a:solidFill>
              <a:schemeClr val="tx1"/>
            </a:solidFill>
            <a:miter lim="800000"/>
            <a:headEnd/>
            <a:tailEnd/>
          </a:ln>
        </p:spPr>
        <p:txBody>
          <a:bodyPr wrap="none" anchor="ctr"/>
          <a:lstStyle/>
          <a:p>
            <a:r>
              <a:rPr lang="es-ES_tradnl" sz="1600" i="1"/>
              <a:t>Planificación</a:t>
            </a:r>
          </a:p>
        </p:txBody>
      </p:sp>
      <p:sp>
        <p:nvSpPr>
          <p:cNvPr id="13370" name="Rectangle 58"/>
          <p:cNvSpPr>
            <a:spLocks noChangeArrowheads="1"/>
          </p:cNvSpPr>
          <p:nvPr/>
        </p:nvSpPr>
        <p:spPr bwMode="auto">
          <a:xfrm>
            <a:off x="6588125" y="1052513"/>
            <a:ext cx="1212850" cy="366712"/>
          </a:xfrm>
          <a:prstGeom prst="rect">
            <a:avLst/>
          </a:prstGeom>
          <a:noFill/>
          <a:ln w="9525">
            <a:noFill/>
            <a:miter lim="800000"/>
            <a:headEnd/>
            <a:tailEnd/>
          </a:ln>
        </p:spPr>
        <p:txBody>
          <a:bodyPr wrap="none">
            <a:spAutoFit/>
          </a:bodyPr>
          <a:lstStyle/>
          <a:p>
            <a:r>
              <a:rPr lang="es-ES_tradnl"/>
              <a:t>Estrategia</a:t>
            </a:r>
          </a:p>
        </p:txBody>
      </p:sp>
      <p:sp>
        <p:nvSpPr>
          <p:cNvPr id="13371" name="Line 59"/>
          <p:cNvSpPr>
            <a:spLocks noChangeShapeType="1"/>
          </p:cNvSpPr>
          <p:nvPr/>
        </p:nvSpPr>
        <p:spPr bwMode="auto">
          <a:xfrm>
            <a:off x="6804025" y="1412875"/>
            <a:ext cx="0" cy="360363"/>
          </a:xfrm>
          <a:prstGeom prst="line">
            <a:avLst/>
          </a:prstGeom>
          <a:noFill/>
          <a:ln w="9525">
            <a:solidFill>
              <a:schemeClr val="tx1"/>
            </a:solidFill>
            <a:round/>
            <a:headEnd/>
            <a:tailEnd type="triangle" w="med" len="med"/>
          </a:ln>
        </p:spPr>
        <p:txBody>
          <a:bodyPr/>
          <a:lstStyle/>
          <a:p>
            <a:endParaRPr lang="es-ES"/>
          </a:p>
        </p:txBody>
      </p:sp>
      <p:sp>
        <p:nvSpPr>
          <p:cNvPr id="13372" name="Oval 60"/>
          <p:cNvSpPr>
            <a:spLocks noChangeArrowheads="1"/>
          </p:cNvSpPr>
          <p:nvPr/>
        </p:nvSpPr>
        <p:spPr bwMode="auto">
          <a:xfrm>
            <a:off x="6659563" y="3068638"/>
            <a:ext cx="360362" cy="360362"/>
          </a:xfrm>
          <a:prstGeom prst="ellipse">
            <a:avLst/>
          </a:prstGeom>
          <a:solidFill>
            <a:srgbClr val="00FFFF"/>
          </a:solidFill>
          <a:ln w="9525">
            <a:solidFill>
              <a:schemeClr val="tx1"/>
            </a:solidFill>
            <a:round/>
            <a:headEnd/>
            <a:tailEnd/>
          </a:ln>
        </p:spPr>
        <p:txBody>
          <a:bodyPr wrap="none" anchor="ctr"/>
          <a:lstStyle/>
          <a:p>
            <a:endParaRPr lang="es-ES" sz="2800"/>
          </a:p>
        </p:txBody>
      </p:sp>
      <p:sp>
        <p:nvSpPr>
          <p:cNvPr id="13373" name="Line 61"/>
          <p:cNvSpPr>
            <a:spLocks noChangeShapeType="1"/>
          </p:cNvSpPr>
          <p:nvPr/>
        </p:nvSpPr>
        <p:spPr bwMode="auto">
          <a:xfrm>
            <a:off x="6804025" y="2420938"/>
            <a:ext cx="0" cy="576262"/>
          </a:xfrm>
          <a:prstGeom prst="line">
            <a:avLst/>
          </a:prstGeom>
          <a:noFill/>
          <a:ln w="19050">
            <a:solidFill>
              <a:srgbClr val="FF0000"/>
            </a:solidFill>
            <a:round/>
            <a:headEnd/>
            <a:tailEnd type="triangle" w="med" len="med"/>
          </a:ln>
        </p:spPr>
        <p:txBody>
          <a:bodyPr/>
          <a:lstStyle/>
          <a:p>
            <a:endParaRPr lang="es-ES"/>
          </a:p>
        </p:txBody>
      </p:sp>
      <p:sp>
        <p:nvSpPr>
          <p:cNvPr id="13377" name="Text Box 65"/>
          <p:cNvSpPr txBox="1">
            <a:spLocks noChangeArrowheads="1"/>
          </p:cNvSpPr>
          <p:nvPr/>
        </p:nvSpPr>
        <p:spPr bwMode="auto">
          <a:xfrm>
            <a:off x="6732588" y="3141663"/>
            <a:ext cx="698500" cy="274637"/>
          </a:xfrm>
          <a:prstGeom prst="rect">
            <a:avLst/>
          </a:prstGeom>
          <a:noFill/>
          <a:ln w="9525">
            <a:noFill/>
            <a:miter lim="800000"/>
            <a:headEnd/>
            <a:tailEnd/>
          </a:ln>
        </p:spPr>
        <p:txBody>
          <a:bodyPr wrap="none">
            <a:spAutoFit/>
          </a:bodyPr>
          <a:lstStyle/>
          <a:p>
            <a:r>
              <a:rPr lang="es-ES_tradnl" sz="1200" i="1"/>
              <a:t>Evaluar</a:t>
            </a:r>
          </a:p>
        </p:txBody>
      </p:sp>
      <p:sp>
        <p:nvSpPr>
          <p:cNvPr id="13378" name="Rectangle 66"/>
          <p:cNvSpPr>
            <a:spLocks noChangeArrowheads="1"/>
          </p:cNvSpPr>
          <p:nvPr/>
        </p:nvSpPr>
        <p:spPr bwMode="auto">
          <a:xfrm>
            <a:off x="3203575" y="5373688"/>
            <a:ext cx="1296988" cy="647700"/>
          </a:xfrm>
          <a:prstGeom prst="rect">
            <a:avLst/>
          </a:prstGeom>
          <a:solidFill>
            <a:srgbClr val="00FFFF"/>
          </a:solidFill>
          <a:ln w="9525">
            <a:solidFill>
              <a:schemeClr val="tx1"/>
            </a:solidFill>
            <a:miter lim="800000"/>
            <a:headEnd/>
            <a:tailEnd/>
          </a:ln>
        </p:spPr>
        <p:txBody>
          <a:bodyPr wrap="none" anchor="ctr"/>
          <a:lstStyle/>
          <a:p>
            <a:r>
              <a:rPr lang="es-ES_tradnl" sz="1600" i="1"/>
              <a:t>Decidir </a:t>
            </a:r>
          </a:p>
          <a:p>
            <a:r>
              <a:rPr lang="es-ES_tradnl" sz="1600" i="1"/>
              <a:t>acciones</a:t>
            </a:r>
          </a:p>
        </p:txBody>
      </p:sp>
      <p:cxnSp>
        <p:nvCxnSpPr>
          <p:cNvPr id="13379" name="AutoShape 67"/>
          <p:cNvCxnSpPr>
            <a:cxnSpLocks noChangeShapeType="1"/>
            <a:stCxn id="13372" idx="4"/>
            <a:endCxn id="13378" idx="3"/>
          </p:cNvCxnSpPr>
          <p:nvPr/>
        </p:nvCxnSpPr>
        <p:spPr bwMode="auto">
          <a:xfrm rot="5400000">
            <a:off x="4536282" y="3393281"/>
            <a:ext cx="2268538" cy="2339975"/>
          </a:xfrm>
          <a:prstGeom prst="bentConnector2">
            <a:avLst/>
          </a:prstGeom>
          <a:noFill/>
          <a:ln w="19050">
            <a:solidFill>
              <a:srgbClr val="FF0000"/>
            </a:solidFill>
            <a:miter lim="800000"/>
            <a:headEnd/>
            <a:tailEnd type="triangle" w="med" len="med"/>
          </a:ln>
        </p:spPr>
      </p:cxnSp>
      <p:sp>
        <p:nvSpPr>
          <p:cNvPr id="13380" name="Line 68"/>
          <p:cNvSpPr>
            <a:spLocks noChangeShapeType="1"/>
          </p:cNvSpPr>
          <p:nvPr/>
        </p:nvSpPr>
        <p:spPr bwMode="auto">
          <a:xfrm>
            <a:off x="1331913" y="3284538"/>
            <a:ext cx="1655762" cy="0"/>
          </a:xfrm>
          <a:prstGeom prst="line">
            <a:avLst/>
          </a:prstGeom>
          <a:noFill/>
          <a:ln w="19050">
            <a:solidFill>
              <a:srgbClr val="FF0000"/>
            </a:solidFill>
            <a:round/>
            <a:headEnd/>
            <a:tailEnd type="triangle" w="med" len="med"/>
          </a:ln>
        </p:spPr>
        <p:txBody>
          <a:bodyPr/>
          <a:lstStyle/>
          <a:p>
            <a:endParaRPr lang="es-ES"/>
          </a:p>
        </p:txBody>
      </p:sp>
      <p:sp>
        <p:nvSpPr>
          <p:cNvPr id="13381" name="Line 69"/>
          <p:cNvSpPr>
            <a:spLocks noChangeShapeType="1"/>
          </p:cNvSpPr>
          <p:nvPr/>
        </p:nvSpPr>
        <p:spPr bwMode="auto">
          <a:xfrm flipH="1">
            <a:off x="1331913" y="3284538"/>
            <a:ext cx="0" cy="2449512"/>
          </a:xfrm>
          <a:prstGeom prst="line">
            <a:avLst/>
          </a:prstGeom>
          <a:noFill/>
          <a:ln w="19050">
            <a:solidFill>
              <a:srgbClr val="FF0000"/>
            </a:solidFill>
            <a:round/>
            <a:headEnd/>
            <a:tailEnd/>
          </a:ln>
        </p:spPr>
        <p:txBody>
          <a:bodyPr/>
          <a:lstStyle/>
          <a:p>
            <a:endParaRPr lang="es-ES"/>
          </a:p>
        </p:txBody>
      </p:sp>
      <p:sp>
        <p:nvSpPr>
          <p:cNvPr id="13383" name="Line 71"/>
          <p:cNvSpPr>
            <a:spLocks noChangeShapeType="1"/>
          </p:cNvSpPr>
          <p:nvPr/>
        </p:nvSpPr>
        <p:spPr bwMode="auto">
          <a:xfrm>
            <a:off x="1331913" y="5734050"/>
            <a:ext cx="1871662" cy="0"/>
          </a:xfrm>
          <a:prstGeom prst="line">
            <a:avLst/>
          </a:prstGeom>
          <a:noFill/>
          <a:ln w="19050">
            <a:solidFill>
              <a:srgbClr val="FF0000"/>
            </a:solidFill>
            <a:round/>
            <a:headEnd/>
            <a:tailEnd/>
          </a:ln>
        </p:spPr>
        <p:txBody>
          <a:bodyPr/>
          <a:lstStyle/>
          <a:p>
            <a:endParaRPr lang="es-ES"/>
          </a:p>
        </p:txBody>
      </p:sp>
      <p:sp>
        <p:nvSpPr>
          <p:cNvPr id="13384" name="Oval 72"/>
          <p:cNvSpPr>
            <a:spLocks noChangeArrowheads="1"/>
          </p:cNvSpPr>
          <p:nvPr/>
        </p:nvSpPr>
        <p:spPr bwMode="auto">
          <a:xfrm>
            <a:off x="5356225" y="1485900"/>
            <a:ext cx="2735263" cy="1223963"/>
          </a:xfrm>
          <a:prstGeom prst="ellipse">
            <a:avLst/>
          </a:prstGeom>
          <a:noFill/>
          <a:ln w="38100">
            <a:solidFill>
              <a:srgbClr val="FF0000"/>
            </a:solidFill>
            <a:round/>
            <a:headEnd/>
            <a:tailEnd/>
          </a:ln>
        </p:spPr>
        <p:txBody>
          <a:bodyPr wrap="none" anchor="ctr"/>
          <a:lstStyle/>
          <a:p>
            <a:endParaRPr lang="es-ES"/>
          </a:p>
        </p:txBody>
      </p:sp>
      <p:sp>
        <p:nvSpPr>
          <p:cNvPr id="13385" name="Text Box 73"/>
          <p:cNvSpPr txBox="1">
            <a:spLocks noChangeArrowheads="1"/>
          </p:cNvSpPr>
          <p:nvPr/>
        </p:nvSpPr>
        <p:spPr bwMode="auto">
          <a:xfrm>
            <a:off x="7931150" y="1557338"/>
            <a:ext cx="1212850" cy="366712"/>
          </a:xfrm>
          <a:prstGeom prst="rect">
            <a:avLst/>
          </a:prstGeom>
          <a:noFill/>
          <a:ln w="9525">
            <a:noFill/>
            <a:miter lim="800000"/>
            <a:headEnd/>
            <a:tailEnd/>
          </a:ln>
        </p:spPr>
        <p:txBody>
          <a:bodyPr wrap="none">
            <a:spAutoFit/>
          </a:bodyPr>
          <a:lstStyle/>
          <a:p>
            <a:r>
              <a:rPr lang="es-ES_tradnl" b="1">
                <a:solidFill>
                  <a:srgbClr val="FF0000"/>
                </a:solidFill>
              </a:rPr>
              <a:t>Planificar</a:t>
            </a:r>
          </a:p>
        </p:txBody>
      </p:sp>
      <p:sp>
        <p:nvSpPr>
          <p:cNvPr id="13386" name="Oval 74"/>
          <p:cNvSpPr>
            <a:spLocks noChangeArrowheads="1"/>
          </p:cNvSpPr>
          <p:nvPr/>
        </p:nvSpPr>
        <p:spPr bwMode="auto">
          <a:xfrm>
            <a:off x="5076825" y="2708275"/>
            <a:ext cx="792163" cy="1223963"/>
          </a:xfrm>
          <a:prstGeom prst="ellipse">
            <a:avLst/>
          </a:prstGeom>
          <a:noFill/>
          <a:ln w="38100" algn="ctr">
            <a:solidFill>
              <a:srgbClr val="FF0000"/>
            </a:solidFill>
            <a:round/>
            <a:headEnd/>
            <a:tailEnd/>
          </a:ln>
        </p:spPr>
        <p:txBody>
          <a:bodyPr wrap="none" anchor="ctr"/>
          <a:lstStyle/>
          <a:p>
            <a:endParaRPr lang="es-ES"/>
          </a:p>
        </p:txBody>
      </p:sp>
      <p:sp>
        <p:nvSpPr>
          <p:cNvPr id="13387" name="Text Box 75"/>
          <p:cNvSpPr txBox="1">
            <a:spLocks noChangeArrowheads="1"/>
          </p:cNvSpPr>
          <p:nvPr/>
        </p:nvSpPr>
        <p:spPr bwMode="auto">
          <a:xfrm>
            <a:off x="4427538" y="1268413"/>
            <a:ext cx="793750" cy="366712"/>
          </a:xfrm>
          <a:prstGeom prst="rect">
            <a:avLst/>
          </a:prstGeom>
          <a:noFill/>
          <a:ln w="38100">
            <a:noFill/>
            <a:miter lim="800000"/>
            <a:headEnd/>
            <a:tailEnd/>
          </a:ln>
        </p:spPr>
        <p:txBody>
          <a:bodyPr wrap="none">
            <a:spAutoFit/>
          </a:bodyPr>
          <a:lstStyle/>
          <a:p>
            <a:r>
              <a:rPr lang="es-ES_tradnl" b="1">
                <a:solidFill>
                  <a:srgbClr val="FF0000"/>
                </a:solidFill>
              </a:rPr>
              <a:t>Medir</a:t>
            </a:r>
          </a:p>
        </p:txBody>
      </p:sp>
      <p:sp>
        <p:nvSpPr>
          <p:cNvPr id="13388" name="Line 76"/>
          <p:cNvSpPr>
            <a:spLocks noChangeShapeType="1"/>
          </p:cNvSpPr>
          <p:nvPr/>
        </p:nvSpPr>
        <p:spPr bwMode="auto">
          <a:xfrm>
            <a:off x="5003800" y="1700213"/>
            <a:ext cx="431800" cy="1008062"/>
          </a:xfrm>
          <a:prstGeom prst="line">
            <a:avLst/>
          </a:prstGeom>
          <a:noFill/>
          <a:ln w="38100">
            <a:solidFill>
              <a:srgbClr val="FF0000"/>
            </a:solidFill>
            <a:round/>
            <a:headEnd/>
            <a:tailEnd type="triangle" w="med" len="med"/>
          </a:ln>
        </p:spPr>
        <p:txBody>
          <a:bodyPr/>
          <a:lstStyle/>
          <a:p>
            <a:endParaRPr lang="es-ES"/>
          </a:p>
        </p:txBody>
      </p:sp>
      <p:sp>
        <p:nvSpPr>
          <p:cNvPr id="13389" name="Oval 77"/>
          <p:cNvSpPr>
            <a:spLocks noChangeArrowheads="1"/>
          </p:cNvSpPr>
          <p:nvPr/>
        </p:nvSpPr>
        <p:spPr bwMode="auto">
          <a:xfrm>
            <a:off x="6037263" y="2852738"/>
            <a:ext cx="1223962" cy="1223962"/>
          </a:xfrm>
          <a:prstGeom prst="ellipse">
            <a:avLst/>
          </a:prstGeom>
          <a:noFill/>
          <a:ln w="38100" algn="ctr">
            <a:solidFill>
              <a:srgbClr val="FF0000"/>
            </a:solidFill>
            <a:round/>
            <a:headEnd/>
            <a:tailEnd/>
          </a:ln>
        </p:spPr>
        <p:txBody>
          <a:bodyPr wrap="none" anchor="ctr"/>
          <a:lstStyle/>
          <a:p>
            <a:endParaRPr lang="es-ES"/>
          </a:p>
        </p:txBody>
      </p:sp>
      <p:sp>
        <p:nvSpPr>
          <p:cNvPr id="13390" name="Text Box 78"/>
          <p:cNvSpPr txBox="1">
            <a:spLocks noChangeArrowheads="1"/>
          </p:cNvSpPr>
          <p:nvPr/>
        </p:nvSpPr>
        <p:spPr bwMode="auto">
          <a:xfrm>
            <a:off x="7885113" y="3141663"/>
            <a:ext cx="1009650" cy="366712"/>
          </a:xfrm>
          <a:prstGeom prst="rect">
            <a:avLst/>
          </a:prstGeom>
          <a:noFill/>
          <a:ln w="9525" algn="ctr">
            <a:noFill/>
            <a:miter lim="800000"/>
            <a:headEnd/>
            <a:tailEnd/>
          </a:ln>
        </p:spPr>
        <p:txBody>
          <a:bodyPr wrap="none">
            <a:spAutoFit/>
          </a:bodyPr>
          <a:lstStyle/>
          <a:p>
            <a:r>
              <a:rPr lang="es-ES_tradnl" b="1">
                <a:solidFill>
                  <a:srgbClr val="FF0000"/>
                </a:solidFill>
              </a:rPr>
              <a:t>Evaluar</a:t>
            </a:r>
          </a:p>
        </p:txBody>
      </p:sp>
      <p:sp>
        <p:nvSpPr>
          <p:cNvPr id="13391" name="Line 79"/>
          <p:cNvSpPr>
            <a:spLocks noChangeShapeType="1"/>
          </p:cNvSpPr>
          <p:nvPr/>
        </p:nvSpPr>
        <p:spPr bwMode="auto">
          <a:xfrm flipH="1">
            <a:off x="7261225" y="3357563"/>
            <a:ext cx="576263" cy="0"/>
          </a:xfrm>
          <a:prstGeom prst="line">
            <a:avLst/>
          </a:prstGeom>
          <a:noFill/>
          <a:ln w="38100">
            <a:solidFill>
              <a:srgbClr val="FF0000"/>
            </a:solidFill>
            <a:round/>
            <a:headEnd/>
            <a:tailEnd type="triangle" w="med" len="med"/>
          </a:ln>
        </p:spPr>
        <p:txBody>
          <a:bodyPr/>
          <a:lstStyle/>
          <a:p>
            <a:endParaRPr lang="es-ES"/>
          </a:p>
        </p:txBody>
      </p:sp>
      <p:sp>
        <p:nvSpPr>
          <p:cNvPr id="13392" name="Oval 80"/>
          <p:cNvSpPr>
            <a:spLocks noChangeArrowheads="1"/>
          </p:cNvSpPr>
          <p:nvPr/>
        </p:nvSpPr>
        <p:spPr bwMode="auto">
          <a:xfrm>
            <a:off x="2627313" y="5084763"/>
            <a:ext cx="2376487" cy="1223962"/>
          </a:xfrm>
          <a:prstGeom prst="ellipse">
            <a:avLst/>
          </a:prstGeom>
          <a:noFill/>
          <a:ln w="38100" algn="ctr">
            <a:solidFill>
              <a:srgbClr val="FF0000"/>
            </a:solidFill>
            <a:round/>
            <a:headEnd/>
            <a:tailEnd/>
          </a:ln>
        </p:spPr>
        <p:txBody>
          <a:bodyPr wrap="none" anchor="ctr"/>
          <a:lstStyle/>
          <a:p>
            <a:endParaRPr lang="es-ES"/>
          </a:p>
        </p:txBody>
      </p:sp>
      <p:sp>
        <p:nvSpPr>
          <p:cNvPr id="13393" name="Text Box 81"/>
          <p:cNvSpPr txBox="1">
            <a:spLocks noChangeArrowheads="1"/>
          </p:cNvSpPr>
          <p:nvPr/>
        </p:nvSpPr>
        <p:spPr bwMode="auto">
          <a:xfrm>
            <a:off x="4716463" y="5876925"/>
            <a:ext cx="1212850" cy="366713"/>
          </a:xfrm>
          <a:prstGeom prst="rect">
            <a:avLst/>
          </a:prstGeom>
          <a:noFill/>
          <a:ln w="38100" algn="ctr">
            <a:noFill/>
            <a:miter lim="800000"/>
            <a:headEnd/>
            <a:tailEnd/>
          </a:ln>
        </p:spPr>
        <p:txBody>
          <a:bodyPr wrap="none">
            <a:spAutoFit/>
          </a:bodyPr>
          <a:lstStyle/>
          <a:p>
            <a:r>
              <a:rPr lang="es-ES_tradnl" b="1">
                <a:solidFill>
                  <a:srgbClr val="FF0000"/>
                </a:solidFill>
              </a:rPr>
              <a:t>Controlar</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3360"/>
                                        </p:tgtEl>
                                        <p:attrNameLst>
                                          <p:attrName>style.visibility</p:attrName>
                                        </p:attrNameLst>
                                      </p:cBhvr>
                                      <p:to>
                                        <p:strVal val="visible"/>
                                      </p:to>
                                    </p:set>
                                    <p:animEffect transition="in" filter="box(in)">
                                      <p:cBhvr>
                                        <p:cTn id="7" dur="500"/>
                                        <p:tgtEl>
                                          <p:spTgt spid="13360"/>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13361"/>
                                        </p:tgtEl>
                                        <p:attrNameLst>
                                          <p:attrName>style.visibility</p:attrName>
                                        </p:attrNameLst>
                                      </p:cBhvr>
                                      <p:to>
                                        <p:strVal val="visible"/>
                                      </p:to>
                                    </p:set>
                                    <p:animEffect transition="in" filter="box(in)">
                                      <p:cBhvr>
                                        <p:cTn id="10" dur="500"/>
                                        <p:tgtEl>
                                          <p:spTgt spid="13361"/>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13362"/>
                                        </p:tgtEl>
                                        <p:attrNameLst>
                                          <p:attrName>style.visibility</p:attrName>
                                        </p:attrNameLst>
                                      </p:cBhvr>
                                      <p:to>
                                        <p:strVal val="visible"/>
                                      </p:to>
                                    </p:set>
                                    <p:animEffect transition="in" filter="box(in)">
                                      <p:cBhvr>
                                        <p:cTn id="13" dur="500"/>
                                        <p:tgtEl>
                                          <p:spTgt spid="13362"/>
                                        </p:tgtEl>
                                      </p:cBhvr>
                                    </p:animEffect>
                                  </p:childTnLst>
                                </p:cTn>
                              </p:par>
                              <p:par>
                                <p:cTn id="14" presetID="4" presetClass="entr" presetSubtype="16" fill="hold" grpId="0" nodeType="withEffect">
                                  <p:stCondLst>
                                    <p:cond delay="0"/>
                                  </p:stCondLst>
                                  <p:childTnLst>
                                    <p:set>
                                      <p:cBhvr>
                                        <p:cTn id="15" dur="1" fill="hold">
                                          <p:stCondLst>
                                            <p:cond delay="0"/>
                                          </p:stCondLst>
                                        </p:cTn>
                                        <p:tgtEl>
                                          <p:spTgt spid="13363"/>
                                        </p:tgtEl>
                                        <p:attrNameLst>
                                          <p:attrName>style.visibility</p:attrName>
                                        </p:attrNameLst>
                                      </p:cBhvr>
                                      <p:to>
                                        <p:strVal val="visible"/>
                                      </p:to>
                                    </p:set>
                                    <p:animEffect transition="in" filter="box(in)">
                                      <p:cBhvr>
                                        <p:cTn id="16" dur="500"/>
                                        <p:tgtEl>
                                          <p:spTgt spid="13363"/>
                                        </p:tgtEl>
                                      </p:cBhvr>
                                    </p:animEffect>
                                  </p:childTnLst>
                                </p:cTn>
                              </p:par>
                              <p:par>
                                <p:cTn id="17" presetID="4" presetClass="entr" presetSubtype="16" fill="hold" grpId="0" nodeType="withEffect">
                                  <p:stCondLst>
                                    <p:cond delay="0"/>
                                  </p:stCondLst>
                                  <p:childTnLst>
                                    <p:set>
                                      <p:cBhvr>
                                        <p:cTn id="18" dur="1" fill="hold">
                                          <p:stCondLst>
                                            <p:cond delay="0"/>
                                          </p:stCondLst>
                                        </p:cTn>
                                        <p:tgtEl>
                                          <p:spTgt spid="13364"/>
                                        </p:tgtEl>
                                        <p:attrNameLst>
                                          <p:attrName>style.visibility</p:attrName>
                                        </p:attrNameLst>
                                      </p:cBhvr>
                                      <p:to>
                                        <p:strVal val="visible"/>
                                      </p:to>
                                    </p:set>
                                    <p:animEffect transition="in" filter="box(in)">
                                      <p:cBhvr>
                                        <p:cTn id="19" dur="500"/>
                                        <p:tgtEl>
                                          <p:spTgt spid="13364"/>
                                        </p:tgtEl>
                                      </p:cBhvr>
                                    </p:animEffect>
                                  </p:childTnLst>
                                </p:cTn>
                              </p:par>
                              <p:par>
                                <p:cTn id="20" presetID="4" presetClass="entr" presetSubtype="16" fill="hold" grpId="0" nodeType="withEffect">
                                  <p:stCondLst>
                                    <p:cond delay="0"/>
                                  </p:stCondLst>
                                  <p:childTnLst>
                                    <p:set>
                                      <p:cBhvr>
                                        <p:cTn id="21" dur="1" fill="hold">
                                          <p:stCondLst>
                                            <p:cond delay="0"/>
                                          </p:stCondLst>
                                        </p:cTn>
                                        <p:tgtEl>
                                          <p:spTgt spid="13365"/>
                                        </p:tgtEl>
                                        <p:attrNameLst>
                                          <p:attrName>style.visibility</p:attrName>
                                        </p:attrNameLst>
                                      </p:cBhvr>
                                      <p:to>
                                        <p:strVal val="visible"/>
                                      </p:to>
                                    </p:set>
                                    <p:animEffect transition="in" filter="box(in)">
                                      <p:cBhvr>
                                        <p:cTn id="22" dur="500"/>
                                        <p:tgtEl>
                                          <p:spTgt spid="13365"/>
                                        </p:tgtEl>
                                      </p:cBhvr>
                                    </p:animEffect>
                                  </p:childTnLst>
                                </p:cTn>
                              </p:par>
                              <p:par>
                                <p:cTn id="23" presetID="4" presetClass="entr" presetSubtype="16" fill="hold" grpId="0" nodeType="withEffect">
                                  <p:stCondLst>
                                    <p:cond delay="0"/>
                                  </p:stCondLst>
                                  <p:childTnLst>
                                    <p:set>
                                      <p:cBhvr>
                                        <p:cTn id="24" dur="1" fill="hold">
                                          <p:stCondLst>
                                            <p:cond delay="0"/>
                                          </p:stCondLst>
                                        </p:cTn>
                                        <p:tgtEl>
                                          <p:spTgt spid="13366"/>
                                        </p:tgtEl>
                                        <p:attrNameLst>
                                          <p:attrName>style.visibility</p:attrName>
                                        </p:attrNameLst>
                                      </p:cBhvr>
                                      <p:to>
                                        <p:strVal val="visible"/>
                                      </p:to>
                                    </p:set>
                                    <p:animEffect transition="in" filter="box(in)">
                                      <p:cBhvr>
                                        <p:cTn id="25" dur="500"/>
                                        <p:tgtEl>
                                          <p:spTgt spid="13366"/>
                                        </p:tgtEl>
                                      </p:cBhvr>
                                    </p:animEffect>
                                  </p:childTnLst>
                                </p:cTn>
                              </p:par>
                              <p:par>
                                <p:cTn id="26" presetID="4" presetClass="entr" presetSubtype="16" fill="hold" grpId="0" nodeType="withEffect">
                                  <p:stCondLst>
                                    <p:cond delay="0"/>
                                  </p:stCondLst>
                                  <p:childTnLst>
                                    <p:set>
                                      <p:cBhvr>
                                        <p:cTn id="27" dur="1" fill="hold">
                                          <p:stCondLst>
                                            <p:cond delay="0"/>
                                          </p:stCondLst>
                                        </p:cTn>
                                        <p:tgtEl>
                                          <p:spTgt spid="13367"/>
                                        </p:tgtEl>
                                        <p:attrNameLst>
                                          <p:attrName>style.visibility</p:attrName>
                                        </p:attrNameLst>
                                      </p:cBhvr>
                                      <p:to>
                                        <p:strVal val="visible"/>
                                      </p:to>
                                    </p:set>
                                    <p:animEffect transition="in" filter="box(in)">
                                      <p:cBhvr>
                                        <p:cTn id="28" dur="500"/>
                                        <p:tgtEl>
                                          <p:spTgt spid="13367"/>
                                        </p:tgtEl>
                                      </p:cBhvr>
                                    </p:animEffect>
                                  </p:childTnLst>
                                </p:cTn>
                              </p:par>
                              <p:par>
                                <p:cTn id="29" presetID="4" presetClass="entr" presetSubtype="16" fill="hold" grpId="0" nodeType="withEffect">
                                  <p:stCondLst>
                                    <p:cond delay="0"/>
                                  </p:stCondLst>
                                  <p:childTnLst>
                                    <p:set>
                                      <p:cBhvr>
                                        <p:cTn id="30" dur="1" fill="hold">
                                          <p:stCondLst>
                                            <p:cond delay="0"/>
                                          </p:stCondLst>
                                        </p:cTn>
                                        <p:tgtEl>
                                          <p:spTgt spid="13368"/>
                                        </p:tgtEl>
                                        <p:attrNameLst>
                                          <p:attrName>style.visibility</p:attrName>
                                        </p:attrNameLst>
                                      </p:cBhvr>
                                      <p:to>
                                        <p:strVal val="visible"/>
                                      </p:to>
                                    </p:set>
                                    <p:animEffect transition="in" filter="box(in)">
                                      <p:cBhvr>
                                        <p:cTn id="31" dur="500"/>
                                        <p:tgtEl>
                                          <p:spTgt spid="13368"/>
                                        </p:tgtEl>
                                      </p:cBhvr>
                                    </p:animEffect>
                                  </p:childTnLst>
                                </p:cTn>
                              </p:par>
                            </p:childTnLst>
                          </p:cTn>
                        </p:par>
                      </p:childTnLst>
                    </p:cTn>
                  </p:par>
                  <p:par>
                    <p:cTn id="32" fill="hold">
                      <p:stCondLst>
                        <p:cond delay="indefinite"/>
                      </p:stCondLst>
                      <p:childTnLst>
                        <p:par>
                          <p:cTn id="33" fill="hold">
                            <p:stCondLst>
                              <p:cond delay="0"/>
                            </p:stCondLst>
                            <p:childTnLst>
                              <p:par>
                                <p:cTn id="34" presetID="4" presetClass="entr" presetSubtype="16" fill="hold" grpId="0" nodeType="clickEffect">
                                  <p:stCondLst>
                                    <p:cond delay="0"/>
                                  </p:stCondLst>
                                  <p:childTnLst>
                                    <p:set>
                                      <p:cBhvr>
                                        <p:cTn id="35" dur="1" fill="hold">
                                          <p:stCondLst>
                                            <p:cond delay="0"/>
                                          </p:stCondLst>
                                        </p:cTn>
                                        <p:tgtEl>
                                          <p:spTgt spid="13369"/>
                                        </p:tgtEl>
                                        <p:attrNameLst>
                                          <p:attrName>style.visibility</p:attrName>
                                        </p:attrNameLst>
                                      </p:cBhvr>
                                      <p:to>
                                        <p:strVal val="visible"/>
                                      </p:to>
                                    </p:set>
                                    <p:animEffect transition="in" filter="box(in)">
                                      <p:cBhvr>
                                        <p:cTn id="36" dur="500"/>
                                        <p:tgtEl>
                                          <p:spTgt spid="13369"/>
                                        </p:tgtEl>
                                      </p:cBhvr>
                                    </p:animEffect>
                                  </p:childTnLst>
                                </p:cTn>
                              </p:par>
                              <p:par>
                                <p:cTn id="37" presetID="4" presetClass="entr" presetSubtype="16" fill="hold" grpId="0" nodeType="withEffect">
                                  <p:stCondLst>
                                    <p:cond delay="0"/>
                                  </p:stCondLst>
                                  <p:childTnLst>
                                    <p:set>
                                      <p:cBhvr>
                                        <p:cTn id="38" dur="1" fill="hold">
                                          <p:stCondLst>
                                            <p:cond delay="0"/>
                                          </p:stCondLst>
                                        </p:cTn>
                                        <p:tgtEl>
                                          <p:spTgt spid="13370"/>
                                        </p:tgtEl>
                                        <p:attrNameLst>
                                          <p:attrName>style.visibility</p:attrName>
                                        </p:attrNameLst>
                                      </p:cBhvr>
                                      <p:to>
                                        <p:strVal val="visible"/>
                                      </p:to>
                                    </p:set>
                                    <p:animEffect transition="in" filter="box(in)">
                                      <p:cBhvr>
                                        <p:cTn id="39" dur="500"/>
                                        <p:tgtEl>
                                          <p:spTgt spid="13370"/>
                                        </p:tgtEl>
                                      </p:cBhvr>
                                    </p:animEffect>
                                  </p:childTnLst>
                                </p:cTn>
                              </p:par>
                              <p:par>
                                <p:cTn id="40" presetID="4" presetClass="entr" presetSubtype="16" fill="hold" grpId="0" nodeType="withEffect">
                                  <p:stCondLst>
                                    <p:cond delay="0"/>
                                  </p:stCondLst>
                                  <p:childTnLst>
                                    <p:set>
                                      <p:cBhvr>
                                        <p:cTn id="41" dur="1" fill="hold">
                                          <p:stCondLst>
                                            <p:cond delay="0"/>
                                          </p:stCondLst>
                                        </p:cTn>
                                        <p:tgtEl>
                                          <p:spTgt spid="13371"/>
                                        </p:tgtEl>
                                        <p:attrNameLst>
                                          <p:attrName>style.visibility</p:attrName>
                                        </p:attrNameLst>
                                      </p:cBhvr>
                                      <p:to>
                                        <p:strVal val="visible"/>
                                      </p:to>
                                    </p:set>
                                    <p:animEffect transition="in" filter="box(in)">
                                      <p:cBhvr>
                                        <p:cTn id="42" dur="500"/>
                                        <p:tgtEl>
                                          <p:spTgt spid="13371"/>
                                        </p:tgtEl>
                                      </p:cBhvr>
                                    </p:animEffect>
                                  </p:childTnLst>
                                </p:cTn>
                              </p:par>
                              <p:par>
                                <p:cTn id="43" presetID="4" presetClass="entr" presetSubtype="16" fill="hold" grpId="0" nodeType="withEffect">
                                  <p:stCondLst>
                                    <p:cond delay="0"/>
                                  </p:stCondLst>
                                  <p:childTnLst>
                                    <p:set>
                                      <p:cBhvr>
                                        <p:cTn id="44" dur="1" fill="hold">
                                          <p:stCondLst>
                                            <p:cond delay="0"/>
                                          </p:stCondLst>
                                        </p:cTn>
                                        <p:tgtEl>
                                          <p:spTgt spid="13372"/>
                                        </p:tgtEl>
                                        <p:attrNameLst>
                                          <p:attrName>style.visibility</p:attrName>
                                        </p:attrNameLst>
                                      </p:cBhvr>
                                      <p:to>
                                        <p:strVal val="visible"/>
                                      </p:to>
                                    </p:set>
                                    <p:animEffect transition="in" filter="box(in)">
                                      <p:cBhvr>
                                        <p:cTn id="45" dur="500"/>
                                        <p:tgtEl>
                                          <p:spTgt spid="13372"/>
                                        </p:tgtEl>
                                      </p:cBhvr>
                                    </p:animEffect>
                                  </p:childTnLst>
                                </p:cTn>
                              </p:par>
                            </p:childTnLst>
                          </p:cTn>
                        </p:par>
                      </p:childTnLst>
                    </p:cTn>
                  </p:par>
                  <p:par>
                    <p:cTn id="46" fill="hold">
                      <p:stCondLst>
                        <p:cond delay="indefinite"/>
                      </p:stCondLst>
                      <p:childTnLst>
                        <p:par>
                          <p:cTn id="47" fill="hold">
                            <p:stCondLst>
                              <p:cond delay="0"/>
                            </p:stCondLst>
                            <p:childTnLst>
                              <p:par>
                                <p:cTn id="48" presetID="4" presetClass="entr" presetSubtype="16" fill="hold" grpId="0" nodeType="clickEffect">
                                  <p:stCondLst>
                                    <p:cond delay="0"/>
                                  </p:stCondLst>
                                  <p:childTnLst>
                                    <p:set>
                                      <p:cBhvr>
                                        <p:cTn id="49" dur="1" fill="hold">
                                          <p:stCondLst>
                                            <p:cond delay="0"/>
                                          </p:stCondLst>
                                        </p:cTn>
                                        <p:tgtEl>
                                          <p:spTgt spid="13377"/>
                                        </p:tgtEl>
                                        <p:attrNameLst>
                                          <p:attrName>style.visibility</p:attrName>
                                        </p:attrNameLst>
                                      </p:cBhvr>
                                      <p:to>
                                        <p:strVal val="visible"/>
                                      </p:to>
                                    </p:set>
                                    <p:animEffect transition="in" filter="box(in)">
                                      <p:cBhvr>
                                        <p:cTn id="50" dur="500"/>
                                        <p:tgtEl>
                                          <p:spTgt spid="13377"/>
                                        </p:tgtEl>
                                      </p:cBhvr>
                                    </p:animEffect>
                                  </p:childTnLst>
                                </p:cTn>
                              </p:par>
                              <p:par>
                                <p:cTn id="51" presetID="4" presetClass="entr" presetSubtype="16" fill="hold" grpId="0" nodeType="withEffect">
                                  <p:stCondLst>
                                    <p:cond delay="0"/>
                                  </p:stCondLst>
                                  <p:childTnLst>
                                    <p:set>
                                      <p:cBhvr>
                                        <p:cTn id="52" dur="1" fill="hold">
                                          <p:stCondLst>
                                            <p:cond delay="0"/>
                                          </p:stCondLst>
                                        </p:cTn>
                                        <p:tgtEl>
                                          <p:spTgt spid="13373"/>
                                        </p:tgtEl>
                                        <p:attrNameLst>
                                          <p:attrName>style.visibility</p:attrName>
                                        </p:attrNameLst>
                                      </p:cBhvr>
                                      <p:to>
                                        <p:strVal val="visible"/>
                                      </p:to>
                                    </p:set>
                                    <p:animEffect transition="in" filter="box(in)">
                                      <p:cBhvr>
                                        <p:cTn id="53" dur="500"/>
                                        <p:tgtEl>
                                          <p:spTgt spid="13373"/>
                                        </p:tgtEl>
                                      </p:cBhvr>
                                    </p:animEffect>
                                  </p:childTnLst>
                                </p:cTn>
                              </p:par>
                            </p:childTnLst>
                          </p:cTn>
                        </p:par>
                      </p:childTnLst>
                    </p:cTn>
                  </p:par>
                  <p:par>
                    <p:cTn id="54" fill="hold">
                      <p:stCondLst>
                        <p:cond delay="indefinite"/>
                      </p:stCondLst>
                      <p:childTnLst>
                        <p:par>
                          <p:cTn id="55" fill="hold">
                            <p:stCondLst>
                              <p:cond delay="0"/>
                            </p:stCondLst>
                            <p:childTnLst>
                              <p:par>
                                <p:cTn id="56" presetID="4" presetClass="entr" presetSubtype="16" fill="hold" nodeType="clickEffect">
                                  <p:stCondLst>
                                    <p:cond delay="0"/>
                                  </p:stCondLst>
                                  <p:childTnLst>
                                    <p:set>
                                      <p:cBhvr>
                                        <p:cTn id="57" dur="1" fill="hold">
                                          <p:stCondLst>
                                            <p:cond delay="0"/>
                                          </p:stCondLst>
                                        </p:cTn>
                                        <p:tgtEl>
                                          <p:spTgt spid="13379"/>
                                        </p:tgtEl>
                                        <p:attrNameLst>
                                          <p:attrName>style.visibility</p:attrName>
                                        </p:attrNameLst>
                                      </p:cBhvr>
                                      <p:to>
                                        <p:strVal val="visible"/>
                                      </p:to>
                                    </p:set>
                                    <p:animEffect transition="in" filter="box(in)">
                                      <p:cBhvr>
                                        <p:cTn id="58" dur="500"/>
                                        <p:tgtEl>
                                          <p:spTgt spid="13379"/>
                                        </p:tgtEl>
                                      </p:cBhvr>
                                    </p:animEffect>
                                  </p:childTnLst>
                                </p:cTn>
                              </p:par>
                              <p:par>
                                <p:cTn id="59" presetID="4" presetClass="entr" presetSubtype="16" fill="hold" grpId="0" nodeType="withEffect">
                                  <p:stCondLst>
                                    <p:cond delay="0"/>
                                  </p:stCondLst>
                                  <p:childTnLst>
                                    <p:set>
                                      <p:cBhvr>
                                        <p:cTn id="60" dur="1" fill="hold">
                                          <p:stCondLst>
                                            <p:cond delay="0"/>
                                          </p:stCondLst>
                                        </p:cTn>
                                        <p:tgtEl>
                                          <p:spTgt spid="13378"/>
                                        </p:tgtEl>
                                        <p:attrNameLst>
                                          <p:attrName>style.visibility</p:attrName>
                                        </p:attrNameLst>
                                      </p:cBhvr>
                                      <p:to>
                                        <p:strVal val="visible"/>
                                      </p:to>
                                    </p:set>
                                    <p:animEffect transition="in" filter="box(in)">
                                      <p:cBhvr>
                                        <p:cTn id="61" dur="500"/>
                                        <p:tgtEl>
                                          <p:spTgt spid="13378"/>
                                        </p:tgtEl>
                                      </p:cBhvr>
                                    </p:animEffect>
                                  </p:childTnLst>
                                </p:cTn>
                              </p:par>
                              <p:par>
                                <p:cTn id="62" presetID="4" presetClass="entr" presetSubtype="16" fill="hold" grpId="0" nodeType="withEffect">
                                  <p:stCondLst>
                                    <p:cond delay="0"/>
                                  </p:stCondLst>
                                  <p:childTnLst>
                                    <p:set>
                                      <p:cBhvr>
                                        <p:cTn id="63" dur="1" fill="hold">
                                          <p:stCondLst>
                                            <p:cond delay="0"/>
                                          </p:stCondLst>
                                        </p:cTn>
                                        <p:tgtEl>
                                          <p:spTgt spid="13383"/>
                                        </p:tgtEl>
                                        <p:attrNameLst>
                                          <p:attrName>style.visibility</p:attrName>
                                        </p:attrNameLst>
                                      </p:cBhvr>
                                      <p:to>
                                        <p:strVal val="visible"/>
                                      </p:to>
                                    </p:set>
                                    <p:animEffect transition="in" filter="box(in)">
                                      <p:cBhvr>
                                        <p:cTn id="64" dur="500"/>
                                        <p:tgtEl>
                                          <p:spTgt spid="13383"/>
                                        </p:tgtEl>
                                      </p:cBhvr>
                                    </p:animEffect>
                                  </p:childTnLst>
                                </p:cTn>
                              </p:par>
                              <p:par>
                                <p:cTn id="65" presetID="4" presetClass="entr" presetSubtype="16" fill="hold" grpId="0" nodeType="withEffect">
                                  <p:stCondLst>
                                    <p:cond delay="0"/>
                                  </p:stCondLst>
                                  <p:childTnLst>
                                    <p:set>
                                      <p:cBhvr>
                                        <p:cTn id="66" dur="1" fill="hold">
                                          <p:stCondLst>
                                            <p:cond delay="0"/>
                                          </p:stCondLst>
                                        </p:cTn>
                                        <p:tgtEl>
                                          <p:spTgt spid="13381"/>
                                        </p:tgtEl>
                                        <p:attrNameLst>
                                          <p:attrName>style.visibility</p:attrName>
                                        </p:attrNameLst>
                                      </p:cBhvr>
                                      <p:to>
                                        <p:strVal val="visible"/>
                                      </p:to>
                                    </p:set>
                                    <p:animEffect transition="in" filter="box(in)">
                                      <p:cBhvr>
                                        <p:cTn id="67" dur="500"/>
                                        <p:tgtEl>
                                          <p:spTgt spid="13381"/>
                                        </p:tgtEl>
                                      </p:cBhvr>
                                    </p:animEffect>
                                  </p:childTnLst>
                                </p:cTn>
                              </p:par>
                              <p:par>
                                <p:cTn id="68" presetID="4" presetClass="entr" presetSubtype="16" fill="hold" grpId="0" nodeType="withEffect">
                                  <p:stCondLst>
                                    <p:cond delay="0"/>
                                  </p:stCondLst>
                                  <p:childTnLst>
                                    <p:set>
                                      <p:cBhvr>
                                        <p:cTn id="69" dur="1" fill="hold">
                                          <p:stCondLst>
                                            <p:cond delay="0"/>
                                          </p:stCondLst>
                                        </p:cTn>
                                        <p:tgtEl>
                                          <p:spTgt spid="13380"/>
                                        </p:tgtEl>
                                        <p:attrNameLst>
                                          <p:attrName>style.visibility</p:attrName>
                                        </p:attrNameLst>
                                      </p:cBhvr>
                                      <p:to>
                                        <p:strVal val="visible"/>
                                      </p:to>
                                    </p:set>
                                    <p:animEffect transition="in" filter="box(in)">
                                      <p:cBhvr>
                                        <p:cTn id="70" dur="500"/>
                                        <p:tgtEl>
                                          <p:spTgt spid="13380"/>
                                        </p:tgtEl>
                                      </p:cBhvr>
                                    </p:animEffect>
                                  </p:childTnLst>
                                </p:cTn>
                              </p:par>
                              <p:par>
                                <p:cTn id="71" presetID="4" presetClass="entr" presetSubtype="16" fill="hold" nodeType="withEffect">
                                  <p:stCondLst>
                                    <p:cond delay="0"/>
                                  </p:stCondLst>
                                  <p:childTnLst>
                                    <p:set>
                                      <p:cBhvr>
                                        <p:cTn id="72" dur="1" fill="hold">
                                          <p:stCondLst>
                                            <p:cond delay="0"/>
                                          </p:stCondLst>
                                        </p:cTn>
                                        <p:tgtEl>
                                          <p:spTgt spid="13379"/>
                                        </p:tgtEl>
                                        <p:attrNameLst>
                                          <p:attrName>style.visibility</p:attrName>
                                        </p:attrNameLst>
                                      </p:cBhvr>
                                      <p:to>
                                        <p:strVal val="visible"/>
                                      </p:to>
                                    </p:set>
                                    <p:animEffect transition="in" filter="box(in)">
                                      <p:cBhvr>
                                        <p:cTn id="73" dur="500"/>
                                        <p:tgtEl>
                                          <p:spTgt spid="13379"/>
                                        </p:tgtEl>
                                      </p:cBhvr>
                                    </p:animEffect>
                                  </p:childTnLst>
                                </p:cTn>
                              </p:par>
                            </p:childTnLst>
                          </p:cTn>
                        </p:par>
                      </p:childTnLst>
                    </p:cTn>
                  </p:par>
                  <p:par>
                    <p:cTn id="74" fill="hold">
                      <p:stCondLst>
                        <p:cond delay="indefinite"/>
                      </p:stCondLst>
                      <p:childTnLst>
                        <p:par>
                          <p:cTn id="75" fill="hold">
                            <p:stCondLst>
                              <p:cond delay="0"/>
                            </p:stCondLst>
                            <p:childTnLst>
                              <p:par>
                                <p:cTn id="76" presetID="4" presetClass="entr" presetSubtype="16" fill="hold" grpId="0" nodeType="clickEffect">
                                  <p:stCondLst>
                                    <p:cond delay="0"/>
                                  </p:stCondLst>
                                  <p:childTnLst>
                                    <p:set>
                                      <p:cBhvr>
                                        <p:cTn id="77" dur="1" fill="hold">
                                          <p:stCondLst>
                                            <p:cond delay="0"/>
                                          </p:stCondLst>
                                        </p:cTn>
                                        <p:tgtEl>
                                          <p:spTgt spid="13384"/>
                                        </p:tgtEl>
                                        <p:attrNameLst>
                                          <p:attrName>style.visibility</p:attrName>
                                        </p:attrNameLst>
                                      </p:cBhvr>
                                      <p:to>
                                        <p:strVal val="visible"/>
                                      </p:to>
                                    </p:set>
                                    <p:animEffect transition="in" filter="box(in)">
                                      <p:cBhvr>
                                        <p:cTn id="78" dur="500"/>
                                        <p:tgtEl>
                                          <p:spTgt spid="13384"/>
                                        </p:tgtEl>
                                      </p:cBhvr>
                                    </p:animEffect>
                                  </p:childTnLst>
                                </p:cTn>
                              </p:par>
                            </p:childTnLst>
                          </p:cTn>
                        </p:par>
                      </p:childTnLst>
                    </p:cTn>
                  </p:par>
                  <p:par>
                    <p:cTn id="79" fill="hold">
                      <p:stCondLst>
                        <p:cond delay="indefinite"/>
                      </p:stCondLst>
                      <p:childTnLst>
                        <p:par>
                          <p:cTn id="80" fill="hold">
                            <p:stCondLst>
                              <p:cond delay="0"/>
                            </p:stCondLst>
                            <p:childTnLst>
                              <p:par>
                                <p:cTn id="81" presetID="4" presetClass="entr" presetSubtype="16" fill="hold" grpId="1" nodeType="clickEffect">
                                  <p:stCondLst>
                                    <p:cond delay="0"/>
                                  </p:stCondLst>
                                  <p:childTnLst>
                                    <p:set>
                                      <p:cBhvr>
                                        <p:cTn id="82" dur="1" fill="hold">
                                          <p:stCondLst>
                                            <p:cond delay="0"/>
                                          </p:stCondLst>
                                        </p:cTn>
                                        <p:tgtEl>
                                          <p:spTgt spid="13385"/>
                                        </p:tgtEl>
                                        <p:attrNameLst>
                                          <p:attrName>style.visibility</p:attrName>
                                        </p:attrNameLst>
                                      </p:cBhvr>
                                      <p:to>
                                        <p:strVal val="visible"/>
                                      </p:to>
                                    </p:set>
                                    <p:animEffect transition="in" filter="box(in)">
                                      <p:cBhvr>
                                        <p:cTn id="83" dur="500"/>
                                        <p:tgtEl>
                                          <p:spTgt spid="13385"/>
                                        </p:tgtEl>
                                      </p:cBhvr>
                                    </p:animEffect>
                                  </p:childTnLst>
                                </p:cTn>
                              </p:par>
                            </p:childTnLst>
                          </p:cTn>
                        </p:par>
                      </p:childTnLst>
                    </p:cTn>
                  </p:par>
                  <p:par>
                    <p:cTn id="84" fill="hold">
                      <p:stCondLst>
                        <p:cond delay="indefinite"/>
                      </p:stCondLst>
                      <p:childTnLst>
                        <p:par>
                          <p:cTn id="85" fill="hold">
                            <p:stCondLst>
                              <p:cond delay="0"/>
                            </p:stCondLst>
                            <p:childTnLst>
                              <p:par>
                                <p:cTn id="86" presetID="4" presetClass="exit" presetSubtype="16" fill="hold" grpId="1" nodeType="clickEffect">
                                  <p:stCondLst>
                                    <p:cond delay="0"/>
                                  </p:stCondLst>
                                  <p:childTnLst>
                                    <p:animEffect transition="out" filter="box(in)">
                                      <p:cBhvr>
                                        <p:cTn id="87" dur="500"/>
                                        <p:tgtEl>
                                          <p:spTgt spid="13384"/>
                                        </p:tgtEl>
                                      </p:cBhvr>
                                    </p:animEffect>
                                    <p:set>
                                      <p:cBhvr>
                                        <p:cTn id="88" dur="1" fill="hold">
                                          <p:stCondLst>
                                            <p:cond delay="499"/>
                                          </p:stCondLst>
                                        </p:cTn>
                                        <p:tgtEl>
                                          <p:spTgt spid="13384"/>
                                        </p:tgtEl>
                                        <p:attrNameLst>
                                          <p:attrName>style.visibility</p:attrName>
                                        </p:attrNameLst>
                                      </p:cBhvr>
                                      <p:to>
                                        <p:strVal val="hidden"/>
                                      </p:to>
                                    </p:set>
                                  </p:childTnLst>
                                </p:cTn>
                              </p:par>
                              <p:par>
                                <p:cTn id="89" presetID="4" presetClass="exit" presetSubtype="16" fill="hold" grpId="0" nodeType="withEffect">
                                  <p:stCondLst>
                                    <p:cond delay="0"/>
                                  </p:stCondLst>
                                  <p:childTnLst>
                                    <p:animEffect transition="out" filter="box(in)">
                                      <p:cBhvr>
                                        <p:cTn id="90" dur="500"/>
                                        <p:tgtEl>
                                          <p:spTgt spid="13385"/>
                                        </p:tgtEl>
                                      </p:cBhvr>
                                    </p:animEffect>
                                    <p:set>
                                      <p:cBhvr>
                                        <p:cTn id="91" dur="1" fill="hold">
                                          <p:stCondLst>
                                            <p:cond delay="499"/>
                                          </p:stCondLst>
                                        </p:cTn>
                                        <p:tgtEl>
                                          <p:spTgt spid="13385"/>
                                        </p:tgtEl>
                                        <p:attrNameLst>
                                          <p:attrName>style.visibility</p:attrName>
                                        </p:attrNameLst>
                                      </p:cBhvr>
                                      <p:to>
                                        <p:strVal val="hidden"/>
                                      </p:to>
                                    </p:set>
                                  </p:childTnLst>
                                </p:cTn>
                              </p:par>
                            </p:childTnLst>
                          </p:cTn>
                        </p:par>
                      </p:childTnLst>
                    </p:cTn>
                  </p:par>
                  <p:par>
                    <p:cTn id="92" fill="hold">
                      <p:stCondLst>
                        <p:cond delay="indefinite"/>
                      </p:stCondLst>
                      <p:childTnLst>
                        <p:par>
                          <p:cTn id="93" fill="hold">
                            <p:stCondLst>
                              <p:cond delay="0"/>
                            </p:stCondLst>
                            <p:childTnLst>
                              <p:par>
                                <p:cTn id="94" presetID="4" presetClass="entr" presetSubtype="16" fill="hold" grpId="0" nodeType="clickEffect">
                                  <p:stCondLst>
                                    <p:cond delay="0"/>
                                  </p:stCondLst>
                                  <p:childTnLst>
                                    <p:set>
                                      <p:cBhvr>
                                        <p:cTn id="95" dur="1" fill="hold">
                                          <p:stCondLst>
                                            <p:cond delay="0"/>
                                          </p:stCondLst>
                                        </p:cTn>
                                        <p:tgtEl>
                                          <p:spTgt spid="13387"/>
                                        </p:tgtEl>
                                        <p:attrNameLst>
                                          <p:attrName>style.visibility</p:attrName>
                                        </p:attrNameLst>
                                      </p:cBhvr>
                                      <p:to>
                                        <p:strVal val="visible"/>
                                      </p:to>
                                    </p:set>
                                    <p:animEffect transition="in" filter="box(in)">
                                      <p:cBhvr>
                                        <p:cTn id="96" dur="500"/>
                                        <p:tgtEl>
                                          <p:spTgt spid="13387"/>
                                        </p:tgtEl>
                                      </p:cBhvr>
                                    </p:animEffect>
                                  </p:childTnLst>
                                </p:cTn>
                              </p:par>
                              <p:par>
                                <p:cTn id="97" presetID="4" presetClass="entr" presetSubtype="16" fill="hold" grpId="0" nodeType="withEffect">
                                  <p:stCondLst>
                                    <p:cond delay="0"/>
                                  </p:stCondLst>
                                  <p:childTnLst>
                                    <p:set>
                                      <p:cBhvr>
                                        <p:cTn id="98" dur="1" fill="hold">
                                          <p:stCondLst>
                                            <p:cond delay="0"/>
                                          </p:stCondLst>
                                        </p:cTn>
                                        <p:tgtEl>
                                          <p:spTgt spid="13386"/>
                                        </p:tgtEl>
                                        <p:attrNameLst>
                                          <p:attrName>style.visibility</p:attrName>
                                        </p:attrNameLst>
                                      </p:cBhvr>
                                      <p:to>
                                        <p:strVal val="visible"/>
                                      </p:to>
                                    </p:set>
                                    <p:animEffect transition="in" filter="box(in)">
                                      <p:cBhvr>
                                        <p:cTn id="99" dur="500"/>
                                        <p:tgtEl>
                                          <p:spTgt spid="13386"/>
                                        </p:tgtEl>
                                      </p:cBhvr>
                                    </p:animEffect>
                                  </p:childTnLst>
                                </p:cTn>
                              </p:par>
                              <p:par>
                                <p:cTn id="100" presetID="4" presetClass="entr" presetSubtype="16" fill="hold" grpId="0" nodeType="withEffect">
                                  <p:stCondLst>
                                    <p:cond delay="0"/>
                                  </p:stCondLst>
                                  <p:childTnLst>
                                    <p:set>
                                      <p:cBhvr>
                                        <p:cTn id="101" dur="1" fill="hold">
                                          <p:stCondLst>
                                            <p:cond delay="0"/>
                                          </p:stCondLst>
                                        </p:cTn>
                                        <p:tgtEl>
                                          <p:spTgt spid="13388"/>
                                        </p:tgtEl>
                                        <p:attrNameLst>
                                          <p:attrName>style.visibility</p:attrName>
                                        </p:attrNameLst>
                                      </p:cBhvr>
                                      <p:to>
                                        <p:strVal val="visible"/>
                                      </p:to>
                                    </p:set>
                                    <p:animEffect transition="in" filter="box(in)">
                                      <p:cBhvr>
                                        <p:cTn id="102" dur="500"/>
                                        <p:tgtEl>
                                          <p:spTgt spid="13388"/>
                                        </p:tgtEl>
                                      </p:cBhvr>
                                    </p:animEffect>
                                  </p:childTnLst>
                                </p:cTn>
                              </p:par>
                            </p:childTnLst>
                          </p:cTn>
                        </p:par>
                      </p:childTnLst>
                    </p:cTn>
                  </p:par>
                  <p:par>
                    <p:cTn id="103" fill="hold">
                      <p:stCondLst>
                        <p:cond delay="indefinite"/>
                      </p:stCondLst>
                      <p:childTnLst>
                        <p:par>
                          <p:cTn id="104" fill="hold">
                            <p:stCondLst>
                              <p:cond delay="0"/>
                            </p:stCondLst>
                            <p:childTnLst>
                              <p:par>
                                <p:cTn id="105" presetID="4" presetClass="exit" presetSubtype="16" fill="hold" grpId="1" nodeType="clickEffect">
                                  <p:stCondLst>
                                    <p:cond delay="0"/>
                                  </p:stCondLst>
                                  <p:childTnLst>
                                    <p:animEffect transition="out" filter="box(in)">
                                      <p:cBhvr>
                                        <p:cTn id="106" dur="500"/>
                                        <p:tgtEl>
                                          <p:spTgt spid="13388"/>
                                        </p:tgtEl>
                                      </p:cBhvr>
                                    </p:animEffect>
                                    <p:set>
                                      <p:cBhvr>
                                        <p:cTn id="107" dur="1" fill="hold">
                                          <p:stCondLst>
                                            <p:cond delay="499"/>
                                          </p:stCondLst>
                                        </p:cTn>
                                        <p:tgtEl>
                                          <p:spTgt spid="13388"/>
                                        </p:tgtEl>
                                        <p:attrNameLst>
                                          <p:attrName>style.visibility</p:attrName>
                                        </p:attrNameLst>
                                      </p:cBhvr>
                                      <p:to>
                                        <p:strVal val="hidden"/>
                                      </p:to>
                                    </p:set>
                                  </p:childTnLst>
                                </p:cTn>
                              </p:par>
                            </p:childTnLst>
                          </p:cTn>
                        </p:par>
                      </p:childTnLst>
                    </p:cTn>
                  </p:par>
                  <p:par>
                    <p:cTn id="108" fill="hold">
                      <p:stCondLst>
                        <p:cond delay="indefinite"/>
                      </p:stCondLst>
                      <p:childTnLst>
                        <p:par>
                          <p:cTn id="109" fill="hold">
                            <p:stCondLst>
                              <p:cond delay="0"/>
                            </p:stCondLst>
                            <p:childTnLst>
                              <p:par>
                                <p:cTn id="110" presetID="4" presetClass="exit" presetSubtype="16" fill="hold" grpId="1" nodeType="clickEffect">
                                  <p:stCondLst>
                                    <p:cond delay="0"/>
                                  </p:stCondLst>
                                  <p:childTnLst>
                                    <p:animEffect transition="out" filter="box(in)">
                                      <p:cBhvr>
                                        <p:cTn id="111" dur="500"/>
                                        <p:tgtEl>
                                          <p:spTgt spid="13387"/>
                                        </p:tgtEl>
                                      </p:cBhvr>
                                    </p:animEffect>
                                    <p:set>
                                      <p:cBhvr>
                                        <p:cTn id="112" dur="1" fill="hold">
                                          <p:stCondLst>
                                            <p:cond delay="499"/>
                                          </p:stCondLst>
                                        </p:cTn>
                                        <p:tgtEl>
                                          <p:spTgt spid="13387"/>
                                        </p:tgtEl>
                                        <p:attrNameLst>
                                          <p:attrName>style.visibility</p:attrName>
                                        </p:attrNameLst>
                                      </p:cBhvr>
                                      <p:to>
                                        <p:strVal val="hidden"/>
                                      </p:to>
                                    </p:set>
                                  </p:childTnLst>
                                </p:cTn>
                              </p:par>
                              <p:par>
                                <p:cTn id="113" presetID="4" presetClass="exit" presetSubtype="16" fill="hold" grpId="1" nodeType="withEffect">
                                  <p:stCondLst>
                                    <p:cond delay="0"/>
                                  </p:stCondLst>
                                  <p:childTnLst>
                                    <p:animEffect transition="out" filter="box(in)">
                                      <p:cBhvr>
                                        <p:cTn id="114" dur="500"/>
                                        <p:tgtEl>
                                          <p:spTgt spid="13386"/>
                                        </p:tgtEl>
                                      </p:cBhvr>
                                    </p:animEffect>
                                    <p:set>
                                      <p:cBhvr>
                                        <p:cTn id="115" dur="1" fill="hold">
                                          <p:stCondLst>
                                            <p:cond delay="499"/>
                                          </p:stCondLst>
                                        </p:cTn>
                                        <p:tgtEl>
                                          <p:spTgt spid="13386"/>
                                        </p:tgtEl>
                                        <p:attrNameLst>
                                          <p:attrName>style.visibility</p:attrName>
                                        </p:attrNameLst>
                                      </p:cBhvr>
                                      <p:to>
                                        <p:strVal val="hidden"/>
                                      </p:to>
                                    </p:set>
                                  </p:childTnLst>
                                </p:cTn>
                              </p:par>
                            </p:childTnLst>
                          </p:cTn>
                        </p:par>
                      </p:childTnLst>
                    </p:cTn>
                  </p:par>
                  <p:par>
                    <p:cTn id="116" fill="hold">
                      <p:stCondLst>
                        <p:cond delay="indefinite"/>
                      </p:stCondLst>
                      <p:childTnLst>
                        <p:par>
                          <p:cTn id="117" fill="hold">
                            <p:stCondLst>
                              <p:cond delay="0"/>
                            </p:stCondLst>
                            <p:childTnLst>
                              <p:par>
                                <p:cTn id="118" presetID="4" presetClass="entr" presetSubtype="16" fill="hold" grpId="0" nodeType="clickEffect">
                                  <p:stCondLst>
                                    <p:cond delay="0"/>
                                  </p:stCondLst>
                                  <p:childTnLst>
                                    <p:set>
                                      <p:cBhvr>
                                        <p:cTn id="119" dur="1" fill="hold">
                                          <p:stCondLst>
                                            <p:cond delay="0"/>
                                          </p:stCondLst>
                                        </p:cTn>
                                        <p:tgtEl>
                                          <p:spTgt spid="13391"/>
                                        </p:tgtEl>
                                        <p:attrNameLst>
                                          <p:attrName>style.visibility</p:attrName>
                                        </p:attrNameLst>
                                      </p:cBhvr>
                                      <p:to>
                                        <p:strVal val="visible"/>
                                      </p:to>
                                    </p:set>
                                    <p:animEffect transition="in" filter="box(in)">
                                      <p:cBhvr>
                                        <p:cTn id="120" dur="500"/>
                                        <p:tgtEl>
                                          <p:spTgt spid="13391"/>
                                        </p:tgtEl>
                                      </p:cBhvr>
                                    </p:animEffect>
                                  </p:childTnLst>
                                </p:cTn>
                              </p:par>
                              <p:par>
                                <p:cTn id="121" presetID="4" presetClass="entr" presetSubtype="16" fill="hold" grpId="0" nodeType="withEffect">
                                  <p:stCondLst>
                                    <p:cond delay="0"/>
                                  </p:stCondLst>
                                  <p:childTnLst>
                                    <p:set>
                                      <p:cBhvr>
                                        <p:cTn id="122" dur="1" fill="hold">
                                          <p:stCondLst>
                                            <p:cond delay="0"/>
                                          </p:stCondLst>
                                        </p:cTn>
                                        <p:tgtEl>
                                          <p:spTgt spid="13389"/>
                                        </p:tgtEl>
                                        <p:attrNameLst>
                                          <p:attrName>style.visibility</p:attrName>
                                        </p:attrNameLst>
                                      </p:cBhvr>
                                      <p:to>
                                        <p:strVal val="visible"/>
                                      </p:to>
                                    </p:set>
                                    <p:animEffect transition="in" filter="box(in)">
                                      <p:cBhvr>
                                        <p:cTn id="123" dur="500"/>
                                        <p:tgtEl>
                                          <p:spTgt spid="13389"/>
                                        </p:tgtEl>
                                      </p:cBhvr>
                                    </p:animEffect>
                                  </p:childTnLst>
                                </p:cTn>
                              </p:par>
                              <p:par>
                                <p:cTn id="124" presetID="4" presetClass="entr" presetSubtype="16" fill="hold" grpId="0" nodeType="withEffect">
                                  <p:stCondLst>
                                    <p:cond delay="0"/>
                                  </p:stCondLst>
                                  <p:childTnLst>
                                    <p:set>
                                      <p:cBhvr>
                                        <p:cTn id="125" dur="1" fill="hold">
                                          <p:stCondLst>
                                            <p:cond delay="0"/>
                                          </p:stCondLst>
                                        </p:cTn>
                                        <p:tgtEl>
                                          <p:spTgt spid="13390"/>
                                        </p:tgtEl>
                                        <p:attrNameLst>
                                          <p:attrName>style.visibility</p:attrName>
                                        </p:attrNameLst>
                                      </p:cBhvr>
                                      <p:to>
                                        <p:strVal val="visible"/>
                                      </p:to>
                                    </p:set>
                                    <p:animEffect transition="in" filter="box(in)">
                                      <p:cBhvr>
                                        <p:cTn id="126" dur="500"/>
                                        <p:tgtEl>
                                          <p:spTgt spid="13390"/>
                                        </p:tgtEl>
                                      </p:cBhvr>
                                    </p:animEffect>
                                  </p:childTnLst>
                                </p:cTn>
                              </p:par>
                            </p:childTnLst>
                          </p:cTn>
                        </p:par>
                      </p:childTnLst>
                    </p:cTn>
                  </p:par>
                  <p:par>
                    <p:cTn id="127" fill="hold">
                      <p:stCondLst>
                        <p:cond delay="indefinite"/>
                      </p:stCondLst>
                      <p:childTnLst>
                        <p:par>
                          <p:cTn id="128" fill="hold">
                            <p:stCondLst>
                              <p:cond delay="0"/>
                            </p:stCondLst>
                            <p:childTnLst>
                              <p:par>
                                <p:cTn id="129" presetID="4" presetClass="exit" presetSubtype="16" fill="hold" grpId="1" nodeType="clickEffect">
                                  <p:stCondLst>
                                    <p:cond delay="0"/>
                                  </p:stCondLst>
                                  <p:childTnLst>
                                    <p:animEffect transition="out" filter="box(in)">
                                      <p:cBhvr>
                                        <p:cTn id="130" dur="500"/>
                                        <p:tgtEl>
                                          <p:spTgt spid="13391"/>
                                        </p:tgtEl>
                                      </p:cBhvr>
                                    </p:animEffect>
                                    <p:set>
                                      <p:cBhvr>
                                        <p:cTn id="131" dur="1" fill="hold">
                                          <p:stCondLst>
                                            <p:cond delay="499"/>
                                          </p:stCondLst>
                                        </p:cTn>
                                        <p:tgtEl>
                                          <p:spTgt spid="13391"/>
                                        </p:tgtEl>
                                        <p:attrNameLst>
                                          <p:attrName>style.visibility</p:attrName>
                                        </p:attrNameLst>
                                      </p:cBhvr>
                                      <p:to>
                                        <p:strVal val="hidden"/>
                                      </p:to>
                                    </p:set>
                                  </p:childTnLst>
                                </p:cTn>
                              </p:par>
                              <p:par>
                                <p:cTn id="132" presetID="4" presetClass="exit" presetSubtype="16" fill="hold" grpId="1" nodeType="withEffect">
                                  <p:stCondLst>
                                    <p:cond delay="0"/>
                                  </p:stCondLst>
                                  <p:childTnLst>
                                    <p:animEffect transition="out" filter="box(in)">
                                      <p:cBhvr>
                                        <p:cTn id="133" dur="500"/>
                                        <p:tgtEl>
                                          <p:spTgt spid="13389"/>
                                        </p:tgtEl>
                                      </p:cBhvr>
                                    </p:animEffect>
                                    <p:set>
                                      <p:cBhvr>
                                        <p:cTn id="134" dur="1" fill="hold">
                                          <p:stCondLst>
                                            <p:cond delay="499"/>
                                          </p:stCondLst>
                                        </p:cTn>
                                        <p:tgtEl>
                                          <p:spTgt spid="13389"/>
                                        </p:tgtEl>
                                        <p:attrNameLst>
                                          <p:attrName>style.visibility</p:attrName>
                                        </p:attrNameLst>
                                      </p:cBhvr>
                                      <p:to>
                                        <p:strVal val="hidden"/>
                                      </p:to>
                                    </p:set>
                                  </p:childTnLst>
                                </p:cTn>
                              </p:par>
                              <p:par>
                                <p:cTn id="135" presetID="4" presetClass="exit" presetSubtype="16" fill="hold" grpId="1" nodeType="withEffect">
                                  <p:stCondLst>
                                    <p:cond delay="0"/>
                                  </p:stCondLst>
                                  <p:childTnLst>
                                    <p:animEffect transition="out" filter="box(in)">
                                      <p:cBhvr>
                                        <p:cTn id="136" dur="500"/>
                                        <p:tgtEl>
                                          <p:spTgt spid="13390"/>
                                        </p:tgtEl>
                                      </p:cBhvr>
                                    </p:animEffect>
                                    <p:set>
                                      <p:cBhvr>
                                        <p:cTn id="137" dur="1" fill="hold">
                                          <p:stCondLst>
                                            <p:cond delay="499"/>
                                          </p:stCondLst>
                                        </p:cTn>
                                        <p:tgtEl>
                                          <p:spTgt spid="13390"/>
                                        </p:tgtEl>
                                        <p:attrNameLst>
                                          <p:attrName>style.visibility</p:attrName>
                                        </p:attrNameLst>
                                      </p:cBhvr>
                                      <p:to>
                                        <p:strVal val="hidden"/>
                                      </p:to>
                                    </p:set>
                                  </p:childTnLst>
                                </p:cTn>
                              </p:par>
                            </p:childTnLst>
                          </p:cTn>
                        </p:par>
                      </p:childTnLst>
                    </p:cTn>
                  </p:par>
                  <p:par>
                    <p:cTn id="138" fill="hold">
                      <p:stCondLst>
                        <p:cond delay="indefinite"/>
                      </p:stCondLst>
                      <p:childTnLst>
                        <p:par>
                          <p:cTn id="139" fill="hold">
                            <p:stCondLst>
                              <p:cond delay="0"/>
                            </p:stCondLst>
                            <p:childTnLst>
                              <p:par>
                                <p:cTn id="140" presetID="4" presetClass="entr" presetSubtype="16" fill="hold" grpId="0" nodeType="clickEffect">
                                  <p:stCondLst>
                                    <p:cond delay="0"/>
                                  </p:stCondLst>
                                  <p:childTnLst>
                                    <p:set>
                                      <p:cBhvr>
                                        <p:cTn id="141" dur="1" fill="hold">
                                          <p:stCondLst>
                                            <p:cond delay="0"/>
                                          </p:stCondLst>
                                        </p:cTn>
                                        <p:tgtEl>
                                          <p:spTgt spid="13393"/>
                                        </p:tgtEl>
                                        <p:attrNameLst>
                                          <p:attrName>style.visibility</p:attrName>
                                        </p:attrNameLst>
                                      </p:cBhvr>
                                      <p:to>
                                        <p:strVal val="visible"/>
                                      </p:to>
                                    </p:set>
                                    <p:animEffect transition="in" filter="box(in)">
                                      <p:cBhvr>
                                        <p:cTn id="142" dur="500"/>
                                        <p:tgtEl>
                                          <p:spTgt spid="13393"/>
                                        </p:tgtEl>
                                      </p:cBhvr>
                                    </p:animEffect>
                                  </p:childTnLst>
                                </p:cTn>
                              </p:par>
                              <p:par>
                                <p:cTn id="143" presetID="4" presetClass="entr" presetSubtype="16" fill="hold" grpId="0" nodeType="withEffect">
                                  <p:stCondLst>
                                    <p:cond delay="0"/>
                                  </p:stCondLst>
                                  <p:childTnLst>
                                    <p:set>
                                      <p:cBhvr>
                                        <p:cTn id="144" dur="1" fill="hold">
                                          <p:stCondLst>
                                            <p:cond delay="0"/>
                                          </p:stCondLst>
                                        </p:cTn>
                                        <p:tgtEl>
                                          <p:spTgt spid="13392"/>
                                        </p:tgtEl>
                                        <p:attrNameLst>
                                          <p:attrName>style.visibility</p:attrName>
                                        </p:attrNameLst>
                                      </p:cBhvr>
                                      <p:to>
                                        <p:strVal val="visible"/>
                                      </p:to>
                                    </p:set>
                                    <p:animEffect transition="in" filter="box(in)">
                                      <p:cBhvr>
                                        <p:cTn id="145" dur="500"/>
                                        <p:tgtEl>
                                          <p:spTgt spid="13392"/>
                                        </p:tgtEl>
                                      </p:cBhvr>
                                    </p:animEffect>
                                  </p:childTnLst>
                                </p:cTn>
                              </p:par>
                            </p:childTnLst>
                          </p:cTn>
                        </p:par>
                      </p:childTnLst>
                    </p:cTn>
                  </p:par>
                  <p:par>
                    <p:cTn id="146" fill="hold">
                      <p:stCondLst>
                        <p:cond delay="indefinite"/>
                      </p:stCondLst>
                      <p:childTnLst>
                        <p:par>
                          <p:cTn id="147" fill="hold">
                            <p:stCondLst>
                              <p:cond delay="0"/>
                            </p:stCondLst>
                            <p:childTnLst>
                              <p:par>
                                <p:cTn id="148" presetID="4" presetClass="exit" presetSubtype="16" fill="hold" grpId="1" nodeType="clickEffect">
                                  <p:stCondLst>
                                    <p:cond delay="0"/>
                                  </p:stCondLst>
                                  <p:childTnLst>
                                    <p:animEffect transition="out" filter="box(in)">
                                      <p:cBhvr>
                                        <p:cTn id="149" dur="500"/>
                                        <p:tgtEl>
                                          <p:spTgt spid="13393"/>
                                        </p:tgtEl>
                                      </p:cBhvr>
                                    </p:animEffect>
                                    <p:set>
                                      <p:cBhvr>
                                        <p:cTn id="150" dur="1" fill="hold">
                                          <p:stCondLst>
                                            <p:cond delay="499"/>
                                          </p:stCondLst>
                                        </p:cTn>
                                        <p:tgtEl>
                                          <p:spTgt spid="13393"/>
                                        </p:tgtEl>
                                        <p:attrNameLst>
                                          <p:attrName>style.visibility</p:attrName>
                                        </p:attrNameLst>
                                      </p:cBhvr>
                                      <p:to>
                                        <p:strVal val="hidden"/>
                                      </p:to>
                                    </p:set>
                                  </p:childTnLst>
                                </p:cTn>
                              </p:par>
                              <p:par>
                                <p:cTn id="151" presetID="4" presetClass="exit" presetSubtype="16" fill="hold" grpId="1" nodeType="withEffect">
                                  <p:stCondLst>
                                    <p:cond delay="0"/>
                                  </p:stCondLst>
                                  <p:childTnLst>
                                    <p:animEffect transition="out" filter="box(in)">
                                      <p:cBhvr>
                                        <p:cTn id="152" dur="500"/>
                                        <p:tgtEl>
                                          <p:spTgt spid="13392"/>
                                        </p:tgtEl>
                                      </p:cBhvr>
                                    </p:animEffect>
                                    <p:set>
                                      <p:cBhvr>
                                        <p:cTn id="153" dur="1" fill="hold">
                                          <p:stCondLst>
                                            <p:cond delay="499"/>
                                          </p:stCondLst>
                                        </p:cTn>
                                        <p:tgtEl>
                                          <p:spTgt spid="1339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60" grpId="0" animBg="1"/>
      <p:bldP spid="13361" grpId="0" animBg="1"/>
      <p:bldP spid="13362" grpId="0" animBg="1"/>
      <p:bldP spid="13363" grpId="0" animBg="1"/>
      <p:bldP spid="13364" grpId="0" animBg="1"/>
      <p:bldP spid="13365" grpId="0" animBg="1"/>
      <p:bldP spid="13366" grpId="0" animBg="1"/>
      <p:bldP spid="13367" grpId="0" animBg="1"/>
      <p:bldP spid="13368" grpId="0"/>
      <p:bldP spid="13369" grpId="0" animBg="1"/>
      <p:bldP spid="13370" grpId="0"/>
      <p:bldP spid="13371" grpId="0" animBg="1"/>
      <p:bldP spid="13372" grpId="0" animBg="1"/>
      <p:bldP spid="13373" grpId="0" animBg="1"/>
      <p:bldP spid="13377" grpId="0"/>
      <p:bldP spid="13378" grpId="0" animBg="1"/>
      <p:bldP spid="13380" grpId="0" animBg="1"/>
      <p:bldP spid="13381" grpId="0" animBg="1"/>
      <p:bldP spid="13383" grpId="0" animBg="1"/>
      <p:bldP spid="13384" grpId="0" animBg="1"/>
      <p:bldP spid="13384" grpId="1" animBg="1"/>
      <p:bldP spid="13385" grpId="0"/>
      <p:bldP spid="13385" grpId="1"/>
      <p:bldP spid="13386" grpId="0" animBg="1"/>
      <p:bldP spid="13386" grpId="1" animBg="1"/>
      <p:bldP spid="13387" grpId="0"/>
      <p:bldP spid="13387" grpId="1"/>
      <p:bldP spid="13388" grpId="0" animBg="1"/>
      <p:bldP spid="13388" grpId="1" animBg="1"/>
      <p:bldP spid="13389" grpId="0" animBg="1"/>
      <p:bldP spid="13389" grpId="1" animBg="1"/>
      <p:bldP spid="13390" grpId="0"/>
      <p:bldP spid="13390" grpId="1"/>
      <p:bldP spid="13391" grpId="0" animBg="1"/>
      <p:bldP spid="13391" grpId="1" animBg="1"/>
      <p:bldP spid="13392" grpId="0" animBg="1"/>
      <p:bldP spid="13392" grpId="1" animBg="1"/>
      <p:bldP spid="13393" grpId="0"/>
      <p:bldP spid="13393"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62" name="Group 4"/>
          <p:cNvGrpSpPr>
            <a:grpSpLocks/>
          </p:cNvGrpSpPr>
          <p:nvPr/>
        </p:nvGrpSpPr>
        <p:grpSpPr bwMode="auto">
          <a:xfrm>
            <a:off x="381000" y="1828800"/>
            <a:ext cx="8382000" cy="4759325"/>
            <a:chOff x="1056" y="1130"/>
            <a:chExt cx="3792" cy="2519"/>
          </a:xfrm>
        </p:grpSpPr>
        <p:sp>
          <p:nvSpPr>
            <p:cNvPr id="40968" name="Line 5"/>
            <p:cNvSpPr>
              <a:spLocks noChangeShapeType="1"/>
            </p:cNvSpPr>
            <p:nvPr/>
          </p:nvSpPr>
          <p:spPr bwMode="auto">
            <a:xfrm>
              <a:off x="3721" y="2166"/>
              <a:ext cx="0" cy="305"/>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0969" name="Freeform 6"/>
            <p:cNvSpPr>
              <a:spLocks/>
            </p:cNvSpPr>
            <p:nvPr/>
          </p:nvSpPr>
          <p:spPr bwMode="auto">
            <a:xfrm>
              <a:off x="3696" y="2461"/>
              <a:ext cx="51" cy="42"/>
            </a:xfrm>
            <a:custGeom>
              <a:avLst/>
              <a:gdLst>
                <a:gd name="T0" fmla="*/ 50 w 51"/>
                <a:gd name="T1" fmla="*/ 0 h 42"/>
                <a:gd name="T2" fmla="*/ 0 w 51"/>
                <a:gd name="T3" fmla="*/ 0 h 42"/>
                <a:gd name="T4" fmla="*/ 25 w 51"/>
                <a:gd name="T5" fmla="*/ 41 h 42"/>
                <a:gd name="T6" fmla="*/ 50 w 51"/>
                <a:gd name="T7" fmla="*/ 0 h 42"/>
                <a:gd name="T8" fmla="*/ 0 60000 65536"/>
                <a:gd name="T9" fmla="*/ 0 60000 65536"/>
                <a:gd name="T10" fmla="*/ 0 60000 65536"/>
                <a:gd name="T11" fmla="*/ 0 60000 65536"/>
                <a:gd name="T12" fmla="*/ 0 w 51"/>
                <a:gd name="T13" fmla="*/ 0 h 42"/>
                <a:gd name="T14" fmla="*/ 51 w 51"/>
                <a:gd name="T15" fmla="*/ 42 h 42"/>
              </a:gdLst>
              <a:ahLst/>
              <a:cxnLst>
                <a:cxn ang="T8">
                  <a:pos x="T0" y="T1"/>
                </a:cxn>
                <a:cxn ang="T9">
                  <a:pos x="T2" y="T3"/>
                </a:cxn>
                <a:cxn ang="T10">
                  <a:pos x="T4" y="T5"/>
                </a:cxn>
                <a:cxn ang="T11">
                  <a:pos x="T6" y="T7"/>
                </a:cxn>
              </a:cxnLst>
              <a:rect l="T12" t="T13" r="T14" b="T15"/>
              <a:pathLst>
                <a:path w="51" h="42">
                  <a:moveTo>
                    <a:pt x="50" y="0"/>
                  </a:moveTo>
                  <a:lnTo>
                    <a:pt x="0" y="0"/>
                  </a:lnTo>
                  <a:lnTo>
                    <a:pt x="25" y="41"/>
                  </a:lnTo>
                  <a:lnTo>
                    <a:pt x="50" y="0"/>
                  </a:lnTo>
                </a:path>
              </a:pathLst>
            </a:custGeom>
            <a:solidFill>
              <a:srgbClr val="000000"/>
            </a:solidFill>
            <a:ln w="12700" cap="rnd">
              <a:solidFill>
                <a:srgbClr val="000000"/>
              </a:solidFill>
              <a:round/>
              <a:headEnd/>
              <a:tailEnd/>
            </a:ln>
          </p:spPr>
          <p:txBody>
            <a:bodyPr/>
            <a:lstStyle/>
            <a:p>
              <a:endParaRPr lang="es-ES"/>
            </a:p>
          </p:txBody>
        </p:sp>
        <p:sp>
          <p:nvSpPr>
            <p:cNvPr id="40970" name="Line 7"/>
            <p:cNvSpPr>
              <a:spLocks noChangeShapeType="1"/>
            </p:cNvSpPr>
            <p:nvPr/>
          </p:nvSpPr>
          <p:spPr bwMode="auto">
            <a:xfrm>
              <a:off x="3721" y="2886"/>
              <a:ext cx="0" cy="402"/>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0971" name="Freeform 8"/>
            <p:cNvSpPr>
              <a:spLocks/>
            </p:cNvSpPr>
            <p:nvPr/>
          </p:nvSpPr>
          <p:spPr bwMode="auto">
            <a:xfrm>
              <a:off x="3696" y="3279"/>
              <a:ext cx="51" cy="41"/>
            </a:xfrm>
            <a:custGeom>
              <a:avLst/>
              <a:gdLst>
                <a:gd name="T0" fmla="*/ 50 w 51"/>
                <a:gd name="T1" fmla="*/ 0 h 41"/>
                <a:gd name="T2" fmla="*/ 0 w 51"/>
                <a:gd name="T3" fmla="*/ 0 h 41"/>
                <a:gd name="T4" fmla="*/ 25 w 51"/>
                <a:gd name="T5" fmla="*/ 40 h 41"/>
                <a:gd name="T6" fmla="*/ 50 w 51"/>
                <a:gd name="T7" fmla="*/ 0 h 41"/>
                <a:gd name="T8" fmla="*/ 0 60000 65536"/>
                <a:gd name="T9" fmla="*/ 0 60000 65536"/>
                <a:gd name="T10" fmla="*/ 0 60000 65536"/>
                <a:gd name="T11" fmla="*/ 0 60000 65536"/>
                <a:gd name="T12" fmla="*/ 0 w 51"/>
                <a:gd name="T13" fmla="*/ 0 h 41"/>
                <a:gd name="T14" fmla="*/ 51 w 51"/>
                <a:gd name="T15" fmla="*/ 41 h 41"/>
              </a:gdLst>
              <a:ahLst/>
              <a:cxnLst>
                <a:cxn ang="T8">
                  <a:pos x="T0" y="T1"/>
                </a:cxn>
                <a:cxn ang="T9">
                  <a:pos x="T2" y="T3"/>
                </a:cxn>
                <a:cxn ang="T10">
                  <a:pos x="T4" y="T5"/>
                </a:cxn>
                <a:cxn ang="T11">
                  <a:pos x="T6" y="T7"/>
                </a:cxn>
              </a:cxnLst>
              <a:rect l="T12" t="T13" r="T14" b="T15"/>
              <a:pathLst>
                <a:path w="51" h="41">
                  <a:moveTo>
                    <a:pt x="50" y="0"/>
                  </a:moveTo>
                  <a:lnTo>
                    <a:pt x="0" y="0"/>
                  </a:lnTo>
                  <a:lnTo>
                    <a:pt x="25" y="40"/>
                  </a:lnTo>
                  <a:lnTo>
                    <a:pt x="50" y="0"/>
                  </a:lnTo>
                </a:path>
              </a:pathLst>
            </a:custGeom>
            <a:solidFill>
              <a:srgbClr val="000000"/>
            </a:solidFill>
            <a:ln w="12700" cap="rnd">
              <a:solidFill>
                <a:srgbClr val="000000"/>
              </a:solidFill>
              <a:round/>
              <a:headEnd/>
              <a:tailEnd/>
            </a:ln>
          </p:spPr>
          <p:txBody>
            <a:bodyPr/>
            <a:lstStyle/>
            <a:p>
              <a:endParaRPr lang="es-ES"/>
            </a:p>
          </p:txBody>
        </p:sp>
        <p:sp>
          <p:nvSpPr>
            <p:cNvPr id="40972" name="Line 9"/>
            <p:cNvSpPr>
              <a:spLocks noChangeShapeType="1"/>
            </p:cNvSpPr>
            <p:nvPr/>
          </p:nvSpPr>
          <p:spPr bwMode="auto">
            <a:xfrm>
              <a:off x="2362" y="2695"/>
              <a:ext cx="908"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0973" name="Freeform 10"/>
            <p:cNvSpPr>
              <a:spLocks/>
            </p:cNvSpPr>
            <p:nvPr/>
          </p:nvSpPr>
          <p:spPr bwMode="auto">
            <a:xfrm>
              <a:off x="3258" y="2674"/>
              <a:ext cx="51" cy="42"/>
            </a:xfrm>
            <a:custGeom>
              <a:avLst/>
              <a:gdLst>
                <a:gd name="T0" fmla="*/ 0 w 51"/>
                <a:gd name="T1" fmla="*/ 0 h 42"/>
                <a:gd name="T2" fmla="*/ 0 w 51"/>
                <a:gd name="T3" fmla="*/ 41 h 42"/>
                <a:gd name="T4" fmla="*/ 50 w 51"/>
                <a:gd name="T5" fmla="*/ 21 h 42"/>
                <a:gd name="T6" fmla="*/ 0 w 51"/>
                <a:gd name="T7" fmla="*/ 0 h 42"/>
                <a:gd name="T8" fmla="*/ 0 60000 65536"/>
                <a:gd name="T9" fmla="*/ 0 60000 65536"/>
                <a:gd name="T10" fmla="*/ 0 60000 65536"/>
                <a:gd name="T11" fmla="*/ 0 60000 65536"/>
                <a:gd name="T12" fmla="*/ 0 w 51"/>
                <a:gd name="T13" fmla="*/ 0 h 42"/>
                <a:gd name="T14" fmla="*/ 51 w 51"/>
                <a:gd name="T15" fmla="*/ 42 h 42"/>
              </a:gdLst>
              <a:ahLst/>
              <a:cxnLst>
                <a:cxn ang="T8">
                  <a:pos x="T0" y="T1"/>
                </a:cxn>
                <a:cxn ang="T9">
                  <a:pos x="T2" y="T3"/>
                </a:cxn>
                <a:cxn ang="T10">
                  <a:pos x="T4" y="T5"/>
                </a:cxn>
                <a:cxn ang="T11">
                  <a:pos x="T6" y="T7"/>
                </a:cxn>
              </a:cxnLst>
              <a:rect l="T12" t="T13" r="T14" b="T15"/>
              <a:pathLst>
                <a:path w="51" h="42">
                  <a:moveTo>
                    <a:pt x="0" y="0"/>
                  </a:moveTo>
                  <a:lnTo>
                    <a:pt x="0" y="41"/>
                  </a:lnTo>
                  <a:lnTo>
                    <a:pt x="50" y="21"/>
                  </a:lnTo>
                  <a:lnTo>
                    <a:pt x="0" y="0"/>
                  </a:lnTo>
                </a:path>
              </a:pathLst>
            </a:custGeom>
            <a:solidFill>
              <a:srgbClr val="000000"/>
            </a:solidFill>
            <a:ln w="12700" cap="rnd">
              <a:solidFill>
                <a:srgbClr val="000000"/>
              </a:solidFill>
              <a:round/>
              <a:headEnd/>
              <a:tailEnd/>
            </a:ln>
          </p:spPr>
          <p:txBody>
            <a:bodyPr/>
            <a:lstStyle/>
            <a:p>
              <a:endParaRPr lang="es-ES"/>
            </a:p>
          </p:txBody>
        </p:sp>
        <p:sp>
          <p:nvSpPr>
            <p:cNvPr id="40974" name="Line 11"/>
            <p:cNvSpPr>
              <a:spLocks noChangeShapeType="1"/>
            </p:cNvSpPr>
            <p:nvPr/>
          </p:nvSpPr>
          <p:spPr bwMode="auto">
            <a:xfrm flipV="1">
              <a:off x="2657" y="1973"/>
              <a:ext cx="0" cy="722"/>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0975" name="Line 12"/>
            <p:cNvSpPr>
              <a:spLocks noChangeShapeType="1"/>
            </p:cNvSpPr>
            <p:nvPr/>
          </p:nvSpPr>
          <p:spPr bwMode="auto">
            <a:xfrm>
              <a:off x="2657" y="1973"/>
              <a:ext cx="613"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0976" name="Freeform 13"/>
            <p:cNvSpPr>
              <a:spLocks/>
            </p:cNvSpPr>
            <p:nvPr/>
          </p:nvSpPr>
          <p:spPr bwMode="auto">
            <a:xfrm>
              <a:off x="3258" y="1953"/>
              <a:ext cx="51" cy="42"/>
            </a:xfrm>
            <a:custGeom>
              <a:avLst/>
              <a:gdLst>
                <a:gd name="T0" fmla="*/ 0 w 51"/>
                <a:gd name="T1" fmla="*/ 0 h 42"/>
                <a:gd name="T2" fmla="*/ 0 w 51"/>
                <a:gd name="T3" fmla="*/ 41 h 42"/>
                <a:gd name="T4" fmla="*/ 50 w 51"/>
                <a:gd name="T5" fmla="*/ 20 h 42"/>
                <a:gd name="T6" fmla="*/ 0 w 51"/>
                <a:gd name="T7" fmla="*/ 0 h 42"/>
                <a:gd name="T8" fmla="*/ 0 60000 65536"/>
                <a:gd name="T9" fmla="*/ 0 60000 65536"/>
                <a:gd name="T10" fmla="*/ 0 60000 65536"/>
                <a:gd name="T11" fmla="*/ 0 60000 65536"/>
                <a:gd name="T12" fmla="*/ 0 w 51"/>
                <a:gd name="T13" fmla="*/ 0 h 42"/>
                <a:gd name="T14" fmla="*/ 51 w 51"/>
                <a:gd name="T15" fmla="*/ 42 h 42"/>
              </a:gdLst>
              <a:ahLst/>
              <a:cxnLst>
                <a:cxn ang="T8">
                  <a:pos x="T0" y="T1"/>
                </a:cxn>
                <a:cxn ang="T9">
                  <a:pos x="T2" y="T3"/>
                </a:cxn>
                <a:cxn ang="T10">
                  <a:pos x="T4" y="T5"/>
                </a:cxn>
                <a:cxn ang="T11">
                  <a:pos x="T6" y="T7"/>
                </a:cxn>
              </a:cxnLst>
              <a:rect l="T12" t="T13" r="T14" b="T15"/>
              <a:pathLst>
                <a:path w="51" h="42">
                  <a:moveTo>
                    <a:pt x="0" y="0"/>
                  </a:moveTo>
                  <a:lnTo>
                    <a:pt x="0" y="41"/>
                  </a:lnTo>
                  <a:lnTo>
                    <a:pt x="50" y="20"/>
                  </a:lnTo>
                  <a:lnTo>
                    <a:pt x="0" y="0"/>
                  </a:lnTo>
                </a:path>
              </a:pathLst>
            </a:custGeom>
            <a:solidFill>
              <a:srgbClr val="000000"/>
            </a:solidFill>
            <a:ln w="12700" cap="rnd">
              <a:solidFill>
                <a:srgbClr val="000000"/>
              </a:solidFill>
              <a:round/>
              <a:headEnd/>
              <a:tailEnd/>
            </a:ln>
          </p:spPr>
          <p:txBody>
            <a:bodyPr/>
            <a:lstStyle/>
            <a:p>
              <a:endParaRPr lang="es-ES"/>
            </a:p>
          </p:txBody>
        </p:sp>
        <p:sp>
          <p:nvSpPr>
            <p:cNvPr id="40977" name="Line 14"/>
            <p:cNvSpPr>
              <a:spLocks noChangeShapeType="1"/>
            </p:cNvSpPr>
            <p:nvPr/>
          </p:nvSpPr>
          <p:spPr bwMode="auto">
            <a:xfrm flipH="1">
              <a:off x="1061" y="3511"/>
              <a:ext cx="2247"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0978" name="Line 15"/>
            <p:cNvSpPr>
              <a:spLocks noChangeShapeType="1"/>
            </p:cNvSpPr>
            <p:nvPr/>
          </p:nvSpPr>
          <p:spPr bwMode="auto">
            <a:xfrm>
              <a:off x="1061" y="2695"/>
              <a:ext cx="318"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0979" name="Freeform 16"/>
            <p:cNvSpPr>
              <a:spLocks/>
            </p:cNvSpPr>
            <p:nvPr/>
          </p:nvSpPr>
          <p:spPr bwMode="auto">
            <a:xfrm>
              <a:off x="1366" y="2674"/>
              <a:ext cx="51" cy="42"/>
            </a:xfrm>
            <a:custGeom>
              <a:avLst/>
              <a:gdLst>
                <a:gd name="T0" fmla="*/ 0 w 51"/>
                <a:gd name="T1" fmla="*/ 0 h 42"/>
                <a:gd name="T2" fmla="*/ 0 w 51"/>
                <a:gd name="T3" fmla="*/ 41 h 42"/>
                <a:gd name="T4" fmla="*/ 50 w 51"/>
                <a:gd name="T5" fmla="*/ 21 h 42"/>
                <a:gd name="T6" fmla="*/ 0 w 51"/>
                <a:gd name="T7" fmla="*/ 0 h 42"/>
                <a:gd name="T8" fmla="*/ 0 60000 65536"/>
                <a:gd name="T9" fmla="*/ 0 60000 65536"/>
                <a:gd name="T10" fmla="*/ 0 60000 65536"/>
                <a:gd name="T11" fmla="*/ 0 60000 65536"/>
                <a:gd name="T12" fmla="*/ 0 w 51"/>
                <a:gd name="T13" fmla="*/ 0 h 42"/>
                <a:gd name="T14" fmla="*/ 51 w 51"/>
                <a:gd name="T15" fmla="*/ 42 h 42"/>
              </a:gdLst>
              <a:ahLst/>
              <a:cxnLst>
                <a:cxn ang="T8">
                  <a:pos x="T0" y="T1"/>
                </a:cxn>
                <a:cxn ang="T9">
                  <a:pos x="T2" y="T3"/>
                </a:cxn>
                <a:cxn ang="T10">
                  <a:pos x="T4" y="T5"/>
                </a:cxn>
                <a:cxn ang="T11">
                  <a:pos x="T6" y="T7"/>
                </a:cxn>
              </a:cxnLst>
              <a:rect l="T12" t="T13" r="T14" b="T15"/>
              <a:pathLst>
                <a:path w="51" h="42">
                  <a:moveTo>
                    <a:pt x="0" y="0"/>
                  </a:moveTo>
                  <a:lnTo>
                    <a:pt x="0" y="41"/>
                  </a:lnTo>
                  <a:lnTo>
                    <a:pt x="50" y="21"/>
                  </a:lnTo>
                  <a:lnTo>
                    <a:pt x="0" y="0"/>
                  </a:lnTo>
                </a:path>
              </a:pathLst>
            </a:custGeom>
            <a:solidFill>
              <a:srgbClr val="000000"/>
            </a:solidFill>
            <a:ln w="12700" cap="rnd">
              <a:solidFill>
                <a:srgbClr val="000000"/>
              </a:solidFill>
              <a:round/>
              <a:headEnd/>
              <a:tailEnd/>
            </a:ln>
          </p:spPr>
          <p:txBody>
            <a:bodyPr/>
            <a:lstStyle/>
            <a:p>
              <a:endParaRPr lang="es-ES"/>
            </a:p>
          </p:txBody>
        </p:sp>
        <p:sp>
          <p:nvSpPr>
            <p:cNvPr id="40980" name="Rectangle 17"/>
            <p:cNvSpPr>
              <a:spLocks noChangeArrowheads="1"/>
            </p:cNvSpPr>
            <p:nvPr/>
          </p:nvSpPr>
          <p:spPr bwMode="auto">
            <a:xfrm>
              <a:off x="1432" y="2518"/>
              <a:ext cx="915" cy="353"/>
            </a:xfrm>
            <a:prstGeom prst="rect">
              <a:avLst/>
            </a:prstGeom>
            <a:noFill/>
            <a:ln w="50800">
              <a:solidFill>
                <a:srgbClr val="000000"/>
              </a:solidFill>
              <a:miter lim="800000"/>
              <a:headEnd/>
              <a:tailEnd/>
            </a:ln>
          </p:spPr>
          <p:txBody>
            <a:bodyPr wrap="none" anchor="ctr"/>
            <a:lstStyle/>
            <a:p>
              <a:endParaRPr lang="es-ES"/>
            </a:p>
          </p:txBody>
        </p:sp>
        <p:sp>
          <p:nvSpPr>
            <p:cNvPr id="40981" name="Rectangle 18"/>
            <p:cNvSpPr>
              <a:spLocks noChangeArrowheads="1"/>
            </p:cNvSpPr>
            <p:nvPr/>
          </p:nvSpPr>
          <p:spPr bwMode="auto">
            <a:xfrm>
              <a:off x="1397" y="2576"/>
              <a:ext cx="713" cy="178"/>
            </a:xfrm>
            <a:prstGeom prst="rect">
              <a:avLst/>
            </a:prstGeom>
            <a:noFill/>
            <a:ln w="9525">
              <a:noFill/>
              <a:miter lim="800000"/>
              <a:headEnd/>
              <a:tailEnd/>
            </a:ln>
          </p:spPr>
          <p:txBody>
            <a:bodyPr wrap="none" lIns="92075" tIns="46038" rIns="92075" bIns="46038">
              <a:spAutoFit/>
            </a:bodyPr>
            <a:lstStyle/>
            <a:p>
              <a:pPr algn="l" eaLnBrk="0" hangingPunct="0"/>
              <a:r>
                <a:rPr lang="es-ES_tradnl" sz="1600" b="1">
                  <a:solidFill>
                    <a:srgbClr val="000000"/>
                  </a:solidFill>
                  <a:latin typeface="Times New Roman" pitchFamily="18" charset="0"/>
                </a:rPr>
                <a:t>  COCECA S.A.</a:t>
              </a:r>
            </a:p>
          </p:txBody>
        </p:sp>
        <p:sp>
          <p:nvSpPr>
            <p:cNvPr id="40982" name="Rectangle 19"/>
            <p:cNvSpPr>
              <a:spLocks noChangeArrowheads="1"/>
            </p:cNvSpPr>
            <p:nvPr/>
          </p:nvSpPr>
          <p:spPr bwMode="auto">
            <a:xfrm>
              <a:off x="3316" y="2510"/>
              <a:ext cx="930" cy="369"/>
            </a:xfrm>
            <a:prstGeom prst="rect">
              <a:avLst/>
            </a:prstGeom>
            <a:noFill/>
            <a:ln w="25400">
              <a:solidFill>
                <a:srgbClr val="000000"/>
              </a:solidFill>
              <a:miter lim="800000"/>
              <a:headEnd/>
              <a:tailEnd/>
            </a:ln>
          </p:spPr>
          <p:txBody>
            <a:bodyPr wrap="none" anchor="ctr"/>
            <a:lstStyle/>
            <a:p>
              <a:endParaRPr lang="es-ES"/>
            </a:p>
          </p:txBody>
        </p:sp>
        <p:sp>
          <p:nvSpPr>
            <p:cNvPr id="40983" name="Rectangle 20"/>
            <p:cNvSpPr>
              <a:spLocks noChangeArrowheads="1"/>
            </p:cNvSpPr>
            <p:nvPr/>
          </p:nvSpPr>
          <p:spPr bwMode="auto">
            <a:xfrm>
              <a:off x="3336" y="2494"/>
              <a:ext cx="522" cy="121"/>
            </a:xfrm>
            <a:prstGeom prst="rect">
              <a:avLst/>
            </a:prstGeom>
            <a:noFill/>
            <a:ln w="9525">
              <a:noFill/>
              <a:miter lim="800000"/>
              <a:headEnd/>
              <a:tailEnd/>
            </a:ln>
          </p:spPr>
          <p:txBody>
            <a:bodyPr wrap="none" lIns="92075" tIns="46038" rIns="92075" bIns="46038">
              <a:spAutoFit/>
            </a:bodyPr>
            <a:lstStyle/>
            <a:p>
              <a:pPr algn="l" eaLnBrk="0" hangingPunct="0"/>
              <a:r>
                <a:rPr lang="es-ES_tradnl" sz="900" b="1">
                  <a:solidFill>
                    <a:srgbClr val="000000"/>
                  </a:solidFill>
                  <a:latin typeface="Times New Roman" pitchFamily="18" charset="0"/>
                </a:rPr>
                <a:t>EVALUACIÓN DE</a:t>
              </a:r>
            </a:p>
          </p:txBody>
        </p:sp>
        <p:sp>
          <p:nvSpPr>
            <p:cNvPr id="40984" name="Rectangle 21"/>
            <p:cNvSpPr>
              <a:spLocks noChangeArrowheads="1"/>
            </p:cNvSpPr>
            <p:nvPr/>
          </p:nvSpPr>
          <p:spPr bwMode="auto">
            <a:xfrm>
              <a:off x="3439" y="2582"/>
              <a:ext cx="404" cy="121"/>
            </a:xfrm>
            <a:prstGeom prst="rect">
              <a:avLst/>
            </a:prstGeom>
            <a:noFill/>
            <a:ln w="9525">
              <a:noFill/>
              <a:miter lim="800000"/>
              <a:headEnd/>
              <a:tailEnd/>
            </a:ln>
          </p:spPr>
          <p:txBody>
            <a:bodyPr wrap="none" lIns="92075" tIns="46038" rIns="92075" bIns="46038">
              <a:spAutoFit/>
            </a:bodyPr>
            <a:lstStyle/>
            <a:p>
              <a:pPr algn="l" eaLnBrk="0" hangingPunct="0"/>
              <a:r>
                <a:rPr lang="es-ES_tradnl" sz="900" b="1">
                  <a:solidFill>
                    <a:srgbClr val="000000"/>
                  </a:solidFill>
                  <a:latin typeface="Times New Roman" pitchFamily="18" charset="0"/>
                </a:rPr>
                <a:t>LA GESTION</a:t>
              </a:r>
            </a:p>
          </p:txBody>
        </p:sp>
        <p:sp>
          <p:nvSpPr>
            <p:cNvPr id="40985" name="Rectangle 22"/>
            <p:cNvSpPr>
              <a:spLocks noChangeArrowheads="1"/>
            </p:cNvSpPr>
            <p:nvPr/>
          </p:nvSpPr>
          <p:spPr bwMode="auto">
            <a:xfrm>
              <a:off x="3316" y="3327"/>
              <a:ext cx="930" cy="322"/>
            </a:xfrm>
            <a:prstGeom prst="rect">
              <a:avLst/>
            </a:prstGeom>
            <a:noFill/>
            <a:ln w="25400">
              <a:solidFill>
                <a:srgbClr val="000000"/>
              </a:solidFill>
              <a:miter lim="800000"/>
              <a:headEnd/>
              <a:tailEnd/>
            </a:ln>
          </p:spPr>
          <p:txBody>
            <a:bodyPr wrap="none" anchor="ctr"/>
            <a:lstStyle/>
            <a:p>
              <a:endParaRPr lang="es-ES"/>
            </a:p>
          </p:txBody>
        </p:sp>
        <p:sp>
          <p:nvSpPr>
            <p:cNvPr id="40986" name="Rectangle 23"/>
            <p:cNvSpPr>
              <a:spLocks noChangeArrowheads="1"/>
            </p:cNvSpPr>
            <p:nvPr/>
          </p:nvSpPr>
          <p:spPr bwMode="auto">
            <a:xfrm>
              <a:off x="3366" y="3311"/>
              <a:ext cx="487" cy="121"/>
            </a:xfrm>
            <a:prstGeom prst="rect">
              <a:avLst/>
            </a:prstGeom>
            <a:noFill/>
            <a:ln w="9525">
              <a:noFill/>
              <a:miter lim="800000"/>
              <a:headEnd/>
              <a:tailEnd/>
            </a:ln>
          </p:spPr>
          <p:txBody>
            <a:bodyPr wrap="none" lIns="92075" tIns="46038" rIns="92075" bIns="46038">
              <a:spAutoFit/>
            </a:bodyPr>
            <a:lstStyle/>
            <a:p>
              <a:pPr algn="l" eaLnBrk="0" hangingPunct="0"/>
              <a:r>
                <a:rPr lang="es-ES_tradnl" sz="900" b="1">
                  <a:solidFill>
                    <a:srgbClr val="000000"/>
                  </a:solidFill>
                  <a:latin typeface="Times New Roman" pitchFamily="18" charset="0"/>
                </a:rPr>
                <a:t>DECISIONES DE</a:t>
              </a:r>
            </a:p>
          </p:txBody>
        </p:sp>
        <p:sp>
          <p:nvSpPr>
            <p:cNvPr id="40987" name="Rectangle 24"/>
            <p:cNvSpPr>
              <a:spLocks noChangeArrowheads="1"/>
            </p:cNvSpPr>
            <p:nvPr/>
          </p:nvSpPr>
          <p:spPr bwMode="auto">
            <a:xfrm>
              <a:off x="3514" y="3399"/>
              <a:ext cx="319" cy="121"/>
            </a:xfrm>
            <a:prstGeom prst="rect">
              <a:avLst/>
            </a:prstGeom>
            <a:noFill/>
            <a:ln w="9525">
              <a:noFill/>
              <a:miter lim="800000"/>
              <a:headEnd/>
              <a:tailEnd/>
            </a:ln>
          </p:spPr>
          <p:txBody>
            <a:bodyPr wrap="none" lIns="92075" tIns="46038" rIns="92075" bIns="46038">
              <a:spAutoFit/>
            </a:bodyPr>
            <a:lstStyle/>
            <a:p>
              <a:pPr algn="l" eaLnBrk="0" hangingPunct="0"/>
              <a:r>
                <a:rPr lang="es-ES_tradnl" sz="900" b="1">
                  <a:solidFill>
                    <a:srgbClr val="000000"/>
                  </a:solidFill>
                  <a:latin typeface="Times New Roman" pitchFamily="18" charset="0"/>
                </a:rPr>
                <a:t>GESTION</a:t>
              </a:r>
            </a:p>
          </p:txBody>
        </p:sp>
        <p:sp>
          <p:nvSpPr>
            <p:cNvPr id="40988" name="Line 25"/>
            <p:cNvSpPr>
              <a:spLocks noChangeShapeType="1"/>
            </p:cNvSpPr>
            <p:nvPr/>
          </p:nvSpPr>
          <p:spPr bwMode="auto">
            <a:xfrm flipV="1">
              <a:off x="3721" y="1396"/>
              <a:ext cx="0" cy="355"/>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0989" name="Freeform 26"/>
            <p:cNvSpPr>
              <a:spLocks/>
            </p:cNvSpPr>
            <p:nvPr/>
          </p:nvSpPr>
          <p:spPr bwMode="auto">
            <a:xfrm>
              <a:off x="3696" y="1740"/>
              <a:ext cx="51" cy="42"/>
            </a:xfrm>
            <a:custGeom>
              <a:avLst/>
              <a:gdLst>
                <a:gd name="T0" fmla="*/ 50 w 51"/>
                <a:gd name="T1" fmla="*/ 0 h 42"/>
                <a:gd name="T2" fmla="*/ 0 w 51"/>
                <a:gd name="T3" fmla="*/ 0 h 42"/>
                <a:gd name="T4" fmla="*/ 25 w 51"/>
                <a:gd name="T5" fmla="*/ 41 h 42"/>
                <a:gd name="T6" fmla="*/ 50 w 51"/>
                <a:gd name="T7" fmla="*/ 0 h 42"/>
                <a:gd name="T8" fmla="*/ 0 60000 65536"/>
                <a:gd name="T9" fmla="*/ 0 60000 65536"/>
                <a:gd name="T10" fmla="*/ 0 60000 65536"/>
                <a:gd name="T11" fmla="*/ 0 60000 65536"/>
                <a:gd name="T12" fmla="*/ 0 w 51"/>
                <a:gd name="T13" fmla="*/ 0 h 42"/>
                <a:gd name="T14" fmla="*/ 51 w 51"/>
                <a:gd name="T15" fmla="*/ 42 h 42"/>
              </a:gdLst>
              <a:ahLst/>
              <a:cxnLst>
                <a:cxn ang="T8">
                  <a:pos x="T0" y="T1"/>
                </a:cxn>
                <a:cxn ang="T9">
                  <a:pos x="T2" y="T3"/>
                </a:cxn>
                <a:cxn ang="T10">
                  <a:pos x="T4" y="T5"/>
                </a:cxn>
                <a:cxn ang="T11">
                  <a:pos x="T6" y="T7"/>
                </a:cxn>
              </a:cxnLst>
              <a:rect l="T12" t="T13" r="T14" b="T15"/>
              <a:pathLst>
                <a:path w="51" h="42">
                  <a:moveTo>
                    <a:pt x="50" y="0"/>
                  </a:moveTo>
                  <a:lnTo>
                    <a:pt x="0" y="0"/>
                  </a:lnTo>
                  <a:lnTo>
                    <a:pt x="25" y="41"/>
                  </a:lnTo>
                  <a:lnTo>
                    <a:pt x="50" y="0"/>
                  </a:lnTo>
                </a:path>
              </a:pathLst>
            </a:custGeom>
            <a:solidFill>
              <a:srgbClr val="000000"/>
            </a:solidFill>
            <a:ln w="12700" cap="rnd">
              <a:solidFill>
                <a:srgbClr val="000000"/>
              </a:solidFill>
              <a:round/>
              <a:headEnd/>
              <a:tailEnd/>
            </a:ln>
          </p:spPr>
          <p:txBody>
            <a:bodyPr/>
            <a:lstStyle/>
            <a:p>
              <a:endParaRPr lang="es-ES"/>
            </a:p>
          </p:txBody>
        </p:sp>
        <p:sp>
          <p:nvSpPr>
            <p:cNvPr id="40990" name="Line 27"/>
            <p:cNvSpPr>
              <a:spLocks noChangeShapeType="1"/>
            </p:cNvSpPr>
            <p:nvPr/>
          </p:nvSpPr>
          <p:spPr bwMode="auto">
            <a:xfrm>
              <a:off x="3721" y="1637"/>
              <a:ext cx="1123" cy="0"/>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0991" name="Line 28"/>
            <p:cNvSpPr>
              <a:spLocks noChangeShapeType="1"/>
            </p:cNvSpPr>
            <p:nvPr/>
          </p:nvSpPr>
          <p:spPr bwMode="auto">
            <a:xfrm flipH="1">
              <a:off x="4275" y="3511"/>
              <a:ext cx="569" cy="0"/>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0992" name="Freeform 29"/>
            <p:cNvSpPr>
              <a:spLocks/>
            </p:cNvSpPr>
            <p:nvPr/>
          </p:nvSpPr>
          <p:spPr bwMode="auto">
            <a:xfrm>
              <a:off x="4253" y="3496"/>
              <a:ext cx="31" cy="32"/>
            </a:xfrm>
            <a:custGeom>
              <a:avLst/>
              <a:gdLst>
                <a:gd name="T0" fmla="*/ 30 w 31"/>
                <a:gd name="T1" fmla="*/ 31 h 32"/>
                <a:gd name="T2" fmla="*/ 30 w 31"/>
                <a:gd name="T3" fmla="*/ 0 h 32"/>
                <a:gd name="T4" fmla="*/ 0 w 31"/>
                <a:gd name="T5" fmla="*/ 15 h 32"/>
                <a:gd name="T6" fmla="*/ 30 w 31"/>
                <a:gd name="T7" fmla="*/ 31 h 32"/>
                <a:gd name="T8" fmla="*/ 0 60000 65536"/>
                <a:gd name="T9" fmla="*/ 0 60000 65536"/>
                <a:gd name="T10" fmla="*/ 0 60000 65536"/>
                <a:gd name="T11" fmla="*/ 0 60000 65536"/>
                <a:gd name="T12" fmla="*/ 0 w 31"/>
                <a:gd name="T13" fmla="*/ 0 h 32"/>
                <a:gd name="T14" fmla="*/ 31 w 31"/>
                <a:gd name="T15" fmla="*/ 32 h 32"/>
              </a:gdLst>
              <a:ahLst/>
              <a:cxnLst>
                <a:cxn ang="T8">
                  <a:pos x="T0" y="T1"/>
                </a:cxn>
                <a:cxn ang="T9">
                  <a:pos x="T2" y="T3"/>
                </a:cxn>
                <a:cxn ang="T10">
                  <a:pos x="T4" y="T5"/>
                </a:cxn>
                <a:cxn ang="T11">
                  <a:pos x="T6" y="T7"/>
                </a:cxn>
              </a:cxnLst>
              <a:rect l="T12" t="T13" r="T14" b="T15"/>
              <a:pathLst>
                <a:path w="31" h="32">
                  <a:moveTo>
                    <a:pt x="30" y="31"/>
                  </a:moveTo>
                  <a:lnTo>
                    <a:pt x="30" y="0"/>
                  </a:lnTo>
                  <a:lnTo>
                    <a:pt x="0" y="15"/>
                  </a:lnTo>
                  <a:lnTo>
                    <a:pt x="30" y="31"/>
                  </a:lnTo>
                </a:path>
              </a:pathLst>
            </a:custGeom>
            <a:solidFill>
              <a:srgbClr val="000000"/>
            </a:solidFill>
            <a:ln w="12700" cap="rnd">
              <a:solidFill>
                <a:srgbClr val="000000"/>
              </a:solidFill>
              <a:round/>
              <a:headEnd/>
              <a:tailEnd/>
            </a:ln>
          </p:spPr>
          <p:txBody>
            <a:bodyPr/>
            <a:lstStyle/>
            <a:p>
              <a:endParaRPr lang="es-ES"/>
            </a:p>
          </p:txBody>
        </p:sp>
        <p:sp>
          <p:nvSpPr>
            <p:cNvPr id="40993" name="Oval 30"/>
            <p:cNvSpPr>
              <a:spLocks noChangeArrowheads="1"/>
            </p:cNvSpPr>
            <p:nvPr/>
          </p:nvSpPr>
          <p:spPr bwMode="auto">
            <a:xfrm>
              <a:off x="1456" y="1552"/>
              <a:ext cx="1120" cy="454"/>
            </a:xfrm>
            <a:prstGeom prst="ellipse">
              <a:avLst/>
            </a:prstGeom>
            <a:noFill/>
            <a:ln w="50800">
              <a:solidFill>
                <a:srgbClr val="000000"/>
              </a:solidFill>
              <a:round/>
              <a:headEnd/>
              <a:tailEnd/>
            </a:ln>
          </p:spPr>
          <p:txBody>
            <a:bodyPr wrap="none" anchor="ctr"/>
            <a:lstStyle/>
            <a:p>
              <a:endParaRPr lang="es-ES"/>
            </a:p>
          </p:txBody>
        </p:sp>
        <p:sp>
          <p:nvSpPr>
            <p:cNvPr id="40994" name="Line 31"/>
            <p:cNvSpPr>
              <a:spLocks noChangeShapeType="1"/>
            </p:cNvSpPr>
            <p:nvPr/>
          </p:nvSpPr>
          <p:spPr bwMode="auto">
            <a:xfrm>
              <a:off x="2007" y="2021"/>
              <a:ext cx="0" cy="463"/>
            </a:xfrm>
            <a:prstGeom prst="line">
              <a:avLst/>
            </a:prstGeom>
            <a:noFill/>
            <a:ln w="50800">
              <a:solidFill>
                <a:srgbClr val="000000"/>
              </a:solidFill>
              <a:round/>
              <a:headEnd type="none" w="sm" len="sm"/>
              <a:tailEnd type="stealth" w="med" len="lg"/>
            </a:ln>
          </p:spPr>
          <p:txBody>
            <a:bodyPr wrap="none" anchor="ctr"/>
            <a:lstStyle/>
            <a:p>
              <a:endParaRPr lang="es-ES"/>
            </a:p>
          </p:txBody>
        </p:sp>
        <p:sp>
          <p:nvSpPr>
            <p:cNvPr id="40995" name="Freeform 32"/>
            <p:cNvSpPr>
              <a:spLocks/>
            </p:cNvSpPr>
            <p:nvPr/>
          </p:nvSpPr>
          <p:spPr bwMode="auto">
            <a:xfrm>
              <a:off x="1987" y="2479"/>
              <a:ext cx="41" cy="24"/>
            </a:xfrm>
            <a:custGeom>
              <a:avLst/>
              <a:gdLst>
                <a:gd name="T0" fmla="*/ 40 w 41"/>
                <a:gd name="T1" fmla="*/ 0 h 24"/>
                <a:gd name="T2" fmla="*/ 0 w 41"/>
                <a:gd name="T3" fmla="*/ 0 h 24"/>
                <a:gd name="T4" fmla="*/ 20 w 41"/>
                <a:gd name="T5" fmla="*/ 23 h 24"/>
                <a:gd name="T6" fmla="*/ 40 w 41"/>
                <a:gd name="T7" fmla="*/ 0 h 24"/>
                <a:gd name="T8" fmla="*/ 0 60000 65536"/>
                <a:gd name="T9" fmla="*/ 0 60000 65536"/>
                <a:gd name="T10" fmla="*/ 0 60000 65536"/>
                <a:gd name="T11" fmla="*/ 0 60000 65536"/>
                <a:gd name="T12" fmla="*/ 0 w 41"/>
                <a:gd name="T13" fmla="*/ 0 h 24"/>
                <a:gd name="T14" fmla="*/ 41 w 41"/>
                <a:gd name="T15" fmla="*/ 24 h 24"/>
              </a:gdLst>
              <a:ahLst/>
              <a:cxnLst>
                <a:cxn ang="T8">
                  <a:pos x="T0" y="T1"/>
                </a:cxn>
                <a:cxn ang="T9">
                  <a:pos x="T2" y="T3"/>
                </a:cxn>
                <a:cxn ang="T10">
                  <a:pos x="T4" y="T5"/>
                </a:cxn>
                <a:cxn ang="T11">
                  <a:pos x="T6" y="T7"/>
                </a:cxn>
              </a:cxnLst>
              <a:rect l="T12" t="T13" r="T14" b="T15"/>
              <a:pathLst>
                <a:path w="41" h="24">
                  <a:moveTo>
                    <a:pt x="40" y="0"/>
                  </a:moveTo>
                  <a:lnTo>
                    <a:pt x="0" y="0"/>
                  </a:lnTo>
                  <a:lnTo>
                    <a:pt x="20" y="23"/>
                  </a:lnTo>
                  <a:lnTo>
                    <a:pt x="40" y="0"/>
                  </a:lnTo>
                </a:path>
              </a:pathLst>
            </a:custGeom>
            <a:solidFill>
              <a:srgbClr val="000000"/>
            </a:solidFill>
            <a:ln w="12700" cap="rnd">
              <a:solidFill>
                <a:srgbClr val="000000"/>
              </a:solidFill>
              <a:round/>
              <a:headEnd/>
              <a:tailEnd/>
            </a:ln>
          </p:spPr>
          <p:txBody>
            <a:bodyPr/>
            <a:lstStyle/>
            <a:p>
              <a:endParaRPr lang="es-ES"/>
            </a:p>
          </p:txBody>
        </p:sp>
        <p:sp>
          <p:nvSpPr>
            <p:cNvPr id="40996" name="Line 33"/>
            <p:cNvSpPr>
              <a:spLocks noChangeShapeType="1"/>
            </p:cNvSpPr>
            <p:nvPr/>
          </p:nvSpPr>
          <p:spPr bwMode="auto">
            <a:xfrm flipV="1">
              <a:off x="2125" y="2039"/>
              <a:ext cx="0" cy="463"/>
            </a:xfrm>
            <a:prstGeom prst="line">
              <a:avLst/>
            </a:prstGeom>
            <a:noFill/>
            <a:ln w="50800">
              <a:solidFill>
                <a:srgbClr val="000000"/>
              </a:solidFill>
              <a:round/>
              <a:headEnd type="none" w="sm" len="sm"/>
              <a:tailEnd type="stealth" w="med" len="lg"/>
            </a:ln>
          </p:spPr>
          <p:txBody>
            <a:bodyPr wrap="none" anchor="ctr"/>
            <a:lstStyle/>
            <a:p>
              <a:endParaRPr lang="es-ES"/>
            </a:p>
          </p:txBody>
        </p:sp>
        <p:sp>
          <p:nvSpPr>
            <p:cNvPr id="40997" name="Freeform 34"/>
            <p:cNvSpPr>
              <a:spLocks/>
            </p:cNvSpPr>
            <p:nvPr/>
          </p:nvSpPr>
          <p:spPr bwMode="auto">
            <a:xfrm>
              <a:off x="2106" y="2021"/>
              <a:ext cx="40" cy="25"/>
            </a:xfrm>
            <a:custGeom>
              <a:avLst/>
              <a:gdLst>
                <a:gd name="T0" fmla="*/ 0 w 40"/>
                <a:gd name="T1" fmla="*/ 24 h 25"/>
                <a:gd name="T2" fmla="*/ 39 w 40"/>
                <a:gd name="T3" fmla="*/ 24 h 25"/>
                <a:gd name="T4" fmla="*/ 19 w 40"/>
                <a:gd name="T5" fmla="*/ 0 h 25"/>
                <a:gd name="T6" fmla="*/ 0 w 40"/>
                <a:gd name="T7" fmla="*/ 24 h 25"/>
                <a:gd name="T8" fmla="*/ 0 60000 65536"/>
                <a:gd name="T9" fmla="*/ 0 60000 65536"/>
                <a:gd name="T10" fmla="*/ 0 60000 65536"/>
                <a:gd name="T11" fmla="*/ 0 60000 65536"/>
                <a:gd name="T12" fmla="*/ 0 w 40"/>
                <a:gd name="T13" fmla="*/ 0 h 25"/>
                <a:gd name="T14" fmla="*/ 40 w 40"/>
                <a:gd name="T15" fmla="*/ 25 h 25"/>
              </a:gdLst>
              <a:ahLst/>
              <a:cxnLst>
                <a:cxn ang="T8">
                  <a:pos x="T0" y="T1"/>
                </a:cxn>
                <a:cxn ang="T9">
                  <a:pos x="T2" y="T3"/>
                </a:cxn>
                <a:cxn ang="T10">
                  <a:pos x="T4" y="T5"/>
                </a:cxn>
                <a:cxn ang="T11">
                  <a:pos x="T6" y="T7"/>
                </a:cxn>
              </a:cxnLst>
              <a:rect l="T12" t="T13" r="T14" b="T15"/>
              <a:pathLst>
                <a:path w="40" h="25">
                  <a:moveTo>
                    <a:pt x="0" y="24"/>
                  </a:moveTo>
                  <a:lnTo>
                    <a:pt x="39" y="24"/>
                  </a:lnTo>
                  <a:lnTo>
                    <a:pt x="19" y="0"/>
                  </a:lnTo>
                  <a:lnTo>
                    <a:pt x="0" y="24"/>
                  </a:lnTo>
                </a:path>
              </a:pathLst>
            </a:custGeom>
            <a:solidFill>
              <a:srgbClr val="000000"/>
            </a:solidFill>
            <a:ln w="12700" cap="rnd">
              <a:solidFill>
                <a:srgbClr val="000000"/>
              </a:solidFill>
              <a:round/>
              <a:headEnd/>
              <a:tailEnd/>
            </a:ln>
          </p:spPr>
          <p:txBody>
            <a:bodyPr/>
            <a:lstStyle/>
            <a:p>
              <a:endParaRPr lang="es-ES"/>
            </a:p>
          </p:txBody>
        </p:sp>
        <p:sp>
          <p:nvSpPr>
            <p:cNvPr id="40998" name="Line 35"/>
            <p:cNvSpPr>
              <a:spLocks noChangeShapeType="1"/>
            </p:cNvSpPr>
            <p:nvPr/>
          </p:nvSpPr>
          <p:spPr bwMode="auto">
            <a:xfrm>
              <a:off x="1056" y="2688"/>
              <a:ext cx="0" cy="816"/>
            </a:xfrm>
            <a:prstGeom prst="line">
              <a:avLst/>
            </a:prstGeom>
            <a:noFill/>
            <a:ln w="12700">
              <a:solidFill>
                <a:schemeClr val="tx1"/>
              </a:solidFill>
              <a:round/>
              <a:headEnd type="none" w="sm" len="sm"/>
              <a:tailEnd type="none" w="sm" len="sm"/>
            </a:ln>
          </p:spPr>
          <p:txBody>
            <a:bodyPr wrap="none" anchor="ctr"/>
            <a:lstStyle/>
            <a:p>
              <a:endParaRPr lang="es-ES"/>
            </a:p>
          </p:txBody>
        </p:sp>
        <p:sp>
          <p:nvSpPr>
            <p:cNvPr id="40999" name="Rectangle 36"/>
            <p:cNvSpPr>
              <a:spLocks noChangeArrowheads="1"/>
            </p:cNvSpPr>
            <p:nvPr/>
          </p:nvSpPr>
          <p:spPr bwMode="auto">
            <a:xfrm>
              <a:off x="3316" y="1828"/>
              <a:ext cx="952" cy="328"/>
            </a:xfrm>
            <a:prstGeom prst="rect">
              <a:avLst/>
            </a:prstGeom>
            <a:solidFill>
              <a:schemeClr val="bg1"/>
            </a:solidFill>
            <a:ln w="12700">
              <a:solidFill>
                <a:schemeClr val="tx1"/>
              </a:solidFill>
              <a:miter lim="800000"/>
              <a:headEnd/>
              <a:tailEnd/>
            </a:ln>
          </p:spPr>
          <p:txBody>
            <a:bodyPr wrap="none" anchor="ctr"/>
            <a:lstStyle/>
            <a:p>
              <a:endParaRPr lang="es-ES"/>
            </a:p>
          </p:txBody>
        </p:sp>
        <p:sp>
          <p:nvSpPr>
            <p:cNvPr id="41000" name="Line 37"/>
            <p:cNvSpPr>
              <a:spLocks noChangeShapeType="1"/>
            </p:cNvSpPr>
            <p:nvPr/>
          </p:nvSpPr>
          <p:spPr bwMode="auto">
            <a:xfrm>
              <a:off x="4848" y="1632"/>
              <a:ext cx="0" cy="1872"/>
            </a:xfrm>
            <a:prstGeom prst="line">
              <a:avLst/>
            </a:prstGeom>
            <a:noFill/>
            <a:ln w="12700">
              <a:solidFill>
                <a:schemeClr val="tx1"/>
              </a:solidFill>
              <a:round/>
              <a:headEnd type="none" w="sm" len="sm"/>
              <a:tailEnd type="none" w="sm" len="sm"/>
            </a:ln>
          </p:spPr>
          <p:txBody>
            <a:bodyPr wrap="none" anchor="ctr"/>
            <a:lstStyle/>
            <a:p>
              <a:endParaRPr lang="es-ES"/>
            </a:p>
          </p:txBody>
        </p:sp>
        <p:sp>
          <p:nvSpPr>
            <p:cNvPr id="41001" name="Rectangle 38"/>
            <p:cNvSpPr>
              <a:spLocks noChangeArrowheads="1"/>
            </p:cNvSpPr>
            <p:nvPr/>
          </p:nvSpPr>
          <p:spPr bwMode="auto">
            <a:xfrm>
              <a:off x="3479" y="1902"/>
              <a:ext cx="506" cy="121"/>
            </a:xfrm>
            <a:prstGeom prst="rect">
              <a:avLst/>
            </a:prstGeom>
            <a:noFill/>
            <a:ln w="9525">
              <a:noFill/>
              <a:miter lim="800000"/>
              <a:headEnd/>
              <a:tailEnd/>
            </a:ln>
          </p:spPr>
          <p:txBody>
            <a:bodyPr wrap="none" lIns="92075" tIns="46038" rIns="92075" bIns="46038">
              <a:spAutoFit/>
            </a:bodyPr>
            <a:lstStyle/>
            <a:p>
              <a:pPr algn="l" eaLnBrk="0" hangingPunct="0"/>
              <a:r>
                <a:rPr lang="es-ES_tradnl" sz="900" b="1">
                  <a:solidFill>
                    <a:srgbClr val="000000"/>
                  </a:solidFill>
                  <a:latin typeface="Times New Roman" pitchFamily="18" charset="0"/>
                </a:rPr>
                <a:t>PLANIFICACION</a:t>
              </a:r>
            </a:p>
          </p:txBody>
        </p:sp>
        <p:sp>
          <p:nvSpPr>
            <p:cNvPr id="41002" name="Rectangle 39"/>
            <p:cNvSpPr>
              <a:spLocks noChangeArrowheads="1"/>
            </p:cNvSpPr>
            <p:nvPr/>
          </p:nvSpPr>
          <p:spPr bwMode="auto">
            <a:xfrm>
              <a:off x="1574" y="1593"/>
              <a:ext cx="574" cy="275"/>
            </a:xfrm>
            <a:prstGeom prst="rect">
              <a:avLst/>
            </a:prstGeom>
            <a:noFill/>
            <a:ln w="9525">
              <a:noFill/>
              <a:miter lim="800000"/>
              <a:headEnd/>
              <a:tailEnd/>
            </a:ln>
          </p:spPr>
          <p:txBody>
            <a:bodyPr wrap="none" lIns="92075" tIns="46038" rIns="92075" bIns="46038">
              <a:spAutoFit/>
            </a:bodyPr>
            <a:lstStyle/>
            <a:p>
              <a:pPr algn="l" eaLnBrk="0" hangingPunct="0"/>
              <a:r>
                <a:rPr lang="es-ES_tradnl" sz="2800" b="1">
                  <a:latin typeface="Times New Roman" pitchFamily="18" charset="0"/>
                </a:rPr>
                <a:t>Cliente</a:t>
              </a:r>
            </a:p>
          </p:txBody>
        </p:sp>
        <p:sp>
          <p:nvSpPr>
            <p:cNvPr id="41003" name="Rectangle 40"/>
            <p:cNvSpPr>
              <a:spLocks noChangeArrowheads="1"/>
            </p:cNvSpPr>
            <p:nvPr/>
          </p:nvSpPr>
          <p:spPr bwMode="auto">
            <a:xfrm>
              <a:off x="2102" y="2189"/>
              <a:ext cx="382" cy="145"/>
            </a:xfrm>
            <a:prstGeom prst="rect">
              <a:avLst/>
            </a:prstGeom>
            <a:noFill/>
            <a:ln w="9525">
              <a:noFill/>
              <a:miter lim="800000"/>
              <a:headEnd/>
              <a:tailEnd/>
            </a:ln>
          </p:spPr>
          <p:txBody>
            <a:bodyPr wrap="none" lIns="92075" tIns="46038" rIns="92075" bIns="46038">
              <a:spAutoFit/>
            </a:bodyPr>
            <a:lstStyle/>
            <a:p>
              <a:pPr algn="l" eaLnBrk="0" hangingPunct="0"/>
              <a:r>
                <a:rPr lang="es-ES_tradnl" sz="1200" b="1">
                  <a:latin typeface="Times New Roman" pitchFamily="18" charset="0"/>
                </a:rPr>
                <a:t>Productos</a:t>
              </a:r>
            </a:p>
          </p:txBody>
        </p:sp>
        <p:sp>
          <p:nvSpPr>
            <p:cNvPr id="41004" name="Rectangle 41"/>
            <p:cNvSpPr>
              <a:spLocks noChangeArrowheads="1"/>
            </p:cNvSpPr>
            <p:nvPr/>
          </p:nvSpPr>
          <p:spPr bwMode="auto">
            <a:xfrm>
              <a:off x="1718" y="2150"/>
              <a:ext cx="152" cy="242"/>
            </a:xfrm>
            <a:prstGeom prst="rect">
              <a:avLst/>
            </a:prstGeom>
            <a:noFill/>
            <a:ln w="9525">
              <a:noFill/>
              <a:miter lim="800000"/>
              <a:headEnd/>
              <a:tailEnd/>
            </a:ln>
          </p:spPr>
          <p:txBody>
            <a:bodyPr wrap="none" lIns="92075" tIns="46038" rIns="92075" bIns="46038">
              <a:spAutoFit/>
            </a:bodyPr>
            <a:lstStyle/>
            <a:p>
              <a:pPr algn="l" eaLnBrk="0" hangingPunct="0"/>
              <a:r>
                <a:rPr lang="es-ES_tradnl" sz="2400" b="1">
                  <a:latin typeface="Times New Roman" pitchFamily="18" charset="0"/>
                </a:rPr>
                <a:t>$</a:t>
              </a:r>
            </a:p>
          </p:txBody>
        </p:sp>
        <p:sp>
          <p:nvSpPr>
            <p:cNvPr id="41005" name="Rectangle 42"/>
            <p:cNvSpPr>
              <a:spLocks noChangeArrowheads="1"/>
            </p:cNvSpPr>
            <p:nvPr/>
          </p:nvSpPr>
          <p:spPr bwMode="auto">
            <a:xfrm>
              <a:off x="1094" y="3326"/>
              <a:ext cx="1169" cy="162"/>
            </a:xfrm>
            <a:prstGeom prst="rect">
              <a:avLst/>
            </a:prstGeom>
            <a:noFill/>
            <a:ln w="9525">
              <a:noFill/>
              <a:miter lim="800000"/>
              <a:headEnd/>
              <a:tailEnd/>
            </a:ln>
          </p:spPr>
          <p:txBody>
            <a:bodyPr wrap="none" lIns="92075" tIns="46038" rIns="92075" bIns="46038">
              <a:spAutoFit/>
            </a:bodyPr>
            <a:lstStyle/>
            <a:p>
              <a:pPr algn="l" eaLnBrk="0" hangingPunct="0"/>
              <a:r>
                <a:rPr lang="es-ES_tradnl" sz="1400">
                  <a:latin typeface="Times New Roman" pitchFamily="18" charset="0"/>
                </a:rPr>
                <a:t>Decisiones y acciones correctivas</a:t>
              </a:r>
            </a:p>
          </p:txBody>
        </p:sp>
        <p:sp>
          <p:nvSpPr>
            <p:cNvPr id="41006" name="Rectangle 43"/>
            <p:cNvSpPr>
              <a:spLocks noChangeArrowheads="1"/>
            </p:cNvSpPr>
            <p:nvPr/>
          </p:nvSpPr>
          <p:spPr bwMode="auto">
            <a:xfrm>
              <a:off x="2486" y="2750"/>
              <a:ext cx="437" cy="161"/>
            </a:xfrm>
            <a:prstGeom prst="rect">
              <a:avLst/>
            </a:prstGeom>
            <a:noFill/>
            <a:ln w="9525">
              <a:noFill/>
              <a:miter lim="800000"/>
              <a:headEnd/>
              <a:tailEnd/>
            </a:ln>
          </p:spPr>
          <p:txBody>
            <a:bodyPr wrap="none" lIns="92075" tIns="46038" rIns="92075" bIns="46038">
              <a:spAutoFit/>
            </a:bodyPr>
            <a:lstStyle/>
            <a:p>
              <a:pPr algn="l" eaLnBrk="0" hangingPunct="0"/>
              <a:r>
                <a:rPr lang="es-ES_tradnl" sz="1400">
                  <a:latin typeface="Times New Roman" pitchFamily="18" charset="0"/>
                </a:rPr>
                <a:t>Resultados</a:t>
              </a:r>
            </a:p>
          </p:txBody>
        </p:sp>
        <p:sp>
          <p:nvSpPr>
            <p:cNvPr id="41007" name="Rectangle 44"/>
            <p:cNvSpPr>
              <a:spLocks noChangeArrowheads="1"/>
            </p:cNvSpPr>
            <p:nvPr/>
          </p:nvSpPr>
          <p:spPr bwMode="auto">
            <a:xfrm>
              <a:off x="3734" y="2270"/>
              <a:ext cx="746" cy="162"/>
            </a:xfrm>
            <a:prstGeom prst="rect">
              <a:avLst/>
            </a:prstGeom>
            <a:noFill/>
            <a:ln w="9525">
              <a:noFill/>
              <a:miter lim="800000"/>
              <a:headEnd/>
              <a:tailEnd/>
            </a:ln>
          </p:spPr>
          <p:txBody>
            <a:bodyPr wrap="none" lIns="92075" tIns="46038" rIns="92075" bIns="46038">
              <a:spAutoFit/>
            </a:bodyPr>
            <a:lstStyle/>
            <a:p>
              <a:pPr algn="l" eaLnBrk="0" hangingPunct="0"/>
              <a:r>
                <a:rPr lang="es-ES_tradnl" sz="1400">
                  <a:latin typeface="Times New Roman" pitchFamily="18" charset="0"/>
                </a:rPr>
                <a:t>Metas y presupuesto</a:t>
              </a:r>
            </a:p>
          </p:txBody>
        </p:sp>
        <p:sp>
          <p:nvSpPr>
            <p:cNvPr id="41008" name="Rectangle 45"/>
            <p:cNvSpPr>
              <a:spLocks noChangeArrowheads="1"/>
            </p:cNvSpPr>
            <p:nvPr/>
          </p:nvSpPr>
          <p:spPr bwMode="auto">
            <a:xfrm>
              <a:off x="3734" y="3038"/>
              <a:ext cx="445" cy="161"/>
            </a:xfrm>
            <a:prstGeom prst="rect">
              <a:avLst/>
            </a:prstGeom>
            <a:noFill/>
            <a:ln w="9525">
              <a:noFill/>
              <a:miter lim="800000"/>
              <a:headEnd/>
              <a:tailEnd/>
            </a:ln>
          </p:spPr>
          <p:txBody>
            <a:bodyPr wrap="none" lIns="92075" tIns="46038" rIns="92075" bIns="46038">
              <a:spAutoFit/>
            </a:bodyPr>
            <a:lstStyle/>
            <a:p>
              <a:pPr algn="l" eaLnBrk="0" hangingPunct="0"/>
              <a:r>
                <a:rPr lang="es-ES_tradnl" sz="1400">
                  <a:latin typeface="Times New Roman" pitchFamily="18" charset="0"/>
                </a:rPr>
                <a:t>Evaluación</a:t>
              </a:r>
            </a:p>
          </p:txBody>
        </p:sp>
        <p:sp>
          <p:nvSpPr>
            <p:cNvPr id="41009" name="Text Box 46"/>
            <p:cNvSpPr txBox="1">
              <a:spLocks noChangeArrowheads="1"/>
            </p:cNvSpPr>
            <p:nvPr/>
          </p:nvSpPr>
          <p:spPr bwMode="auto">
            <a:xfrm>
              <a:off x="3494" y="1130"/>
              <a:ext cx="521" cy="242"/>
            </a:xfrm>
            <a:prstGeom prst="rect">
              <a:avLst/>
            </a:prstGeom>
            <a:noFill/>
            <a:ln w="12700">
              <a:noFill/>
              <a:miter lim="800000"/>
              <a:headEnd type="none" w="sm" len="sm"/>
              <a:tailEnd type="none" w="sm" len="sm"/>
            </a:ln>
          </p:spPr>
          <p:txBody>
            <a:bodyPr wrap="none">
              <a:spAutoFit/>
            </a:bodyPr>
            <a:lstStyle/>
            <a:p>
              <a:pPr algn="l" eaLnBrk="0" hangingPunct="0"/>
              <a:r>
                <a:rPr lang="es-ES_tradnl" sz="2400" b="1" u="sng">
                  <a:latin typeface="Times New Roman" pitchFamily="18" charset="0"/>
                </a:rPr>
                <a:t>Dueños</a:t>
              </a:r>
              <a:endParaRPr lang="es-ES_tradnl" sz="2400" u="sng">
                <a:latin typeface="Times New Roman" pitchFamily="18" charset="0"/>
              </a:endParaRPr>
            </a:p>
          </p:txBody>
        </p:sp>
      </p:grpSp>
      <p:sp>
        <p:nvSpPr>
          <p:cNvPr id="40963" name="Rectangle 48"/>
          <p:cNvSpPr>
            <a:spLocks noGrp="1" noChangeArrowheads="1"/>
          </p:cNvSpPr>
          <p:nvPr>
            <p:ph type="title"/>
          </p:nvPr>
        </p:nvSpPr>
        <p:spPr/>
        <p:txBody>
          <a:bodyPr/>
          <a:lstStyle/>
          <a:p>
            <a:pPr eaLnBrk="1" hangingPunct="1"/>
            <a:r>
              <a:rPr lang="es-ES_tradnl" smtClean="0"/>
              <a:t>Compañía Cervecera de Centroamérica</a:t>
            </a:r>
          </a:p>
        </p:txBody>
      </p:sp>
      <p:sp>
        <p:nvSpPr>
          <p:cNvPr id="40964" name="Oval 49"/>
          <p:cNvSpPr>
            <a:spLocks noChangeArrowheads="1"/>
          </p:cNvSpPr>
          <p:nvPr/>
        </p:nvSpPr>
        <p:spPr bwMode="auto">
          <a:xfrm>
            <a:off x="1908175" y="5516563"/>
            <a:ext cx="1295400" cy="288925"/>
          </a:xfrm>
          <a:prstGeom prst="ellipse">
            <a:avLst/>
          </a:prstGeom>
          <a:solidFill>
            <a:schemeClr val="accent1"/>
          </a:solidFill>
          <a:ln w="9525">
            <a:solidFill>
              <a:schemeClr val="tx1"/>
            </a:solidFill>
            <a:round/>
            <a:headEnd/>
            <a:tailEnd/>
          </a:ln>
        </p:spPr>
        <p:txBody>
          <a:bodyPr wrap="none" anchor="ctr"/>
          <a:lstStyle/>
          <a:p>
            <a:endParaRPr lang="es-ES"/>
          </a:p>
        </p:txBody>
      </p:sp>
      <p:sp>
        <p:nvSpPr>
          <p:cNvPr id="40965" name="Line 50"/>
          <p:cNvSpPr>
            <a:spLocks noChangeShapeType="1"/>
          </p:cNvSpPr>
          <p:nvPr/>
        </p:nvSpPr>
        <p:spPr bwMode="auto">
          <a:xfrm flipV="1">
            <a:off x="2700338" y="5157788"/>
            <a:ext cx="0" cy="358775"/>
          </a:xfrm>
          <a:prstGeom prst="line">
            <a:avLst/>
          </a:prstGeom>
          <a:noFill/>
          <a:ln w="9525">
            <a:solidFill>
              <a:schemeClr val="tx1"/>
            </a:solidFill>
            <a:round/>
            <a:headEnd/>
            <a:tailEnd type="triangle" w="med" len="med"/>
          </a:ln>
        </p:spPr>
        <p:txBody>
          <a:bodyPr/>
          <a:lstStyle/>
          <a:p>
            <a:endParaRPr lang="es-ES"/>
          </a:p>
        </p:txBody>
      </p:sp>
      <p:sp>
        <p:nvSpPr>
          <p:cNvPr id="40966" name="Line 51"/>
          <p:cNvSpPr>
            <a:spLocks noChangeShapeType="1"/>
          </p:cNvSpPr>
          <p:nvPr/>
        </p:nvSpPr>
        <p:spPr bwMode="auto">
          <a:xfrm>
            <a:off x="2484438" y="5084763"/>
            <a:ext cx="0" cy="504825"/>
          </a:xfrm>
          <a:prstGeom prst="line">
            <a:avLst/>
          </a:prstGeom>
          <a:noFill/>
          <a:ln w="9525">
            <a:solidFill>
              <a:schemeClr val="tx1"/>
            </a:solidFill>
            <a:round/>
            <a:headEnd/>
            <a:tailEnd type="triangle" w="med" len="med"/>
          </a:ln>
        </p:spPr>
        <p:txBody>
          <a:bodyPr/>
          <a:lstStyle/>
          <a:p>
            <a:endParaRPr lang="es-ES"/>
          </a:p>
        </p:txBody>
      </p:sp>
      <p:sp>
        <p:nvSpPr>
          <p:cNvPr id="40967" name="Text Box 52">
            <a:hlinkClick r:id="rId2" action="ppaction://hlinkpres?slideindex=1&amp;slidetitle="/>
          </p:cNvPr>
          <p:cNvSpPr txBox="1">
            <a:spLocks noChangeArrowheads="1"/>
          </p:cNvSpPr>
          <p:nvPr/>
        </p:nvSpPr>
        <p:spPr bwMode="auto">
          <a:xfrm>
            <a:off x="7272338" y="1412875"/>
            <a:ext cx="1628775" cy="376238"/>
          </a:xfrm>
          <a:prstGeom prst="rect">
            <a:avLst/>
          </a:prstGeom>
          <a:solidFill>
            <a:srgbClr val="FFFF99"/>
          </a:solidFill>
          <a:ln w="9525">
            <a:solidFill>
              <a:srgbClr val="FF6600"/>
            </a:solidFill>
            <a:miter lim="800000"/>
            <a:headEnd/>
            <a:tailEnd/>
          </a:ln>
        </p:spPr>
        <p:txBody>
          <a:bodyPr wrap="none">
            <a:spAutoFit/>
          </a:bodyPr>
          <a:lstStyle/>
          <a:p>
            <a:r>
              <a:rPr lang="es-ES_tradnl"/>
              <a:t>Más Ejemplos</a:t>
            </a:r>
          </a:p>
        </p:txBody>
      </p:sp>
    </p:spTree>
  </p:cSld>
  <p:clrMapOvr>
    <a:masterClrMapping/>
  </p:clrMapOvr>
  <p:transition>
    <p:random/>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1619250" y="260350"/>
            <a:ext cx="6762750" cy="609600"/>
          </a:xfrm>
          <a:noFill/>
        </p:spPr>
        <p:txBody>
          <a:bodyPr lIns="92075" tIns="46038" rIns="92075" bIns="46038"/>
          <a:lstStyle/>
          <a:p>
            <a:pPr eaLnBrk="1" hangingPunct="1"/>
            <a:r>
              <a:rPr lang="es-ES_tradnl" sz="1200" b="0" smtClean="0"/>
              <a:t>	</a:t>
            </a:r>
            <a:r>
              <a:rPr lang="es-ES_tradnl" sz="1800" b="0" smtClean="0"/>
              <a:t>Si profundizamos a través de la estructura de la empresa, buscamos replicar el esquema...</a:t>
            </a:r>
            <a:endParaRPr lang="es-ES_tradnl" sz="1200" b="0" smtClean="0"/>
          </a:p>
        </p:txBody>
      </p:sp>
      <p:grpSp>
        <p:nvGrpSpPr>
          <p:cNvPr id="41987" name="Group 3"/>
          <p:cNvGrpSpPr>
            <a:grpSpLocks/>
          </p:cNvGrpSpPr>
          <p:nvPr/>
        </p:nvGrpSpPr>
        <p:grpSpPr bwMode="auto">
          <a:xfrm>
            <a:off x="2971800" y="1676400"/>
            <a:ext cx="1752600" cy="914400"/>
            <a:chOff x="1872" y="1056"/>
            <a:chExt cx="1104" cy="576"/>
          </a:xfrm>
        </p:grpSpPr>
        <p:sp>
          <p:nvSpPr>
            <p:cNvPr id="42191" name="Line 4"/>
            <p:cNvSpPr>
              <a:spLocks noChangeShapeType="1"/>
            </p:cNvSpPr>
            <p:nvPr/>
          </p:nvSpPr>
          <p:spPr bwMode="auto">
            <a:xfrm>
              <a:off x="2648" y="1233"/>
              <a:ext cx="0" cy="71"/>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192" name="Freeform 5"/>
            <p:cNvSpPr>
              <a:spLocks/>
            </p:cNvSpPr>
            <p:nvPr/>
          </p:nvSpPr>
          <p:spPr bwMode="auto">
            <a:xfrm>
              <a:off x="2641" y="1302"/>
              <a:ext cx="17" cy="17"/>
            </a:xfrm>
            <a:custGeom>
              <a:avLst/>
              <a:gdLst>
                <a:gd name="T0" fmla="*/ 16 w 17"/>
                <a:gd name="T1" fmla="*/ 0 h 17"/>
                <a:gd name="T2" fmla="*/ 0 w 17"/>
                <a:gd name="T3" fmla="*/ 0 h 17"/>
                <a:gd name="T4" fmla="*/ 8 w 17"/>
                <a:gd name="T5" fmla="*/ 16 h 17"/>
                <a:gd name="T6" fmla="*/ 16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8" y="16"/>
                  </a:lnTo>
                  <a:lnTo>
                    <a:pt x="16" y="0"/>
                  </a:lnTo>
                </a:path>
              </a:pathLst>
            </a:custGeom>
            <a:solidFill>
              <a:srgbClr val="000000"/>
            </a:solidFill>
            <a:ln w="12700" cap="rnd">
              <a:solidFill>
                <a:srgbClr val="000000"/>
              </a:solidFill>
              <a:round/>
              <a:headEnd/>
              <a:tailEnd/>
            </a:ln>
          </p:spPr>
          <p:txBody>
            <a:bodyPr/>
            <a:lstStyle/>
            <a:p>
              <a:endParaRPr lang="es-ES"/>
            </a:p>
          </p:txBody>
        </p:sp>
        <p:sp>
          <p:nvSpPr>
            <p:cNvPr id="42193" name="Line 6"/>
            <p:cNvSpPr>
              <a:spLocks noChangeShapeType="1"/>
            </p:cNvSpPr>
            <p:nvPr/>
          </p:nvSpPr>
          <p:spPr bwMode="auto">
            <a:xfrm>
              <a:off x="2648" y="1400"/>
              <a:ext cx="0" cy="93"/>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194" name="Freeform 7"/>
            <p:cNvSpPr>
              <a:spLocks/>
            </p:cNvSpPr>
            <p:nvPr/>
          </p:nvSpPr>
          <p:spPr bwMode="auto">
            <a:xfrm>
              <a:off x="2641" y="1491"/>
              <a:ext cx="17" cy="17"/>
            </a:xfrm>
            <a:custGeom>
              <a:avLst/>
              <a:gdLst>
                <a:gd name="T0" fmla="*/ 16 w 17"/>
                <a:gd name="T1" fmla="*/ 0 h 17"/>
                <a:gd name="T2" fmla="*/ 0 w 17"/>
                <a:gd name="T3" fmla="*/ 0 h 17"/>
                <a:gd name="T4" fmla="*/ 8 w 17"/>
                <a:gd name="T5" fmla="*/ 16 h 17"/>
                <a:gd name="T6" fmla="*/ 16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8" y="16"/>
                  </a:lnTo>
                  <a:lnTo>
                    <a:pt x="16" y="0"/>
                  </a:lnTo>
                </a:path>
              </a:pathLst>
            </a:custGeom>
            <a:solidFill>
              <a:srgbClr val="000000"/>
            </a:solidFill>
            <a:ln w="12700" cap="rnd">
              <a:solidFill>
                <a:srgbClr val="000000"/>
              </a:solidFill>
              <a:round/>
              <a:headEnd/>
              <a:tailEnd/>
            </a:ln>
          </p:spPr>
          <p:txBody>
            <a:bodyPr/>
            <a:lstStyle/>
            <a:p>
              <a:endParaRPr lang="es-ES"/>
            </a:p>
          </p:txBody>
        </p:sp>
        <p:sp>
          <p:nvSpPr>
            <p:cNvPr id="42195" name="Line 8"/>
            <p:cNvSpPr>
              <a:spLocks noChangeShapeType="1"/>
            </p:cNvSpPr>
            <p:nvPr/>
          </p:nvSpPr>
          <p:spPr bwMode="auto">
            <a:xfrm>
              <a:off x="2252" y="1356"/>
              <a:ext cx="264"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196" name="Freeform 9"/>
            <p:cNvSpPr>
              <a:spLocks/>
            </p:cNvSpPr>
            <p:nvPr/>
          </p:nvSpPr>
          <p:spPr bwMode="auto">
            <a:xfrm>
              <a:off x="2513" y="1351"/>
              <a:ext cx="17" cy="17"/>
            </a:xfrm>
            <a:custGeom>
              <a:avLst/>
              <a:gdLst>
                <a:gd name="T0" fmla="*/ 0 w 17"/>
                <a:gd name="T1" fmla="*/ 0 h 17"/>
                <a:gd name="T2" fmla="*/ 0 w 17"/>
                <a:gd name="T3" fmla="*/ 16 h 17"/>
                <a:gd name="T4" fmla="*/ 16 w 17"/>
                <a:gd name="T5" fmla="*/ 8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0"/>
                  </a:moveTo>
                  <a:lnTo>
                    <a:pt x="0" y="16"/>
                  </a:lnTo>
                  <a:lnTo>
                    <a:pt x="16" y="8"/>
                  </a:lnTo>
                  <a:lnTo>
                    <a:pt x="0" y="0"/>
                  </a:lnTo>
                </a:path>
              </a:pathLst>
            </a:custGeom>
            <a:solidFill>
              <a:srgbClr val="000000"/>
            </a:solidFill>
            <a:ln w="12700" cap="rnd">
              <a:solidFill>
                <a:srgbClr val="000000"/>
              </a:solidFill>
              <a:round/>
              <a:headEnd/>
              <a:tailEnd/>
            </a:ln>
          </p:spPr>
          <p:txBody>
            <a:bodyPr/>
            <a:lstStyle/>
            <a:p>
              <a:endParaRPr lang="es-ES"/>
            </a:p>
          </p:txBody>
        </p:sp>
        <p:sp>
          <p:nvSpPr>
            <p:cNvPr id="42197" name="Line 10"/>
            <p:cNvSpPr>
              <a:spLocks noChangeShapeType="1"/>
            </p:cNvSpPr>
            <p:nvPr/>
          </p:nvSpPr>
          <p:spPr bwMode="auto">
            <a:xfrm flipV="1">
              <a:off x="2338" y="1189"/>
              <a:ext cx="0" cy="167"/>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198" name="Line 11"/>
            <p:cNvSpPr>
              <a:spLocks noChangeShapeType="1"/>
            </p:cNvSpPr>
            <p:nvPr/>
          </p:nvSpPr>
          <p:spPr bwMode="auto">
            <a:xfrm>
              <a:off x="2338" y="1189"/>
              <a:ext cx="178"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199" name="Freeform 12"/>
            <p:cNvSpPr>
              <a:spLocks/>
            </p:cNvSpPr>
            <p:nvPr/>
          </p:nvSpPr>
          <p:spPr bwMode="auto">
            <a:xfrm>
              <a:off x="2513" y="1185"/>
              <a:ext cx="17" cy="17"/>
            </a:xfrm>
            <a:custGeom>
              <a:avLst/>
              <a:gdLst>
                <a:gd name="T0" fmla="*/ 0 w 17"/>
                <a:gd name="T1" fmla="*/ 0 h 17"/>
                <a:gd name="T2" fmla="*/ 0 w 17"/>
                <a:gd name="T3" fmla="*/ 16 h 17"/>
                <a:gd name="T4" fmla="*/ 16 w 17"/>
                <a:gd name="T5" fmla="*/ 7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0"/>
                  </a:moveTo>
                  <a:lnTo>
                    <a:pt x="0" y="16"/>
                  </a:lnTo>
                  <a:lnTo>
                    <a:pt x="16" y="7"/>
                  </a:lnTo>
                  <a:lnTo>
                    <a:pt x="0" y="0"/>
                  </a:lnTo>
                </a:path>
              </a:pathLst>
            </a:custGeom>
            <a:solidFill>
              <a:srgbClr val="000000"/>
            </a:solidFill>
            <a:ln w="12700" cap="rnd">
              <a:solidFill>
                <a:srgbClr val="000000"/>
              </a:solidFill>
              <a:round/>
              <a:headEnd/>
              <a:tailEnd/>
            </a:ln>
          </p:spPr>
          <p:txBody>
            <a:bodyPr/>
            <a:lstStyle/>
            <a:p>
              <a:endParaRPr lang="es-ES"/>
            </a:p>
          </p:txBody>
        </p:sp>
        <p:sp>
          <p:nvSpPr>
            <p:cNvPr id="42200" name="Line 13"/>
            <p:cNvSpPr>
              <a:spLocks noChangeShapeType="1"/>
            </p:cNvSpPr>
            <p:nvPr/>
          </p:nvSpPr>
          <p:spPr bwMode="auto">
            <a:xfrm flipH="1">
              <a:off x="1874" y="1544"/>
              <a:ext cx="654"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201" name="Line 14"/>
            <p:cNvSpPr>
              <a:spLocks noChangeShapeType="1"/>
            </p:cNvSpPr>
            <p:nvPr/>
          </p:nvSpPr>
          <p:spPr bwMode="auto">
            <a:xfrm>
              <a:off x="1874" y="1356"/>
              <a:ext cx="92"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202" name="Freeform 15"/>
            <p:cNvSpPr>
              <a:spLocks/>
            </p:cNvSpPr>
            <p:nvPr/>
          </p:nvSpPr>
          <p:spPr bwMode="auto">
            <a:xfrm>
              <a:off x="1962" y="1351"/>
              <a:ext cx="17" cy="17"/>
            </a:xfrm>
            <a:custGeom>
              <a:avLst/>
              <a:gdLst>
                <a:gd name="T0" fmla="*/ 0 w 17"/>
                <a:gd name="T1" fmla="*/ 0 h 17"/>
                <a:gd name="T2" fmla="*/ 0 w 17"/>
                <a:gd name="T3" fmla="*/ 16 h 17"/>
                <a:gd name="T4" fmla="*/ 16 w 17"/>
                <a:gd name="T5" fmla="*/ 8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0"/>
                  </a:moveTo>
                  <a:lnTo>
                    <a:pt x="0" y="16"/>
                  </a:lnTo>
                  <a:lnTo>
                    <a:pt x="16" y="8"/>
                  </a:lnTo>
                  <a:lnTo>
                    <a:pt x="0" y="0"/>
                  </a:lnTo>
                </a:path>
              </a:pathLst>
            </a:custGeom>
            <a:solidFill>
              <a:srgbClr val="000000"/>
            </a:solidFill>
            <a:ln w="12700" cap="rnd">
              <a:solidFill>
                <a:srgbClr val="000000"/>
              </a:solidFill>
              <a:round/>
              <a:headEnd/>
              <a:tailEnd/>
            </a:ln>
          </p:spPr>
          <p:txBody>
            <a:bodyPr/>
            <a:lstStyle/>
            <a:p>
              <a:endParaRPr lang="es-ES"/>
            </a:p>
          </p:txBody>
        </p:sp>
        <p:sp>
          <p:nvSpPr>
            <p:cNvPr id="42203" name="Rectangle 16"/>
            <p:cNvSpPr>
              <a:spLocks noChangeArrowheads="1"/>
            </p:cNvSpPr>
            <p:nvPr/>
          </p:nvSpPr>
          <p:spPr bwMode="auto">
            <a:xfrm>
              <a:off x="1985" y="1320"/>
              <a:ext cx="259" cy="73"/>
            </a:xfrm>
            <a:prstGeom prst="rect">
              <a:avLst/>
            </a:prstGeom>
            <a:noFill/>
            <a:ln w="25400">
              <a:solidFill>
                <a:srgbClr val="000000"/>
              </a:solidFill>
              <a:miter lim="800000"/>
              <a:headEnd/>
              <a:tailEnd/>
            </a:ln>
          </p:spPr>
          <p:txBody>
            <a:bodyPr wrap="none" anchor="ctr"/>
            <a:lstStyle/>
            <a:p>
              <a:endParaRPr lang="es-ES"/>
            </a:p>
          </p:txBody>
        </p:sp>
        <p:sp>
          <p:nvSpPr>
            <p:cNvPr id="42204" name="Rectangle 17"/>
            <p:cNvSpPr>
              <a:spLocks noChangeArrowheads="1"/>
            </p:cNvSpPr>
            <p:nvPr/>
          </p:nvSpPr>
          <p:spPr bwMode="auto">
            <a:xfrm>
              <a:off x="1997" y="1321"/>
              <a:ext cx="90" cy="105"/>
            </a:xfrm>
            <a:prstGeom prst="rect">
              <a:avLst/>
            </a:prstGeom>
            <a:noFill/>
            <a:ln w="9525">
              <a:noFill/>
              <a:miter lim="800000"/>
              <a:headEnd/>
              <a:tailEnd/>
            </a:ln>
          </p:spPr>
          <p:txBody>
            <a:bodyPr wrap="none" anchor="ctr"/>
            <a:lstStyle/>
            <a:p>
              <a:endParaRPr lang="es-ES"/>
            </a:p>
          </p:txBody>
        </p:sp>
        <p:sp>
          <p:nvSpPr>
            <p:cNvPr id="42205" name="Rectangle 18"/>
            <p:cNvSpPr>
              <a:spLocks noChangeArrowheads="1"/>
            </p:cNvSpPr>
            <p:nvPr/>
          </p:nvSpPr>
          <p:spPr bwMode="auto">
            <a:xfrm>
              <a:off x="2536" y="1320"/>
              <a:ext cx="259" cy="73"/>
            </a:xfrm>
            <a:prstGeom prst="rect">
              <a:avLst/>
            </a:prstGeom>
            <a:noFill/>
            <a:ln w="25400">
              <a:solidFill>
                <a:srgbClr val="000000"/>
              </a:solidFill>
              <a:miter lim="800000"/>
              <a:headEnd/>
              <a:tailEnd/>
            </a:ln>
          </p:spPr>
          <p:txBody>
            <a:bodyPr wrap="none" anchor="ctr"/>
            <a:lstStyle/>
            <a:p>
              <a:endParaRPr lang="es-ES"/>
            </a:p>
          </p:txBody>
        </p:sp>
        <p:sp>
          <p:nvSpPr>
            <p:cNvPr id="42206" name="Rectangle 19"/>
            <p:cNvSpPr>
              <a:spLocks noChangeArrowheads="1"/>
            </p:cNvSpPr>
            <p:nvPr/>
          </p:nvSpPr>
          <p:spPr bwMode="auto">
            <a:xfrm>
              <a:off x="2536" y="1508"/>
              <a:ext cx="259" cy="62"/>
            </a:xfrm>
            <a:prstGeom prst="rect">
              <a:avLst/>
            </a:prstGeom>
            <a:noFill/>
            <a:ln w="25400">
              <a:solidFill>
                <a:srgbClr val="000000"/>
              </a:solidFill>
              <a:miter lim="800000"/>
              <a:headEnd/>
              <a:tailEnd/>
            </a:ln>
          </p:spPr>
          <p:txBody>
            <a:bodyPr wrap="none" anchor="ctr"/>
            <a:lstStyle/>
            <a:p>
              <a:endParaRPr lang="es-ES"/>
            </a:p>
          </p:txBody>
        </p:sp>
        <p:sp>
          <p:nvSpPr>
            <p:cNvPr id="42207" name="Rectangle 20"/>
            <p:cNvSpPr>
              <a:spLocks noChangeArrowheads="1"/>
            </p:cNvSpPr>
            <p:nvPr/>
          </p:nvSpPr>
          <p:spPr bwMode="auto">
            <a:xfrm>
              <a:off x="2542" y="1491"/>
              <a:ext cx="90" cy="98"/>
            </a:xfrm>
            <a:prstGeom prst="rect">
              <a:avLst/>
            </a:prstGeom>
            <a:noFill/>
            <a:ln w="9525">
              <a:noFill/>
              <a:miter lim="800000"/>
              <a:headEnd/>
              <a:tailEnd/>
            </a:ln>
          </p:spPr>
          <p:txBody>
            <a:bodyPr wrap="none" anchor="ctr"/>
            <a:lstStyle/>
            <a:p>
              <a:endParaRPr lang="es-ES"/>
            </a:p>
          </p:txBody>
        </p:sp>
        <p:sp>
          <p:nvSpPr>
            <p:cNvPr id="42208" name="Line 21"/>
            <p:cNvSpPr>
              <a:spLocks noChangeShapeType="1"/>
            </p:cNvSpPr>
            <p:nvPr/>
          </p:nvSpPr>
          <p:spPr bwMode="auto">
            <a:xfrm flipV="1">
              <a:off x="2648" y="1056"/>
              <a:ext cx="0" cy="82"/>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209" name="Freeform 22"/>
            <p:cNvSpPr>
              <a:spLocks/>
            </p:cNvSpPr>
            <p:nvPr/>
          </p:nvSpPr>
          <p:spPr bwMode="auto">
            <a:xfrm>
              <a:off x="2641" y="1136"/>
              <a:ext cx="17" cy="17"/>
            </a:xfrm>
            <a:custGeom>
              <a:avLst/>
              <a:gdLst>
                <a:gd name="T0" fmla="*/ 16 w 17"/>
                <a:gd name="T1" fmla="*/ 0 h 17"/>
                <a:gd name="T2" fmla="*/ 0 w 17"/>
                <a:gd name="T3" fmla="*/ 0 h 17"/>
                <a:gd name="T4" fmla="*/ 8 w 17"/>
                <a:gd name="T5" fmla="*/ 16 h 17"/>
                <a:gd name="T6" fmla="*/ 16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8" y="16"/>
                  </a:lnTo>
                  <a:lnTo>
                    <a:pt x="16" y="0"/>
                  </a:lnTo>
                </a:path>
              </a:pathLst>
            </a:custGeom>
            <a:solidFill>
              <a:srgbClr val="000000"/>
            </a:solidFill>
            <a:ln w="12700" cap="rnd">
              <a:solidFill>
                <a:srgbClr val="000000"/>
              </a:solidFill>
              <a:round/>
              <a:headEnd/>
              <a:tailEnd/>
            </a:ln>
          </p:spPr>
          <p:txBody>
            <a:bodyPr/>
            <a:lstStyle/>
            <a:p>
              <a:endParaRPr lang="es-ES"/>
            </a:p>
          </p:txBody>
        </p:sp>
        <p:sp>
          <p:nvSpPr>
            <p:cNvPr id="42210" name="Line 23"/>
            <p:cNvSpPr>
              <a:spLocks noChangeShapeType="1"/>
            </p:cNvSpPr>
            <p:nvPr/>
          </p:nvSpPr>
          <p:spPr bwMode="auto">
            <a:xfrm>
              <a:off x="2648" y="1112"/>
              <a:ext cx="326" cy="0"/>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2211" name="Line 24"/>
            <p:cNvSpPr>
              <a:spLocks noChangeShapeType="1"/>
            </p:cNvSpPr>
            <p:nvPr/>
          </p:nvSpPr>
          <p:spPr bwMode="auto">
            <a:xfrm flipH="1">
              <a:off x="2809" y="1544"/>
              <a:ext cx="165" cy="0"/>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2212" name="Freeform 25"/>
            <p:cNvSpPr>
              <a:spLocks/>
            </p:cNvSpPr>
            <p:nvPr/>
          </p:nvSpPr>
          <p:spPr bwMode="auto">
            <a:xfrm>
              <a:off x="2802" y="1541"/>
              <a:ext cx="17" cy="17"/>
            </a:xfrm>
            <a:custGeom>
              <a:avLst/>
              <a:gdLst>
                <a:gd name="T0" fmla="*/ 16 w 17"/>
                <a:gd name="T1" fmla="*/ 16 h 17"/>
                <a:gd name="T2" fmla="*/ 16 w 17"/>
                <a:gd name="T3" fmla="*/ 0 h 17"/>
                <a:gd name="T4" fmla="*/ 0 w 17"/>
                <a:gd name="T5" fmla="*/ 7 h 17"/>
                <a:gd name="T6" fmla="*/ 16 w 17"/>
                <a:gd name="T7" fmla="*/ 16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16"/>
                  </a:moveTo>
                  <a:lnTo>
                    <a:pt x="16" y="0"/>
                  </a:lnTo>
                  <a:lnTo>
                    <a:pt x="0" y="7"/>
                  </a:lnTo>
                  <a:lnTo>
                    <a:pt x="16" y="16"/>
                  </a:lnTo>
                </a:path>
              </a:pathLst>
            </a:custGeom>
            <a:solidFill>
              <a:srgbClr val="000000"/>
            </a:solidFill>
            <a:ln w="12700" cap="rnd">
              <a:solidFill>
                <a:srgbClr val="000000"/>
              </a:solidFill>
              <a:round/>
              <a:headEnd/>
              <a:tailEnd/>
            </a:ln>
          </p:spPr>
          <p:txBody>
            <a:bodyPr/>
            <a:lstStyle/>
            <a:p>
              <a:endParaRPr lang="es-ES"/>
            </a:p>
          </p:txBody>
        </p:sp>
        <p:sp>
          <p:nvSpPr>
            <p:cNvPr id="42213" name="Oval 26"/>
            <p:cNvSpPr>
              <a:spLocks noChangeArrowheads="1"/>
            </p:cNvSpPr>
            <p:nvPr/>
          </p:nvSpPr>
          <p:spPr bwMode="auto">
            <a:xfrm>
              <a:off x="1992" y="1097"/>
              <a:ext cx="319" cy="96"/>
            </a:xfrm>
            <a:prstGeom prst="ellipse">
              <a:avLst/>
            </a:prstGeom>
            <a:noFill/>
            <a:ln w="25400">
              <a:solidFill>
                <a:srgbClr val="000000"/>
              </a:solidFill>
              <a:round/>
              <a:headEnd/>
              <a:tailEnd/>
            </a:ln>
          </p:spPr>
          <p:txBody>
            <a:bodyPr wrap="none" anchor="ctr"/>
            <a:lstStyle/>
            <a:p>
              <a:endParaRPr lang="es-ES"/>
            </a:p>
          </p:txBody>
        </p:sp>
        <p:sp>
          <p:nvSpPr>
            <p:cNvPr id="42214" name="Line 27"/>
            <p:cNvSpPr>
              <a:spLocks noChangeShapeType="1"/>
            </p:cNvSpPr>
            <p:nvPr/>
          </p:nvSpPr>
          <p:spPr bwMode="auto">
            <a:xfrm>
              <a:off x="2149" y="1200"/>
              <a:ext cx="0" cy="108"/>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2215" name="Freeform 28"/>
            <p:cNvSpPr>
              <a:spLocks/>
            </p:cNvSpPr>
            <p:nvPr/>
          </p:nvSpPr>
          <p:spPr bwMode="auto">
            <a:xfrm>
              <a:off x="2143" y="1306"/>
              <a:ext cx="17" cy="17"/>
            </a:xfrm>
            <a:custGeom>
              <a:avLst/>
              <a:gdLst>
                <a:gd name="T0" fmla="*/ 16 w 17"/>
                <a:gd name="T1" fmla="*/ 0 h 17"/>
                <a:gd name="T2" fmla="*/ 0 w 17"/>
                <a:gd name="T3" fmla="*/ 0 h 17"/>
                <a:gd name="T4" fmla="*/ 8 w 17"/>
                <a:gd name="T5" fmla="*/ 16 h 17"/>
                <a:gd name="T6" fmla="*/ 16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8" y="16"/>
                  </a:lnTo>
                  <a:lnTo>
                    <a:pt x="16" y="0"/>
                  </a:lnTo>
                </a:path>
              </a:pathLst>
            </a:custGeom>
            <a:solidFill>
              <a:srgbClr val="000000"/>
            </a:solidFill>
            <a:ln w="12700" cap="rnd">
              <a:solidFill>
                <a:srgbClr val="000000"/>
              </a:solidFill>
              <a:round/>
              <a:headEnd/>
              <a:tailEnd/>
            </a:ln>
          </p:spPr>
          <p:txBody>
            <a:bodyPr/>
            <a:lstStyle/>
            <a:p>
              <a:endParaRPr lang="es-ES"/>
            </a:p>
          </p:txBody>
        </p:sp>
        <p:sp>
          <p:nvSpPr>
            <p:cNvPr id="42216" name="Line 29"/>
            <p:cNvSpPr>
              <a:spLocks noChangeShapeType="1"/>
            </p:cNvSpPr>
            <p:nvPr/>
          </p:nvSpPr>
          <p:spPr bwMode="auto">
            <a:xfrm flipV="1">
              <a:off x="2183" y="1204"/>
              <a:ext cx="0" cy="108"/>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2217" name="Freeform 30"/>
            <p:cNvSpPr>
              <a:spLocks/>
            </p:cNvSpPr>
            <p:nvPr/>
          </p:nvSpPr>
          <p:spPr bwMode="auto">
            <a:xfrm>
              <a:off x="2177" y="1200"/>
              <a:ext cx="17" cy="17"/>
            </a:xfrm>
            <a:custGeom>
              <a:avLst/>
              <a:gdLst>
                <a:gd name="T0" fmla="*/ 0 w 17"/>
                <a:gd name="T1" fmla="*/ 16 h 17"/>
                <a:gd name="T2" fmla="*/ 16 w 17"/>
                <a:gd name="T3" fmla="*/ 16 h 17"/>
                <a:gd name="T4" fmla="*/ 7 w 17"/>
                <a:gd name="T5" fmla="*/ 0 h 17"/>
                <a:gd name="T6" fmla="*/ 0 w 17"/>
                <a:gd name="T7" fmla="*/ 16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16"/>
                  </a:moveTo>
                  <a:lnTo>
                    <a:pt x="16" y="16"/>
                  </a:lnTo>
                  <a:lnTo>
                    <a:pt x="7" y="0"/>
                  </a:lnTo>
                  <a:lnTo>
                    <a:pt x="0" y="16"/>
                  </a:lnTo>
                </a:path>
              </a:pathLst>
            </a:custGeom>
            <a:solidFill>
              <a:srgbClr val="000000"/>
            </a:solidFill>
            <a:ln w="12700" cap="rnd">
              <a:solidFill>
                <a:srgbClr val="000000"/>
              </a:solidFill>
              <a:round/>
              <a:headEnd/>
              <a:tailEnd/>
            </a:ln>
          </p:spPr>
          <p:txBody>
            <a:bodyPr/>
            <a:lstStyle/>
            <a:p>
              <a:endParaRPr lang="es-ES"/>
            </a:p>
          </p:txBody>
        </p:sp>
        <p:sp>
          <p:nvSpPr>
            <p:cNvPr id="42218" name="Line 31"/>
            <p:cNvSpPr>
              <a:spLocks noChangeShapeType="1"/>
            </p:cNvSpPr>
            <p:nvPr/>
          </p:nvSpPr>
          <p:spPr bwMode="auto">
            <a:xfrm>
              <a:off x="1872" y="1355"/>
              <a:ext cx="0" cy="188"/>
            </a:xfrm>
            <a:prstGeom prst="line">
              <a:avLst/>
            </a:prstGeom>
            <a:noFill/>
            <a:ln w="12700">
              <a:solidFill>
                <a:schemeClr val="tx1"/>
              </a:solidFill>
              <a:round/>
              <a:headEnd type="none" w="sm" len="sm"/>
              <a:tailEnd type="none" w="sm" len="sm"/>
            </a:ln>
          </p:spPr>
          <p:txBody>
            <a:bodyPr wrap="none" anchor="ctr"/>
            <a:lstStyle/>
            <a:p>
              <a:endParaRPr lang="es-ES"/>
            </a:p>
          </p:txBody>
        </p:sp>
        <p:sp>
          <p:nvSpPr>
            <p:cNvPr id="42219" name="Rectangle 32"/>
            <p:cNvSpPr>
              <a:spLocks noChangeArrowheads="1"/>
            </p:cNvSpPr>
            <p:nvPr/>
          </p:nvSpPr>
          <p:spPr bwMode="auto">
            <a:xfrm>
              <a:off x="2533" y="1159"/>
              <a:ext cx="271" cy="70"/>
            </a:xfrm>
            <a:prstGeom prst="rect">
              <a:avLst/>
            </a:prstGeom>
            <a:solidFill>
              <a:schemeClr val="bg1"/>
            </a:solidFill>
            <a:ln w="12700">
              <a:solidFill>
                <a:schemeClr val="tx1"/>
              </a:solidFill>
              <a:miter lim="800000"/>
              <a:headEnd/>
              <a:tailEnd/>
            </a:ln>
          </p:spPr>
          <p:txBody>
            <a:bodyPr wrap="none" anchor="ctr"/>
            <a:lstStyle/>
            <a:p>
              <a:endParaRPr lang="es-ES"/>
            </a:p>
          </p:txBody>
        </p:sp>
        <p:sp>
          <p:nvSpPr>
            <p:cNvPr id="42220" name="Line 33"/>
            <p:cNvSpPr>
              <a:spLocks noChangeShapeType="1"/>
            </p:cNvSpPr>
            <p:nvPr/>
          </p:nvSpPr>
          <p:spPr bwMode="auto">
            <a:xfrm>
              <a:off x="2976" y="1110"/>
              <a:ext cx="0" cy="433"/>
            </a:xfrm>
            <a:prstGeom prst="line">
              <a:avLst/>
            </a:prstGeom>
            <a:noFill/>
            <a:ln w="12700">
              <a:solidFill>
                <a:schemeClr val="tx1"/>
              </a:solidFill>
              <a:round/>
              <a:headEnd type="none" w="sm" len="sm"/>
              <a:tailEnd type="none" w="sm" len="sm"/>
            </a:ln>
          </p:spPr>
          <p:txBody>
            <a:bodyPr wrap="none" anchor="ctr"/>
            <a:lstStyle/>
            <a:p>
              <a:endParaRPr lang="es-ES"/>
            </a:p>
          </p:txBody>
        </p:sp>
        <p:sp>
          <p:nvSpPr>
            <p:cNvPr id="42221" name="Rectangle 34"/>
            <p:cNvSpPr>
              <a:spLocks noChangeArrowheads="1"/>
            </p:cNvSpPr>
            <p:nvPr/>
          </p:nvSpPr>
          <p:spPr bwMode="auto">
            <a:xfrm>
              <a:off x="2578" y="1168"/>
              <a:ext cx="90" cy="97"/>
            </a:xfrm>
            <a:prstGeom prst="rect">
              <a:avLst/>
            </a:prstGeom>
            <a:noFill/>
            <a:ln w="9525">
              <a:noFill/>
              <a:miter lim="800000"/>
              <a:headEnd/>
              <a:tailEnd/>
            </a:ln>
          </p:spPr>
          <p:txBody>
            <a:bodyPr wrap="none" anchor="ctr"/>
            <a:lstStyle/>
            <a:p>
              <a:endParaRPr lang="es-ES"/>
            </a:p>
          </p:txBody>
        </p:sp>
        <p:sp>
          <p:nvSpPr>
            <p:cNvPr id="42222" name="Rectangle 35"/>
            <p:cNvSpPr>
              <a:spLocks noChangeArrowheads="1"/>
            </p:cNvSpPr>
            <p:nvPr/>
          </p:nvSpPr>
          <p:spPr bwMode="auto">
            <a:xfrm>
              <a:off x="2022" y="1108"/>
              <a:ext cx="91" cy="196"/>
            </a:xfrm>
            <a:prstGeom prst="rect">
              <a:avLst/>
            </a:prstGeom>
            <a:noFill/>
            <a:ln w="9525">
              <a:noFill/>
              <a:miter lim="800000"/>
              <a:headEnd/>
              <a:tailEnd/>
            </a:ln>
          </p:spPr>
          <p:txBody>
            <a:bodyPr wrap="none" anchor="ctr"/>
            <a:lstStyle/>
            <a:p>
              <a:endParaRPr lang="es-ES"/>
            </a:p>
          </p:txBody>
        </p:sp>
        <p:sp>
          <p:nvSpPr>
            <p:cNvPr id="42223" name="Rectangle 36"/>
            <p:cNvSpPr>
              <a:spLocks noChangeArrowheads="1"/>
            </p:cNvSpPr>
            <p:nvPr/>
          </p:nvSpPr>
          <p:spPr bwMode="auto">
            <a:xfrm>
              <a:off x="2177" y="1236"/>
              <a:ext cx="90" cy="118"/>
            </a:xfrm>
            <a:prstGeom prst="rect">
              <a:avLst/>
            </a:prstGeom>
            <a:noFill/>
            <a:ln w="9525">
              <a:noFill/>
              <a:miter lim="800000"/>
              <a:headEnd/>
              <a:tailEnd/>
            </a:ln>
          </p:spPr>
          <p:txBody>
            <a:bodyPr wrap="none" anchor="ctr"/>
            <a:lstStyle/>
            <a:p>
              <a:endParaRPr lang="es-ES"/>
            </a:p>
          </p:txBody>
        </p:sp>
        <p:sp>
          <p:nvSpPr>
            <p:cNvPr id="42224" name="Rectangle 37"/>
            <p:cNvSpPr>
              <a:spLocks noChangeArrowheads="1"/>
            </p:cNvSpPr>
            <p:nvPr/>
          </p:nvSpPr>
          <p:spPr bwMode="auto">
            <a:xfrm>
              <a:off x="2064" y="1230"/>
              <a:ext cx="91" cy="196"/>
            </a:xfrm>
            <a:prstGeom prst="rect">
              <a:avLst/>
            </a:prstGeom>
            <a:noFill/>
            <a:ln w="9525">
              <a:noFill/>
              <a:miter lim="800000"/>
              <a:headEnd/>
              <a:tailEnd/>
            </a:ln>
          </p:spPr>
          <p:txBody>
            <a:bodyPr wrap="none" anchor="ctr"/>
            <a:lstStyle/>
            <a:p>
              <a:endParaRPr lang="es-ES"/>
            </a:p>
          </p:txBody>
        </p:sp>
        <p:sp>
          <p:nvSpPr>
            <p:cNvPr id="42225" name="Rectangle 38"/>
            <p:cNvSpPr>
              <a:spLocks noChangeArrowheads="1"/>
            </p:cNvSpPr>
            <p:nvPr/>
          </p:nvSpPr>
          <p:spPr bwMode="auto">
            <a:xfrm>
              <a:off x="1883" y="1501"/>
              <a:ext cx="90" cy="131"/>
            </a:xfrm>
            <a:prstGeom prst="rect">
              <a:avLst/>
            </a:prstGeom>
            <a:noFill/>
            <a:ln w="9525">
              <a:noFill/>
              <a:miter lim="800000"/>
              <a:headEnd/>
              <a:tailEnd/>
            </a:ln>
          </p:spPr>
          <p:txBody>
            <a:bodyPr wrap="none" anchor="ctr"/>
            <a:lstStyle/>
            <a:p>
              <a:endParaRPr lang="es-ES"/>
            </a:p>
          </p:txBody>
        </p:sp>
        <p:sp>
          <p:nvSpPr>
            <p:cNvPr id="42226" name="Rectangle 39"/>
            <p:cNvSpPr>
              <a:spLocks noChangeArrowheads="1"/>
            </p:cNvSpPr>
            <p:nvPr/>
          </p:nvSpPr>
          <p:spPr bwMode="auto">
            <a:xfrm>
              <a:off x="2288" y="1368"/>
              <a:ext cx="90" cy="131"/>
            </a:xfrm>
            <a:prstGeom prst="rect">
              <a:avLst/>
            </a:prstGeom>
            <a:noFill/>
            <a:ln w="9525">
              <a:noFill/>
              <a:miter lim="800000"/>
              <a:headEnd/>
              <a:tailEnd/>
            </a:ln>
          </p:spPr>
          <p:txBody>
            <a:bodyPr wrap="none" anchor="ctr"/>
            <a:lstStyle/>
            <a:p>
              <a:endParaRPr lang="es-ES"/>
            </a:p>
          </p:txBody>
        </p:sp>
        <p:sp>
          <p:nvSpPr>
            <p:cNvPr id="42227" name="Rectangle 40"/>
            <p:cNvSpPr>
              <a:spLocks noChangeArrowheads="1"/>
            </p:cNvSpPr>
            <p:nvPr/>
          </p:nvSpPr>
          <p:spPr bwMode="auto">
            <a:xfrm>
              <a:off x="2652" y="1435"/>
              <a:ext cx="90" cy="130"/>
            </a:xfrm>
            <a:prstGeom prst="rect">
              <a:avLst/>
            </a:prstGeom>
            <a:noFill/>
            <a:ln w="9525">
              <a:noFill/>
              <a:miter lim="800000"/>
              <a:headEnd/>
              <a:tailEnd/>
            </a:ln>
          </p:spPr>
          <p:txBody>
            <a:bodyPr wrap="none" anchor="ctr"/>
            <a:lstStyle/>
            <a:p>
              <a:endParaRPr lang="es-ES"/>
            </a:p>
          </p:txBody>
        </p:sp>
      </p:grpSp>
      <p:sp>
        <p:nvSpPr>
          <p:cNvPr id="41988" name="Line 41"/>
          <p:cNvSpPr>
            <a:spLocks noChangeShapeType="1"/>
          </p:cNvSpPr>
          <p:nvPr/>
        </p:nvSpPr>
        <p:spPr bwMode="auto">
          <a:xfrm flipH="1">
            <a:off x="609600" y="2209800"/>
            <a:ext cx="2514600" cy="1219200"/>
          </a:xfrm>
          <a:prstGeom prst="line">
            <a:avLst/>
          </a:prstGeom>
          <a:noFill/>
          <a:ln w="12700">
            <a:solidFill>
              <a:schemeClr val="tx1"/>
            </a:solidFill>
            <a:prstDash val="dash"/>
            <a:round/>
            <a:headEnd type="none" w="sm" len="sm"/>
            <a:tailEnd type="none" w="sm" len="sm"/>
          </a:ln>
        </p:spPr>
        <p:txBody>
          <a:bodyPr wrap="none" anchor="ctr"/>
          <a:lstStyle/>
          <a:p>
            <a:endParaRPr lang="es-ES"/>
          </a:p>
        </p:txBody>
      </p:sp>
      <p:sp>
        <p:nvSpPr>
          <p:cNvPr id="41989" name="Line 42"/>
          <p:cNvSpPr>
            <a:spLocks noChangeShapeType="1"/>
          </p:cNvSpPr>
          <p:nvPr/>
        </p:nvSpPr>
        <p:spPr bwMode="auto">
          <a:xfrm>
            <a:off x="3581400" y="2209800"/>
            <a:ext cx="2819400" cy="1295400"/>
          </a:xfrm>
          <a:prstGeom prst="line">
            <a:avLst/>
          </a:prstGeom>
          <a:noFill/>
          <a:ln w="12700">
            <a:solidFill>
              <a:schemeClr val="tx1"/>
            </a:solidFill>
            <a:prstDash val="dash"/>
            <a:round/>
            <a:headEnd type="none" w="sm" len="sm"/>
            <a:tailEnd type="none" w="sm" len="sm"/>
          </a:ln>
        </p:spPr>
        <p:txBody>
          <a:bodyPr wrap="none" anchor="ctr"/>
          <a:lstStyle/>
          <a:p>
            <a:endParaRPr lang="es-ES"/>
          </a:p>
        </p:txBody>
      </p:sp>
      <p:grpSp>
        <p:nvGrpSpPr>
          <p:cNvPr id="41990" name="Group 43"/>
          <p:cNvGrpSpPr>
            <a:grpSpLocks/>
          </p:cNvGrpSpPr>
          <p:nvPr/>
        </p:nvGrpSpPr>
        <p:grpSpPr bwMode="auto">
          <a:xfrm>
            <a:off x="0" y="3505200"/>
            <a:ext cx="1752600" cy="914400"/>
            <a:chOff x="0" y="2208"/>
            <a:chExt cx="1104" cy="576"/>
          </a:xfrm>
        </p:grpSpPr>
        <p:sp>
          <p:nvSpPr>
            <p:cNvPr id="42154" name="Line 44"/>
            <p:cNvSpPr>
              <a:spLocks noChangeShapeType="1"/>
            </p:cNvSpPr>
            <p:nvPr/>
          </p:nvSpPr>
          <p:spPr bwMode="auto">
            <a:xfrm>
              <a:off x="776" y="2385"/>
              <a:ext cx="0" cy="71"/>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155" name="Freeform 45"/>
            <p:cNvSpPr>
              <a:spLocks/>
            </p:cNvSpPr>
            <p:nvPr/>
          </p:nvSpPr>
          <p:spPr bwMode="auto">
            <a:xfrm>
              <a:off x="769" y="2454"/>
              <a:ext cx="17" cy="17"/>
            </a:xfrm>
            <a:custGeom>
              <a:avLst/>
              <a:gdLst>
                <a:gd name="T0" fmla="*/ 16 w 17"/>
                <a:gd name="T1" fmla="*/ 0 h 17"/>
                <a:gd name="T2" fmla="*/ 0 w 17"/>
                <a:gd name="T3" fmla="*/ 0 h 17"/>
                <a:gd name="T4" fmla="*/ 8 w 17"/>
                <a:gd name="T5" fmla="*/ 16 h 17"/>
                <a:gd name="T6" fmla="*/ 16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8" y="16"/>
                  </a:lnTo>
                  <a:lnTo>
                    <a:pt x="16" y="0"/>
                  </a:lnTo>
                </a:path>
              </a:pathLst>
            </a:custGeom>
            <a:solidFill>
              <a:srgbClr val="000000"/>
            </a:solidFill>
            <a:ln w="12700" cap="rnd">
              <a:solidFill>
                <a:srgbClr val="000000"/>
              </a:solidFill>
              <a:round/>
              <a:headEnd/>
              <a:tailEnd/>
            </a:ln>
          </p:spPr>
          <p:txBody>
            <a:bodyPr/>
            <a:lstStyle/>
            <a:p>
              <a:endParaRPr lang="es-ES"/>
            </a:p>
          </p:txBody>
        </p:sp>
        <p:sp>
          <p:nvSpPr>
            <p:cNvPr id="42156" name="Line 46"/>
            <p:cNvSpPr>
              <a:spLocks noChangeShapeType="1"/>
            </p:cNvSpPr>
            <p:nvPr/>
          </p:nvSpPr>
          <p:spPr bwMode="auto">
            <a:xfrm>
              <a:off x="776" y="2552"/>
              <a:ext cx="0" cy="93"/>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157" name="Freeform 47"/>
            <p:cNvSpPr>
              <a:spLocks/>
            </p:cNvSpPr>
            <p:nvPr/>
          </p:nvSpPr>
          <p:spPr bwMode="auto">
            <a:xfrm>
              <a:off x="769" y="2643"/>
              <a:ext cx="17" cy="17"/>
            </a:xfrm>
            <a:custGeom>
              <a:avLst/>
              <a:gdLst>
                <a:gd name="T0" fmla="*/ 16 w 17"/>
                <a:gd name="T1" fmla="*/ 0 h 17"/>
                <a:gd name="T2" fmla="*/ 0 w 17"/>
                <a:gd name="T3" fmla="*/ 0 h 17"/>
                <a:gd name="T4" fmla="*/ 8 w 17"/>
                <a:gd name="T5" fmla="*/ 16 h 17"/>
                <a:gd name="T6" fmla="*/ 16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8" y="16"/>
                  </a:lnTo>
                  <a:lnTo>
                    <a:pt x="16" y="0"/>
                  </a:lnTo>
                </a:path>
              </a:pathLst>
            </a:custGeom>
            <a:solidFill>
              <a:srgbClr val="000000"/>
            </a:solidFill>
            <a:ln w="12700" cap="rnd">
              <a:solidFill>
                <a:srgbClr val="000000"/>
              </a:solidFill>
              <a:round/>
              <a:headEnd/>
              <a:tailEnd/>
            </a:ln>
          </p:spPr>
          <p:txBody>
            <a:bodyPr/>
            <a:lstStyle/>
            <a:p>
              <a:endParaRPr lang="es-ES"/>
            </a:p>
          </p:txBody>
        </p:sp>
        <p:sp>
          <p:nvSpPr>
            <p:cNvPr id="42158" name="Line 48"/>
            <p:cNvSpPr>
              <a:spLocks noChangeShapeType="1"/>
            </p:cNvSpPr>
            <p:nvPr/>
          </p:nvSpPr>
          <p:spPr bwMode="auto">
            <a:xfrm>
              <a:off x="380" y="2508"/>
              <a:ext cx="264"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159" name="Freeform 49"/>
            <p:cNvSpPr>
              <a:spLocks/>
            </p:cNvSpPr>
            <p:nvPr/>
          </p:nvSpPr>
          <p:spPr bwMode="auto">
            <a:xfrm>
              <a:off x="641" y="2503"/>
              <a:ext cx="17" cy="17"/>
            </a:xfrm>
            <a:custGeom>
              <a:avLst/>
              <a:gdLst>
                <a:gd name="T0" fmla="*/ 0 w 17"/>
                <a:gd name="T1" fmla="*/ 0 h 17"/>
                <a:gd name="T2" fmla="*/ 0 w 17"/>
                <a:gd name="T3" fmla="*/ 16 h 17"/>
                <a:gd name="T4" fmla="*/ 16 w 17"/>
                <a:gd name="T5" fmla="*/ 8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0"/>
                  </a:moveTo>
                  <a:lnTo>
                    <a:pt x="0" y="16"/>
                  </a:lnTo>
                  <a:lnTo>
                    <a:pt x="16" y="8"/>
                  </a:lnTo>
                  <a:lnTo>
                    <a:pt x="0" y="0"/>
                  </a:lnTo>
                </a:path>
              </a:pathLst>
            </a:custGeom>
            <a:solidFill>
              <a:srgbClr val="000000"/>
            </a:solidFill>
            <a:ln w="12700" cap="rnd">
              <a:solidFill>
                <a:srgbClr val="000000"/>
              </a:solidFill>
              <a:round/>
              <a:headEnd/>
              <a:tailEnd/>
            </a:ln>
          </p:spPr>
          <p:txBody>
            <a:bodyPr/>
            <a:lstStyle/>
            <a:p>
              <a:endParaRPr lang="es-ES"/>
            </a:p>
          </p:txBody>
        </p:sp>
        <p:sp>
          <p:nvSpPr>
            <p:cNvPr id="42160" name="Line 50"/>
            <p:cNvSpPr>
              <a:spLocks noChangeShapeType="1"/>
            </p:cNvSpPr>
            <p:nvPr/>
          </p:nvSpPr>
          <p:spPr bwMode="auto">
            <a:xfrm flipV="1">
              <a:off x="466" y="2341"/>
              <a:ext cx="0" cy="167"/>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161" name="Line 51"/>
            <p:cNvSpPr>
              <a:spLocks noChangeShapeType="1"/>
            </p:cNvSpPr>
            <p:nvPr/>
          </p:nvSpPr>
          <p:spPr bwMode="auto">
            <a:xfrm>
              <a:off x="466" y="2341"/>
              <a:ext cx="178"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162" name="Freeform 52"/>
            <p:cNvSpPr>
              <a:spLocks/>
            </p:cNvSpPr>
            <p:nvPr/>
          </p:nvSpPr>
          <p:spPr bwMode="auto">
            <a:xfrm>
              <a:off x="641" y="2337"/>
              <a:ext cx="17" cy="17"/>
            </a:xfrm>
            <a:custGeom>
              <a:avLst/>
              <a:gdLst>
                <a:gd name="T0" fmla="*/ 0 w 17"/>
                <a:gd name="T1" fmla="*/ 0 h 17"/>
                <a:gd name="T2" fmla="*/ 0 w 17"/>
                <a:gd name="T3" fmla="*/ 16 h 17"/>
                <a:gd name="T4" fmla="*/ 16 w 17"/>
                <a:gd name="T5" fmla="*/ 7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0"/>
                  </a:moveTo>
                  <a:lnTo>
                    <a:pt x="0" y="16"/>
                  </a:lnTo>
                  <a:lnTo>
                    <a:pt x="16" y="7"/>
                  </a:lnTo>
                  <a:lnTo>
                    <a:pt x="0" y="0"/>
                  </a:lnTo>
                </a:path>
              </a:pathLst>
            </a:custGeom>
            <a:solidFill>
              <a:srgbClr val="000000"/>
            </a:solidFill>
            <a:ln w="12700" cap="rnd">
              <a:solidFill>
                <a:srgbClr val="000000"/>
              </a:solidFill>
              <a:round/>
              <a:headEnd/>
              <a:tailEnd/>
            </a:ln>
          </p:spPr>
          <p:txBody>
            <a:bodyPr/>
            <a:lstStyle/>
            <a:p>
              <a:endParaRPr lang="es-ES"/>
            </a:p>
          </p:txBody>
        </p:sp>
        <p:sp>
          <p:nvSpPr>
            <p:cNvPr id="42163" name="Line 53"/>
            <p:cNvSpPr>
              <a:spLocks noChangeShapeType="1"/>
            </p:cNvSpPr>
            <p:nvPr/>
          </p:nvSpPr>
          <p:spPr bwMode="auto">
            <a:xfrm flipH="1">
              <a:off x="2" y="2696"/>
              <a:ext cx="654"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164" name="Line 54"/>
            <p:cNvSpPr>
              <a:spLocks noChangeShapeType="1"/>
            </p:cNvSpPr>
            <p:nvPr/>
          </p:nvSpPr>
          <p:spPr bwMode="auto">
            <a:xfrm>
              <a:off x="2" y="2508"/>
              <a:ext cx="92"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165" name="Freeform 55"/>
            <p:cNvSpPr>
              <a:spLocks/>
            </p:cNvSpPr>
            <p:nvPr/>
          </p:nvSpPr>
          <p:spPr bwMode="auto">
            <a:xfrm>
              <a:off x="90" y="2503"/>
              <a:ext cx="17" cy="17"/>
            </a:xfrm>
            <a:custGeom>
              <a:avLst/>
              <a:gdLst>
                <a:gd name="T0" fmla="*/ 0 w 17"/>
                <a:gd name="T1" fmla="*/ 0 h 17"/>
                <a:gd name="T2" fmla="*/ 0 w 17"/>
                <a:gd name="T3" fmla="*/ 16 h 17"/>
                <a:gd name="T4" fmla="*/ 16 w 17"/>
                <a:gd name="T5" fmla="*/ 8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0"/>
                  </a:moveTo>
                  <a:lnTo>
                    <a:pt x="0" y="16"/>
                  </a:lnTo>
                  <a:lnTo>
                    <a:pt x="16" y="8"/>
                  </a:lnTo>
                  <a:lnTo>
                    <a:pt x="0" y="0"/>
                  </a:lnTo>
                </a:path>
              </a:pathLst>
            </a:custGeom>
            <a:solidFill>
              <a:srgbClr val="000000"/>
            </a:solidFill>
            <a:ln w="12700" cap="rnd">
              <a:solidFill>
                <a:srgbClr val="000000"/>
              </a:solidFill>
              <a:round/>
              <a:headEnd/>
              <a:tailEnd/>
            </a:ln>
          </p:spPr>
          <p:txBody>
            <a:bodyPr/>
            <a:lstStyle/>
            <a:p>
              <a:endParaRPr lang="es-ES"/>
            </a:p>
          </p:txBody>
        </p:sp>
        <p:sp>
          <p:nvSpPr>
            <p:cNvPr id="42166" name="Rectangle 56"/>
            <p:cNvSpPr>
              <a:spLocks noChangeArrowheads="1"/>
            </p:cNvSpPr>
            <p:nvPr/>
          </p:nvSpPr>
          <p:spPr bwMode="auto">
            <a:xfrm>
              <a:off x="113" y="2472"/>
              <a:ext cx="259" cy="73"/>
            </a:xfrm>
            <a:prstGeom prst="rect">
              <a:avLst/>
            </a:prstGeom>
            <a:noFill/>
            <a:ln w="25400">
              <a:solidFill>
                <a:srgbClr val="000000"/>
              </a:solidFill>
              <a:miter lim="800000"/>
              <a:headEnd/>
              <a:tailEnd/>
            </a:ln>
          </p:spPr>
          <p:txBody>
            <a:bodyPr wrap="none" anchor="ctr"/>
            <a:lstStyle/>
            <a:p>
              <a:endParaRPr lang="es-ES"/>
            </a:p>
          </p:txBody>
        </p:sp>
        <p:sp>
          <p:nvSpPr>
            <p:cNvPr id="42167" name="Rectangle 57"/>
            <p:cNvSpPr>
              <a:spLocks noChangeArrowheads="1"/>
            </p:cNvSpPr>
            <p:nvPr/>
          </p:nvSpPr>
          <p:spPr bwMode="auto">
            <a:xfrm>
              <a:off x="125" y="2473"/>
              <a:ext cx="90" cy="105"/>
            </a:xfrm>
            <a:prstGeom prst="rect">
              <a:avLst/>
            </a:prstGeom>
            <a:noFill/>
            <a:ln w="9525">
              <a:noFill/>
              <a:miter lim="800000"/>
              <a:headEnd/>
              <a:tailEnd/>
            </a:ln>
          </p:spPr>
          <p:txBody>
            <a:bodyPr wrap="none" anchor="ctr"/>
            <a:lstStyle/>
            <a:p>
              <a:endParaRPr lang="es-ES"/>
            </a:p>
          </p:txBody>
        </p:sp>
        <p:sp>
          <p:nvSpPr>
            <p:cNvPr id="42168" name="Rectangle 58"/>
            <p:cNvSpPr>
              <a:spLocks noChangeArrowheads="1"/>
            </p:cNvSpPr>
            <p:nvPr/>
          </p:nvSpPr>
          <p:spPr bwMode="auto">
            <a:xfrm>
              <a:off x="664" y="2472"/>
              <a:ext cx="259" cy="73"/>
            </a:xfrm>
            <a:prstGeom prst="rect">
              <a:avLst/>
            </a:prstGeom>
            <a:noFill/>
            <a:ln w="25400">
              <a:solidFill>
                <a:srgbClr val="000000"/>
              </a:solidFill>
              <a:miter lim="800000"/>
              <a:headEnd/>
              <a:tailEnd/>
            </a:ln>
          </p:spPr>
          <p:txBody>
            <a:bodyPr wrap="none" anchor="ctr"/>
            <a:lstStyle/>
            <a:p>
              <a:endParaRPr lang="es-ES"/>
            </a:p>
          </p:txBody>
        </p:sp>
        <p:sp>
          <p:nvSpPr>
            <p:cNvPr id="42169" name="Rectangle 59"/>
            <p:cNvSpPr>
              <a:spLocks noChangeArrowheads="1"/>
            </p:cNvSpPr>
            <p:nvPr/>
          </p:nvSpPr>
          <p:spPr bwMode="auto">
            <a:xfrm>
              <a:off x="664" y="2660"/>
              <a:ext cx="259" cy="62"/>
            </a:xfrm>
            <a:prstGeom prst="rect">
              <a:avLst/>
            </a:prstGeom>
            <a:noFill/>
            <a:ln w="25400">
              <a:solidFill>
                <a:srgbClr val="000000"/>
              </a:solidFill>
              <a:miter lim="800000"/>
              <a:headEnd/>
              <a:tailEnd/>
            </a:ln>
          </p:spPr>
          <p:txBody>
            <a:bodyPr wrap="none" anchor="ctr"/>
            <a:lstStyle/>
            <a:p>
              <a:endParaRPr lang="es-ES"/>
            </a:p>
          </p:txBody>
        </p:sp>
        <p:sp>
          <p:nvSpPr>
            <p:cNvPr id="42170" name="Rectangle 60"/>
            <p:cNvSpPr>
              <a:spLocks noChangeArrowheads="1"/>
            </p:cNvSpPr>
            <p:nvPr/>
          </p:nvSpPr>
          <p:spPr bwMode="auto">
            <a:xfrm>
              <a:off x="670" y="2643"/>
              <a:ext cx="90" cy="98"/>
            </a:xfrm>
            <a:prstGeom prst="rect">
              <a:avLst/>
            </a:prstGeom>
            <a:noFill/>
            <a:ln w="9525">
              <a:noFill/>
              <a:miter lim="800000"/>
              <a:headEnd/>
              <a:tailEnd/>
            </a:ln>
          </p:spPr>
          <p:txBody>
            <a:bodyPr wrap="none" anchor="ctr"/>
            <a:lstStyle/>
            <a:p>
              <a:endParaRPr lang="es-ES"/>
            </a:p>
          </p:txBody>
        </p:sp>
        <p:sp>
          <p:nvSpPr>
            <p:cNvPr id="42171" name="Line 61"/>
            <p:cNvSpPr>
              <a:spLocks noChangeShapeType="1"/>
            </p:cNvSpPr>
            <p:nvPr/>
          </p:nvSpPr>
          <p:spPr bwMode="auto">
            <a:xfrm flipV="1">
              <a:off x="776" y="2208"/>
              <a:ext cx="0" cy="82"/>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172" name="Freeform 62"/>
            <p:cNvSpPr>
              <a:spLocks/>
            </p:cNvSpPr>
            <p:nvPr/>
          </p:nvSpPr>
          <p:spPr bwMode="auto">
            <a:xfrm>
              <a:off x="769" y="2288"/>
              <a:ext cx="17" cy="17"/>
            </a:xfrm>
            <a:custGeom>
              <a:avLst/>
              <a:gdLst>
                <a:gd name="T0" fmla="*/ 16 w 17"/>
                <a:gd name="T1" fmla="*/ 0 h 17"/>
                <a:gd name="T2" fmla="*/ 0 w 17"/>
                <a:gd name="T3" fmla="*/ 0 h 17"/>
                <a:gd name="T4" fmla="*/ 8 w 17"/>
                <a:gd name="T5" fmla="*/ 16 h 17"/>
                <a:gd name="T6" fmla="*/ 16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8" y="16"/>
                  </a:lnTo>
                  <a:lnTo>
                    <a:pt x="16" y="0"/>
                  </a:lnTo>
                </a:path>
              </a:pathLst>
            </a:custGeom>
            <a:solidFill>
              <a:srgbClr val="000000"/>
            </a:solidFill>
            <a:ln w="12700" cap="rnd">
              <a:solidFill>
                <a:srgbClr val="000000"/>
              </a:solidFill>
              <a:round/>
              <a:headEnd/>
              <a:tailEnd/>
            </a:ln>
          </p:spPr>
          <p:txBody>
            <a:bodyPr/>
            <a:lstStyle/>
            <a:p>
              <a:endParaRPr lang="es-ES"/>
            </a:p>
          </p:txBody>
        </p:sp>
        <p:sp>
          <p:nvSpPr>
            <p:cNvPr id="42173" name="Line 63"/>
            <p:cNvSpPr>
              <a:spLocks noChangeShapeType="1"/>
            </p:cNvSpPr>
            <p:nvPr/>
          </p:nvSpPr>
          <p:spPr bwMode="auto">
            <a:xfrm>
              <a:off x="776" y="2264"/>
              <a:ext cx="326" cy="0"/>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2174" name="Line 64"/>
            <p:cNvSpPr>
              <a:spLocks noChangeShapeType="1"/>
            </p:cNvSpPr>
            <p:nvPr/>
          </p:nvSpPr>
          <p:spPr bwMode="auto">
            <a:xfrm flipH="1">
              <a:off x="937" y="2696"/>
              <a:ext cx="165" cy="0"/>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2175" name="Freeform 65"/>
            <p:cNvSpPr>
              <a:spLocks/>
            </p:cNvSpPr>
            <p:nvPr/>
          </p:nvSpPr>
          <p:spPr bwMode="auto">
            <a:xfrm>
              <a:off x="930" y="2693"/>
              <a:ext cx="17" cy="17"/>
            </a:xfrm>
            <a:custGeom>
              <a:avLst/>
              <a:gdLst>
                <a:gd name="T0" fmla="*/ 16 w 17"/>
                <a:gd name="T1" fmla="*/ 16 h 17"/>
                <a:gd name="T2" fmla="*/ 16 w 17"/>
                <a:gd name="T3" fmla="*/ 0 h 17"/>
                <a:gd name="T4" fmla="*/ 0 w 17"/>
                <a:gd name="T5" fmla="*/ 7 h 17"/>
                <a:gd name="T6" fmla="*/ 16 w 17"/>
                <a:gd name="T7" fmla="*/ 16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16"/>
                  </a:moveTo>
                  <a:lnTo>
                    <a:pt x="16" y="0"/>
                  </a:lnTo>
                  <a:lnTo>
                    <a:pt x="0" y="7"/>
                  </a:lnTo>
                  <a:lnTo>
                    <a:pt x="16" y="16"/>
                  </a:lnTo>
                </a:path>
              </a:pathLst>
            </a:custGeom>
            <a:solidFill>
              <a:srgbClr val="000000"/>
            </a:solidFill>
            <a:ln w="12700" cap="rnd">
              <a:solidFill>
                <a:srgbClr val="000000"/>
              </a:solidFill>
              <a:round/>
              <a:headEnd/>
              <a:tailEnd/>
            </a:ln>
          </p:spPr>
          <p:txBody>
            <a:bodyPr/>
            <a:lstStyle/>
            <a:p>
              <a:endParaRPr lang="es-ES"/>
            </a:p>
          </p:txBody>
        </p:sp>
        <p:sp>
          <p:nvSpPr>
            <p:cNvPr id="42176" name="Oval 66"/>
            <p:cNvSpPr>
              <a:spLocks noChangeArrowheads="1"/>
            </p:cNvSpPr>
            <p:nvPr/>
          </p:nvSpPr>
          <p:spPr bwMode="auto">
            <a:xfrm>
              <a:off x="120" y="2249"/>
              <a:ext cx="319" cy="96"/>
            </a:xfrm>
            <a:prstGeom prst="ellipse">
              <a:avLst/>
            </a:prstGeom>
            <a:noFill/>
            <a:ln w="25400">
              <a:solidFill>
                <a:srgbClr val="000000"/>
              </a:solidFill>
              <a:round/>
              <a:headEnd/>
              <a:tailEnd/>
            </a:ln>
          </p:spPr>
          <p:txBody>
            <a:bodyPr wrap="none" anchor="ctr"/>
            <a:lstStyle/>
            <a:p>
              <a:endParaRPr lang="es-ES"/>
            </a:p>
          </p:txBody>
        </p:sp>
        <p:sp>
          <p:nvSpPr>
            <p:cNvPr id="42177" name="Line 67"/>
            <p:cNvSpPr>
              <a:spLocks noChangeShapeType="1"/>
            </p:cNvSpPr>
            <p:nvPr/>
          </p:nvSpPr>
          <p:spPr bwMode="auto">
            <a:xfrm>
              <a:off x="277" y="2352"/>
              <a:ext cx="0" cy="108"/>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2178" name="Freeform 68"/>
            <p:cNvSpPr>
              <a:spLocks/>
            </p:cNvSpPr>
            <p:nvPr/>
          </p:nvSpPr>
          <p:spPr bwMode="auto">
            <a:xfrm>
              <a:off x="271" y="2458"/>
              <a:ext cx="17" cy="17"/>
            </a:xfrm>
            <a:custGeom>
              <a:avLst/>
              <a:gdLst>
                <a:gd name="T0" fmla="*/ 16 w 17"/>
                <a:gd name="T1" fmla="*/ 0 h 17"/>
                <a:gd name="T2" fmla="*/ 0 w 17"/>
                <a:gd name="T3" fmla="*/ 0 h 17"/>
                <a:gd name="T4" fmla="*/ 8 w 17"/>
                <a:gd name="T5" fmla="*/ 16 h 17"/>
                <a:gd name="T6" fmla="*/ 16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8" y="16"/>
                  </a:lnTo>
                  <a:lnTo>
                    <a:pt x="16" y="0"/>
                  </a:lnTo>
                </a:path>
              </a:pathLst>
            </a:custGeom>
            <a:solidFill>
              <a:srgbClr val="000000"/>
            </a:solidFill>
            <a:ln w="12700" cap="rnd">
              <a:solidFill>
                <a:srgbClr val="000000"/>
              </a:solidFill>
              <a:round/>
              <a:headEnd/>
              <a:tailEnd/>
            </a:ln>
          </p:spPr>
          <p:txBody>
            <a:bodyPr/>
            <a:lstStyle/>
            <a:p>
              <a:endParaRPr lang="es-ES"/>
            </a:p>
          </p:txBody>
        </p:sp>
        <p:sp>
          <p:nvSpPr>
            <p:cNvPr id="42179" name="Line 69"/>
            <p:cNvSpPr>
              <a:spLocks noChangeShapeType="1"/>
            </p:cNvSpPr>
            <p:nvPr/>
          </p:nvSpPr>
          <p:spPr bwMode="auto">
            <a:xfrm flipV="1">
              <a:off x="311" y="2356"/>
              <a:ext cx="0" cy="108"/>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2180" name="Freeform 70"/>
            <p:cNvSpPr>
              <a:spLocks/>
            </p:cNvSpPr>
            <p:nvPr/>
          </p:nvSpPr>
          <p:spPr bwMode="auto">
            <a:xfrm>
              <a:off x="305" y="2352"/>
              <a:ext cx="17" cy="17"/>
            </a:xfrm>
            <a:custGeom>
              <a:avLst/>
              <a:gdLst>
                <a:gd name="T0" fmla="*/ 0 w 17"/>
                <a:gd name="T1" fmla="*/ 16 h 17"/>
                <a:gd name="T2" fmla="*/ 16 w 17"/>
                <a:gd name="T3" fmla="*/ 16 h 17"/>
                <a:gd name="T4" fmla="*/ 7 w 17"/>
                <a:gd name="T5" fmla="*/ 0 h 17"/>
                <a:gd name="T6" fmla="*/ 0 w 17"/>
                <a:gd name="T7" fmla="*/ 16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16"/>
                  </a:moveTo>
                  <a:lnTo>
                    <a:pt x="16" y="16"/>
                  </a:lnTo>
                  <a:lnTo>
                    <a:pt x="7" y="0"/>
                  </a:lnTo>
                  <a:lnTo>
                    <a:pt x="0" y="16"/>
                  </a:lnTo>
                </a:path>
              </a:pathLst>
            </a:custGeom>
            <a:solidFill>
              <a:srgbClr val="000000"/>
            </a:solidFill>
            <a:ln w="12700" cap="rnd">
              <a:solidFill>
                <a:srgbClr val="000000"/>
              </a:solidFill>
              <a:round/>
              <a:headEnd/>
              <a:tailEnd/>
            </a:ln>
          </p:spPr>
          <p:txBody>
            <a:bodyPr/>
            <a:lstStyle/>
            <a:p>
              <a:endParaRPr lang="es-ES"/>
            </a:p>
          </p:txBody>
        </p:sp>
        <p:sp>
          <p:nvSpPr>
            <p:cNvPr id="42181" name="Line 71"/>
            <p:cNvSpPr>
              <a:spLocks noChangeShapeType="1"/>
            </p:cNvSpPr>
            <p:nvPr/>
          </p:nvSpPr>
          <p:spPr bwMode="auto">
            <a:xfrm>
              <a:off x="0" y="2507"/>
              <a:ext cx="0" cy="188"/>
            </a:xfrm>
            <a:prstGeom prst="line">
              <a:avLst/>
            </a:prstGeom>
            <a:noFill/>
            <a:ln w="12700">
              <a:solidFill>
                <a:schemeClr val="tx1"/>
              </a:solidFill>
              <a:round/>
              <a:headEnd type="none" w="sm" len="sm"/>
              <a:tailEnd type="none" w="sm" len="sm"/>
            </a:ln>
          </p:spPr>
          <p:txBody>
            <a:bodyPr wrap="none" anchor="ctr"/>
            <a:lstStyle/>
            <a:p>
              <a:endParaRPr lang="es-ES"/>
            </a:p>
          </p:txBody>
        </p:sp>
        <p:sp>
          <p:nvSpPr>
            <p:cNvPr id="42182" name="Rectangle 72"/>
            <p:cNvSpPr>
              <a:spLocks noChangeArrowheads="1"/>
            </p:cNvSpPr>
            <p:nvPr/>
          </p:nvSpPr>
          <p:spPr bwMode="auto">
            <a:xfrm>
              <a:off x="661" y="2311"/>
              <a:ext cx="271" cy="70"/>
            </a:xfrm>
            <a:prstGeom prst="rect">
              <a:avLst/>
            </a:prstGeom>
            <a:solidFill>
              <a:schemeClr val="bg1"/>
            </a:solidFill>
            <a:ln w="12700">
              <a:solidFill>
                <a:schemeClr val="tx1"/>
              </a:solidFill>
              <a:miter lim="800000"/>
              <a:headEnd/>
              <a:tailEnd/>
            </a:ln>
          </p:spPr>
          <p:txBody>
            <a:bodyPr wrap="none" anchor="ctr"/>
            <a:lstStyle/>
            <a:p>
              <a:endParaRPr lang="es-ES"/>
            </a:p>
          </p:txBody>
        </p:sp>
        <p:sp>
          <p:nvSpPr>
            <p:cNvPr id="42183" name="Line 73"/>
            <p:cNvSpPr>
              <a:spLocks noChangeShapeType="1"/>
            </p:cNvSpPr>
            <p:nvPr/>
          </p:nvSpPr>
          <p:spPr bwMode="auto">
            <a:xfrm>
              <a:off x="1104" y="2262"/>
              <a:ext cx="0" cy="433"/>
            </a:xfrm>
            <a:prstGeom prst="line">
              <a:avLst/>
            </a:prstGeom>
            <a:noFill/>
            <a:ln w="12700">
              <a:solidFill>
                <a:schemeClr val="tx1"/>
              </a:solidFill>
              <a:round/>
              <a:headEnd type="none" w="sm" len="sm"/>
              <a:tailEnd type="none" w="sm" len="sm"/>
            </a:ln>
          </p:spPr>
          <p:txBody>
            <a:bodyPr wrap="none" anchor="ctr"/>
            <a:lstStyle/>
            <a:p>
              <a:endParaRPr lang="es-ES"/>
            </a:p>
          </p:txBody>
        </p:sp>
        <p:sp>
          <p:nvSpPr>
            <p:cNvPr id="42184" name="Rectangle 74"/>
            <p:cNvSpPr>
              <a:spLocks noChangeArrowheads="1"/>
            </p:cNvSpPr>
            <p:nvPr/>
          </p:nvSpPr>
          <p:spPr bwMode="auto">
            <a:xfrm>
              <a:off x="706" y="2320"/>
              <a:ext cx="90" cy="97"/>
            </a:xfrm>
            <a:prstGeom prst="rect">
              <a:avLst/>
            </a:prstGeom>
            <a:noFill/>
            <a:ln w="9525">
              <a:noFill/>
              <a:miter lim="800000"/>
              <a:headEnd/>
              <a:tailEnd/>
            </a:ln>
          </p:spPr>
          <p:txBody>
            <a:bodyPr wrap="none" anchor="ctr"/>
            <a:lstStyle/>
            <a:p>
              <a:endParaRPr lang="es-ES"/>
            </a:p>
          </p:txBody>
        </p:sp>
        <p:sp>
          <p:nvSpPr>
            <p:cNvPr id="42185" name="Rectangle 75"/>
            <p:cNvSpPr>
              <a:spLocks noChangeArrowheads="1"/>
            </p:cNvSpPr>
            <p:nvPr/>
          </p:nvSpPr>
          <p:spPr bwMode="auto">
            <a:xfrm>
              <a:off x="150" y="2260"/>
              <a:ext cx="91" cy="196"/>
            </a:xfrm>
            <a:prstGeom prst="rect">
              <a:avLst/>
            </a:prstGeom>
            <a:noFill/>
            <a:ln w="9525">
              <a:noFill/>
              <a:miter lim="800000"/>
              <a:headEnd/>
              <a:tailEnd/>
            </a:ln>
          </p:spPr>
          <p:txBody>
            <a:bodyPr wrap="none" anchor="ctr"/>
            <a:lstStyle/>
            <a:p>
              <a:endParaRPr lang="es-ES"/>
            </a:p>
          </p:txBody>
        </p:sp>
        <p:sp>
          <p:nvSpPr>
            <p:cNvPr id="42186" name="Rectangle 76"/>
            <p:cNvSpPr>
              <a:spLocks noChangeArrowheads="1"/>
            </p:cNvSpPr>
            <p:nvPr/>
          </p:nvSpPr>
          <p:spPr bwMode="auto">
            <a:xfrm>
              <a:off x="305" y="2388"/>
              <a:ext cx="90" cy="118"/>
            </a:xfrm>
            <a:prstGeom prst="rect">
              <a:avLst/>
            </a:prstGeom>
            <a:noFill/>
            <a:ln w="9525">
              <a:noFill/>
              <a:miter lim="800000"/>
              <a:headEnd/>
              <a:tailEnd/>
            </a:ln>
          </p:spPr>
          <p:txBody>
            <a:bodyPr wrap="none" anchor="ctr"/>
            <a:lstStyle/>
            <a:p>
              <a:endParaRPr lang="es-ES"/>
            </a:p>
          </p:txBody>
        </p:sp>
        <p:sp>
          <p:nvSpPr>
            <p:cNvPr id="42187" name="Rectangle 77"/>
            <p:cNvSpPr>
              <a:spLocks noChangeArrowheads="1"/>
            </p:cNvSpPr>
            <p:nvPr/>
          </p:nvSpPr>
          <p:spPr bwMode="auto">
            <a:xfrm>
              <a:off x="192" y="2382"/>
              <a:ext cx="91" cy="196"/>
            </a:xfrm>
            <a:prstGeom prst="rect">
              <a:avLst/>
            </a:prstGeom>
            <a:noFill/>
            <a:ln w="9525">
              <a:noFill/>
              <a:miter lim="800000"/>
              <a:headEnd/>
              <a:tailEnd/>
            </a:ln>
          </p:spPr>
          <p:txBody>
            <a:bodyPr wrap="none" anchor="ctr"/>
            <a:lstStyle/>
            <a:p>
              <a:endParaRPr lang="es-ES"/>
            </a:p>
          </p:txBody>
        </p:sp>
        <p:sp>
          <p:nvSpPr>
            <p:cNvPr id="42188" name="Rectangle 78"/>
            <p:cNvSpPr>
              <a:spLocks noChangeArrowheads="1"/>
            </p:cNvSpPr>
            <p:nvPr/>
          </p:nvSpPr>
          <p:spPr bwMode="auto">
            <a:xfrm>
              <a:off x="11" y="2653"/>
              <a:ext cx="90" cy="131"/>
            </a:xfrm>
            <a:prstGeom prst="rect">
              <a:avLst/>
            </a:prstGeom>
            <a:noFill/>
            <a:ln w="9525">
              <a:noFill/>
              <a:miter lim="800000"/>
              <a:headEnd/>
              <a:tailEnd/>
            </a:ln>
          </p:spPr>
          <p:txBody>
            <a:bodyPr wrap="none" anchor="ctr"/>
            <a:lstStyle/>
            <a:p>
              <a:endParaRPr lang="es-ES"/>
            </a:p>
          </p:txBody>
        </p:sp>
        <p:sp>
          <p:nvSpPr>
            <p:cNvPr id="42189" name="Rectangle 79"/>
            <p:cNvSpPr>
              <a:spLocks noChangeArrowheads="1"/>
            </p:cNvSpPr>
            <p:nvPr/>
          </p:nvSpPr>
          <p:spPr bwMode="auto">
            <a:xfrm>
              <a:off x="416" y="2520"/>
              <a:ext cx="90" cy="131"/>
            </a:xfrm>
            <a:prstGeom prst="rect">
              <a:avLst/>
            </a:prstGeom>
            <a:noFill/>
            <a:ln w="9525">
              <a:noFill/>
              <a:miter lim="800000"/>
              <a:headEnd/>
              <a:tailEnd/>
            </a:ln>
          </p:spPr>
          <p:txBody>
            <a:bodyPr wrap="none" anchor="ctr"/>
            <a:lstStyle/>
            <a:p>
              <a:endParaRPr lang="es-ES"/>
            </a:p>
          </p:txBody>
        </p:sp>
        <p:sp>
          <p:nvSpPr>
            <p:cNvPr id="42190" name="Rectangle 80"/>
            <p:cNvSpPr>
              <a:spLocks noChangeArrowheads="1"/>
            </p:cNvSpPr>
            <p:nvPr/>
          </p:nvSpPr>
          <p:spPr bwMode="auto">
            <a:xfrm>
              <a:off x="780" y="2587"/>
              <a:ext cx="90" cy="130"/>
            </a:xfrm>
            <a:prstGeom prst="rect">
              <a:avLst/>
            </a:prstGeom>
            <a:noFill/>
            <a:ln w="9525">
              <a:noFill/>
              <a:miter lim="800000"/>
              <a:headEnd/>
              <a:tailEnd/>
            </a:ln>
          </p:spPr>
          <p:txBody>
            <a:bodyPr wrap="none" anchor="ctr"/>
            <a:lstStyle/>
            <a:p>
              <a:endParaRPr lang="es-ES"/>
            </a:p>
          </p:txBody>
        </p:sp>
      </p:grpSp>
      <p:grpSp>
        <p:nvGrpSpPr>
          <p:cNvPr id="41991" name="Group 81"/>
          <p:cNvGrpSpPr>
            <a:grpSpLocks/>
          </p:cNvGrpSpPr>
          <p:nvPr/>
        </p:nvGrpSpPr>
        <p:grpSpPr bwMode="auto">
          <a:xfrm>
            <a:off x="5867400" y="3048000"/>
            <a:ext cx="1752600" cy="914400"/>
            <a:chOff x="3696" y="1920"/>
            <a:chExt cx="1104" cy="576"/>
          </a:xfrm>
        </p:grpSpPr>
        <p:sp>
          <p:nvSpPr>
            <p:cNvPr id="42117" name="Line 82"/>
            <p:cNvSpPr>
              <a:spLocks noChangeShapeType="1"/>
            </p:cNvSpPr>
            <p:nvPr/>
          </p:nvSpPr>
          <p:spPr bwMode="auto">
            <a:xfrm>
              <a:off x="4472" y="2097"/>
              <a:ext cx="0" cy="71"/>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118" name="Freeform 83"/>
            <p:cNvSpPr>
              <a:spLocks/>
            </p:cNvSpPr>
            <p:nvPr/>
          </p:nvSpPr>
          <p:spPr bwMode="auto">
            <a:xfrm>
              <a:off x="4465" y="2166"/>
              <a:ext cx="17" cy="17"/>
            </a:xfrm>
            <a:custGeom>
              <a:avLst/>
              <a:gdLst>
                <a:gd name="T0" fmla="*/ 16 w 17"/>
                <a:gd name="T1" fmla="*/ 0 h 17"/>
                <a:gd name="T2" fmla="*/ 0 w 17"/>
                <a:gd name="T3" fmla="*/ 0 h 17"/>
                <a:gd name="T4" fmla="*/ 8 w 17"/>
                <a:gd name="T5" fmla="*/ 16 h 17"/>
                <a:gd name="T6" fmla="*/ 16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8" y="16"/>
                  </a:lnTo>
                  <a:lnTo>
                    <a:pt x="16" y="0"/>
                  </a:lnTo>
                </a:path>
              </a:pathLst>
            </a:custGeom>
            <a:solidFill>
              <a:srgbClr val="000000"/>
            </a:solidFill>
            <a:ln w="12700" cap="rnd">
              <a:solidFill>
                <a:srgbClr val="000000"/>
              </a:solidFill>
              <a:round/>
              <a:headEnd/>
              <a:tailEnd/>
            </a:ln>
          </p:spPr>
          <p:txBody>
            <a:bodyPr/>
            <a:lstStyle/>
            <a:p>
              <a:endParaRPr lang="es-ES"/>
            </a:p>
          </p:txBody>
        </p:sp>
        <p:sp>
          <p:nvSpPr>
            <p:cNvPr id="42119" name="Line 84"/>
            <p:cNvSpPr>
              <a:spLocks noChangeShapeType="1"/>
            </p:cNvSpPr>
            <p:nvPr/>
          </p:nvSpPr>
          <p:spPr bwMode="auto">
            <a:xfrm>
              <a:off x="4472" y="2264"/>
              <a:ext cx="0" cy="93"/>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120" name="Freeform 85"/>
            <p:cNvSpPr>
              <a:spLocks/>
            </p:cNvSpPr>
            <p:nvPr/>
          </p:nvSpPr>
          <p:spPr bwMode="auto">
            <a:xfrm>
              <a:off x="4465" y="2355"/>
              <a:ext cx="17" cy="17"/>
            </a:xfrm>
            <a:custGeom>
              <a:avLst/>
              <a:gdLst>
                <a:gd name="T0" fmla="*/ 16 w 17"/>
                <a:gd name="T1" fmla="*/ 0 h 17"/>
                <a:gd name="T2" fmla="*/ 0 w 17"/>
                <a:gd name="T3" fmla="*/ 0 h 17"/>
                <a:gd name="T4" fmla="*/ 8 w 17"/>
                <a:gd name="T5" fmla="*/ 16 h 17"/>
                <a:gd name="T6" fmla="*/ 16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8" y="16"/>
                  </a:lnTo>
                  <a:lnTo>
                    <a:pt x="16" y="0"/>
                  </a:lnTo>
                </a:path>
              </a:pathLst>
            </a:custGeom>
            <a:solidFill>
              <a:srgbClr val="000000"/>
            </a:solidFill>
            <a:ln w="12700" cap="rnd">
              <a:solidFill>
                <a:srgbClr val="000000"/>
              </a:solidFill>
              <a:round/>
              <a:headEnd/>
              <a:tailEnd/>
            </a:ln>
          </p:spPr>
          <p:txBody>
            <a:bodyPr/>
            <a:lstStyle/>
            <a:p>
              <a:endParaRPr lang="es-ES"/>
            </a:p>
          </p:txBody>
        </p:sp>
        <p:sp>
          <p:nvSpPr>
            <p:cNvPr id="42121" name="Line 86"/>
            <p:cNvSpPr>
              <a:spLocks noChangeShapeType="1"/>
            </p:cNvSpPr>
            <p:nvPr/>
          </p:nvSpPr>
          <p:spPr bwMode="auto">
            <a:xfrm>
              <a:off x="4076" y="2220"/>
              <a:ext cx="264"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122" name="Freeform 87"/>
            <p:cNvSpPr>
              <a:spLocks/>
            </p:cNvSpPr>
            <p:nvPr/>
          </p:nvSpPr>
          <p:spPr bwMode="auto">
            <a:xfrm>
              <a:off x="4337" y="2215"/>
              <a:ext cx="17" cy="17"/>
            </a:xfrm>
            <a:custGeom>
              <a:avLst/>
              <a:gdLst>
                <a:gd name="T0" fmla="*/ 0 w 17"/>
                <a:gd name="T1" fmla="*/ 0 h 17"/>
                <a:gd name="T2" fmla="*/ 0 w 17"/>
                <a:gd name="T3" fmla="*/ 16 h 17"/>
                <a:gd name="T4" fmla="*/ 16 w 17"/>
                <a:gd name="T5" fmla="*/ 8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0"/>
                  </a:moveTo>
                  <a:lnTo>
                    <a:pt x="0" y="16"/>
                  </a:lnTo>
                  <a:lnTo>
                    <a:pt x="16" y="8"/>
                  </a:lnTo>
                  <a:lnTo>
                    <a:pt x="0" y="0"/>
                  </a:lnTo>
                </a:path>
              </a:pathLst>
            </a:custGeom>
            <a:solidFill>
              <a:srgbClr val="000000"/>
            </a:solidFill>
            <a:ln w="12700" cap="rnd">
              <a:solidFill>
                <a:srgbClr val="000000"/>
              </a:solidFill>
              <a:round/>
              <a:headEnd/>
              <a:tailEnd/>
            </a:ln>
          </p:spPr>
          <p:txBody>
            <a:bodyPr/>
            <a:lstStyle/>
            <a:p>
              <a:endParaRPr lang="es-ES"/>
            </a:p>
          </p:txBody>
        </p:sp>
        <p:sp>
          <p:nvSpPr>
            <p:cNvPr id="42123" name="Line 88"/>
            <p:cNvSpPr>
              <a:spLocks noChangeShapeType="1"/>
            </p:cNvSpPr>
            <p:nvPr/>
          </p:nvSpPr>
          <p:spPr bwMode="auto">
            <a:xfrm flipV="1">
              <a:off x="4162" y="2053"/>
              <a:ext cx="0" cy="167"/>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124" name="Line 89"/>
            <p:cNvSpPr>
              <a:spLocks noChangeShapeType="1"/>
            </p:cNvSpPr>
            <p:nvPr/>
          </p:nvSpPr>
          <p:spPr bwMode="auto">
            <a:xfrm>
              <a:off x="4162" y="2053"/>
              <a:ext cx="178"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125" name="Freeform 90"/>
            <p:cNvSpPr>
              <a:spLocks/>
            </p:cNvSpPr>
            <p:nvPr/>
          </p:nvSpPr>
          <p:spPr bwMode="auto">
            <a:xfrm>
              <a:off x="4337" y="2049"/>
              <a:ext cx="17" cy="17"/>
            </a:xfrm>
            <a:custGeom>
              <a:avLst/>
              <a:gdLst>
                <a:gd name="T0" fmla="*/ 0 w 17"/>
                <a:gd name="T1" fmla="*/ 0 h 17"/>
                <a:gd name="T2" fmla="*/ 0 w 17"/>
                <a:gd name="T3" fmla="*/ 16 h 17"/>
                <a:gd name="T4" fmla="*/ 16 w 17"/>
                <a:gd name="T5" fmla="*/ 7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0"/>
                  </a:moveTo>
                  <a:lnTo>
                    <a:pt x="0" y="16"/>
                  </a:lnTo>
                  <a:lnTo>
                    <a:pt x="16" y="7"/>
                  </a:lnTo>
                  <a:lnTo>
                    <a:pt x="0" y="0"/>
                  </a:lnTo>
                </a:path>
              </a:pathLst>
            </a:custGeom>
            <a:solidFill>
              <a:srgbClr val="000000"/>
            </a:solidFill>
            <a:ln w="12700" cap="rnd">
              <a:solidFill>
                <a:srgbClr val="000000"/>
              </a:solidFill>
              <a:round/>
              <a:headEnd/>
              <a:tailEnd/>
            </a:ln>
          </p:spPr>
          <p:txBody>
            <a:bodyPr/>
            <a:lstStyle/>
            <a:p>
              <a:endParaRPr lang="es-ES"/>
            </a:p>
          </p:txBody>
        </p:sp>
        <p:sp>
          <p:nvSpPr>
            <p:cNvPr id="42126" name="Line 91"/>
            <p:cNvSpPr>
              <a:spLocks noChangeShapeType="1"/>
            </p:cNvSpPr>
            <p:nvPr/>
          </p:nvSpPr>
          <p:spPr bwMode="auto">
            <a:xfrm flipH="1">
              <a:off x="3698" y="2408"/>
              <a:ext cx="654"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127" name="Line 92"/>
            <p:cNvSpPr>
              <a:spLocks noChangeShapeType="1"/>
            </p:cNvSpPr>
            <p:nvPr/>
          </p:nvSpPr>
          <p:spPr bwMode="auto">
            <a:xfrm>
              <a:off x="3698" y="2220"/>
              <a:ext cx="92"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128" name="Freeform 93"/>
            <p:cNvSpPr>
              <a:spLocks/>
            </p:cNvSpPr>
            <p:nvPr/>
          </p:nvSpPr>
          <p:spPr bwMode="auto">
            <a:xfrm>
              <a:off x="3786" y="2215"/>
              <a:ext cx="17" cy="17"/>
            </a:xfrm>
            <a:custGeom>
              <a:avLst/>
              <a:gdLst>
                <a:gd name="T0" fmla="*/ 0 w 17"/>
                <a:gd name="T1" fmla="*/ 0 h 17"/>
                <a:gd name="T2" fmla="*/ 0 w 17"/>
                <a:gd name="T3" fmla="*/ 16 h 17"/>
                <a:gd name="T4" fmla="*/ 16 w 17"/>
                <a:gd name="T5" fmla="*/ 8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0"/>
                  </a:moveTo>
                  <a:lnTo>
                    <a:pt x="0" y="16"/>
                  </a:lnTo>
                  <a:lnTo>
                    <a:pt x="16" y="8"/>
                  </a:lnTo>
                  <a:lnTo>
                    <a:pt x="0" y="0"/>
                  </a:lnTo>
                </a:path>
              </a:pathLst>
            </a:custGeom>
            <a:solidFill>
              <a:srgbClr val="000000"/>
            </a:solidFill>
            <a:ln w="12700" cap="rnd">
              <a:solidFill>
                <a:srgbClr val="000000"/>
              </a:solidFill>
              <a:round/>
              <a:headEnd/>
              <a:tailEnd/>
            </a:ln>
          </p:spPr>
          <p:txBody>
            <a:bodyPr/>
            <a:lstStyle/>
            <a:p>
              <a:endParaRPr lang="es-ES"/>
            </a:p>
          </p:txBody>
        </p:sp>
        <p:sp>
          <p:nvSpPr>
            <p:cNvPr id="42129" name="Rectangle 94"/>
            <p:cNvSpPr>
              <a:spLocks noChangeArrowheads="1"/>
            </p:cNvSpPr>
            <p:nvPr/>
          </p:nvSpPr>
          <p:spPr bwMode="auto">
            <a:xfrm>
              <a:off x="3809" y="2184"/>
              <a:ext cx="259" cy="73"/>
            </a:xfrm>
            <a:prstGeom prst="rect">
              <a:avLst/>
            </a:prstGeom>
            <a:noFill/>
            <a:ln w="25400">
              <a:solidFill>
                <a:srgbClr val="000000"/>
              </a:solidFill>
              <a:miter lim="800000"/>
              <a:headEnd/>
              <a:tailEnd/>
            </a:ln>
          </p:spPr>
          <p:txBody>
            <a:bodyPr wrap="none" anchor="ctr"/>
            <a:lstStyle/>
            <a:p>
              <a:endParaRPr lang="es-ES"/>
            </a:p>
          </p:txBody>
        </p:sp>
        <p:sp>
          <p:nvSpPr>
            <p:cNvPr id="42130" name="Rectangle 95"/>
            <p:cNvSpPr>
              <a:spLocks noChangeArrowheads="1"/>
            </p:cNvSpPr>
            <p:nvPr/>
          </p:nvSpPr>
          <p:spPr bwMode="auto">
            <a:xfrm>
              <a:off x="3821" y="2185"/>
              <a:ext cx="90" cy="105"/>
            </a:xfrm>
            <a:prstGeom prst="rect">
              <a:avLst/>
            </a:prstGeom>
            <a:noFill/>
            <a:ln w="9525">
              <a:noFill/>
              <a:miter lim="800000"/>
              <a:headEnd/>
              <a:tailEnd/>
            </a:ln>
          </p:spPr>
          <p:txBody>
            <a:bodyPr wrap="none" anchor="ctr"/>
            <a:lstStyle/>
            <a:p>
              <a:endParaRPr lang="es-ES"/>
            </a:p>
          </p:txBody>
        </p:sp>
        <p:sp>
          <p:nvSpPr>
            <p:cNvPr id="42131" name="Rectangle 96"/>
            <p:cNvSpPr>
              <a:spLocks noChangeArrowheads="1"/>
            </p:cNvSpPr>
            <p:nvPr/>
          </p:nvSpPr>
          <p:spPr bwMode="auto">
            <a:xfrm>
              <a:off x="4360" y="2184"/>
              <a:ext cx="259" cy="73"/>
            </a:xfrm>
            <a:prstGeom prst="rect">
              <a:avLst/>
            </a:prstGeom>
            <a:noFill/>
            <a:ln w="25400">
              <a:solidFill>
                <a:srgbClr val="000000"/>
              </a:solidFill>
              <a:miter lim="800000"/>
              <a:headEnd/>
              <a:tailEnd/>
            </a:ln>
          </p:spPr>
          <p:txBody>
            <a:bodyPr wrap="none" anchor="ctr"/>
            <a:lstStyle/>
            <a:p>
              <a:endParaRPr lang="es-ES"/>
            </a:p>
          </p:txBody>
        </p:sp>
        <p:sp>
          <p:nvSpPr>
            <p:cNvPr id="42132" name="Rectangle 97"/>
            <p:cNvSpPr>
              <a:spLocks noChangeArrowheads="1"/>
            </p:cNvSpPr>
            <p:nvPr/>
          </p:nvSpPr>
          <p:spPr bwMode="auto">
            <a:xfrm>
              <a:off x="4360" y="2372"/>
              <a:ext cx="259" cy="62"/>
            </a:xfrm>
            <a:prstGeom prst="rect">
              <a:avLst/>
            </a:prstGeom>
            <a:noFill/>
            <a:ln w="25400">
              <a:solidFill>
                <a:srgbClr val="000000"/>
              </a:solidFill>
              <a:miter lim="800000"/>
              <a:headEnd/>
              <a:tailEnd/>
            </a:ln>
          </p:spPr>
          <p:txBody>
            <a:bodyPr wrap="none" anchor="ctr"/>
            <a:lstStyle/>
            <a:p>
              <a:endParaRPr lang="es-ES"/>
            </a:p>
          </p:txBody>
        </p:sp>
        <p:sp>
          <p:nvSpPr>
            <p:cNvPr id="42133" name="Rectangle 98"/>
            <p:cNvSpPr>
              <a:spLocks noChangeArrowheads="1"/>
            </p:cNvSpPr>
            <p:nvPr/>
          </p:nvSpPr>
          <p:spPr bwMode="auto">
            <a:xfrm>
              <a:off x="4366" y="2355"/>
              <a:ext cx="90" cy="98"/>
            </a:xfrm>
            <a:prstGeom prst="rect">
              <a:avLst/>
            </a:prstGeom>
            <a:noFill/>
            <a:ln w="9525">
              <a:noFill/>
              <a:miter lim="800000"/>
              <a:headEnd/>
              <a:tailEnd/>
            </a:ln>
          </p:spPr>
          <p:txBody>
            <a:bodyPr wrap="none" anchor="ctr"/>
            <a:lstStyle/>
            <a:p>
              <a:endParaRPr lang="es-ES"/>
            </a:p>
          </p:txBody>
        </p:sp>
        <p:sp>
          <p:nvSpPr>
            <p:cNvPr id="42134" name="Line 99"/>
            <p:cNvSpPr>
              <a:spLocks noChangeShapeType="1"/>
            </p:cNvSpPr>
            <p:nvPr/>
          </p:nvSpPr>
          <p:spPr bwMode="auto">
            <a:xfrm flipV="1">
              <a:off x="4472" y="1920"/>
              <a:ext cx="0" cy="82"/>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135" name="Freeform 100"/>
            <p:cNvSpPr>
              <a:spLocks/>
            </p:cNvSpPr>
            <p:nvPr/>
          </p:nvSpPr>
          <p:spPr bwMode="auto">
            <a:xfrm>
              <a:off x="4465" y="2000"/>
              <a:ext cx="17" cy="17"/>
            </a:xfrm>
            <a:custGeom>
              <a:avLst/>
              <a:gdLst>
                <a:gd name="T0" fmla="*/ 16 w 17"/>
                <a:gd name="T1" fmla="*/ 0 h 17"/>
                <a:gd name="T2" fmla="*/ 0 w 17"/>
                <a:gd name="T3" fmla="*/ 0 h 17"/>
                <a:gd name="T4" fmla="*/ 8 w 17"/>
                <a:gd name="T5" fmla="*/ 16 h 17"/>
                <a:gd name="T6" fmla="*/ 16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8" y="16"/>
                  </a:lnTo>
                  <a:lnTo>
                    <a:pt x="16" y="0"/>
                  </a:lnTo>
                </a:path>
              </a:pathLst>
            </a:custGeom>
            <a:solidFill>
              <a:srgbClr val="000000"/>
            </a:solidFill>
            <a:ln w="12700" cap="rnd">
              <a:solidFill>
                <a:srgbClr val="000000"/>
              </a:solidFill>
              <a:round/>
              <a:headEnd/>
              <a:tailEnd/>
            </a:ln>
          </p:spPr>
          <p:txBody>
            <a:bodyPr/>
            <a:lstStyle/>
            <a:p>
              <a:endParaRPr lang="es-ES"/>
            </a:p>
          </p:txBody>
        </p:sp>
        <p:sp>
          <p:nvSpPr>
            <p:cNvPr id="42136" name="Line 101"/>
            <p:cNvSpPr>
              <a:spLocks noChangeShapeType="1"/>
            </p:cNvSpPr>
            <p:nvPr/>
          </p:nvSpPr>
          <p:spPr bwMode="auto">
            <a:xfrm>
              <a:off x="4472" y="1976"/>
              <a:ext cx="326" cy="0"/>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2137" name="Line 102"/>
            <p:cNvSpPr>
              <a:spLocks noChangeShapeType="1"/>
            </p:cNvSpPr>
            <p:nvPr/>
          </p:nvSpPr>
          <p:spPr bwMode="auto">
            <a:xfrm flipH="1">
              <a:off x="4633" y="2408"/>
              <a:ext cx="165" cy="0"/>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2138" name="Freeform 103"/>
            <p:cNvSpPr>
              <a:spLocks/>
            </p:cNvSpPr>
            <p:nvPr/>
          </p:nvSpPr>
          <p:spPr bwMode="auto">
            <a:xfrm>
              <a:off x="4626" y="2405"/>
              <a:ext cx="17" cy="17"/>
            </a:xfrm>
            <a:custGeom>
              <a:avLst/>
              <a:gdLst>
                <a:gd name="T0" fmla="*/ 16 w 17"/>
                <a:gd name="T1" fmla="*/ 16 h 17"/>
                <a:gd name="T2" fmla="*/ 16 w 17"/>
                <a:gd name="T3" fmla="*/ 0 h 17"/>
                <a:gd name="T4" fmla="*/ 0 w 17"/>
                <a:gd name="T5" fmla="*/ 7 h 17"/>
                <a:gd name="T6" fmla="*/ 16 w 17"/>
                <a:gd name="T7" fmla="*/ 16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16"/>
                  </a:moveTo>
                  <a:lnTo>
                    <a:pt x="16" y="0"/>
                  </a:lnTo>
                  <a:lnTo>
                    <a:pt x="0" y="7"/>
                  </a:lnTo>
                  <a:lnTo>
                    <a:pt x="16" y="16"/>
                  </a:lnTo>
                </a:path>
              </a:pathLst>
            </a:custGeom>
            <a:solidFill>
              <a:srgbClr val="000000"/>
            </a:solidFill>
            <a:ln w="12700" cap="rnd">
              <a:solidFill>
                <a:srgbClr val="000000"/>
              </a:solidFill>
              <a:round/>
              <a:headEnd/>
              <a:tailEnd/>
            </a:ln>
          </p:spPr>
          <p:txBody>
            <a:bodyPr/>
            <a:lstStyle/>
            <a:p>
              <a:endParaRPr lang="es-ES"/>
            </a:p>
          </p:txBody>
        </p:sp>
        <p:sp>
          <p:nvSpPr>
            <p:cNvPr id="42139" name="Oval 104"/>
            <p:cNvSpPr>
              <a:spLocks noChangeArrowheads="1"/>
            </p:cNvSpPr>
            <p:nvPr/>
          </p:nvSpPr>
          <p:spPr bwMode="auto">
            <a:xfrm>
              <a:off x="3816" y="1961"/>
              <a:ext cx="319" cy="96"/>
            </a:xfrm>
            <a:prstGeom prst="ellipse">
              <a:avLst/>
            </a:prstGeom>
            <a:noFill/>
            <a:ln w="25400">
              <a:solidFill>
                <a:srgbClr val="000000"/>
              </a:solidFill>
              <a:round/>
              <a:headEnd/>
              <a:tailEnd/>
            </a:ln>
          </p:spPr>
          <p:txBody>
            <a:bodyPr wrap="none" anchor="ctr"/>
            <a:lstStyle/>
            <a:p>
              <a:endParaRPr lang="es-ES"/>
            </a:p>
          </p:txBody>
        </p:sp>
        <p:sp>
          <p:nvSpPr>
            <p:cNvPr id="42140" name="Line 105"/>
            <p:cNvSpPr>
              <a:spLocks noChangeShapeType="1"/>
            </p:cNvSpPr>
            <p:nvPr/>
          </p:nvSpPr>
          <p:spPr bwMode="auto">
            <a:xfrm>
              <a:off x="3973" y="2064"/>
              <a:ext cx="0" cy="108"/>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2141" name="Freeform 106"/>
            <p:cNvSpPr>
              <a:spLocks/>
            </p:cNvSpPr>
            <p:nvPr/>
          </p:nvSpPr>
          <p:spPr bwMode="auto">
            <a:xfrm>
              <a:off x="3967" y="2170"/>
              <a:ext cx="17" cy="17"/>
            </a:xfrm>
            <a:custGeom>
              <a:avLst/>
              <a:gdLst>
                <a:gd name="T0" fmla="*/ 16 w 17"/>
                <a:gd name="T1" fmla="*/ 0 h 17"/>
                <a:gd name="T2" fmla="*/ 0 w 17"/>
                <a:gd name="T3" fmla="*/ 0 h 17"/>
                <a:gd name="T4" fmla="*/ 8 w 17"/>
                <a:gd name="T5" fmla="*/ 16 h 17"/>
                <a:gd name="T6" fmla="*/ 16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8" y="16"/>
                  </a:lnTo>
                  <a:lnTo>
                    <a:pt x="16" y="0"/>
                  </a:lnTo>
                </a:path>
              </a:pathLst>
            </a:custGeom>
            <a:solidFill>
              <a:srgbClr val="000000"/>
            </a:solidFill>
            <a:ln w="12700" cap="rnd">
              <a:solidFill>
                <a:srgbClr val="000000"/>
              </a:solidFill>
              <a:round/>
              <a:headEnd/>
              <a:tailEnd/>
            </a:ln>
          </p:spPr>
          <p:txBody>
            <a:bodyPr/>
            <a:lstStyle/>
            <a:p>
              <a:endParaRPr lang="es-ES"/>
            </a:p>
          </p:txBody>
        </p:sp>
        <p:sp>
          <p:nvSpPr>
            <p:cNvPr id="42142" name="Line 107"/>
            <p:cNvSpPr>
              <a:spLocks noChangeShapeType="1"/>
            </p:cNvSpPr>
            <p:nvPr/>
          </p:nvSpPr>
          <p:spPr bwMode="auto">
            <a:xfrm flipV="1">
              <a:off x="4007" y="2068"/>
              <a:ext cx="0" cy="108"/>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2143" name="Freeform 108"/>
            <p:cNvSpPr>
              <a:spLocks/>
            </p:cNvSpPr>
            <p:nvPr/>
          </p:nvSpPr>
          <p:spPr bwMode="auto">
            <a:xfrm>
              <a:off x="4001" y="2064"/>
              <a:ext cx="17" cy="17"/>
            </a:xfrm>
            <a:custGeom>
              <a:avLst/>
              <a:gdLst>
                <a:gd name="T0" fmla="*/ 0 w 17"/>
                <a:gd name="T1" fmla="*/ 16 h 17"/>
                <a:gd name="T2" fmla="*/ 16 w 17"/>
                <a:gd name="T3" fmla="*/ 16 h 17"/>
                <a:gd name="T4" fmla="*/ 7 w 17"/>
                <a:gd name="T5" fmla="*/ 0 h 17"/>
                <a:gd name="T6" fmla="*/ 0 w 17"/>
                <a:gd name="T7" fmla="*/ 16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16"/>
                  </a:moveTo>
                  <a:lnTo>
                    <a:pt x="16" y="16"/>
                  </a:lnTo>
                  <a:lnTo>
                    <a:pt x="7" y="0"/>
                  </a:lnTo>
                  <a:lnTo>
                    <a:pt x="0" y="16"/>
                  </a:lnTo>
                </a:path>
              </a:pathLst>
            </a:custGeom>
            <a:solidFill>
              <a:srgbClr val="000000"/>
            </a:solidFill>
            <a:ln w="12700" cap="rnd">
              <a:solidFill>
                <a:srgbClr val="000000"/>
              </a:solidFill>
              <a:round/>
              <a:headEnd/>
              <a:tailEnd/>
            </a:ln>
          </p:spPr>
          <p:txBody>
            <a:bodyPr/>
            <a:lstStyle/>
            <a:p>
              <a:endParaRPr lang="es-ES"/>
            </a:p>
          </p:txBody>
        </p:sp>
        <p:sp>
          <p:nvSpPr>
            <p:cNvPr id="42144" name="Line 109"/>
            <p:cNvSpPr>
              <a:spLocks noChangeShapeType="1"/>
            </p:cNvSpPr>
            <p:nvPr/>
          </p:nvSpPr>
          <p:spPr bwMode="auto">
            <a:xfrm>
              <a:off x="3696" y="2219"/>
              <a:ext cx="0" cy="188"/>
            </a:xfrm>
            <a:prstGeom prst="line">
              <a:avLst/>
            </a:prstGeom>
            <a:noFill/>
            <a:ln w="12700">
              <a:solidFill>
                <a:schemeClr val="tx1"/>
              </a:solidFill>
              <a:round/>
              <a:headEnd type="none" w="sm" len="sm"/>
              <a:tailEnd type="none" w="sm" len="sm"/>
            </a:ln>
          </p:spPr>
          <p:txBody>
            <a:bodyPr wrap="none" anchor="ctr"/>
            <a:lstStyle/>
            <a:p>
              <a:endParaRPr lang="es-ES"/>
            </a:p>
          </p:txBody>
        </p:sp>
        <p:sp>
          <p:nvSpPr>
            <p:cNvPr id="42145" name="Rectangle 110"/>
            <p:cNvSpPr>
              <a:spLocks noChangeArrowheads="1"/>
            </p:cNvSpPr>
            <p:nvPr/>
          </p:nvSpPr>
          <p:spPr bwMode="auto">
            <a:xfrm>
              <a:off x="4357" y="2023"/>
              <a:ext cx="271" cy="70"/>
            </a:xfrm>
            <a:prstGeom prst="rect">
              <a:avLst/>
            </a:prstGeom>
            <a:solidFill>
              <a:schemeClr val="bg1"/>
            </a:solidFill>
            <a:ln w="12700">
              <a:solidFill>
                <a:schemeClr val="tx1"/>
              </a:solidFill>
              <a:miter lim="800000"/>
              <a:headEnd/>
              <a:tailEnd/>
            </a:ln>
          </p:spPr>
          <p:txBody>
            <a:bodyPr wrap="none" anchor="ctr"/>
            <a:lstStyle/>
            <a:p>
              <a:endParaRPr lang="es-ES"/>
            </a:p>
          </p:txBody>
        </p:sp>
        <p:sp>
          <p:nvSpPr>
            <p:cNvPr id="42146" name="Line 111"/>
            <p:cNvSpPr>
              <a:spLocks noChangeShapeType="1"/>
            </p:cNvSpPr>
            <p:nvPr/>
          </p:nvSpPr>
          <p:spPr bwMode="auto">
            <a:xfrm>
              <a:off x="4800" y="1974"/>
              <a:ext cx="0" cy="433"/>
            </a:xfrm>
            <a:prstGeom prst="line">
              <a:avLst/>
            </a:prstGeom>
            <a:noFill/>
            <a:ln w="12700">
              <a:solidFill>
                <a:schemeClr val="tx1"/>
              </a:solidFill>
              <a:round/>
              <a:headEnd type="none" w="sm" len="sm"/>
              <a:tailEnd type="none" w="sm" len="sm"/>
            </a:ln>
          </p:spPr>
          <p:txBody>
            <a:bodyPr wrap="none" anchor="ctr"/>
            <a:lstStyle/>
            <a:p>
              <a:endParaRPr lang="es-ES"/>
            </a:p>
          </p:txBody>
        </p:sp>
        <p:sp>
          <p:nvSpPr>
            <p:cNvPr id="42147" name="Rectangle 112"/>
            <p:cNvSpPr>
              <a:spLocks noChangeArrowheads="1"/>
            </p:cNvSpPr>
            <p:nvPr/>
          </p:nvSpPr>
          <p:spPr bwMode="auto">
            <a:xfrm>
              <a:off x="4402" y="2032"/>
              <a:ext cx="90" cy="97"/>
            </a:xfrm>
            <a:prstGeom prst="rect">
              <a:avLst/>
            </a:prstGeom>
            <a:noFill/>
            <a:ln w="9525">
              <a:noFill/>
              <a:miter lim="800000"/>
              <a:headEnd/>
              <a:tailEnd/>
            </a:ln>
          </p:spPr>
          <p:txBody>
            <a:bodyPr wrap="none" anchor="ctr"/>
            <a:lstStyle/>
            <a:p>
              <a:endParaRPr lang="es-ES"/>
            </a:p>
          </p:txBody>
        </p:sp>
        <p:sp>
          <p:nvSpPr>
            <p:cNvPr id="42148" name="Rectangle 113"/>
            <p:cNvSpPr>
              <a:spLocks noChangeArrowheads="1"/>
            </p:cNvSpPr>
            <p:nvPr/>
          </p:nvSpPr>
          <p:spPr bwMode="auto">
            <a:xfrm>
              <a:off x="3846" y="1972"/>
              <a:ext cx="91" cy="196"/>
            </a:xfrm>
            <a:prstGeom prst="rect">
              <a:avLst/>
            </a:prstGeom>
            <a:noFill/>
            <a:ln w="9525">
              <a:noFill/>
              <a:miter lim="800000"/>
              <a:headEnd/>
              <a:tailEnd/>
            </a:ln>
          </p:spPr>
          <p:txBody>
            <a:bodyPr wrap="none" anchor="ctr"/>
            <a:lstStyle/>
            <a:p>
              <a:endParaRPr lang="es-ES"/>
            </a:p>
          </p:txBody>
        </p:sp>
        <p:sp>
          <p:nvSpPr>
            <p:cNvPr id="42149" name="Rectangle 114"/>
            <p:cNvSpPr>
              <a:spLocks noChangeArrowheads="1"/>
            </p:cNvSpPr>
            <p:nvPr/>
          </p:nvSpPr>
          <p:spPr bwMode="auto">
            <a:xfrm>
              <a:off x="4001" y="2100"/>
              <a:ext cx="90" cy="118"/>
            </a:xfrm>
            <a:prstGeom prst="rect">
              <a:avLst/>
            </a:prstGeom>
            <a:noFill/>
            <a:ln w="9525">
              <a:noFill/>
              <a:miter lim="800000"/>
              <a:headEnd/>
              <a:tailEnd/>
            </a:ln>
          </p:spPr>
          <p:txBody>
            <a:bodyPr wrap="none" anchor="ctr"/>
            <a:lstStyle/>
            <a:p>
              <a:endParaRPr lang="es-ES"/>
            </a:p>
          </p:txBody>
        </p:sp>
        <p:sp>
          <p:nvSpPr>
            <p:cNvPr id="42150" name="Rectangle 115"/>
            <p:cNvSpPr>
              <a:spLocks noChangeArrowheads="1"/>
            </p:cNvSpPr>
            <p:nvPr/>
          </p:nvSpPr>
          <p:spPr bwMode="auto">
            <a:xfrm>
              <a:off x="3888" y="2094"/>
              <a:ext cx="91" cy="196"/>
            </a:xfrm>
            <a:prstGeom prst="rect">
              <a:avLst/>
            </a:prstGeom>
            <a:noFill/>
            <a:ln w="9525">
              <a:noFill/>
              <a:miter lim="800000"/>
              <a:headEnd/>
              <a:tailEnd/>
            </a:ln>
          </p:spPr>
          <p:txBody>
            <a:bodyPr wrap="none" anchor="ctr"/>
            <a:lstStyle/>
            <a:p>
              <a:endParaRPr lang="es-ES"/>
            </a:p>
          </p:txBody>
        </p:sp>
        <p:sp>
          <p:nvSpPr>
            <p:cNvPr id="42151" name="Rectangle 116"/>
            <p:cNvSpPr>
              <a:spLocks noChangeArrowheads="1"/>
            </p:cNvSpPr>
            <p:nvPr/>
          </p:nvSpPr>
          <p:spPr bwMode="auto">
            <a:xfrm>
              <a:off x="3707" y="2365"/>
              <a:ext cx="90" cy="131"/>
            </a:xfrm>
            <a:prstGeom prst="rect">
              <a:avLst/>
            </a:prstGeom>
            <a:noFill/>
            <a:ln w="9525">
              <a:noFill/>
              <a:miter lim="800000"/>
              <a:headEnd/>
              <a:tailEnd/>
            </a:ln>
          </p:spPr>
          <p:txBody>
            <a:bodyPr wrap="none" anchor="ctr"/>
            <a:lstStyle/>
            <a:p>
              <a:endParaRPr lang="es-ES"/>
            </a:p>
          </p:txBody>
        </p:sp>
        <p:sp>
          <p:nvSpPr>
            <p:cNvPr id="42152" name="Rectangle 117"/>
            <p:cNvSpPr>
              <a:spLocks noChangeArrowheads="1"/>
            </p:cNvSpPr>
            <p:nvPr/>
          </p:nvSpPr>
          <p:spPr bwMode="auto">
            <a:xfrm>
              <a:off x="4112" y="2232"/>
              <a:ext cx="90" cy="131"/>
            </a:xfrm>
            <a:prstGeom prst="rect">
              <a:avLst/>
            </a:prstGeom>
            <a:noFill/>
            <a:ln w="9525">
              <a:noFill/>
              <a:miter lim="800000"/>
              <a:headEnd/>
              <a:tailEnd/>
            </a:ln>
          </p:spPr>
          <p:txBody>
            <a:bodyPr wrap="none" anchor="ctr"/>
            <a:lstStyle/>
            <a:p>
              <a:endParaRPr lang="es-ES"/>
            </a:p>
          </p:txBody>
        </p:sp>
        <p:sp>
          <p:nvSpPr>
            <p:cNvPr id="42153" name="Rectangle 118"/>
            <p:cNvSpPr>
              <a:spLocks noChangeArrowheads="1"/>
            </p:cNvSpPr>
            <p:nvPr/>
          </p:nvSpPr>
          <p:spPr bwMode="auto">
            <a:xfrm>
              <a:off x="4476" y="2299"/>
              <a:ext cx="90" cy="130"/>
            </a:xfrm>
            <a:prstGeom prst="rect">
              <a:avLst/>
            </a:prstGeom>
            <a:noFill/>
            <a:ln w="9525">
              <a:noFill/>
              <a:miter lim="800000"/>
              <a:headEnd/>
              <a:tailEnd/>
            </a:ln>
          </p:spPr>
          <p:txBody>
            <a:bodyPr wrap="none" anchor="ctr"/>
            <a:lstStyle/>
            <a:p>
              <a:endParaRPr lang="es-ES"/>
            </a:p>
          </p:txBody>
        </p:sp>
      </p:grpSp>
      <p:grpSp>
        <p:nvGrpSpPr>
          <p:cNvPr id="41992" name="Group 119"/>
          <p:cNvGrpSpPr>
            <a:grpSpLocks/>
          </p:cNvGrpSpPr>
          <p:nvPr/>
        </p:nvGrpSpPr>
        <p:grpSpPr bwMode="auto">
          <a:xfrm>
            <a:off x="2819400" y="3429000"/>
            <a:ext cx="1752600" cy="914400"/>
            <a:chOff x="1776" y="2160"/>
            <a:chExt cx="1104" cy="576"/>
          </a:xfrm>
        </p:grpSpPr>
        <p:sp>
          <p:nvSpPr>
            <p:cNvPr id="42080" name="Line 120"/>
            <p:cNvSpPr>
              <a:spLocks noChangeShapeType="1"/>
            </p:cNvSpPr>
            <p:nvPr/>
          </p:nvSpPr>
          <p:spPr bwMode="auto">
            <a:xfrm>
              <a:off x="2552" y="2337"/>
              <a:ext cx="0" cy="71"/>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081" name="Freeform 121"/>
            <p:cNvSpPr>
              <a:spLocks/>
            </p:cNvSpPr>
            <p:nvPr/>
          </p:nvSpPr>
          <p:spPr bwMode="auto">
            <a:xfrm>
              <a:off x="2545" y="2406"/>
              <a:ext cx="17" cy="17"/>
            </a:xfrm>
            <a:custGeom>
              <a:avLst/>
              <a:gdLst>
                <a:gd name="T0" fmla="*/ 16 w 17"/>
                <a:gd name="T1" fmla="*/ 0 h 17"/>
                <a:gd name="T2" fmla="*/ 0 w 17"/>
                <a:gd name="T3" fmla="*/ 0 h 17"/>
                <a:gd name="T4" fmla="*/ 8 w 17"/>
                <a:gd name="T5" fmla="*/ 16 h 17"/>
                <a:gd name="T6" fmla="*/ 16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8" y="16"/>
                  </a:lnTo>
                  <a:lnTo>
                    <a:pt x="16" y="0"/>
                  </a:lnTo>
                </a:path>
              </a:pathLst>
            </a:custGeom>
            <a:solidFill>
              <a:srgbClr val="000000"/>
            </a:solidFill>
            <a:ln w="12700" cap="rnd">
              <a:solidFill>
                <a:srgbClr val="000000"/>
              </a:solidFill>
              <a:round/>
              <a:headEnd/>
              <a:tailEnd/>
            </a:ln>
          </p:spPr>
          <p:txBody>
            <a:bodyPr/>
            <a:lstStyle/>
            <a:p>
              <a:endParaRPr lang="es-ES"/>
            </a:p>
          </p:txBody>
        </p:sp>
        <p:sp>
          <p:nvSpPr>
            <p:cNvPr id="42082" name="Line 122"/>
            <p:cNvSpPr>
              <a:spLocks noChangeShapeType="1"/>
            </p:cNvSpPr>
            <p:nvPr/>
          </p:nvSpPr>
          <p:spPr bwMode="auto">
            <a:xfrm>
              <a:off x="2552" y="2504"/>
              <a:ext cx="0" cy="93"/>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083" name="Freeform 123"/>
            <p:cNvSpPr>
              <a:spLocks/>
            </p:cNvSpPr>
            <p:nvPr/>
          </p:nvSpPr>
          <p:spPr bwMode="auto">
            <a:xfrm>
              <a:off x="2545" y="2595"/>
              <a:ext cx="17" cy="17"/>
            </a:xfrm>
            <a:custGeom>
              <a:avLst/>
              <a:gdLst>
                <a:gd name="T0" fmla="*/ 16 w 17"/>
                <a:gd name="T1" fmla="*/ 0 h 17"/>
                <a:gd name="T2" fmla="*/ 0 w 17"/>
                <a:gd name="T3" fmla="*/ 0 h 17"/>
                <a:gd name="T4" fmla="*/ 8 w 17"/>
                <a:gd name="T5" fmla="*/ 16 h 17"/>
                <a:gd name="T6" fmla="*/ 16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8" y="16"/>
                  </a:lnTo>
                  <a:lnTo>
                    <a:pt x="16" y="0"/>
                  </a:lnTo>
                </a:path>
              </a:pathLst>
            </a:custGeom>
            <a:solidFill>
              <a:srgbClr val="000000"/>
            </a:solidFill>
            <a:ln w="12700" cap="rnd">
              <a:solidFill>
                <a:srgbClr val="000000"/>
              </a:solidFill>
              <a:round/>
              <a:headEnd/>
              <a:tailEnd/>
            </a:ln>
          </p:spPr>
          <p:txBody>
            <a:bodyPr/>
            <a:lstStyle/>
            <a:p>
              <a:endParaRPr lang="es-ES"/>
            </a:p>
          </p:txBody>
        </p:sp>
        <p:sp>
          <p:nvSpPr>
            <p:cNvPr id="42084" name="Line 124"/>
            <p:cNvSpPr>
              <a:spLocks noChangeShapeType="1"/>
            </p:cNvSpPr>
            <p:nvPr/>
          </p:nvSpPr>
          <p:spPr bwMode="auto">
            <a:xfrm>
              <a:off x="2156" y="2460"/>
              <a:ext cx="264"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085" name="Freeform 125"/>
            <p:cNvSpPr>
              <a:spLocks/>
            </p:cNvSpPr>
            <p:nvPr/>
          </p:nvSpPr>
          <p:spPr bwMode="auto">
            <a:xfrm>
              <a:off x="2417" y="2455"/>
              <a:ext cx="17" cy="17"/>
            </a:xfrm>
            <a:custGeom>
              <a:avLst/>
              <a:gdLst>
                <a:gd name="T0" fmla="*/ 0 w 17"/>
                <a:gd name="T1" fmla="*/ 0 h 17"/>
                <a:gd name="T2" fmla="*/ 0 w 17"/>
                <a:gd name="T3" fmla="*/ 16 h 17"/>
                <a:gd name="T4" fmla="*/ 16 w 17"/>
                <a:gd name="T5" fmla="*/ 8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0"/>
                  </a:moveTo>
                  <a:lnTo>
                    <a:pt x="0" y="16"/>
                  </a:lnTo>
                  <a:lnTo>
                    <a:pt x="16" y="8"/>
                  </a:lnTo>
                  <a:lnTo>
                    <a:pt x="0" y="0"/>
                  </a:lnTo>
                </a:path>
              </a:pathLst>
            </a:custGeom>
            <a:solidFill>
              <a:srgbClr val="000000"/>
            </a:solidFill>
            <a:ln w="12700" cap="rnd">
              <a:solidFill>
                <a:srgbClr val="000000"/>
              </a:solidFill>
              <a:round/>
              <a:headEnd/>
              <a:tailEnd/>
            </a:ln>
          </p:spPr>
          <p:txBody>
            <a:bodyPr/>
            <a:lstStyle/>
            <a:p>
              <a:endParaRPr lang="es-ES"/>
            </a:p>
          </p:txBody>
        </p:sp>
        <p:sp>
          <p:nvSpPr>
            <p:cNvPr id="42086" name="Line 126"/>
            <p:cNvSpPr>
              <a:spLocks noChangeShapeType="1"/>
            </p:cNvSpPr>
            <p:nvPr/>
          </p:nvSpPr>
          <p:spPr bwMode="auto">
            <a:xfrm flipV="1">
              <a:off x="2242" y="2293"/>
              <a:ext cx="0" cy="167"/>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087" name="Line 127"/>
            <p:cNvSpPr>
              <a:spLocks noChangeShapeType="1"/>
            </p:cNvSpPr>
            <p:nvPr/>
          </p:nvSpPr>
          <p:spPr bwMode="auto">
            <a:xfrm>
              <a:off x="2242" y="2293"/>
              <a:ext cx="178"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088" name="Freeform 128"/>
            <p:cNvSpPr>
              <a:spLocks/>
            </p:cNvSpPr>
            <p:nvPr/>
          </p:nvSpPr>
          <p:spPr bwMode="auto">
            <a:xfrm>
              <a:off x="2417" y="2289"/>
              <a:ext cx="17" cy="17"/>
            </a:xfrm>
            <a:custGeom>
              <a:avLst/>
              <a:gdLst>
                <a:gd name="T0" fmla="*/ 0 w 17"/>
                <a:gd name="T1" fmla="*/ 0 h 17"/>
                <a:gd name="T2" fmla="*/ 0 w 17"/>
                <a:gd name="T3" fmla="*/ 16 h 17"/>
                <a:gd name="T4" fmla="*/ 16 w 17"/>
                <a:gd name="T5" fmla="*/ 7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0"/>
                  </a:moveTo>
                  <a:lnTo>
                    <a:pt x="0" y="16"/>
                  </a:lnTo>
                  <a:lnTo>
                    <a:pt x="16" y="7"/>
                  </a:lnTo>
                  <a:lnTo>
                    <a:pt x="0" y="0"/>
                  </a:lnTo>
                </a:path>
              </a:pathLst>
            </a:custGeom>
            <a:solidFill>
              <a:srgbClr val="000000"/>
            </a:solidFill>
            <a:ln w="12700" cap="rnd">
              <a:solidFill>
                <a:srgbClr val="000000"/>
              </a:solidFill>
              <a:round/>
              <a:headEnd/>
              <a:tailEnd/>
            </a:ln>
          </p:spPr>
          <p:txBody>
            <a:bodyPr/>
            <a:lstStyle/>
            <a:p>
              <a:endParaRPr lang="es-ES"/>
            </a:p>
          </p:txBody>
        </p:sp>
        <p:sp>
          <p:nvSpPr>
            <p:cNvPr id="42089" name="Line 129"/>
            <p:cNvSpPr>
              <a:spLocks noChangeShapeType="1"/>
            </p:cNvSpPr>
            <p:nvPr/>
          </p:nvSpPr>
          <p:spPr bwMode="auto">
            <a:xfrm flipH="1">
              <a:off x="1778" y="2648"/>
              <a:ext cx="654"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090" name="Line 130"/>
            <p:cNvSpPr>
              <a:spLocks noChangeShapeType="1"/>
            </p:cNvSpPr>
            <p:nvPr/>
          </p:nvSpPr>
          <p:spPr bwMode="auto">
            <a:xfrm>
              <a:off x="1778" y="2460"/>
              <a:ext cx="92"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091" name="Freeform 131"/>
            <p:cNvSpPr>
              <a:spLocks/>
            </p:cNvSpPr>
            <p:nvPr/>
          </p:nvSpPr>
          <p:spPr bwMode="auto">
            <a:xfrm>
              <a:off x="1866" y="2455"/>
              <a:ext cx="17" cy="17"/>
            </a:xfrm>
            <a:custGeom>
              <a:avLst/>
              <a:gdLst>
                <a:gd name="T0" fmla="*/ 0 w 17"/>
                <a:gd name="T1" fmla="*/ 0 h 17"/>
                <a:gd name="T2" fmla="*/ 0 w 17"/>
                <a:gd name="T3" fmla="*/ 16 h 17"/>
                <a:gd name="T4" fmla="*/ 16 w 17"/>
                <a:gd name="T5" fmla="*/ 8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0"/>
                  </a:moveTo>
                  <a:lnTo>
                    <a:pt x="0" y="16"/>
                  </a:lnTo>
                  <a:lnTo>
                    <a:pt x="16" y="8"/>
                  </a:lnTo>
                  <a:lnTo>
                    <a:pt x="0" y="0"/>
                  </a:lnTo>
                </a:path>
              </a:pathLst>
            </a:custGeom>
            <a:solidFill>
              <a:srgbClr val="000000"/>
            </a:solidFill>
            <a:ln w="12700" cap="rnd">
              <a:solidFill>
                <a:srgbClr val="000000"/>
              </a:solidFill>
              <a:round/>
              <a:headEnd/>
              <a:tailEnd/>
            </a:ln>
          </p:spPr>
          <p:txBody>
            <a:bodyPr/>
            <a:lstStyle/>
            <a:p>
              <a:endParaRPr lang="es-ES"/>
            </a:p>
          </p:txBody>
        </p:sp>
        <p:sp>
          <p:nvSpPr>
            <p:cNvPr id="42092" name="Rectangle 132"/>
            <p:cNvSpPr>
              <a:spLocks noChangeArrowheads="1"/>
            </p:cNvSpPr>
            <p:nvPr/>
          </p:nvSpPr>
          <p:spPr bwMode="auto">
            <a:xfrm>
              <a:off x="1889" y="2424"/>
              <a:ext cx="259" cy="73"/>
            </a:xfrm>
            <a:prstGeom prst="rect">
              <a:avLst/>
            </a:prstGeom>
            <a:noFill/>
            <a:ln w="25400">
              <a:solidFill>
                <a:srgbClr val="000000"/>
              </a:solidFill>
              <a:miter lim="800000"/>
              <a:headEnd/>
              <a:tailEnd/>
            </a:ln>
          </p:spPr>
          <p:txBody>
            <a:bodyPr wrap="none" anchor="ctr"/>
            <a:lstStyle/>
            <a:p>
              <a:endParaRPr lang="es-ES"/>
            </a:p>
          </p:txBody>
        </p:sp>
        <p:sp>
          <p:nvSpPr>
            <p:cNvPr id="42093" name="Rectangle 133"/>
            <p:cNvSpPr>
              <a:spLocks noChangeArrowheads="1"/>
            </p:cNvSpPr>
            <p:nvPr/>
          </p:nvSpPr>
          <p:spPr bwMode="auto">
            <a:xfrm>
              <a:off x="1901" y="2425"/>
              <a:ext cx="90" cy="105"/>
            </a:xfrm>
            <a:prstGeom prst="rect">
              <a:avLst/>
            </a:prstGeom>
            <a:noFill/>
            <a:ln w="9525">
              <a:noFill/>
              <a:miter lim="800000"/>
              <a:headEnd/>
              <a:tailEnd/>
            </a:ln>
          </p:spPr>
          <p:txBody>
            <a:bodyPr wrap="none" anchor="ctr"/>
            <a:lstStyle/>
            <a:p>
              <a:endParaRPr lang="es-ES"/>
            </a:p>
          </p:txBody>
        </p:sp>
        <p:sp>
          <p:nvSpPr>
            <p:cNvPr id="42094" name="Rectangle 134"/>
            <p:cNvSpPr>
              <a:spLocks noChangeArrowheads="1"/>
            </p:cNvSpPr>
            <p:nvPr/>
          </p:nvSpPr>
          <p:spPr bwMode="auto">
            <a:xfrm>
              <a:off x="2440" y="2424"/>
              <a:ext cx="259" cy="73"/>
            </a:xfrm>
            <a:prstGeom prst="rect">
              <a:avLst/>
            </a:prstGeom>
            <a:noFill/>
            <a:ln w="25400">
              <a:solidFill>
                <a:srgbClr val="000000"/>
              </a:solidFill>
              <a:miter lim="800000"/>
              <a:headEnd/>
              <a:tailEnd/>
            </a:ln>
          </p:spPr>
          <p:txBody>
            <a:bodyPr wrap="none" anchor="ctr"/>
            <a:lstStyle/>
            <a:p>
              <a:endParaRPr lang="es-ES"/>
            </a:p>
          </p:txBody>
        </p:sp>
        <p:sp>
          <p:nvSpPr>
            <p:cNvPr id="42095" name="Rectangle 135"/>
            <p:cNvSpPr>
              <a:spLocks noChangeArrowheads="1"/>
            </p:cNvSpPr>
            <p:nvPr/>
          </p:nvSpPr>
          <p:spPr bwMode="auto">
            <a:xfrm>
              <a:off x="2440" y="2612"/>
              <a:ext cx="259" cy="62"/>
            </a:xfrm>
            <a:prstGeom prst="rect">
              <a:avLst/>
            </a:prstGeom>
            <a:noFill/>
            <a:ln w="25400">
              <a:solidFill>
                <a:srgbClr val="000000"/>
              </a:solidFill>
              <a:miter lim="800000"/>
              <a:headEnd/>
              <a:tailEnd/>
            </a:ln>
          </p:spPr>
          <p:txBody>
            <a:bodyPr wrap="none" anchor="ctr"/>
            <a:lstStyle/>
            <a:p>
              <a:endParaRPr lang="es-ES"/>
            </a:p>
          </p:txBody>
        </p:sp>
        <p:sp>
          <p:nvSpPr>
            <p:cNvPr id="42096" name="Rectangle 136"/>
            <p:cNvSpPr>
              <a:spLocks noChangeArrowheads="1"/>
            </p:cNvSpPr>
            <p:nvPr/>
          </p:nvSpPr>
          <p:spPr bwMode="auto">
            <a:xfrm>
              <a:off x="2446" y="2595"/>
              <a:ext cx="90" cy="98"/>
            </a:xfrm>
            <a:prstGeom prst="rect">
              <a:avLst/>
            </a:prstGeom>
            <a:noFill/>
            <a:ln w="9525">
              <a:noFill/>
              <a:miter lim="800000"/>
              <a:headEnd/>
              <a:tailEnd/>
            </a:ln>
          </p:spPr>
          <p:txBody>
            <a:bodyPr wrap="none" anchor="ctr"/>
            <a:lstStyle/>
            <a:p>
              <a:endParaRPr lang="es-ES"/>
            </a:p>
          </p:txBody>
        </p:sp>
        <p:sp>
          <p:nvSpPr>
            <p:cNvPr id="42097" name="Line 137"/>
            <p:cNvSpPr>
              <a:spLocks noChangeShapeType="1"/>
            </p:cNvSpPr>
            <p:nvPr/>
          </p:nvSpPr>
          <p:spPr bwMode="auto">
            <a:xfrm flipV="1">
              <a:off x="2552" y="2160"/>
              <a:ext cx="0" cy="82"/>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098" name="Freeform 138"/>
            <p:cNvSpPr>
              <a:spLocks/>
            </p:cNvSpPr>
            <p:nvPr/>
          </p:nvSpPr>
          <p:spPr bwMode="auto">
            <a:xfrm>
              <a:off x="2545" y="2240"/>
              <a:ext cx="17" cy="17"/>
            </a:xfrm>
            <a:custGeom>
              <a:avLst/>
              <a:gdLst>
                <a:gd name="T0" fmla="*/ 16 w 17"/>
                <a:gd name="T1" fmla="*/ 0 h 17"/>
                <a:gd name="T2" fmla="*/ 0 w 17"/>
                <a:gd name="T3" fmla="*/ 0 h 17"/>
                <a:gd name="T4" fmla="*/ 8 w 17"/>
                <a:gd name="T5" fmla="*/ 16 h 17"/>
                <a:gd name="T6" fmla="*/ 16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8" y="16"/>
                  </a:lnTo>
                  <a:lnTo>
                    <a:pt x="16" y="0"/>
                  </a:lnTo>
                </a:path>
              </a:pathLst>
            </a:custGeom>
            <a:solidFill>
              <a:srgbClr val="000000"/>
            </a:solidFill>
            <a:ln w="12700" cap="rnd">
              <a:solidFill>
                <a:srgbClr val="000000"/>
              </a:solidFill>
              <a:round/>
              <a:headEnd/>
              <a:tailEnd/>
            </a:ln>
          </p:spPr>
          <p:txBody>
            <a:bodyPr/>
            <a:lstStyle/>
            <a:p>
              <a:endParaRPr lang="es-ES"/>
            </a:p>
          </p:txBody>
        </p:sp>
        <p:sp>
          <p:nvSpPr>
            <p:cNvPr id="42099" name="Line 139"/>
            <p:cNvSpPr>
              <a:spLocks noChangeShapeType="1"/>
            </p:cNvSpPr>
            <p:nvPr/>
          </p:nvSpPr>
          <p:spPr bwMode="auto">
            <a:xfrm>
              <a:off x="2552" y="2216"/>
              <a:ext cx="326" cy="0"/>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2100" name="Line 140"/>
            <p:cNvSpPr>
              <a:spLocks noChangeShapeType="1"/>
            </p:cNvSpPr>
            <p:nvPr/>
          </p:nvSpPr>
          <p:spPr bwMode="auto">
            <a:xfrm flipH="1">
              <a:off x="2713" y="2648"/>
              <a:ext cx="165" cy="0"/>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2101" name="Freeform 141"/>
            <p:cNvSpPr>
              <a:spLocks/>
            </p:cNvSpPr>
            <p:nvPr/>
          </p:nvSpPr>
          <p:spPr bwMode="auto">
            <a:xfrm>
              <a:off x="2706" y="2645"/>
              <a:ext cx="17" cy="17"/>
            </a:xfrm>
            <a:custGeom>
              <a:avLst/>
              <a:gdLst>
                <a:gd name="T0" fmla="*/ 16 w 17"/>
                <a:gd name="T1" fmla="*/ 16 h 17"/>
                <a:gd name="T2" fmla="*/ 16 w 17"/>
                <a:gd name="T3" fmla="*/ 0 h 17"/>
                <a:gd name="T4" fmla="*/ 0 w 17"/>
                <a:gd name="T5" fmla="*/ 7 h 17"/>
                <a:gd name="T6" fmla="*/ 16 w 17"/>
                <a:gd name="T7" fmla="*/ 16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16"/>
                  </a:moveTo>
                  <a:lnTo>
                    <a:pt x="16" y="0"/>
                  </a:lnTo>
                  <a:lnTo>
                    <a:pt x="0" y="7"/>
                  </a:lnTo>
                  <a:lnTo>
                    <a:pt x="16" y="16"/>
                  </a:lnTo>
                </a:path>
              </a:pathLst>
            </a:custGeom>
            <a:solidFill>
              <a:srgbClr val="000000"/>
            </a:solidFill>
            <a:ln w="12700" cap="rnd">
              <a:solidFill>
                <a:srgbClr val="000000"/>
              </a:solidFill>
              <a:round/>
              <a:headEnd/>
              <a:tailEnd/>
            </a:ln>
          </p:spPr>
          <p:txBody>
            <a:bodyPr/>
            <a:lstStyle/>
            <a:p>
              <a:endParaRPr lang="es-ES"/>
            </a:p>
          </p:txBody>
        </p:sp>
        <p:sp>
          <p:nvSpPr>
            <p:cNvPr id="42102" name="Oval 142"/>
            <p:cNvSpPr>
              <a:spLocks noChangeArrowheads="1"/>
            </p:cNvSpPr>
            <p:nvPr/>
          </p:nvSpPr>
          <p:spPr bwMode="auto">
            <a:xfrm>
              <a:off x="1896" y="2201"/>
              <a:ext cx="319" cy="96"/>
            </a:xfrm>
            <a:prstGeom prst="ellipse">
              <a:avLst/>
            </a:prstGeom>
            <a:noFill/>
            <a:ln w="25400">
              <a:solidFill>
                <a:srgbClr val="000000"/>
              </a:solidFill>
              <a:round/>
              <a:headEnd/>
              <a:tailEnd/>
            </a:ln>
          </p:spPr>
          <p:txBody>
            <a:bodyPr wrap="none" anchor="ctr"/>
            <a:lstStyle/>
            <a:p>
              <a:endParaRPr lang="es-ES"/>
            </a:p>
          </p:txBody>
        </p:sp>
        <p:sp>
          <p:nvSpPr>
            <p:cNvPr id="42103" name="Line 143"/>
            <p:cNvSpPr>
              <a:spLocks noChangeShapeType="1"/>
            </p:cNvSpPr>
            <p:nvPr/>
          </p:nvSpPr>
          <p:spPr bwMode="auto">
            <a:xfrm>
              <a:off x="2053" y="2304"/>
              <a:ext cx="0" cy="108"/>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2104" name="Freeform 144"/>
            <p:cNvSpPr>
              <a:spLocks/>
            </p:cNvSpPr>
            <p:nvPr/>
          </p:nvSpPr>
          <p:spPr bwMode="auto">
            <a:xfrm>
              <a:off x="2047" y="2410"/>
              <a:ext cx="17" cy="17"/>
            </a:xfrm>
            <a:custGeom>
              <a:avLst/>
              <a:gdLst>
                <a:gd name="T0" fmla="*/ 16 w 17"/>
                <a:gd name="T1" fmla="*/ 0 h 17"/>
                <a:gd name="T2" fmla="*/ 0 w 17"/>
                <a:gd name="T3" fmla="*/ 0 h 17"/>
                <a:gd name="T4" fmla="*/ 8 w 17"/>
                <a:gd name="T5" fmla="*/ 16 h 17"/>
                <a:gd name="T6" fmla="*/ 16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8" y="16"/>
                  </a:lnTo>
                  <a:lnTo>
                    <a:pt x="16" y="0"/>
                  </a:lnTo>
                </a:path>
              </a:pathLst>
            </a:custGeom>
            <a:solidFill>
              <a:srgbClr val="000000"/>
            </a:solidFill>
            <a:ln w="12700" cap="rnd">
              <a:solidFill>
                <a:srgbClr val="000000"/>
              </a:solidFill>
              <a:round/>
              <a:headEnd/>
              <a:tailEnd/>
            </a:ln>
          </p:spPr>
          <p:txBody>
            <a:bodyPr/>
            <a:lstStyle/>
            <a:p>
              <a:endParaRPr lang="es-ES"/>
            </a:p>
          </p:txBody>
        </p:sp>
        <p:sp>
          <p:nvSpPr>
            <p:cNvPr id="42105" name="Line 145"/>
            <p:cNvSpPr>
              <a:spLocks noChangeShapeType="1"/>
            </p:cNvSpPr>
            <p:nvPr/>
          </p:nvSpPr>
          <p:spPr bwMode="auto">
            <a:xfrm flipV="1">
              <a:off x="2087" y="2308"/>
              <a:ext cx="0" cy="108"/>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2106" name="Freeform 146"/>
            <p:cNvSpPr>
              <a:spLocks/>
            </p:cNvSpPr>
            <p:nvPr/>
          </p:nvSpPr>
          <p:spPr bwMode="auto">
            <a:xfrm>
              <a:off x="2081" y="2304"/>
              <a:ext cx="17" cy="17"/>
            </a:xfrm>
            <a:custGeom>
              <a:avLst/>
              <a:gdLst>
                <a:gd name="T0" fmla="*/ 0 w 17"/>
                <a:gd name="T1" fmla="*/ 16 h 17"/>
                <a:gd name="T2" fmla="*/ 16 w 17"/>
                <a:gd name="T3" fmla="*/ 16 h 17"/>
                <a:gd name="T4" fmla="*/ 7 w 17"/>
                <a:gd name="T5" fmla="*/ 0 h 17"/>
                <a:gd name="T6" fmla="*/ 0 w 17"/>
                <a:gd name="T7" fmla="*/ 16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16"/>
                  </a:moveTo>
                  <a:lnTo>
                    <a:pt x="16" y="16"/>
                  </a:lnTo>
                  <a:lnTo>
                    <a:pt x="7" y="0"/>
                  </a:lnTo>
                  <a:lnTo>
                    <a:pt x="0" y="16"/>
                  </a:lnTo>
                </a:path>
              </a:pathLst>
            </a:custGeom>
            <a:solidFill>
              <a:srgbClr val="000000"/>
            </a:solidFill>
            <a:ln w="12700" cap="rnd">
              <a:solidFill>
                <a:srgbClr val="000000"/>
              </a:solidFill>
              <a:round/>
              <a:headEnd/>
              <a:tailEnd/>
            </a:ln>
          </p:spPr>
          <p:txBody>
            <a:bodyPr/>
            <a:lstStyle/>
            <a:p>
              <a:endParaRPr lang="es-ES"/>
            </a:p>
          </p:txBody>
        </p:sp>
        <p:sp>
          <p:nvSpPr>
            <p:cNvPr id="42107" name="Line 147"/>
            <p:cNvSpPr>
              <a:spLocks noChangeShapeType="1"/>
            </p:cNvSpPr>
            <p:nvPr/>
          </p:nvSpPr>
          <p:spPr bwMode="auto">
            <a:xfrm>
              <a:off x="1776" y="2459"/>
              <a:ext cx="0" cy="188"/>
            </a:xfrm>
            <a:prstGeom prst="line">
              <a:avLst/>
            </a:prstGeom>
            <a:noFill/>
            <a:ln w="12700">
              <a:solidFill>
                <a:schemeClr val="tx1"/>
              </a:solidFill>
              <a:round/>
              <a:headEnd type="none" w="sm" len="sm"/>
              <a:tailEnd type="none" w="sm" len="sm"/>
            </a:ln>
          </p:spPr>
          <p:txBody>
            <a:bodyPr wrap="none" anchor="ctr"/>
            <a:lstStyle/>
            <a:p>
              <a:endParaRPr lang="es-ES"/>
            </a:p>
          </p:txBody>
        </p:sp>
        <p:sp>
          <p:nvSpPr>
            <p:cNvPr id="42108" name="Rectangle 148"/>
            <p:cNvSpPr>
              <a:spLocks noChangeArrowheads="1"/>
            </p:cNvSpPr>
            <p:nvPr/>
          </p:nvSpPr>
          <p:spPr bwMode="auto">
            <a:xfrm>
              <a:off x="2437" y="2263"/>
              <a:ext cx="271" cy="70"/>
            </a:xfrm>
            <a:prstGeom prst="rect">
              <a:avLst/>
            </a:prstGeom>
            <a:solidFill>
              <a:schemeClr val="bg1"/>
            </a:solidFill>
            <a:ln w="12700">
              <a:solidFill>
                <a:schemeClr val="tx1"/>
              </a:solidFill>
              <a:miter lim="800000"/>
              <a:headEnd/>
              <a:tailEnd/>
            </a:ln>
          </p:spPr>
          <p:txBody>
            <a:bodyPr wrap="none" anchor="ctr"/>
            <a:lstStyle/>
            <a:p>
              <a:endParaRPr lang="es-ES"/>
            </a:p>
          </p:txBody>
        </p:sp>
        <p:sp>
          <p:nvSpPr>
            <p:cNvPr id="42109" name="Line 149"/>
            <p:cNvSpPr>
              <a:spLocks noChangeShapeType="1"/>
            </p:cNvSpPr>
            <p:nvPr/>
          </p:nvSpPr>
          <p:spPr bwMode="auto">
            <a:xfrm>
              <a:off x="2880" y="2214"/>
              <a:ext cx="0" cy="433"/>
            </a:xfrm>
            <a:prstGeom prst="line">
              <a:avLst/>
            </a:prstGeom>
            <a:noFill/>
            <a:ln w="12700">
              <a:solidFill>
                <a:schemeClr val="tx1"/>
              </a:solidFill>
              <a:round/>
              <a:headEnd type="none" w="sm" len="sm"/>
              <a:tailEnd type="none" w="sm" len="sm"/>
            </a:ln>
          </p:spPr>
          <p:txBody>
            <a:bodyPr wrap="none" anchor="ctr"/>
            <a:lstStyle/>
            <a:p>
              <a:endParaRPr lang="es-ES"/>
            </a:p>
          </p:txBody>
        </p:sp>
        <p:sp>
          <p:nvSpPr>
            <p:cNvPr id="42110" name="Rectangle 150"/>
            <p:cNvSpPr>
              <a:spLocks noChangeArrowheads="1"/>
            </p:cNvSpPr>
            <p:nvPr/>
          </p:nvSpPr>
          <p:spPr bwMode="auto">
            <a:xfrm>
              <a:off x="2482" y="2272"/>
              <a:ext cx="90" cy="97"/>
            </a:xfrm>
            <a:prstGeom prst="rect">
              <a:avLst/>
            </a:prstGeom>
            <a:noFill/>
            <a:ln w="9525">
              <a:noFill/>
              <a:miter lim="800000"/>
              <a:headEnd/>
              <a:tailEnd/>
            </a:ln>
          </p:spPr>
          <p:txBody>
            <a:bodyPr wrap="none" anchor="ctr"/>
            <a:lstStyle/>
            <a:p>
              <a:endParaRPr lang="es-ES"/>
            </a:p>
          </p:txBody>
        </p:sp>
        <p:sp>
          <p:nvSpPr>
            <p:cNvPr id="42111" name="Rectangle 151"/>
            <p:cNvSpPr>
              <a:spLocks noChangeArrowheads="1"/>
            </p:cNvSpPr>
            <p:nvPr/>
          </p:nvSpPr>
          <p:spPr bwMode="auto">
            <a:xfrm>
              <a:off x="1926" y="2212"/>
              <a:ext cx="91" cy="196"/>
            </a:xfrm>
            <a:prstGeom prst="rect">
              <a:avLst/>
            </a:prstGeom>
            <a:noFill/>
            <a:ln w="9525">
              <a:noFill/>
              <a:miter lim="800000"/>
              <a:headEnd/>
              <a:tailEnd/>
            </a:ln>
          </p:spPr>
          <p:txBody>
            <a:bodyPr wrap="none" anchor="ctr"/>
            <a:lstStyle/>
            <a:p>
              <a:endParaRPr lang="es-ES"/>
            </a:p>
          </p:txBody>
        </p:sp>
        <p:sp>
          <p:nvSpPr>
            <p:cNvPr id="42112" name="Rectangle 152"/>
            <p:cNvSpPr>
              <a:spLocks noChangeArrowheads="1"/>
            </p:cNvSpPr>
            <p:nvPr/>
          </p:nvSpPr>
          <p:spPr bwMode="auto">
            <a:xfrm>
              <a:off x="2081" y="2340"/>
              <a:ext cx="90" cy="118"/>
            </a:xfrm>
            <a:prstGeom prst="rect">
              <a:avLst/>
            </a:prstGeom>
            <a:noFill/>
            <a:ln w="9525">
              <a:noFill/>
              <a:miter lim="800000"/>
              <a:headEnd/>
              <a:tailEnd/>
            </a:ln>
          </p:spPr>
          <p:txBody>
            <a:bodyPr wrap="none" anchor="ctr"/>
            <a:lstStyle/>
            <a:p>
              <a:endParaRPr lang="es-ES"/>
            </a:p>
          </p:txBody>
        </p:sp>
        <p:sp>
          <p:nvSpPr>
            <p:cNvPr id="42113" name="Rectangle 153"/>
            <p:cNvSpPr>
              <a:spLocks noChangeArrowheads="1"/>
            </p:cNvSpPr>
            <p:nvPr/>
          </p:nvSpPr>
          <p:spPr bwMode="auto">
            <a:xfrm>
              <a:off x="1968" y="2334"/>
              <a:ext cx="91" cy="196"/>
            </a:xfrm>
            <a:prstGeom prst="rect">
              <a:avLst/>
            </a:prstGeom>
            <a:noFill/>
            <a:ln w="9525">
              <a:noFill/>
              <a:miter lim="800000"/>
              <a:headEnd/>
              <a:tailEnd/>
            </a:ln>
          </p:spPr>
          <p:txBody>
            <a:bodyPr wrap="none" anchor="ctr"/>
            <a:lstStyle/>
            <a:p>
              <a:endParaRPr lang="es-ES"/>
            </a:p>
          </p:txBody>
        </p:sp>
        <p:sp>
          <p:nvSpPr>
            <p:cNvPr id="42114" name="Rectangle 154"/>
            <p:cNvSpPr>
              <a:spLocks noChangeArrowheads="1"/>
            </p:cNvSpPr>
            <p:nvPr/>
          </p:nvSpPr>
          <p:spPr bwMode="auto">
            <a:xfrm>
              <a:off x="1787" y="2605"/>
              <a:ext cx="90" cy="131"/>
            </a:xfrm>
            <a:prstGeom prst="rect">
              <a:avLst/>
            </a:prstGeom>
            <a:noFill/>
            <a:ln w="9525">
              <a:noFill/>
              <a:miter lim="800000"/>
              <a:headEnd/>
              <a:tailEnd/>
            </a:ln>
          </p:spPr>
          <p:txBody>
            <a:bodyPr wrap="none" anchor="ctr"/>
            <a:lstStyle/>
            <a:p>
              <a:endParaRPr lang="es-ES"/>
            </a:p>
          </p:txBody>
        </p:sp>
        <p:sp>
          <p:nvSpPr>
            <p:cNvPr id="42115" name="Rectangle 155"/>
            <p:cNvSpPr>
              <a:spLocks noChangeArrowheads="1"/>
            </p:cNvSpPr>
            <p:nvPr/>
          </p:nvSpPr>
          <p:spPr bwMode="auto">
            <a:xfrm>
              <a:off x="2192" y="2472"/>
              <a:ext cx="90" cy="131"/>
            </a:xfrm>
            <a:prstGeom prst="rect">
              <a:avLst/>
            </a:prstGeom>
            <a:noFill/>
            <a:ln w="9525">
              <a:noFill/>
              <a:miter lim="800000"/>
              <a:headEnd/>
              <a:tailEnd/>
            </a:ln>
          </p:spPr>
          <p:txBody>
            <a:bodyPr wrap="none" anchor="ctr"/>
            <a:lstStyle/>
            <a:p>
              <a:endParaRPr lang="es-ES"/>
            </a:p>
          </p:txBody>
        </p:sp>
        <p:sp>
          <p:nvSpPr>
            <p:cNvPr id="42116" name="Rectangle 156"/>
            <p:cNvSpPr>
              <a:spLocks noChangeArrowheads="1"/>
            </p:cNvSpPr>
            <p:nvPr/>
          </p:nvSpPr>
          <p:spPr bwMode="auto">
            <a:xfrm>
              <a:off x="2556" y="2539"/>
              <a:ext cx="90" cy="130"/>
            </a:xfrm>
            <a:prstGeom prst="rect">
              <a:avLst/>
            </a:prstGeom>
            <a:noFill/>
            <a:ln w="9525">
              <a:noFill/>
              <a:miter lim="800000"/>
              <a:headEnd/>
              <a:tailEnd/>
            </a:ln>
          </p:spPr>
          <p:txBody>
            <a:bodyPr wrap="none" anchor="ctr"/>
            <a:lstStyle/>
            <a:p>
              <a:endParaRPr lang="es-ES"/>
            </a:p>
          </p:txBody>
        </p:sp>
      </p:grpSp>
      <p:grpSp>
        <p:nvGrpSpPr>
          <p:cNvPr id="41993" name="Group 157"/>
          <p:cNvGrpSpPr>
            <a:grpSpLocks/>
          </p:cNvGrpSpPr>
          <p:nvPr/>
        </p:nvGrpSpPr>
        <p:grpSpPr bwMode="auto">
          <a:xfrm>
            <a:off x="4038600" y="5486400"/>
            <a:ext cx="1752600" cy="914400"/>
            <a:chOff x="2544" y="3456"/>
            <a:chExt cx="1104" cy="576"/>
          </a:xfrm>
        </p:grpSpPr>
        <p:sp>
          <p:nvSpPr>
            <p:cNvPr id="42043" name="Line 158"/>
            <p:cNvSpPr>
              <a:spLocks noChangeShapeType="1"/>
            </p:cNvSpPr>
            <p:nvPr/>
          </p:nvSpPr>
          <p:spPr bwMode="auto">
            <a:xfrm>
              <a:off x="3320" y="3633"/>
              <a:ext cx="0" cy="71"/>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044" name="Freeform 159"/>
            <p:cNvSpPr>
              <a:spLocks/>
            </p:cNvSpPr>
            <p:nvPr/>
          </p:nvSpPr>
          <p:spPr bwMode="auto">
            <a:xfrm>
              <a:off x="3313" y="3702"/>
              <a:ext cx="17" cy="17"/>
            </a:xfrm>
            <a:custGeom>
              <a:avLst/>
              <a:gdLst>
                <a:gd name="T0" fmla="*/ 16 w 17"/>
                <a:gd name="T1" fmla="*/ 0 h 17"/>
                <a:gd name="T2" fmla="*/ 0 w 17"/>
                <a:gd name="T3" fmla="*/ 0 h 17"/>
                <a:gd name="T4" fmla="*/ 8 w 17"/>
                <a:gd name="T5" fmla="*/ 16 h 17"/>
                <a:gd name="T6" fmla="*/ 16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8" y="16"/>
                  </a:lnTo>
                  <a:lnTo>
                    <a:pt x="16" y="0"/>
                  </a:lnTo>
                </a:path>
              </a:pathLst>
            </a:custGeom>
            <a:solidFill>
              <a:srgbClr val="000000"/>
            </a:solidFill>
            <a:ln w="12700" cap="rnd">
              <a:solidFill>
                <a:srgbClr val="000000"/>
              </a:solidFill>
              <a:round/>
              <a:headEnd/>
              <a:tailEnd/>
            </a:ln>
          </p:spPr>
          <p:txBody>
            <a:bodyPr/>
            <a:lstStyle/>
            <a:p>
              <a:endParaRPr lang="es-ES"/>
            </a:p>
          </p:txBody>
        </p:sp>
        <p:sp>
          <p:nvSpPr>
            <p:cNvPr id="42045" name="Line 160"/>
            <p:cNvSpPr>
              <a:spLocks noChangeShapeType="1"/>
            </p:cNvSpPr>
            <p:nvPr/>
          </p:nvSpPr>
          <p:spPr bwMode="auto">
            <a:xfrm>
              <a:off x="3320" y="3800"/>
              <a:ext cx="0" cy="93"/>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046" name="Freeform 161"/>
            <p:cNvSpPr>
              <a:spLocks/>
            </p:cNvSpPr>
            <p:nvPr/>
          </p:nvSpPr>
          <p:spPr bwMode="auto">
            <a:xfrm>
              <a:off x="3313" y="3891"/>
              <a:ext cx="17" cy="17"/>
            </a:xfrm>
            <a:custGeom>
              <a:avLst/>
              <a:gdLst>
                <a:gd name="T0" fmla="*/ 16 w 17"/>
                <a:gd name="T1" fmla="*/ 0 h 17"/>
                <a:gd name="T2" fmla="*/ 0 w 17"/>
                <a:gd name="T3" fmla="*/ 0 h 17"/>
                <a:gd name="T4" fmla="*/ 8 w 17"/>
                <a:gd name="T5" fmla="*/ 16 h 17"/>
                <a:gd name="T6" fmla="*/ 16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8" y="16"/>
                  </a:lnTo>
                  <a:lnTo>
                    <a:pt x="16" y="0"/>
                  </a:lnTo>
                </a:path>
              </a:pathLst>
            </a:custGeom>
            <a:solidFill>
              <a:srgbClr val="000000"/>
            </a:solidFill>
            <a:ln w="12700" cap="rnd">
              <a:solidFill>
                <a:srgbClr val="000000"/>
              </a:solidFill>
              <a:round/>
              <a:headEnd/>
              <a:tailEnd/>
            </a:ln>
          </p:spPr>
          <p:txBody>
            <a:bodyPr/>
            <a:lstStyle/>
            <a:p>
              <a:endParaRPr lang="es-ES"/>
            </a:p>
          </p:txBody>
        </p:sp>
        <p:sp>
          <p:nvSpPr>
            <p:cNvPr id="42047" name="Line 162"/>
            <p:cNvSpPr>
              <a:spLocks noChangeShapeType="1"/>
            </p:cNvSpPr>
            <p:nvPr/>
          </p:nvSpPr>
          <p:spPr bwMode="auto">
            <a:xfrm>
              <a:off x="2924" y="3756"/>
              <a:ext cx="264"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048" name="Freeform 163"/>
            <p:cNvSpPr>
              <a:spLocks/>
            </p:cNvSpPr>
            <p:nvPr/>
          </p:nvSpPr>
          <p:spPr bwMode="auto">
            <a:xfrm>
              <a:off x="3185" y="3751"/>
              <a:ext cx="17" cy="17"/>
            </a:xfrm>
            <a:custGeom>
              <a:avLst/>
              <a:gdLst>
                <a:gd name="T0" fmla="*/ 0 w 17"/>
                <a:gd name="T1" fmla="*/ 0 h 17"/>
                <a:gd name="T2" fmla="*/ 0 w 17"/>
                <a:gd name="T3" fmla="*/ 16 h 17"/>
                <a:gd name="T4" fmla="*/ 16 w 17"/>
                <a:gd name="T5" fmla="*/ 8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0"/>
                  </a:moveTo>
                  <a:lnTo>
                    <a:pt x="0" y="16"/>
                  </a:lnTo>
                  <a:lnTo>
                    <a:pt x="16" y="8"/>
                  </a:lnTo>
                  <a:lnTo>
                    <a:pt x="0" y="0"/>
                  </a:lnTo>
                </a:path>
              </a:pathLst>
            </a:custGeom>
            <a:solidFill>
              <a:srgbClr val="000000"/>
            </a:solidFill>
            <a:ln w="12700" cap="rnd">
              <a:solidFill>
                <a:srgbClr val="000000"/>
              </a:solidFill>
              <a:round/>
              <a:headEnd/>
              <a:tailEnd/>
            </a:ln>
          </p:spPr>
          <p:txBody>
            <a:bodyPr/>
            <a:lstStyle/>
            <a:p>
              <a:endParaRPr lang="es-ES"/>
            </a:p>
          </p:txBody>
        </p:sp>
        <p:sp>
          <p:nvSpPr>
            <p:cNvPr id="42049" name="Line 164"/>
            <p:cNvSpPr>
              <a:spLocks noChangeShapeType="1"/>
            </p:cNvSpPr>
            <p:nvPr/>
          </p:nvSpPr>
          <p:spPr bwMode="auto">
            <a:xfrm flipV="1">
              <a:off x="3010" y="3589"/>
              <a:ext cx="0" cy="167"/>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050" name="Line 165"/>
            <p:cNvSpPr>
              <a:spLocks noChangeShapeType="1"/>
            </p:cNvSpPr>
            <p:nvPr/>
          </p:nvSpPr>
          <p:spPr bwMode="auto">
            <a:xfrm>
              <a:off x="3010" y="3589"/>
              <a:ext cx="178"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051" name="Freeform 166"/>
            <p:cNvSpPr>
              <a:spLocks/>
            </p:cNvSpPr>
            <p:nvPr/>
          </p:nvSpPr>
          <p:spPr bwMode="auto">
            <a:xfrm>
              <a:off x="3185" y="3585"/>
              <a:ext cx="17" cy="17"/>
            </a:xfrm>
            <a:custGeom>
              <a:avLst/>
              <a:gdLst>
                <a:gd name="T0" fmla="*/ 0 w 17"/>
                <a:gd name="T1" fmla="*/ 0 h 17"/>
                <a:gd name="T2" fmla="*/ 0 w 17"/>
                <a:gd name="T3" fmla="*/ 16 h 17"/>
                <a:gd name="T4" fmla="*/ 16 w 17"/>
                <a:gd name="T5" fmla="*/ 7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0"/>
                  </a:moveTo>
                  <a:lnTo>
                    <a:pt x="0" y="16"/>
                  </a:lnTo>
                  <a:lnTo>
                    <a:pt x="16" y="7"/>
                  </a:lnTo>
                  <a:lnTo>
                    <a:pt x="0" y="0"/>
                  </a:lnTo>
                </a:path>
              </a:pathLst>
            </a:custGeom>
            <a:solidFill>
              <a:srgbClr val="000000"/>
            </a:solidFill>
            <a:ln w="12700" cap="rnd">
              <a:solidFill>
                <a:srgbClr val="000000"/>
              </a:solidFill>
              <a:round/>
              <a:headEnd/>
              <a:tailEnd/>
            </a:ln>
          </p:spPr>
          <p:txBody>
            <a:bodyPr/>
            <a:lstStyle/>
            <a:p>
              <a:endParaRPr lang="es-ES"/>
            </a:p>
          </p:txBody>
        </p:sp>
        <p:sp>
          <p:nvSpPr>
            <p:cNvPr id="42052" name="Line 167"/>
            <p:cNvSpPr>
              <a:spLocks noChangeShapeType="1"/>
            </p:cNvSpPr>
            <p:nvPr/>
          </p:nvSpPr>
          <p:spPr bwMode="auto">
            <a:xfrm flipH="1">
              <a:off x="2546" y="3944"/>
              <a:ext cx="654"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053" name="Line 168"/>
            <p:cNvSpPr>
              <a:spLocks noChangeShapeType="1"/>
            </p:cNvSpPr>
            <p:nvPr/>
          </p:nvSpPr>
          <p:spPr bwMode="auto">
            <a:xfrm>
              <a:off x="2546" y="3756"/>
              <a:ext cx="92"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054" name="Freeform 169"/>
            <p:cNvSpPr>
              <a:spLocks/>
            </p:cNvSpPr>
            <p:nvPr/>
          </p:nvSpPr>
          <p:spPr bwMode="auto">
            <a:xfrm>
              <a:off x="2634" y="3751"/>
              <a:ext cx="17" cy="17"/>
            </a:xfrm>
            <a:custGeom>
              <a:avLst/>
              <a:gdLst>
                <a:gd name="T0" fmla="*/ 0 w 17"/>
                <a:gd name="T1" fmla="*/ 0 h 17"/>
                <a:gd name="T2" fmla="*/ 0 w 17"/>
                <a:gd name="T3" fmla="*/ 16 h 17"/>
                <a:gd name="T4" fmla="*/ 16 w 17"/>
                <a:gd name="T5" fmla="*/ 8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0"/>
                  </a:moveTo>
                  <a:lnTo>
                    <a:pt x="0" y="16"/>
                  </a:lnTo>
                  <a:lnTo>
                    <a:pt x="16" y="8"/>
                  </a:lnTo>
                  <a:lnTo>
                    <a:pt x="0" y="0"/>
                  </a:lnTo>
                </a:path>
              </a:pathLst>
            </a:custGeom>
            <a:solidFill>
              <a:srgbClr val="000000"/>
            </a:solidFill>
            <a:ln w="12700" cap="rnd">
              <a:solidFill>
                <a:srgbClr val="000000"/>
              </a:solidFill>
              <a:round/>
              <a:headEnd/>
              <a:tailEnd/>
            </a:ln>
          </p:spPr>
          <p:txBody>
            <a:bodyPr/>
            <a:lstStyle/>
            <a:p>
              <a:endParaRPr lang="es-ES"/>
            </a:p>
          </p:txBody>
        </p:sp>
        <p:sp>
          <p:nvSpPr>
            <p:cNvPr id="42055" name="Rectangle 170"/>
            <p:cNvSpPr>
              <a:spLocks noChangeArrowheads="1"/>
            </p:cNvSpPr>
            <p:nvPr/>
          </p:nvSpPr>
          <p:spPr bwMode="auto">
            <a:xfrm>
              <a:off x="2657" y="3720"/>
              <a:ext cx="259" cy="73"/>
            </a:xfrm>
            <a:prstGeom prst="rect">
              <a:avLst/>
            </a:prstGeom>
            <a:noFill/>
            <a:ln w="25400">
              <a:solidFill>
                <a:srgbClr val="000000"/>
              </a:solidFill>
              <a:miter lim="800000"/>
              <a:headEnd/>
              <a:tailEnd/>
            </a:ln>
          </p:spPr>
          <p:txBody>
            <a:bodyPr wrap="none" anchor="ctr"/>
            <a:lstStyle/>
            <a:p>
              <a:endParaRPr lang="es-ES"/>
            </a:p>
          </p:txBody>
        </p:sp>
        <p:sp>
          <p:nvSpPr>
            <p:cNvPr id="42056" name="Rectangle 171"/>
            <p:cNvSpPr>
              <a:spLocks noChangeArrowheads="1"/>
            </p:cNvSpPr>
            <p:nvPr/>
          </p:nvSpPr>
          <p:spPr bwMode="auto">
            <a:xfrm>
              <a:off x="2669" y="3721"/>
              <a:ext cx="90" cy="105"/>
            </a:xfrm>
            <a:prstGeom prst="rect">
              <a:avLst/>
            </a:prstGeom>
            <a:noFill/>
            <a:ln w="9525">
              <a:noFill/>
              <a:miter lim="800000"/>
              <a:headEnd/>
              <a:tailEnd/>
            </a:ln>
          </p:spPr>
          <p:txBody>
            <a:bodyPr wrap="none" anchor="ctr"/>
            <a:lstStyle/>
            <a:p>
              <a:endParaRPr lang="es-ES"/>
            </a:p>
          </p:txBody>
        </p:sp>
        <p:sp>
          <p:nvSpPr>
            <p:cNvPr id="42057" name="Rectangle 172"/>
            <p:cNvSpPr>
              <a:spLocks noChangeArrowheads="1"/>
            </p:cNvSpPr>
            <p:nvPr/>
          </p:nvSpPr>
          <p:spPr bwMode="auto">
            <a:xfrm>
              <a:off x="3208" y="3720"/>
              <a:ext cx="259" cy="73"/>
            </a:xfrm>
            <a:prstGeom prst="rect">
              <a:avLst/>
            </a:prstGeom>
            <a:noFill/>
            <a:ln w="25400">
              <a:solidFill>
                <a:srgbClr val="000000"/>
              </a:solidFill>
              <a:miter lim="800000"/>
              <a:headEnd/>
              <a:tailEnd/>
            </a:ln>
          </p:spPr>
          <p:txBody>
            <a:bodyPr wrap="none" anchor="ctr"/>
            <a:lstStyle/>
            <a:p>
              <a:endParaRPr lang="es-ES"/>
            </a:p>
          </p:txBody>
        </p:sp>
        <p:sp>
          <p:nvSpPr>
            <p:cNvPr id="42058" name="Rectangle 173"/>
            <p:cNvSpPr>
              <a:spLocks noChangeArrowheads="1"/>
            </p:cNvSpPr>
            <p:nvPr/>
          </p:nvSpPr>
          <p:spPr bwMode="auto">
            <a:xfrm>
              <a:off x="3208" y="3908"/>
              <a:ext cx="259" cy="62"/>
            </a:xfrm>
            <a:prstGeom prst="rect">
              <a:avLst/>
            </a:prstGeom>
            <a:noFill/>
            <a:ln w="25400">
              <a:solidFill>
                <a:srgbClr val="000000"/>
              </a:solidFill>
              <a:miter lim="800000"/>
              <a:headEnd/>
              <a:tailEnd/>
            </a:ln>
          </p:spPr>
          <p:txBody>
            <a:bodyPr wrap="none" anchor="ctr"/>
            <a:lstStyle/>
            <a:p>
              <a:endParaRPr lang="es-ES"/>
            </a:p>
          </p:txBody>
        </p:sp>
        <p:sp>
          <p:nvSpPr>
            <p:cNvPr id="42059" name="Rectangle 174"/>
            <p:cNvSpPr>
              <a:spLocks noChangeArrowheads="1"/>
            </p:cNvSpPr>
            <p:nvPr/>
          </p:nvSpPr>
          <p:spPr bwMode="auto">
            <a:xfrm>
              <a:off x="3214" y="3891"/>
              <a:ext cx="90" cy="98"/>
            </a:xfrm>
            <a:prstGeom prst="rect">
              <a:avLst/>
            </a:prstGeom>
            <a:noFill/>
            <a:ln w="9525">
              <a:noFill/>
              <a:miter lim="800000"/>
              <a:headEnd/>
              <a:tailEnd/>
            </a:ln>
          </p:spPr>
          <p:txBody>
            <a:bodyPr wrap="none" anchor="ctr"/>
            <a:lstStyle/>
            <a:p>
              <a:endParaRPr lang="es-ES"/>
            </a:p>
          </p:txBody>
        </p:sp>
        <p:sp>
          <p:nvSpPr>
            <p:cNvPr id="42060" name="Line 175"/>
            <p:cNvSpPr>
              <a:spLocks noChangeShapeType="1"/>
            </p:cNvSpPr>
            <p:nvPr/>
          </p:nvSpPr>
          <p:spPr bwMode="auto">
            <a:xfrm flipV="1">
              <a:off x="3320" y="3456"/>
              <a:ext cx="0" cy="82"/>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061" name="Freeform 176"/>
            <p:cNvSpPr>
              <a:spLocks/>
            </p:cNvSpPr>
            <p:nvPr/>
          </p:nvSpPr>
          <p:spPr bwMode="auto">
            <a:xfrm>
              <a:off x="3313" y="3536"/>
              <a:ext cx="17" cy="17"/>
            </a:xfrm>
            <a:custGeom>
              <a:avLst/>
              <a:gdLst>
                <a:gd name="T0" fmla="*/ 16 w 17"/>
                <a:gd name="T1" fmla="*/ 0 h 17"/>
                <a:gd name="T2" fmla="*/ 0 w 17"/>
                <a:gd name="T3" fmla="*/ 0 h 17"/>
                <a:gd name="T4" fmla="*/ 8 w 17"/>
                <a:gd name="T5" fmla="*/ 16 h 17"/>
                <a:gd name="T6" fmla="*/ 16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8" y="16"/>
                  </a:lnTo>
                  <a:lnTo>
                    <a:pt x="16" y="0"/>
                  </a:lnTo>
                </a:path>
              </a:pathLst>
            </a:custGeom>
            <a:solidFill>
              <a:srgbClr val="000000"/>
            </a:solidFill>
            <a:ln w="12700" cap="rnd">
              <a:solidFill>
                <a:srgbClr val="000000"/>
              </a:solidFill>
              <a:round/>
              <a:headEnd/>
              <a:tailEnd/>
            </a:ln>
          </p:spPr>
          <p:txBody>
            <a:bodyPr/>
            <a:lstStyle/>
            <a:p>
              <a:endParaRPr lang="es-ES"/>
            </a:p>
          </p:txBody>
        </p:sp>
        <p:sp>
          <p:nvSpPr>
            <p:cNvPr id="42062" name="Line 177"/>
            <p:cNvSpPr>
              <a:spLocks noChangeShapeType="1"/>
            </p:cNvSpPr>
            <p:nvPr/>
          </p:nvSpPr>
          <p:spPr bwMode="auto">
            <a:xfrm>
              <a:off x="3320" y="3512"/>
              <a:ext cx="326" cy="0"/>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2063" name="Line 178"/>
            <p:cNvSpPr>
              <a:spLocks noChangeShapeType="1"/>
            </p:cNvSpPr>
            <p:nvPr/>
          </p:nvSpPr>
          <p:spPr bwMode="auto">
            <a:xfrm flipH="1">
              <a:off x="3481" y="3944"/>
              <a:ext cx="165" cy="0"/>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2064" name="Freeform 179"/>
            <p:cNvSpPr>
              <a:spLocks/>
            </p:cNvSpPr>
            <p:nvPr/>
          </p:nvSpPr>
          <p:spPr bwMode="auto">
            <a:xfrm>
              <a:off x="3474" y="3941"/>
              <a:ext cx="17" cy="17"/>
            </a:xfrm>
            <a:custGeom>
              <a:avLst/>
              <a:gdLst>
                <a:gd name="T0" fmla="*/ 16 w 17"/>
                <a:gd name="T1" fmla="*/ 16 h 17"/>
                <a:gd name="T2" fmla="*/ 16 w 17"/>
                <a:gd name="T3" fmla="*/ 0 h 17"/>
                <a:gd name="T4" fmla="*/ 0 w 17"/>
                <a:gd name="T5" fmla="*/ 7 h 17"/>
                <a:gd name="T6" fmla="*/ 16 w 17"/>
                <a:gd name="T7" fmla="*/ 16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16"/>
                  </a:moveTo>
                  <a:lnTo>
                    <a:pt x="16" y="0"/>
                  </a:lnTo>
                  <a:lnTo>
                    <a:pt x="0" y="7"/>
                  </a:lnTo>
                  <a:lnTo>
                    <a:pt x="16" y="16"/>
                  </a:lnTo>
                </a:path>
              </a:pathLst>
            </a:custGeom>
            <a:solidFill>
              <a:srgbClr val="000000"/>
            </a:solidFill>
            <a:ln w="12700" cap="rnd">
              <a:solidFill>
                <a:srgbClr val="000000"/>
              </a:solidFill>
              <a:round/>
              <a:headEnd/>
              <a:tailEnd/>
            </a:ln>
          </p:spPr>
          <p:txBody>
            <a:bodyPr/>
            <a:lstStyle/>
            <a:p>
              <a:endParaRPr lang="es-ES"/>
            </a:p>
          </p:txBody>
        </p:sp>
        <p:sp>
          <p:nvSpPr>
            <p:cNvPr id="42065" name="Oval 180"/>
            <p:cNvSpPr>
              <a:spLocks noChangeArrowheads="1"/>
            </p:cNvSpPr>
            <p:nvPr/>
          </p:nvSpPr>
          <p:spPr bwMode="auto">
            <a:xfrm>
              <a:off x="2664" y="3497"/>
              <a:ext cx="319" cy="96"/>
            </a:xfrm>
            <a:prstGeom prst="ellipse">
              <a:avLst/>
            </a:prstGeom>
            <a:noFill/>
            <a:ln w="25400">
              <a:solidFill>
                <a:srgbClr val="000000"/>
              </a:solidFill>
              <a:round/>
              <a:headEnd/>
              <a:tailEnd/>
            </a:ln>
          </p:spPr>
          <p:txBody>
            <a:bodyPr wrap="none" anchor="ctr"/>
            <a:lstStyle/>
            <a:p>
              <a:endParaRPr lang="es-ES"/>
            </a:p>
          </p:txBody>
        </p:sp>
        <p:sp>
          <p:nvSpPr>
            <p:cNvPr id="42066" name="Line 181"/>
            <p:cNvSpPr>
              <a:spLocks noChangeShapeType="1"/>
            </p:cNvSpPr>
            <p:nvPr/>
          </p:nvSpPr>
          <p:spPr bwMode="auto">
            <a:xfrm>
              <a:off x="2821" y="3600"/>
              <a:ext cx="0" cy="108"/>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2067" name="Freeform 182"/>
            <p:cNvSpPr>
              <a:spLocks/>
            </p:cNvSpPr>
            <p:nvPr/>
          </p:nvSpPr>
          <p:spPr bwMode="auto">
            <a:xfrm>
              <a:off x="2815" y="3706"/>
              <a:ext cx="17" cy="17"/>
            </a:xfrm>
            <a:custGeom>
              <a:avLst/>
              <a:gdLst>
                <a:gd name="T0" fmla="*/ 16 w 17"/>
                <a:gd name="T1" fmla="*/ 0 h 17"/>
                <a:gd name="T2" fmla="*/ 0 w 17"/>
                <a:gd name="T3" fmla="*/ 0 h 17"/>
                <a:gd name="T4" fmla="*/ 8 w 17"/>
                <a:gd name="T5" fmla="*/ 16 h 17"/>
                <a:gd name="T6" fmla="*/ 16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8" y="16"/>
                  </a:lnTo>
                  <a:lnTo>
                    <a:pt x="16" y="0"/>
                  </a:lnTo>
                </a:path>
              </a:pathLst>
            </a:custGeom>
            <a:solidFill>
              <a:srgbClr val="000000"/>
            </a:solidFill>
            <a:ln w="12700" cap="rnd">
              <a:solidFill>
                <a:srgbClr val="000000"/>
              </a:solidFill>
              <a:round/>
              <a:headEnd/>
              <a:tailEnd/>
            </a:ln>
          </p:spPr>
          <p:txBody>
            <a:bodyPr/>
            <a:lstStyle/>
            <a:p>
              <a:endParaRPr lang="es-ES"/>
            </a:p>
          </p:txBody>
        </p:sp>
        <p:sp>
          <p:nvSpPr>
            <p:cNvPr id="42068" name="Line 183"/>
            <p:cNvSpPr>
              <a:spLocks noChangeShapeType="1"/>
            </p:cNvSpPr>
            <p:nvPr/>
          </p:nvSpPr>
          <p:spPr bwMode="auto">
            <a:xfrm flipV="1">
              <a:off x="2855" y="3604"/>
              <a:ext cx="0" cy="108"/>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2069" name="Freeform 184"/>
            <p:cNvSpPr>
              <a:spLocks/>
            </p:cNvSpPr>
            <p:nvPr/>
          </p:nvSpPr>
          <p:spPr bwMode="auto">
            <a:xfrm>
              <a:off x="2849" y="3600"/>
              <a:ext cx="17" cy="17"/>
            </a:xfrm>
            <a:custGeom>
              <a:avLst/>
              <a:gdLst>
                <a:gd name="T0" fmla="*/ 0 w 17"/>
                <a:gd name="T1" fmla="*/ 16 h 17"/>
                <a:gd name="T2" fmla="*/ 16 w 17"/>
                <a:gd name="T3" fmla="*/ 16 h 17"/>
                <a:gd name="T4" fmla="*/ 7 w 17"/>
                <a:gd name="T5" fmla="*/ 0 h 17"/>
                <a:gd name="T6" fmla="*/ 0 w 17"/>
                <a:gd name="T7" fmla="*/ 16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16"/>
                  </a:moveTo>
                  <a:lnTo>
                    <a:pt x="16" y="16"/>
                  </a:lnTo>
                  <a:lnTo>
                    <a:pt x="7" y="0"/>
                  </a:lnTo>
                  <a:lnTo>
                    <a:pt x="0" y="16"/>
                  </a:lnTo>
                </a:path>
              </a:pathLst>
            </a:custGeom>
            <a:solidFill>
              <a:srgbClr val="000000"/>
            </a:solidFill>
            <a:ln w="12700" cap="rnd">
              <a:solidFill>
                <a:srgbClr val="000000"/>
              </a:solidFill>
              <a:round/>
              <a:headEnd/>
              <a:tailEnd/>
            </a:ln>
          </p:spPr>
          <p:txBody>
            <a:bodyPr/>
            <a:lstStyle/>
            <a:p>
              <a:endParaRPr lang="es-ES"/>
            </a:p>
          </p:txBody>
        </p:sp>
        <p:sp>
          <p:nvSpPr>
            <p:cNvPr id="42070" name="Line 185"/>
            <p:cNvSpPr>
              <a:spLocks noChangeShapeType="1"/>
            </p:cNvSpPr>
            <p:nvPr/>
          </p:nvSpPr>
          <p:spPr bwMode="auto">
            <a:xfrm>
              <a:off x="2544" y="3755"/>
              <a:ext cx="0" cy="188"/>
            </a:xfrm>
            <a:prstGeom prst="line">
              <a:avLst/>
            </a:prstGeom>
            <a:noFill/>
            <a:ln w="12700">
              <a:solidFill>
                <a:schemeClr val="tx1"/>
              </a:solidFill>
              <a:round/>
              <a:headEnd type="none" w="sm" len="sm"/>
              <a:tailEnd type="none" w="sm" len="sm"/>
            </a:ln>
          </p:spPr>
          <p:txBody>
            <a:bodyPr wrap="none" anchor="ctr"/>
            <a:lstStyle/>
            <a:p>
              <a:endParaRPr lang="es-ES"/>
            </a:p>
          </p:txBody>
        </p:sp>
        <p:sp>
          <p:nvSpPr>
            <p:cNvPr id="42071" name="Rectangle 186"/>
            <p:cNvSpPr>
              <a:spLocks noChangeArrowheads="1"/>
            </p:cNvSpPr>
            <p:nvPr/>
          </p:nvSpPr>
          <p:spPr bwMode="auto">
            <a:xfrm>
              <a:off x="3205" y="3559"/>
              <a:ext cx="271" cy="70"/>
            </a:xfrm>
            <a:prstGeom prst="rect">
              <a:avLst/>
            </a:prstGeom>
            <a:solidFill>
              <a:schemeClr val="bg1"/>
            </a:solidFill>
            <a:ln w="12700">
              <a:solidFill>
                <a:schemeClr val="tx1"/>
              </a:solidFill>
              <a:miter lim="800000"/>
              <a:headEnd/>
              <a:tailEnd/>
            </a:ln>
          </p:spPr>
          <p:txBody>
            <a:bodyPr wrap="none" anchor="ctr"/>
            <a:lstStyle/>
            <a:p>
              <a:endParaRPr lang="es-ES"/>
            </a:p>
          </p:txBody>
        </p:sp>
        <p:sp>
          <p:nvSpPr>
            <p:cNvPr id="42072" name="Line 187"/>
            <p:cNvSpPr>
              <a:spLocks noChangeShapeType="1"/>
            </p:cNvSpPr>
            <p:nvPr/>
          </p:nvSpPr>
          <p:spPr bwMode="auto">
            <a:xfrm>
              <a:off x="3648" y="3510"/>
              <a:ext cx="0" cy="433"/>
            </a:xfrm>
            <a:prstGeom prst="line">
              <a:avLst/>
            </a:prstGeom>
            <a:noFill/>
            <a:ln w="12700">
              <a:solidFill>
                <a:schemeClr val="tx1"/>
              </a:solidFill>
              <a:round/>
              <a:headEnd type="none" w="sm" len="sm"/>
              <a:tailEnd type="none" w="sm" len="sm"/>
            </a:ln>
          </p:spPr>
          <p:txBody>
            <a:bodyPr wrap="none" anchor="ctr"/>
            <a:lstStyle/>
            <a:p>
              <a:endParaRPr lang="es-ES"/>
            </a:p>
          </p:txBody>
        </p:sp>
        <p:sp>
          <p:nvSpPr>
            <p:cNvPr id="42073" name="Rectangle 188"/>
            <p:cNvSpPr>
              <a:spLocks noChangeArrowheads="1"/>
            </p:cNvSpPr>
            <p:nvPr/>
          </p:nvSpPr>
          <p:spPr bwMode="auto">
            <a:xfrm>
              <a:off x="3250" y="3568"/>
              <a:ext cx="90" cy="97"/>
            </a:xfrm>
            <a:prstGeom prst="rect">
              <a:avLst/>
            </a:prstGeom>
            <a:noFill/>
            <a:ln w="9525">
              <a:noFill/>
              <a:miter lim="800000"/>
              <a:headEnd/>
              <a:tailEnd/>
            </a:ln>
          </p:spPr>
          <p:txBody>
            <a:bodyPr wrap="none" anchor="ctr"/>
            <a:lstStyle/>
            <a:p>
              <a:endParaRPr lang="es-ES"/>
            </a:p>
          </p:txBody>
        </p:sp>
        <p:sp>
          <p:nvSpPr>
            <p:cNvPr id="42074" name="Rectangle 189"/>
            <p:cNvSpPr>
              <a:spLocks noChangeArrowheads="1"/>
            </p:cNvSpPr>
            <p:nvPr/>
          </p:nvSpPr>
          <p:spPr bwMode="auto">
            <a:xfrm>
              <a:off x="2694" y="3508"/>
              <a:ext cx="91" cy="196"/>
            </a:xfrm>
            <a:prstGeom prst="rect">
              <a:avLst/>
            </a:prstGeom>
            <a:noFill/>
            <a:ln w="9525">
              <a:noFill/>
              <a:miter lim="800000"/>
              <a:headEnd/>
              <a:tailEnd/>
            </a:ln>
          </p:spPr>
          <p:txBody>
            <a:bodyPr wrap="none" anchor="ctr"/>
            <a:lstStyle/>
            <a:p>
              <a:endParaRPr lang="es-ES"/>
            </a:p>
          </p:txBody>
        </p:sp>
        <p:sp>
          <p:nvSpPr>
            <p:cNvPr id="42075" name="Rectangle 190"/>
            <p:cNvSpPr>
              <a:spLocks noChangeArrowheads="1"/>
            </p:cNvSpPr>
            <p:nvPr/>
          </p:nvSpPr>
          <p:spPr bwMode="auto">
            <a:xfrm>
              <a:off x="2849" y="3636"/>
              <a:ext cx="90" cy="118"/>
            </a:xfrm>
            <a:prstGeom prst="rect">
              <a:avLst/>
            </a:prstGeom>
            <a:noFill/>
            <a:ln w="9525">
              <a:noFill/>
              <a:miter lim="800000"/>
              <a:headEnd/>
              <a:tailEnd/>
            </a:ln>
          </p:spPr>
          <p:txBody>
            <a:bodyPr wrap="none" anchor="ctr"/>
            <a:lstStyle/>
            <a:p>
              <a:endParaRPr lang="es-ES"/>
            </a:p>
          </p:txBody>
        </p:sp>
        <p:sp>
          <p:nvSpPr>
            <p:cNvPr id="42076" name="Rectangle 191"/>
            <p:cNvSpPr>
              <a:spLocks noChangeArrowheads="1"/>
            </p:cNvSpPr>
            <p:nvPr/>
          </p:nvSpPr>
          <p:spPr bwMode="auto">
            <a:xfrm>
              <a:off x="2736" y="3630"/>
              <a:ext cx="91" cy="196"/>
            </a:xfrm>
            <a:prstGeom prst="rect">
              <a:avLst/>
            </a:prstGeom>
            <a:noFill/>
            <a:ln w="9525">
              <a:noFill/>
              <a:miter lim="800000"/>
              <a:headEnd/>
              <a:tailEnd/>
            </a:ln>
          </p:spPr>
          <p:txBody>
            <a:bodyPr wrap="none" anchor="ctr"/>
            <a:lstStyle/>
            <a:p>
              <a:endParaRPr lang="es-ES"/>
            </a:p>
          </p:txBody>
        </p:sp>
        <p:sp>
          <p:nvSpPr>
            <p:cNvPr id="42077" name="Rectangle 192"/>
            <p:cNvSpPr>
              <a:spLocks noChangeArrowheads="1"/>
            </p:cNvSpPr>
            <p:nvPr/>
          </p:nvSpPr>
          <p:spPr bwMode="auto">
            <a:xfrm>
              <a:off x="2555" y="3901"/>
              <a:ext cx="90" cy="131"/>
            </a:xfrm>
            <a:prstGeom prst="rect">
              <a:avLst/>
            </a:prstGeom>
            <a:noFill/>
            <a:ln w="9525">
              <a:noFill/>
              <a:miter lim="800000"/>
              <a:headEnd/>
              <a:tailEnd/>
            </a:ln>
          </p:spPr>
          <p:txBody>
            <a:bodyPr wrap="none" anchor="ctr"/>
            <a:lstStyle/>
            <a:p>
              <a:endParaRPr lang="es-ES"/>
            </a:p>
          </p:txBody>
        </p:sp>
        <p:sp>
          <p:nvSpPr>
            <p:cNvPr id="42078" name="Rectangle 193"/>
            <p:cNvSpPr>
              <a:spLocks noChangeArrowheads="1"/>
            </p:cNvSpPr>
            <p:nvPr/>
          </p:nvSpPr>
          <p:spPr bwMode="auto">
            <a:xfrm>
              <a:off x="2960" y="3768"/>
              <a:ext cx="90" cy="131"/>
            </a:xfrm>
            <a:prstGeom prst="rect">
              <a:avLst/>
            </a:prstGeom>
            <a:noFill/>
            <a:ln w="9525">
              <a:noFill/>
              <a:miter lim="800000"/>
              <a:headEnd/>
              <a:tailEnd/>
            </a:ln>
          </p:spPr>
          <p:txBody>
            <a:bodyPr wrap="none" anchor="ctr"/>
            <a:lstStyle/>
            <a:p>
              <a:endParaRPr lang="es-ES"/>
            </a:p>
          </p:txBody>
        </p:sp>
        <p:sp>
          <p:nvSpPr>
            <p:cNvPr id="42079" name="Rectangle 194"/>
            <p:cNvSpPr>
              <a:spLocks noChangeArrowheads="1"/>
            </p:cNvSpPr>
            <p:nvPr/>
          </p:nvSpPr>
          <p:spPr bwMode="auto">
            <a:xfrm>
              <a:off x="3324" y="3835"/>
              <a:ext cx="90" cy="130"/>
            </a:xfrm>
            <a:prstGeom prst="rect">
              <a:avLst/>
            </a:prstGeom>
            <a:noFill/>
            <a:ln w="9525">
              <a:noFill/>
              <a:miter lim="800000"/>
              <a:headEnd/>
              <a:tailEnd/>
            </a:ln>
          </p:spPr>
          <p:txBody>
            <a:bodyPr wrap="none" anchor="ctr"/>
            <a:lstStyle/>
            <a:p>
              <a:endParaRPr lang="es-ES"/>
            </a:p>
          </p:txBody>
        </p:sp>
      </p:grpSp>
      <p:grpSp>
        <p:nvGrpSpPr>
          <p:cNvPr id="41994" name="Group 195"/>
          <p:cNvGrpSpPr>
            <a:grpSpLocks/>
          </p:cNvGrpSpPr>
          <p:nvPr/>
        </p:nvGrpSpPr>
        <p:grpSpPr bwMode="auto">
          <a:xfrm>
            <a:off x="6858000" y="5334000"/>
            <a:ext cx="1752600" cy="914400"/>
            <a:chOff x="4320" y="3360"/>
            <a:chExt cx="1104" cy="576"/>
          </a:xfrm>
        </p:grpSpPr>
        <p:sp>
          <p:nvSpPr>
            <p:cNvPr id="42006" name="Line 196"/>
            <p:cNvSpPr>
              <a:spLocks noChangeShapeType="1"/>
            </p:cNvSpPr>
            <p:nvPr/>
          </p:nvSpPr>
          <p:spPr bwMode="auto">
            <a:xfrm>
              <a:off x="5096" y="3537"/>
              <a:ext cx="0" cy="71"/>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007" name="Freeform 197"/>
            <p:cNvSpPr>
              <a:spLocks/>
            </p:cNvSpPr>
            <p:nvPr/>
          </p:nvSpPr>
          <p:spPr bwMode="auto">
            <a:xfrm>
              <a:off x="5089" y="3606"/>
              <a:ext cx="17" cy="17"/>
            </a:xfrm>
            <a:custGeom>
              <a:avLst/>
              <a:gdLst>
                <a:gd name="T0" fmla="*/ 16 w 17"/>
                <a:gd name="T1" fmla="*/ 0 h 17"/>
                <a:gd name="T2" fmla="*/ 0 w 17"/>
                <a:gd name="T3" fmla="*/ 0 h 17"/>
                <a:gd name="T4" fmla="*/ 8 w 17"/>
                <a:gd name="T5" fmla="*/ 16 h 17"/>
                <a:gd name="T6" fmla="*/ 16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8" y="16"/>
                  </a:lnTo>
                  <a:lnTo>
                    <a:pt x="16" y="0"/>
                  </a:lnTo>
                </a:path>
              </a:pathLst>
            </a:custGeom>
            <a:solidFill>
              <a:srgbClr val="000000"/>
            </a:solidFill>
            <a:ln w="12700" cap="rnd">
              <a:solidFill>
                <a:srgbClr val="000000"/>
              </a:solidFill>
              <a:round/>
              <a:headEnd/>
              <a:tailEnd/>
            </a:ln>
          </p:spPr>
          <p:txBody>
            <a:bodyPr/>
            <a:lstStyle/>
            <a:p>
              <a:endParaRPr lang="es-ES"/>
            </a:p>
          </p:txBody>
        </p:sp>
        <p:sp>
          <p:nvSpPr>
            <p:cNvPr id="42008" name="Line 198"/>
            <p:cNvSpPr>
              <a:spLocks noChangeShapeType="1"/>
            </p:cNvSpPr>
            <p:nvPr/>
          </p:nvSpPr>
          <p:spPr bwMode="auto">
            <a:xfrm>
              <a:off x="5096" y="3704"/>
              <a:ext cx="0" cy="93"/>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009" name="Freeform 199"/>
            <p:cNvSpPr>
              <a:spLocks/>
            </p:cNvSpPr>
            <p:nvPr/>
          </p:nvSpPr>
          <p:spPr bwMode="auto">
            <a:xfrm>
              <a:off x="5089" y="3795"/>
              <a:ext cx="17" cy="17"/>
            </a:xfrm>
            <a:custGeom>
              <a:avLst/>
              <a:gdLst>
                <a:gd name="T0" fmla="*/ 16 w 17"/>
                <a:gd name="T1" fmla="*/ 0 h 17"/>
                <a:gd name="T2" fmla="*/ 0 w 17"/>
                <a:gd name="T3" fmla="*/ 0 h 17"/>
                <a:gd name="T4" fmla="*/ 8 w 17"/>
                <a:gd name="T5" fmla="*/ 16 h 17"/>
                <a:gd name="T6" fmla="*/ 16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8" y="16"/>
                  </a:lnTo>
                  <a:lnTo>
                    <a:pt x="16" y="0"/>
                  </a:lnTo>
                </a:path>
              </a:pathLst>
            </a:custGeom>
            <a:solidFill>
              <a:srgbClr val="000000"/>
            </a:solidFill>
            <a:ln w="12700" cap="rnd">
              <a:solidFill>
                <a:srgbClr val="000000"/>
              </a:solidFill>
              <a:round/>
              <a:headEnd/>
              <a:tailEnd/>
            </a:ln>
          </p:spPr>
          <p:txBody>
            <a:bodyPr/>
            <a:lstStyle/>
            <a:p>
              <a:endParaRPr lang="es-ES"/>
            </a:p>
          </p:txBody>
        </p:sp>
        <p:sp>
          <p:nvSpPr>
            <p:cNvPr id="42010" name="Line 200"/>
            <p:cNvSpPr>
              <a:spLocks noChangeShapeType="1"/>
            </p:cNvSpPr>
            <p:nvPr/>
          </p:nvSpPr>
          <p:spPr bwMode="auto">
            <a:xfrm>
              <a:off x="4700" y="3660"/>
              <a:ext cx="264"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011" name="Freeform 201"/>
            <p:cNvSpPr>
              <a:spLocks/>
            </p:cNvSpPr>
            <p:nvPr/>
          </p:nvSpPr>
          <p:spPr bwMode="auto">
            <a:xfrm>
              <a:off x="4961" y="3655"/>
              <a:ext cx="17" cy="17"/>
            </a:xfrm>
            <a:custGeom>
              <a:avLst/>
              <a:gdLst>
                <a:gd name="T0" fmla="*/ 0 w 17"/>
                <a:gd name="T1" fmla="*/ 0 h 17"/>
                <a:gd name="T2" fmla="*/ 0 w 17"/>
                <a:gd name="T3" fmla="*/ 16 h 17"/>
                <a:gd name="T4" fmla="*/ 16 w 17"/>
                <a:gd name="T5" fmla="*/ 8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0"/>
                  </a:moveTo>
                  <a:lnTo>
                    <a:pt x="0" y="16"/>
                  </a:lnTo>
                  <a:lnTo>
                    <a:pt x="16" y="8"/>
                  </a:lnTo>
                  <a:lnTo>
                    <a:pt x="0" y="0"/>
                  </a:lnTo>
                </a:path>
              </a:pathLst>
            </a:custGeom>
            <a:solidFill>
              <a:srgbClr val="000000"/>
            </a:solidFill>
            <a:ln w="12700" cap="rnd">
              <a:solidFill>
                <a:srgbClr val="000000"/>
              </a:solidFill>
              <a:round/>
              <a:headEnd/>
              <a:tailEnd/>
            </a:ln>
          </p:spPr>
          <p:txBody>
            <a:bodyPr/>
            <a:lstStyle/>
            <a:p>
              <a:endParaRPr lang="es-ES"/>
            </a:p>
          </p:txBody>
        </p:sp>
        <p:sp>
          <p:nvSpPr>
            <p:cNvPr id="42012" name="Line 202"/>
            <p:cNvSpPr>
              <a:spLocks noChangeShapeType="1"/>
            </p:cNvSpPr>
            <p:nvPr/>
          </p:nvSpPr>
          <p:spPr bwMode="auto">
            <a:xfrm flipV="1">
              <a:off x="4786" y="3493"/>
              <a:ext cx="0" cy="167"/>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013" name="Line 203"/>
            <p:cNvSpPr>
              <a:spLocks noChangeShapeType="1"/>
            </p:cNvSpPr>
            <p:nvPr/>
          </p:nvSpPr>
          <p:spPr bwMode="auto">
            <a:xfrm>
              <a:off x="4786" y="3493"/>
              <a:ext cx="178"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014" name="Freeform 204"/>
            <p:cNvSpPr>
              <a:spLocks/>
            </p:cNvSpPr>
            <p:nvPr/>
          </p:nvSpPr>
          <p:spPr bwMode="auto">
            <a:xfrm>
              <a:off x="4961" y="3489"/>
              <a:ext cx="17" cy="17"/>
            </a:xfrm>
            <a:custGeom>
              <a:avLst/>
              <a:gdLst>
                <a:gd name="T0" fmla="*/ 0 w 17"/>
                <a:gd name="T1" fmla="*/ 0 h 17"/>
                <a:gd name="T2" fmla="*/ 0 w 17"/>
                <a:gd name="T3" fmla="*/ 16 h 17"/>
                <a:gd name="T4" fmla="*/ 16 w 17"/>
                <a:gd name="T5" fmla="*/ 7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0"/>
                  </a:moveTo>
                  <a:lnTo>
                    <a:pt x="0" y="16"/>
                  </a:lnTo>
                  <a:lnTo>
                    <a:pt x="16" y="7"/>
                  </a:lnTo>
                  <a:lnTo>
                    <a:pt x="0" y="0"/>
                  </a:lnTo>
                </a:path>
              </a:pathLst>
            </a:custGeom>
            <a:solidFill>
              <a:srgbClr val="000000"/>
            </a:solidFill>
            <a:ln w="12700" cap="rnd">
              <a:solidFill>
                <a:srgbClr val="000000"/>
              </a:solidFill>
              <a:round/>
              <a:headEnd/>
              <a:tailEnd/>
            </a:ln>
          </p:spPr>
          <p:txBody>
            <a:bodyPr/>
            <a:lstStyle/>
            <a:p>
              <a:endParaRPr lang="es-ES"/>
            </a:p>
          </p:txBody>
        </p:sp>
        <p:sp>
          <p:nvSpPr>
            <p:cNvPr id="42015" name="Line 205"/>
            <p:cNvSpPr>
              <a:spLocks noChangeShapeType="1"/>
            </p:cNvSpPr>
            <p:nvPr/>
          </p:nvSpPr>
          <p:spPr bwMode="auto">
            <a:xfrm flipH="1">
              <a:off x="4322" y="3848"/>
              <a:ext cx="654"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016" name="Line 206"/>
            <p:cNvSpPr>
              <a:spLocks noChangeShapeType="1"/>
            </p:cNvSpPr>
            <p:nvPr/>
          </p:nvSpPr>
          <p:spPr bwMode="auto">
            <a:xfrm>
              <a:off x="4322" y="3660"/>
              <a:ext cx="92"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017" name="Freeform 207"/>
            <p:cNvSpPr>
              <a:spLocks/>
            </p:cNvSpPr>
            <p:nvPr/>
          </p:nvSpPr>
          <p:spPr bwMode="auto">
            <a:xfrm>
              <a:off x="4410" y="3655"/>
              <a:ext cx="17" cy="17"/>
            </a:xfrm>
            <a:custGeom>
              <a:avLst/>
              <a:gdLst>
                <a:gd name="T0" fmla="*/ 0 w 17"/>
                <a:gd name="T1" fmla="*/ 0 h 17"/>
                <a:gd name="T2" fmla="*/ 0 w 17"/>
                <a:gd name="T3" fmla="*/ 16 h 17"/>
                <a:gd name="T4" fmla="*/ 16 w 17"/>
                <a:gd name="T5" fmla="*/ 8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0"/>
                  </a:moveTo>
                  <a:lnTo>
                    <a:pt x="0" y="16"/>
                  </a:lnTo>
                  <a:lnTo>
                    <a:pt x="16" y="8"/>
                  </a:lnTo>
                  <a:lnTo>
                    <a:pt x="0" y="0"/>
                  </a:lnTo>
                </a:path>
              </a:pathLst>
            </a:custGeom>
            <a:solidFill>
              <a:srgbClr val="000000"/>
            </a:solidFill>
            <a:ln w="12700" cap="rnd">
              <a:solidFill>
                <a:srgbClr val="000000"/>
              </a:solidFill>
              <a:round/>
              <a:headEnd/>
              <a:tailEnd/>
            </a:ln>
          </p:spPr>
          <p:txBody>
            <a:bodyPr/>
            <a:lstStyle/>
            <a:p>
              <a:endParaRPr lang="es-ES"/>
            </a:p>
          </p:txBody>
        </p:sp>
        <p:sp>
          <p:nvSpPr>
            <p:cNvPr id="42018" name="Rectangle 208"/>
            <p:cNvSpPr>
              <a:spLocks noChangeArrowheads="1"/>
            </p:cNvSpPr>
            <p:nvPr/>
          </p:nvSpPr>
          <p:spPr bwMode="auto">
            <a:xfrm>
              <a:off x="4433" y="3624"/>
              <a:ext cx="259" cy="73"/>
            </a:xfrm>
            <a:prstGeom prst="rect">
              <a:avLst/>
            </a:prstGeom>
            <a:noFill/>
            <a:ln w="25400">
              <a:solidFill>
                <a:srgbClr val="000000"/>
              </a:solidFill>
              <a:miter lim="800000"/>
              <a:headEnd/>
              <a:tailEnd/>
            </a:ln>
          </p:spPr>
          <p:txBody>
            <a:bodyPr wrap="none" anchor="ctr"/>
            <a:lstStyle/>
            <a:p>
              <a:endParaRPr lang="es-ES"/>
            </a:p>
          </p:txBody>
        </p:sp>
        <p:sp>
          <p:nvSpPr>
            <p:cNvPr id="42019" name="Rectangle 209"/>
            <p:cNvSpPr>
              <a:spLocks noChangeArrowheads="1"/>
            </p:cNvSpPr>
            <p:nvPr/>
          </p:nvSpPr>
          <p:spPr bwMode="auto">
            <a:xfrm>
              <a:off x="4445" y="3625"/>
              <a:ext cx="90" cy="105"/>
            </a:xfrm>
            <a:prstGeom prst="rect">
              <a:avLst/>
            </a:prstGeom>
            <a:noFill/>
            <a:ln w="9525">
              <a:noFill/>
              <a:miter lim="800000"/>
              <a:headEnd/>
              <a:tailEnd/>
            </a:ln>
          </p:spPr>
          <p:txBody>
            <a:bodyPr wrap="none" anchor="ctr"/>
            <a:lstStyle/>
            <a:p>
              <a:endParaRPr lang="es-ES"/>
            </a:p>
          </p:txBody>
        </p:sp>
        <p:sp>
          <p:nvSpPr>
            <p:cNvPr id="42020" name="Rectangle 210"/>
            <p:cNvSpPr>
              <a:spLocks noChangeArrowheads="1"/>
            </p:cNvSpPr>
            <p:nvPr/>
          </p:nvSpPr>
          <p:spPr bwMode="auto">
            <a:xfrm>
              <a:off x="4984" y="3624"/>
              <a:ext cx="259" cy="73"/>
            </a:xfrm>
            <a:prstGeom prst="rect">
              <a:avLst/>
            </a:prstGeom>
            <a:noFill/>
            <a:ln w="25400">
              <a:solidFill>
                <a:srgbClr val="000000"/>
              </a:solidFill>
              <a:miter lim="800000"/>
              <a:headEnd/>
              <a:tailEnd/>
            </a:ln>
          </p:spPr>
          <p:txBody>
            <a:bodyPr wrap="none" anchor="ctr"/>
            <a:lstStyle/>
            <a:p>
              <a:endParaRPr lang="es-ES"/>
            </a:p>
          </p:txBody>
        </p:sp>
        <p:sp>
          <p:nvSpPr>
            <p:cNvPr id="42021" name="Rectangle 211"/>
            <p:cNvSpPr>
              <a:spLocks noChangeArrowheads="1"/>
            </p:cNvSpPr>
            <p:nvPr/>
          </p:nvSpPr>
          <p:spPr bwMode="auto">
            <a:xfrm>
              <a:off x="4984" y="3812"/>
              <a:ext cx="259" cy="62"/>
            </a:xfrm>
            <a:prstGeom prst="rect">
              <a:avLst/>
            </a:prstGeom>
            <a:noFill/>
            <a:ln w="25400">
              <a:solidFill>
                <a:srgbClr val="000000"/>
              </a:solidFill>
              <a:miter lim="800000"/>
              <a:headEnd/>
              <a:tailEnd/>
            </a:ln>
          </p:spPr>
          <p:txBody>
            <a:bodyPr wrap="none" anchor="ctr"/>
            <a:lstStyle/>
            <a:p>
              <a:endParaRPr lang="es-ES"/>
            </a:p>
          </p:txBody>
        </p:sp>
        <p:sp>
          <p:nvSpPr>
            <p:cNvPr id="42022" name="Rectangle 212"/>
            <p:cNvSpPr>
              <a:spLocks noChangeArrowheads="1"/>
            </p:cNvSpPr>
            <p:nvPr/>
          </p:nvSpPr>
          <p:spPr bwMode="auto">
            <a:xfrm>
              <a:off x="4990" y="3795"/>
              <a:ext cx="90" cy="98"/>
            </a:xfrm>
            <a:prstGeom prst="rect">
              <a:avLst/>
            </a:prstGeom>
            <a:noFill/>
            <a:ln w="9525">
              <a:noFill/>
              <a:miter lim="800000"/>
              <a:headEnd/>
              <a:tailEnd/>
            </a:ln>
          </p:spPr>
          <p:txBody>
            <a:bodyPr wrap="none" anchor="ctr"/>
            <a:lstStyle/>
            <a:p>
              <a:endParaRPr lang="es-ES"/>
            </a:p>
          </p:txBody>
        </p:sp>
        <p:sp>
          <p:nvSpPr>
            <p:cNvPr id="42023" name="Line 213"/>
            <p:cNvSpPr>
              <a:spLocks noChangeShapeType="1"/>
            </p:cNvSpPr>
            <p:nvPr/>
          </p:nvSpPr>
          <p:spPr bwMode="auto">
            <a:xfrm flipV="1">
              <a:off x="5096" y="3360"/>
              <a:ext cx="0" cy="82"/>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024" name="Freeform 214"/>
            <p:cNvSpPr>
              <a:spLocks/>
            </p:cNvSpPr>
            <p:nvPr/>
          </p:nvSpPr>
          <p:spPr bwMode="auto">
            <a:xfrm>
              <a:off x="5089" y="3440"/>
              <a:ext cx="17" cy="17"/>
            </a:xfrm>
            <a:custGeom>
              <a:avLst/>
              <a:gdLst>
                <a:gd name="T0" fmla="*/ 16 w 17"/>
                <a:gd name="T1" fmla="*/ 0 h 17"/>
                <a:gd name="T2" fmla="*/ 0 w 17"/>
                <a:gd name="T3" fmla="*/ 0 h 17"/>
                <a:gd name="T4" fmla="*/ 8 w 17"/>
                <a:gd name="T5" fmla="*/ 16 h 17"/>
                <a:gd name="T6" fmla="*/ 16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8" y="16"/>
                  </a:lnTo>
                  <a:lnTo>
                    <a:pt x="16" y="0"/>
                  </a:lnTo>
                </a:path>
              </a:pathLst>
            </a:custGeom>
            <a:solidFill>
              <a:srgbClr val="000000"/>
            </a:solidFill>
            <a:ln w="12700" cap="rnd">
              <a:solidFill>
                <a:srgbClr val="000000"/>
              </a:solidFill>
              <a:round/>
              <a:headEnd/>
              <a:tailEnd/>
            </a:ln>
          </p:spPr>
          <p:txBody>
            <a:bodyPr/>
            <a:lstStyle/>
            <a:p>
              <a:endParaRPr lang="es-ES"/>
            </a:p>
          </p:txBody>
        </p:sp>
        <p:sp>
          <p:nvSpPr>
            <p:cNvPr id="42025" name="Line 215"/>
            <p:cNvSpPr>
              <a:spLocks noChangeShapeType="1"/>
            </p:cNvSpPr>
            <p:nvPr/>
          </p:nvSpPr>
          <p:spPr bwMode="auto">
            <a:xfrm>
              <a:off x="5096" y="3416"/>
              <a:ext cx="326" cy="0"/>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2026" name="Line 216"/>
            <p:cNvSpPr>
              <a:spLocks noChangeShapeType="1"/>
            </p:cNvSpPr>
            <p:nvPr/>
          </p:nvSpPr>
          <p:spPr bwMode="auto">
            <a:xfrm flipH="1">
              <a:off x="5257" y="3848"/>
              <a:ext cx="165" cy="0"/>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2027" name="Freeform 217"/>
            <p:cNvSpPr>
              <a:spLocks/>
            </p:cNvSpPr>
            <p:nvPr/>
          </p:nvSpPr>
          <p:spPr bwMode="auto">
            <a:xfrm>
              <a:off x="5250" y="3845"/>
              <a:ext cx="17" cy="17"/>
            </a:xfrm>
            <a:custGeom>
              <a:avLst/>
              <a:gdLst>
                <a:gd name="T0" fmla="*/ 16 w 17"/>
                <a:gd name="T1" fmla="*/ 16 h 17"/>
                <a:gd name="T2" fmla="*/ 16 w 17"/>
                <a:gd name="T3" fmla="*/ 0 h 17"/>
                <a:gd name="T4" fmla="*/ 0 w 17"/>
                <a:gd name="T5" fmla="*/ 7 h 17"/>
                <a:gd name="T6" fmla="*/ 16 w 17"/>
                <a:gd name="T7" fmla="*/ 16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16"/>
                  </a:moveTo>
                  <a:lnTo>
                    <a:pt x="16" y="0"/>
                  </a:lnTo>
                  <a:lnTo>
                    <a:pt x="0" y="7"/>
                  </a:lnTo>
                  <a:lnTo>
                    <a:pt x="16" y="16"/>
                  </a:lnTo>
                </a:path>
              </a:pathLst>
            </a:custGeom>
            <a:solidFill>
              <a:srgbClr val="000000"/>
            </a:solidFill>
            <a:ln w="12700" cap="rnd">
              <a:solidFill>
                <a:srgbClr val="000000"/>
              </a:solidFill>
              <a:round/>
              <a:headEnd/>
              <a:tailEnd/>
            </a:ln>
          </p:spPr>
          <p:txBody>
            <a:bodyPr/>
            <a:lstStyle/>
            <a:p>
              <a:endParaRPr lang="es-ES"/>
            </a:p>
          </p:txBody>
        </p:sp>
        <p:sp>
          <p:nvSpPr>
            <p:cNvPr id="42028" name="Oval 218"/>
            <p:cNvSpPr>
              <a:spLocks noChangeArrowheads="1"/>
            </p:cNvSpPr>
            <p:nvPr/>
          </p:nvSpPr>
          <p:spPr bwMode="auto">
            <a:xfrm>
              <a:off x="4440" y="3401"/>
              <a:ext cx="319" cy="96"/>
            </a:xfrm>
            <a:prstGeom prst="ellipse">
              <a:avLst/>
            </a:prstGeom>
            <a:noFill/>
            <a:ln w="25400">
              <a:solidFill>
                <a:srgbClr val="000000"/>
              </a:solidFill>
              <a:round/>
              <a:headEnd/>
              <a:tailEnd/>
            </a:ln>
          </p:spPr>
          <p:txBody>
            <a:bodyPr wrap="none" anchor="ctr"/>
            <a:lstStyle/>
            <a:p>
              <a:endParaRPr lang="es-ES"/>
            </a:p>
          </p:txBody>
        </p:sp>
        <p:sp>
          <p:nvSpPr>
            <p:cNvPr id="42029" name="Line 219"/>
            <p:cNvSpPr>
              <a:spLocks noChangeShapeType="1"/>
            </p:cNvSpPr>
            <p:nvPr/>
          </p:nvSpPr>
          <p:spPr bwMode="auto">
            <a:xfrm>
              <a:off x="4597" y="3504"/>
              <a:ext cx="0" cy="108"/>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2030" name="Freeform 220"/>
            <p:cNvSpPr>
              <a:spLocks/>
            </p:cNvSpPr>
            <p:nvPr/>
          </p:nvSpPr>
          <p:spPr bwMode="auto">
            <a:xfrm>
              <a:off x="4591" y="3610"/>
              <a:ext cx="17" cy="17"/>
            </a:xfrm>
            <a:custGeom>
              <a:avLst/>
              <a:gdLst>
                <a:gd name="T0" fmla="*/ 16 w 17"/>
                <a:gd name="T1" fmla="*/ 0 h 17"/>
                <a:gd name="T2" fmla="*/ 0 w 17"/>
                <a:gd name="T3" fmla="*/ 0 h 17"/>
                <a:gd name="T4" fmla="*/ 8 w 17"/>
                <a:gd name="T5" fmla="*/ 16 h 17"/>
                <a:gd name="T6" fmla="*/ 16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8" y="16"/>
                  </a:lnTo>
                  <a:lnTo>
                    <a:pt x="16" y="0"/>
                  </a:lnTo>
                </a:path>
              </a:pathLst>
            </a:custGeom>
            <a:solidFill>
              <a:srgbClr val="000000"/>
            </a:solidFill>
            <a:ln w="12700" cap="rnd">
              <a:solidFill>
                <a:srgbClr val="000000"/>
              </a:solidFill>
              <a:round/>
              <a:headEnd/>
              <a:tailEnd/>
            </a:ln>
          </p:spPr>
          <p:txBody>
            <a:bodyPr/>
            <a:lstStyle/>
            <a:p>
              <a:endParaRPr lang="es-ES"/>
            </a:p>
          </p:txBody>
        </p:sp>
        <p:sp>
          <p:nvSpPr>
            <p:cNvPr id="42031" name="Line 221"/>
            <p:cNvSpPr>
              <a:spLocks noChangeShapeType="1"/>
            </p:cNvSpPr>
            <p:nvPr/>
          </p:nvSpPr>
          <p:spPr bwMode="auto">
            <a:xfrm flipV="1">
              <a:off x="4631" y="3508"/>
              <a:ext cx="0" cy="108"/>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2032" name="Freeform 222"/>
            <p:cNvSpPr>
              <a:spLocks/>
            </p:cNvSpPr>
            <p:nvPr/>
          </p:nvSpPr>
          <p:spPr bwMode="auto">
            <a:xfrm>
              <a:off x="4625" y="3504"/>
              <a:ext cx="17" cy="17"/>
            </a:xfrm>
            <a:custGeom>
              <a:avLst/>
              <a:gdLst>
                <a:gd name="T0" fmla="*/ 0 w 17"/>
                <a:gd name="T1" fmla="*/ 16 h 17"/>
                <a:gd name="T2" fmla="*/ 16 w 17"/>
                <a:gd name="T3" fmla="*/ 16 h 17"/>
                <a:gd name="T4" fmla="*/ 7 w 17"/>
                <a:gd name="T5" fmla="*/ 0 h 17"/>
                <a:gd name="T6" fmla="*/ 0 w 17"/>
                <a:gd name="T7" fmla="*/ 16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16"/>
                  </a:moveTo>
                  <a:lnTo>
                    <a:pt x="16" y="16"/>
                  </a:lnTo>
                  <a:lnTo>
                    <a:pt x="7" y="0"/>
                  </a:lnTo>
                  <a:lnTo>
                    <a:pt x="0" y="16"/>
                  </a:lnTo>
                </a:path>
              </a:pathLst>
            </a:custGeom>
            <a:solidFill>
              <a:srgbClr val="000000"/>
            </a:solidFill>
            <a:ln w="12700" cap="rnd">
              <a:solidFill>
                <a:srgbClr val="000000"/>
              </a:solidFill>
              <a:round/>
              <a:headEnd/>
              <a:tailEnd/>
            </a:ln>
          </p:spPr>
          <p:txBody>
            <a:bodyPr/>
            <a:lstStyle/>
            <a:p>
              <a:endParaRPr lang="es-ES"/>
            </a:p>
          </p:txBody>
        </p:sp>
        <p:sp>
          <p:nvSpPr>
            <p:cNvPr id="42033" name="Line 223"/>
            <p:cNvSpPr>
              <a:spLocks noChangeShapeType="1"/>
            </p:cNvSpPr>
            <p:nvPr/>
          </p:nvSpPr>
          <p:spPr bwMode="auto">
            <a:xfrm>
              <a:off x="4320" y="3659"/>
              <a:ext cx="0" cy="188"/>
            </a:xfrm>
            <a:prstGeom prst="line">
              <a:avLst/>
            </a:prstGeom>
            <a:noFill/>
            <a:ln w="12700">
              <a:solidFill>
                <a:schemeClr val="tx1"/>
              </a:solidFill>
              <a:round/>
              <a:headEnd type="none" w="sm" len="sm"/>
              <a:tailEnd type="none" w="sm" len="sm"/>
            </a:ln>
          </p:spPr>
          <p:txBody>
            <a:bodyPr wrap="none" anchor="ctr"/>
            <a:lstStyle/>
            <a:p>
              <a:endParaRPr lang="es-ES"/>
            </a:p>
          </p:txBody>
        </p:sp>
        <p:sp>
          <p:nvSpPr>
            <p:cNvPr id="42034" name="Rectangle 224"/>
            <p:cNvSpPr>
              <a:spLocks noChangeArrowheads="1"/>
            </p:cNvSpPr>
            <p:nvPr/>
          </p:nvSpPr>
          <p:spPr bwMode="auto">
            <a:xfrm>
              <a:off x="4981" y="3463"/>
              <a:ext cx="271" cy="70"/>
            </a:xfrm>
            <a:prstGeom prst="rect">
              <a:avLst/>
            </a:prstGeom>
            <a:solidFill>
              <a:schemeClr val="bg1"/>
            </a:solidFill>
            <a:ln w="12700">
              <a:solidFill>
                <a:schemeClr val="tx1"/>
              </a:solidFill>
              <a:miter lim="800000"/>
              <a:headEnd/>
              <a:tailEnd/>
            </a:ln>
          </p:spPr>
          <p:txBody>
            <a:bodyPr wrap="none" anchor="ctr"/>
            <a:lstStyle/>
            <a:p>
              <a:endParaRPr lang="es-ES"/>
            </a:p>
          </p:txBody>
        </p:sp>
        <p:sp>
          <p:nvSpPr>
            <p:cNvPr id="42035" name="Line 225"/>
            <p:cNvSpPr>
              <a:spLocks noChangeShapeType="1"/>
            </p:cNvSpPr>
            <p:nvPr/>
          </p:nvSpPr>
          <p:spPr bwMode="auto">
            <a:xfrm>
              <a:off x="5424" y="3414"/>
              <a:ext cx="0" cy="433"/>
            </a:xfrm>
            <a:prstGeom prst="line">
              <a:avLst/>
            </a:prstGeom>
            <a:noFill/>
            <a:ln w="12700">
              <a:solidFill>
                <a:schemeClr val="tx1"/>
              </a:solidFill>
              <a:round/>
              <a:headEnd type="none" w="sm" len="sm"/>
              <a:tailEnd type="none" w="sm" len="sm"/>
            </a:ln>
          </p:spPr>
          <p:txBody>
            <a:bodyPr wrap="none" anchor="ctr"/>
            <a:lstStyle/>
            <a:p>
              <a:endParaRPr lang="es-ES"/>
            </a:p>
          </p:txBody>
        </p:sp>
        <p:sp>
          <p:nvSpPr>
            <p:cNvPr id="42036" name="Rectangle 226"/>
            <p:cNvSpPr>
              <a:spLocks noChangeArrowheads="1"/>
            </p:cNvSpPr>
            <p:nvPr/>
          </p:nvSpPr>
          <p:spPr bwMode="auto">
            <a:xfrm>
              <a:off x="5026" y="3472"/>
              <a:ext cx="90" cy="97"/>
            </a:xfrm>
            <a:prstGeom prst="rect">
              <a:avLst/>
            </a:prstGeom>
            <a:noFill/>
            <a:ln w="9525">
              <a:noFill/>
              <a:miter lim="800000"/>
              <a:headEnd/>
              <a:tailEnd/>
            </a:ln>
          </p:spPr>
          <p:txBody>
            <a:bodyPr wrap="none" anchor="ctr"/>
            <a:lstStyle/>
            <a:p>
              <a:endParaRPr lang="es-ES"/>
            </a:p>
          </p:txBody>
        </p:sp>
        <p:sp>
          <p:nvSpPr>
            <p:cNvPr id="42037" name="Rectangle 227"/>
            <p:cNvSpPr>
              <a:spLocks noChangeArrowheads="1"/>
            </p:cNvSpPr>
            <p:nvPr/>
          </p:nvSpPr>
          <p:spPr bwMode="auto">
            <a:xfrm>
              <a:off x="4470" y="3412"/>
              <a:ext cx="91" cy="196"/>
            </a:xfrm>
            <a:prstGeom prst="rect">
              <a:avLst/>
            </a:prstGeom>
            <a:noFill/>
            <a:ln w="9525">
              <a:noFill/>
              <a:miter lim="800000"/>
              <a:headEnd/>
              <a:tailEnd/>
            </a:ln>
          </p:spPr>
          <p:txBody>
            <a:bodyPr wrap="none" anchor="ctr"/>
            <a:lstStyle/>
            <a:p>
              <a:endParaRPr lang="es-ES"/>
            </a:p>
          </p:txBody>
        </p:sp>
        <p:sp>
          <p:nvSpPr>
            <p:cNvPr id="42038" name="Rectangle 228"/>
            <p:cNvSpPr>
              <a:spLocks noChangeArrowheads="1"/>
            </p:cNvSpPr>
            <p:nvPr/>
          </p:nvSpPr>
          <p:spPr bwMode="auto">
            <a:xfrm>
              <a:off x="4625" y="3540"/>
              <a:ext cx="90" cy="118"/>
            </a:xfrm>
            <a:prstGeom prst="rect">
              <a:avLst/>
            </a:prstGeom>
            <a:noFill/>
            <a:ln w="9525">
              <a:noFill/>
              <a:miter lim="800000"/>
              <a:headEnd/>
              <a:tailEnd/>
            </a:ln>
          </p:spPr>
          <p:txBody>
            <a:bodyPr wrap="none" anchor="ctr"/>
            <a:lstStyle/>
            <a:p>
              <a:endParaRPr lang="es-ES"/>
            </a:p>
          </p:txBody>
        </p:sp>
        <p:sp>
          <p:nvSpPr>
            <p:cNvPr id="42039" name="Rectangle 229"/>
            <p:cNvSpPr>
              <a:spLocks noChangeArrowheads="1"/>
            </p:cNvSpPr>
            <p:nvPr/>
          </p:nvSpPr>
          <p:spPr bwMode="auto">
            <a:xfrm>
              <a:off x="4512" y="3534"/>
              <a:ext cx="91" cy="196"/>
            </a:xfrm>
            <a:prstGeom prst="rect">
              <a:avLst/>
            </a:prstGeom>
            <a:noFill/>
            <a:ln w="9525">
              <a:noFill/>
              <a:miter lim="800000"/>
              <a:headEnd/>
              <a:tailEnd/>
            </a:ln>
          </p:spPr>
          <p:txBody>
            <a:bodyPr wrap="none" anchor="ctr"/>
            <a:lstStyle/>
            <a:p>
              <a:endParaRPr lang="es-ES"/>
            </a:p>
          </p:txBody>
        </p:sp>
        <p:sp>
          <p:nvSpPr>
            <p:cNvPr id="42040" name="Rectangle 230"/>
            <p:cNvSpPr>
              <a:spLocks noChangeArrowheads="1"/>
            </p:cNvSpPr>
            <p:nvPr/>
          </p:nvSpPr>
          <p:spPr bwMode="auto">
            <a:xfrm>
              <a:off x="4331" y="3805"/>
              <a:ext cx="90" cy="131"/>
            </a:xfrm>
            <a:prstGeom prst="rect">
              <a:avLst/>
            </a:prstGeom>
            <a:noFill/>
            <a:ln w="9525">
              <a:noFill/>
              <a:miter lim="800000"/>
              <a:headEnd/>
              <a:tailEnd/>
            </a:ln>
          </p:spPr>
          <p:txBody>
            <a:bodyPr wrap="none" anchor="ctr"/>
            <a:lstStyle/>
            <a:p>
              <a:endParaRPr lang="es-ES"/>
            </a:p>
          </p:txBody>
        </p:sp>
        <p:sp>
          <p:nvSpPr>
            <p:cNvPr id="42041" name="Rectangle 231"/>
            <p:cNvSpPr>
              <a:spLocks noChangeArrowheads="1"/>
            </p:cNvSpPr>
            <p:nvPr/>
          </p:nvSpPr>
          <p:spPr bwMode="auto">
            <a:xfrm>
              <a:off x="4736" y="3672"/>
              <a:ext cx="90" cy="131"/>
            </a:xfrm>
            <a:prstGeom prst="rect">
              <a:avLst/>
            </a:prstGeom>
            <a:noFill/>
            <a:ln w="9525">
              <a:noFill/>
              <a:miter lim="800000"/>
              <a:headEnd/>
              <a:tailEnd/>
            </a:ln>
          </p:spPr>
          <p:txBody>
            <a:bodyPr wrap="none" anchor="ctr"/>
            <a:lstStyle/>
            <a:p>
              <a:endParaRPr lang="es-ES"/>
            </a:p>
          </p:txBody>
        </p:sp>
        <p:sp>
          <p:nvSpPr>
            <p:cNvPr id="42042" name="Rectangle 232"/>
            <p:cNvSpPr>
              <a:spLocks noChangeArrowheads="1"/>
            </p:cNvSpPr>
            <p:nvPr/>
          </p:nvSpPr>
          <p:spPr bwMode="auto">
            <a:xfrm>
              <a:off x="5100" y="3739"/>
              <a:ext cx="90" cy="130"/>
            </a:xfrm>
            <a:prstGeom prst="rect">
              <a:avLst/>
            </a:prstGeom>
            <a:noFill/>
            <a:ln w="9525">
              <a:noFill/>
              <a:miter lim="800000"/>
              <a:headEnd/>
              <a:tailEnd/>
            </a:ln>
          </p:spPr>
          <p:txBody>
            <a:bodyPr wrap="none" anchor="ctr"/>
            <a:lstStyle/>
            <a:p>
              <a:endParaRPr lang="es-ES"/>
            </a:p>
          </p:txBody>
        </p:sp>
      </p:grpSp>
      <p:sp>
        <p:nvSpPr>
          <p:cNvPr id="41995" name="Line 233"/>
          <p:cNvSpPr>
            <a:spLocks noChangeShapeType="1"/>
          </p:cNvSpPr>
          <p:nvPr/>
        </p:nvSpPr>
        <p:spPr bwMode="auto">
          <a:xfrm>
            <a:off x="3352800" y="2133600"/>
            <a:ext cx="304800" cy="1295400"/>
          </a:xfrm>
          <a:prstGeom prst="line">
            <a:avLst/>
          </a:prstGeom>
          <a:noFill/>
          <a:ln w="12700">
            <a:solidFill>
              <a:schemeClr val="tx1"/>
            </a:solidFill>
            <a:prstDash val="dash"/>
            <a:round/>
            <a:headEnd type="none" w="sm" len="sm"/>
            <a:tailEnd type="none" w="sm" len="sm"/>
          </a:ln>
        </p:spPr>
        <p:txBody>
          <a:bodyPr wrap="none" anchor="ctr"/>
          <a:lstStyle/>
          <a:p>
            <a:endParaRPr lang="es-ES"/>
          </a:p>
        </p:txBody>
      </p:sp>
      <p:sp>
        <p:nvSpPr>
          <p:cNvPr id="41996" name="Rectangle 234"/>
          <p:cNvSpPr>
            <a:spLocks noChangeArrowheads="1"/>
          </p:cNvSpPr>
          <p:nvPr/>
        </p:nvSpPr>
        <p:spPr bwMode="auto">
          <a:xfrm>
            <a:off x="7146925" y="3946525"/>
            <a:ext cx="1573213" cy="457200"/>
          </a:xfrm>
          <a:prstGeom prst="rect">
            <a:avLst/>
          </a:prstGeom>
          <a:noFill/>
          <a:ln w="9525">
            <a:noFill/>
            <a:miter lim="800000"/>
            <a:headEnd/>
            <a:tailEnd/>
          </a:ln>
        </p:spPr>
        <p:txBody>
          <a:bodyPr wrap="none" lIns="92075" tIns="46038" rIns="92075" bIns="46038">
            <a:spAutoFit/>
          </a:bodyPr>
          <a:lstStyle/>
          <a:p>
            <a:pPr algn="l" eaLnBrk="0" hangingPunct="0"/>
            <a:r>
              <a:rPr lang="es-ES_tradnl" sz="2400">
                <a:latin typeface="Times New Roman" pitchFamily="18" charset="0"/>
              </a:rPr>
              <a:t>Producción</a:t>
            </a:r>
          </a:p>
        </p:txBody>
      </p:sp>
      <p:sp>
        <p:nvSpPr>
          <p:cNvPr id="41997" name="Rectangle 235"/>
          <p:cNvSpPr>
            <a:spLocks noChangeArrowheads="1"/>
          </p:cNvSpPr>
          <p:nvPr/>
        </p:nvSpPr>
        <p:spPr bwMode="auto">
          <a:xfrm>
            <a:off x="212725" y="4479925"/>
            <a:ext cx="1030288" cy="457200"/>
          </a:xfrm>
          <a:prstGeom prst="rect">
            <a:avLst/>
          </a:prstGeom>
          <a:noFill/>
          <a:ln w="9525">
            <a:noFill/>
            <a:miter lim="800000"/>
            <a:headEnd/>
            <a:tailEnd/>
          </a:ln>
        </p:spPr>
        <p:txBody>
          <a:bodyPr wrap="none" lIns="92075" tIns="46038" rIns="92075" bIns="46038">
            <a:spAutoFit/>
          </a:bodyPr>
          <a:lstStyle/>
          <a:p>
            <a:pPr algn="l" eaLnBrk="0" hangingPunct="0"/>
            <a:r>
              <a:rPr lang="es-ES_tradnl" sz="2400">
                <a:latin typeface="Times New Roman" pitchFamily="18" charset="0"/>
              </a:rPr>
              <a:t>Ventas</a:t>
            </a:r>
          </a:p>
        </p:txBody>
      </p:sp>
      <p:sp>
        <p:nvSpPr>
          <p:cNvPr id="41998" name="Line 236"/>
          <p:cNvSpPr>
            <a:spLocks noChangeShapeType="1"/>
          </p:cNvSpPr>
          <p:nvPr/>
        </p:nvSpPr>
        <p:spPr bwMode="auto">
          <a:xfrm flipH="1">
            <a:off x="4800600" y="3581400"/>
            <a:ext cx="1371600" cy="1828800"/>
          </a:xfrm>
          <a:prstGeom prst="line">
            <a:avLst/>
          </a:prstGeom>
          <a:noFill/>
          <a:ln w="12700">
            <a:solidFill>
              <a:schemeClr val="tx1"/>
            </a:solidFill>
            <a:prstDash val="dash"/>
            <a:round/>
            <a:headEnd type="none" w="sm" len="sm"/>
            <a:tailEnd type="none" w="sm" len="sm"/>
          </a:ln>
        </p:spPr>
        <p:txBody>
          <a:bodyPr wrap="none" anchor="ctr"/>
          <a:lstStyle/>
          <a:p>
            <a:endParaRPr lang="es-ES"/>
          </a:p>
        </p:txBody>
      </p:sp>
      <p:sp>
        <p:nvSpPr>
          <p:cNvPr id="41999" name="Line 237"/>
          <p:cNvSpPr>
            <a:spLocks noChangeShapeType="1"/>
          </p:cNvSpPr>
          <p:nvPr/>
        </p:nvSpPr>
        <p:spPr bwMode="auto">
          <a:xfrm>
            <a:off x="6248400" y="3581400"/>
            <a:ext cx="1600200" cy="1752600"/>
          </a:xfrm>
          <a:prstGeom prst="line">
            <a:avLst/>
          </a:prstGeom>
          <a:noFill/>
          <a:ln w="12700">
            <a:solidFill>
              <a:schemeClr val="tx1"/>
            </a:solidFill>
            <a:prstDash val="dash"/>
            <a:round/>
            <a:headEnd type="none" w="sm" len="sm"/>
            <a:tailEnd type="none" w="sm" len="sm"/>
          </a:ln>
        </p:spPr>
        <p:txBody>
          <a:bodyPr wrap="none" anchor="ctr"/>
          <a:lstStyle/>
          <a:p>
            <a:endParaRPr lang="es-ES"/>
          </a:p>
        </p:txBody>
      </p:sp>
      <p:sp>
        <p:nvSpPr>
          <p:cNvPr id="42000" name="Rectangle 238"/>
          <p:cNvSpPr>
            <a:spLocks noChangeArrowheads="1"/>
          </p:cNvSpPr>
          <p:nvPr/>
        </p:nvSpPr>
        <p:spPr bwMode="auto">
          <a:xfrm>
            <a:off x="2727325" y="4327525"/>
            <a:ext cx="1266825" cy="457200"/>
          </a:xfrm>
          <a:prstGeom prst="rect">
            <a:avLst/>
          </a:prstGeom>
          <a:noFill/>
          <a:ln w="9525">
            <a:noFill/>
            <a:miter lim="800000"/>
            <a:headEnd/>
            <a:tailEnd/>
          </a:ln>
        </p:spPr>
        <p:txBody>
          <a:bodyPr wrap="none" lIns="92075" tIns="46038" rIns="92075" bIns="46038">
            <a:spAutoFit/>
          </a:bodyPr>
          <a:lstStyle/>
          <a:p>
            <a:pPr algn="l" eaLnBrk="0" hangingPunct="0"/>
            <a:r>
              <a:rPr lang="es-ES_tradnl" sz="2400">
                <a:latin typeface="Times New Roman" pitchFamily="18" charset="0"/>
              </a:rPr>
              <a:t>Finanzas</a:t>
            </a:r>
          </a:p>
        </p:txBody>
      </p:sp>
      <p:sp>
        <p:nvSpPr>
          <p:cNvPr id="42001" name="Rectangle 239"/>
          <p:cNvSpPr>
            <a:spLocks noChangeArrowheads="1"/>
          </p:cNvSpPr>
          <p:nvPr/>
        </p:nvSpPr>
        <p:spPr bwMode="auto">
          <a:xfrm>
            <a:off x="4098925" y="6308725"/>
            <a:ext cx="1654175" cy="457200"/>
          </a:xfrm>
          <a:prstGeom prst="rect">
            <a:avLst/>
          </a:prstGeom>
          <a:noFill/>
          <a:ln w="9525">
            <a:noFill/>
            <a:miter lim="800000"/>
            <a:headEnd/>
            <a:tailEnd/>
          </a:ln>
        </p:spPr>
        <p:txBody>
          <a:bodyPr wrap="none" lIns="92075" tIns="46038" rIns="92075" bIns="46038">
            <a:spAutoFit/>
          </a:bodyPr>
          <a:lstStyle/>
          <a:p>
            <a:pPr algn="l" eaLnBrk="0" hangingPunct="0"/>
            <a:r>
              <a:rPr lang="es-ES_tradnl" sz="2400">
                <a:latin typeface="Times New Roman" pitchFamily="18" charset="0"/>
              </a:rPr>
              <a:t>Elaboración</a:t>
            </a:r>
          </a:p>
        </p:txBody>
      </p:sp>
      <p:sp>
        <p:nvSpPr>
          <p:cNvPr id="42002" name="Rectangle 240"/>
          <p:cNvSpPr>
            <a:spLocks noChangeArrowheads="1"/>
          </p:cNvSpPr>
          <p:nvPr/>
        </p:nvSpPr>
        <p:spPr bwMode="auto">
          <a:xfrm>
            <a:off x="7223125" y="6232525"/>
            <a:ext cx="1738313" cy="457200"/>
          </a:xfrm>
          <a:prstGeom prst="rect">
            <a:avLst/>
          </a:prstGeom>
          <a:noFill/>
          <a:ln w="9525">
            <a:noFill/>
            <a:miter lim="800000"/>
            <a:headEnd/>
            <a:tailEnd/>
          </a:ln>
        </p:spPr>
        <p:txBody>
          <a:bodyPr wrap="none" lIns="92075" tIns="46038" rIns="92075" bIns="46038">
            <a:spAutoFit/>
          </a:bodyPr>
          <a:lstStyle/>
          <a:p>
            <a:pPr algn="l" eaLnBrk="0" hangingPunct="0"/>
            <a:r>
              <a:rPr lang="es-ES_tradnl" sz="2400">
                <a:latin typeface="Times New Roman" pitchFamily="18" charset="0"/>
              </a:rPr>
              <a:t>Embotellado</a:t>
            </a:r>
          </a:p>
        </p:txBody>
      </p:sp>
      <p:sp>
        <p:nvSpPr>
          <p:cNvPr id="42003" name="Rectangle 241"/>
          <p:cNvSpPr>
            <a:spLocks noChangeArrowheads="1"/>
          </p:cNvSpPr>
          <p:nvPr/>
        </p:nvSpPr>
        <p:spPr bwMode="auto">
          <a:xfrm>
            <a:off x="6156325" y="5729288"/>
            <a:ext cx="450850" cy="519112"/>
          </a:xfrm>
          <a:prstGeom prst="rect">
            <a:avLst/>
          </a:prstGeom>
          <a:noFill/>
          <a:ln w="9525">
            <a:noFill/>
            <a:miter lim="800000"/>
            <a:headEnd/>
            <a:tailEnd/>
          </a:ln>
        </p:spPr>
        <p:txBody>
          <a:bodyPr wrap="none" lIns="92075" tIns="46038" rIns="92075" bIns="46038">
            <a:spAutoFit/>
          </a:bodyPr>
          <a:lstStyle/>
          <a:p>
            <a:pPr algn="l" eaLnBrk="0" hangingPunct="0"/>
            <a:r>
              <a:rPr lang="es-ES_tradnl" sz="2800" b="1">
                <a:latin typeface="Times New Roman" pitchFamily="18" charset="0"/>
              </a:rPr>
              <a:t>...</a:t>
            </a:r>
          </a:p>
        </p:txBody>
      </p:sp>
      <p:sp>
        <p:nvSpPr>
          <p:cNvPr id="42004" name="Text Box 242"/>
          <p:cNvSpPr txBox="1">
            <a:spLocks noChangeArrowheads="1"/>
          </p:cNvSpPr>
          <p:nvPr/>
        </p:nvSpPr>
        <p:spPr bwMode="auto">
          <a:xfrm>
            <a:off x="3429000" y="762000"/>
            <a:ext cx="1435100" cy="457200"/>
          </a:xfrm>
          <a:prstGeom prst="rect">
            <a:avLst/>
          </a:prstGeom>
          <a:noFill/>
          <a:ln w="12700">
            <a:noFill/>
            <a:miter lim="800000"/>
            <a:headEnd type="none" w="sm" len="sm"/>
            <a:tailEnd type="none" w="sm" len="sm"/>
          </a:ln>
        </p:spPr>
        <p:txBody>
          <a:bodyPr wrap="none">
            <a:spAutoFit/>
          </a:bodyPr>
          <a:lstStyle/>
          <a:p>
            <a:pPr algn="l" eaLnBrk="0" hangingPunct="0"/>
            <a:r>
              <a:rPr lang="es-ES_tradnl" sz="2400" u="sng">
                <a:latin typeface="Times New Roman" pitchFamily="18" charset="0"/>
              </a:rPr>
              <a:t>Directorio</a:t>
            </a:r>
          </a:p>
        </p:txBody>
      </p:sp>
      <p:sp>
        <p:nvSpPr>
          <p:cNvPr id="42005" name="Line 243"/>
          <p:cNvSpPr>
            <a:spLocks noChangeShapeType="1"/>
          </p:cNvSpPr>
          <p:nvPr/>
        </p:nvSpPr>
        <p:spPr bwMode="auto">
          <a:xfrm>
            <a:off x="4038600" y="1219200"/>
            <a:ext cx="0" cy="533400"/>
          </a:xfrm>
          <a:prstGeom prst="line">
            <a:avLst/>
          </a:prstGeom>
          <a:noFill/>
          <a:ln w="19050">
            <a:solidFill>
              <a:schemeClr val="tx1"/>
            </a:solidFill>
            <a:round/>
            <a:headEnd type="triangle" w="sm" len="sm"/>
            <a:tailEnd type="triangle" w="sm" len="sm"/>
          </a:ln>
        </p:spPr>
        <p:txBody>
          <a:bodyPr wrap="none" anchor="ctr"/>
          <a:lstStyle/>
          <a:p>
            <a:endParaRPr lang="es-ES"/>
          </a:p>
        </p:txBody>
      </p:sp>
    </p:spTree>
  </p:cSld>
  <p:clrMapOvr>
    <a:masterClrMapping/>
  </p:clrMapOvr>
  <p:transition>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3"/>
          <p:cNvSpPr>
            <a:spLocks noChangeArrowheads="1"/>
          </p:cNvSpPr>
          <p:nvPr/>
        </p:nvSpPr>
        <p:spPr bwMode="auto">
          <a:xfrm>
            <a:off x="6461125" y="2041525"/>
            <a:ext cx="2041525" cy="519113"/>
          </a:xfrm>
          <a:prstGeom prst="rect">
            <a:avLst/>
          </a:prstGeom>
          <a:noFill/>
          <a:ln w="9525">
            <a:noFill/>
            <a:miter lim="800000"/>
            <a:headEnd/>
            <a:tailEnd/>
          </a:ln>
        </p:spPr>
        <p:txBody>
          <a:bodyPr wrap="none" lIns="92075" tIns="46038" rIns="92075" bIns="46038">
            <a:spAutoFit/>
          </a:bodyPr>
          <a:lstStyle/>
          <a:p>
            <a:pPr algn="l" eaLnBrk="0" hangingPunct="0"/>
            <a:r>
              <a:rPr lang="es-CL" sz="2800" b="1">
                <a:solidFill>
                  <a:srgbClr val="000066"/>
                </a:solidFill>
                <a:latin typeface="Times New Roman" pitchFamily="18" charset="0"/>
              </a:rPr>
              <a:t>Presupuesto</a:t>
            </a:r>
          </a:p>
        </p:txBody>
      </p:sp>
      <p:sp>
        <p:nvSpPr>
          <p:cNvPr id="1028" name="Rectangle 6"/>
          <p:cNvSpPr>
            <a:spLocks noChangeArrowheads="1"/>
          </p:cNvSpPr>
          <p:nvPr/>
        </p:nvSpPr>
        <p:spPr bwMode="auto">
          <a:xfrm rot="20383365">
            <a:off x="5299983" y="3853234"/>
            <a:ext cx="2117725" cy="457200"/>
          </a:xfrm>
          <a:prstGeom prst="rect">
            <a:avLst/>
          </a:prstGeom>
          <a:noFill/>
          <a:ln w="9525">
            <a:noFill/>
            <a:miter lim="800000"/>
            <a:headEnd/>
            <a:tailEnd/>
          </a:ln>
        </p:spPr>
        <p:txBody>
          <a:bodyPr wrap="none" lIns="92075" tIns="46038" rIns="92075" bIns="46038">
            <a:spAutoFit/>
          </a:bodyPr>
          <a:lstStyle/>
          <a:p>
            <a:pPr algn="l" eaLnBrk="0" hangingPunct="0"/>
            <a:r>
              <a:rPr lang="es-CL" sz="2400" b="1" dirty="0">
                <a:solidFill>
                  <a:srgbClr val="000066"/>
                </a:solidFill>
                <a:latin typeface="Times New Roman" pitchFamily="18" charset="0"/>
              </a:rPr>
              <a:t>INCENTIVOS</a:t>
            </a:r>
          </a:p>
        </p:txBody>
      </p:sp>
      <p:sp>
        <p:nvSpPr>
          <p:cNvPr id="1029" name="Rectangle 9"/>
          <p:cNvSpPr>
            <a:spLocks noChangeArrowheads="1"/>
          </p:cNvSpPr>
          <p:nvPr/>
        </p:nvSpPr>
        <p:spPr bwMode="auto">
          <a:xfrm>
            <a:off x="5810250" y="4724400"/>
            <a:ext cx="3333750" cy="457200"/>
          </a:xfrm>
          <a:prstGeom prst="rect">
            <a:avLst/>
          </a:prstGeom>
          <a:noFill/>
          <a:ln w="9525">
            <a:noFill/>
            <a:miter lim="800000"/>
            <a:headEnd/>
            <a:tailEnd/>
          </a:ln>
        </p:spPr>
        <p:txBody>
          <a:bodyPr wrap="none" lIns="92075" tIns="46038" rIns="92075" bIns="46038">
            <a:spAutoFit/>
          </a:bodyPr>
          <a:lstStyle/>
          <a:p>
            <a:pPr algn="l" eaLnBrk="0" hangingPunct="0"/>
            <a:r>
              <a:rPr lang="es-CL" sz="2400" b="1">
                <a:solidFill>
                  <a:srgbClr val="000066"/>
                </a:solidFill>
                <a:latin typeface="Times New Roman" pitchFamily="18" charset="0"/>
              </a:rPr>
              <a:t>Compromiso de Gestión</a:t>
            </a:r>
          </a:p>
        </p:txBody>
      </p:sp>
      <p:sp>
        <p:nvSpPr>
          <p:cNvPr id="1030" name="Rectangle 10"/>
          <p:cNvSpPr>
            <a:spLocks noChangeArrowheads="1"/>
          </p:cNvSpPr>
          <p:nvPr/>
        </p:nvSpPr>
        <p:spPr bwMode="auto">
          <a:xfrm>
            <a:off x="2843213" y="1268413"/>
            <a:ext cx="2328862" cy="457200"/>
          </a:xfrm>
          <a:prstGeom prst="rect">
            <a:avLst/>
          </a:prstGeom>
          <a:noFill/>
          <a:ln w="9525">
            <a:noFill/>
            <a:miter lim="800000"/>
            <a:headEnd/>
            <a:tailEnd/>
          </a:ln>
        </p:spPr>
        <p:txBody>
          <a:bodyPr wrap="none" lIns="92075" tIns="46038" rIns="92075" bIns="46038">
            <a:spAutoFit/>
          </a:bodyPr>
          <a:lstStyle/>
          <a:p>
            <a:pPr algn="l" eaLnBrk="0" hangingPunct="0"/>
            <a:r>
              <a:rPr lang="es-CL" sz="2400" b="1" dirty="0">
                <a:solidFill>
                  <a:srgbClr val="000066"/>
                </a:solidFill>
                <a:latin typeface="Times New Roman" pitchFamily="18" charset="0"/>
              </a:rPr>
              <a:t>DATA MINING</a:t>
            </a:r>
          </a:p>
        </p:txBody>
      </p:sp>
      <p:sp>
        <p:nvSpPr>
          <p:cNvPr id="1031" name="Rectangle 12"/>
          <p:cNvSpPr>
            <a:spLocks noChangeArrowheads="1"/>
          </p:cNvSpPr>
          <p:nvPr/>
        </p:nvSpPr>
        <p:spPr bwMode="auto">
          <a:xfrm rot="913764">
            <a:off x="295121" y="1942439"/>
            <a:ext cx="2884488" cy="457200"/>
          </a:xfrm>
          <a:prstGeom prst="rect">
            <a:avLst/>
          </a:prstGeom>
          <a:noFill/>
          <a:ln w="9525">
            <a:noFill/>
            <a:miter lim="800000"/>
            <a:headEnd/>
            <a:tailEnd/>
          </a:ln>
        </p:spPr>
        <p:txBody>
          <a:bodyPr wrap="none" lIns="92075" tIns="46038" rIns="92075" bIns="46038">
            <a:spAutoFit/>
          </a:bodyPr>
          <a:lstStyle/>
          <a:p>
            <a:pPr algn="l" eaLnBrk="0" hangingPunct="0"/>
            <a:r>
              <a:rPr lang="en-US" sz="2400" b="1" dirty="0">
                <a:solidFill>
                  <a:srgbClr val="000066"/>
                </a:solidFill>
                <a:latin typeface="Times New Roman" pitchFamily="18" charset="0"/>
              </a:rPr>
              <a:t>Business Intelligence</a:t>
            </a:r>
          </a:p>
        </p:txBody>
      </p:sp>
      <p:sp>
        <p:nvSpPr>
          <p:cNvPr id="1032" name="Rectangle 13"/>
          <p:cNvSpPr>
            <a:spLocks noChangeArrowheads="1"/>
          </p:cNvSpPr>
          <p:nvPr/>
        </p:nvSpPr>
        <p:spPr bwMode="auto">
          <a:xfrm rot="869025">
            <a:off x="166417" y="3971917"/>
            <a:ext cx="2114550" cy="457200"/>
          </a:xfrm>
          <a:prstGeom prst="rect">
            <a:avLst/>
          </a:prstGeom>
          <a:noFill/>
          <a:ln w="9525">
            <a:noFill/>
            <a:miter lim="800000"/>
            <a:headEnd/>
            <a:tailEnd/>
          </a:ln>
        </p:spPr>
        <p:txBody>
          <a:bodyPr wrap="none" lIns="92075" tIns="46038" rIns="92075" bIns="46038">
            <a:spAutoFit/>
          </a:bodyPr>
          <a:lstStyle/>
          <a:p>
            <a:pPr algn="l" eaLnBrk="0" hangingPunct="0"/>
            <a:r>
              <a:rPr lang="es-CL" sz="2400" b="1" dirty="0">
                <a:solidFill>
                  <a:srgbClr val="000066"/>
                </a:solidFill>
                <a:latin typeface="Times New Roman" pitchFamily="18" charset="0"/>
              </a:rPr>
              <a:t>DESEMPEÑO</a:t>
            </a:r>
          </a:p>
        </p:txBody>
      </p:sp>
      <p:sp>
        <p:nvSpPr>
          <p:cNvPr id="1033" name="Rectangle 14"/>
          <p:cNvSpPr>
            <a:spLocks noChangeArrowheads="1"/>
          </p:cNvSpPr>
          <p:nvPr/>
        </p:nvSpPr>
        <p:spPr bwMode="auto">
          <a:xfrm>
            <a:off x="5851525" y="6003925"/>
            <a:ext cx="3140075" cy="457200"/>
          </a:xfrm>
          <a:prstGeom prst="rect">
            <a:avLst/>
          </a:prstGeom>
          <a:noFill/>
          <a:ln w="9525">
            <a:noFill/>
            <a:miter lim="800000"/>
            <a:headEnd/>
            <a:tailEnd/>
          </a:ln>
        </p:spPr>
        <p:txBody>
          <a:bodyPr wrap="none" lIns="92075" tIns="46038" rIns="92075" bIns="46038">
            <a:spAutoFit/>
          </a:bodyPr>
          <a:lstStyle/>
          <a:p>
            <a:pPr algn="l" eaLnBrk="0" hangingPunct="0"/>
            <a:r>
              <a:rPr lang="es-CL" sz="2400" b="1">
                <a:solidFill>
                  <a:srgbClr val="000066"/>
                </a:solidFill>
                <a:latin typeface="Times New Roman" pitchFamily="18" charset="0"/>
              </a:rPr>
              <a:t>DATA WAREHOUSE</a:t>
            </a:r>
          </a:p>
        </p:txBody>
      </p:sp>
      <p:sp>
        <p:nvSpPr>
          <p:cNvPr id="1034" name="Rectangle 16"/>
          <p:cNvSpPr>
            <a:spLocks noChangeArrowheads="1"/>
          </p:cNvSpPr>
          <p:nvPr/>
        </p:nvSpPr>
        <p:spPr bwMode="auto">
          <a:xfrm rot="20238675">
            <a:off x="5927725" y="3032125"/>
            <a:ext cx="760413" cy="457200"/>
          </a:xfrm>
          <a:prstGeom prst="rect">
            <a:avLst/>
          </a:prstGeom>
          <a:noFill/>
          <a:ln w="9525">
            <a:noFill/>
            <a:miter lim="800000"/>
            <a:headEnd/>
            <a:tailEnd/>
          </a:ln>
        </p:spPr>
        <p:txBody>
          <a:bodyPr wrap="none" lIns="92075" tIns="46038" rIns="92075" bIns="46038">
            <a:spAutoFit/>
          </a:bodyPr>
          <a:lstStyle/>
          <a:p>
            <a:pPr algn="l" eaLnBrk="0" hangingPunct="0"/>
            <a:r>
              <a:rPr lang="es-CL" sz="2400" b="1" dirty="0">
                <a:solidFill>
                  <a:srgbClr val="000066"/>
                </a:solidFill>
                <a:latin typeface="Times New Roman" pitchFamily="18" charset="0"/>
              </a:rPr>
              <a:t>ROI</a:t>
            </a:r>
          </a:p>
        </p:txBody>
      </p:sp>
      <p:sp>
        <p:nvSpPr>
          <p:cNvPr id="1035" name="Rectangle 17"/>
          <p:cNvSpPr>
            <a:spLocks noChangeArrowheads="1"/>
          </p:cNvSpPr>
          <p:nvPr/>
        </p:nvSpPr>
        <p:spPr bwMode="auto">
          <a:xfrm>
            <a:off x="250825" y="4941888"/>
            <a:ext cx="2165350" cy="457200"/>
          </a:xfrm>
          <a:prstGeom prst="rect">
            <a:avLst/>
          </a:prstGeom>
          <a:noFill/>
          <a:ln w="9525">
            <a:noFill/>
            <a:miter lim="800000"/>
            <a:headEnd/>
            <a:tailEnd/>
          </a:ln>
        </p:spPr>
        <p:txBody>
          <a:bodyPr wrap="none" lIns="92075" tIns="46038" rIns="92075" bIns="46038">
            <a:spAutoFit/>
          </a:bodyPr>
          <a:lstStyle/>
          <a:p>
            <a:pPr algn="l" eaLnBrk="0" hangingPunct="0"/>
            <a:r>
              <a:rPr lang="es-CL" sz="2400" b="1">
                <a:solidFill>
                  <a:srgbClr val="000066"/>
                </a:solidFill>
                <a:latin typeface="Times New Roman" pitchFamily="18" charset="0"/>
              </a:rPr>
              <a:t>Base de gestión</a:t>
            </a:r>
          </a:p>
        </p:txBody>
      </p:sp>
      <p:sp>
        <p:nvSpPr>
          <p:cNvPr id="1036" name="Rectangle 18"/>
          <p:cNvSpPr>
            <a:spLocks noChangeArrowheads="1"/>
          </p:cNvSpPr>
          <p:nvPr/>
        </p:nvSpPr>
        <p:spPr bwMode="auto">
          <a:xfrm>
            <a:off x="4876800" y="2746375"/>
            <a:ext cx="914400" cy="1555750"/>
          </a:xfrm>
          <a:prstGeom prst="rect">
            <a:avLst/>
          </a:prstGeom>
          <a:noFill/>
          <a:ln w="9525">
            <a:noFill/>
            <a:miter lim="800000"/>
            <a:headEnd/>
            <a:tailEnd/>
          </a:ln>
        </p:spPr>
        <p:txBody>
          <a:bodyPr lIns="92075" tIns="46038" rIns="92075" bIns="46038">
            <a:spAutoFit/>
          </a:bodyPr>
          <a:lstStyle/>
          <a:p>
            <a:pPr algn="l" eaLnBrk="0" hangingPunct="0"/>
            <a:r>
              <a:rPr lang="es-CL" sz="9600" b="1">
                <a:solidFill>
                  <a:srgbClr val="CC3300"/>
                </a:solidFill>
                <a:latin typeface="Times New Roman" pitchFamily="18" charset="0"/>
              </a:rPr>
              <a:t>?</a:t>
            </a:r>
          </a:p>
        </p:txBody>
      </p:sp>
      <p:sp>
        <p:nvSpPr>
          <p:cNvPr id="1037" name="Rectangle 20"/>
          <p:cNvSpPr>
            <a:spLocks noChangeArrowheads="1"/>
          </p:cNvSpPr>
          <p:nvPr/>
        </p:nvSpPr>
        <p:spPr bwMode="auto">
          <a:xfrm>
            <a:off x="4098925" y="5318125"/>
            <a:ext cx="777875" cy="457200"/>
          </a:xfrm>
          <a:prstGeom prst="rect">
            <a:avLst/>
          </a:prstGeom>
          <a:noFill/>
          <a:ln w="9525">
            <a:noFill/>
            <a:miter lim="800000"/>
            <a:headEnd/>
            <a:tailEnd/>
          </a:ln>
        </p:spPr>
        <p:txBody>
          <a:bodyPr wrap="none" lIns="92075" tIns="46038" rIns="92075" bIns="46038">
            <a:spAutoFit/>
          </a:bodyPr>
          <a:lstStyle/>
          <a:p>
            <a:pPr algn="l" eaLnBrk="0" hangingPunct="0"/>
            <a:r>
              <a:rPr lang="es-CL" sz="2400" b="1">
                <a:solidFill>
                  <a:srgbClr val="000066"/>
                </a:solidFill>
                <a:latin typeface="Times New Roman" pitchFamily="18" charset="0"/>
              </a:rPr>
              <a:t>BSC</a:t>
            </a:r>
          </a:p>
        </p:txBody>
      </p:sp>
      <p:sp>
        <p:nvSpPr>
          <p:cNvPr id="1038" name="Rectangle 21"/>
          <p:cNvSpPr>
            <a:spLocks noChangeArrowheads="1"/>
          </p:cNvSpPr>
          <p:nvPr/>
        </p:nvSpPr>
        <p:spPr bwMode="auto">
          <a:xfrm rot="1687338">
            <a:off x="2955925" y="2041525"/>
            <a:ext cx="1354138" cy="457200"/>
          </a:xfrm>
          <a:prstGeom prst="rect">
            <a:avLst/>
          </a:prstGeom>
          <a:noFill/>
          <a:ln w="9525">
            <a:noFill/>
            <a:miter lim="800000"/>
            <a:headEnd/>
            <a:tailEnd/>
          </a:ln>
        </p:spPr>
        <p:txBody>
          <a:bodyPr wrap="none" lIns="92075" tIns="46038" rIns="92075" bIns="46038">
            <a:spAutoFit/>
          </a:bodyPr>
          <a:lstStyle/>
          <a:p>
            <a:pPr algn="l" eaLnBrk="0" hangingPunct="0"/>
            <a:r>
              <a:rPr lang="es-CL" sz="2400" b="1" dirty="0">
                <a:solidFill>
                  <a:srgbClr val="000066"/>
                </a:solidFill>
                <a:latin typeface="Times New Roman" pitchFamily="18" charset="0"/>
              </a:rPr>
              <a:t>EBITDA</a:t>
            </a:r>
          </a:p>
        </p:txBody>
      </p:sp>
      <p:sp>
        <p:nvSpPr>
          <p:cNvPr id="108567" name="Rectangle 23"/>
          <p:cNvSpPr>
            <a:spLocks noChangeArrowheads="1"/>
          </p:cNvSpPr>
          <p:nvPr/>
        </p:nvSpPr>
        <p:spPr bwMode="auto">
          <a:xfrm>
            <a:off x="1785918" y="357166"/>
            <a:ext cx="5857916" cy="462307"/>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wrap="square" lIns="92075" tIns="46038" rIns="92075" bIns="46038">
            <a:spAutoFit/>
          </a:bodyPr>
          <a:lstStyle/>
          <a:p>
            <a:pPr eaLnBrk="0" hangingPunct="0">
              <a:defRPr/>
            </a:pPr>
            <a:r>
              <a:rPr lang="es-CL" sz="2400" b="1" i="1" dirty="0">
                <a:solidFill>
                  <a:schemeClr val="tx1"/>
                </a:solidFill>
                <a:effectLst>
                  <a:outerShdw blurRad="38100" dist="38100" dir="2700000" algn="tl">
                    <a:srgbClr val="C0C0C0"/>
                  </a:outerShdw>
                </a:effectLst>
                <a:latin typeface="Times New Roman" pitchFamily="18" charset="0"/>
              </a:rPr>
              <a:t>¿ Control de Gestión ?</a:t>
            </a:r>
          </a:p>
        </p:txBody>
      </p:sp>
      <p:graphicFrame>
        <p:nvGraphicFramePr>
          <p:cNvPr id="1026" name="Object 24"/>
          <p:cNvGraphicFramePr>
            <a:graphicFrameLocks/>
          </p:cNvGraphicFramePr>
          <p:nvPr/>
        </p:nvGraphicFramePr>
        <p:xfrm>
          <a:off x="3670300" y="3497263"/>
          <a:ext cx="1668463" cy="1760537"/>
        </p:xfrm>
        <a:graphic>
          <a:graphicData uri="http://schemas.openxmlformats.org/presentationml/2006/ole">
            <p:oleObj spid="_x0000_s1026" name="Imagen" r:id="rId4" imgW="3468600" imgH="3662280" progId="">
              <p:embed/>
            </p:oleObj>
          </a:graphicData>
        </a:graphic>
      </p:graphicFrame>
      <p:sp>
        <p:nvSpPr>
          <p:cNvPr id="1040" name="Rectangle 25"/>
          <p:cNvSpPr>
            <a:spLocks noChangeArrowheads="1"/>
          </p:cNvSpPr>
          <p:nvPr/>
        </p:nvSpPr>
        <p:spPr bwMode="auto">
          <a:xfrm rot="20332911">
            <a:off x="4874598" y="1693417"/>
            <a:ext cx="1951038" cy="457200"/>
          </a:xfrm>
          <a:prstGeom prst="rect">
            <a:avLst/>
          </a:prstGeom>
          <a:noFill/>
          <a:ln w="9525">
            <a:noFill/>
            <a:miter lim="800000"/>
            <a:headEnd/>
            <a:tailEnd/>
          </a:ln>
        </p:spPr>
        <p:txBody>
          <a:bodyPr wrap="none" lIns="92075" tIns="46038" rIns="92075" bIns="46038">
            <a:spAutoFit/>
          </a:bodyPr>
          <a:lstStyle/>
          <a:p>
            <a:pPr algn="l" eaLnBrk="0" hangingPunct="0"/>
            <a:r>
              <a:rPr lang="es-CL" sz="2400" b="1" dirty="0">
                <a:solidFill>
                  <a:srgbClr val="000066"/>
                </a:solidFill>
                <a:latin typeface="Times New Roman" pitchFamily="18" charset="0"/>
              </a:rPr>
              <a:t>Planificación </a:t>
            </a:r>
          </a:p>
        </p:txBody>
      </p:sp>
      <p:sp>
        <p:nvSpPr>
          <p:cNvPr id="1041" name="Rectangle 26"/>
          <p:cNvSpPr>
            <a:spLocks noChangeArrowheads="1"/>
          </p:cNvSpPr>
          <p:nvPr/>
        </p:nvSpPr>
        <p:spPr bwMode="auto">
          <a:xfrm>
            <a:off x="1752600" y="5410200"/>
            <a:ext cx="1171575" cy="519113"/>
          </a:xfrm>
          <a:prstGeom prst="rect">
            <a:avLst/>
          </a:prstGeom>
          <a:noFill/>
          <a:ln w="9525">
            <a:noFill/>
            <a:miter lim="800000"/>
            <a:headEnd/>
            <a:tailEnd/>
          </a:ln>
        </p:spPr>
        <p:txBody>
          <a:bodyPr wrap="none" lIns="92075" tIns="46038" rIns="92075" bIns="46038">
            <a:spAutoFit/>
          </a:bodyPr>
          <a:lstStyle/>
          <a:p>
            <a:pPr algn="l" eaLnBrk="0" hangingPunct="0"/>
            <a:r>
              <a:rPr lang="es-CL" sz="2800" b="1">
                <a:solidFill>
                  <a:srgbClr val="000066"/>
                </a:solidFill>
                <a:latin typeface="Times New Roman" pitchFamily="18" charset="0"/>
              </a:rPr>
              <a:t>OLAP</a:t>
            </a:r>
          </a:p>
        </p:txBody>
      </p:sp>
      <p:sp>
        <p:nvSpPr>
          <p:cNvPr id="1042" name="Text Box 27"/>
          <p:cNvSpPr txBox="1">
            <a:spLocks noChangeArrowheads="1"/>
          </p:cNvSpPr>
          <p:nvPr/>
        </p:nvSpPr>
        <p:spPr bwMode="auto">
          <a:xfrm rot="20654158">
            <a:off x="384751" y="2740991"/>
            <a:ext cx="1835150" cy="457200"/>
          </a:xfrm>
          <a:prstGeom prst="rect">
            <a:avLst/>
          </a:prstGeom>
          <a:noFill/>
          <a:ln w="9525">
            <a:noFill/>
            <a:miter lim="800000"/>
            <a:headEnd/>
            <a:tailEnd/>
          </a:ln>
        </p:spPr>
        <p:txBody>
          <a:bodyPr wrap="none">
            <a:spAutoFit/>
          </a:bodyPr>
          <a:lstStyle/>
          <a:p>
            <a:pPr algn="l" eaLnBrk="0" hangingPunct="0"/>
            <a:r>
              <a:rPr lang="es-CL" sz="2400" dirty="0">
                <a:latin typeface="Times New Roman" pitchFamily="18" charset="0"/>
              </a:rPr>
              <a:t>ABC </a:t>
            </a:r>
            <a:r>
              <a:rPr lang="es-CL" sz="2400" dirty="0" err="1">
                <a:latin typeface="Times New Roman" pitchFamily="18" charset="0"/>
              </a:rPr>
              <a:t>Costing</a:t>
            </a:r>
            <a:endParaRPr lang="es-CL" sz="2400" dirty="0">
              <a:latin typeface="Times New Roman" pitchFamily="18" charset="0"/>
            </a:endParaRPr>
          </a:p>
        </p:txBody>
      </p:sp>
      <p:sp>
        <p:nvSpPr>
          <p:cNvPr id="1043" name="Text Box 29"/>
          <p:cNvSpPr txBox="1">
            <a:spLocks noChangeArrowheads="1"/>
          </p:cNvSpPr>
          <p:nvPr/>
        </p:nvSpPr>
        <p:spPr bwMode="auto">
          <a:xfrm>
            <a:off x="7786710" y="1357298"/>
            <a:ext cx="879475" cy="457200"/>
          </a:xfrm>
          <a:prstGeom prst="rect">
            <a:avLst/>
          </a:prstGeom>
          <a:noFill/>
          <a:ln w="9525">
            <a:noFill/>
            <a:miter lim="800000"/>
            <a:headEnd/>
            <a:tailEnd/>
          </a:ln>
        </p:spPr>
        <p:txBody>
          <a:bodyPr wrap="none">
            <a:spAutoFit/>
          </a:bodyPr>
          <a:lstStyle/>
          <a:p>
            <a:pPr algn="l" eaLnBrk="0" hangingPunct="0"/>
            <a:r>
              <a:rPr lang="es-CL" sz="2400" dirty="0">
                <a:latin typeface="Times New Roman" pitchFamily="18" charset="0"/>
              </a:rPr>
              <a:t>MBO</a:t>
            </a:r>
          </a:p>
        </p:txBody>
      </p:sp>
      <p:sp>
        <p:nvSpPr>
          <p:cNvPr id="1044" name="Text Box 30"/>
          <p:cNvSpPr txBox="1">
            <a:spLocks noChangeArrowheads="1"/>
          </p:cNvSpPr>
          <p:nvPr/>
        </p:nvSpPr>
        <p:spPr bwMode="auto">
          <a:xfrm>
            <a:off x="6516688" y="5300663"/>
            <a:ext cx="676275" cy="457200"/>
          </a:xfrm>
          <a:prstGeom prst="rect">
            <a:avLst/>
          </a:prstGeom>
          <a:noFill/>
          <a:ln w="9525">
            <a:noFill/>
            <a:miter lim="800000"/>
            <a:headEnd/>
            <a:tailEnd/>
          </a:ln>
        </p:spPr>
        <p:txBody>
          <a:bodyPr wrap="none">
            <a:spAutoFit/>
          </a:bodyPr>
          <a:lstStyle/>
          <a:p>
            <a:pPr algn="l" eaLnBrk="0" hangingPunct="0"/>
            <a:r>
              <a:rPr lang="es-CL" sz="2400">
                <a:latin typeface="Times New Roman" pitchFamily="18" charset="0"/>
              </a:rPr>
              <a:t>KPI</a:t>
            </a:r>
          </a:p>
        </p:txBody>
      </p:sp>
      <p:sp>
        <p:nvSpPr>
          <p:cNvPr id="1045" name="Text Box 31"/>
          <p:cNvSpPr txBox="1">
            <a:spLocks noChangeArrowheads="1"/>
          </p:cNvSpPr>
          <p:nvPr/>
        </p:nvSpPr>
        <p:spPr bwMode="auto">
          <a:xfrm>
            <a:off x="2498725" y="4079875"/>
            <a:ext cx="963613" cy="457200"/>
          </a:xfrm>
          <a:prstGeom prst="rect">
            <a:avLst/>
          </a:prstGeom>
          <a:noFill/>
          <a:ln w="9525">
            <a:noFill/>
            <a:miter lim="800000"/>
            <a:headEnd/>
            <a:tailEnd/>
          </a:ln>
        </p:spPr>
        <p:txBody>
          <a:bodyPr wrap="none">
            <a:spAutoFit/>
          </a:bodyPr>
          <a:lstStyle/>
          <a:p>
            <a:pPr algn="l" eaLnBrk="0" hangingPunct="0"/>
            <a:r>
              <a:rPr lang="es-CL" sz="2400">
                <a:latin typeface="Times New Roman" pitchFamily="18" charset="0"/>
              </a:rPr>
              <a:t>Bonos</a:t>
            </a:r>
          </a:p>
        </p:txBody>
      </p:sp>
      <p:sp>
        <p:nvSpPr>
          <p:cNvPr id="1046" name="Text Box 32"/>
          <p:cNvSpPr txBox="1">
            <a:spLocks noChangeArrowheads="1"/>
          </p:cNvSpPr>
          <p:nvPr/>
        </p:nvSpPr>
        <p:spPr bwMode="auto">
          <a:xfrm>
            <a:off x="3276600" y="3124200"/>
            <a:ext cx="742950" cy="457200"/>
          </a:xfrm>
          <a:prstGeom prst="rect">
            <a:avLst/>
          </a:prstGeom>
          <a:noFill/>
          <a:ln w="9525">
            <a:noFill/>
            <a:miter lim="800000"/>
            <a:headEnd/>
            <a:tailEnd/>
          </a:ln>
        </p:spPr>
        <p:txBody>
          <a:bodyPr wrap="none">
            <a:spAutoFit/>
          </a:bodyPr>
          <a:lstStyle/>
          <a:p>
            <a:pPr algn="l" eaLnBrk="0" hangingPunct="0"/>
            <a:r>
              <a:rPr lang="es-CL" sz="2400">
                <a:latin typeface="Times New Roman" pitchFamily="18" charset="0"/>
              </a:rPr>
              <a:t>ERP</a:t>
            </a:r>
          </a:p>
        </p:txBody>
      </p:sp>
      <p:sp>
        <p:nvSpPr>
          <p:cNvPr id="1047" name="Text Box 33"/>
          <p:cNvSpPr txBox="1">
            <a:spLocks noChangeArrowheads="1"/>
          </p:cNvSpPr>
          <p:nvPr/>
        </p:nvSpPr>
        <p:spPr bwMode="auto">
          <a:xfrm rot="20430878">
            <a:off x="4482147" y="6122972"/>
            <a:ext cx="811212" cy="457200"/>
          </a:xfrm>
          <a:prstGeom prst="rect">
            <a:avLst/>
          </a:prstGeom>
          <a:noFill/>
          <a:ln w="9525">
            <a:noFill/>
            <a:miter lim="800000"/>
            <a:headEnd/>
            <a:tailEnd/>
          </a:ln>
        </p:spPr>
        <p:txBody>
          <a:bodyPr wrap="none">
            <a:spAutoFit/>
          </a:bodyPr>
          <a:lstStyle/>
          <a:p>
            <a:pPr algn="l" eaLnBrk="0" hangingPunct="0"/>
            <a:r>
              <a:rPr lang="es-CL" sz="2400" dirty="0">
                <a:latin typeface="Times New Roman" pitchFamily="18" charset="0"/>
              </a:rPr>
              <a:t>EVA</a:t>
            </a:r>
          </a:p>
        </p:txBody>
      </p:sp>
      <p:sp>
        <p:nvSpPr>
          <p:cNvPr id="1048" name="Text Box 34"/>
          <p:cNvSpPr txBox="1">
            <a:spLocks noChangeArrowheads="1"/>
          </p:cNvSpPr>
          <p:nvPr/>
        </p:nvSpPr>
        <p:spPr bwMode="auto">
          <a:xfrm rot="1620583">
            <a:off x="6601958" y="3286585"/>
            <a:ext cx="2292350" cy="366712"/>
          </a:xfrm>
          <a:prstGeom prst="rect">
            <a:avLst/>
          </a:prstGeom>
          <a:noFill/>
          <a:ln w="9525">
            <a:noFill/>
            <a:miter lim="800000"/>
            <a:headEnd/>
            <a:tailEnd/>
          </a:ln>
        </p:spPr>
        <p:txBody>
          <a:bodyPr wrap="none">
            <a:spAutoFit/>
          </a:bodyPr>
          <a:lstStyle/>
          <a:p>
            <a:r>
              <a:rPr lang="es-ES_tradnl" dirty="0"/>
              <a:t>Control de proyectos</a:t>
            </a:r>
          </a:p>
        </p:txBody>
      </p:sp>
      <p:sp>
        <p:nvSpPr>
          <p:cNvPr id="1049" name="Text Box 35"/>
          <p:cNvSpPr txBox="1">
            <a:spLocks noChangeArrowheads="1"/>
          </p:cNvSpPr>
          <p:nvPr/>
        </p:nvSpPr>
        <p:spPr bwMode="auto">
          <a:xfrm>
            <a:off x="395288" y="6092825"/>
            <a:ext cx="603250" cy="366713"/>
          </a:xfrm>
          <a:prstGeom prst="rect">
            <a:avLst/>
          </a:prstGeom>
          <a:noFill/>
          <a:ln w="9525">
            <a:noFill/>
            <a:miter lim="800000"/>
            <a:headEnd/>
            <a:tailEnd/>
          </a:ln>
        </p:spPr>
        <p:txBody>
          <a:bodyPr wrap="none">
            <a:spAutoFit/>
          </a:bodyPr>
          <a:lstStyle/>
          <a:p>
            <a:r>
              <a:rPr lang="es-ES_tradnl"/>
              <a:t>CMI</a:t>
            </a:r>
          </a:p>
        </p:txBody>
      </p:sp>
      <p:sp>
        <p:nvSpPr>
          <p:cNvPr id="1050" name="Text Box 36"/>
          <p:cNvSpPr txBox="1">
            <a:spLocks noChangeArrowheads="1"/>
          </p:cNvSpPr>
          <p:nvPr/>
        </p:nvSpPr>
        <p:spPr bwMode="auto">
          <a:xfrm>
            <a:off x="3216275" y="2655888"/>
            <a:ext cx="2279650" cy="366712"/>
          </a:xfrm>
          <a:prstGeom prst="rect">
            <a:avLst/>
          </a:prstGeom>
          <a:noFill/>
          <a:ln w="9525">
            <a:noFill/>
            <a:miter lim="800000"/>
            <a:headEnd/>
            <a:tailEnd/>
          </a:ln>
        </p:spPr>
        <p:txBody>
          <a:bodyPr wrap="none">
            <a:spAutoFit/>
          </a:bodyPr>
          <a:lstStyle/>
          <a:p>
            <a:r>
              <a:rPr lang="es-ES_tradnl"/>
              <a:t>Reportes de Gestión</a:t>
            </a:r>
          </a:p>
        </p:txBody>
      </p:sp>
      <p:sp>
        <p:nvSpPr>
          <p:cNvPr id="1051" name="Text Box 37"/>
          <p:cNvSpPr txBox="1">
            <a:spLocks noChangeArrowheads="1"/>
          </p:cNvSpPr>
          <p:nvPr/>
        </p:nvSpPr>
        <p:spPr bwMode="auto">
          <a:xfrm>
            <a:off x="2071670" y="6215082"/>
            <a:ext cx="2089150" cy="366712"/>
          </a:xfrm>
          <a:prstGeom prst="rect">
            <a:avLst/>
          </a:prstGeom>
          <a:noFill/>
          <a:ln w="9525">
            <a:noFill/>
            <a:miter lim="800000"/>
            <a:headEnd/>
            <a:tailEnd/>
          </a:ln>
        </p:spPr>
        <p:txBody>
          <a:bodyPr wrap="none">
            <a:spAutoFit/>
          </a:bodyPr>
          <a:lstStyle/>
          <a:p>
            <a:r>
              <a:rPr lang="es-ES_tradnl" dirty="0"/>
              <a:t>Análisis de gestión</a:t>
            </a:r>
          </a:p>
        </p:txBody>
      </p:sp>
      <p:sp>
        <p:nvSpPr>
          <p:cNvPr id="28" name="27 CuadroTexto"/>
          <p:cNvSpPr txBox="1"/>
          <p:nvPr/>
        </p:nvSpPr>
        <p:spPr>
          <a:xfrm rot="20131292">
            <a:off x="2021191" y="3739959"/>
            <a:ext cx="1236237" cy="369332"/>
          </a:xfrm>
          <a:prstGeom prst="rect">
            <a:avLst/>
          </a:prstGeom>
          <a:noFill/>
        </p:spPr>
        <p:txBody>
          <a:bodyPr wrap="none" rtlCol="0">
            <a:spAutoFit/>
          </a:bodyPr>
          <a:lstStyle/>
          <a:p>
            <a:r>
              <a:rPr lang="es-CL" dirty="0" smtClean="0"/>
              <a:t>Scorecard</a:t>
            </a:r>
            <a:endParaRPr lang="es-ES" dirty="0"/>
          </a:p>
        </p:txBody>
      </p:sp>
    </p:spTree>
  </p:cSld>
  <p:clrMapOvr>
    <a:masterClrMapping/>
  </p:clrMapOvr>
  <p:transition>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AutoShape 2"/>
          <p:cNvSpPr>
            <a:spLocks noChangeArrowheads="1"/>
          </p:cNvSpPr>
          <p:nvPr/>
        </p:nvSpPr>
        <p:spPr bwMode="auto">
          <a:xfrm>
            <a:off x="3429000" y="2286000"/>
            <a:ext cx="2286000" cy="3124200"/>
          </a:xfrm>
          <a:prstGeom prst="flowChartExtract">
            <a:avLst/>
          </a:prstGeom>
          <a:noFill/>
          <a:ln w="25400">
            <a:solidFill>
              <a:schemeClr val="tx1"/>
            </a:solidFill>
            <a:miter lim="800000"/>
            <a:headEnd/>
            <a:tailEnd/>
          </a:ln>
          <a:effectLst>
            <a:outerShdw dist="35921" dir="2700000" algn="ctr" rotWithShape="0">
              <a:schemeClr val="bg2"/>
            </a:outerShdw>
          </a:effectLst>
        </p:spPr>
        <p:txBody>
          <a:bodyPr wrap="none" anchor="ctr"/>
          <a:lstStyle/>
          <a:p>
            <a:pPr eaLnBrk="0" hangingPunct="0">
              <a:defRPr/>
            </a:pPr>
            <a:endParaRPr lang="es-ES" sz="2400">
              <a:effectLst>
                <a:outerShdw blurRad="38100" dist="38100" dir="2700000" algn="tl">
                  <a:srgbClr val="C0C0C0"/>
                </a:outerShdw>
              </a:effectLst>
              <a:latin typeface="Times New Roman" pitchFamily="18" charset="0"/>
            </a:endParaRPr>
          </a:p>
        </p:txBody>
      </p:sp>
      <p:sp>
        <p:nvSpPr>
          <p:cNvPr id="22531" name="Text Box 3"/>
          <p:cNvSpPr txBox="1">
            <a:spLocks noChangeArrowheads="1"/>
          </p:cNvSpPr>
          <p:nvPr/>
        </p:nvSpPr>
        <p:spPr bwMode="auto">
          <a:xfrm>
            <a:off x="4114800" y="2438400"/>
            <a:ext cx="1081088" cy="457200"/>
          </a:xfrm>
          <a:prstGeom prst="rect">
            <a:avLst/>
          </a:prstGeom>
          <a:noFill/>
          <a:ln w="9525">
            <a:noFill/>
            <a:miter lim="800000"/>
            <a:headEnd/>
            <a:tailEnd/>
          </a:ln>
          <a:effectLst/>
        </p:spPr>
        <p:txBody>
          <a:bodyPr wrap="none">
            <a:spAutoFit/>
          </a:bodyPr>
          <a:lstStyle/>
          <a:p>
            <a:pPr algn="l" eaLnBrk="0" hangingPunct="0">
              <a:defRPr/>
            </a:pPr>
            <a:r>
              <a:rPr lang="es-ES_tradnl" sz="2400" b="1">
                <a:effectLst>
                  <a:outerShdw blurRad="38100" dist="38100" dir="2700000" algn="tl">
                    <a:srgbClr val="C0C0C0"/>
                  </a:outerShdw>
                </a:effectLst>
                <a:latin typeface="Times New Roman" pitchFamily="18" charset="0"/>
              </a:rPr>
              <a:t>Misión</a:t>
            </a:r>
          </a:p>
        </p:txBody>
      </p:sp>
      <p:sp>
        <p:nvSpPr>
          <p:cNvPr id="22532" name="Text Box 4"/>
          <p:cNvSpPr txBox="1">
            <a:spLocks noChangeArrowheads="1"/>
          </p:cNvSpPr>
          <p:nvPr/>
        </p:nvSpPr>
        <p:spPr bwMode="auto">
          <a:xfrm>
            <a:off x="4114800" y="3200400"/>
            <a:ext cx="979488" cy="457200"/>
          </a:xfrm>
          <a:prstGeom prst="rect">
            <a:avLst/>
          </a:prstGeom>
          <a:noFill/>
          <a:ln w="9525">
            <a:noFill/>
            <a:miter lim="800000"/>
            <a:headEnd/>
            <a:tailEnd/>
          </a:ln>
          <a:effectLst/>
        </p:spPr>
        <p:txBody>
          <a:bodyPr wrap="none">
            <a:spAutoFit/>
          </a:bodyPr>
          <a:lstStyle/>
          <a:p>
            <a:pPr algn="l" eaLnBrk="0" hangingPunct="0">
              <a:defRPr/>
            </a:pPr>
            <a:r>
              <a:rPr lang="es-ES_tradnl" sz="2400" b="1">
                <a:effectLst>
                  <a:outerShdw blurRad="38100" dist="38100" dir="2700000" algn="tl">
                    <a:srgbClr val="C0C0C0"/>
                  </a:outerShdw>
                </a:effectLst>
                <a:latin typeface="Times New Roman" pitchFamily="18" charset="0"/>
              </a:rPr>
              <a:t>Metas</a:t>
            </a:r>
          </a:p>
        </p:txBody>
      </p:sp>
      <p:sp>
        <p:nvSpPr>
          <p:cNvPr id="22533" name="Text Box 5"/>
          <p:cNvSpPr txBox="1">
            <a:spLocks noChangeArrowheads="1"/>
          </p:cNvSpPr>
          <p:nvPr/>
        </p:nvSpPr>
        <p:spPr bwMode="auto">
          <a:xfrm>
            <a:off x="3810000" y="4876800"/>
            <a:ext cx="1554163" cy="457200"/>
          </a:xfrm>
          <a:prstGeom prst="rect">
            <a:avLst/>
          </a:prstGeom>
          <a:noFill/>
          <a:ln w="9525">
            <a:noFill/>
            <a:miter lim="800000"/>
            <a:headEnd/>
            <a:tailEnd/>
          </a:ln>
          <a:effectLst/>
        </p:spPr>
        <p:txBody>
          <a:bodyPr wrap="none">
            <a:spAutoFit/>
          </a:bodyPr>
          <a:lstStyle/>
          <a:p>
            <a:pPr algn="l" eaLnBrk="0" hangingPunct="0">
              <a:defRPr/>
            </a:pPr>
            <a:r>
              <a:rPr lang="es-ES_tradnl" sz="2400" b="1">
                <a:effectLst>
                  <a:outerShdw blurRad="38100" dist="38100" dir="2700000" algn="tl">
                    <a:srgbClr val="C0C0C0"/>
                  </a:outerShdw>
                </a:effectLst>
                <a:latin typeface="Times New Roman" pitchFamily="18" charset="0"/>
              </a:rPr>
              <a:t>Operación</a:t>
            </a:r>
          </a:p>
        </p:txBody>
      </p:sp>
      <p:sp>
        <p:nvSpPr>
          <p:cNvPr id="22534" name="Text Box 6"/>
          <p:cNvSpPr txBox="1">
            <a:spLocks noChangeArrowheads="1"/>
          </p:cNvSpPr>
          <p:nvPr/>
        </p:nvSpPr>
        <p:spPr bwMode="auto">
          <a:xfrm>
            <a:off x="4191000" y="3886200"/>
            <a:ext cx="776288" cy="457200"/>
          </a:xfrm>
          <a:prstGeom prst="rect">
            <a:avLst/>
          </a:prstGeom>
          <a:noFill/>
          <a:ln w="9525">
            <a:noFill/>
            <a:miter lim="800000"/>
            <a:headEnd/>
            <a:tailEnd/>
          </a:ln>
          <a:effectLst/>
        </p:spPr>
        <p:txBody>
          <a:bodyPr wrap="none">
            <a:spAutoFit/>
          </a:bodyPr>
          <a:lstStyle/>
          <a:p>
            <a:pPr algn="l" eaLnBrk="0" hangingPunct="0">
              <a:defRPr/>
            </a:pPr>
            <a:r>
              <a:rPr lang="es-ES_tradnl" sz="2400" b="1">
                <a:effectLst>
                  <a:outerShdw blurRad="38100" dist="38100" dir="2700000" algn="tl">
                    <a:srgbClr val="C0C0C0"/>
                  </a:outerShdw>
                </a:effectLst>
                <a:latin typeface="Times New Roman" pitchFamily="18" charset="0"/>
              </a:rPr>
              <a:t>Plan</a:t>
            </a:r>
          </a:p>
        </p:txBody>
      </p:sp>
      <p:sp>
        <p:nvSpPr>
          <p:cNvPr id="44039" name="Line 7"/>
          <p:cNvSpPr>
            <a:spLocks noChangeShapeType="1"/>
          </p:cNvSpPr>
          <p:nvPr/>
        </p:nvSpPr>
        <p:spPr bwMode="auto">
          <a:xfrm>
            <a:off x="4572000" y="2819400"/>
            <a:ext cx="0" cy="457200"/>
          </a:xfrm>
          <a:prstGeom prst="line">
            <a:avLst/>
          </a:prstGeom>
          <a:noFill/>
          <a:ln w="19050">
            <a:solidFill>
              <a:schemeClr val="tx1"/>
            </a:solidFill>
            <a:round/>
            <a:headEnd/>
            <a:tailEnd type="triangle" w="med" len="med"/>
          </a:ln>
        </p:spPr>
        <p:txBody>
          <a:bodyPr wrap="none" anchor="ctr"/>
          <a:lstStyle/>
          <a:p>
            <a:endParaRPr lang="es-ES"/>
          </a:p>
        </p:txBody>
      </p:sp>
      <p:sp>
        <p:nvSpPr>
          <p:cNvPr id="44040" name="Line 8"/>
          <p:cNvSpPr>
            <a:spLocks noChangeShapeType="1"/>
          </p:cNvSpPr>
          <p:nvPr/>
        </p:nvSpPr>
        <p:spPr bwMode="auto">
          <a:xfrm>
            <a:off x="4572000" y="3581400"/>
            <a:ext cx="0" cy="381000"/>
          </a:xfrm>
          <a:prstGeom prst="line">
            <a:avLst/>
          </a:prstGeom>
          <a:noFill/>
          <a:ln w="19050">
            <a:solidFill>
              <a:schemeClr val="tx1"/>
            </a:solidFill>
            <a:round/>
            <a:headEnd/>
            <a:tailEnd type="triangle" w="med" len="med"/>
          </a:ln>
        </p:spPr>
        <p:txBody>
          <a:bodyPr wrap="none" anchor="ctr"/>
          <a:lstStyle/>
          <a:p>
            <a:endParaRPr lang="es-ES"/>
          </a:p>
        </p:txBody>
      </p:sp>
      <p:sp>
        <p:nvSpPr>
          <p:cNvPr id="44041" name="Line 9"/>
          <p:cNvSpPr>
            <a:spLocks noChangeShapeType="1"/>
          </p:cNvSpPr>
          <p:nvPr/>
        </p:nvSpPr>
        <p:spPr bwMode="auto">
          <a:xfrm>
            <a:off x="4572000" y="4419600"/>
            <a:ext cx="0" cy="457200"/>
          </a:xfrm>
          <a:prstGeom prst="line">
            <a:avLst/>
          </a:prstGeom>
          <a:noFill/>
          <a:ln w="19050">
            <a:solidFill>
              <a:schemeClr val="tx1"/>
            </a:solidFill>
            <a:round/>
            <a:headEnd/>
            <a:tailEnd type="triangle" w="med" len="med"/>
          </a:ln>
        </p:spPr>
        <p:txBody>
          <a:bodyPr wrap="none" anchor="ctr"/>
          <a:lstStyle/>
          <a:p>
            <a:endParaRPr lang="es-ES"/>
          </a:p>
        </p:txBody>
      </p:sp>
      <p:sp>
        <p:nvSpPr>
          <p:cNvPr id="44042" name="Line 10"/>
          <p:cNvSpPr>
            <a:spLocks noChangeShapeType="1"/>
          </p:cNvSpPr>
          <p:nvPr/>
        </p:nvSpPr>
        <p:spPr bwMode="auto">
          <a:xfrm>
            <a:off x="3810000" y="4648200"/>
            <a:ext cx="1554163" cy="0"/>
          </a:xfrm>
          <a:prstGeom prst="line">
            <a:avLst/>
          </a:prstGeom>
          <a:noFill/>
          <a:ln w="9525">
            <a:solidFill>
              <a:schemeClr val="tx1"/>
            </a:solidFill>
            <a:round/>
            <a:headEnd/>
            <a:tailEnd/>
          </a:ln>
        </p:spPr>
        <p:txBody>
          <a:bodyPr wrap="none" anchor="ctr"/>
          <a:lstStyle/>
          <a:p>
            <a:endParaRPr lang="es-ES"/>
          </a:p>
        </p:txBody>
      </p:sp>
      <p:sp>
        <p:nvSpPr>
          <p:cNvPr id="22539" name="Text Box 11"/>
          <p:cNvSpPr txBox="1">
            <a:spLocks noChangeArrowheads="1"/>
          </p:cNvSpPr>
          <p:nvPr/>
        </p:nvSpPr>
        <p:spPr bwMode="auto">
          <a:xfrm>
            <a:off x="1249363" y="2057400"/>
            <a:ext cx="860425" cy="457200"/>
          </a:xfrm>
          <a:prstGeom prst="rect">
            <a:avLst/>
          </a:prstGeom>
          <a:noFill/>
          <a:ln w="9525">
            <a:noFill/>
            <a:miter lim="800000"/>
            <a:headEnd/>
            <a:tailEnd/>
          </a:ln>
          <a:effectLst/>
        </p:spPr>
        <p:txBody>
          <a:bodyPr wrap="none" anchor="ctr">
            <a:spAutoFit/>
          </a:bodyPr>
          <a:lstStyle/>
          <a:p>
            <a:pPr eaLnBrk="0" hangingPunct="0">
              <a:defRPr/>
            </a:pPr>
            <a:r>
              <a:rPr lang="es-ES_tradnl" sz="2400">
                <a:effectLst>
                  <a:outerShdw blurRad="38100" dist="38100" dir="2700000" algn="tl">
                    <a:srgbClr val="C0C0C0"/>
                  </a:outerShdw>
                </a:effectLst>
                <a:latin typeface="Times New Roman" pitchFamily="18" charset="0"/>
              </a:rPr>
              <a:t>Nivel</a:t>
            </a:r>
          </a:p>
        </p:txBody>
      </p:sp>
      <p:sp>
        <p:nvSpPr>
          <p:cNvPr id="44044" name="Line 12"/>
          <p:cNvSpPr>
            <a:spLocks noChangeShapeType="1"/>
          </p:cNvSpPr>
          <p:nvPr/>
        </p:nvSpPr>
        <p:spPr bwMode="auto">
          <a:xfrm>
            <a:off x="1249363" y="3886200"/>
            <a:ext cx="2560637" cy="0"/>
          </a:xfrm>
          <a:prstGeom prst="line">
            <a:avLst/>
          </a:prstGeom>
          <a:noFill/>
          <a:ln w="9525" cap="rnd">
            <a:solidFill>
              <a:schemeClr val="tx1"/>
            </a:solidFill>
            <a:prstDash val="sysDot"/>
            <a:round/>
            <a:headEnd/>
            <a:tailEnd/>
          </a:ln>
        </p:spPr>
        <p:txBody>
          <a:bodyPr wrap="none" anchor="ctr"/>
          <a:lstStyle/>
          <a:p>
            <a:endParaRPr lang="es-ES"/>
          </a:p>
        </p:txBody>
      </p:sp>
      <p:sp>
        <p:nvSpPr>
          <p:cNvPr id="44045" name="Line 13"/>
          <p:cNvSpPr>
            <a:spLocks noChangeShapeType="1"/>
          </p:cNvSpPr>
          <p:nvPr/>
        </p:nvSpPr>
        <p:spPr bwMode="auto">
          <a:xfrm>
            <a:off x="1249363" y="4648200"/>
            <a:ext cx="2179637" cy="0"/>
          </a:xfrm>
          <a:prstGeom prst="line">
            <a:avLst/>
          </a:prstGeom>
          <a:noFill/>
          <a:ln w="9525">
            <a:solidFill>
              <a:schemeClr val="tx1"/>
            </a:solidFill>
            <a:prstDash val="dash"/>
            <a:round/>
            <a:headEnd/>
            <a:tailEnd/>
          </a:ln>
        </p:spPr>
        <p:txBody>
          <a:bodyPr wrap="none" anchor="ctr"/>
          <a:lstStyle/>
          <a:p>
            <a:endParaRPr lang="es-ES"/>
          </a:p>
        </p:txBody>
      </p:sp>
      <p:sp>
        <p:nvSpPr>
          <p:cNvPr id="22542" name="Text Box 14"/>
          <p:cNvSpPr txBox="1">
            <a:spLocks noChangeArrowheads="1"/>
          </p:cNvSpPr>
          <p:nvPr/>
        </p:nvSpPr>
        <p:spPr bwMode="auto">
          <a:xfrm>
            <a:off x="1249363" y="3124200"/>
            <a:ext cx="1552575" cy="457200"/>
          </a:xfrm>
          <a:prstGeom prst="rect">
            <a:avLst/>
          </a:prstGeom>
          <a:noFill/>
          <a:ln w="9525">
            <a:noFill/>
            <a:miter lim="800000"/>
            <a:headEnd/>
            <a:tailEnd/>
          </a:ln>
          <a:effectLst/>
        </p:spPr>
        <p:txBody>
          <a:bodyPr wrap="none" anchor="ctr">
            <a:spAutoFit/>
          </a:bodyPr>
          <a:lstStyle/>
          <a:p>
            <a:pPr eaLnBrk="0" hangingPunct="0">
              <a:defRPr/>
            </a:pPr>
            <a:r>
              <a:rPr lang="es-ES_tradnl" sz="2400">
                <a:effectLst>
                  <a:outerShdw blurRad="38100" dist="38100" dir="2700000" algn="tl">
                    <a:srgbClr val="C0C0C0"/>
                  </a:outerShdw>
                </a:effectLst>
                <a:latin typeface="Times New Roman" pitchFamily="18" charset="0"/>
              </a:rPr>
              <a:t>Estratégico</a:t>
            </a:r>
          </a:p>
        </p:txBody>
      </p:sp>
      <p:sp>
        <p:nvSpPr>
          <p:cNvPr id="22543" name="Text Box 15"/>
          <p:cNvSpPr txBox="1">
            <a:spLocks noChangeArrowheads="1"/>
          </p:cNvSpPr>
          <p:nvPr/>
        </p:nvSpPr>
        <p:spPr bwMode="auto">
          <a:xfrm>
            <a:off x="1249363" y="3962400"/>
            <a:ext cx="1095375" cy="457200"/>
          </a:xfrm>
          <a:prstGeom prst="rect">
            <a:avLst/>
          </a:prstGeom>
          <a:noFill/>
          <a:ln w="9525">
            <a:noFill/>
            <a:miter lim="800000"/>
            <a:headEnd/>
            <a:tailEnd/>
          </a:ln>
          <a:effectLst/>
        </p:spPr>
        <p:txBody>
          <a:bodyPr wrap="none" anchor="ctr">
            <a:spAutoFit/>
          </a:bodyPr>
          <a:lstStyle/>
          <a:p>
            <a:pPr eaLnBrk="0" hangingPunct="0">
              <a:defRPr/>
            </a:pPr>
            <a:r>
              <a:rPr lang="es-ES_tradnl" sz="2400">
                <a:effectLst>
                  <a:outerShdw blurRad="38100" dist="38100" dir="2700000" algn="tl">
                    <a:srgbClr val="C0C0C0"/>
                  </a:outerShdw>
                </a:effectLst>
                <a:latin typeface="Times New Roman" pitchFamily="18" charset="0"/>
              </a:rPr>
              <a:t>Táctico</a:t>
            </a:r>
          </a:p>
        </p:txBody>
      </p:sp>
      <p:sp>
        <p:nvSpPr>
          <p:cNvPr id="22544" name="Text Box 16"/>
          <p:cNvSpPr txBox="1">
            <a:spLocks noChangeArrowheads="1"/>
          </p:cNvSpPr>
          <p:nvPr/>
        </p:nvSpPr>
        <p:spPr bwMode="auto">
          <a:xfrm>
            <a:off x="1249363" y="4876800"/>
            <a:ext cx="1671637" cy="457200"/>
          </a:xfrm>
          <a:prstGeom prst="rect">
            <a:avLst/>
          </a:prstGeom>
          <a:noFill/>
          <a:ln w="9525">
            <a:noFill/>
            <a:miter lim="800000"/>
            <a:headEnd/>
            <a:tailEnd/>
          </a:ln>
          <a:effectLst/>
        </p:spPr>
        <p:txBody>
          <a:bodyPr wrap="none" anchor="ctr">
            <a:spAutoFit/>
          </a:bodyPr>
          <a:lstStyle/>
          <a:p>
            <a:pPr eaLnBrk="0" hangingPunct="0">
              <a:defRPr/>
            </a:pPr>
            <a:r>
              <a:rPr lang="es-ES_tradnl" sz="2400">
                <a:effectLst>
                  <a:outerShdw blurRad="38100" dist="38100" dir="2700000" algn="tl">
                    <a:srgbClr val="C0C0C0"/>
                  </a:outerShdw>
                </a:effectLst>
                <a:latin typeface="Times New Roman" pitchFamily="18" charset="0"/>
              </a:rPr>
              <a:t>Operacional</a:t>
            </a:r>
          </a:p>
        </p:txBody>
      </p:sp>
      <p:cxnSp>
        <p:nvCxnSpPr>
          <p:cNvPr id="44049" name="AutoShape 17"/>
          <p:cNvCxnSpPr>
            <a:cxnSpLocks noChangeShapeType="1"/>
          </p:cNvCxnSpPr>
          <p:nvPr/>
        </p:nvCxnSpPr>
        <p:spPr bwMode="auto">
          <a:xfrm flipH="1">
            <a:off x="5195888" y="3581400"/>
            <a:ext cx="101600" cy="762000"/>
          </a:xfrm>
          <a:prstGeom prst="bentConnector3">
            <a:avLst>
              <a:gd name="adj1" fmla="val -467190"/>
            </a:avLst>
          </a:prstGeom>
          <a:noFill/>
          <a:ln w="28575">
            <a:solidFill>
              <a:schemeClr val="tx1"/>
            </a:solidFill>
            <a:miter lim="800000"/>
            <a:headEnd type="triangle" w="med" len="med"/>
            <a:tailEnd/>
          </a:ln>
        </p:spPr>
      </p:cxnSp>
      <p:cxnSp>
        <p:nvCxnSpPr>
          <p:cNvPr id="44050" name="AutoShape 18"/>
          <p:cNvCxnSpPr>
            <a:cxnSpLocks noChangeShapeType="1"/>
          </p:cNvCxnSpPr>
          <p:nvPr/>
        </p:nvCxnSpPr>
        <p:spPr bwMode="auto">
          <a:xfrm flipH="1">
            <a:off x="5195888" y="4419600"/>
            <a:ext cx="101600" cy="762000"/>
          </a:xfrm>
          <a:prstGeom prst="bentConnector3">
            <a:avLst>
              <a:gd name="adj1" fmla="val -467190"/>
            </a:avLst>
          </a:prstGeom>
          <a:noFill/>
          <a:ln w="28575">
            <a:solidFill>
              <a:schemeClr val="tx1"/>
            </a:solidFill>
            <a:miter lim="800000"/>
            <a:headEnd type="triangle" w="med" len="med"/>
            <a:tailEnd/>
          </a:ln>
        </p:spPr>
      </p:cxnSp>
      <p:sp>
        <p:nvSpPr>
          <p:cNvPr id="22547" name="Text Box 19"/>
          <p:cNvSpPr txBox="1">
            <a:spLocks noChangeArrowheads="1"/>
          </p:cNvSpPr>
          <p:nvPr/>
        </p:nvSpPr>
        <p:spPr bwMode="auto">
          <a:xfrm>
            <a:off x="5899150" y="4419600"/>
            <a:ext cx="2101850" cy="457200"/>
          </a:xfrm>
          <a:prstGeom prst="rect">
            <a:avLst/>
          </a:prstGeom>
          <a:noFill/>
          <a:ln w="9525">
            <a:noFill/>
            <a:miter lim="800000"/>
            <a:headEnd/>
            <a:tailEnd/>
          </a:ln>
          <a:effectLst/>
        </p:spPr>
        <p:txBody>
          <a:bodyPr wrap="none" anchor="ctr">
            <a:spAutoFit/>
          </a:bodyPr>
          <a:lstStyle/>
          <a:p>
            <a:pPr eaLnBrk="0" hangingPunct="0">
              <a:defRPr/>
            </a:pPr>
            <a:r>
              <a:rPr lang="es-ES_tradnl" sz="2400">
                <a:effectLst>
                  <a:outerShdw blurRad="38100" dist="38100" dir="2700000" algn="tl">
                    <a:srgbClr val="C0C0C0"/>
                  </a:outerShdw>
                </a:effectLst>
                <a:latin typeface="Times New Roman" pitchFamily="18" charset="0"/>
              </a:rPr>
              <a:t>Control Táctico</a:t>
            </a:r>
          </a:p>
        </p:txBody>
      </p:sp>
      <p:sp>
        <p:nvSpPr>
          <p:cNvPr id="22548" name="Text Box 20"/>
          <p:cNvSpPr txBox="1">
            <a:spLocks noChangeArrowheads="1"/>
          </p:cNvSpPr>
          <p:nvPr/>
        </p:nvSpPr>
        <p:spPr bwMode="auto">
          <a:xfrm>
            <a:off x="5899150" y="3657600"/>
            <a:ext cx="2559050" cy="457200"/>
          </a:xfrm>
          <a:prstGeom prst="rect">
            <a:avLst/>
          </a:prstGeom>
          <a:noFill/>
          <a:ln w="9525">
            <a:noFill/>
            <a:miter lim="800000"/>
            <a:headEnd/>
            <a:tailEnd/>
          </a:ln>
          <a:effectLst/>
        </p:spPr>
        <p:txBody>
          <a:bodyPr wrap="none" anchor="ctr">
            <a:spAutoFit/>
          </a:bodyPr>
          <a:lstStyle/>
          <a:p>
            <a:pPr eaLnBrk="0" hangingPunct="0">
              <a:defRPr/>
            </a:pPr>
            <a:r>
              <a:rPr lang="es-ES_tradnl" sz="2400">
                <a:effectLst>
                  <a:outerShdw blurRad="38100" dist="38100" dir="2700000" algn="tl">
                    <a:srgbClr val="C0C0C0"/>
                  </a:outerShdw>
                </a:effectLst>
                <a:latin typeface="Times New Roman" pitchFamily="18" charset="0"/>
              </a:rPr>
              <a:t>Control Estratégico</a:t>
            </a:r>
          </a:p>
        </p:txBody>
      </p:sp>
      <p:sp>
        <p:nvSpPr>
          <p:cNvPr id="44053" name="Rectangle 21"/>
          <p:cNvSpPr>
            <a:spLocks noGrp="1" noChangeArrowheads="1"/>
          </p:cNvSpPr>
          <p:nvPr>
            <p:ph type="title"/>
          </p:nvPr>
        </p:nvSpPr>
        <p:spPr>
          <a:xfrm>
            <a:off x="1331913" y="476250"/>
            <a:ext cx="7488237" cy="231775"/>
          </a:xfrm>
          <a:noFill/>
        </p:spPr>
        <p:txBody>
          <a:bodyPr/>
          <a:lstStyle/>
          <a:p>
            <a:pPr eaLnBrk="1" hangingPunct="1"/>
            <a:r>
              <a:rPr lang="es-ES_tradnl" sz="2000" b="0" i="0" smtClean="0"/>
              <a:t>Sistema de Decisiones</a:t>
            </a:r>
            <a:endParaRPr lang="es-ES_tradnl" sz="2000" smtClean="0"/>
          </a:p>
        </p:txBody>
      </p:sp>
    </p:spTree>
  </p:cSld>
  <p:clrMapOvr>
    <a:masterClrMapping/>
  </p:clrMapOvr>
  <p:transition>
    <p:random/>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685800" y="76200"/>
            <a:ext cx="7772400" cy="1143000"/>
          </a:xfrm>
          <a:noFill/>
        </p:spPr>
        <p:txBody>
          <a:bodyPr lIns="90488" tIns="44450" rIns="90488" bIns="44450"/>
          <a:lstStyle/>
          <a:p>
            <a:pPr algn="ctr" defTabSz="762000" eaLnBrk="1" hangingPunct="1"/>
            <a:r>
              <a:rPr lang="es-CL" sz="2400" smtClean="0"/>
              <a:t>Control de Gestión y Sistema de Control de Gestión</a:t>
            </a:r>
          </a:p>
        </p:txBody>
      </p:sp>
      <p:sp>
        <p:nvSpPr>
          <p:cNvPr id="81923" name="Rectangle 3"/>
          <p:cNvSpPr>
            <a:spLocks noGrp="1" noChangeArrowheads="1"/>
          </p:cNvSpPr>
          <p:nvPr>
            <p:ph type="body" idx="1"/>
          </p:nvPr>
        </p:nvSpPr>
        <p:spPr>
          <a:xfrm>
            <a:off x="711200" y="1168400"/>
            <a:ext cx="8181975" cy="5359400"/>
          </a:xfrm>
          <a:gradFill rotWithShape="0">
            <a:gsLst>
              <a:gs pos="0">
                <a:srgbClr val="618FFD"/>
              </a:gs>
              <a:gs pos="100000">
                <a:srgbClr val="FFFFFF"/>
              </a:gs>
            </a:gsLst>
            <a:lin ang="18900000" scaled="1"/>
          </a:gradFill>
          <a:ln w="50800" cap="flat">
            <a:solidFill>
              <a:schemeClr val="tx1"/>
            </a:solidFill>
          </a:ln>
          <a:scene3d>
            <a:camera prst="orthographicFront"/>
            <a:lightRig rig="threePt" dir="t"/>
          </a:scene3d>
          <a:sp3d>
            <a:bevelT prst="convex"/>
            <a:bevelB w="152400"/>
          </a:sp3d>
        </p:spPr>
        <p:txBody>
          <a:bodyPr lIns="90488" tIns="44450" rIns="90488" bIns="44450"/>
          <a:lstStyle/>
          <a:p>
            <a:pPr defTabSz="762000" eaLnBrk="1" hangingPunct="1">
              <a:lnSpc>
                <a:spcPct val="90000"/>
              </a:lnSpc>
            </a:pPr>
            <a:r>
              <a:rPr lang="es-CL" sz="2800" dirty="0" smtClean="0"/>
              <a:t>Entendemos el </a:t>
            </a:r>
            <a:r>
              <a:rPr lang="es-CL" sz="2800" b="1" u="sng" dirty="0" smtClean="0"/>
              <a:t>control de gestión</a:t>
            </a:r>
            <a:r>
              <a:rPr lang="es-CL" sz="2800" dirty="0" smtClean="0"/>
              <a:t>, como el proceso a través del cual se busca conducir a la organización en la dirección de la estrategia y en pos de las metas definidas.</a:t>
            </a:r>
          </a:p>
          <a:p>
            <a:pPr defTabSz="762000" eaLnBrk="1" hangingPunct="1">
              <a:lnSpc>
                <a:spcPct val="90000"/>
              </a:lnSpc>
            </a:pPr>
            <a:endParaRPr lang="es-CL" sz="2800" dirty="0" smtClean="0"/>
          </a:p>
          <a:p>
            <a:pPr defTabSz="762000" eaLnBrk="1" hangingPunct="1">
              <a:lnSpc>
                <a:spcPct val="90000"/>
              </a:lnSpc>
              <a:buFontTx/>
              <a:buNone/>
            </a:pPr>
            <a:r>
              <a:rPr lang="es-CL" sz="2800" dirty="0" smtClean="0"/>
              <a:t> </a:t>
            </a:r>
          </a:p>
          <a:p>
            <a:pPr defTabSz="762000" eaLnBrk="1" hangingPunct="1">
              <a:lnSpc>
                <a:spcPct val="90000"/>
              </a:lnSpc>
            </a:pPr>
            <a:r>
              <a:rPr lang="es-CL" sz="2800" dirty="0" smtClean="0"/>
              <a:t>Entendemos un </a:t>
            </a:r>
            <a:r>
              <a:rPr lang="es-CL" sz="2800" b="1" u="sng" dirty="0" smtClean="0"/>
              <a:t>sistema de control de gestión</a:t>
            </a:r>
            <a:r>
              <a:rPr lang="es-CL" sz="2800" dirty="0" smtClean="0"/>
              <a:t>, como el conjunto de definiciones, prácticas, procedimientos y herramientas tendientes a organizar y soportar este proceso en una forma estructurada y orientado sobre una base objetiva / cuantitativa.</a:t>
            </a:r>
          </a:p>
          <a:p>
            <a:pPr defTabSz="762000" eaLnBrk="1" hangingPunct="1">
              <a:lnSpc>
                <a:spcPct val="90000"/>
              </a:lnSpc>
            </a:pPr>
            <a:endParaRPr lang="es-CL" sz="2800" dirty="0" smtClean="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1923">
                                            <p:bg/>
                                          </p:spTgt>
                                        </p:tgtEl>
                                        <p:attrNameLst>
                                          <p:attrName>style.visibility</p:attrName>
                                        </p:attrNameLst>
                                      </p:cBhvr>
                                      <p:to>
                                        <p:strVal val="visible"/>
                                      </p:to>
                                    </p:set>
                                    <p:animEffect transition="in" filter="box(in)">
                                      <p:cBhvr>
                                        <p:cTn id="7" dur="500"/>
                                        <p:tgtEl>
                                          <p:spTgt spid="81923">
                                            <p:bg/>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81923">
                                            <p:txEl>
                                              <p:pRg st="0" end="0"/>
                                            </p:txEl>
                                          </p:spTgt>
                                        </p:tgtEl>
                                        <p:attrNameLst>
                                          <p:attrName>style.visibility</p:attrName>
                                        </p:attrNameLst>
                                      </p:cBhvr>
                                      <p:to>
                                        <p:strVal val="visible"/>
                                      </p:to>
                                    </p:set>
                                    <p:animEffect transition="in" filter="box(in)">
                                      <p:cBhvr>
                                        <p:cTn id="12" dur="500"/>
                                        <p:tgtEl>
                                          <p:spTgt spid="8192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81923">
                                            <p:txEl>
                                              <p:pRg st="2" end="2"/>
                                            </p:txEl>
                                          </p:spTgt>
                                        </p:tgtEl>
                                        <p:attrNameLst>
                                          <p:attrName>style.visibility</p:attrName>
                                        </p:attrNameLst>
                                      </p:cBhvr>
                                      <p:to>
                                        <p:strVal val="visible"/>
                                      </p:to>
                                    </p:set>
                                    <p:animEffect transition="in" filter="box(in)">
                                      <p:cBhvr>
                                        <p:cTn id="17" dur="500"/>
                                        <p:tgtEl>
                                          <p:spTgt spid="8192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81923">
                                            <p:txEl>
                                              <p:pRg st="3" end="3"/>
                                            </p:txEl>
                                          </p:spTgt>
                                        </p:tgtEl>
                                        <p:attrNameLst>
                                          <p:attrName>style.visibility</p:attrName>
                                        </p:attrNameLst>
                                      </p:cBhvr>
                                      <p:to>
                                        <p:strVal val="visible"/>
                                      </p:to>
                                    </p:set>
                                    <p:animEffect transition="in" filter="box(in)">
                                      <p:cBhvr>
                                        <p:cTn id="22" dur="500"/>
                                        <p:tgtEl>
                                          <p:spTgt spid="8192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3"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redondeado"/>
          <p:cNvSpPr/>
          <p:nvPr/>
        </p:nvSpPr>
        <p:spPr bwMode="auto">
          <a:xfrm>
            <a:off x="214282" y="5000636"/>
            <a:ext cx="8501122" cy="1714512"/>
          </a:xfrm>
          <a:prstGeom prst="roundRect">
            <a:avLst/>
          </a:prstGeom>
          <a:ln>
            <a:headEnd type="none" w="med" len="med"/>
            <a:tailEnd type="none" w="med" len="med"/>
          </a:ln>
          <a:scene3d>
            <a:camera prst="orthographicFront">
              <a:rot lat="0" lon="0" rev="0"/>
            </a:camera>
            <a:lightRig rig="threePt" dir="t">
              <a:rot lat="0" lon="0" rev="1200000"/>
            </a:lightRig>
          </a:scene3d>
          <a:sp3d>
            <a:bevelT w="63500" h="25400" prst="convex"/>
          </a:sp3d>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smtClean="0">
              <a:ln>
                <a:noFill/>
              </a:ln>
              <a:solidFill>
                <a:schemeClr val="tx1"/>
              </a:solidFill>
              <a:effectLst/>
              <a:latin typeface="Arial" charset="0"/>
              <a:cs typeface="Arial" charset="0"/>
            </a:endParaRPr>
          </a:p>
        </p:txBody>
      </p:sp>
      <p:sp>
        <p:nvSpPr>
          <p:cNvPr id="46082" name="Rectangle 2"/>
          <p:cNvSpPr>
            <a:spLocks noGrp="1" noChangeArrowheads="1"/>
          </p:cNvSpPr>
          <p:nvPr>
            <p:ph type="title"/>
          </p:nvPr>
        </p:nvSpPr>
        <p:spPr>
          <a:xfrm>
            <a:off x="1539875" y="503238"/>
            <a:ext cx="7072313" cy="173037"/>
          </a:xfrm>
        </p:spPr>
        <p:txBody>
          <a:bodyPr/>
          <a:lstStyle/>
          <a:p>
            <a:pPr eaLnBrk="1" hangingPunct="1"/>
            <a:r>
              <a:rPr lang="es-CL" smtClean="0"/>
              <a:t>Lo esencial en un SCG...</a:t>
            </a:r>
          </a:p>
        </p:txBody>
      </p:sp>
      <p:sp>
        <p:nvSpPr>
          <p:cNvPr id="46083" name="Rectangle 3"/>
          <p:cNvSpPr>
            <a:spLocks noGrp="1" noChangeArrowheads="1"/>
          </p:cNvSpPr>
          <p:nvPr>
            <p:ph type="body" idx="1"/>
          </p:nvPr>
        </p:nvSpPr>
        <p:spPr>
          <a:xfrm>
            <a:off x="0" y="1357298"/>
            <a:ext cx="8001024" cy="3119446"/>
          </a:xfrm>
        </p:spPr>
        <p:txBody>
          <a:bodyPr/>
          <a:lstStyle/>
          <a:p>
            <a:pPr eaLnBrk="1" hangingPunct="1"/>
            <a:r>
              <a:rPr lang="es-CL" sz="2400" dirty="0" smtClean="0"/>
              <a:t>Soportar un proceso estructurado de gestión basado en:</a:t>
            </a:r>
          </a:p>
          <a:p>
            <a:pPr lvl="1" eaLnBrk="1" hangingPunct="1"/>
            <a:r>
              <a:rPr lang="es-CL" sz="2000" dirty="0" smtClean="0"/>
              <a:t>Fijación de planes y metas </a:t>
            </a:r>
          </a:p>
          <a:p>
            <a:pPr lvl="1" eaLnBrk="1" hangingPunct="1"/>
            <a:r>
              <a:rPr lang="es-CL" sz="2000" dirty="0" smtClean="0"/>
              <a:t>Capacidad para obtener y procesar información.</a:t>
            </a:r>
          </a:p>
          <a:p>
            <a:pPr lvl="1" eaLnBrk="1" hangingPunct="1"/>
            <a:r>
              <a:rPr lang="es-CL" sz="2000" dirty="0" smtClean="0"/>
              <a:t>Capacidad para evaluar la gestión y los resultados respecto a lo planificado.</a:t>
            </a:r>
          </a:p>
          <a:p>
            <a:pPr lvl="1" eaLnBrk="1" hangingPunct="1"/>
            <a:r>
              <a:rPr lang="es-CL" sz="2000" dirty="0" smtClean="0"/>
              <a:t>Capacidad para tomar acciones correctivas </a:t>
            </a:r>
          </a:p>
          <a:p>
            <a:pPr eaLnBrk="1" hangingPunct="1"/>
            <a:r>
              <a:rPr lang="es-CL" sz="2400" dirty="0" smtClean="0"/>
              <a:t>Que atraviesa los distintos niveles de la organización.</a:t>
            </a:r>
          </a:p>
          <a:p>
            <a:pPr eaLnBrk="1" hangingPunct="1"/>
            <a:r>
              <a:rPr lang="es-CL" sz="2400" dirty="0" smtClean="0"/>
              <a:t>Basado en metas objetivas y verificables</a:t>
            </a:r>
          </a:p>
          <a:p>
            <a:pPr eaLnBrk="1" hangingPunct="1"/>
            <a:endParaRPr lang="es-CL" sz="2400" dirty="0" smtClean="0"/>
          </a:p>
          <a:p>
            <a:pPr algn="ctr" eaLnBrk="1" hangingPunct="1">
              <a:buClr>
                <a:srgbClr val="000066"/>
              </a:buClr>
              <a:buFont typeface="Wingdings" pitchFamily="2" charset="2"/>
              <a:buChar char="è"/>
            </a:pPr>
            <a:r>
              <a:rPr lang="es-CL" sz="2400" b="1" dirty="0" smtClean="0">
                <a:solidFill>
                  <a:srgbClr val="FF0000"/>
                </a:solidFill>
              </a:rPr>
              <a:t>El CG efectivo no es un ejercicio paralelo a la conducción de la organización, es el proceso para ello.</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6083">
                                            <p:txEl>
                                              <p:pRg st="0" end="0"/>
                                            </p:txEl>
                                          </p:spTgt>
                                        </p:tgtEl>
                                        <p:attrNameLst>
                                          <p:attrName>style.visibility</p:attrName>
                                        </p:attrNameLst>
                                      </p:cBhvr>
                                      <p:to>
                                        <p:strVal val="visible"/>
                                      </p:to>
                                    </p:set>
                                    <p:animEffect transition="in" filter="box(in)">
                                      <p:cBhvr>
                                        <p:cTn id="7" dur="500"/>
                                        <p:tgtEl>
                                          <p:spTgt spid="46083">
                                            <p:txEl>
                                              <p:pRg st="0" end="0"/>
                                            </p:txEl>
                                          </p:spTgt>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46083">
                                            <p:txEl>
                                              <p:pRg st="1" end="1"/>
                                            </p:txEl>
                                          </p:spTgt>
                                        </p:tgtEl>
                                        <p:attrNameLst>
                                          <p:attrName>style.visibility</p:attrName>
                                        </p:attrNameLst>
                                      </p:cBhvr>
                                      <p:to>
                                        <p:strVal val="visible"/>
                                      </p:to>
                                    </p:set>
                                    <p:animEffect transition="in" filter="box(in)">
                                      <p:cBhvr>
                                        <p:cTn id="10" dur="500"/>
                                        <p:tgtEl>
                                          <p:spTgt spid="46083">
                                            <p:txEl>
                                              <p:pRg st="1" end="1"/>
                                            </p:txEl>
                                          </p:spTgt>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46083">
                                            <p:txEl>
                                              <p:pRg st="2" end="2"/>
                                            </p:txEl>
                                          </p:spTgt>
                                        </p:tgtEl>
                                        <p:attrNameLst>
                                          <p:attrName>style.visibility</p:attrName>
                                        </p:attrNameLst>
                                      </p:cBhvr>
                                      <p:to>
                                        <p:strVal val="visible"/>
                                      </p:to>
                                    </p:set>
                                    <p:animEffect transition="in" filter="box(in)">
                                      <p:cBhvr>
                                        <p:cTn id="13" dur="500"/>
                                        <p:tgtEl>
                                          <p:spTgt spid="46083">
                                            <p:txEl>
                                              <p:pRg st="2" end="2"/>
                                            </p:txEl>
                                          </p:spTgt>
                                        </p:tgtEl>
                                      </p:cBhvr>
                                    </p:animEffect>
                                  </p:childTnLst>
                                </p:cTn>
                              </p:par>
                              <p:par>
                                <p:cTn id="14" presetID="4" presetClass="entr" presetSubtype="16" fill="hold" grpId="0" nodeType="withEffect">
                                  <p:stCondLst>
                                    <p:cond delay="0"/>
                                  </p:stCondLst>
                                  <p:childTnLst>
                                    <p:set>
                                      <p:cBhvr>
                                        <p:cTn id="15" dur="1" fill="hold">
                                          <p:stCondLst>
                                            <p:cond delay="0"/>
                                          </p:stCondLst>
                                        </p:cTn>
                                        <p:tgtEl>
                                          <p:spTgt spid="46083">
                                            <p:txEl>
                                              <p:pRg st="3" end="3"/>
                                            </p:txEl>
                                          </p:spTgt>
                                        </p:tgtEl>
                                        <p:attrNameLst>
                                          <p:attrName>style.visibility</p:attrName>
                                        </p:attrNameLst>
                                      </p:cBhvr>
                                      <p:to>
                                        <p:strVal val="visible"/>
                                      </p:to>
                                    </p:set>
                                    <p:animEffect transition="in" filter="box(in)">
                                      <p:cBhvr>
                                        <p:cTn id="16" dur="500"/>
                                        <p:tgtEl>
                                          <p:spTgt spid="46083">
                                            <p:txEl>
                                              <p:pRg st="3" end="3"/>
                                            </p:txEl>
                                          </p:spTgt>
                                        </p:tgtEl>
                                      </p:cBhvr>
                                    </p:animEffect>
                                  </p:childTnLst>
                                </p:cTn>
                              </p:par>
                              <p:par>
                                <p:cTn id="17" presetID="4" presetClass="entr" presetSubtype="16" fill="hold" grpId="0" nodeType="withEffect">
                                  <p:stCondLst>
                                    <p:cond delay="0"/>
                                  </p:stCondLst>
                                  <p:childTnLst>
                                    <p:set>
                                      <p:cBhvr>
                                        <p:cTn id="18" dur="1" fill="hold">
                                          <p:stCondLst>
                                            <p:cond delay="0"/>
                                          </p:stCondLst>
                                        </p:cTn>
                                        <p:tgtEl>
                                          <p:spTgt spid="46083">
                                            <p:txEl>
                                              <p:pRg st="4" end="4"/>
                                            </p:txEl>
                                          </p:spTgt>
                                        </p:tgtEl>
                                        <p:attrNameLst>
                                          <p:attrName>style.visibility</p:attrName>
                                        </p:attrNameLst>
                                      </p:cBhvr>
                                      <p:to>
                                        <p:strVal val="visible"/>
                                      </p:to>
                                    </p:set>
                                    <p:animEffect transition="in" filter="box(in)">
                                      <p:cBhvr>
                                        <p:cTn id="19" dur="500"/>
                                        <p:tgtEl>
                                          <p:spTgt spid="4608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grpId="0" nodeType="clickEffect">
                                  <p:stCondLst>
                                    <p:cond delay="0"/>
                                  </p:stCondLst>
                                  <p:childTnLst>
                                    <p:set>
                                      <p:cBhvr>
                                        <p:cTn id="23" dur="1" fill="hold">
                                          <p:stCondLst>
                                            <p:cond delay="0"/>
                                          </p:stCondLst>
                                        </p:cTn>
                                        <p:tgtEl>
                                          <p:spTgt spid="46083">
                                            <p:txEl>
                                              <p:pRg st="5" end="5"/>
                                            </p:txEl>
                                          </p:spTgt>
                                        </p:tgtEl>
                                        <p:attrNameLst>
                                          <p:attrName>style.visibility</p:attrName>
                                        </p:attrNameLst>
                                      </p:cBhvr>
                                      <p:to>
                                        <p:strVal val="visible"/>
                                      </p:to>
                                    </p:set>
                                    <p:animEffect transition="in" filter="box(in)">
                                      <p:cBhvr>
                                        <p:cTn id="24" dur="500"/>
                                        <p:tgtEl>
                                          <p:spTgt spid="46083">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4" presetClass="entr" presetSubtype="16" fill="hold" grpId="0" nodeType="clickEffect">
                                  <p:stCondLst>
                                    <p:cond delay="0"/>
                                  </p:stCondLst>
                                  <p:childTnLst>
                                    <p:set>
                                      <p:cBhvr>
                                        <p:cTn id="28" dur="1" fill="hold">
                                          <p:stCondLst>
                                            <p:cond delay="0"/>
                                          </p:stCondLst>
                                        </p:cTn>
                                        <p:tgtEl>
                                          <p:spTgt spid="46083">
                                            <p:txEl>
                                              <p:pRg st="6" end="6"/>
                                            </p:txEl>
                                          </p:spTgt>
                                        </p:tgtEl>
                                        <p:attrNameLst>
                                          <p:attrName>style.visibility</p:attrName>
                                        </p:attrNameLst>
                                      </p:cBhvr>
                                      <p:to>
                                        <p:strVal val="visible"/>
                                      </p:to>
                                    </p:set>
                                    <p:animEffect transition="in" filter="box(in)">
                                      <p:cBhvr>
                                        <p:cTn id="29" dur="500"/>
                                        <p:tgtEl>
                                          <p:spTgt spid="46083">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 presetClass="entr" presetSubtype="16" fill="hold" grpId="0" nodeType="clickEffect">
                                  <p:stCondLst>
                                    <p:cond delay="0"/>
                                  </p:stCondLst>
                                  <p:childTnLst>
                                    <p:set>
                                      <p:cBhvr>
                                        <p:cTn id="33" dur="1" fill="hold">
                                          <p:stCondLst>
                                            <p:cond delay="0"/>
                                          </p:stCondLst>
                                        </p:cTn>
                                        <p:tgtEl>
                                          <p:spTgt spid="46083">
                                            <p:txEl>
                                              <p:pRg st="8" end="8"/>
                                            </p:txEl>
                                          </p:spTgt>
                                        </p:tgtEl>
                                        <p:attrNameLst>
                                          <p:attrName>style.visibility</p:attrName>
                                        </p:attrNameLst>
                                      </p:cBhvr>
                                      <p:to>
                                        <p:strVal val="visible"/>
                                      </p:to>
                                    </p:set>
                                    <p:animEffect transition="in" filter="box(in)">
                                      <p:cBhvr>
                                        <p:cTn id="34" dur="500"/>
                                        <p:tgtEl>
                                          <p:spTgt spid="4608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Rectángulo redondeado"/>
          <p:cNvSpPr/>
          <p:nvPr/>
        </p:nvSpPr>
        <p:spPr bwMode="auto">
          <a:xfrm>
            <a:off x="285720" y="1857364"/>
            <a:ext cx="7858180" cy="214314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smtClean="0">
              <a:ln>
                <a:noFill/>
              </a:ln>
              <a:solidFill>
                <a:schemeClr val="tx1"/>
              </a:solidFill>
              <a:effectLst/>
              <a:latin typeface="Arial" charset="0"/>
              <a:cs typeface="Arial" charset="0"/>
            </a:endParaRPr>
          </a:p>
        </p:txBody>
      </p:sp>
      <p:sp>
        <p:nvSpPr>
          <p:cNvPr id="4" name="3 Rectángulo redondeado"/>
          <p:cNvSpPr/>
          <p:nvPr/>
        </p:nvSpPr>
        <p:spPr bwMode="auto">
          <a:xfrm>
            <a:off x="428596" y="4429132"/>
            <a:ext cx="7715304" cy="1571636"/>
          </a:xfrm>
          <a:prstGeom prst="roundRect">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dirty="0" smtClean="0">
              <a:ln>
                <a:noFill/>
              </a:ln>
              <a:solidFill>
                <a:schemeClr val="bg1"/>
              </a:solidFill>
              <a:effectLst/>
              <a:latin typeface="Arial" charset="0"/>
              <a:cs typeface="Arial" charset="0"/>
            </a:endParaRPr>
          </a:p>
        </p:txBody>
      </p:sp>
      <p:sp>
        <p:nvSpPr>
          <p:cNvPr id="47106" name="Rectangle 2"/>
          <p:cNvSpPr>
            <a:spLocks noGrp="1" noChangeArrowheads="1"/>
          </p:cNvSpPr>
          <p:nvPr>
            <p:ph type="title"/>
          </p:nvPr>
        </p:nvSpPr>
        <p:spPr>
          <a:xfrm>
            <a:off x="500034" y="2786058"/>
            <a:ext cx="7620024" cy="2095512"/>
          </a:xfrm>
        </p:spPr>
        <p:txBody>
          <a:bodyPr/>
          <a:lstStyle/>
          <a:p>
            <a:pPr algn="ctr" eaLnBrk="1" hangingPunct="1"/>
            <a:r>
              <a:rPr lang="es-ES_tradnl" dirty="0" smtClean="0"/>
              <a:t>Al diseñar un SCG... buscamos cambiar la forma en que se estructura la gestión de una empresa.</a:t>
            </a:r>
            <a:br>
              <a:rPr lang="es-ES_tradnl" dirty="0" smtClean="0"/>
            </a:br>
            <a:r>
              <a:rPr lang="es-ES_tradnl" dirty="0" smtClean="0"/>
              <a:t/>
            </a:r>
            <a:br>
              <a:rPr lang="es-ES_tradnl" dirty="0" smtClean="0"/>
            </a:br>
            <a:r>
              <a:rPr lang="es-ES_tradnl" dirty="0" smtClean="0"/>
              <a:t/>
            </a:r>
            <a:br>
              <a:rPr lang="es-ES_tradnl" dirty="0" smtClean="0"/>
            </a:br>
            <a:r>
              <a:rPr lang="es-ES_tradnl" dirty="0" smtClean="0">
                <a:solidFill>
                  <a:schemeClr val="bg1"/>
                </a:solidFill>
              </a:rPr>
              <a:t>Integrar el proceso de conducción de la empresa.</a:t>
            </a:r>
          </a:p>
        </p:txBody>
      </p:sp>
    </p:spTree>
  </p:cSld>
  <p:clrMapOvr>
    <a:masterClrMapping/>
  </p:clrMapOvr>
  <p:transition>
    <p:random/>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1371600" y="0"/>
            <a:ext cx="7772400" cy="1219200"/>
          </a:xfrm>
        </p:spPr>
        <p:txBody>
          <a:bodyPr/>
          <a:lstStyle/>
          <a:p>
            <a:pPr eaLnBrk="1" hangingPunct="1"/>
            <a:r>
              <a:rPr lang="es-ES_tradnl" smtClean="0"/>
              <a:t>Ejemplo</a:t>
            </a:r>
          </a:p>
        </p:txBody>
      </p:sp>
      <p:sp>
        <p:nvSpPr>
          <p:cNvPr id="48131" name="Oval 3"/>
          <p:cNvSpPr>
            <a:spLocks noChangeArrowheads="1"/>
          </p:cNvSpPr>
          <p:nvPr/>
        </p:nvSpPr>
        <p:spPr bwMode="auto">
          <a:xfrm>
            <a:off x="3048000" y="1143000"/>
            <a:ext cx="2362200" cy="457200"/>
          </a:xfrm>
          <a:prstGeom prst="ellipse">
            <a:avLst/>
          </a:prstGeom>
          <a:solidFill>
            <a:schemeClr val="accent1"/>
          </a:solidFill>
          <a:ln w="12700">
            <a:solidFill>
              <a:schemeClr val="tx1"/>
            </a:solidFill>
            <a:round/>
            <a:headEnd type="none" w="sm" len="sm"/>
            <a:tailEnd type="none" w="sm" len="sm"/>
          </a:ln>
        </p:spPr>
        <p:txBody>
          <a:bodyPr wrap="none" anchor="ctr"/>
          <a:lstStyle/>
          <a:p>
            <a:pPr eaLnBrk="0" hangingPunct="0"/>
            <a:r>
              <a:rPr lang="es-ES_tradnl" sz="2400" b="1" u="sng">
                <a:latin typeface="Times New Roman" pitchFamily="18" charset="0"/>
              </a:rPr>
              <a:t>DIRECTORIO</a:t>
            </a:r>
          </a:p>
        </p:txBody>
      </p:sp>
      <p:sp>
        <p:nvSpPr>
          <p:cNvPr id="48132" name="Rectangle 4"/>
          <p:cNvSpPr>
            <a:spLocks noChangeArrowheads="1"/>
          </p:cNvSpPr>
          <p:nvPr/>
        </p:nvSpPr>
        <p:spPr bwMode="auto">
          <a:xfrm>
            <a:off x="3276600" y="2362200"/>
            <a:ext cx="1752600" cy="914400"/>
          </a:xfrm>
          <a:prstGeom prst="rect">
            <a:avLst/>
          </a:prstGeom>
          <a:solidFill>
            <a:schemeClr val="accent1"/>
          </a:solidFill>
          <a:ln w="12700">
            <a:solidFill>
              <a:schemeClr val="tx1"/>
            </a:solidFill>
            <a:miter lim="800000"/>
            <a:headEnd type="none" w="sm" len="sm"/>
            <a:tailEnd type="none" w="sm" len="sm"/>
          </a:ln>
        </p:spPr>
        <p:txBody>
          <a:bodyPr wrap="none" anchor="ctr"/>
          <a:lstStyle/>
          <a:p>
            <a:pPr eaLnBrk="0" hangingPunct="0"/>
            <a:r>
              <a:rPr lang="es-ES_tradnl" sz="2400" u="sng">
                <a:latin typeface="Times New Roman" pitchFamily="18" charset="0"/>
              </a:rPr>
              <a:t>Gerencia</a:t>
            </a:r>
          </a:p>
          <a:p>
            <a:pPr eaLnBrk="0" hangingPunct="0"/>
            <a:r>
              <a:rPr lang="es-ES_tradnl" sz="2400" u="sng">
                <a:latin typeface="Times New Roman" pitchFamily="18" charset="0"/>
              </a:rPr>
              <a:t>General</a:t>
            </a:r>
          </a:p>
        </p:txBody>
      </p:sp>
      <p:sp>
        <p:nvSpPr>
          <p:cNvPr id="48133" name="Rectangle 5"/>
          <p:cNvSpPr>
            <a:spLocks noChangeArrowheads="1"/>
          </p:cNvSpPr>
          <p:nvPr/>
        </p:nvSpPr>
        <p:spPr bwMode="auto">
          <a:xfrm>
            <a:off x="1143000" y="4114800"/>
            <a:ext cx="914400" cy="533400"/>
          </a:xfrm>
          <a:prstGeom prst="rect">
            <a:avLst/>
          </a:prstGeom>
          <a:solidFill>
            <a:schemeClr val="accent1"/>
          </a:solidFill>
          <a:ln w="12700">
            <a:solidFill>
              <a:schemeClr val="tx1"/>
            </a:solidFill>
            <a:miter lim="800000"/>
            <a:headEnd type="none" w="sm" len="sm"/>
            <a:tailEnd type="none" w="sm" len="sm"/>
          </a:ln>
        </p:spPr>
        <p:txBody>
          <a:bodyPr wrap="none" anchor="ctr"/>
          <a:lstStyle/>
          <a:p>
            <a:pPr eaLnBrk="0" hangingPunct="0"/>
            <a:r>
              <a:rPr lang="es-ES_tradnl" sz="2400" u="sng">
                <a:latin typeface="Times New Roman" pitchFamily="18" charset="0"/>
              </a:rPr>
              <a:t>G1</a:t>
            </a:r>
          </a:p>
        </p:txBody>
      </p:sp>
      <p:sp>
        <p:nvSpPr>
          <p:cNvPr id="48134" name="Rectangle 6"/>
          <p:cNvSpPr>
            <a:spLocks noChangeArrowheads="1"/>
          </p:cNvSpPr>
          <p:nvPr/>
        </p:nvSpPr>
        <p:spPr bwMode="auto">
          <a:xfrm>
            <a:off x="3657600" y="4114800"/>
            <a:ext cx="914400" cy="533400"/>
          </a:xfrm>
          <a:prstGeom prst="rect">
            <a:avLst/>
          </a:prstGeom>
          <a:solidFill>
            <a:schemeClr val="accent1"/>
          </a:solidFill>
          <a:ln w="12700">
            <a:solidFill>
              <a:schemeClr val="tx1"/>
            </a:solidFill>
            <a:miter lim="800000"/>
            <a:headEnd type="none" w="sm" len="sm"/>
            <a:tailEnd type="none" w="sm" len="sm"/>
          </a:ln>
        </p:spPr>
        <p:txBody>
          <a:bodyPr wrap="none" anchor="ctr"/>
          <a:lstStyle/>
          <a:p>
            <a:endParaRPr lang="es-ES"/>
          </a:p>
        </p:txBody>
      </p:sp>
      <p:sp>
        <p:nvSpPr>
          <p:cNvPr id="48135" name="Rectangle 7"/>
          <p:cNvSpPr>
            <a:spLocks noChangeArrowheads="1"/>
          </p:cNvSpPr>
          <p:nvPr/>
        </p:nvSpPr>
        <p:spPr bwMode="auto">
          <a:xfrm>
            <a:off x="6400800" y="4114800"/>
            <a:ext cx="914400" cy="533400"/>
          </a:xfrm>
          <a:prstGeom prst="rect">
            <a:avLst/>
          </a:prstGeom>
          <a:solidFill>
            <a:schemeClr val="accent1"/>
          </a:solidFill>
          <a:ln w="12700">
            <a:solidFill>
              <a:schemeClr val="tx1"/>
            </a:solidFill>
            <a:miter lim="800000"/>
            <a:headEnd type="none" w="sm" len="sm"/>
            <a:tailEnd type="none" w="sm" len="sm"/>
          </a:ln>
        </p:spPr>
        <p:txBody>
          <a:bodyPr wrap="none" anchor="ctr"/>
          <a:lstStyle/>
          <a:p>
            <a:endParaRPr lang="es-ES"/>
          </a:p>
        </p:txBody>
      </p:sp>
      <p:sp>
        <p:nvSpPr>
          <p:cNvPr id="48136" name="Rectangle 8"/>
          <p:cNvSpPr>
            <a:spLocks noChangeArrowheads="1"/>
          </p:cNvSpPr>
          <p:nvPr/>
        </p:nvSpPr>
        <p:spPr bwMode="auto">
          <a:xfrm>
            <a:off x="457200" y="5791200"/>
            <a:ext cx="838200" cy="457200"/>
          </a:xfrm>
          <a:prstGeom prst="rect">
            <a:avLst/>
          </a:prstGeom>
          <a:solidFill>
            <a:schemeClr val="accent1"/>
          </a:solidFill>
          <a:ln w="12700">
            <a:solidFill>
              <a:schemeClr val="tx1"/>
            </a:solidFill>
            <a:miter lim="800000"/>
            <a:headEnd type="none" w="sm" len="sm"/>
            <a:tailEnd type="none" w="sm" len="sm"/>
          </a:ln>
        </p:spPr>
        <p:txBody>
          <a:bodyPr wrap="none" anchor="ctr"/>
          <a:lstStyle/>
          <a:p>
            <a:pPr eaLnBrk="0" hangingPunct="0"/>
            <a:r>
              <a:rPr lang="es-ES_tradnl" sz="2400" u="sng">
                <a:latin typeface="Times New Roman" pitchFamily="18" charset="0"/>
              </a:rPr>
              <a:t>D 1.1</a:t>
            </a:r>
          </a:p>
        </p:txBody>
      </p:sp>
      <p:sp>
        <p:nvSpPr>
          <p:cNvPr id="48137" name="Rectangle 9"/>
          <p:cNvSpPr>
            <a:spLocks noChangeArrowheads="1"/>
          </p:cNvSpPr>
          <p:nvPr/>
        </p:nvSpPr>
        <p:spPr bwMode="auto">
          <a:xfrm>
            <a:off x="2133600" y="5791200"/>
            <a:ext cx="838200" cy="457200"/>
          </a:xfrm>
          <a:prstGeom prst="rect">
            <a:avLst/>
          </a:prstGeom>
          <a:solidFill>
            <a:schemeClr val="accent1"/>
          </a:solidFill>
          <a:ln w="12700">
            <a:solidFill>
              <a:schemeClr val="tx1"/>
            </a:solidFill>
            <a:miter lim="800000"/>
            <a:headEnd type="none" w="sm" len="sm"/>
            <a:tailEnd type="none" w="sm" len="sm"/>
          </a:ln>
        </p:spPr>
        <p:txBody>
          <a:bodyPr wrap="none" anchor="ctr"/>
          <a:lstStyle/>
          <a:p>
            <a:pPr eaLnBrk="0" hangingPunct="0"/>
            <a:r>
              <a:rPr lang="es-ES_tradnl" sz="2400" u="sng">
                <a:latin typeface="Times New Roman" pitchFamily="18" charset="0"/>
              </a:rPr>
              <a:t>D 1.2</a:t>
            </a:r>
          </a:p>
        </p:txBody>
      </p:sp>
      <p:sp>
        <p:nvSpPr>
          <p:cNvPr id="48138" name="Text Box 10"/>
          <p:cNvSpPr txBox="1">
            <a:spLocks noChangeArrowheads="1"/>
          </p:cNvSpPr>
          <p:nvPr/>
        </p:nvSpPr>
        <p:spPr bwMode="auto">
          <a:xfrm>
            <a:off x="5029200" y="1524000"/>
            <a:ext cx="1879600" cy="915988"/>
          </a:xfrm>
          <a:prstGeom prst="rect">
            <a:avLst/>
          </a:prstGeom>
          <a:noFill/>
          <a:ln w="12700">
            <a:noFill/>
            <a:miter lim="800000"/>
            <a:headEnd type="none" w="sm" len="sm"/>
            <a:tailEnd type="none" w="sm" len="sm"/>
          </a:ln>
        </p:spPr>
        <p:txBody>
          <a:bodyPr wrap="none">
            <a:spAutoFit/>
          </a:bodyPr>
          <a:lstStyle/>
          <a:p>
            <a:pPr algn="l" eaLnBrk="0" hangingPunct="0"/>
            <a:r>
              <a:rPr lang="es-ES_tradnl" u="sng">
                <a:latin typeface="Times New Roman" pitchFamily="18" charset="0"/>
              </a:rPr>
              <a:t>Fijar metas</a:t>
            </a:r>
          </a:p>
          <a:p>
            <a:pPr algn="l" eaLnBrk="0" hangingPunct="0"/>
            <a:r>
              <a:rPr lang="es-ES_tradnl" u="sng">
                <a:latin typeface="Times New Roman" pitchFamily="18" charset="0"/>
              </a:rPr>
              <a:t>Evaluar resultados</a:t>
            </a:r>
          </a:p>
          <a:p>
            <a:pPr algn="l" eaLnBrk="0" hangingPunct="0"/>
            <a:r>
              <a:rPr lang="es-ES_tradnl" u="sng">
                <a:latin typeface="Times New Roman" pitchFamily="18" charset="0"/>
              </a:rPr>
              <a:t>Generar acciones</a:t>
            </a:r>
          </a:p>
        </p:txBody>
      </p:sp>
      <p:sp>
        <p:nvSpPr>
          <p:cNvPr id="48139" name="Line 11"/>
          <p:cNvSpPr>
            <a:spLocks noChangeShapeType="1"/>
          </p:cNvSpPr>
          <p:nvPr/>
        </p:nvSpPr>
        <p:spPr bwMode="auto">
          <a:xfrm>
            <a:off x="4191000" y="1600200"/>
            <a:ext cx="0" cy="762000"/>
          </a:xfrm>
          <a:prstGeom prst="line">
            <a:avLst/>
          </a:prstGeom>
          <a:noFill/>
          <a:ln w="28575">
            <a:solidFill>
              <a:schemeClr val="tx1"/>
            </a:solidFill>
            <a:round/>
            <a:headEnd type="triangle" w="med" len="lg"/>
            <a:tailEnd type="triangle" w="med" len="lg"/>
          </a:ln>
        </p:spPr>
        <p:txBody>
          <a:bodyPr wrap="none" anchor="ctr"/>
          <a:lstStyle/>
          <a:p>
            <a:endParaRPr lang="es-ES"/>
          </a:p>
        </p:txBody>
      </p:sp>
      <p:sp>
        <p:nvSpPr>
          <p:cNvPr id="48140" name="Line 12"/>
          <p:cNvSpPr>
            <a:spLocks noChangeShapeType="1"/>
          </p:cNvSpPr>
          <p:nvPr/>
        </p:nvSpPr>
        <p:spPr bwMode="auto">
          <a:xfrm flipV="1">
            <a:off x="1600200" y="3352800"/>
            <a:ext cx="1905000" cy="762000"/>
          </a:xfrm>
          <a:prstGeom prst="line">
            <a:avLst/>
          </a:prstGeom>
          <a:noFill/>
          <a:ln w="28575">
            <a:solidFill>
              <a:schemeClr val="tx1"/>
            </a:solidFill>
            <a:round/>
            <a:headEnd type="triangle" w="med" len="lg"/>
            <a:tailEnd type="triangle" w="med" len="lg"/>
          </a:ln>
        </p:spPr>
        <p:txBody>
          <a:bodyPr wrap="none" anchor="ctr"/>
          <a:lstStyle/>
          <a:p>
            <a:endParaRPr lang="es-ES"/>
          </a:p>
        </p:txBody>
      </p:sp>
      <p:sp>
        <p:nvSpPr>
          <p:cNvPr id="48141" name="Line 13"/>
          <p:cNvSpPr>
            <a:spLocks noChangeShapeType="1"/>
          </p:cNvSpPr>
          <p:nvPr/>
        </p:nvSpPr>
        <p:spPr bwMode="auto">
          <a:xfrm flipH="1">
            <a:off x="838200" y="4648200"/>
            <a:ext cx="685800" cy="1066800"/>
          </a:xfrm>
          <a:prstGeom prst="line">
            <a:avLst/>
          </a:prstGeom>
          <a:noFill/>
          <a:ln w="12700">
            <a:solidFill>
              <a:schemeClr val="tx1"/>
            </a:solidFill>
            <a:round/>
            <a:headEnd type="triangle" w="med" len="lg"/>
            <a:tailEnd type="triangle" w="med" len="lg"/>
          </a:ln>
        </p:spPr>
        <p:txBody>
          <a:bodyPr wrap="none" anchor="ctr"/>
          <a:lstStyle/>
          <a:p>
            <a:endParaRPr lang="es-ES"/>
          </a:p>
        </p:txBody>
      </p:sp>
      <p:sp>
        <p:nvSpPr>
          <p:cNvPr id="48142" name="Text Box 14"/>
          <p:cNvSpPr txBox="1">
            <a:spLocks noChangeArrowheads="1"/>
          </p:cNvSpPr>
          <p:nvPr/>
        </p:nvSpPr>
        <p:spPr bwMode="auto">
          <a:xfrm>
            <a:off x="0" y="3124200"/>
            <a:ext cx="1879600" cy="915988"/>
          </a:xfrm>
          <a:prstGeom prst="rect">
            <a:avLst/>
          </a:prstGeom>
          <a:noFill/>
          <a:ln w="12700">
            <a:noFill/>
            <a:miter lim="800000"/>
            <a:headEnd type="none" w="sm" len="sm"/>
            <a:tailEnd type="none" w="sm" len="sm"/>
          </a:ln>
        </p:spPr>
        <p:txBody>
          <a:bodyPr wrap="none">
            <a:spAutoFit/>
          </a:bodyPr>
          <a:lstStyle/>
          <a:p>
            <a:pPr algn="l" eaLnBrk="0" hangingPunct="0"/>
            <a:r>
              <a:rPr lang="es-ES_tradnl" u="sng">
                <a:latin typeface="Times New Roman" pitchFamily="18" charset="0"/>
              </a:rPr>
              <a:t>Fijar metas</a:t>
            </a:r>
          </a:p>
          <a:p>
            <a:pPr algn="l" eaLnBrk="0" hangingPunct="0"/>
            <a:r>
              <a:rPr lang="es-ES_tradnl" u="sng">
                <a:latin typeface="Times New Roman" pitchFamily="18" charset="0"/>
              </a:rPr>
              <a:t>Evaluar resultados</a:t>
            </a:r>
          </a:p>
          <a:p>
            <a:pPr algn="l" eaLnBrk="0" hangingPunct="0"/>
            <a:r>
              <a:rPr lang="es-ES_tradnl" u="sng">
                <a:latin typeface="Times New Roman" pitchFamily="18" charset="0"/>
              </a:rPr>
              <a:t>Generar acciones</a:t>
            </a:r>
          </a:p>
        </p:txBody>
      </p:sp>
      <p:sp>
        <p:nvSpPr>
          <p:cNvPr id="48143" name="Text Box 15"/>
          <p:cNvSpPr txBox="1">
            <a:spLocks noChangeArrowheads="1"/>
          </p:cNvSpPr>
          <p:nvPr/>
        </p:nvSpPr>
        <p:spPr bwMode="auto">
          <a:xfrm>
            <a:off x="1524000" y="4800600"/>
            <a:ext cx="1879600" cy="915988"/>
          </a:xfrm>
          <a:prstGeom prst="rect">
            <a:avLst/>
          </a:prstGeom>
          <a:noFill/>
          <a:ln w="12700">
            <a:noFill/>
            <a:miter lim="800000"/>
            <a:headEnd type="none" w="sm" len="sm"/>
            <a:tailEnd type="none" w="sm" len="sm"/>
          </a:ln>
        </p:spPr>
        <p:txBody>
          <a:bodyPr wrap="none">
            <a:spAutoFit/>
          </a:bodyPr>
          <a:lstStyle/>
          <a:p>
            <a:pPr algn="l" eaLnBrk="0" hangingPunct="0"/>
            <a:r>
              <a:rPr lang="es-ES_tradnl" u="sng">
                <a:latin typeface="Times New Roman" pitchFamily="18" charset="0"/>
              </a:rPr>
              <a:t>Fijar metas</a:t>
            </a:r>
          </a:p>
          <a:p>
            <a:pPr algn="l" eaLnBrk="0" hangingPunct="0"/>
            <a:r>
              <a:rPr lang="es-ES_tradnl" u="sng">
                <a:latin typeface="Times New Roman" pitchFamily="18" charset="0"/>
              </a:rPr>
              <a:t>Evaluar resultados</a:t>
            </a:r>
          </a:p>
          <a:p>
            <a:pPr algn="l" eaLnBrk="0" hangingPunct="0"/>
            <a:r>
              <a:rPr lang="es-ES_tradnl" u="sng">
                <a:latin typeface="Times New Roman" pitchFamily="18" charset="0"/>
              </a:rPr>
              <a:t>Generar acciones</a:t>
            </a:r>
          </a:p>
        </p:txBody>
      </p:sp>
    </p:spTree>
  </p:cSld>
  <p:clrMapOvr>
    <a:masterClrMapping/>
  </p:clrMapOvr>
  <p:transition>
    <p:random/>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1331913" y="333375"/>
            <a:ext cx="8077200" cy="457200"/>
          </a:xfrm>
          <a:noFill/>
        </p:spPr>
        <p:txBody>
          <a:bodyPr lIns="92075" tIns="46038" rIns="92075" bIns="46038"/>
          <a:lstStyle/>
          <a:p>
            <a:pPr eaLnBrk="1" hangingPunct="1"/>
            <a:r>
              <a:rPr lang="es-ES_tradnl" sz="2400" smtClean="0"/>
              <a:t>Ejemplo</a:t>
            </a:r>
            <a:br>
              <a:rPr lang="es-ES_tradnl" sz="2400" smtClean="0"/>
            </a:br>
            <a:r>
              <a:rPr lang="es-ES_tradnl" sz="2400" smtClean="0"/>
              <a:t>¿Cómo funcionará este esquema de control de gestión?</a:t>
            </a:r>
          </a:p>
        </p:txBody>
      </p:sp>
      <p:sp>
        <p:nvSpPr>
          <p:cNvPr id="49155" name="Rectangle 3"/>
          <p:cNvSpPr>
            <a:spLocks noGrp="1" noChangeArrowheads="1"/>
          </p:cNvSpPr>
          <p:nvPr>
            <p:ph type="body" idx="1"/>
          </p:nvPr>
        </p:nvSpPr>
        <p:spPr>
          <a:xfrm>
            <a:off x="381000" y="1219200"/>
            <a:ext cx="5943600" cy="4572000"/>
          </a:xfrm>
          <a:noFill/>
        </p:spPr>
        <p:txBody>
          <a:bodyPr lIns="92075" tIns="46038" rIns="92075" bIns="46038"/>
          <a:lstStyle/>
          <a:p>
            <a:pPr eaLnBrk="1" hangingPunct="1"/>
            <a:r>
              <a:rPr lang="es-ES_tradnl" sz="2400" smtClean="0"/>
              <a:t>El Directorio y la GG acuerdan indicadores para el negocio.</a:t>
            </a:r>
          </a:p>
          <a:p>
            <a:pPr eaLnBrk="1" hangingPunct="1"/>
            <a:r>
              <a:rPr lang="es-ES_tradnl" sz="2400" smtClean="0"/>
              <a:t>A su vez GG pacta con sus gerencias indicadores específicos que definen su gestión.</a:t>
            </a:r>
          </a:p>
          <a:p>
            <a:pPr eaLnBrk="1" hangingPunct="1"/>
            <a:r>
              <a:rPr lang="es-ES_tradnl" sz="2400" smtClean="0"/>
              <a:t>Las Gerencias concuerdan con sus departamentos indicadores en su nivel de acción.</a:t>
            </a:r>
          </a:p>
        </p:txBody>
      </p:sp>
      <p:sp>
        <p:nvSpPr>
          <p:cNvPr id="49156" name="Line 4"/>
          <p:cNvSpPr>
            <a:spLocks noChangeShapeType="1"/>
          </p:cNvSpPr>
          <p:nvPr/>
        </p:nvSpPr>
        <p:spPr bwMode="auto">
          <a:xfrm>
            <a:off x="6781800" y="1447800"/>
            <a:ext cx="0" cy="2514600"/>
          </a:xfrm>
          <a:prstGeom prst="line">
            <a:avLst/>
          </a:prstGeom>
          <a:noFill/>
          <a:ln w="12700">
            <a:solidFill>
              <a:schemeClr val="tx1"/>
            </a:solidFill>
            <a:round/>
            <a:headEnd type="none" w="sm" len="sm"/>
            <a:tailEnd type="triangle" w="lg" len="lg"/>
          </a:ln>
        </p:spPr>
        <p:txBody>
          <a:bodyPr wrap="none" anchor="ctr"/>
          <a:lstStyle/>
          <a:p>
            <a:endParaRPr lang="es-ES"/>
          </a:p>
        </p:txBody>
      </p:sp>
      <p:sp>
        <p:nvSpPr>
          <p:cNvPr id="49157" name="Line 5"/>
          <p:cNvSpPr>
            <a:spLocks noChangeShapeType="1"/>
          </p:cNvSpPr>
          <p:nvPr/>
        </p:nvSpPr>
        <p:spPr bwMode="auto">
          <a:xfrm flipV="1">
            <a:off x="7391400" y="1524000"/>
            <a:ext cx="0" cy="2438400"/>
          </a:xfrm>
          <a:prstGeom prst="line">
            <a:avLst/>
          </a:prstGeom>
          <a:noFill/>
          <a:ln w="12700">
            <a:solidFill>
              <a:schemeClr val="tx1"/>
            </a:solidFill>
            <a:round/>
            <a:headEnd type="none" w="sm" len="sm"/>
            <a:tailEnd type="triangle" w="lg" len="lg"/>
          </a:ln>
        </p:spPr>
        <p:txBody>
          <a:bodyPr wrap="none" anchor="ctr"/>
          <a:lstStyle/>
          <a:p>
            <a:endParaRPr lang="es-ES"/>
          </a:p>
        </p:txBody>
      </p:sp>
      <p:sp>
        <p:nvSpPr>
          <p:cNvPr id="49158" name="Text Box 6"/>
          <p:cNvSpPr txBox="1">
            <a:spLocks noChangeArrowheads="1"/>
          </p:cNvSpPr>
          <p:nvPr/>
        </p:nvSpPr>
        <p:spPr bwMode="auto">
          <a:xfrm>
            <a:off x="746125" y="5791200"/>
            <a:ext cx="7864475" cy="822325"/>
          </a:xfrm>
          <a:prstGeom prst="rect">
            <a:avLst/>
          </a:prstGeom>
          <a:noFill/>
          <a:ln w="12700">
            <a:noFill/>
            <a:miter lim="800000"/>
            <a:headEnd type="none" w="sm" len="sm"/>
            <a:tailEnd type="none" w="sm" len="sm"/>
          </a:ln>
        </p:spPr>
        <p:txBody>
          <a:bodyPr>
            <a:spAutoFit/>
          </a:bodyPr>
          <a:lstStyle/>
          <a:p>
            <a:pPr algn="l" eaLnBrk="0" hangingPunct="0"/>
            <a:r>
              <a:rPr lang="es-ES_tradnl" sz="2400" b="1" u="sng">
                <a:latin typeface="Times New Roman" pitchFamily="18" charset="0"/>
              </a:rPr>
              <a:t>La conversación en torno a la gestión y su evolución, esta estructurada y objetivada a través de los indicadores.</a:t>
            </a:r>
          </a:p>
        </p:txBody>
      </p:sp>
      <p:sp>
        <p:nvSpPr>
          <p:cNvPr id="49159" name="Text Box 7"/>
          <p:cNvSpPr txBox="1">
            <a:spLocks noChangeArrowheads="1"/>
          </p:cNvSpPr>
          <p:nvPr/>
        </p:nvSpPr>
        <p:spPr bwMode="auto">
          <a:xfrm>
            <a:off x="7543800" y="1981200"/>
            <a:ext cx="2286000" cy="1187450"/>
          </a:xfrm>
          <a:prstGeom prst="rect">
            <a:avLst/>
          </a:prstGeom>
          <a:noFill/>
          <a:ln w="12700">
            <a:noFill/>
            <a:miter lim="800000"/>
            <a:headEnd type="none" w="sm" len="sm"/>
            <a:tailEnd type="none" w="sm" len="sm"/>
          </a:ln>
        </p:spPr>
        <p:txBody>
          <a:bodyPr>
            <a:spAutoFit/>
          </a:bodyPr>
          <a:lstStyle/>
          <a:p>
            <a:pPr algn="l" eaLnBrk="0" hangingPunct="0"/>
            <a:r>
              <a:rPr lang="es-ES_tradnl" sz="2400" i="1">
                <a:latin typeface="Times New Roman" pitchFamily="18" charset="0"/>
              </a:rPr>
              <a:t>Se debe asegurar la coherencia</a:t>
            </a:r>
            <a:r>
              <a:rPr lang="es-ES_tradnl" sz="2400">
                <a:latin typeface="Times New Roman" pitchFamily="18" charset="0"/>
              </a:rPr>
              <a:t>.</a:t>
            </a:r>
          </a:p>
        </p:txBody>
      </p:sp>
    </p:spTree>
  </p:cSld>
  <p:clrMapOvr>
    <a:masterClrMapping/>
  </p:clrMapOvr>
  <p:transition>
    <p:random/>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r>
              <a:rPr lang="es-ES_tradnl" smtClean="0"/>
              <a:t>4. El entorno del control de gestión</a:t>
            </a:r>
          </a:p>
        </p:txBody>
      </p:sp>
      <p:sp>
        <p:nvSpPr>
          <p:cNvPr id="40963" name="Rectangle 3"/>
          <p:cNvSpPr>
            <a:spLocks noGrp="1" noChangeArrowheads="1"/>
          </p:cNvSpPr>
          <p:nvPr>
            <p:ph type="body" idx="1"/>
          </p:nvPr>
        </p:nvSpPr>
        <p:spPr>
          <a:xfrm>
            <a:off x="611188" y="1628774"/>
            <a:ext cx="8175654" cy="4729184"/>
          </a:xfrm>
        </p:spPr>
        <p:style>
          <a:lnRef idx="0">
            <a:schemeClr val="accent2"/>
          </a:lnRef>
          <a:fillRef idx="3">
            <a:schemeClr val="accent2"/>
          </a:fillRef>
          <a:effectRef idx="3">
            <a:schemeClr val="accent2"/>
          </a:effectRef>
          <a:fontRef idx="minor">
            <a:schemeClr val="lt1"/>
          </a:fontRef>
        </p:style>
        <p:txBody>
          <a:bodyPr/>
          <a:lstStyle/>
          <a:p>
            <a:pPr eaLnBrk="1" hangingPunct="1">
              <a:lnSpc>
                <a:spcPct val="80000"/>
              </a:lnSpc>
            </a:pPr>
            <a:endParaRPr lang="es-ES_tradnl" sz="2400" dirty="0" smtClean="0">
              <a:solidFill>
                <a:srgbClr val="002060"/>
              </a:solidFill>
            </a:endParaRPr>
          </a:p>
          <a:p>
            <a:pPr eaLnBrk="1" hangingPunct="1">
              <a:lnSpc>
                <a:spcPct val="80000"/>
              </a:lnSpc>
            </a:pPr>
            <a:r>
              <a:rPr lang="es-ES_tradnl" sz="2400" dirty="0" smtClean="0">
                <a:solidFill>
                  <a:srgbClr val="002060"/>
                </a:solidFill>
              </a:rPr>
              <a:t>Se centra en la actividad de los Centros de Responsabilidad.</a:t>
            </a:r>
          </a:p>
          <a:p>
            <a:pPr lvl="1" eaLnBrk="1" hangingPunct="1">
              <a:lnSpc>
                <a:spcPct val="80000"/>
              </a:lnSpc>
            </a:pPr>
            <a:r>
              <a:rPr lang="es-ES_tradnl" sz="2000" dirty="0" smtClean="0">
                <a:solidFill>
                  <a:srgbClr val="002060"/>
                </a:solidFill>
              </a:rPr>
              <a:t>Centros de Beneficios</a:t>
            </a:r>
          </a:p>
          <a:p>
            <a:pPr lvl="1" eaLnBrk="1" hangingPunct="1">
              <a:lnSpc>
                <a:spcPct val="80000"/>
              </a:lnSpc>
            </a:pPr>
            <a:r>
              <a:rPr lang="es-ES_tradnl" sz="2000" dirty="0" smtClean="0">
                <a:solidFill>
                  <a:srgbClr val="002060"/>
                </a:solidFill>
              </a:rPr>
              <a:t>Centros de Costos</a:t>
            </a:r>
          </a:p>
          <a:p>
            <a:pPr lvl="1" eaLnBrk="1" hangingPunct="1">
              <a:lnSpc>
                <a:spcPct val="80000"/>
              </a:lnSpc>
            </a:pPr>
            <a:r>
              <a:rPr lang="es-ES_tradnl" sz="2000" dirty="0" smtClean="0">
                <a:solidFill>
                  <a:srgbClr val="002060"/>
                </a:solidFill>
              </a:rPr>
              <a:t>Centros de Inversión</a:t>
            </a:r>
          </a:p>
          <a:p>
            <a:pPr lvl="1" eaLnBrk="1" hangingPunct="1">
              <a:lnSpc>
                <a:spcPct val="80000"/>
              </a:lnSpc>
            </a:pPr>
            <a:endParaRPr lang="es-ES_tradnl" sz="2000" dirty="0" smtClean="0">
              <a:solidFill>
                <a:srgbClr val="002060"/>
              </a:solidFill>
            </a:endParaRPr>
          </a:p>
          <a:p>
            <a:pPr eaLnBrk="1" hangingPunct="1">
              <a:lnSpc>
                <a:spcPct val="80000"/>
              </a:lnSpc>
            </a:pPr>
            <a:r>
              <a:rPr lang="es-ES_tradnl" sz="2400" dirty="0" smtClean="0">
                <a:solidFill>
                  <a:srgbClr val="002060"/>
                </a:solidFill>
              </a:rPr>
              <a:t>Se asocian a la estructura, que se deriva de la forma de abordar la estrategia.</a:t>
            </a:r>
          </a:p>
          <a:p>
            <a:pPr eaLnBrk="1" hangingPunct="1">
              <a:lnSpc>
                <a:spcPct val="80000"/>
              </a:lnSpc>
            </a:pPr>
            <a:endParaRPr lang="es-ES_tradnl" sz="2400" dirty="0" smtClean="0">
              <a:solidFill>
                <a:srgbClr val="002060"/>
              </a:solidFill>
            </a:endParaRPr>
          </a:p>
          <a:p>
            <a:pPr eaLnBrk="1" hangingPunct="1">
              <a:lnSpc>
                <a:spcPct val="80000"/>
              </a:lnSpc>
            </a:pPr>
            <a:r>
              <a:rPr lang="es-ES_tradnl" sz="2400" dirty="0" smtClean="0">
                <a:solidFill>
                  <a:srgbClr val="002060"/>
                </a:solidFill>
              </a:rPr>
              <a:t>Clave en un centro de responsabilidad: La capacidad para responder por la gestión de una parte del negocio, lo que se asocia a un nivel de autonomía para tomar decisiones.</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0963">
                                            <p:bg/>
                                          </p:spTgt>
                                        </p:tgtEl>
                                        <p:attrNameLst>
                                          <p:attrName>style.visibility</p:attrName>
                                        </p:attrNameLst>
                                      </p:cBhvr>
                                      <p:to>
                                        <p:strVal val="visible"/>
                                      </p:to>
                                    </p:set>
                                    <p:animEffect transition="in" filter="box(in)">
                                      <p:cBhvr>
                                        <p:cTn id="7" dur="500"/>
                                        <p:tgtEl>
                                          <p:spTgt spid="40963">
                                            <p:bg/>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0963">
                                            <p:txEl>
                                              <p:pRg st="1" end="1"/>
                                            </p:txEl>
                                          </p:spTgt>
                                        </p:tgtEl>
                                        <p:attrNameLst>
                                          <p:attrName>style.visibility</p:attrName>
                                        </p:attrNameLst>
                                      </p:cBhvr>
                                      <p:to>
                                        <p:strVal val="visible"/>
                                      </p:to>
                                    </p:set>
                                    <p:animEffect transition="in" filter="box(in)">
                                      <p:cBhvr>
                                        <p:cTn id="12" dur="500"/>
                                        <p:tgtEl>
                                          <p:spTgt spid="40963">
                                            <p:txEl>
                                              <p:pRg st="1" end="1"/>
                                            </p:txEl>
                                          </p:spTgt>
                                        </p:tgtEl>
                                      </p:cBhvr>
                                    </p:animEffect>
                                  </p:childTnLst>
                                </p:cTn>
                              </p:par>
                              <p:par>
                                <p:cTn id="13" presetID="4" presetClass="entr" presetSubtype="16" fill="hold" grpId="0" nodeType="withEffect">
                                  <p:stCondLst>
                                    <p:cond delay="0"/>
                                  </p:stCondLst>
                                  <p:childTnLst>
                                    <p:set>
                                      <p:cBhvr>
                                        <p:cTn id="14" dur="1" fill="hold">
                                          <p:stCondLst>
                                            <p:cond delay="0"/>
                                          </p:stCondLst>
                                        </p:cTn>
                                        <p:tgtEl>
                                          <p:spTgt spid="40963">
                                            <p:txEl>
                                              <p:pRg st="2" end="2"/>
                                            </p:txEl>
                                          </p:spTgt>
                                        </p:tgtEl>
                                        <p:attrNameLst>
                                          <p:attrName>style.visibility</p:attrName>
                                        </p:attrNameLst>
                                      </p:cBhvr>
                                      <p:to>
                                        <p:strVal val="visible"/>
                                      </p:to>
                                    </p:set>
                                    <p:animEffect transition="in" filter="box(in)">
                                      <p:cBhvr>
                                        <p:cTn id="15" dur="500"/>
                                        <p:tgtEl>
                                          <p:spTgt spid="40963">
                                            <p:txEl>
                                              <p:pRg st="2" end="2"/>
                                            </p:txEl>
                                          </p:spTgt>
                                        </p:tgtEl>
                                      </p:cBhvr>
                                    </p:animEffect>
                                  </p:childTnLst>
                                </p:cTn>
                              </p:par>
                              <p:par>
                                <p:cTn id="16" presetID="4" presetClass="entr" presetSubtype="16" fill="hold" grpId="0" nodeType="withEffect">
                                  <p:stCondLst>
                                    <p:cond delay="0"/>
                                  </p:stCondLst>
                                  <p:childTnLst>
                                    <p:set>
                                      <p:cBhvr>
                                        <p:cTn id="17" dur="1" fill="hold">
                                          <p:stCondLst>
                                            <p:cond delay="0"/>
                                          </p:stCondLst>
                                        </p:cTn>
                                        <p:tgtEl>
                                          <p:spTgt spid="40963">
                                            <p:txEl>
                                              <p:pRg st="3" end="3"/>
                                            </p:txEl>
                                          </p:spTgt>
                                        </p:tgtEl>
                                        <p:attrNameLst>
                                          <p:attrName>style.visibility</p:attrName>
                                        </p:attrNameLst>
                                      </p:cBhvr>
                                      <p:to>
                                        <p:strVal val="visible"/>
                                      </p:to>
                                    </p:set>
                                    <p:animEffect transition="in" filter="box(in)">
                                      <p:cBhvr>
                                        <p:cTn id="18" dur="500"/>
                                        <p:tgtEl>
                                          <p:spTgt spid="40963">
                                            <p:txEl>
                                              <p:pRg st="3" end="3"/>
                                            </p:txEl>
                                          </p:spTgt>
                                        </p:tgtEl>
                                      </p:cBhvr>
                                    </p:animEffect>
                                  </p:childTnLst>
                                </p:cTn>
                              </p:par>
                              <p:par>
                                <p:cTn id="19" presetID="4" presetClass="entr" presetSubtype="16" fill="hold" grpId="0" nodeType="withEffect">
                                  <p:stCondLst>
                                    <p:cond delay="0"/>
                                  </p:stCondLst>
                                  <p:childTnLst>
                                    <p:set>
                                      <p:cBhvr>
                                        <p:cTn id="20" dur="1" fill="hold">
                                          <p:stCondLst>
                                            <p:cond delay="0"/>
                                          </p:stCondLst>
                                        </p:cTn>
                                        <p:tgtEl>
                                          <p:spTgt spid="40963">
                                            <p:txEl>
                                              <p:pRg st="4" end="4"/>
                                            </p:txEl>
                                          </p:spTgt>
                                        </p:tgtEl>
                                        <p:attrNameLst>
                                          <p:attrName>style.visibility</p:attrName>
                                        </p:attrNameLst>
                                      </p:cBhvr>
                                      <p:to>
                                        <p:strVal val="visible"/>
                                      </p:to>
                                    </p:set>
                                    <p:animEffect transition="in" filter="box(in)">
                                      <p:cBhvr>
                                        <p:cTn id="21" dur="500"/>
                                        <p:tgtEl>
                                          <p:spTgt spid="40963">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4" presetClass="entr" presetSubtype="16" fill="hold" grpId="0" nodeType="clickEffect">
                                  <p:stCondLst>
                                    <p:cond delay="0"/>
                                  </p:stCondLst>
                                  <p:childTnLst>
                                    <p:set>
                                      <p:cBhvr>
                                        <p:cTn id="25" dur="1" fill="hold">
                                          <p:stCondLst>
                                            <p:cond delay="0"/>
                                          </p:stCondLst>
                                        </p:cTn>
                                        <p:tgtEl>
                                          <p:spTgt spid="40963">
                                            <p:txEl>
                                              <p:pRg st="6" end="6"/>
                                            </p:txEl>
                                          </p:spTgt>
                                        </p:tgtEl>
                                        <p:attrNameLst>
                                          <p:attrName>style.visibility</p:attrName>
                                        </p:attrNameLst>
                                      </p:cBhvr>
                                      <p:to>
                                        <p:strVal val="visible"/>
                                      </p:to>
                                    </p:set>
                                    <p:animEffect transition="in" filter="box(in)">
                                      <p:cBhvr>
                                        <p:cTn id="26" dur="500"/>
                                        <p:tgtEl>
                                          <p:spTgt spid="40963">
                                            <p:txEl>
                                              <p:pRg st="6" end="6"/>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4" presetClass="entr" presetSubtype="16" fill="hold" grpId="0" nodeType="clickEffect">
                                  <p:stCondLst>
                                    <p:cond delay="0"/>
                                  </p:stCondLst>
                                  <p:childTnLst>
                                    <p:set>
                                      <p:cBhvr>
                                        <p:cTn id="30" dur="1" fill="hold">
                                          <p:stCondLst>
                                            <p:cond delay="0"/>
                                          </p:stCondLst>
                                        </p:cTn>
                                        <p:tgtEl>
                                          <p:spTgt spid="40963">
                                            <p:txEl>
                                              <p:pRg st="8" end="8"/>
                                            </p:txEl>
                                          </p:spTgt>
                                        </p:tgtEl>
                                        <p:attrNameLst>
                                          <p:attrName>style.visibility</p:attrName>
                                        </p:attrNameLst>
                                      </p:cBhvr>
                                      <p:to>
                                        <p:strVal val="visible"/>
                                      </p:to>
                                    </p:set>
                                    <p:animEffect transition="in" filter="box(in)">
                                      <p:cBhvr>
                                        <p:cTn id="31" dur="500"/>
                                        <p:tgtEl>
                                          <p:spTgt spid="40963">
                                            <p:txEl>
                                              <p:pRg st="8" end="8"/>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4" presetClass="entr" presetSubtype="16" fill="hold" grpId="1" nodeType="clickEffect">
                                  <p:stCondLst>
                                    <p:cond delay="0"/>
                                  </p:stCondLst>
                                  <p:childTnLst>
                                    <p:set>
                                      <p:cBhvr>
                                        <p:cTn id="35" dur="1" fill="hold">
                                          <p:stCondLst>
                                            <p:cond delay="0"/>
                                          </p:stCondLst>
                                        </p:cTn>
                                        <p:tgtEl>
                                          <p:spTgt spid="40963">
                                            <p:bg/>
                                          </p:spTgt>
                                        </p:tgtEl>
                                        <p:attrNameLst>
                                          <p:attrName>style.visibility</p:attrName>
                                        </p:attrNameLst>
                                      </p:cBhvr>
                                      <p:to>
                                        <p:strVal val="visible"/>
                                      </p:to>
                                    </p:set>
                                    <p:animEffect transition="in" filter="box(in)">
                                      <p:cBhvr>
                                        <p:cTn id="36" dur="500"/>
                                        <p:tgtEl>
                                          <p:spTgt spid="40963">
                                            <p:bg/>
                                          </p:spTgt>
                                        </p:tgtEl>
                                      </p:cBhvr>
                                    </p:animEffect>
                                  </p:childTnLst>
                                </p:cTn>
                              </p:par>
                            </p:childTnLst>
                          </p:cTn>
                        </p:par>
                      </p:childTnLst>
                    </p:cTn>
                  </p:par>
                  <p:par>
                    <p:cTn id="37" fill="hold">
                      <p:stCondLst>
                        <p:cond delay="indefinite"/>
                      </p:stCondLst>
                      <p:childTnLst>
                        <p:par>
                          <p:cTn id="38" fill="hold">
                            <p:stCondLst>
                              <p:cond delay="0"/>
                            </p:stCondLst>
                            <p:childTnLst>
                              <p:par>
                                <p:cTn id="39" presetID="4" presetClass="entr" presetSubtype="16" fill="hold" grpId="1" nodeType="clickEffect">
                                  <p:stCondLst>
                                    <p:cond delay="0"/>
                                  </p:stCondLst>
                                  <p:childTnLst>
                                    <p:set>
                                      <p:cBhvr>
                                        <p:cTn id="40" dur="1" fill="hold">
                                          <p:stCondLst>
                                            <p:cond delay="0"/>
                                          </p:stCondLst>
                                        </p:cTn>
                                        <p:tgtEl>
                                          <p:spTgt spid="40963">
                                            <p:txEl>
                                              <p:pRg st="1" end="1"/>
                                            </p:txEl>
                                          </p:spTgt>
                                        </p:tgtEl>
                                        <p:attrNameLst>
                                          <p:attrName>style.visibility</p:attrName>
                                        </p:attrNameLst>
                                      </p:cBhvr>
                                      <p:to>
                                        <p:strVal val="visible"/>
                                      </p:to>
                                    </p:set>
                                    <p:animEffect transition="in" filter="box(in)">
                                      <p:cBhvr>
                                        <p:cTn id="41" dur="500"/>
                                        <p:tgtEl>
                                          <p:spTgt spid="40963">
                                            <p:txEl>
                                              <p:pRg st="1" end="1"/>
                                            </p:txEl>
                                          </p:spTgt>
                                        </p:tgtEl>
                                      </p:cBhvr>
                                    </p:animEffect>
                                  </p:childTnLst>
                                </p:cTn>
                              </p:par>
                              <p:par>
                                <p:cTn id="42" presetID="4" presetClass="entr" presetSubtype="16" fill="hold" grpId="1" nodeType="withEffect">
                                  <p:stCondLst>
                                    <p:cond delay="0"/>
                                  </p:stCondLst>
                                  <p:childTnLst>
                                    <p:set>
                                      <p:cBhvr>
                                        <p:cTn id="43" dur="1" fill="hold">
                                          <p:stCondLst>
                                            <p:cond delay="0"/>
                                          </p:stCondLst>
                                        </p:cTn>
                                        <p:tgtEl>
                                          <p:spTgt spid="40963">
                                            <p:txEl>
                                              <p:pRg st="2" end="2"/>
                                            </p:txEl>
                                          </p:spTgt>
                                        </p:tgtEl>
                                        <p:attrNameLst>
                                          <p:attrName>style.visibility</p:attrName>
                                        </p:attrNameLst>
                                      </p:cBhvr>
                                      <p:to>
                                        <p:strVal val="visible"/>
                                      </p:to>
                                    </p:set>
                                    <p:animEffect transition="in" filter="box(in)">
                                      <p:cBhvr>
                                        <p:cTn id="44" dur="500"/>
                                        <p:tgtEl>
                                          <p:spTgt spid="40963">
                                            <p:txEl>
                                              <p:pRg st="2" end="2"/>
                                            </p:txEl>
                                          </p:spTgt>
                                        </p:tgtEl>
                                      </p:cBhvr>
                                    </p:animEffect>
                                  </p:childTnLst>
                                </p:cTn>
                              </p:par>
                              <p:par>
                                <p:cTn id="45" presetID="4" presetClass="entr" presetSubtype="16" fill="hold" grpId="1" nodeType="withEffect">
                                  <p:stCondLst>
                                    <p:cond delay="0"/>
                                  </p:stCondLst>
                                  <p:childTnLst>
                                    <p:set>
                                      <p:cBhvr>
                                        <p:cTn id="46" dur="1" fill="hold">
                                          <p:stCondLst>
                                            <p:cond delay="0"/>
                                          </p:stCondLst>
                                        </p:cTn>
                                        <p:tgtEl>
                                          <p:spTgt spid="40963">
                                            <p:txEl>
                                              <p:pRg st="3" end="3"/>
                                            </p:txEl>
                                          </p:spTgt>
                                        </p:tgtEl>
                                        <p:attrNameLst>
                                          <p:attrName>style.visibility</p:attrName>
                                        </p:attrNameLst>
                                      </p:cBhvr>
                                      <p:to>
                                        <p:strVal val="visible"/>
                                      </p:to>
                                    </p:set>
                                    <p:animEffect transition="in" filter="box(in)">
                                      <p:cBhvr>
                                        <p:cTn id="47" dur="500"/>
                                        <p:tgtEl>
                                          <p:spTgt spid="40963">
                                            <p:txEl>
                                              <p:pRg st="3" end="3"/>
                                            </p:txEl>
                                          </p:spTgt>
                                        </p:tgtEl>
                                      </p:cBhvr>
                                    </p:animEffect>
                                  </p:childTnLst>
                                </p:cTn>
                              </p:par>
                              <p:par>
                                <p:cTn id="48" presetID="4" presetClass="entr" presetSubtype="16" fill="hold" grpId="1" nodeType="withEffect">
                                  <p:stCondLst>
                                    <p:cond delay="0"/>
                                  </p:stCondLst>
                                  <p:childTnLst>
                                    <p:set>
                                      <p:cBhvr>
                                        <p:cTn id="49" dur="1" fill="hold">
                                          <p:stCondLst>
                                            <p:cond delay="0"/>
                                          </p:stCondLst>
                                        </p:cTn>
                                        <p:tgtEl>
                                          <p:spTgt spid="40963">
                                            <p:txEl>
                                              <p:pRg st="4" end="4"/>
                                            </p:txEl>
                                          </p:spTgt>
                                        </p:tgtEl>
                                        <p:attrNameLst>
                                          <p:attrName>style.visibility</p:attrName>
                                        </p:attrNameLst>
                                      </p:cBhvr>
                                      <p:to>
                                        <p:strVal val="visible"/>
                                      </p:to>
                                    </p:set>
                                    <p:animEffect transition="in" filter="box(in)">
                                      <p:cBhvr>
                                        <p:cTn id="50" dur="500"/>
                                        <p:tgtEl>
                                          <p:spTgt spid="40963">
                                            <p:txEl>
                                              <p:pRg st="4" end="4"/>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4" presetClass="entr" presetSubtype="16" fill="hold" grpId="1" nodeType="clickEffect">
                                  <p:stCondLst>
                                    <p:cond delay="0"/>
                                  </p:stCondLst>
                                  <p:childTnLst>
                                    <p:set>
                                      <p:cBhvr>
                                        <p:cTn id="54" dur="1" fill="hold">
                                          <p:stCondLst>
                                            <p:cond delay="0"/>
                                          </p:stCondLst>
                                        </p:cTn>
                                        <p:tgtEl>
                                          <p:spTgt spid="40963">
                                            <p:txEl>
                                              <p:pRg st="6" end="6"/>
                                            </p:txEl>
                                          </p:spTgt>
                                        </p:tgtEl>
                                        <p:attrNameLst>
                                          <p:attrName>style.visibility</p:attrName>
                                        </p:attrNameLst>
                                      </p:cBhvr>
                                      <p:to>
                                        <p:strVal val="visible"/>
                                      </p:to>
                                    </p:set>
                                    <p:animEffect transition="in" filter="box(in)">
                                      <p:cBhvr>
                                        <p:cTn id="55" dur="500"/>
                                        <p:tgtEl>
                                          <p:spTgt spid="40963">
                                            <p:txEl>
                                              <p:pRg st="6" end="6"/>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4" presetClass="entr" presetSubtype="16" fill="hold" grpId="1" nodeType="clickEffect">
                                  <p:stCondLst>
                                    <p:cond delay="0"/>
                                  </p:stCondLst>
                                  <p:childTnLst>
                                    <p:set>
                                      <p:cBhvr>
                                        <p:cTn id="59" dur="1" fill="hold">
                                          <p:stCondLst>
                                            <p:cond delay="0"/>
                                          </p:stCondLst>
                                        </p:cTn>
                                        <p:tgtEl>
                                          <p:spTgt spid="40963">
                                            <p:txEl>
                                              <p:pRg st="8" end="8"/>
                                            </p:txEl>
                                          </p:spTgt>
                                        </p:tgtEl>
                                        <p:attrNameLst>
                                          <p:attrName>style.visibility</p:attrName>
                                        </p:attrNameLst>
                                      </p:cBhvr>
                                      <p:to>
                                        <p:strVal val="visible"/>
                                      </p:to>
                                    </p:set>
                                    <p:animEffect transition="in" filter="box(in)">
                                      <p:cBhvr>
                                        <p:cTn id="60" dur="500"/>
                                        <p:tgtEl>
                                          <p:spTgt spid="4096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build="p" animBg="1"/>
      <p:bldP spid="40963" grpId="1" build="p"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ChangeArrowheads="1"/>
          </p:cNvSpPr>
          <p:nvPr/>
        </p:nvSpPr>
        <p:spPr bwMode="auto">
          <a:xfrm>
            <a:off x="381000" y="142852"/>
            <a:ext cx="8382000" cy="1304948"/>
          </a:xfrm>
          <a:prstGeom prst="rect">
            <a:avLst/>
          </a:prstGeom>
          <a:gradFill>
            <a:gsLst>
              <a:gs pos="0">
                <a:schemeClr val="bg2"/>
              </a:gs>
              <a:gs pos="80000">
                <a:schemeClr val="accent2">
                  <a:shade val="93000"/>
                  <a:satMod val="130000"/>
                </a:schemeClr>
              </a:gs>
              <a:gs pos="100000">
                <a:schemeClr val="accent2">
                  <a:shade val="94000"/>
                  <a:satMod val="135000"/>
                </a:schemeClr>
              </a:gs>
            </a:gsLst>
          </a:gradFill>
          <a:ln>
            <a:headEnd/>
            <a:tailEnd/>
          </a:ln>
        </p:spPr>
        <p:style>
          <a:lnRef idx="0">
            <a:schemeClr val="accent2"/>
          </a:lnRef>
          <a:fillRef idx="3">
            <a:schemeClr val="accent2"/>
          </a:fillRef>
          <a:effectRef idx="3">
            <a:schemeClr val="accent2"/>
          </a:effectRef>
          <a:fontRef idx="minor">
            <a:schemeClr val="lt1"/>
          </a:fontRef>
        </p:style>
        <p:txBody>
          <a:bodyPr anchor="ctr"/>
          <a:lstStyle/>
          <a:p>
            <a:r>
              <a:rPr lang="es-ES_tradnl" sz="3200" i="1">
                <a:solidFill>
                  <a:srgbClr val="002060"/>
                </a:solidFill>
                <a:latin typeface="Arial Narrow" pitchFamily="34" charset="0"/>
              </a:rPr>
              <a:t>Los centros de responsabilidad </a:t>
            </a:r>
          </a:p>
        </p:txBody>
      </p:sp>
      <p:sp>
        <p:nvSpPr>
          <p:cNvPr id="51203" name="Text Box 3"/>
          <p:cNvSpPr txBox="1">
            <a:spLocks noChangeArrowheads="1"/>
          </p:cNvSpPr>
          <p:nvPr/>
        </p:nvSpPr>
        <p:spPr bwMode="auto">
          <a:xfrm>
            <a:off x="609600" y="1600200"/>
            <a:ext cx="8077200" cy="519113"/>
          </a:xfrm>
          <a:prstGeom prst="rect">
            <a:avLst/>
          </a:prstGeom>
          <a:noFill/>
          <a:ln w="9525">
            <a:noFill/>
            <a:miter lim="800000"/>
            <a:headEnd/>
            <a:tailEnd/>
          </a:ln>
        </p:spPr>
        <p:txBody>
          <a:bodyPr>
            <a:spAutoFit/>
          </a:bodyPr>
          <a:lstStyle/>
          <a:p>
            <a:pPr algn="l" eaLnBrk="0" hangingPunct="0">
              <a:spcBef>
                <a:spcPct val="20000"/>
              </a:spcBef>
            </a:pPr>
            <a:r>
              <a:rPr lang="es-ES_tradnl" sz="2800">
                <a:solidFill>
                  <a:srgbClr val="000066"/>
                </a:solidFill>
                <a:latin typeface="Tahoma" pitchFamily="34" charset="0"/>
              </a:rPr>
              <a:t>Importante: Definir los centros de responsabilidad</a:t>
            </a:r>
          </a:p>
        </p:txBody>
      </p:sp>
      <p:sp>
        <p:nvSpPr>
          <p:cNvPr id="105476" name="Text Box 4"/>
          <p:cNvSpPr txBox="1">
            <a:spLocks noChangeArrowheads="1"/>
          </p:cNvSpPr>
          <p:nvPr/>
        </p:nvSpPr>
        <p:spPr bwMode="auto">
          <a:xfrm>
            <a:off x="685800" y="2286000"/>
            <a:ext cx="8001000" cy="519113"/>
          </a:xfrm>
          <a:prstGeom prst="rect">
            <a:avLst/>
          </a:prstGeom>
          <a:solidFill>
            <a:srgbClr val="FF9966"/>
          </a:solidFill>
          <a:ln w="9525">
            <a:noFill/>
            <a:miter lim="800000"/>
            <a:headEnd/>
            <a:tailEnd/>
          </a:ln>
        </p:spPr>
        <p:txBody>
          <a:bodyPr>
            <a:spAutoFit/>
          </a:bodyPr>
          <a:lstStyle/>
          <a:p>
            <a:pPr algn="l" eaLnBrk="0" hangingPunct="0">
              <a:spcBef>
                <a:spcPct val="20000"/>
              </a:spcBef>
            </a:pPr>
            <a:r>
              <a:rPr lang="es-ES" sz="2800" dirty="0">
                <a:solidFill>
                  <a:srgbClr val="660033"/>
                </a:solidFill>
                <a:latin typeface="Tahoma" pitchFamily="34" charset="0"/>
              </a:rPr>
              <a:t>Centro de Ingresos</a:t>
            </a:r>
            <a:r>
              <a:rPr lang="es-ES" sz="2800" dirty="0">
                <a:solidFill>
                  <a:srgbClr val="660066"/>
                </a:solidFill>
                <a:latin typeface="Tahoma" pitchFamily="34" charset="0"/>
              </a:rPr>
              <a:t>: 	</a:t>
            </a:r>
            <a:r>
              <a:rPr lang="es-ES" sz="2400" dirty="0">
                <a:solidFill>
                  <a:srgbClr val="800080"/>
                </a:solidFill>
                <a:latin typeface="Tahoma" pitchFamily="34" charset="0"/>
              </a:rPr>
              <a:t>Controla los </a:t>
            </a:r>
            <a:r>
              <a:rPr lang="es-ES_tradnl" sz="2400" dirty="0">
                <a:solidFill>
                  <a:srgbClr val="800080"/>
                </a:solidFill>
                <a:latin typeface="Tahoma" pitchFamily="34" charset="0"/>
              </a:rPr>
              <a:t>i</a:t>
            </a:r>
            <a:r>
              <a:rPr lang="es-ES" sz="2400" dirty="0" err="1">
                <a:solidFill>
                  <a:srgbClr val="800080"/>
                </a:solidFill>
                <a:latin typeface="Tahoma" pitchFamily="34" charset="0"/>
              </a:rPr>
              <a:t>ngresos</a:t>
            </a:r>
            <a:endParaRPr lang="es-ES" sz="2800" dirty="0">
              <a:solidFill>
                <a:srgbClr val="800080"/>
              </a:solidFill>
              <a:latin typeface="Tahoma" pitchFamily="34" charset="0"/>
            </a:endParaRPr>
          </a:p>
        </p:txBody>
      </p:sp>
      <p:sp>
        <p:nvSpPr>
          <p:cNvPr id="105477" name="Text Box 5"/>
          <p:cNvSpPr txBox="1">
            <a:spLocks noChangeArrowheads="1"/>
          </p:cNvSpPr>
          <p:nvPr/>
        </p:nvSpPr>
        <p:spPr bwMode="auto">
          <a:xfrm>
            <a:off x="685800" y="2895600"/>
            <a:ext cx="8001000" cy="1249363"/>
          </a:xfrm>
          <a:prstGeom prst="rect">
            <a:avLst/>
          </a:prstGeom>
          <a:solidFill>
            <a:srgbClr val="FF9966"/>
          </a:solidFill>
          <a:ln w="9525">
            <a:noFill/>
            <a:miter lim="800000"/>
            <a:headEnd/>
            <a:tailEnd/>
          </a:ln>
        </p:spPr>
        <p:txBody>
          <a:bodyPr>
            <a:spAutoFit/>
          </a:bodyPr>
          <a:lstStyle/>
          <a:p>
            <a:pPr algn="l" eaLnBrk="0" hangingPunct="0">
              <a:spcBef>
                <a:spcPct val="20000"/>
              </a:spcBef>
            </a:pPr>
            <a:r>
              <a:rPr lang="es-ES" sz="2800">
                <a:solidFill>
                  <a:srgbClr val="660033"/>
                </a:solidFill>
                <a:latin typeface="Tahoma" pitchFamily="34" charset="0"/>
              </a:rPr>
              <a:t>Centro de Costes</a:t>
            </a:r>
            <a:r>
              <a:rPr lang="es-ES" sz="2800">
                <a:solidFill>
                  <a:srgbClr val="660066"/>
                </a:solidFill>
                <a:latin typeface="Tahoma" pitchFamily="34" charset="0"/>
              </a:rPr>
              <a:t>: 	</a:t>
            </a:r>
            <a:r>
              <a:rPr lang="es-ES" sz="2400">
                <a:solidFill>
                  <a:srgbClr val="800080"/>
                </a:solidFill>
                <a:latin typeface="Tahoma" pitchFamily="34" charset="0"/>
              </a:rPr>
              <a:t>Controla los </a:t>
            </a:r>
            <a:r>
              <a:rPr lang="es-ES_tradnl" sz="2400">
                <a:solidFill>
                  <a:srgbClr val="800080"/>
                </a:solidFill>
                <a:latin typeface="Tahoma" pitchFamily="34" charset="0"/>
              </a:rPr>
              <a:t>c</a:t>
            </a:r>
            <a:r>
              <a:rPr lang="es-ES" sz="2400">
                <a:solidFill>
                  <a:srgbClr val="800080"/>
                </a:solidFill>
                <a:latin typeface="Tahoma" pitchFamily="34" charset="0"/>
              </a:rPr>
              <a:t>ostos </a:t>
            </a:r>
            <a:r>
              <a:rPr lang="es-ES_tradnl" sz="2400">
                <a:solidFill>
                  <a:srgbClr val="800080"/>
                </a:solidFill>
                <a:latin typeface="Tahoma" pitchFamily="34" charset="0"/>
              </a:rPr>
              <a:t>						operativos, c</a:t>
            </a:r>
            <a:r>
              <a:rPr lang="es-ES" sz="2400">
                <a:solidFill>
                  <a:srgbClr val="800080"/>
                </a:solidFill>
                <a:latin typeface="Tahoma" pitchFamily="34" charset="0"/>
              </a:rPr>
              <a:t>omprometidos</a:t>
            </a:r>
            <a:r>
              <a:rPr lang="es-ES_tradnl" sz="2400">
                <a:solidFill>
                  <a:srgbClr val="800080"/>
                </a:solidFill>
                <a:latin typeface="Tahoma" pitchFamily="34" charset="0"/>
              </a:rPr>
              <a:t> </a:t>
            </a:r>
            <a:r>
              <a:rPr lang="es-ES" sz="2400">
                <a:solidFill>
                  <a:srgbClr val="800080"/>
                </a:solidFill>
                <a:latin typeface="Tahoma" pitchFamily="34" charset="0"/>
              </a:rPr>
              <a:t>y </a:t>
            </a:r>
            <a:r>
              <a:rPr lang="es-ES_tradnl" sz="2400">
                <a:solidFill>
                  <a:srgbClr val="800080"/>
                </a:solidFill>
                <a:latin typeface="Tahoma" pitchFamily="34" charset="0"/>
              </a:rPr>
              <a:t>				d</a:t>
            </a:r>
            <a:r>
              <a:rPr lang="es-ES" sz="2400">
                <a:solidFill>
                  <a:srgbClr val="800080"/>
                </a:solidFill>
                <a:latin typeface="Tahoma" pitchFamily="34" charset="0"/>
              </a:rPr>
              <a:t>istribuidos</a:t>
            </a:r>
          </a:p>
        </p:txBody>
      </p:sp>
      <p:sp>
        <p:nvSpPr>
          <p:cNvPr id="105478" name="Text Box 6"/>
          <p:cNvSpPr txBox="1">
            <a:spLocks noChangeArrowheads="1"/>
          </p:cNvSpPr>
          <p:nvPr/>
        </p:nvSpPr>
        <p:spPr bwMode="auto">
          <a:xfrm>
            <a:off x="685800" y="4267200"/>
            <a:ext cx="8001000" cy="957263"/>
          </a:xfrm>
          <a:prstGeom prst="rect">
            <a:avLst/>
          </a:prstGeom>
          <a:solidFill>
            <a:srgbClr val="FF9966"/>
          </a:solidFill>
          <a:ln w="9525">
            <a:noFill/>
            <a:miter lim="800000"/>
            <a:headEnd/>
            <a:tailEnd/>
          </a:ln>
        </p:spPr>
        <p:txBody>
          <a:bodyPr>
            <a:spAutoFit/>
          </a:bodyPr>
          <a:lstStyle/>
          <a:p>
            <a:pPr algn="l" eaLnBrk="0" hangingPunct="0">
              <a:spcBef>
                <a:spcPct val="20000"/>
              </a:spcBef>
            </a:pPr>
            <a:r>
              <a:rPr lang="es-ES" sz="2800">
                <a:solidFill>
                  <a:srgbClr val="660033"/>
                </a:solidFill>
                <a:latin typeface="Tahoma" pitchFamily="34" charset="0"/>
              </a:rPr>
              <a:t>Centro de Beneficios</a:t>
            </a:r>
            <a:r>
              <a:rPr lang="es-ES" sz="2800">
                <a:solidFill>
                  <a:srgbClr val="660066"/>
                </a:solidFill>
                <a:latin typeface="Tahoma" pitchFamily="34" charset="0"/>
              </a:rPr>
              <a:t>: 	</a:t>
            </a:r>
            <a:r>
              <a:rPr lang="es-ES" sz="2400">
                <a:solidFill>
                  <a:srgbClr val="800080"/>
                </a:solidFill>
                <a:latin typeface="Tahoma" pitchFamily="34" charset="0"/>
              </a:rPr>
              <a:t>Controla los </a:t>
            </a:r>
            <a:r>
              <a:rPr lang="es-ES_tradnl" sz="2400">
                <a:solidFill>
                  <a:srgbClr val="800080"/>
                </a:solidFill>
                <a:latin typeface="Tahoma" pitchFamily="34" charset="0"/>
              </a:rPr>
              <a:t>i</a:t>
            </a:r>
            <a:r>
              <a:rPr lang="es-ES" sz="2400">
                <a:solidFill>
                  <a:srgbClr val="800080"/>
                </a:solidFill>
                <a:latin typeface="Tahoma" pitchFamily="34" charset="0"/>
              </a:rPr>
              <a:t>ngresos y </a:t>
            </a:r>
            <a:r>
              <a:rPr lang="es-ES_tradnl" sz="2400">
                <a:solidFill>
                  <a:srgbClr val="800080"/>
                </a:solidFill>
                <a:latin typeface="Tahoma" pitchFamily="34" charset="0"/>
              </a:rPr>
              <a:t>c</a:t>
            </a:r>
            <a:r>
              <a:rPr lang="es-ES" sz="2400">
                <a:solidFill>
                  <a:srgbClr val="800080"/>
                </a:solidFill>
                <a:latin typeface="Tahoma" pitchFamily="34" charset="0"/>
              </a:rPr>
              <a:t>ostos</a:t>
            </a:r>
            <a:endParaRPr lang="es-ES_tradnl" sz="2400">
              <a:solidFill>
                <a:srgbClr val="800080"/>
              </a:solidFill>
              <a:latin typeface="Tahoma" pitchFamily="34" charset="0"/>
            </a:endParaRPr>
          </a:p>
          <a:p>
            <a:pPr algn="l" eaLnBrk="0" hangingPunct="0">
              <a:spcBef>
                <a:spcPct val="20000"/>
              </a:spcBef>
            </a:pPr>
            <a:r>
              <a:rPr lang="es-ES_tradnl" sz="2400">
                <a:solidFill>
                  <a:srgbClr val="800080"/>
                </a:solidFill>
                <a:latin typeface="Tahoma" pitchFamily="34" charset="0"/>
              </a:rPr>
              <a:t>				respondiendo por margen.</a:t>
            </a:r>
            <a:endParaRPr lang="es-ES" sz="2400">
              <a:solidFill>
                <a:srgbClr val="800080"/>
              </a:solidFill>
              <a:latin typeface="Tahoma" pitchFamily="34" charset="0"/>
            </a:endParaRPr>
          </a:p>
        </p:txBody>
      </p:sp>
      <p:sp>
        <p:nvSpPr>
          <p:cNvPr id="105479" name="Text Box 7"/>
          <p:cNvSpPr txBox="1">
            <a:spLocks noChangeArrowheads="1"/>
          </p:cNvSpPr>
          <p:nvPr/>
        </p:nvSpPr>
        <p:spPr bwMode="auto">
          <a:xfrm>
            <a:off x="685800" y="5334000"/>
            <a:ext cx="8001000" cy="1249363"/>
          </a:xfrm>
          <a:prstGeom prst="rect">
            <a:avLst/>
          </a:prstGeom>
          <a:solidFill>
            <a:srgbClr val="FF9966"/>
          </a:solidFill>
          <a:ln w="9525">
            <a:noFill/>
            <a:miter lim="800000"/>
            <a:headEnd/>
            <a:tailEnd/>
          </a:ln>
        </p:spPr>
        <p:txBody>
          <a:bodyPr>
            <a:spAutoFit/>
          </a:bodyPr>
          <a:lstStyle/>
          <a:p>
            <a:pPr algn="l" eaLnBrk="0" hangingPunct="0">
              <a:spcBef>
                <a:spcPct val="20000"/>
              </a:spcBef>
            </a:pPr>
            <a:r>
              <a:rPr lang="es-ES" sz="2800">
                <a:solidFill>
                  <a:srgbClr val="660033"/>
                </a:solidFill>
                <a:latin typeface="Tahoma" pitchFamily="34" charset="0"/>
              </a:rPr>
              <a:t>Centro de Inversión</a:t>
            </a:r>
            <a:r>
              <a:rPr lang="es-ES" sz="2800">
                <a:solidFill>
                  <a:srgbClr val="660066"/>
                </a:solidFill>
                <a:latin typeface="Tahoma" pitchFamily="34" charset="0"/>
              </a:rPr>
              <a:t>:</a:t>
            </a:r>
            <a:r>
              <a:rPr lang="es-ES" sz="2400">
                <a:solidFill>
                  <a:srgbClr val="800080"/>
                </a:solidFill>
                <a:latin typeface="Tahoma" pitchFamily="34" charset="0"/>
              </a:rPr>
              <a:t>	</a:t>
            </a:r>
            <a:r>
              <a:rPr lang="es-ES_tradnl" sz="2400">
                <a:solidFill>
                  <a:srgbClr val="800080"/>
                </a:solidFill>
                <a:latin typeface="Tahoma" pitchFamily="34" charset="0"/>
              </a:rPr>
              <a:t>Como centro de beneficios</a:t>
            </a:r>
            <a:r>
              <a:rPr lang="es-ES" sz="2400">
                <a:solidFill>
                  <a:srgbClr val="800080"/>
                </a:solidFill>
                <a:latin typeface="Tahoma" pitchFamily="34" charset="0"/>
              </a:rPr>
              <a:t> </a:t>
            </a:r>
            <a:r>
              <a:rPr lang="es-ES_tradnl" sz="2400">
                <a:solidFill>
                  <a:srgbClr val="800080"/>
                </a:solidFill>
                <a:latin typeface="Tahoma" pitchFamily="34" charset="0"/>
              </a:rPr>
              <a:t>				</a:t>
            </a:r>
            <a:r>
              <a:rPr lang="es-ES" sz="2400">
                <a:solidFill>
                  <a:srgbClr val="800080"/>
                </a:solidFill>
                <a:latin typeface="Tahoma" pitchFamily="34" charset="0"/>
              </a:rPr>
              <a:t>más </a:t>
            </a:r>
            <a:r>
              <a:rPr lang="es-ES_tradnl" sz="2400">
                <a:solidFill>
                  <a:srgbClr val="800080"/>
                </a:solidFill>
                <a:latin typeface="Tahoma" pitchFamily="34" charset="0"/>
              </a:rPr>
              <a:t>control de i</a:t>
            </a:r>
            <a:r>
              <a:rPr lang="es-ES" sz="2400">
                <a:solidFill>
                  <a:srgbClr val="800080"/>
                </a:solidFill>
                <a:latin typeface="Tahoma" pitchFamily="34" charset="0"/>
              </a:rPr>
              <a:t>nversión a </a:t>
            </a:r>
            <a:r>
              <a:rPr lang="es-ES_tradnl" sz="2400">
                <a:solidFill>
                  <a:srgbClr val="800080"/>
                </a:solidFill>
                <a:latin typeface="Tahoma" pitchFamily="34" charset="0"/>
              </a:rPr>
              <a:t>					</a:t>
            </a:r>
            <a:r>
              <a:rPr lang="es-ES" sz="2400">
                <a:solidFill>
                  <a:srgbClr val="800080"/>
                </a:solidFill>
                <a:latin typeface="Tahoma" pitchFamily="34" charset="0"/>
              </a:rPr>
              <a:t>largo plazo</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5476"/>
                                        </p:tgtEl>
                                        <p:attrNameLst>
                                          <p:attrName>style.visibility</p:attrName>
                                        </p:attrNameLst>
                                      </p:cBhvr>
                                      <p:to>
                                        <p:strVal val="visible"/>
                                      </p:to>
                                    </p:set>
                                    <p:animEffect transition="in" filter="box(in)">
                                      <p:cBhvr>
                                        <p:cTn id="7" dur="500"/>
                                        <p:tgtEl>
                                          <p:spTgt spid="10547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05477"/>
                                        </p:tgtEl>
                                        <p:attrNameLst>
                                          <p:attrName>style.visibility</p:attrName>
                                        </p:attrNameLst>
                                      </p:cBhvr>
                                      <p:to>
                                        <p:strVal val="visible"/>
                                      </p:to>
                                    </p:set>
                                    <p:animEffect transition="in" filter="box(in)">
                                      <p:cBhvr>
                                        <p:cTn id="12" dur="500"/>
                                        <p:tgtEl>
                                          <p:spTgt spid="105477"/>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05478"/>
                                        </p:tgtEl>
                                        <p:attrNameLst>
                                          <p:attrName>style.visibility</p:attrName>
                                        </p:attrNameLst>
                                      </p:cBhvr>
                                      <p:to>
                                        <p:strVal val="visible"/>
                                      </p:to>
                                    </p:set>
                                    <p:animEffect transition="in" filter="box(in)">
                                      <p:cBhvr>
                                        <p:cTn id="17" dur="500"/>
                                        <p:tgtEl>
                                          <p:spTgt spid="105478"/>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05479"/>
                                        </p:tgtEl>
                                        <p:attrNameLst>
                                          <p:attrName>style.visibility</p:attrName>
                                        </p:attrNameLst>
                                      </p:cBhvr>
                                      <p:to>
                                        <p:strVal val="visible"/>
                                      </p:to>
                                    </p:set>
                                    <p:animEffect transition="in" filter="box(in)">
                                      <p:cBhvr>
                                        <p:cTn id="22" dur="500"/>
                                        <p:tgtEl>
                                          <p:spTgt spid="1054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6" grpId="0" animBg="1"/>
      <p:bldP spid="105477" grpId="0" animBg="1"/>
      <p:bldP spid="105478" grpId="0" animBg="1"/>
      <p:bldP spid="105479"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ChangeArrowheads="1"/>
          </p:cNvSpPr>
          <p:nvPr/>
        </p:nvSpPr>
        <p:spPr bwMode="auto">
          <a:xfrm>
            <a:off x="3352800" y="1981200"/>
            <a:ext cx="2133600" cy="533400"/>
          </a:xfrm>
          <a:prstGeom prst="rect">
            <a:avLst/>
          </a:prstGeom>
          <a:noFill/>
          <a:ln w="9525">
            <a:solidFill>
              <a:schemeClr val="tx1"/>
            </a:solidFill>
            <a:miter lim="800000"/>
            <a:headEnd/>
            <a:tailEnd/>
          </a:ln>
        </p:spPr>
        <p:txBody>
          <a:bodyPr wrap="none" anchor="ctr"/>
          <a:lstStyle/>
          <a:p>
            <a:endParaRPr lang="es-ES"/>
          </a:p>
        </p:txBody>
      </p:sp>
      <p:sp>
        <p:nvSpPr>
          <p:cNvPr id="52227" name="Text Box 3"/>
          <p:cNvSpPr txBox="1">
            <a:spLocks noChangeArrowheads="1"/>
          </p:cNvSpPr>
          <p:nvPr/>
        </p:nvSpPr>
        <p:spPr bwMode="auto">
          <a:xfrm>
            <a:off x="3559175" y="1981200"/>
            <a:ext cx="1701800" cy="517525"/>
          </a:xfrm>
          <a:prstGeom prst="rect">
            <a:avLst/>
          </a:prstGeom>
          <a:noFill/>
          <a:ln w="9525">
            <a:noFill/>
            <a:miter lim="800000"/>
            <a:headEnd/>
            <a:tailEnd/>
          </a:ln>
        </p:spPr>
        <p:txBody>
          <a:bodyPr>
            <a:spAutoFit/>
          </a:bodyPr>
          <a:lstStyle/>
          <a:p>
            <a:pPr eaLnBrk="0" hangingPunct="0"/>
            <a:r>
              <a:rPr lang="es-ES_tradnl" sz="1400" b="1" i="1"/>
              <a:t>CEO  </a:t>
            </a:r>
          </a:p>
          <a:p>
            <a:pPr eaLnBrk="0" hangingPunct="0"/>
            <a:r>
              <a:rPr lang="es-ES_tradnl" sz="1400" b="1" i="1"/>
              <a:t>Dirección General</a:t>
            </a:r>
          </a:p>
        </p:txBody>
      </p:sp>
      <p:sp>
        <p:nvSpPr>
          <p:cNvPr id="52228" name="Line 4"/>
          <p:cNvSpPr>
            <a:spLocks noChangeShapeType="1"/>
          </p:cNvSpPr>
          <p:nvPr/>
        </p:nvSpPr>
        <p:spPr bwMode="auto">
          <a:xfrm>
            <a:off x="4419600" y="2514600"/>
            <a:ext cx="0" cy="762000"/>
          </a:xfrm>
          <a:prstGeom prst="line">
            <a:avLst/>
          </a:prstGeom>
          <a:noFill/>
          <a:ln w="9525">
            <a:solidFill>
              <a:schemeClr val="tx1"/>
            </a:solidFill>
            <a:round/>
            <a:headEnd/>
            <a:tailEnd/>
          </a:ln>
        </p:spPr>
        <p:txBody>
          <a:bodyPr wrap="none" anchor="ctr"/>
          <a:lstStyle/>
          <a:p>
            <a:endParaRPr lang="es-ES"/>
          </a:p>
        </p:txBody>
      </p:sp>
      <p:sp>
        <p:nvSpPr>
          <p:cNvPr id="52229" name="Line 5"/>
          <p:cNvSpPr>
            <a:spLocks noChangeShapeType="1"/>
          </p:cNvSpPr>
          <p:nvPr/>
        </p:nvSpPr>
        <p:spPr bwMode="auto">
          <a:xfrm flipH="1">
            <a:off x="1066800" y="3276600"/>
            <a:ext cx="3733800" cy="0"/>
          </a:xfrm>
          <a:prstGeom prst="line">
            <a:avLst/>
          </a:prstGeom>
          <a:noFill/>
          <a:ln w="9525">
            <a:solidFill>
              <a:schemeClr val="tx1"/>
            </a:solidFill>
            <a:round/>
            <a:headEnd/>
            <a:tailEnd/>
          </a:ln>
        </p:spPr>
        <p:txBody>
          <a:bodyPr wrap="none" anchor="ctr"/>
          <a:lstStyle/>
          <a:p>
            <a:endParaRPr lang="es-ES"/>
          </a:p>
        </p:txBody>
      </p:sp>
      <p:sp>
        <p:nvSpPr>
          <p:cNvPr id="52230" name="Line 6"/>
          <p:cNvSpPr>
            <a:spLocks noChangeShapeType="1"/>
          </p:cNvSpPr>
          <p:nvPr/>
        </p:nvSpPr>
        <p:spPr bwMode="auto">
          <a:xfrm>
            <a:off x="4724400" y="3276600"/>
            <a:ext cx="3276600" cy="0"/>
          </a:xfrm>
          <a:prstGeom prst="line">
            <a:avLst/>
          </a:prstGeom>
          <a:noFill/>
          <a:ln w="9525">
            <a:solidFill>
              <a:schemeClr val="tx1"/>
            </a:solidFill>
            <a:round/>
            <a:headEnd/>
            <a:tailEnd/>
          </a:ln>
        </p:spPr>
        <p:txBody>
          <a:bodyPr wrap="none" anchor="ctr"/>
          <a:lstStyle/>
          <a:p>
            <a:endParaRPr lang="es-ES"/>
          </a:p>
        </p:txBody>
      </p:sp>
      <p:sp>
        <p:nvSpPr>
          <p:cNvPr id="52231" name="Line 7"/>
          <p:cNvSpPr>
            <a:spLocks noChangeShapeType="1"/>
          </p:cNvSpPr>
          <p:nvPr/>
        </p:nvSpPr>
        <p:spPr bwMode="auto">
          <a:xfrm>
            <a:off x="1066800" y="3276600"/>
            <a:ext cx="0" cy="533400"/>
          </a:xfrm>
          <a:prstGeom prst="line">
            <a:avLst/>
          </a:prstGeom>
          <a:noFill/>
          <a:ln w="9525">
            <a:solidFill>
              <a:schemeClr val="tx1"/>
            </a:solidFill>
            <a:round/>
            <a:headEnd/>
            <a:tailEnd/>
          </a:ln>
        </p:spPr>
        <p:txBody>
          <a:bodyPr wrap="none" anchor="ctr"/>
          <a:lstStyle/>
          <a:p>
            <a:endParaRPr lang="es-ES"/>
          </a:p>
        </p:txBody>
      </p:sp>
      <p:sp>
        <p:nvSpPr>
          <p:cNvPr id="52232" name="Rectangle 8"/>
          <p:cNvSpPr>
            <a:spLocks noChangeArrowheads="1"/>
          </p:cNvSpPr>
          <p:nvPr/>
        </p:nvSpPr>
        <p:spPr bwMode="auto">
          <a:xfrm>
            <a:off x="457200" y="3810000"/>
            <a:ext cx="1371600" cy="609600"/>
          </a:xfrm>
          <a:prstGeom prst="rect">
            <a:avLst/>
          </a:prstGeom>
          <a:noFill/>
          <a:ln w="9525">
            <a:solidFill>
              <a:schemeClr val="tx1"/>
            </a:solidFill>
            <a:miter lim="800000"/>
            <a:headEnd/>
            <a:tailEnd/>
          </a:ln>
        </p:spPr>
        <p:txBody>
          <a:bodyPr wrap="none" anchor="ctr"/>
          <a:lstStyle/>
          <a:p>
            <a:endParaRPr lang="es-ES"/>
          </a:p>
        </p:txBody>
      </p:sp>
      <p:sp>
        <p:nvSpPr>
          <p:cNvPr id="52233" name="Line 9"/>
          <p:cNvSpPr>
            <a:spLocks noChangeShapeType="1"/>
          </p:cNvSpPr>
          <p:nvPr/>
        </p:nvSpPr>
        <p:spPr bwMode="auto">
          <a:xfrm>
            <a:off x="3276600" y="3276600"/>
            <a:ext cx="0" cy="533400"/>
          </a:xfrm>
          <a:prstGeom prst="line">
            <a:avLst/>
          </a:prstGeom>
          <a:noFill/>
          <a:ln w="9525">
            <a:solidFill>
              <a:schemeClr val="tx1"/>
            </a:solidFill>
            <a:round/>
            <a:headEnd/>
            <a:tailEnd/>
          </a:ln>
        </p:spPr>
        <p:txBody>
          <a:bodyPr wrap="none" anchor="ctr"/>
          <a:lstStyle/>
          <a:p>
            <a:endParaRPr lang="es-ES"/>
          </a:p>
        </p:txBody>
      </p:sp>
      <p:sp>
        <p:nvSpPr>
          <p:cNvPr id="52234" name="Rectangle 10"/>
          <p:cNvSpPr>
            <a:spLocks noChangeArrowheads="1"/>
          </p:cNvSpPr>
          <p:nvPr/>
        </p:nvSpPr>
        <p:spPr bwMode="auto">
          <a:xfrm>
            <a:off x="2438400" y="3810000"/>
            <a:ext cx="1600200" cy="609600"/>
          </a:xfrm>
          <a:prstGeom prst="rect">
            <a:avLst/>
          </a:prstGeom>
          <a:noFill/>
          <a:ln w="9525">
            <a:solidFill>
              <a:schemeClr val="tx1"/>
            </a:solidFill>
            <a:miter lim="800000"/>
            <a:headEnd/>
            <a:tailEnd/>
          </a:ln>
        </p:spPr>
        <p:txBody>
          <a:bodyPr wrap="none" anchor="ctr"/>
          <a:lstStyle/>
          <a:p>
            <a:endParaRPr lang="es-ES"/>
          </a:p>
        </p:txBody>
      </p:sp>
      <p:sp>
        <p:nvSpPr>
          <p:cNvPr id="52235" name="Line 11"/>
          <p:cNvSpPr>
            <a:spLocks noChangeShapeType="1"/>
          </p:cNvSpPr>
          <p:nvPr/>
        </p:nvSpPr>
        <p:spPr bwMode="auto">
          <a:xfrm>
            <a:off x="5562600" y="3276600"/>
            <a:ext cx="0" cy="533400"/>
          </a:xfrm>
          <a:prstGeom prst="line">
            <a:avLst/>
          </a:prstGeom>
          <a:noFill/>
          <a:ln w="9525">
            <a:solidFill>
              <a:schemeClr val="tx1"/>
            </a:solidFill>
            <a:round/>
            <a:headEnd/>
            <a:tailEnd/>
          </a:ln>
        </p:spPr>
        <p:txBody>
          <a:bodyPr wrap="none" anchor="ctr"/>
          <a:lstStyle/>
          <a:p>
            <a:endParaRPr lang="es-ES"/>
          </a:p>
        </p:txBody>
      </p:sp>
      <p:sp>
        <p:nvSpPr>
          <p:cNvPr id="52236" name="Rectangle 12"/>
          <p:cNvSpPr>
            <a:spLocks noChangeArrowheads="1"/>
          </p:cNvSpPr>
          <p:nvPr/>
        </p:nvSpPr>
        <p:spPr bwMode="auto">
          <a:xfrm>
            <a:off x="4419600" y="3810000"/>
            <a:ext cx="1981200" cy="609600"/>
          </a:xfrm>
          <a:prstGeom prst="rect">
            <a:avLst/>
          </a:prstGeom>
          <a:noFill/>
          <a:ln w="9525">
            <a:solidFill>
              <a:schemeClr val="tx1"/>
            </a:solidFill>
            <a:miter lim="800000"/>
            <a:headEnd/>
            <a:tailEnd/>
          </a:ln>
        </p:spPr>
        <p:txBody>
          <a:bodyPr wrap="none" anchor="ctr"/>
          <a:lstStyle/>
          <a:p>
            <a:endParaRPr lang="es-ES"/>
          </a:p>
        </p:txBody>
      </p:sp>
      <p:sp>
        <p:nvSpPr>
          <p:cNvPr id="52237" name="Rectangle 13"/>
          <p:cNvSpPr>
            <a:spLocks noChangeArrowheads="1"/>
          </p:cNvSpPr>
          <p:nvPr/>
        </p:nvSpPr>
        <p:spPr bwMode="auto">
          <a:xfrm>
            <a:off x="6934200" y="3810000"/>
            <a:ext cx="1752600" cy="609600"/>
          </a:xfrm>
          <a:prstGeom prst="rect">
            <a:avLst/>
          </a:prstGeom>
          <a:noFill/>
          <a:ln w="9525">
            <a:solidFill>
              <a:schemeClr val="tx1"/>
            </a:solidFill>
            <a:miter lim="800000"/>
            <a:headEnd/>
            <a:tailEnd/>
          </a:ln>
        </p:spPr>
        <p:txBody>
          <a:bodyPr wrap="none" anchor="ctr"/>
          <a:lstStyle/>
          <a:p>
            <a:pPr eaLnBrk="0" hangingPunct="0"/>
            <a:r>
              <a:rPr lang="es-ES_tradnl" sz="1200" b="1" i="1"/>
              <a:t>Áreas de Apoyo</a:t>
            </a:r>
          </a:p>
          <a:p>
            <a:pPr eaLnBrk="0" hangingPunct="0"/>
            <a:r>
              <a:rPr lang="es-ES_tradnl" sz="1200" b="1" i="1"/>
              <a:t>(Recursos Humanos)</a:t>
            </a:r>
            <a:endParaRPr lang="es-ES" sz="1200" b="1" i="1"/>
          </a:p>
        </p:txBody>
      </p:sp>
      <p:sp>
        <p:nvSpPr>
          <p:cNvPr id="52238" name="Line 14"/>
          <p:cNvSpPr>
            <a:spLocks noChangeShapeType="1"/>
          </p:cNvSpPr>
          <p:nvPr/>
        </p:nvSpPr>
        <p:spPr bwMode="auto">
          <a:xfrm>
            <a:off x="8001000" y="3276600"/>
            <a:ext cx="0" cy="533400"/>
          </a:xfrm>
          <a:prstGeom prst="line">
            <a:avLst/>
          </a:prstGeom>
          <a:noFill/>
          <a:ln w="9525">
            <a:solidFill>
              <a:schemeClr val="tx1"/>
            </a:solidFill>
            <a:round/>
            <a:headEnd/>
            <a:tailEnd/>
          </a:ln>
        </p:spPr>
        <p:txBody>
          <a:bodyPr wrap="none" anchor="ctr"/>
          <a:lstStyle/>
          <a:p>
            <a:endParaRPr lang="es-ES"/>
          </a:p>
        </p:txBody>
      </p:sp>
      <p:sp>
        <p:nvSpPr>
          <p:cNvPr id="52239" name="Text Box 15"/>
          <p:cNvSpPr txBox="1">
            <a:spLocks noChangeArrowheads="1"/>
          </p:cNvSpPr>
          <p:nvPr/>
        </p:nvSpPr>
        <p:spPr bwMode="auto">
          <a:xfrm>
            <a:off x="434975" y="3962400"/>
            <a:ext cx="1393825" cy="304800"/>
          </a:xfrm>
          <a:prstGeom prst="rect">
            <a:avLst/>
          </a:prstGeom>
          <a:noFill/>
          <a:ln w="9525">
            <a:noFill/>
            <a:miter lim="800000"/>
            <a:headEnd/>
            <a:tailEnd/>
          </a:ln>
        </p:spPr>
        <p:txBody>
          <a:bodyPr wrap="none">
            <a:spAutoFit/>
          </a:bodyPr>
          <a:lstStyle/>
          <a:p>
            <a:pPr eaLnBrk="0" hangingPunct="0"/>
            <a:r>
              <a:rPr lang="es-ES_tradnl" sz="1400" b="1" i="1"/>
              <a:t>Adquisiciones</a:t>
            </a:r>
          </a:p>
        </p:txBody>
      </p:sp>
      <p:sp>
        <p:nvSpPr>
          <p:cNvPr id="52240" name="Text Box 16"/>
          <p:cNvSpPr txBox="1">
            <a:spLocks noChangeArrowheads="1"/>
          </p:cNvSpPr>
          <p:nvPr/>
        </p:nvSpPr>
        <p:spPr bwMode="auto">
          <a:xfrm>
            <a:off x="2649538" y="3973513"/>
            <a:ext cx="1160462" cy="304800"/>
          </a:xfrm>
          <a:prstGeom prst="rect">
            <a:avLst/>
          </a:prstGeom>
          <a:noFill/>
          <a:ln w="9525">
            <a:noFill/>
            <a:miter lim="800000"/>
            <a:headEnd/>
            <a:tailEnd/>
          </a:ln>
        </p:spPr>
        <p:txBody>
          <a:bodyPr wrap="none">
            <a:spAutoFit/>
          </a:bodyPr>
          <a:lstStyle/>
          <a:p>
            <a:pPr eaLnBrk="0" hangingPunct="0"/>
            <a:r>
              <a:rPr lang="es-ES_tradnl" sz="1400" b="1" i="1"/>
              <a:t>Producción</a:t>
            </a:r>
          </a:p>
        </p:txBody>
      </p:sp>
      <p:sp>
        <p:nvSpPr>
          <p:cNvPr id="52241" name="Text Box 17"/>
          <p:cNvSpPr txBox="1">
            <a:spLocks noChangeArrowheads="1"/>
          </p:cNvSpPr>
          <p:nvPr/>
        </p:nvSpPr>
        <p:spPr bwMode="auto">
          <a:xfrm>
            <a:off x="4418013" y="3821113"/>
            <a:ext cx="1982787" cy="517525"/>
          </a:xfrm>
          <a:prstGeom prst="rect">
            <a:avLst/>
          </a:prstGeom>
          <a:noFill/>
          <a:ln w="9525">
            <a:noFill/>
            <a:miter lim="800000"/>
            <a:headEnd/>
            <a:tailEnd/>
          </a:ln>
        </p:spPr>
        <p:txBody>
          <a:bodyPr wrap="none">
            <a:spAutoFit/>
          </a:bodyPr>
          <a:lstStyle/>
          <a:p>
            <a:pPr eaLnBrk="0" hangingPunct="0"/>
            <a:r>
              <a:rPr lang="es-ES_tradnl" sz="1400" b="1" i="1"/>
              <a:t>Unidades de Negocio</a:t>
            </a:r>
          </a:p>
          <a:p>
            <a:pPr eaLnBrk="0" hangingPunct="0"/>
            <a:r>
              <a:rPr lang="es-ES_tradnl" sz="1400" b="1" i="1"/>
              <a:t>(Area Comercial)</a:t>
            </a:r>
          </a:p>
        </p:txBody>
      </p:sp>
      <p:sp>
        <p:nvSpPr>
          <p:cNvPr id="52242" name="Text Box 18"/>
          <p:cNvSpPr txBox="1">
            <a:spLocks noChangeArrowheads="1"/>
          </p:cNvSpPr>
          <p:nvPr/>
        </p:nvSpPr>
        <p:spPr bwMode="auto">
          <a:xfrm>
            <a:off x="381000" y="4735513"/>
            <a:ext cx="8161338" cy="1581150"/>
          </a:xfrm>
          <a:prstGeom prst="rect">
            <a:avLst/>
          </a:prstGeom>
          <a:noFill/>
          <a:ln w="9525">
            <a:noFill/>
            <a:miter lim="800000"/>
            <a:headEnd/>
            <a:tailEnd/>
          </a:ln>
        </p:spPr>
        <p:txBody>
          <a:bodyPr wrap="none">
            <a:spAutoFit/>
          </a:bodyPr>
          <a:lstStyle/>
          <a:p>
            <a:pPr algn="l" eaLnBrk="0" hangingPunct="0"/>
            <a:r>
              <a:rPr lang="es-ES_tradnl" sz="1400" i="1"/>
              <a:t>Centro de Costos	   Centro de Costos	          Centro de Beneficios	  Centros de Gastos</a:t>
            </a:r>
          </a:p>
          <a:p>
            <a:pPr algn="l" eaLnBrk="0" hangingPunct="0"/>
            <a:r>
              <a:rPr lang="es-ES_tradnl" sz="1400" i="1"/>
              <a:t>		   (Unidades Operativas)        (Unidad de Negocio)	       Discrecionales</a:t>
            </a:r>
          </a:p>
          <a:p>
            <a:pPr algn="l" eaLnBrk="0" hangingPunct="0"/>
            <a:r>
              <a:rPr lang="es-ES_tradnl" sz="1400" i="1"/>
              <a:t>				          Centro de Ingresos</a:t>
            </a:r>
          </a:p>
          <a:p>
            <a:pPr algn="l" eaLnBrk="0" hangingPunct="0"/>
            <a:r>
              <a:rPr lang="es-ES_tradnl" sz="1400" i="1"/>
              <a:t>		   Centro de Gastos	          (Fuerza de Ventas)</a:t>
            </a:r>
          </a:p>
          <a:p>
            <a:pPr algn="l" eaLnBrk="0" hangingPunct="0"/>
            <a:r>
              <a:rPr lang="es-ES_tradnl" sz="1400" i="1"/>
              <a:t>		   Discrecionales</a:t>
            </a:r>
          </a:p>
          <a:p>
            <a:pPr algn="l" eaLnBrk="0" hangingPunct="0"/>
            <a:r>
              <a:rPr lang="es-ES_tradnl" sz="1400" i="1"/>
              <a:t>		   (Unidades de apoyo a la</a:t>
            </a:r>
          </a:p>
          <a:p>
            <a:pPr algn="l" eaLnBrk="0" hangingPunct="0"/>
            <a:r>
              <a:rPr lang="es-ES_tradnl" sz="1400" i="1"/>
              <a:t>		   Producción)</a:t>
            </a:r>
          </a:p>
        </p:txBody>
      </p:sp>
      <p:sp>
        <p:nvSpPr>
          <p:cNvPr id="52243" name="Rectangle 19"/>
          <p:cNvSpPr>
            <a:spLocks noChangeArrowheads="1"/>
          </p:cNvSpPr>
          <p:nvPr/>
        </p:nvSpPr>
        <p:spPr bwMode="auto">
          <a:xfrm>
            <a:off x="228600" y="1676400"/>
            <a:ext cx="8686800" cy="4876800"/>
          </a:xfrm>
          <a:prstGeom prst="rect">
            <a:avLst/>
          </a:prstGeom>
          <a:noFill/>
          <a:ln w="9525">
            <a:noFill/>
            <a:miter lim="800000"/>
            <a:headEnd/>
            <a:tailEnd/>
          </a:ln>
        </p:spPr>
        <p:txBody>
          <a:bodyPr wrap="none" anchor="ctr"/>
          <a:lstStyle/>
          <a:p>
            <a:endParaRPr lang="es-ES"/>
          </a:p>
        </p:txBody>
      </p:sp>
      <p:sp>
        <p:nvSpPr>
          <p:cNvPr id="52244" name="Text Box 20"/>
          <p:cNvSpPr txBox="1">
            <a:spLocks noChangeArrowheads="1"/>
          </p:cNvSpPr>
          <p:nvPr/>
        </p:nvSpPr>
        <p:spPr bwMode="auto">
          <a:xfrm>
            <a:off x="4572000" y="2678113"/>
            <a:ext cx="1981200" cy="304800"/>
          </a:xfrm>
          <a:prstGeom prst="rect">
            <a:avLst/>
          </a:prstGeom>
          <a:noFill/>
          <a:ln w="9525">
            <a:noFill/>
            <a:miter lim="800000"/>
            <a:headEnd/>
            <a:tailEnd/>
          </a:ln>
        </p:spPr>
        <p:txBody>
          <a:bodyPr>
            <a:spAutoFit/>
          </a:bodyPr>
          <a:lstStyle/>
          <a:p>
            <a:pPr algn="l" eaLnBrk="0" hangingPunct="0"/>
            <a:r>
              <a:rPr lang="es-ES_tradnl" sz="1400" i="1"/>
              <a:t>Centro de Inversiones</a:t>
            </a:r>
          </a:p>
        </p:txBody>
      </p:sp>
      <p:sp>
        <p:nvSpPr>
          <p:cNvPr id="52245" name="Text Box 21"/>
          <p:cNvSpPr txBox="1">
            <a:spLocks noChangeArrowheads="1"/>
          </p:cNvSpPr>
          <p:nvPr/>
        </p:nvSpPr>
        <p:spPr bwMode="auto">
          <a:xfrm>
            <a:off x="838200" y="1295400"/>
            <a:ext cx="3352800" cy="517525"/>
          </a:xfrm>
          <a:prstGeom prst="rect">
            <a:avLst/>
          </a:prstGeom>
          <a:noFill/>
          <a:ln w="9525">
            <a:noFill/>
            <a:miter lim="800000"/>
            <a:headEnd/>
            <a:tailEnd/>
          </a:ln>
        </p:spPr>
        <p:txBody>
          <a:bodyPr>
            <a:spAutoFit/>
          </a:bodyPr>
          <a:lstStyle/>
          <a:p>
            <a:pPr algn="l" eaLnBrk="0" hangingPunct="0"/>
            <a:r>
              <a:rPr lang="es-MX" sz="1400" b="1" i="1"/>
              <a:t>Estructura Organizacional</a:t>
            </a:r>
            <a:r>
              <a:rPr lang="es-ES_tradnl" sz="1400" b="1" i="1"/>
              <a:t> </a:t>
            </a:r>
          </a:p>
          <a:p>
            <a:pPr algn="l" eaLnBrk="0" hangingPunct="0"/>
            <a:r>
              <a:rPr lang="es-ES_tradnl" sz="1400" b="1" i="1"/>
              <a:t>y </a:t>
            </a:r>
            <a:r>
              <a:rPr lang="es-MX" sz="1400" b="1" i="1"/>
              <a:t>Centros de Responsabilidad </a:t>
            </a:r>
            <a:endParaRPr lang="es-ES" sz="1400" b="1" i="1"/>
          </a:p>
        </p:txBody>
      </p:sp>
      <p:sp>
        <p:nvSpPr>
          <p:cNvPr id="52246" name="Rectangle 22"/>
          <p:cNvSpPr>
            <a:spLocks noChangeArrowheads="1"/>
          </p:cNvSpPr>
          <p:nvPr/>
        </p:nvSpPr>
        <p:spPr bwMode="auto">
          <a:xfrm>
            <a:off x="1692275" y="260350"/>
            <a:ext cx="5867400" cy="609600"/>
          </a:xfrm>
          <a:prstGeom prst="rect">
            <a:avLst/>
          </a:prstGeom>
          <a:noFill/>
          <a:ln w="9525">
            <a:noFill/>
            <a:miter lim="800000"/>
            <a:headEnd/>
            <a:tailEnd/>
          </a:ln>
        </p:spPr>
        <p:txBody>
          <a:bodyPr anchor="ctr"/>
          <a:lstStyle/>
          <a:p>
            <a:pPr algn="l" eaLnBrk="0" hangingPunct="0"/>
            <a:r>
              <a:rPr lang="es-ES_tradnl" sz="1600" b="1" i="1">
                <a:solidFill>
                  <a:schemeClr val="tx2"/>
                </a:solidFill>
              </a:rPr>
              <a:t>Ejemplo: Control y Organización </a:t>
            </a:r>
            <a:endParaRPr lang="es-ES_tradnl" sz="1600">
              <a:solidFill>
                <a:schemeClr val="tx2"/>
              </a:solidFill>
              <a:latin typeface="Times New Roman" pitchFamily="18" charset="0"/>
            </a:endParaRPr>
          </a:p>
        </p:txBody>
      </p:sp>
    </p:spTree>
  </p:cSld>
  <p:clrMapOvr>
    <a:masterClrMapping/>
  </p:clrMapOvr>
  <p:transition>
    <p:random/>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ChangeArrowheads="1"/>
          </p:cNvSpPr>
          <p:nvPr/>
        </p:nvSpPr>
        <p:spPr bwMode="auto">
          <a:xfrm>
            <a:off x="762000" y="1657350"/>
            <a:ext cx="7772400" cy="4133850"/>
          </a:xfrm>
          <a:prstGeom prst="rect">
            <a:avLst/>
          </a:prstGeom>
          <a:noFill/>
          <a:ln w="9525">
            <a:noFill/>
            <a:miter lim="800000"/>
            <a:headEnd/>
            <a:tailEnd/>
          </a:ln>
        </p:spPr>
        <p:txBody>
          <a:bodyPr>
            <a:spAutoFit/>
          </a:bodyPr>
          <a:lstStyle/>
          <a:p>
            <a:pPr algn="l" eaLnBrk="0" hangingPunct="0"/>
            <a:r>
              <a:rPr lang="es-ES_tradnl" sz="1400" b="1" i="1"/>
              <a:t>Centros de Costos: </a:t>
            </a:r>
          </a:p>
          <a:p>
            <a:pPr algn="just" eaLnBrk="0" hangingPunct="0"/>
            <a:r>
              <a:rPr lang="es-ES_tradnl" sz="1400" i="1"/>
              <a:t>Producto fácil de medir y relación insumo / producto estable. Se dispone de autonomía para decidir sobre la producción a obtener o sobre los recursos a emplear.</a:t>
            </a:r>
          </a:p>
          <a:p>
            <a:pPr algn="just" eaLnBrk="0" hangingPunct="0"/>
            <a:endParaRPr lang="es-ES_tradnl" sz="1400" i="1"/>
          </a:p>
          <a:p>
            <a:pPr algn="just" eaLnBrk="0" hangingPunct="0"/>
            <a:r>
              <a:rPr lang="es-ES_tradnl" sz="1400" b="1" i="1"/>
              <a:t>Centros de Gastos Discrecionales</a:t>
            </a:r>
            <a:r>
              <a:rPr lang="es-ES_tradnl" sz="1400" i="1"/>
              <a:t>: </a:t>
            </a:r>
          </a:p>
          <a:p>
            <a:pPr algn="just" eaLnBrk="0" hangingPunct="0"/>
            <a:r>
              <a:rPr lang="es-ES_tradnl" sz="1400" i="1"/>
              <a:t>Producto difícil de medir, y relación insumo / producto poco predecible.</a:t>
            </a:r>
          </a:p>
          <a:p>
            <a:pPr algn="just" eaLnBrk="0" hangingPunct="0"/>
            <a:endParaRPr lang="es-ES_tradnl" sz="1400" i="1"/>
          </a:p>
          <a:p>
            <a:pPr algn="just" eaLnBrk="0" hangingPunct="0"/>
            <a:r>
              <a:rPr lang="es-ES_tradnl" sz="1400" b="1" i="1"/>
              <a:t>Centros de Ingresos</a:t>
            </a:r>
            <a:r>
              <a:rPr lang="es-ES_tradnl" sz="1400" i="1"/>
              <a:t>:</a:t>
            </a:r>
          </a:p>
          <a:p>
            <a:pPr algn="just" eaLnBrk="0" hangingPunct="0"/>
            <a:r>
              <a:rPr lang="es-ES_tradnl" sz="1400" i="1"/>
              <a:t>Responsabilidad exclusiva sobre la distribución y venta de productos cuyo volumen y mix constituye un dato. Los ingresos generados pueden ser medidos en unidades monetarias.</a:t>
            </a:r>
          </a:p>
          <a:p>
            <a:pPr algn="just" eaLnBrk="0" hangingPunct="0"/>
            <a:endParaRPr lang="es-ES_tradnl" sz="1400" i="1"/>
          </a:p>
          <a:p>
            <a:pPr algn="just" eaLnBrk="0" hangingPunct="0"/>
            <a:r>
              <a:rPr lang="es-ES_tradnl" sz="1400" b="1" i="1"/>
              <a:t>Centros de Beneficios</a:t>
            </a:r>
            <a:r>
              <a:rPr lang="es-ES_tradnl" sz="1400" i="1"/>
              <a:t>:</a:t>
            </a:r>
          </a:p>
          <a:p>
            <a:pPr algn="just" eaLnBrk="0" hangingPunct="0"/>
            <a:r>
              <a:rPr lang="es-ES_tradnl" sz="1400" i="1"/>
              <a:t>Autonomía para decidir sobre los productos a obtener (ingresos) y sobre los recursos a emplear (gastos). Se busca medir el margen o resultado generado .</a:t>
            </a:r>
          </a:p>
          <a:p>
            <a:pPr algn="just" eaLnBrk="0" hangingPunct="0"/>
            <a:endParaRPr lang="es-ES_tradnl" sz="1400" i="1"/>
          </a:p>
          <a:p>
            <a:pPr algn="just" eaLnBrk="0" hangingPunct="0"/>
            <a:r>
              <a:rPr lang="es-ES_tradnl" sz="1400" b="1" i="1"/>
              <a:t>Centros de Inversiones</a:t>
            </a:r>
            <a:r>
              <a:rPr lang="es-ES_tradnl" sz="1400" i="1"/>
              <a:t>:</a:t>
            </a:r>
          </a:p>
          <a:p>
            <a:pPr algn="just" eaLnBrk="0" hangingPunct="0"/>
            <a:r>
              <a:rPr lang="es-ES_tradnl" sz="1400" i="1"/>
              <a:t>Autonomía máxima. Capacidad para decidir respecto de productos y recursos, y sobre el uso y destino de los activos disponibles. Interesa medir el desempeño en función del resultado y su relación con la inversión empleada. </a:t>
            </a:r>
          </a:p>
        </p:txBody>
      </p:sp>
      <p:sp>
        <p:nvSpPr>
          <p:cNvPr id="53251" name="Rectangle 3"/>
          <p:cNvSpPr>
            <a:spLocks noChangeArrowheads="1"/>
          </p:cNvSpPr>
          <p:nvPr/>
        </p:nvSpPr>
        <p:spPr bwMode="auto">
          <a:xfrm>
            <a:off x="1331913" y="404813"/>
            <a:ext cx="5029200" cy="609600"/>
          </a:xfrm>
          <a:prstGeom prst="rect">
            <a:avLst/>
          </a:prstGeom>
          <a:noFill/>
          <a:ln w="9525">
            <a:noFill/>
            <a:miter lim="800000"/>
            <a:headEnd/>
            <a:tailEnd/>
          </a:ln>
        </p:spPr>
        <p:txBody>
          <a:bodyPr anchor="ctr"/>
          <a:lstStyle/>
          <a:p>
            <a:pPr algn="l" eaLnBrk="0" hangingPunct="0"/>
            <a:r>
              <a:rPr lang="es-ES_tradnl" sz="1600" b="1" i="1">
                <a:solidFill>
                  <a:schemeClr val="tx2"/>
                </a:solidFill>
              </a:rPr>
              <a:t>Centros de Responsabilidad: Tipos</a:t>
            </a:r>
            <a:endParaRPr lang="es-ES_tradnl" sz="1600">
              <a:solidFill>
                <a:schemeClr val="tx2"/>
              </a:solidFill>
              <a:latin typeface="Times New Roman" pitchFamily="18" charset="0"/>
            </a:endParaRPr>
          </a:p>
        </p:txBody>
      </p:sp>
    </p:spTree>
  </p:cSld>
  <p:clrMapOvr>
    <a:masterClrMapping/>
  </p:clrMapOvr>
  <p:transition>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643042" y="357166"/>
            <a:ext cx="6500858" cy="462307"/>
          </a:xfrm>
          <a:ln>
            <a:headEnd/>
            <a:tailEnd/>
          </a:ln>
        </p:spPr>
        <p:style>
          <a:lnRef idx="0">
            <a:schemeClr val="accent2"/>
          </a:lnRef>
          <a:fillRef idx="3">
            <a:schemeClr val="accent2"/>
          </a:fillRef>
          <a:effectRef idx="3">
            <a:schemeClr val="accent2"/>
          </a:effectRef>
          <a:fontRef idx="minor">
            <a:schemeClr val="lt1"/>
          </a:fontRef>
        </p:style>
        <p:txBody>
          <a:bodyPr wrap="square" lIns="92075" tIns="46038" rIns="92075" bIns="46038">
            <a:spAutoFit/>
          </a:bodyPr>
          <a:lstStyle/>
          <a:p>
            <a:pPr algn="ctr">
              <a:defRPr/>
            </a:pPr>
            <a:r>
              <a:rPr lang="es-ES_tradnl" sz="2400" kern="1200" smtClean="0">
                <a:solidFill>
                  <a:schemeClr val="tx1"/>
                </a:solidFill>
                <a:effectLst>
                  <a:outerShdw blurRad="38100" dist="38100" dir="2700000" algn="tl">
                    <a:srgbClr val="C0C0C0"/>
                  </a:outerShdw>
                </a:effectLst>
                <a:latin typeface="Times New Roman" pitchFamily="18" charset="0"/>
                <a:ea typeface="+mn-ea"/>
                <a:cs typeface="+mn-cs"/>
              </a:rPr>
              <a:t>Enfoques clásicos</a:t>
            </a:r>
          </a:p>
        </p:txBody>
      </p:sp>
      <p:sp>
        <p:nvSpPr>
          <p:cNvPr id="110596" name="Oval 4"/>
          <p:cNvSpPr>
            <a:spLocks noChangeArrowheads="1"/>
          </p:cNvSpPr>
          <p:nvPr/>
        </p:nvSpPr>
        <p:spPr bwMode="auto">
          <a:xfrm>
            <a:off x="827088" y="2060575"/>
            <a:ext cx="1584325" cy="863600"/>
          </a:xfrm>
          <a:prstGeom prst="ellipse">
            <a:avLst/>
          </a:prstGeom>
          <a:ln>
            <a:headEnd/>
            <a:tailEnd/>
          </a:ln>
          <a:scene3d>
            <a:camera prst="orthographicFront">
              <a:rot lat="0" lon="0" rev="0"/>
            </a:camera>
            <a:lightRig rig="threePt" dir="t">
              <a:rot lat="0" lon="0" rev="1200000"/>
            </a:lightRig>
          </a:scene3d>
          <a:sp3d>
            <a:bevelT w="63500" h="25400" prst="relaxedInset"/>
          </a:sp3d>
        </p:spPr>
        <p:style>
          <a:lnRef idx="0">
            <a:schemeClr val="dk1"/>
          </a:lnRef>
          <a:fillRef idx="3">
            <a:schemeClr val="dk1"/>
          </a:fillRef>
          <a:effectRef idx="3">
            <a:schemeClr val="dk1"/>
          </a:effectRef>
          <a:fontRef idx="minor">
            <a:schemeClr val="lt1"/>
          </a:fontRef>
        </p:style>
        <p:txBody>
          <a:bodyPr wrap="none" anchor="ctr"/>
          <a:lstStyle/>
          <a:p>
            <a:r>
              <a:rPr lang="es-ES_tradnl"/>
              <a:t>Financiero</a:t>
            </a:r>
          </a:p>
          <a:p>
            <a:r>
              <a:rPr lang="es-ES_tradnl"/>
              <a:t>Contable</a:t>
            </a:r>
          </a:p>
        </p:txBody>
      </p:sp>
      <p:sp>
        <p:nvSpPr>
          <p:cNvPr id="110597" name="Oval 5"/>
          <p:cNvSpPr>
            <a:spLocks noChangeArrowheads="1"/>
          </p:cNvSpPr>
          <p:nvPr/>
        </p:nvSpPr>
        <p:spPr bwMode="auto">
          <a:xfrm>
            <a:off x="6084888" y="2060575"/>
            <a:ext cx="1584325" cy="863600"/>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r>
              <a:rPr lang="es-ES_tradnl"/>
              <a:t>Estratégico</a:t>
            </a:r>
          </a:p>
        </p:txBody>
      </p:sp>
      <p:sp>
        <p:nvSpPr>
          <p:cNvPr id="110598" name="Oval 6"/>
          <p:cNvSpPr>
            <a:spLocks noChangeArrowheads="1"/>
          </p:cNvSpPr>
          <p:nvPr/>
        </p:nvSpPr>
        <p:spPr bwMode="auto">
          <a:xfrm>
            <a:off x="3563938" y="5229225"/>
            <a:ext cx="1584325" cy="863600"/>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r>
              <a:rPr lang="es-ES_tradnl"/>
              <a:t>Psicosocial</a:t>
            </a:r>
          </a:p>
        </p:txBody>
      </p:sp>
      <p:sp>
        <p:nvSpPr>
          <p:cNvPr id="110599" name="AutoShape 7"/>
          <p:cNvSpPr>
            <a:spLocks noChangeArrowheads="1"/>
          </p:cNvSpPr>
          <p:nvPr/>
        </p:nvSpPr>
        <p:spPr bwMode="auto">
          <a:xfrm>
            <a:off x="4211638" y="4581525"/>
            <a:ext cx="287337" cy="503238"/>
          </a:xfrm>
          <a:prstGeom prst="upArrow">
            <a:avLst>
              <a:gd name="adj1" fmla="val 50000"/>
              <a:gd name="adj2" fmla="val 43785"/>
            </a:avLst>
          </a:prstGeom>
          <a:solidFill>
            <a:schemeClr val="accent1"/>
          </a:solidFill>
          <a:ln w="9525">
            <a:solidFill>
              <a:schemeClr val="tx1"/>
            </a:solidFill>
            <a:miter lim="800000"/>
            <a:headEnd/>
            <a:tailEnd/>
          </a:ln>
        </p:spPr>
        <p:txBody>
          <a:bodyPr wrap="none" anchor="ctr"/>
          <a:lstStyle/>
          <a:p>
            <a:endParaRPr lang="es-ES"/>
          </a:p>
        </p:txBody>
      </p:sp>
      <p:sp>
        <p:nvSpPr>
          <p:cNvPr id="110600" name="AutoShape 8"/>
          <p:cNvSpPr>
            <a:spLocks noChangeArrowheads="1"/>
          </p:cNvSpPr>
          <p:nvPr/>
        </p:nvSpPr>
        <p:spPr bwMode="auto">
          <a:xfrm rot="-3123333">
            <a:off x="2412206" y="2851944"/>
            <a:ext cx="360363" cy="720725"/>
          </a:xfrm>
          <a:prstGeom prst="downArrow">
            <a:avLst>
              <a:gd name="adj1" fmla="val 50000"/>
              <a:gd name="adj2" fmla="val 50000"/>
            </a:avLst>
          </a:prstGeom>
          <a:solidFill>
            <a:schemeClr val="accent1"/>
          </a:solidFill>
          <a:ln w="9525">
            <a:solidFill>
              <a:schemeClr val="tx1"/>
            </a:solidFill>
            <a:miter lim="800000"/>
            <a:headEnd/>
            <a:tailEnd/>
          </a:ln>
        </p:spPr>
        <p:txBody>
          <a:bodyPr wrap="none" anchor="ctr"/>
          <a:lstStyle/>
          <a:p>
            <a:endParaRPr lang="es-ES"/>
          </a:p>
        </p:txBody>
      </p:sp>
      <p:sp>
        <p:nvSpPr>
          <p:cNvPr id="110601" name="AutoShape 9"/>
          <p:cNvSpPr>
            <a:spLocks noChangeArrowheads="1"/>
          </p:cNvSpPr>
          <p:nvPr/>
        </p:nvSpPr>
        <p:spPr bwMode="auto">
          <a:xfrm rot="2473275">
            <a:off x="5868988" y="3041650"/>
            <a:ext cx="360362" cy="504825"/>
          </a:xfrm>
          <a:prstGeom prst="downArrow">
            <a:avLst>
              <a:gd name="adj1" fmla="val 50000"/>
              <a:gd name="adj2" fmla="val 35022"/>
            </a:avLst>
          </a:prstGeom>
          <a:solidFill>
            <a:schemeClr val="accent1"/>
          </a:solidFill>
          <a:ln w="9525">
            <a:solidFill>
              <a:schemeClr val="tx1"/>
            </a:solidFill>
            <a:miter lim="800000"/>
            <a:headEnd/>
            <a:tailEnd/>
          </a:ln>
        </p:spPr>
        <p:txBody>
          <a:bodyPr wrap="none" anchor="ctr"/>
          <a:lstStyle/>
          <a:p>
            <a:endParaRPr lang="es-ES"/>
          </a:p>
        </p:txBody>
      </p:sp>
      <p:sp>
        <p:nvSpPr>
          <p:cNvPr id="9225" name="Oval 10"/>
          <p:cNvSpPr>
            <a:spLocks noChangeArrowheads="1"/>
          </p:cNvSpPr>
          <p:nvPr/>
        </p:nvSpPr>
        <p:spPr bwMode="auto">
          <a:xfrm>
            <a:off x="3276600" y="3213100"/>
            <a:ext cx="2232025" cy="1008063"/>
          </a:xfrm>
          <a:prstGeom prst="ellipse">
            <a:avLst/>
          </a:prstGeom>
          <a:ln>
            <a:headEnd/>
            <a:tailEnd/>
          </a:ln>
          <a:scene3d>
            <a:camera prst="orthographicFront">
              <a:rot lat="0" lon="0" rev="0"/>
            </a:camera>
            <a:lightRig rig="threePt" dir="t">
              <a:rot lat="0" lon="0" rev="1200000"/>
            </a:lightRig>
          </a:scene3d>
          <a:sp3d>
            <a:bevelT w="152400" h="25400"/>
          </a:sp3d>
        </p:spPr>
        <p:style>
          <a:lnRef idx="0">
            <a:schemeClr val="accent2"/>
          </a:lnRef>
          <a:fillRef idx="3">
            <a:schemeClr val="accent2"/>
          </a:fillRef>
          <a:effectRef idx="3">
            <a:schemeClr val="accent2"/>
          </a:effectRef>
          <a:fontRef idx="minor">
            <a:schemeClr val="lt1"/>
          </a:fontRef>
        </p:style>
        <p:txBody>
          <a:bodyPr wrap="none" anchor="ctr"/>
          <a:lstStyle/>
          <a:p>
            <a:r>
              <a:rPr lang="es-ES_tradnl" b="1">
                <a:solidFill>
                  <a:srgbClr val="FF0000"/>
                </a:solidFill>
              </a:rPr>
              <a:t>Control de gestión</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0596"/>
                                        </p:tgtEl>
                                        <p:attrNameLst>
                                          <p:attrName>style.visibility</p:attrName>
                                        </p:attrNameLst>
                                      </p:cBhvr>
                                      <p:to>
                                        <p:strVal val="visible"/>
                                      </p:to>
                                    </p:set>
                                    <p:animEffect transition="in" filter="box(in)">
                                      <p:cBhvr>
                                        <p:cTn id="7" dur="500"/>
                                        <p:tgtEl>
                                          <p:spTgt spid="110596"/>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110600"/>
                                        </p:tgtEl>
                                        <p:attrNameLst>
                                          <p:attrName>style.visibility</p:attrName>
                                        </p:attrNameLst>
                                      </p:cBhvr>
                                      <p:to>
                                        <p:strVal val="visible"/>
                                      </p:to>
                                    </p:set>
                                    <p:animEffect transition="in" filter="box(in)">
                                      <p:cBhvr>
                                        <p:cTn id="10" dur="500"/>
                                        <p:tgtEl>
                                          <p:spTgt spid="110600"/>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110597"/>
                                        </p:tgtEl>
                                        <p:attrNameLst>
                                          <p:attrName>style.visibility</p:attrName>
                                        </p:attrNameLst>
                                      </p:cBhvr>
                                      <p:to>
                                        <p:strVal val="visible"/>
                                      </p:to>
                                    </p:set>
                                    <p:animEffect transition="in" filter="box(in)">
                                      <p:cBhvr>
                                        <p:cTn id="15" dur="500"/>
                                        <p:tgtEl>
                                          <p:spTgt spid="110597"/>
                                        </p:tgtEl>
                                      </p:cBhvr>
                                    </p:animEffect>
                                  </p:childTnLst>
                                </p:cTn>
                              </p:par>
                              <p:par>
                                <p:cTn id="16" presetID="4" presetClass="entr" presetSubtype="16" fill="hold" grpId="0" nodeType="withEffect">
                                  <p:stCondLst>
                                    <p:cond delay="0"/>
                                  </p:stCondLst>
                                  <p:childTnLst>
                                    <p:set>
                                      <p:cBhvr>
                                        <p:cTn id="17" dur="1" fill="hold">
                                          <p:stCondLst>
                                            <p:cond delay="0"/>
                                          </p:stCondLst>
                                        </p:cTn>
                                        <p:tgtEl>
                                          <p:spTgt spid="110601"/>
                                        </p:tgtEl>
                                        <p:attrNameLst>
                                          <p:attrName>style.visibility</p:attrName>
                                        </p:attrNameLst>
                                      </p:cBhvr>
                                      <p:to>
                                        <p:strVal val="visible"/>
                                      </p:to>
                                    </p:set>
                                    <p:animEffect transition="in" filter="box(in)">
                                      <p:cBhvr>
                                        <p:cTn id="18" dur="500"/>
                                        <p:tgtEl>
                                          <p:spTgt spid="110601"/>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110598"/>
                                        </p:tgtEl>
                                        <p:attrNameLst>
                                          <p:attrName>style.visibility</p:attrName>
                                        </p:attrNameLst>
                                      </p:cBhvr>
                                      <p:to>
                                        <p:strVal val="visible"/>
                                      </p:to>
                                    </p:set>
                                    <p:animEffect transition="in" filter="box(in)">
                                      <p:cBhvr>
                                        <p:cTn id="23" dur="500"/>
                                        <p:tgtEl>
                                          <p:spTgt spid="110598"/>
                                        </p:tgtEl>
                                      </p:cBhvr>
                                    </p:animEffect>
                                  </p:childTnLst>
                                </p:cTn>
                              </p:par>
                              <p:par>
                                <p:cTn id="24" presetID="4" presetClass="entr" presetSubtype="16" fill="hold" grpId="0" nodeType="withEffect">
                                  <p:stCondLst>
                                    <p:cond delay="0"/>
                                  </p:stCondLst>
                                  <p:childTnLst>
                                    <p:set>
                                      <p:cBhvr>
                                        <p:cTn id="25" dur="1" fill="hold">
                                          <p:stCondLst>
                                            <p:cond delay="0"/>
                                          </p:stCondLst>
                                        </p:cTn>
                                        <p:tgtEl>
                                          <p:spTgt spid="110599"/>
                                        </p:tgtEl>
                                        <p:attrNameLst>
                                          <p:attrName>style.visibility</p:attrName>
                                        </p:attrNameLst>
                                      </p:cBhvr>
                                      <p:to>
                                        <p:strVal val="visible"/>
                                      </p:to>
                                    </p:set>
                                    <p:animEffect transition="in" filter="box(in)">
                                      <p:cBhvr>
                                        <p:cTn id="26" dur="500"/>
                                        <p:tgtEl>
                                          <p:spTgt spid="1105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6" grpId="0" animBg="1"/>
      <p:bldP spid="110597" grpId="0" animBg="1"/>
      <p:bldP spid="110598" grpId="0" animBg="1"/>
      <p:bldP spid="110599" grpId="0" animBg="1"/>
      <p:bldP spid="110600" grpId="0" animBg="1"/>
      <p:bldP spid="110601"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3 Marcador de número de diapositiva"/>
          <p:cNvSpPr>
            <a:spLocks noGrp="1"/>
          </p:cNvSpPr>
          <p:nvPr>
            <p:ph type="sldNum" sz="quarter" idx="12"/>
          </p:nvPr>
        </p:nvSpPr>
        <p:spPr/>
        <p:txBody>
          <a:bodyPr/>
          <a:lstStyle/>
          <a:p>
            <a:pPr>
              <a:defRPr/>
            </a:pPr>
            <a:fld id="{057807DB-3123-4679-B556-46C34C6CF85C}" type="slidenum">
              <a:rPr lang="en-US"/>
              <a:pPr>
                <a:defRPr/>
              </a:pPr>
              <a:t>50</a:t>
            </a:fld>
            <a:endParaRPr lang="en-US"/>
          </a:p>
        </p:txBody>
      </p:sp>
      <p:sp>
        <p:nvSpPr>
          <p:cNvPr id="54275" name="Rectangle 2"/>
          <p:cNvSpPr>
            <a:spLocks noChangeArrowheads="1"/>
          </p:cNvSpPr>
          <p:nvPr/>
        </p:nvSpPr>
        <p:spPr bwMode="auto">
          <a:xfrm>
            <a:off x="214313" y="923925"/>
            <a:ext cx="8758237" cy="5559425"/>
          </a:xfrm>
          <a:prstGeom prst="rect">
            <a:avLst/>
          </a:prstGeom>
          <a:ln>
            <a:headEnd/>
            <a:tailEnd/>
          </a:ln>
          <a:effectLst>
            <a:glow rad="228600">
              <a:schemeClr val="accent4">
                <a:satMod val="175000"/>
                <a:alpha val="40000"/>
              </a:schemeClr>
            </a:glow>
            <a:outerShdw blurRad="40000" dist="23000" dir="5400000" rotWithShape="0">
              <a:srgbClr val="000000">
                <a:alpha val="35000"/>
              </a:srgbClr>
            </a:outerShdw>
          </a:effectLst>
        </p:spPr>
        <p:style>
          <a:lnRef idx="0">
            <a:schemeClr val="accent2"/>
          </a:lnRef>
          <a:fillRef idx="3">
            <a:schemeClr val="accent2"/>
          </a:fillRef>
          <a:effectRef idx="3">
            <a:schemeClr val="accent2"/>
          </a:effectRef>
          <a:fontRef idx="minor">
            <a:schemeClr val="lt1"/>
          </a:fontRef>
        </p:style>
        <p:txBody>
          <a:bodyPr wrap="none" anchor="ctr"/>
          <a:lstStyle/>
          <a:p>
            <a:endParaRPr lang="es-ES"/>
          </a:p>
        </p:txBody>
      </p:sp>
      <p:sp>
        <p:nvSpPr>
          <p:cNvPr id="54276" name="Line 3"/>
          <p:cNvSpPr>
            <a:spLocks noChangeShapeType="1"/>
          </p:cNvSpPr>
          <p:nvPr/>
        </p:nvSpPr>
        <p:spPr bwMode="auto">
          <a:xfrm>
            <a:off x="225425" y="1497013"/>
            <a:ext cx="8732838" cy="0"/>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54277" name="Rectangle 4"/>
          <p:cNvSpPr>
            <a:spLocks noChangeArrowheads="1"/>
          </p:cNvSpPr>
          <p:nvPr/>
        </p:nvSpPr>
        <p:spPr bwMode="auto">
          <a:xfrm>
            <a:off x="512763" y="1085850"/>
            <a:ext cx="681037" cy="336550"/>
          </a:xfrm>
          <a:prstGeom prst="rect">
            <a:avLst/>
          </a:prstGeom>
          <a:noFill/>
          <a:ln w="9525">
            <a:noFill/>
            <a:miter lim="800000"/>
            <a:headEnd/>
            <a:tailEnd/>
          </a:ln>
        </p:spPr>
        <p:txBody>
          <a:bodyPr wrap="none" lIns="92075" tIns="46038" rIns="92075" bIns="46038">
            <a:spAutoFit/>
          </a:bodyPr>
          <a:lstStyle/>
          <a:p>
            <a:pPr algn="l" eaLnBrk="0" hangingPunct="0"/>
            <a:r>
              <a:rPr lang="es-ES_tradnl" sz="1600" b="1">
                <a:solidFill>
                  <a:srgbClr val="333333"/>
                </a:solidFill>
                <a:latin typeface="Times New Roman" pitchFamily="18" charset="0"/>
              </a:rPr>
              <a:t>TIPO</a:t>
            </a:r>
          </a:p>
        </p:txBody>
      </p:sp>
      <p:sp>
        <p:nvSpPr>
          <p:cNvPr id="54278" name="Rectangle 5"/>
          <p:cNvSpPr>
            <a:spLocks noChangeArrowheads="1"/>
          </p:cNvSpPr>
          <p:nvPr/>
        </p:nvSpPr>
        <p:spPr bwMode="auto">
          <a:xfrm>
            <a:off x="2170113" y="1079500"/>
            <a:ext cx="2132012" cy="336550"/>
          </a:xfrm>
          <a:prstGeom prst="rect">
            <a:avLst/>
          </a:prstGeom>
          <a:noFill/>
          <a:ln w="9525">
            <a:noFill/>
            <a:miter lim="800000"/>
            <a:headEnd/>
            <a:tailEnd/>
          </a:ln>
        </p:spPr>
        <p:txBody>
          <a:bodyPr wrap="none" lIns="92075" tIns="46038" rIns="92075" bIns="46038">
            <a:spAutoFit/>
          </a:bodyPr>
          <a:lstStyle/>
          <a:p>
            <a:pPr algn="l" eaLnBrk="0" hangingPunct="0"/>
            <a:r>
              <a:rPr lang="es-ES_tradnl" sz="1600" b="1">
                <a:solidFill>
                  <a:srgbClr val="333333"/>
                </a:solidFill>
                <a:latin typeface="Times New Roman" pitchFamily="18" charset="0"/>
              </a:rPr>
              <a:t>RESPONSABILIDAD</a:t>
            </a:r>
          </a:p>
        </p:txBody>
      </p:sp>
      <p:grpSp>
        <p:nvGrpSpPr>
          <p:cNvPr id="54279" name="Group 6"/>
          <p:cNvGrpSpPr>
            <a:grpSpLocks/>
          </p:cNvGrpSpPr>
          <p:nvPr/>
        </p:nvGrpSpPr>
        <p:grpSpPr bwMode="auto">
          <a:xfrm>
            <a:off x="2154238" y="917575"/>
            <a:ext cx="4686300" cy="5568950"/>
            <a:chOff x="1357" y="428"/>
            <a:chExt cx="2952" cy="3508"/>
          </a:xfrm>
        </p:grpSpPr>
        <p:sp>
          <p:nvSpPr>
            <p:cNvPr id="54312" name="Line 7"/>
            <p:cNvSpPr>
              <a:spLocks noChangeShapeType="1"/>
            </p:cNvSpPr>
            <p:nvPr/>
          </p:nvSpPr>
          <p:spPr bwMode="auto">
            <a:xfrm>
              <a:off x="1357" y="428"/>
              <a:ext cx="0" cy="3495"/>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54313" name="Line 8"/>
            <p:cNvSpPr>
              <a:spLocks noChangeShapeType="1"/>
            </p:cNvSpPr>
            <p:nvPr/>
          </p:nvSpPr>
          <p:spPr bwMode="auto">
            <a:xfrm>
              <a:off x="2879" y="434"/>
              <a:ext cx="0" cy="3496"/>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54314" name="Line 9"/>
            <p:cNvSpPr>
              <a:spLocks noChangeShapeType="1"/>
            </p:cNvSpPr>
            <p:nvPr/>
          </p:nvSpPr>
          <p:spPr bwMode="auto">
            <a:xfrm>
              <a:off x="4309" y="441"/>
              <a:ext cx="0" cy="3495"/>
            </a:xfrm>
            <a:prstGeom prst="line">
              <a:avLst/>
            </a:prstGeom>
            <a:noFill/>
            <a:ln w="12700">
              <a:solidFill>
                <a:srgbClr val="000000"/>
              </a:solidFill>
              <a:round/>
              <a:headEnd type="none" w="sm" len="sm"/>
              <a:tailEnd type="none" w="sm" len="sm"/>
            </a:ln>
          </p:spPr>
          <p:txBody>
            <a:bodyPr wrap="none" anchor="ctr"/>
            <a:lstStyle/>
            <a:p>
              <a:endParaRPr lang="es-ES"/>
            </a:p>
          </p:txBody>
        </p:sp>
      </p:grpSp>
      <p:sp>
        <p:nvSpPr>
          <p:cNvPr id="54280" name="Rectangle 10"/>
          <p:cNvSpPr>
            <a:spLocks noChangeArrowheads="1"/>
          </p:cNvSpPr>
          <p:nvPr/>
        </p:nvSpPr>
        <p:spPr bwMode="auto">
          <a:xfrm>
            <a:off x="4584700" y="914400"/>
            <a:ext cx="2309813" cy="581025"/>
          </a:xfrm>
          <a:prstGeom prst="rect">
            <a:avLst/>
          </a:prstGeom>
          <a:noFill/>
          <a:ln w="9525">
            <a:noFill/>
            <a:miter lim="800000"/>
            <a:headEnd/>
            <a:tailEnd/>
          </a:ln>
        </p:spPr>
        <p:txBody>
          <a:bodyPr lIns="92075" tIns="46038" rIns="92075" bIns="46038">
            <a:spAutoFit/>
          </a:bodyPr>
          <a:lstStyle/>
          <a:p>
            <a:pPr eaLnBrk="0" hangingPunct="0"/>
            <a:r>
              <a:rPr lang="es-ES_tradnl" sz="1600" b="1">
                <a:solidFill>
                  <a:srgbClr val="333333"/>
                </a:solidFill>
                <a:latin typeface="Times New Roman" pitchFamily="18" charset="0"/>
              </a:rPr>
              <a:t>CRITERIOS DE EVALUACION</a:t>
            </a:r>
          </a:p>
        </p:txBody>
      </p:sp>
      <p:sp>
        <p:nvSpPr>
          <p:cNvPr id="54281" name="Rectangle 11"/>
          <p:cNvSpPr>
            <a:spLocks noChangeArrowheads="1"/>
          </p:cNvSpPr>
          <p:nvPr/>
        </p:nvSpPr>
        <p:spPr bwMode="auto">
          <a:xfrm>
            <a:off x="6743700" y="1062038"/>
            <a:ext cx="2309813" cy="336550"/>
          </a:xfrm>
          <a:prstGeom prst="rect">
            <a:avLst/>
          </a:prstGeom>
          <a:noFill/>
          <a:ln w="9525">
            <a:noFill/>
            <a:miter lim="800000"/>
            <a:headEnd/>
            <a:tailEnd/>
          </a:ln>
        </p:spPr>
        <p:txBody>
          <a:bodyPr lIns="92075" tIns="46038" rIns="92075" bIns="46038">
            <a:spAutoFit/>
          </a:bodyPr>
          <a:lstStyle/>
          <a:p>
            <a:pPr eaLnBrk="0" hangingPunct="0"/>
            <a:r>
              <a:rPr lang="es-ES_tradnl" sz="1600" b="1">
                <a:solidFill>
                  <a:srgbClr val="333333"/>
                </a:solidFill>
                <a:latin typeface="Times New Roman" pitchFamily="18" charset="0"/>
              </a:rPr>
              <a:t>EJEMPLO</a:t>
            </a:r>
          </a:p>
        </p:txBody>
      </p:sp>
      <p:sp>
        <p:nvSpPr>
          <p:cNvPr id="54282" name="Rectangle 12"/>
          <p:cNvSpPr>
            <a:spLocks noChangeArrowheads="1"/>
          </p:cNvSpPr>
          <p:nvPr/>
        </p:nvSpPr>
        <p:spPr bwMode="auto">
          <a:xfrm>
            <a:off x="293688" y="1597025"/>
            <a:ext cx="1622425" cy="825500"/>
          </a:xfrm>
          <a:prstGeom prst="rect">
            <a:avLst/>
          </a:prstGeom>
          <a:noFill/>
          <a:ln w="9525">
            <a:noFill/>
            <a:miter lim="800000"/>
            <a:headEnd/>
            <a:tailEnd/>
          </a:ln>
        </p:spPr>
        <p:txBody>
          <a:bodyPr lIns="92075" tIns="46038" rIns="92075" bIns="46038">
            <a:spAutoFit/>
          </a:bodyPr>
          <a:lstStyle/>
          <a:p>
            <a:pPr marL="201613" indent="-201613" algn="l" eaLnBrk="0" hangingPunct="0">
              <a:buFontTx/>
              <a:buChar char="•"/>
            </a:pPr>
            <a:r>
              <a:rPr lang="es-ES_tradnl" sz="1600">
                <a:solidFill>
                  <a:srgbClr val="333333"/>
                </a:solidFill>
                <a:latin typeface="Times New Roman" pitchFamily="18" charset="0"/>
              </a:rPr>
              <a:t>Centros de Costos de producción</a:t>
            </a:r>
          </a:p>
        </p:txBody>
      </p:sp>
      <p:sp>
        <p:nvSpPr>
          <p:cNvPr id="54283" name="Rectangle 13"/>
          <p:cNvSpPr>
            <a:spLocks noChangeArrowheads="1"/>
          </p:cNvSpPr>
          <p:nvPr/>
        </p:nvSpPr>
        <p:spPr bwMode="auto">
          <a:xfrm>
            <a:off x="2122488" y="1577975"/>
            <a:ext cx="2297112" cy="730250"/>
          </a:xfrm>
          <a:prstGeom prst="rect">
            <a:avLst/>
          </a:prstGeom>
          <a:noFill/>
          <a:ln w="9525">
            <a:noFill/>
            <a:miter lim="800000"/>
            <a:headEnd/>
            <a:tailEnd/>
          </a:ln>
        </p:spPr>
        <p:txBody>
          <a:bodyPr lIns="92075" tIns="46038" rIns="92075" bIns="46038">
            <a:spAutoFit/>
          </a:bodyPr>
          <a:lstStyle/>
          <a:p>
            <a:pPr marL="201613" indent="-201613" algn="l" eaLnBrk="0" hangingPunct="0">
              <a:buFontTx/>
              <a:buChar char="•"/>
            </a:pPr>
            <a:r>
              <a:rPr lang="es-ES_tradnl" sz="1400">
                <a:solidFill>
                  <a:srgbClr val="333333"/>
                </a:solidFill>
                <a:latin typeface="Times New Roman" pitchFamily="18" charset="0"/>
              </a:rPr>
              <a:t>Costos</a:t>
            </a:r>
          </a:p>
          <a:p>
            <a:pPr marL="201613" indent="-201613" algn="l" eaLnBrk="0" hangingPunct="0">
              <a:buFontTx/>
              <a:buChar char="•"/>
            </a:pPr>
            <a:r>
              <a:rPr lang="es-ES_tradnl" sz="1400">
                <a:solidFill>
                  <a:srgbClr val="333333"/>
                </a:solidFill>
                <a:latin typeface="Times New Roman" pitchFamily="18" charset="0"/>
              </a:rPr>
              <a:t>Cantidad producida</a:t>
            </a:r>
          </a:p>
          <a:p>
            <a:pPr marL="201613" indent="-201613" algn="l" eaLnBrk="0" hangingPunct="0">
              <a:buFontTx/>
              <a:buChar char="•"/>
            </a:pPr>
            <a:r>
              <a:rPr lang="es-ES_tradnl" sz="1400">
                <a:solidFill>
                  <a:srgbClr val="333333"/>
                </a:solidFill>
                <a:latin typeface="Times New Roman" pitchFamily="18" charset="0"/>
              </a:rPr>
              <a:t>Calidad</a:t>
            </a:r>
          </a:p>
        </p:txBody>
      </p:sp>
      <p:sp>
        <p:nvSpPr>
          <p:cNvPr id="54284" name="Rectangle 14"/>
          <p:cNvSpPr>
            <a:spLocks noChangeArrowheads="1"/>
          </p:cNvSpPr>
          <p:nvPr/>
        </p:nvSpPr>
        <p:spPr bwMode="auto">
          <a:xfrm>
            <a:off x="4560888" y="1577975"/>
            <a:ext cx="2373312" cy="942975"/>
          </a:xfrm>
          <a:prstGeom prst="rect">
            <a:avLst/>
          </a:prstGeom>
          <a:noFill/>
          <a:ln w="9525">
            <a:noFill/>
            <a:miter lim="800000"/>
            <a:headEnd/>
            <a:tailEnd/>
          </a:ln>
        </p:spPr>
        <p:txBody>
          <a:bodyPr lIns="92075" tIns="46038" rIns="92075" bIns="46038">
            <a:spAutoFit/>
          </a:bodyPr>
          <a:lstStyle/>
          <a:p>
            <a:pPr marL="201613" indent="-201613" algn="l" eaLnBrk="0" hangingPunct="0">
              <a:buFontTx/>
              <a:buChar char="•"/>
            </a:pPr>
            <a:r>
              <a:rPr lang="es-ES_tradnl" sz="1400">
                <a:solidFill>
                  <a:srgbClr val="333333"/>
                </a:solidFill>
                <a:latin typeface="Times New Roman" pitchFamily="18" charset="0"/>
              </a:rPr>
              <a:t>Desviaciones en costos.</a:t>
            </a:r>
          </a:p>
          <a:p>
            <a:pPr marL="201613" indent="-201613" algn="l" eaLnBrk="0" hangingPunct="0">
              <a:buFontTx/>
              <a:buChar char="•"/>
            </a:pPr>
            <a:r>
              <a:rPr lang="es-ES_tradnl" sz="1400">
                <a:solidFill>
                  <a:srgbClr val="333333"/>
                </a:solidFill>
                <a:latin typeface="Times New Roman" pitchFamily="18" charset="0"/>
              </a:rPr>
              <a:t>Cumplimiento de programas de producción</a:t>
            </a:r>
          </a:p>
          <a:p>
            <a:pPr marL="201613" indent="-201613" algn="l" eaLnBrk="0" hangingPunct="0">
              <a:buFontTx/>
              <a:buChar char="•"/>
            </a:pPr>
            <a:r>
              <a:rPr lang="es-ES_tradnl" sz="1400">
                <a:solidFill>
                  <a:srgbClr val="333333"/>
                </a:solidFill>
                <a:latin typeface="Times New Roman" pitchFamily="18" charset="0"/>
              </a:rPr>
              <a:t>Calidad</a:t>
            </a:r>
          </a:p>
        </p:txBody>
      </p:sp>
      <p:sp>
        <p:nvSpPr>
          <p:cNvPr id="54285" name="Rectangle 15"/>
          <p:cNvSpPr>
            <a:spLocks noChangeArrowheads="1"/>
          </p:cNvSpPr>
          <p:nvPr/>
        </p:nvSpPr>
        <p:spPr bwMode="auto">
          <a:xfrm>
            <a:off x="6846888" y="1577975"/>
            <a:ext cx="1916112" cy="730250"/>
          </a:xfrm>
          <a:prstGeom prst="rect">
            <a:avLst/>
          </a:prstGeom>
          <a:noFill/>
          <a:ln w="9525">
            <a:noFill/>
            <a:miter lim="800000"/>
            <a:headEnd/>
            <a:tailEnd/>
          </a:ln>
        </p:spPr>
        <p:txBody>
          <a:bodyPr lIns="92075" tIns="46038" rIns="92075" bIns="46038">
            <a:spAutoFit/>
          </a:bodyPr>
          <a:lstStyle/>
          <a:p>
            <a:pPr marL="201613" indent="-201613" algn="l" eaLnBrk="0" hangingPunct="0">
              <a:buFontTx/>
              <a:buChar char="•"/>
            </a:pPr>
            <a:r>
              <a:rPr lang="es-ES_tradnl" sz="1400">
                <a:solidFill>
                  <a:srgbClr val="333333"/>
                </a:solidFill>
                <a:latin typeface="Times New Roman" pitchFamily="18" charset="0"/>
              </a:rPr>
              <a:t>Departamento de producción de una fábrica.</a:t>
            </a:r>
          </a:p>
        </p:txBody>
      </p:sp>
      <p:sp>
        <p:nvSpPr>
          <p:cNvPr id="54286" name="Line 16"/>
          <p:cNvSpPr>
            <a:spLocks noChangeShapeType="1"/>
          </p:cNvSpPr>
          <p:nvPr/>
        </p:nvSpPr>
        <p:spPr bwMode="auto">
          <a:xfrm>
            <a:off x="225425" y="2487613"/>
            <a:ext cx="8732838" cy="0"/>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54287" name="Line 17"/>
          <p:cNvSpPr>
            <a:spLocks noChangeShapeType="1"/>
          </p:cNvSpPr>
          <p:nvPr/>
        </p:nvSpPr>
        <p:spPr bwMode="auto">
          <a:xfrm>
            <a:off x="225425" y="3173413"/>
            <a:ext cx="8732838" cy="0"/>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54288" name="Rectangle 18"/>
          <p:cNvSpPr>
            <a:spLocks noChangeArrowheads="1"/>
          </p:cNvSpPr>
          <p:nvPr/>
        </p:nvSpPr>
        <p:spPr bwMode="auto">
          <a:xfrm>
            <a:off x="293688" y="2511425"/>
            <a:ext cx="1622425" cy="581025"/>
          </a:xfrm>
          <a:prstGeom prst="rect">
            <a:avLst/>
          </a:prstGeom>
          <a:noFill/>
          <a:ln w="9525">
            <a:noFill/>
            <a:miter lim="800000"/>
            <a:headEnd/>
            <a:tailEnd/>
          </a:ln>
        </p:spPr>
        <p:txBody>
          <a:bodyPr lIns="92075" tIns="46038" rIns="92075" bIns="46038">
            <a:spAutoFit/>
          </a:bodyPr>
          <a:lstStyle/>
          <a:p>
            <a:pPr marL="201613" indent="-201613" algn="l" eaLnBrk="0" hangingPunct="0">
              <a:buFontTx/>
              <a:buChar char="•"/>
            </a:pPr>
            <a:r>
              <a:rPr lang="es-ES_tradnl" sz="1600">
                <a:solidFill>
                  <a:srgbClr val="333333"/>
                </a:solidFill>
                <a:latin typeface="Times New Roman" pitchFamily="18" charset="0"/>
              </a:rPr>
              <a:t>Centro de servicio</a:t>
            </a:r>
          </a:p>
        </p:txBody>
      </p:sp>
      <p:sp>
        <p:nvSpPr>
          <p:cNvPr id="54289" name="Rectangle 19"/>
          <p:cNvSpPr>
            <a:spLocks noChangeArrowheads="1"/>
          </p:cNvSpPr>
          <p:nvPr/>
        </p:nvSpPr>
        <p:spPr bwMode="auto">
          <a:xfrm>
            <a:off x="2122488" y="2492375"/>
            <a:ext cx="2297112" cy="517525"/>
          </a:xfrm>
          <a:prstGeom prst="rect">
            <a:avLst/>
          </a:prstGeom>
          <a:noFill/>
          <a:ln w="9525">
            <a:noFill/>
            <a:miter lim="800000"/>
            <a:headEnd/>
            <a:tailEnd/>
          </a:ln>
        </p:spPr>
        <p:txBody>
          <a:bodyPr lIns="92075" tIns="46038" rIns="92075" bIns="46038">
            <a:spAutoFit/>
          </a:bodyPr>
          <a:lstStyle/>
          <a:p>
            <a:pPr marL="201613" indent="-201613" algn="l" eaLnBrk="0" hangingPunct="0">
              <a:buFontTx/>
              <a:buChar char="•"/>
            </a:pPr>
            <a:r>
              <a:rPr lang="es-ES_tradnl" sz="1400">
                <a:solidFill>
                  <a:srgbClr val="333333"/>
                </a:solidFill>
                <a:latin typeface="Times New Roman" pitchFamily="18" charset="0"/>
              </a:rPr>
              <a:t>Eficacia y eficiencia del servicio</a:t>
            </a:r>
          </a:p>
        </p:txBody>
      </p:sp>
      <p:sp>
        <p:nvSpPr>
          <p:cNvPr id="54290" name="Rectangle 20"/>
          <p:cNvSpPr>
            <a:spLocks noChangeArrowheads="1"/>
          </p:cNvSpPr>
          <p:nvPr/>
        </p:nvSpPr>
        <p:spPr bwMode="auto">
          <a:xfrm>
            <a:off x="4560888" y="2492375"/>
            <a:ext cx="2297112" cy="730250"/>
          </a:xfrm>
          <a:prstGeom prst="rect">
            <a:avLst/>
          </a:prstGeom>
          <a:noFill/>
          <a:ln w="9525">
            <a:noFill/>
            <a:miter lim="800000"/>
            <a:headEnd/>
            <a:tailEnd/>
          </a:ln>
        </p:spPr>
        <p:txBody>
          <a:bodyPr lIns="92075" tIns="46038" rIns="92075" bIns="46038">
            <a:spAutoFit/>
          </a:bodyPr>
          <a:lstStyle/>
          <a:p>
            <a:pPr marL="201613" indent="-201613" algn="l" eaLnBrk="0" hangingPunct="0">
              <a:buFontTx/>
              <a:buChar char="•"/>
            </a:pPr>
            <a:r>
              <a:rPr lang="es-ES_tradnl" sz="1400">
                <a:solidFill>
                  <a:srgbClr val="333333"/>
                </a:solidFill>
                <a:latin typeface="Times New Roman" pitchFamily="18" charset="0"/>
              </a:rPr>
              <a:t>Desviaciones sobre presupuesto</a:t>
            </a:r>
          </a:p>
          <a:p>
            <a:pPr marL="201613" indent="-201613" algn="l" eaLnBrk="0" hangingPunct="0">
              <a:buFontTx/>
              <a:buChar char="•"/>
            </a:pPr>
            <a:r>
              <a:rPr lang="es-ES_tradnl" sz="1400">
                <a:solidFill>
                  <a:srgbClr val="333333"/>
                </a:solidFill>
                <a:latin typeface="Times New Roman" pitchFamily="18" charset="0"/>
              </a:rPr>
              <a:t>Calidad de servicio</a:t>
            </a:r>
          </a:p>
        </p:txBody>
      </p:sp>
      <p:sp>
        <p:nvSpPr>
          <p:cNvPr id="54291" name="Rectangle 21"/>
          <p:cNvSpPr>
            <a:spLocks noChangeArrowheads="1"/>
          </p:cNvSpPr>
          <p:nvPr/>
        </p:nvSpPr>
        <p:spPr bwMode="auto">
          <a:xfrm>
            <a:off x="6846888" y="2492375"/>
            <a:ext cx="2144712" cy="304800"/>
          </a:xfrm>
          <a:prstGeom prst="rect">
            <a:avLst/>
          </a:prstGeom>
          <a:noFill/>
          <a:ln w="9525">
            <a:noFill/>
            <a:miter lim="800000"/>
            <a:headEnd/>
            <a:tailEnd/>
          </a:ln>
        </p:spPr>
        <p:txBody>
          <a:bodyPr lIns="92075" tIns="46038" rIns="92075" bIns="46038">
            <a:spAutoFit/>
          </a:bodyPr>
          <a:lstStyle/>
          <a:p>
            <a:pPr marL="201613" indent="-201613" algn="l" eaLnBrk="0" hangingPunct="0">
              <a:buFontTx/>
              <a:buChar char="•"/>
            </a:pPr>
            <a:r>
              <a:rPr lang="es-ES_tradnl" sz="1400">
                <a:solidFill>
                  <a:srgbClr val="333333"/>
                </a:solidFill>
                <a:latin typeface="Times New Roman" pitchFamily="18" charset="0"/>
              </a:rPr>
              <a:t>Unidad de Mantención</a:t>
            </a:r>
          </a:p>
        </p:txBody>
      </p:sp>
      <p:sp>
        <p:nvSpPr>
          <p:cNvPr id="54292" name="Line 22"/>
          <p:cNvSpPr>
            <a:spLocks noChangeShapeType="1"/>
          </p:cNvSpPr>
          <p:nvPr/>
        </p:nvSpPr>
        <p:spPr bwMode="auto">
          <a:xfrm>
            <a:off x="225425" y="4164013"/>
            <a:ext cx="8732838" cy="0"/>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54293" name="Rectangle 23"/>
          <p:cNvSpPr>
            <a:spLocks noChangeArrowheads="1"/>
          </p:cNvSpPr>
          <p:nvPr/>
        </p:nvSpPr>
        <p:spPr bwMode="auto">
          <a:xfrm>
            <a:off x="293688" y="3273425"/>
            <a:ext cx="1622425" cy="581025"/>
          </a:xfrm>
          <a:prstGeom prst="rect">
            <a:avLst/>
          </a:prstGeom>
          <a:noFill/>
          <a:ln w="9525">
            <a:noFill/>
            <a:miter lim="800000"/>
            <a:headEnd/>
            <a:tailEnd/>
          </a:ln>
        </p:spPr>
        <p:txBody>
          <a:bodyPr lIns="92075" tIns="46038" rIns="92075" bIns="46038">
            <a:spAutoFit/>
          </a:bodyPr>
          <a:lstStyle/>
          <a:p>
            <a:pPr marL="201613" indent="-201613" algn="l" eaLnBrk="0" hangingPunct="0">
              <a:buFontTx/>
              <a:buChar char="•"/>
            </a:pPr>
            <a:r>
              <a:rPr lang="es-ES_tradnl" sz="1600">
                <a:solidFill>
                  <a:srgbClr val="333333"/>
                </a:solidFill>
                <a:latin typeface="Times New Roman" pitchFamily="18" charset="0"/>
              </a:rPr>
              <a:t>Centro de ingresos</a:t>
            </a:r>
          </a:p>
        </p:txBody>
      </p:sp>
      <p:sp>
        <p:nvSpPr>
          <p:cNvPr id="54294" name="Rectangle 24"/>
          <p:cNvSpPr>
            <a:spLocks noChangeArrowheads="1"/>
          </p:cNvSpPr>
          <p:nvPr/>
        </p:nvSpPr>
        <p:spPr bwMode="auto">
          <a:xfrm>
            <a:off x="2122488" y="3254375"/>
            <a:ext cx="2297112" cy="304800"/>
          </a:xfrm>
          <a:prstGeom prst="rect">
            <a:avLst/>
          </a:prstGeom>
          <a:noFill/>
          <a:ln w="9525">
            <a:noFill/>
            <a:miter lim="800000"/>
            <a:headEnd/>
            <a:tailEnd/>
          </a:ln>
        </p:spPr>
        <p:txBody>
          <a:bodyPr lIns="92075" tIns="46038" rIns="92075" bIns="46038">
            <a:spAutoFit/>
          </a:bodyPr>
          <a:lstStyle/>
          <a:p>
            <a:pPr marL="201613" indent="-201613" algn="l" eaLnBrk="0" hangingPunct="0">
              <a:buFontTx/>
              <a:buChar char="•"/>
            </a:pPr>
            <a:r>
              <a:rPr lang="es-ES_tradnl" sz="1400">
                <a:solidFill>
                  <a:srgbClr val="333333"/>
                </a:solidFill>
                <a:latin typeface="Times New Roman" pitchFamily="18" charset="0"/>
              </a:rPr>
              <a:t>Venta en unidades</a:t>
            </a:r>
          </a:p>
        </p:txBody>
      </p:sp>
      <p:sp>
        <p:nvSpPr>
          <p:cNvPr id="54295" name="Rectangle 25"/>
          <p:cNvSpPr>
            <a:spLocks noChangeArrowheads="1"/>
          </p:cNvSpPr>
          <p:nvPr/>
        </p:nvSpPr>
        <p:spPr bwMode="auto">
          <a:xfrm>
            <a:off x="4560888" y="3254375"/>
            <a:ext cx="2525712" cy="942975"/>
          </a:xfrm>
          <a:prstGeom prst="rect">
            <a:avLst/>
          </a:prstGeom>
          <a:noFill/>
          <a:ln w="9525">
            <a:noFill/>
            <a:miter lim="800000"/>
            <a:headEnd/>
            <a:tailEnd/>
          </a:ln>
        </p:spPr>
        <p:txBody>
          <a:bodyPr lIns="92075" tIns="46038" rIns="92075" bIns="46038">
            <a:spAutoFit/>
          </a:bodyPr>
          <a:lstStyle/>
          <a:p>
            <a:pPr marL="201613" indent="-201613" algn="l" eaLnBrk="0" hangingPunct="0">
              <a:buFontTx/>
              <a:buChar char="•"/>
            </a:pPr>
            <a:r>
              <a:rPr lang="es-ES_tradnl" sz="1400">
                <a:solidFill>
                  <a:srgbClr val="333333"/>
                </a:solidFill>
                <a:latin typeface="Times New Roman" pitchFamily="18" charset="0"/>
              </a:rPr>
              <a:t>Desviación en los ingresos</a:t>
            </a:r>
          </a:p>
          <a:p>
            <a:pPr marL="201613" indent="-201613" algn="l" eaLnBrk="0" hangingPunct="0">
              <a:buFontTx/>
              <a:buChar char="•"/>
            </a:pPr>
            <a:r>
              <a:rPr lang="es-ES_tradnl" sz="1400">
                <a:solidFill>
                  <a:srgbClr val="333333"/>
                </a:solidFill>
                <a:latin typeface="Times New Roman" pitchFamily="18" charset="0"/>
              </a:rPr>
              <a:t>Cumplimiento del presupuesto</a:t>
            </a:r>
          </a:p>
          <a:p>
            <a:pPr marL="201613" indent="-201613" algn="l" eaLnBrk="0" hangingPunct="0">
              <a:buFontTx/>
              <a:buChar char="•"/>
            </a:pPr>
            <a:r>
              <a:rPr lang="es-ES_tradnl" sz="1400">
                <a:solidFill>
                  <a:srgbClr val="333333"/>
                </a:solidFill>
                <a:latin typeface="Times New Roman" pitchFamily="18" charset="0"/>
              </a:rPr>
              <a:t>Gastos</a:t>
            </a:r>
          </a:p>
        </p:txBody>
      </p:sp>
      <p:sp>
        <p:nvSpPr>
          <p:cNvPr id="54296" name="Rectangle 26"/>
          <p:cNvSpPr>
            <a:spLocks noChangeArrowheads="1"/>
          </p:cNvSpPr>
          <p:nvPr/>
        </p:nvSpPr>
        <p:spPr bwMode="auto">
          <a:xfrm>
            <a:off x="6846888" y="3254375"/>
            <a:ext cx="2144712" cy="304800"/>
          </a:xfrm>
          <a:prstGeom prst="rect">
            <a:avLst/>
          </a:prstGeom>
          <a:noFill/>
          <a:ln w="9525">
            <a:noFill/>
            <a:miter lim="800000"/>
            <a:headEnd/>
            <a:tailEnd/>
          </a:ln>
        </p:spPr>
        <p:txBody>
          <a:bodyPr lIns="92075" tIns="46038" rIns="92075" bIns="46038">
            <a:spAutoFit/>
          </a:bodyPr>
          <a:lstStyle/>
          <a:p>
            <a:pPr marL="201613" indent="-201613" algn="l" eaLnBrk="0" hangingPunct="0">
              <a:buFontTx/>
              <a:buChar char="•"/>
            </a:pPr>
            <a:r>
              <a:rPr lang="es-ES_tradnl" sz="1400">
                <a:solidFill>
                  <a:srgbClr val="333333"/>
                </a:solidFill>
                <a:latin typeface="Times New Roman" pitchFamily="18" charset="0"/>
              </a:rPr>
              <a:t>Departamento de ventas</a:t>
            </a:r>
          </a:p>
        </p:txBody>
      </p:sp>
      <p:sp>
        <p:nvSpPr>
          <p:cNvPr id="54297" name="Line 27"/>
          <p:cNvSpPr>
            <a:spLocks noChangeShapeType="1"/>
          </p:cNvSpPr>
          <p:nvPr/>
        </p:nvSpPr>
        <p:spPr bwMode="auto">
          <a:xfrm>
            <a:off x="225425" y="4926013"/>
            <a:ext cx="8732838" cy="0"/>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54298" name="Rectangle 28"/>
          <p:cNvSpPr>
            <a:spLocks noChangeArrowheads="1"/>
          </p:cNvSpPr>
          <p:nvPr/>
        </p:nvSpPr>
        <p:spPr bwMode="auto">
          <a:xfrm>
            <a:off x="293688" y="4264025"/>
            <a:ext cx="1839912" cy="581025"/>
          </a:xfrm>
          <a:prstGeom prst="rect">
            <a:avLst/>
          </a:prstGeom>
          <a:noFill/>
          <a:ln w="9525">
            <a:noFill/>
            <a:miter lim="800000"/>
            <a:headEnd/>
            <a:tailEnd/>
          </a:ln>
        </p:spPr>
        <p:txBody>
          <a:bodyPr lIns="92075" tIns="46038" rIns="92075" bIns="46038">
            <a:spAutoFit/>
          </a:bodyPr>
          <a:lstStyle/>
          <a:p>
            <a:pPr marL="201613" indent="-201613" algn="l" eaLnBrk="0" hangingPunct="0">
              <a:buFontTx/>
              <a:buChar char="•"/>
            </a:pPr>
            <a:r>
              <a:rPr lang="es-ES_tradnl" sz="1600">
                <a:solidFill>
                  <a:srgbClr val="333333"/>
                </a:solidFill>
                <a:latin typeface="Times New Roman" pitchFamily="18" charset="0"/>
              </a:rPr>
              <a:t>Centro de gastos discrecionales</a:t>
            </a:r>
          </a:p>
        </p:txBody>
      </p:sp>
      <p:sp>
        <p:nvSpPr>
          <p:cNvPr id="54299" name="Rectangle 29"/>
          <p:cNvSpPr>
            <a:spLocks noChangeArrowheads="1"/>
          </p:cNvSpPr>
          <p:nvPr/>
        </p:nvSpPr>
        <p:spPr bwMode="auto">
          <a:xfrm>
            <a:off x="2122488" y="4244975"/>
            <a:ext cx="2297112" cy="517525"/>
          </a:xfrm>
          <a:prstGeom prst="rect">
            <a:avLst/>
          </a:prstGeom>
          <a:noFill/>
          <a:ln w="9525">
            <a:noFill/>
            <a:miter lim="800000"/>
            <a:headEnd/>
            <a:tailEnd/>
          </a:ln>
        </p:spPr>
        <p:txBody>
          <a:bodyPr lIns="92075" tIns="46038" rIns="92075" bIns="46038">
            <a:spAutoFit/>
          </a:bodyPr>
          <a:lstStyle/>
          <a:p>
            <a:pPr marL="201613" indent="-201613" algn="l" eaLnBrk="0" hangingPunct="0">
              <a:buFontTx/>
              <a:buChar char="•"/>
            </a:pPr>
            <a:r>
              <a:rPr lang="es-ES_tradnl" sz="1400">
                <a:solidFill>
                  <a:srgbClr val="333333"/>
                </a:solidFill>
                <a:latin typeface="Times New Roman" pitchFamily="18" charset="0"/>
              </a:rPr>
              <a:t>Calidad del servicio</a:t>
            </a:r>
          </a:p>
          <a:p>
            <a:pPr marL="201613" indent="-201613" algn="l" eaLnBrk="0" hangingPunct="0">
              <a:buFontTx/>
              <a:buChar char="•"/>
            </a:pPr>
            <a:r>
              <a:rPr lang="es-ES_tradnl" sz="1400">
                <a:solidFill>
                  <a:srgbClr val="333333"/>
                </a:solidFill>
                <a:latin typeface="Times New Roman" pitchFamily="18" charset="0"/>
              </a:rPr>
              <a:t>Recursos empleados</a:t>
            </a:r>
          </a:p>
        </p:txBody>
      </p:sp>
      <p:sp>
        <p:nvSpPr>
          <p:cNvPr id="54300" name="Rectangle 30"/>
          <p:cNvSpPr>
            <a:spLocks noChangeArrowheads="1"/>
          </p:cNvSpPr>
          <p:nvPr/>
        </p:nvSpPr>
        <p:spPr bwMode="auto">
          <a:xfrm>
            <a:off x="4560888" y="4244975"/>
            <a:ext cx="2297112" cy="730250"/>
          </a:xfrm>
          <a:prstGeom prst="rect">
            <a:avLst/>
          </a:prstGeom>
          <a:noFill/>
          <a:ln w="9525">
            <a:noFill/>
            <a:miter lim="800000"/>
            <a:headEnd/>
            <a:tailEnd/>
          </a:ln>
        </p:spPr>
        <p:txBody>
          <a:bodyPr lIns="92075" tIns="46038" rIns="92075" bIns="46038">
            <a:spAutoFit/>
          </a:bodyPr>
          <a:lstStyle/>
          <a:p>
            <a:pPr marL="201613" indent="-201613" algn="l" eaLnBrk="0" hangingPunct="0">
              <a:buFontTx/>
              <a:buChar char="•"/>
            </a:pPr>
            <a:r>
              <a:rPr lang="es-ES_tradnl" sz="1400">
                <a:solidFill>
                  <a:srgbClr val="333333"/>
                </a:solidFill>
                <a:latin typeface="Times New Roman" pitchFamily="18" charset="0"/>
              </a:rPr>
              <a:t>Satisfacción de usuarios</a:t>
            </a:r>
          </a:p>
          <a:p>
            <a:pPr marL="201613" indent="-201613" algn="l" eaLnBrk="0" hangingPunct="0">
              <a:buFontTx/>
              <a:buChar char="•"/>
            </a:pPr>
            <a:r>
              <a:rPr lang="es-ES_tradnl" sz="1400">
                <a:solidFill>
                  <a:srgbClr val="333333"/>
                </a:solidFill>
                <a:latin typeface="Times New Roman" pitchFamily="18" charset="0"/>
              </a:rPr>
              <a:t>Desviaciones sobre benchmarking</a:t>
            </a:r>
          </a:p>
        </p:txBody>
      </p:sp>
      <p:sp>
        <p:nvSpPr>
          <p:cNvPr id="54301" name="Rectangle 31"/>
          <p:cNvSpPr>
            <a:spLocks noChangeArrowheads="1"/>
          </p:cNvSpPr>
          <p:nvPr/>
        </p:nvSpPr>
        <p:spPr bwMode="auto">
          <a:xfrm>
            <a:off x="6846888" y="4244975"/>
            <a:ext cx="2144712" cy="517525"/>
          </a:xfrm>
          <a:prstGeom prst="rect">
            <a:avLst/>
          </a:prstGeom>
          <a:noFill/>
          <a:ln w="9525">
            <a:noFill/>
            <a:miter lim="800000"/>
            <a:headEnd/>
            <a:tailEnd/>
          </a:ln>
        </p:spPr>
        <p:txBody>
          <a:bodyPr lIns="92075" tIns="46038" rIns="92075" bIns="46038">
            <a:spAutoFit/>
          </a:bodyPr>
          <a:lstStyle/>
          <a:p>
            <a:pPr marL="201613" indent="-201613" algn="l" eaLnBrk="0" hangingPunct="0">
              <a:buFontTx/>
              <a:buChar char="•"/>
            </a:pPr>
            <a:r>
              <a:rPr lang="es-ES_tradnl" sz="1400">
                <a:solidFill>
                  <a:srgbClr val="333333"/>
                </a:solidFill>
                <a:latin typeface="Times New Roman" pitchFamily="18" charset="0"/>
              </a:rPr>
              <a:t>Departamento de asesoría legal</a:t>
            </a:r>
          </a:p>
        </p:txBody>
      </p:sp>
      <p:sp>
        <p:nvSpPr>
          <p:cNvPr id="54302" name="Line 32"/>
          <p:cNvSpPr>
            <a:spLocks noChangeShapeType="1"/>
          </p:cNvSpPr>
          <p:nvPr/>
        </p:nvSpPr>
        <p:spPr bwMode="auto">
          <a:xfrm>
            <a:off x="225425" y="5459413"/>
            <a:ext cx="8732838" cy="0"/>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54303" name="Rectangle 33"/>
          <p:cNvSpPr>
            <a:spLocks noChangeArrowheads="1"/>
          </p:cNvSpPr>
          <p:nvPr/>
        </p:nvSpPr>
        <p:spPr bwMode="auto">
          <a:xfrm>
            <a:off x="293688" y="4949825"/>
            <a:ext cx="1839912" cy="581025"/>
          </a:xfrm>
          <a:prstGeom prst="rect">
            <a:avLst/>
          </a:prstGeom>
          <a:noFill/>
          <a:ln w="9525">
            <a:noFill/>
            <a:miter lim="800000"/>
            <a:headEnd/>
            <a:tailEnd/>
          </a:ln>
        </p:spPr>
        <p:txBody>
          <a:bodyPr lIns="92075" tIns="46038" rIns="92075" bIns="46038">
            <a:spAutoFit/>
          </a:bodyPr>
          <a:lstStyle/>
          <a:p>
            <a:pPr marL="201613" indent="-201613" algn="l" eaLnBrk="0" hangingPunct="0">
              <a:buFontTx/>
              <a:buChar char="•"/>
            </a:pPr>
            <a:r>
              <a:rPr lang="es-ES_tradnl" sz="1600">
                <a:solidFill>
                  <a:srgbClr val="333333"/>
                </a:solidFill>
                <a:latin typeface="Times New Roman" pitchFamily="18" charset="0"/>
              </a:rPr>
              <a:t>Centro de beneficio</a:t>
            </a:r>
          </a:p>
        </p:txBody>
      </p:sp>
      <p:sp>
        <p:nvSpPr>
          <p:cNvPr id="54304" name="Rectangle 34"/>
          <p:cNvSpPr>
            <a:spLocks noChangeArrowheads="1"/>
          </p:cNvSpPr>
          <p:nvPr/>
        </p:nvSpPr>
        <p:spPr bwMode="auto">
          <a:xfrm>
            <a:off x="2122488" y="4930775"/>
            <a:ext cx="2297112" cy="517525"/>
          </a:xfrm>
          <a:prstGeom prst="rect">
            <a:avLst/>
          </a:prstGeom>
          <a:noFill/>
          <a:ln w="9525">
            <a:noFill/>
            <a:miter lim="800000"/>
            <a:headEnd/>
            <a:tailEnd/>
          </a:ln>
        </p:spPr>
        <p:txBody>
          <a:bodyPr lIns="92075" tIns="46038" rIns="92075" bIns="46038">
            <a:spAutoFit/>
          </a:bodyPr>
          <a:lstStyle/>
          <a:p>
            <a:pPr marL="201613" indent="-201613" algn="l" eaLnBrk="0" hangingPunct="0">
              <a:buFontTx/>
              <a:buChar char="•"/>
            </a:pPr>
            <a:r>
              <a:rPr lang="es-ES_tradnl" sz="1400">
                <a:solidFill>
                  <a:srgbClr val="333333"/>
                </a:solidFill>
                <a:latin typeface="Times New Roman" pitchFamily="18" charset="0"/>
              </a:rPr>
              <a:t>Resultado operacional asociado</a:t>
            </a:r>
          </a:p>
        </p:txBody>
      </p:sp>
      <p:sp>
        <p:nvSpPr>
          <p:cNvPr id="54305" name="Rectangle 35"/>
          <p:cNvSpPr>
            <a:spLocks noChangeArrowheads="1"/>
          </p:cNvSpPr>
          <p:nvPr/>
        </p:nvSpPr>
        <p:spPr bwMode="auto">
          <a:xfrm>
            <a:off x="4560888" y="4930775"/>
            <a:ext cx="2297112" cy="517525"/>
          </a:xfrm>
          <a:prstGeom prst="rect">
            <a:avLst/>
          </a:prstGeom>
          <a:noFill/>
          <a:ln w="9525">
            <a:noFill/>
            <a:miter lim="800000"/>
            <a:headEnd/>
            <a:tailEnd/>
          </a:ln>
        </p:spPr>
        <p:txBody>
          <a:bodyPr lIns="92075" tIns="46038" rIns="92075" bIns="46038">
            <a:spAutoFit/>
          </a:bodyPr>
          <a:lstStyle/>
          <a:p>
            <a:pPr marL="201613" indent="-201613" algn="l" eaLnBrk="0" hangingPunct="0">
              <a:buFontTx/>
              <a:buChar char="•"/>
            </a:pPr>
            <a:r>
              <a:rPr lang="es-ES_tradnl" sz="1400">
                <a:solidFill>
                  <a:srgbClr val="333333"/>
                </a:solidFill>
                <a:latin typeface="Times New Roman" pitchFamily="18" charset="0"/>
              </a:rPr>
              <a:t>Desviaciones sobre presupuesto y planes</a:t>
            </a:r>
          </a:p>
        </p:txBody>
      </p:sp>
      <p:sp>
        <p:nvSpPr>
          <p:cNvPr id="54306" name="Rectangle 36"/>
          <p:cNvSpPr>
            <a:spLocks noChangeArrowheads="1"/>
          </p:cNvSpPr>
          <p:nvPr/>
        </p:nvSpPr>
        <p:spPr bwMode="auto">
          <a:xfrm>
            <a:off x="6846888" y="4930775"/>
            <a:ext cx="2144712" cy="517525"/>
          </a:xfrm>
          <a:prstGeom prst="rect">
            <a:avLst/>
          </a:prstGeom>
          <a:noFill/>
          <a:ln w="9525">
            <a:noFill/>
            <a:miter lim="800000"/>
            <a:headEnd/>
            <a:tailEnd/>
          </a:ln>
        </p:spPr>
        <p:txBody>
          <a:bodyPr lIns="92075" tIns="46038" rIns="92075" bIns="46038">
            <a:spAutoFit/>
          </a:bodyPr>
          <a:lstStyle/>
          <a:p>
            <a:pPr marL="201613" indent="-201613" algn="l" eaLnBrk="0" hangingPunct="0">
              <a:buFontTx/>
              <a:buChar char="•"/>
            </a:pPr>
            <a:r>
              <a:rPr lang="es-ES_tradnl" sz="1400">
                <a:solidFill>
                  <a:srgbClr val="333333"/>
                </a:solidFill>
                <a:latin typeface="Times New Roman" pitchFamily="18" charset="0"/>
              </a:rPr>
              <a:t>Unidad de negocios autónoma</a:t>
            </a:r>
          </a:p>
        </p:txBody>
      </p:sp>
      <p:sp>
        <p:nvSpPr>
          <p:cNvPr id="54307" name="Rectangle 37"/>
          <p:cNvSpPr>
            <a:spLocks noChangeArrowheads="1"/>
          </p:cNvSpPr>
          <p:nvPr/>
        </p:nvSpPr>
        <p:spPr bwMode="auto">
          <a:xfrm>
            <a:off x="293688" y="5559425"/>
            <a:ext cx="1839912" cy="581025"/>
          </a:xfrm>
          <a:prstGeom prst="rect">
            <a:avLst/>
          </a:prstGeom>
          <a:noFill/>
          <a:ln w="9525">
            <a:noFill/>
            <a:miter lim="800000"/>
            <a:headEnd/>
            <a:tailEnd/>
          </a:ln>
        </p:spPr>
        <p:txBody>
          <a:bodyPr lIns="92075" tIns="46038" rIns="92075" bIns="46038">
            <a:spAutoFit/>
          </a:bodyPr>
          <a:lstStyle/>
          <a:p>
            <a:pPr marL="201613" indent="-201613" algn="l" eaLnBrk="0" hangingPunct="0">
              <a:buFontTx/>
              <a:buChar char="•"/>
            </a:pPr>
            <a:r>
              <a:rPr lang="es-ES_tradnl" sz="1600">
                <a:solidFill>
                  <a:srgbClr val="333333"/>
                </a:solidFill>
                <a:latin typeface="Times New Roman" pitchFamily="18" charset="0"/>
              </a:rPr>
              <a:t>Centro de Inversión</a:t>
            </a:r>
          </a:p>
        </p:txBody>
      </p:sp>
      <p:sp>
        <p:nvSpPr>
          <p:cNvPr id="54308" name="Rectangle 38"/>
          <p:cNvSpPr>
            <a:spLocks noChangeArrowheads="1"/>
          </p:cNvSpPr>
          <p:nvPr/>
        </p:nvSpPr>
        <p:spPr bwMode="auto">
          <a:xfrm>
            <a:off x="2122488" y="5540375"/>
            <a:ext cx="2297112" cy="730250"/>
          </a:xfrm>
          <a:prstGeom prst="rect">
            <a:avLst/>
          </a:prstGeom>
          <a:noFill/>
          <a:ln w="9525">
            <a:noFill/>
            <a:miter lim="800000"/>
            <a:headEnd/>
            <a:tailEnd/>
          </a:ln>
        </p:spPr>
        <p:txBody>
          <a:bodyPr lIns="92075" tIns="46038" rIns="92075" bIns="46038">
            <a:spAutoFit/>
          </a:bodyPr>
          <a:lstStyle/>
          <a:p>
            <a:pPr marL="201613" indent="-201613" algn="l" eaLnBrk="0" hangingPunct="0">
              <a:buFontTx/>
              <a:buChar char="•"/>
            </a:pPr>
            <a:r>
              <a:rPr lang="es-ES_tradnl" sz="1400">
                <a:solidFill>
                  <a:srgbClr val="333333"/>
                </a:solidFill>
                <a:latin typeface="Times New Roman" pitchFamily="18" charset="0"/>
              </a:rPr>
              <a:t>Resultado operacional asociado</a:t>
            </a:r>
          </a:p>
          <a:p>
            <a:pPr marL="201613" indent="-201613" algn="l" eaLnBrk="0" hangingPunct="0">
              <a:buFontTx/>
              <a:buChar char="•"/>
            </a:pPr>
            <a:r>
              <a:rPr lang="es-ES_tradnl" sz="1400">
                <a:solidFill>
                  <a:srgbClr val="333333"/>
                </a:solidFill>
                <a:latin typeface="Times New Roman" pitchFamily="18" charset="0"/>
              </a:rPr>
              <a:t>Activos empleados</a:t>
            </a:r>
          </a:p>
        </p:txBody>
      </p:sp>
      <p:sp>
        <p:nvSpPr>
          <p:cNvPr id="54309" name="Rectangle 39"/>
          <p:cNvSpPr>
            <a:spLocks noChangeArrowheads="1"/>
          </p:cNvSpPr>
          <p:nvPr/>
        </p:nvSpPr>
        <p:spPr bwMode="auto">
          <a:xfrm>
            <a:off x="4560888" y="5540375"/>
            <a:ext cx="2297112" cy="942975"/>
          </a:xfrm>
          <a:prstGeom prst="rect">
            <a:avLst/>
          </a:prstGeom>
          <a:noFill/>
          <a:ln w="9525">
            <a:noFill/>
            <a:miter lim="800000"/>
            <a:headEnd/>
            <a:tailEnd/>
          </a:ln>
        </p:spPr>
        <p:txBody>
          <a:bodyPr lIns="92075" tIns="46038" rIns="92075" bIns="46038">
            <a:spAutoFit/>
          </a:bodyPr>
          <a:lstStyle/>
          <a:p>
            <a:pPr marL="201613" indent="-201613" algn="l" eaLnBrk="0" hangingPunct="0">
              <a:buFontTx/>
              <a:buChar char="•"/>
            </a:pPr>
            <a:r>
              <a:rPr lang="es-ES_tradnl" sz="1400">
                <a:solidFill>
                  <a:srgbClr val="333333"/>
                </a:solidFill>
                <a:latin typeface="Times New Roman" pitchFamily="18" charset="0"/>
              </a:rPr>
              <a:t>Desviaciones sobre presupuesto y planes</a:t>
            </a:r>
          </a:p>
          <a:p>
            <a:pPr marL="201613" indent="-201613" algn="l" eaLnBrk="0" hangingPunct="0">
              <a:buFontTx/>
              <a:buChar char="•"/>
            </a:pPr>
            <a:r>
              <a:rPr lang="es-ES_tradnl" sz="1400">
                <a:solidFill>
                  <a:srgbClr val="333333"/>
                </a:solidFill>
                <a:latin typeface="Times New Roman" pitchFamily="18" charset="0"/>
              </a:rPr>
              <a:t>Rentabilidad de la inversión</a:t>
            </a:r>
          </a:p>
        </p:txBody>
      </p:sp>
      <p:sp>
        <p:nvSpPr>
          <p:cNvPr id="54310" name="Rectangle 40"/>
          <p:cNvSpPr>
            <a:spLocks noChangeArrowheads="1"/>
          </p:cNvSpPr>
          <p:nvPr/>
        </p:nvSpPr>
        <p:spPr bwMode="auto">
          <a:xfrm>
            <a:off x="6846888" y="5540375"/>
            <a:ext cx="2144712" cy="304800"/>
          </a:xfrm>
          <a:prstGeom prst="rect">
            <a:avLst/>
          </a:prstGeom>
          <a:noFill/>
          <a:ln w="9525">
            <a:noFill/>
            <a:miter lim="800000"/>
            <a:headEnd/>
            <a:tailEnd/>
          </a:ln>
        </p:spPr>
        <p:txBody>
          <a:bodyPr lIns="92075" tIns="46038" rIns="92075" bIns="46038">
            <a:spAutoFit/>
          </a:bodyPr>
          <a:lstStyle/>
          <a:p>
            <a:pPr marL="201613" indent="-201613" algn="l" eaLnBrk="0" hangingPunct="0">
              <a:buFontTx/>
              <a:buChar char="•"/>
            </a:pPr>
            <a:r>
              <a:rPr lang="es-ES_tradnl" sz="1400">
                <a:solidFill>
                  <a:srgbClr val="333333"/>
                </a:solidFill>
                <a:latin typeface="Times New Roman" pitchFamily="18" charset="0"/>
              </a:rPr>
              <a:t>Empresa filial</a:t>
            </a:r>
          </a:p>
        </p:txBody>
      </p:sp>
      <p:sp>
        <p:nvSpPr>
          <p:cNvPr id="54311" name="Rectangle 41"/>
          <p:cNvSpPr>
            <a:spLocks noChangeArrowheads="1"/>
          </p:cNvSpPr>
          <p:nvPr/>
        </p:nvSpPr>
        <p:spPr bwMode="auto">
          <a:xfrm>
            <a:off x="1331913" y="333375"/>
            <a:ext cx="6669111" cy="457200"/>
          </a:xfrm>
          <a:prstGeom prst="rect">
            <a:avLst/>
          </a:prstGeom>
          <a:ln>
            <a:headEnd/>
            <a:tailEnd/>
          </a:ln>
        </p:spPr>
        <p:style>
          <a:lnRef idx="0">
            <a:schemeClr val="dk1"/>
          </a:lnRef>
          <a:fillRef idx="3">
            <a:schemeClr val="dk1"/>
          </a:fillRef>
          <a:effectRef idx="3">
            <a:schemeClr val="dk1"/>
          </a:effectRef>
          <a:fontRef idx="minor">
            <a:schemeClr val="lt1"/>
          </a:fontRef>
        </p:style>
        <p:txBody>
          <a:bodyPr anchor="ctr"/>
          <a:lstStyle/>
          <a:p>
            <a:pPr algn="l" eaLnBrk="0" hangingPunct="0"/>
            <a:r>
              <a:rPr lang="es-ES_tradnl" sz="1600" b="1" i="1">
                <a:solidFill>
                  <a:schemeClr val="bg1"/>
                </a:solidFill>
              </a:rPr>
              <a:t>CENTROS DE RESPONSABILIDAD PARA EL CONTROL</a:t>
            </a:r>
          </a:p>
        </p:txBody>
      </p:sp>
    </p:spTree>
  </p:cSld>
  <p:clrMapOvr>
    <a:masterClrMapping/>
  </p:clrMapOvr>
  <p:transition>
    <p:random/>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eaLnBrk="1" hangingPunct="1"/>
            <a:r>
              <a:rPr lang="es-ES_tradnl" smtClean="0"/>
              <a:t>El entorno del control de gestión</a:t>
            </a:r>
          </a:p>
        </p:txBody>
      </p:sp>
      <p:sp>
        <p:nvSpPr>
          <p:cNvPr id="55299" name="Rectangle 3"/>
          <p:cNvSpPr>
            <a:spLocks noGrp="1" noChangeArrowheads="1"/>
          </p:cNvSpPr>
          <p:nvPr>
            <p:ph type="body" idx="1"/>
          </p:nvPr>
        </p:nvSpPr>
        <p:spPr>
          <a:xfrm>
            <a:off x="611188" y="1628775"/>
            <a:ext cx="7772400" cy="4114800"/>
          </a:xfrm>
          <a:effectLst>
            <a:glow rad="228600">
              <a:schemeClr val="accent4">
                <a:satMod val="175000"/>
                <a:alpha val="40000"/>
              </a:schemeClr>
            </a:glow>
            <a:outerShdw blurRad="40000" dist="23000" dir="5400000" rotWithShape="0">
              <a:srgbClr val="000000">
                <a:alpha val="35000"/>
              </a:srgbClr>
            </a:outerShdw>
          </a:effectLst>
        </p:spPr>
        <p:style>
          <a:lnRef idx="0">
            <a:schemeClr val="accent2"/>
          </a:lnRef>
          <a:fillRef idx="3">
            <a:schemeClr val="accent2"/>
          </a:fillRef>
          <a:effectRef idx="3">
            <a:schemeClr val="accent2"/>
          </a:effectRef>
          <a:fontRef idx="minor">
            <a:schemeClr val="lt1"/>
          </a:fontRef>
        </p:style>
        <p:txBody>
          <a:bodyPr/>
          <a:lstStyle/>
          <a:p>
            <a:pPr eaLnBrk="1" hangingPunct="1"/>
            <a:r>
              <a:rPr lang="es-ES_tradnl" dirty="0" smtClean="0"/>
              <a:t>Esta influido por el entorno</a:t>
            </a:r>
          </a:p>
          <a:p>
            <a:pPr eaLnBrk="1" hangingPunct="1"/>
            <a:endParaRPr lang="es-ES_tradnl" dirty="0" smtClean="0"/>
          </a:p>
          <a:p>
            <a:pPr lvl="1" eaLnBrk="1" hangingPunct="1"/>
            <a:r>
              <a:rPr lang="es-ES_tradnl" dirty="0" smtClean="0"/>
              <a:t>Cultura</a:t>
            </a:r>
          </a:p>
          <a:p>
            <a:pPr lvl="1" eaLnBrk="1" hangingPunct="1"/>
            <a:r>
              <a:rPr lang="es-ES_tradnl" dirty="0" smtClean="0"/>
              <a:t>Clima</a:t>
            </a:r>
          </a:p>
          <a:p>
            <a:pPr lvl="1" eaLnBrk="1" hangingPunct="1"/>
            <a:r>
              <a:rPr lang="es-ES_tradnl" dirty="0" smtClean="0"/>
              <a:t>Actitud de la alta dirección</a:t>
            </a:r>
          </a:p>
        </p:txBody>
      </p:sp>
    </p:spTree>
  </p:cSld>
  <p:clrMapOvr>
    <a:masterClrMapping/>
  </p:clrMapOvr>
  <p:transition>
    <p:random/>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ChangeArrowheads="1"/>
          </p:cNvSpPr>
          <p:nvPr/>
        </p:nvSpPr>
        <p:spPr bwMode="auto">
          <a:xfrm>
            <a:off x="1331913" y="333375"/>
            <a:ext cx="5181600" cy="762000"/>
          </a:xfrm>
          <a:prstGeom prst="rect">
            <a:avLst/>
          </a:prstGeom>
          <a:noFill/>
          <a:ln w="9525">
            <a:noFill/>
            <a:miter lim="800000"/>
            <a:headEnd/>
            <a:tailEnd/>
          </a:ln>
        </p:spPr>
        <p:txBody>
          <a:bodyPr anchor="ctr"/>
          <a:lstStyle/>
          <a:p>
            <a:pPr algn="l" eaLnBrk="0" hangingPunct="0"/>
            <a:r>
              <a:rPr lang="es-ES_tradnl" sz="1600" b="1" i="1">
                <a:solidFill>
                  <a:schemeClr val="tx2"/>
                </a:solidFill>
              </a:rPr>
              <a:t>Control: Entorno y Formas Culturales</a:t>
            </a:r>
            <a:endParaRPr lang="es-ES_tradnl" sz="1600">
              <a:solidFill>
                <a:schemeClr val="tx2"/>
              </a:solidFill>
              <a:latin typeface="Times New Roman" pitchFamily="18" charset="0"/>
            </a:endParaRPr>
          </a:p>
        </p:txBody>
      </p:sp>
      <p:sp>
        <p:nvSpPr>
          <p:cNvPr id="56323" name="Rectangle 3"/>
          <p:cNvSpPr>
            <a:spLocks noChangeArrowheads="1"/>
          </p:cNvSpPr>
          <p:nvPr/>
        </p:nvSpPr>
        <p:spPr bwMode="auto">
          <a:xfrm>
            <a:off x="914400" y="1371600"/>
            <a:ext cx="7162800" cy="5181600"/>
          </a:xfrm>
          <a:prstGeom prst="rect">
            <a:avLst/>
          </a:prstGeom>
          <a:ln>
            <a:headEnd/>
            <a:tailEnd/>
          </a:ln>
          <a:effectLst>
            <a:glow rad="228600">
              <a:schemeClr val="accent4">
                <a:satMod val="175000"/>
                <a:alpha val="40000"/>
              </a:schemeClr>
            </a:glow>
            <a:outerShdw blurRad="40000" dist="23000" dir="5400000" rotWithShape="0">
              <a:srgbClr val="000000">
                <a:alpha val="35000"/>
              </a:srgbClr>
            </a:outerShdw>
          </a:effectLst>
        </p:spPr>
        <p:style>
          <a:lnRef idx="0">
            <a:schemeClr val="accent2"/>
          </a:lnRef>
          <a:fillRef idx="3">
            <a:schemeClr val="accent2"/>
          </a:fillRef>
          <a:effectRef idx="3">
            <a:schemeClr val="accent2"/>
          </a:effectRef>
          <a:fontRef idx="minor">
            <a:schemeClr val="lt1"/>
          </a:fontRef>
        </p:style>
        <p:txBody>
          <a:bodyPr/>
          <a:lstStyle/>
          <a:p>
            <a:pPr algn="l" eaLnBrk="0" hangingPunct="0">
              <a:tabLst>
                <a:tab pos="377825" algn="l"/>
              </a:tabLst>
            </a:pPr>
            <a:r>
              <a:rPr lang="es-ES_tradnl" sz="1200" b="1" i="1" dirty="0">
                <a:solidFill>
                  <a:srgbClr val="0070C0"/>
                </a:solidFill>
              </a:rPr>
              <a:t>Entorno Paternal</a:t>
            </a:r>
          </a:p>
          <a:p>
            <a:pPr algn="l" eaLnBrk="0" hangingPunct="0">
              <a:tabLst>
                <a:tab pos="377825" algn="l"/>
              </a:tabLst>
            </a:pPr>
            <a:endParaRPr lang="es-ES_tradnl" sz="1200" i="1" dirty="0">
              <a:solidFill>
                <a:srgbClr val="0070C0"/>
              </a:solidFill>
            </a:endParaRPr>
          </a:p>
          <a:p>
            <a:pPr algn="l" eaLnBrk="0" hangingPunct="0">
              <a:tabLst>
                <a:tab pos="377825" algn="l"/>
              </a:tabLst>
            </a:pPr>
            <a:r>
              <a:rPr lang="es-ES_tradnl" sz="1200" i="1" dirty="0">
                <a:solidFill>
                  <a:srgbClr val="0070C0"/>
                </a:solidFill>
              </a:rPr>
              <a:t>	Modelo “El Padrino”</a:t>
            </a:r>
          </a:p>
          <a:p>
            <a:pPr algn="l" eaLnBrk="0" hangingPunct="0">
              <a:tabLst>
                <a:tab pos="377825" algn="l"/>
              </a:tabLst>
            </a:pPr>
            <a:r>
              <a:rPr lang="es-ES_tradnl" sz="1200" i="1" dirty="0">
                <a:solidFill>
                  <a:srgbClr val="0070C0"/>
                </a:solidFill>
              </a:rPr>
              <a:t>	Fuerte liderazgo, concentración en las decisiones, supervisión directa</a:t>
            </a:r>
          </a:p>
          <a:p>
            <a:pPr algn="l" eaLnBrk="0" hangingPunct="0">
              <a:tabLst>
                <a:tab pos="377825" algn="l"/>
              </a:tabLst>
            </a:pPr>
            <a:r>
              <a:rPr lang="es-ES_tradnl" sz="1200" i="1" dirty="0">
                <a:solidFill>
                  <a:srgbClr val="0070C0"/>
                </a:solidFill>
              </a:rPr>
              <a:t>	La cultura, principal mecanismo de control</a:t>
            </a:r>
          </a:p>
          <a:p>
            <a:pPr algn="l" eaLnBrk="0" hangingPunct="0">
              <a:tabLst>
                <a:tab pos="377825" algn="l"/>
              </a:tabLst>
            </a:pPr>
            <a:r>
              <a:rPr lang="es-ES_tradnl" sz="1200" i="1" dirty="0">
                <a:solidFill>
                  <a:srgbClr val="0070C0"/>
                </a:solidFill>
              </a:rPr>
              <a:t>	Se presenta en organizaciones pequeñas con actividades rutinarias y sin formalización.</a:t>
            </a:r>
          </a:p>
          <a:p>
            <a:pPr algn="l" eaLnBrk="0" hangingPunct="0">
              <a:tabLst>
                <a:tab pos="377825" algn="l"/>
              </a:tabLst>
            </a:pPr>
            <a:endParaRPr lang="es-ES_tradnl" sz="1200" i="1" dirty="0">
              <a:solidFill>
                <a:srgbClr val="0070C0"/>
              </a:solidFill>
            </a:endParaRPr>
          </a:p>
          <a:p>
            <a:pPr algn="l" eaLnBrk="0" hangingPunct="0">
              <a:tabLst>
                <a:tab pos="377825" algn="l"/>
              </a:tabLst>
            </a:pPr>
            <a:r>
              <a:rPr lang="es-ES_tradnl" sz="1200" b="1" i="1" dirty="0">
                <a:solidFill>
                  <a:srgbClr val="0070C0"/>
                </a:solidFill>
              </a:rPr>
              <a:t>Entorno Burocrático</a:t>
            </a:r>
          </a:p>
          <a:p>
            <a:pPr algn="l" eaLnBrk="0" hangingPunct="0">
              <a:tabLst>
                <a:tab pos="377825" algn="l"/>
              </a:tabLst>
            </a:pPr>
            <a:endParaRPr lang="es-ES_tradnl" sz="1200" i="1" dirty="0">
              <a:solidFill>
                <a:srgbClr val="0070C0"/>
              </a:solidFill>
            </a:endParaRPr>
          </a:p>
          <a:p>
            <a:pPr algn="l" eaLnBrk="0" hangingPunct="0">
              <a:tabLst>
                <a:tab pos="377825" algn="l"/>
              </a:tabLst>
            </a:pPr>
            <a:r>
              <a:rPr lang="es-ES_tradnl" sz="1200" i="1" dirty="0">
                <a:solidFill>
                  <a:srgbClr val="0070C0"/>
                </a:solidFill>
              </a:rPr>
              <a:t>	Organizaciones con actividades rutinarias predecibles y programables</a:t>
            </a:r>
          </a:p>
          <a:p>
            <a:pPr algn="l" eaLnBrk="0" hangingPunct="0">
              <a:tabLst>
                <a:tab pos="377825" algn="l"/>
              </a:tabLst>
            </a:pPr>
            <a:r>
              <a:rPr lang="es-ES_tradnl" sz="1200" i="1" dirty="0">
                <a:solidFill>
                  <a:srgbClr val="0070C0"/>
                </a:solidFill>
              </a:rPr>
              <a:t>	Alguna delegación, escasa descentralización de las decisiones</a:t>
            </a:r>
          </a:p>
          <a:p>
            <a:pPr algn="l" eaLnBrk="0" hangingPunct="0">
              <a:tabLst>
                <a:tab pos="377825" algn="l"/>
              </a:tabLst>
            </a:pPr>
            <a:r>
              <a:rPr lang="es-ES_tradnl" sz="1200" i="1" dirty="0">
                <a:solidFill>
                  <a:srgbClr val="0070C0"/>
                </a:solidFill>
              </a:rPr>
              <a:t>	Control descansa fuertemente en normas y procedimientos </a:t>
            </a:r>
          </a:p>
          <a:p>
            <a:pPr algn="l" eaLnBrk="0" hangingPunct="0">
              <a:tabLst>
                <a:tab pos="377825" algn="l"/>
              </a:tabLst>
            </a:pPr>
            <a:r>
              <a:rPr lang="es-ES_tradnl" sz="1200" i="1" dirty="0">
                <a:solidFill>
                  <a:srgbClr val="0070C0"/>
                </a:solidFill>
              </a:rPr>
              <a:t>	Se presenta de preferencia en el sector público</a:t>
            </a:r>
          </a:p>
          <a:p>
            <a:pPr algn="l" eaLnBrk="0" hangingPunct="0">
              <a:tabLst>
                <a:tab pos="377825" algn="l"/>
              </a:tabLst>
            </a:pPr>
            <a:endParaRPr lang="es-ES_tradnl" sz="1200" i="1" dirty="0">
              <a:solidFill>
                <a:srgbClr val="0070C0"/>
              </a:solidFill>
            </a:endParaRPr>
          </a:p>
          <a:p>
            <a:pPr algn="l" eaLnBrk="0" hangingPunct="0">
              <a:tabLst>
                <a:tab pos="377825" algn="l"/>
              </a:tabLst>
            </a:pPr>
            <a:r>
              <a:rPr lang="es-ES_tradnl" sz="1200" b="1" i="1" dirty="0">
                <a:solidFill>
                  <a:srgbClr val="0070C0"/>
                </a:solidFill>
              </a:rPr>
              <a:t>Entorno por Resultados</a:t>
            </a:r>
          </a:p>
          <a:p>
            <a:pPr algn="l" eaLnBrk="0" hangingPunct="0">
              <a:tabLst>
                <a:tab pos="377825" algn="l"/>
              </a:tabLst>
            </a:pPr>
            <a:endParaRPr lang="es-ES_tradnl" sz="1200" i="1" dirty="0">
              <a:solidFill>
                <a:srgbClr val="0070C0"/>
              </a:solidFill>
            </a:endParaRPr>
          </a:p>
          <a:p>
            <a:pPr algn="l" eaLnBrk="0" hangingPunct="0">
              <a:tabLst>
                <a:tab pos="377825" algn="l"/>
              </a:tabLst>
            </a:pPr>
            <a:r>
              <a:rPr lang="es-ES_tradnl" sz="1200" i="1" dirty="0">
                <a:solidFill>
                  <a:srgbClr val="0070C0"/>
                </a:solidFill>
              </a:rPr>
              <a:t>	Objetivos medibles y responsabilidades fácilmente asignables</a:t>
            </a:r>
          </a:p>
          <a:p>
            <a:pPr algn="l" eaLnBrk="0" hangingPunct="0">
              <a:tabLst>
                <a:tab pos="377825" algn="l"/>
              </a:tabLst>
            </a:pPr>
            <a:r>
              <a:rPr lang="es-ES_tradnl" sz="1200" i="1" dirty="0">
                <a:solidFill>
                  <a:srgbClr val="0070C0"/>
                </a:solidFill>
              </a:rPr>
              <a:t>	Modelo “Control de Gestión”</a:t>
            </a:r>
          </a:p>
          <a:p>
            <a:pPr algn="l" eaLnBrk="0" hangingPunct="0">
              <a:tabLst>
                <a:tab pos="377825" algn="l"/>
              </a:tabLst>
            </a:pPr>
            <a:r>
              <a:rPr lang="es-ES_tradnl" sz="1200" i="1" dirty="0">
                <a:solidFill>
                  <a:srgbClr val="0070C0"/>
                </a:solidFill>
              </a:rPr>
              <a:t>	Entorno competitivo, y demanda de descentralización en las decisiones</a:t>
            </a:r>
          </a:p>
          <a:p>
            <a:pPr algn="l" eaLnBrk="0" hangingPunct="0">
              <a:tabLst>
                <a:tab pos="377825" algn="l"/>
              </a:tabLst>
            </a:pPr>
            <a:r>
              <a:rPr lang="es-ES_tradnl" sz="1200" i="1" dirty="0">
                <a:solidFill>
                  <a:srgbClr val="0070C0"/>
                </a:solidFill>
              </a:rPr>
              <a:t>	Se presenta en organizaciones grandes y complejas, orientadas al mercado </a:t>
            </a:r>
          </a:p>
          <a:p>
            <a:pPr algn="l" eaLnBrk="0" hangingPunct="0">
              <a:tabLst>
                <a:tab pos="377825" algn="l"/>
              </a:tabLst>
            </a:pPr>
            <a:endParaRPr lang="es-ES_tradnl" sz="1200" i="1" dirty="0">
              <a:solidFill>
                <a:srgbClr val="0070C0"/>
              </a:solidFill>
            </a:endParaRPr>
          </a:p>
          <a:p>
            <a:pPr algn="l" eaLnBrk="0" hangingPunct="0">
              <a:tabLst>
                <a:tab pos="377825" algn="l"/>
              </a:tabLst>
            </a:pPr>
            <a:r>
              <a:rPr lang="es-ES_tradnl" sz="1200" b="1" i="1" dirty="0">
                <a:solidFill>
                  <a:srgbClr val="0070C0"/>
                </a:solidFill>
              </a:rPr>
              <a:t>Entorno </a:t>
            </a:r>
            <a:r>
              <a:rPr lang="es-ES_tradnl" sz="1200" b="1" i="1" dirty="0" err="1">
                <a:solidFill>
                  <a:srgbClr val="0070C0"/>
                </a:solidFill>
              </a:rPr>
              <a:t>Adhocrático</a:t>
            </a:r>
            <a:endParaRPr lang="es-ES_tradnl" sz="1200" b="1" i="1" dirty="0">
              <a:solidFill>
                <a:srgbClr val="0070C0"/>
              </a:solidFill>
            </a:endParaRPr>
          </a:p>
          <a:p>
            <a:pPr algn="l" eaLnBrk="0" hangingPunct="0">
              <a:tabLst>
                <a:tab pos="377825" algn="l"/>
              </a:tabLst>
            </a:pPr>
            <a:endParaRPr lang="es-ES_tradnl" sz="1200" b="1" i="1" dirty="0">
              <a:solidFill>
                <a:srgbClr val="0070C0"/>
              </a:solidFill>
            </a:endParaRPr>
          </a:p>
          <a:p>
            <a:pPr algn="l" eaLnBrk="0" hangingPunct="0">
              <a:tabLst>
                <a:tab pos="377825" algn="l"/>
              </a:tabLst>
            </a:pPr>
            <a:r>
              <a:rPr lang="es-ES_tradnl" sz="1200" i="1" dirty="0">
                <a:solidFill>
                  <a:srgbClr val="0070C0"/>
                </a:solidFill>
              </a:rPr>
              <a:t> 	Alta incertidumbre, y dificultad para evaluar resultados</a:t>
            </a:r>
          </a:p>
          <a:p>
            <a:pPr algn="l" eaLnBrk="0" hangingPunct="0">
              <a:tabLst>
                <a:tab pos="377825" algn="l"/>
              </a:tabLst>
            </a:pPr>
            <a:r>
              <a:rPr lang="es-ES_tradnl" sz="1200" i="1" dirty="0">
                <a:solidFill>
                  <a:srgbClr val="0070C0"/>
                </a:solidFill>
              </a:rPr>
              <a:t>	Difícil formalización, tareas poco programables</a:t>
            </a:r>
          </a:p>
          <a:p>
            <a:pPr algn="l" eaLnBrk="0" hangingPunct="0">
              <a:tabLst>
                <a:tab pos="377825" algn="l"/>
              </a:tabLst>
            </a:pPr>
            <a:r>
              <a:rPr lang="es-ES_tradnl" sz="1200" i="1" dirty="0">
                <a:solidFill>
                  <a:srgbClr val="0070C0"/>
                </a:solidFill>
              </a:rPr>
              <a:t>	Control basado en objetivos individuales y específicos, y en sistemas de valores compartidos.</a:t>
            </a:r>
          </a:p>
          <a:p>
            <a:pPr algn="l" eaLnBrk="0" hangingPunct="0">
              <a:tabLst>
                <a:tab pos="377825" algn="l"/>
              </a:tabLst>
            </a:pPr>
            <a:r>
              <a:rPr lang="es-ES_tradnl" sz="1200" i="1" dirty="0">
                <a:solidFill>
                  <a:srgbClr val="0070C0"/>
                </a:solidFill>
              </a:rPr>
              <a:t>	Se presenta en organizaciones que requieren de una alta creatividad   </a:t>
            </a:r>
          </a:p>
        </p:txBody>
      </p:sp>
    </p:spTree>
  </p:cSld>
  <p:clrMapOvr>
    <a:masterClrMapping/>
  </p:clrMapOvr>
  <p:transition>
    <p:random/>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eaLnBrk="1" hangingPunct="1"/>
            <a:endParaRPr lang="es-ES" smtClean="0"/>
          </a:p>
        </p:txBody>
      </p:sp>
      <p:sp>
        <p:nvSpPr>
          <p:cNvPr id="79875" name="Rectangle 3"/>
          <p:cNvSpPr>
            <a:spLocks noGrp="1" noChangeArrowheads="1"/>
          </p:cNvSpPr>
          <p:nvPr>
            <p:ph type="body" idx="1"/>
          </p:nvPr>
        </p:nvSpPr>
        <p:spPr>
          <a:effectLst>
            <a:glow rad="228600">
              <a:schemeClr val="accent4">
                <a:satMod val="175000"/>
                <a:alpha val="40000"/>
              </a:schemeClr>
            </a:glow>
            <a:outerShdw blurRad="40000" dist="23000" dir="5400000" rotWithShape="0">
              <a:srgbClr val="000000">
                <a:alpha val="35000"/>
              </a:srgbClr>
            </a:outerShdw>
          </a:effectLst>
        </p:spPr>
        <p:style>
          <a:lnRef idx="0">
            <a:schemeClr val="accent2"/>
          </a:lnRef>
          <a:fillRef idx="3">
            <a:schemeClr val="accent2"/>
          </a:fillRef>
          <a:effectRef idx="3">
            <a:schemeClr val="accent2"/>
          </a:effectRef>
          <a:fontRef idx="minor">
            <a:schemeClr val="lt1"/>
          </a:fontRef>
        </p:style>
        <p:txBody>
          <a:bodyPr/>
          <a:lstStyle/>
          <a:p>
            <a:pPr eaLnBrk="1" hangingPunct="1"/>
            <a:r>
              <a:rPr lang="es-ES_tradnl" dirty="0" smtClean="0"/>
              <a:t>Los sistemas de control de gestión y sus componentes solo son eficaces si logran influir en la conducta …</a:t>
            </a:r>
          </a:p>
          <a:p>
            <a:pPr eaLnBrk="1" hangingPunct="1"/>
            <a:endParaRPr lang="es-ES_tradnl" dirty="0" smtClean="0"/>
          </a:p>
          <a:p>
            <a:pPr eaLnBrk="1" hangingPunct="1"/>
            <a:r>
              <a:rPr lang="es-ES_tradnl" dirty="0" smtClean="0"/>
              <a:t>…y esa influencia solo será efectiva en la medida en que la cultura de la organización propicie el que se haga.</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9875">
                                            <p:bg/>
                                          </p:spTgt>
                                        </p:tgtEl>
                                        <p:attrNameLst>
                                          <p:attrName>style.visibility</p:attrName>
                                        </p:attrNameLst>
                                      </p:cBhvr>
                                      <p:to>
                                        <p:strVal val="visible"/>
                                      </p:to>
                                    </p:set>
                                    <p:animEffect transition="in" filter="box(in)">
                                      <p:cBhvr>
                                        <p:cTn id="7" dur="500"/>
                                        <p:tgtEl>
                                          <p:spTgt spid="79875">
                                            <p:bg/>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79875">
                                            <p:txEl>
                                              <p:pRg st="0" end="0"/>
                                            </p:txEl>
                                          </p:spTgt>
                                        </p:tgtEl>
                                        <p:attrNameLst>
                                          <p:attrName>style.visibility</p:attrName>
                                        </p:attrNameLst>
                                      </p:cBhvr>
                                      <p:to>
                                        <p:strVal val="visible"/>
                                      </p:to>
                                    </p:set>
                                    <p:animEffect transition="in" filter="box(in)">
                                      <p:cBhvr>
                                        <p:cTn id="12" dur="500"/>
                                        <p:tgtEl>
                                          <p:spTgt spid="7987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79875">
                                            <p:txEl>
                                              <p:pRg st="2" end="2"/>
                                            </p:txEl>
                                          </p:spTgt>
                                        </p:tgtEl>
                                        <p:attrNameLst>
                                          <p:attrName>style.visibility</p:attrName>
                                        </p:attrNameLst>
                                      </p:cBhvr>
                                      <p:to>
                                        <p:strVal val="visible"/>
                                      </p:to>
                                    </p:set>
                                    <p:animEffect transition="in" filter="box(in)">
                                      <p:cBhvr>
                                        <p:cTn id="17" dur="500"/>
                                        <p:tgtEl>
                                          <p:spTgt spid="7987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5" grpId="0" build="p"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r>
              <a:rPr lang="es-ES_tradnl" sz="2800" smtClean="0"/>
              <a:t>El entorno del control de gestión</a:t>
            </a:r>
          </a:p>
        </p:txBody>
      </p:sp>
      <p:sp>
        <p:nvSpPr>
          <p:cNvPr id="58371" name="Rectangle 3"/>
          <p:cNvSpPr>
            <a:spLocks noGrp="1" noChangeArrowheads="1"/>
          </p:cNvSpPr>
          <p:nvPr>
            <p:ph type="body" idx="1"/>
          </p:nvPr>
        </p:nvSpPr>
        <p:spPr>
          <a:xfrm>
            <a:off x="611188" y="1700213"/>
            <a:ext cx="7772400" cy="4114800"/>
          </a:xfrm>
          <a:scene3d>
            <a:camera prst="orthographicFront">
              <a:rot lat="0" lon="0" rev="0"/>
            </a:camera>
            <a:lightRig rig="threePt" dir="t">
              <a:rot lat="0" lon="0" rev="1200000"/>
            </a:lightRig>
          </a:scene3d>
          <a:sp3d>
            <a:bevelT w="63500" h="25400" prst="softRound"/>
          </a:sp3d>
        </p:spPr>
        <p:style>
          <a:lnRef idx="0">
            <a:schemeClr val="accent1"/>
          </a:lnRef>
          <a:fillRef idx="3">
            <a:schemeClr val="accent1"/>
          </a:fillRef>
          <a:effectRef idx="3">
            <a:schemeClr val="accent1"/>
          </a:effectRef>
          <a:fontRef idx="minor">
            <a:schemeClr val="lt1"/>
          </a:fontRef>
        </p:style>
        <p:txBody>
          <a:bodyPr/>
          <a:lstStyle/>
          <a:p>
            <a:pPr eaLnBrk="1" hangingPunct="1">
              <a:lnSpc>
                <a:spcPct val="90000"/>
              </a:lnSpc>
            </a:pPr>
            <a:r>
              <a:rPr lang="es-ES_tradnl" sz="2400" dirty="0" smtClean="0">
                <a:solidFill>
                  <a:srgbClr val="0070C0"/>
                </a:solidFill>
              </a:rPr>
              <a:t>Consideración conductista</a:t>
            </a:r>
          </a:p>
          <a:p>
            <a:pPr eaLnBrk="1" hangingPunct="1">
              <a:lnSpc>
                <a:spcPct val="90000"/>
              </a:lnSpc>
            </a:pPr>
            <a:endParaRPr lang="es-ES_tradnl" sz="2400" dirty="0" smtClean="0">
              <a:solidFill>
                <a:srgbClr val="0070C0"/>
              </a:solidFill>
            </a:endParaRPr>
          </a:p>
          <a:p>
            <a:pPr lvl="1" eaLnBrk="1" hangingPunct="1">
              <a:lnSpc>
                <a:spcPct val="90000"/>
              </a:lnSpc>
            </a:pPr>
            <a:r>
              <a:rPr lang="es-ES_tradnl" sz="2000" i="1" dirty="0" smtClean="0">
                <a:solidFill>
                  <a:srgbClr val="0070C0"/>
                </a:solidFill>
              </a:rPr>
              <a:t>“El propósito del control de gestión es asegurar que las estrategias se pondrán en práctica y consecuentemente que se alcanzarán las metas.”</a:t>
            </a:r>
            <a:r>
              <a:rPr lang="es-ES_tradnl" sz="2000" dirty="0" smtClean="0">
                <a:solidFill>
                  <a:srgbClr val="0070C0"/>
                </a:solidFill>
              </a:rPr>
              <a:t>  R. Anthony</a:t>
            </a:r>
          </a:p>
          <a:p>
            <a:pPr lvl="1" eaLnBrk="1" hangingPunct="1">
              <a:lnSpc>
                <a:spcPct val="90000"/>
              </a:lnSpc>
            </a:pPr>
            <a:r>
              <a:rPr lang="es-ES_tradnl" sz="2000" dirty="0" smtClean="0">
                <a:solidFill>
                  <a:srgbClr val="0070C0"/>
                </a:solidFill>
              </a:rPr>
              <a:t>Directivo tiene metas personales</a:t>
            </a:r>
          </a:p>
          <a:p>
            <a:pPr lvl="1" eaLnBrk="1" hangingPunct="1">
              <a:lnSpc>
                <a:spcPct val="90000"/>
              </a:lnSpc>
            </a:pPr>
            <a:r>
              <a:rPr lang="es-ES_tradnl" sz="2000" dirty="0" smtClean="0">
                <a:solidFill>
                  <a:srgbClr val="0070C0"/>
                </a:solidFill>
              </a:rPr>
              <a:t>Se trata de hacerle actuar de modo que la búsqueda de sus metas, lleve a conseguir las de la empresa.</a:t>
            </a:r>
          </a:p>
          <a:p>
            <a:pPr eaLnBrk="1" hangingPunct="1">
              <a:lnSpc>
                <a:spcPct val="90000"/>
              </a:lnSpc>
            </a:pPr>
            <a:endParaRPr lang="es-ES_tradnl" sz="2400" dirty="0" smtClean="0">
              <a:solidFill>
                <a:srgbClr val="0070C0"/>
              </a:solidFill>
            </a:endParaRPr>
          </a:p>
          <a:p>
            <a:pPr eaLnBrk="1" hangingPunct="1">
              <a:lnSpc>
                <a:spcPct val="90000"/>
              </a:lnSpc>
            </a:pPr>
            <a:r>
              <a:rPr lang="es-ES_tradnl" sz="2400" dirty="0" smtClean="0">
                <a:solidFill>
                  <a:srgbClr val="0070C0"/>
                </a:solidFill>
              </a:rPr>
              <a:t>No es factible lograr la congruencia completa.</a:t>
            </a:r>
          </a:p>
        </p:txBody>
      </p:sp>
    </p:spTree>
  </p:cSld>
  <p:clrMapOvr>
    <a:masterClrMapping/>
  </p:clrMapOvr>
  <p:transition>
    <p:random/>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1175" name="Group 39"/>
          <p:cNvGraphicFramePr>
            <a:graphicFrameLocks noGrp="1"/>
          </p:cNvGraphicFramePr>
          <p:nvPr/>
        </p:nvGraphicFramePr>
        <p:xfrm>
          <a:off x="684213" y="1341438"/>
          <a:ext cx="7315200" cy="4350386"/>
        </p:xfrm>
        <a:graphic>
          <a:graphicData uri="http://schemas.openxmlformats.org/drawingml/2006/table">
            <a:tbl>
              <a:tblPr/>
              <a:tblGrid>
                <a:gridCol w="1828800"/>
                <a:gridCol w="1828800"/>
                <a:gridCol w="1828800"/>
                <a:gridCol w="1828800"/>
              </a:tblGrid>
              <a:tr h="62230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dirty="0" smtClean="0">
                        <a:ln>
                          <a:noFill/>
                        </a:ln>
                        <a:solidFill>
                          <a:schemeClr val="tx1"/>
                        </a:solidFill>
                        <a:effectLst/>
                        <a:latin typeface="Tahoma"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1800" b="1" i="0" u="none" strike="noStrike" cap="none" normalizeH="0" baseline="0" smtClean="0">
                          <a:ln>
                            <a:noFill/>
                          </a:ln>
                          <a:solidFill>
                            <a:schemeClr val="tx1"/>
                          </a:solidFill>
                          <a:effectLst/>
                          <a:latin typeface="Tahoma" pitchFamily="34" charset="0"/>
                          <a:cs typeface="Arial" charset="0"/>
                        </a:rPr>
                        <a:t>Estructura </a:t>
                      </a:r>
                    </a:p>
                    <a:p>
                      <a:pPr marL="0" marR="0" lvl="0" indent="0" algn="l" defTabSz="914400" rtl="0" eaLnBrk="1" fontAlgn="base" latinLnBrk="0" hangingPunct="1">
                        <a:lnSpc>
                          <a:spcPct val="100000"/>
                        </a:lnSpc>
                        <a:spcBef>
                          <a:spcPct val="0"/>
                        </a:spcBef>
                        <a:spcAft>
                          <a:spcPct val="0"/>
                        </a:spcAft>
                        <a:buClrTx/>
                        <a:buSzTx/>
                        <a:buFontTx/>
                        <a:buNone/>
                        <a:tabLst/>
                      </a:pPr>
                      <a:r>
                        <a:rPr kumimoji="0" lang="es-MX" sz="1800" b="1" i="0" u="none" strike="noStrike" cap="none" normalizeH="0" baseline="0" smtClean="0">
                          <a:ln>
                            <a:noFill/>
                          </a:ln>
                          <a:solidFill>
                            <a:schemeClr val="tx1"/>
                          </a:solidFill>
                          <a:effectLst/>
                          <a:latin typeface="Tahoma" pitchFamily="34" charset="0"/>
                          <a:cs typeface="Arial" charset="0"/>
                        </a:rPr>
                        <a:t>Funcional</a:t>
                      </a:r>
                      <a:endParaRPr kumimoji="0" lang="en-US" sz="1800" b="1" i="0" u="none" strike="noStrike" cap="none" normalizeH="0" baseline="0" smtClean="0">
                        <a:ln>
                          <a:noFill/>
                        </a:ln>
                        <a:solidFill>
                          <a:schemeClr val="tx1"/>
                        </a:solidFill>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1800" b="1" i="0" u="none" strike="noStrike" cap="none" normalizeH="0" baseline="0" smtClean="0">
                          <a:ln>
                            <a:noFill/>
                          </a:ln>
                          <a:solidFill>
                            <a:schemeClr val="tx1"/>
                          </a:solidFill>
                          <a:effectLst/>
                          <a:latin typeface="Tahoma" pitchFamily="34" charset="0"/>
                          <a:cs typeface="Arial" charset="0"/>
                        </a:rPr>
                        <a:t>Estructura </a:t>
                      </a:r>
                    </a:p>
                    <a:p>
                      <a:pPr marL="0" marR="0" lvl="0" indent="0" algn="l" defTabSz="914400" rtl="0" eaLnBrk="1" fontAlgn="base" latinLnBrk="0" hangingPunct="1">
                        <a:lnSpc>
                          <a:spcPct val="100000"/>
                        </a:lnSpc>
                        <a:spcBef>
                          <a:spcPct val="0"/>
                        </a:spcBef>
                        <a:spcAft>
                          <a:spcPct val="0"/>
                        </a:spcAft>
                        <a:buClrTx/>
                        <a:buSzTx/>
                        <a:buFontTx/>
                        <a:buNone/>
                        <a:tabLst/>
                      </a:pPr>
                      <a:r>
                        <a:rPr kumimoji="0" lang="es-MX" sz="1800" b="1" i="0" u="none" strike="noStrike" cap="none" normalizeH="0" baseline="0" smtClean="0">
                          <a:ln>
                            <a:noFill/>
                          </a:ln>
                          <a:solidFill>
                            <a:schemeClr val="tx1"/>
                          </a:solidFill>
                          <a:effectLst/>
                          <a:latin typeface="Tahoma" pitchFamily="34" charset="0"/>
                          <a:cs typeface="Arial" charset="0"/>
                        </a:rPr>
                        <a:t>Divisional</a:t>
                      </a:r>
                      <a:endParaRPr kumimoji="0" lang="en-US" sz="1800" b="1" i="0" u="none" strike="noStrike" cap="none" normalizeH="0" baseline="0" smtClean="0">
                        <a:ln>
                          <a:noFill/>
                        </a:ln>
                        <a:solidFill>
                          <a:schemeClr val="tx1"/>
                        </a:solidFill>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1800" b="1" i="0" u="none" strike="noStrike" cap="none" normalizeH="0" baseline="0" smtClean="0">
                          <a:ln>
                            <a:noFill/>
                          </a:ln>
                          <a:solidFill>
                            <a:schemeClr val="tx1"/>
                          </a:solidFill>
                          <a:effectLst/>
                          <a:latin typeface="Tahoma" pitchFamily="34" charset="0"/>
                          <a:cs typeface="Arial" charset="0"/>
                        </a:rPr>
                        <a:t>Estructura </a:t>
                      </a:r>
                    </a:p>
                    <a:p>
                      <a:pPr marL="0" marR="0" lvl="0" indent="0" algn="l" defTabSz="914400" rtl="0" eaLnBrk="1" fontAlgn="base" latinLnBrk="0" hangingPunct="1">
                        <a:lnSpc>
                          <a:spcPct val="100000"/>
                        </a:lnSpc>
                        <a:spcBef>
                          <a:spcPct val="0"/>
                        </a:spcBef>
                        <a:spcAft>
                          <a:spcPct val="0"/>
                        </a:spcAft>
                        <a:buClrTx/>
                        <a:buSzTx/>
                        <a:buFontTx/>
                        <a:buNone/>
                        <a:tabLst/>
                      </a:pPr>
                      <a:r>
                        <a:rPr kumimoji="0" lang="es-MX" sz="1800" b="1" i="0" u="none" strike="noStrike" cap="none" normalizeH="0" baseline="0" smtClean="0">
                          <a:ln>
                            <a:noFill/>
                          </a:ln>
                          <a:solidFill>
                            <a:schemeClr val="tx1"/>
                          </a:solidFill>
                          <a:effectLst/>
                          <a:latin typeface="Tahoma" pitchFamily="34" charset="0"/>
                          <a:cs typeface="Arial" charset="0"/>
                        </a:rPr>
                        <a:t>Matricial</a:t>
                      </a:r>
                      <a:endParaRPr kumimoji="0" lang="en-US" sz="1800" b="1" i="0" u="none" strike="noStrike" cap="none" normalizeH="0" baseline="0" smtClean="0">
                        <a:ln>
                          <a:noFill/>
                        </a:ln>
                        <a:solidFill>
                          <a:schemeClr val="tx1"/>
                        </a:solidFill>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779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1800" b="0" i="0" u="none" strike="noStrike" cap="none" normalizeH="0" baseline="0" smtClean="0">
                          <a:ln>
                            <a:noFill/>
                          </a:ln>
                          <a:solidFill>
                            <a:schemeClr val="tx1"/>
                          </a:solidFill>
                          <a:effectLst/>
                          <a:latin typeface="Tahoma" pitchFamily="34" charset="0"/>
                          <a:cs typeface="Arial" charset="0"/>
                        </a:rPr>
                        <a:t>Sistema de Control</a:t>
                      </a:r>
                      <a:endParaRPr kumimoji="0" lang="en-US" sz="1800" b="0" i="0" u="none" strike="noStrike" cap="none" normalizeH="0" baseline="0" smtClean="0">
                        <a:ln>
                          <a:noFill/>
                        </a:ln>
                        <a:solidFill>
                          <a:schemeClr val="tx1"/>
                        </a:solidFill>
                        <a:effectLst/>
                        <a:latin typeface="Tahoma"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1600" b="1" i="0" u="none" strike="noStrike" cap="none" normalizeH="0" baseline="0" smtClean="0">
                          <a:ln>
                            <a:noFill/>
                          </a:ln>
                          <a:solidFill>
                            <a:srgbClr val="0000FF"/>
                          </a:solidFill>
                          <a:effectLst/>
                          <a:latin typeface="Tahoma" pitchFamily="34" charset="0"/>
                          <a:cs typeface="Arial" charset="0"/>
                        </a:rPr>
                        <a:t>Predominio del control burocrático</a:t>
                      </a:r>
                      <a:endParaRPr kumimoji="0" lang="en-US" sz="1600" b="1" i="0" u="none" strike="noStrike" cap="none" normalizeH="0" baseline="0" smtClean="0">
                        <a:ln>
                          <a:noFill/>
                        </a:ln>
                        <a:solidFill>
                          <a:srgbClr val="0000FF"/>
                        </a:solidFill>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1600" b="1" i="0" u="none" strike="noStrike" cap="none" normalizeH="0" baseline="0" smtClean="0">
                          <a:ln>
                            <a:noFill/>
                          </a:ln>
                          <a:solidFill>
                            <a:srgbClr val="0000FF"/>
                          </a:solidFill>
                          <a:effectLst/>
                          <a:latin typeface="Tahoma" pitchFamily="34" charset="0"/>
                          <a:cs typeface="Arial" charset="0"/>
                        </a:rPr>
                        <a:t>Predominio del control sobre los  resultados</a:t>
                      </a:r>
                      <a:endParaRPr kumimoji="0" lang="en-US" sz="1600" b="1" i="0" u="none" strike="noStrike" cap="none" normalizeH="0" baseline="0" smtClean="0">
                        <a:ln>
                          <a:noFill/>
                        </a:ln>
                        <a:solidFill>
                          <a:srgbClr val="0000FF"/>
                        </a:solidFill>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1600" b="1" i="0" u="none" strike="noStrike" cap="none" normalizeH="0" baseline="0" smtClean="0">
                          <a:ln>
                            <a:noFill/>
                          </a:ln>
                          <a:solidFill>
                            <a:srgbClr val="0000FF"/>
                          </a:solidFill>
                          <a:effectLst/>
                          <a:latin typeface="Tahoma" pitchFamily="34" charset="0"/>
                          <a:cs typeface="Arial" charset="0"/>
                        </a:rPr>
                        <a:t>Combinación entre control cultural y por resultados</a:t>
                      </a:r>
                      <a:endParaRPr kumimoji="0" lang="en-US" sz="1600" b="1" i="0" u="none" strike="noStrike" cap="none" normalizeH="0" baseline="0" smtClean="0">
                        <a:ln>
                          <a:noFill/>
                        </a:ln>
                        <a:solidFill>
                          <a:srgbClr val="0000FF"/>
                        </a:solidFill>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779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1800" b="0" i="0" u="none" strike="noStrike" cap="none" normalizeH="0" baseline="0" smtClean="0">
                          <a:ln>
                            <a:noFill/>
                          </a:ln>
                          <a:solidFill>
                            <a:schemeClr val="tx1"/>
                          </a:solidFill>
                          <a:effectLst/>
                          <a:latin typeface="Tahoma" pitchFamily="34" charset="0"/>
                          <a:cs typeface="Arial" charset="0"/>
                        </a:rPr>
                        <a:t>Indicadores de Control</a:t>
                      </a:r>
                      <a:endParaRPr kumimoji="0" lang="en-US" sz="1800" b="0" i="0" u="none" strike="noStrike" cap="none" normalizeH="0" baseline="0" smtClean="0">
                        <a:ln>
                          <a:noFill/>
                        </a:ln>
                        <a:solidFill>
                          <a:schemeClr val="tx1"/>
                        </a:solidFill>
                        <a:effectLst/>
                        <a:latin typeface="Tahoma"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1600" b="1" i="0" u="none" strike="noStrike" cap="none" normalizeH="0" baseline="0" smtClean="0">
                          <a:ln>
                            <a:noFill/>
                          </a:ln>
                          <a:solidFill>
                            <a:srgbClr val="0000FF"/>
                          </a:solidFill>
                          <a:effectLst/>
                          <a:latin typeface="Tahoma" pitchFamily="34" charset="0"/>
                          <a:cs typeface="Arial" charset="0"/>
                        </a:rPr>
                        <a:t>Indicadores cuantitativos de eficiencia</a:t>
                      </a:r>
                      <a:endParaRPr kumimoji="0" lang="en-US" sz="1600" b="1" i="0" u="none" strike="noStrike" cap="none" normalizeH="0" baseline="0" smtClean="0">
                        <a:ln>
                          <a:noFill/>
                        </a:ln>
                        <a:solidFill>
                          <a:srgbClr val="0000FF"/>
                        </a:solidFill>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1600" b="1" i="0" u="none" strike="noStrike" cap="none" normalizeH="0" baseline="0" smtClean="0">
                          <a:ln>
                            <a:noFill/>
                          </a:ln>
                          <a:solidFill>
                            <a:srgbClr val="0000FF"/>
                          </a:solidFill>
                          <a:effectLst/>
                          <a:latin typeface="Tahoma" pitchFamily="34" charset="0"/>
                          <a:cs typeface="Arial" charset="0"/>
                        </a:rPr>
                        <a:t>Indicadores cuantitativos de eficacia</a:t>
                      </a:r>
                      <a:endParaRPr kumimoji="0" lang="en-US" sz="1600" b="1" i="0" u="none" strike="noStrike" cap="none" normalizeH="0" baseline="0" smtClean="0">
                        <a:ln>
                          <a:noFill/>
                        </a:ln>
                        <a:solidFill>
                          <a:srgbClr val="0000FF"/>
                        </a:solidFill>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1600" b="1" i="0" u="none" strike="noStrike" cap="none" normalizeH="0" baseline="0" smtClean="0">
                          <a:ln>
                            <a:noFill/>
                          </a:ln>
                          <a:solidFill>
                            <a:srgbClr val="0000FF"/>
                          </a:solidFill>
                          <a:effectLst/>
                          <a:latin typeface="Tahoma" pitchFamily="34" charset="0"/>
                          <a:cs typeface="Arial" charset="0"/>
                        </a:rPr>
                        <a:t>Indicadores cuantitativos y especialmente cualitativos</a:t>
                      </a:r>
                      <a:endParaRPr kumimoji="0" lang="en-US" sz="1600" b="1" i="0" u="none" strike="noStrike" cap="none" normalizeH="0" baseline="0" smtClean="0">
                        <a:ln>
                          <a:noFill/>
                        </a:ln>
                        <a:solidFill>
                          <a:srgbClr val="0000FF"/>
                        </a:solidFill>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493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1800" b="0" i="0" u="none" strike="noStrike" cap="none" normalizeH="0" baseline="0" dirty="0" smtClean="0">
                          <a:ln>
                            <a:noFill/>
                          </a:ln>
                          <a:solidFill>
                            <a:schemeClr val="tx1"/>
                          </a:solidFill>
                          <a:effectLst/>
                          <a:latin typeface="Tahoma" pitchFamily="34" charset="0"/>
                          <a:cs typeface="Arial" charset="0"/>
                        </a:rPr>
                        <a:t>Evaluación</a:t>
                      </a:r>
                      <a:endParaRPr kumimoji="0" lang="en-US" sz="1800" b="0" i="0" u="none" strike="noStrike" cap="none" normalizeH="0" baseline="0" dirty="0" smtClean="0">
                        <a:ln>
                          <a:noFill/>
                        </a:ln>
                        <a:solidFill>
                          <a:schemeClr val="tx1"/>
                        </a:solidFill>
                        <a:effectLst/>
                        <a:latin typeface="Tahoma"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1600" b="1" i="0" u="none" strike="noStrike" cap="none" normalizeH="0" baseline="0" dirty="0" smtClean="0">
                          <a:ln>
                            <a:noFill/>
                          </a:ln>
                          <a:solidFill>
                            <a:srgbClr val="0000FF"/>
                          </a:solidFill>
                          <a:effectLst/>
                          <a:latin typeface="Tahoma" pitchFamily="34" charset="0"/>
                          <a:cs typeface="Arial" charset="0"/>
                        </a:rPr>
                        <a:t>Énfasis más bien operacional</a:t>
                      </a:r>
                    </a:p>
                    <a:p>
                      <a:pPr marL="0" marR="0" lvl="0" indent="0" algn="l" defTabSz="914400" rtl="0" eaLnBrk="1" fontAlgn="base" latinLnBrk="0" hangingPunct="1">
                        <a:lnSpc>
                          <a:spcPct val="100000"/>
                        </a:lnSpc>
                        <a:spcBef>
                          <a:spcPct val="0"/>
                        </a:spcBef>
                        <a:spcAft>
                          <a:spcPct val="0"/>
                        </a:spcAft>
                        <a:buClrTx/>
                        <a:buSzTx/>
                        <a:buFontTx/>
                        <a:buNone/>
                        <a:tabLst/>
                      </a:pPr>
                      <a:r>
                        <a:rPr kumimoji="0" lang="es-MX" sz="1600" b="1" i="0" u="none" strike="noStrike" cap="none" normalizeH="0" baseline="0" dirty="0" smtClean="0">
                          <a:ln>
                            <a:noFill/>
                          </a:ln>
                          <a:solidFill>
                            <a:srgbClr val="0000FF"/>
                          </a:solidFill>
                          <a:effectLst/>
                          <a:latin typeface="Tahoma" pitchFamily="34" charset="0"/>
                          <a:cs typeface="Arial" charset="0"/>
                        </a:rPr>
                        <a:t>Revisión de estándares  </a:t>
                      </a:r>
                      <a:endParaRPr kumimoji="0" lang="en-US" sz="1600" b="1" i="0" u="none" strike="noStrike" cap="none" normalizeH="0" baseline="0" dirty="0" smtClean="0">
                        <a:ln>
                          <a:noFill/>
                        </a:ln>
                        <a:solidFill>
                          <a:srgbClr val="0000FF"/>
                        </a:solidFill>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1600" b="1" i="0" u="none" strike="noStrike" cap="none" normalizeH="0" baseline="0" smtClean="0">
                          <a:ln>
                            <a:noFill/>
                          </a:ln>
                          <a:solidFill>
                            <a:srgbClr val="0000FF"/>
                          </a:solidFill>
                          <a:effectLst/>
                          <a:latin typeface="Tahoma" pitchFamily="34" charset="0"/>
                          <a:cs typeface="Arial" charset="0"/>
                        </a:rPr>
                        <a:t>Énfasis en los   resultados, por negocio, y en la actuación de cada responsable</a:t>
                      </a:r>
                      <a:endParaRPr kumimoji="0" lang="en-US" sz="1600" b="1" i="0" u="none" strike="noStrike" cap="none" normalizeH="0" baseline="0" smtClean="0">
                        <a:ln>
                          <a:noFill/>
                        </a:ln>
                        <a:solidFill>
                          <a:srgbClr val="0000FF"/>
                        </a:solidFill>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1600" b="1" i="0" u="none" strike="noStrike" cap="none" normalizeH="0" baseline="0" dirty="0" smtClean="0">
                          <a:ln>
                            <a:noFill/>
                          </a:ln>
                          <a:solidFill>
                            <a:srgbClr val="0000FF"/>
                          </a:solidFill>
                          <a:effectLst/>
                          <a:latin typeface="Tahoma" pitchFamily="34" charset="0"/>
                          <a:cs typeface="Arial" charset="0"/>
                        </a:rPr>
                        <a:t>Énfasis en el resultado global</a:t>
                      </a:r>
                      <a:endParaRPr kumimoji="0" lang="en-US" sz="1600" b="1" i="0" u="none" strike="noStrike" cap="none" normalizeH="0" baseline="0" dirty="0" smtClean="0">
                        <a:ln>
                          <a:noFill/>
                        </a:ln>
                        <a:solidFill>
                          <a:srgbClr val="0000FF"/>
                        </a:solidFill>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9421" name="Text Box 29"/>
          <p:cNvSpPr txBox="1">
            <a:spLocks noChangeArrowheads="1"/>
          </p:cNvSpPr>
          <p:nvPr/>
        </p:nvSpPr>
        <p:spPr bwMode="auto">
          <a:xfrm>
            <a:off x="611188" y="6237288"/>
            <a:ext cx="4776787" cy="244475"/>
          </a:xfrm>
          <a:prstGeom prst="rect">
            <a:avLst/>
          </a:prstGeom>
          <a:noFill/>
          <a:ln w="9525">
            <a:noFill/>
            <a:miter lim="800000"/>
            <a:headEnd/>
            <a:tailEnd/>
          </a:ln>
        </p:spPr>
        <p:txBody>
          <a:bodyPr>
            <a:spAutoFit/>
          </a:bodyPr>
          <a:lstStyle/>
          <a:p>
            <a:pPr algn="l" eaLnBrk="0" hangingPunct="0"/>
            <a:r>
              <a:rPr lang="es-MX" sz="1000" i="1"/>
              <a:t>Adaptado de: Joan Amat, Control de Gestión: Una Perspectiva de Dirección, 1998</a:t>
            </a:r>
            <a:endParaRPr lang="es-ES" sz="1000" i="1"/>
          </a:p>
        </p:txBody>
      </p:sp>
      <p:sp>
        <p:nvSpPr>
          <p:cNvPr id="59422" name="Rectangle 30"/>
          <p:cNvSpPr>
            <a:spLocks noChangeArrowheads="1"/>
          </p:cNvSpPr>
          <p:nvPr/>
        </p:nvSpPr>
        <p:spPr bwMode="auto">
          <a:xfrm>
            <a:off x="1403350" y="260350"/>
            <a:ext cx="5029200" cy="609600"/>
          </a:xfrm>
          <a:prstGeom prst="rect">
            <a:avLst/>
          </a:prstGeom>
          <a:noFill/>
          <a:ln w="9525">
            <a:noFill/>
            <a:miter lim="800000"/>
            <a:headEnd/>
            <a:tailEnd/>
          </a:ln>
        </p:spPr>
        <p:txBody>
          <a:bodyPr anchor="ctr"/>
          <a:lstStyle/>
          <a:p>
            <a:pPr algn="l" eaLnBrk="0" hangingPunct="0"/>
            <a:r>
              <a:rPr lang="es-ES_tradnl" sz="1600" b="1" i="1"/>
              <a:t>Control y Organización</a:t>
            </a:r>
            <a:endParaRPr lang="es-ES_tradnl" sz="1600">
              <a:latin typeface="Times New Roman" pitchFamily="18" charset="0"/>
            </a:endParaRPr>
          </a:p>
        </p:txBody>
      </p:sp>
    </p:spTree>
  </p:cSld>
  <p:clrMapOvr>
    <a:masterClrMapping/>
  </p:clrMapOvr>
  <p:transition>
    <p:random/>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endParaRPr lang="es-ES" dirty="0" smtClean="0"/>
          </a:p>
        </p:txBody>
      </p:sp>
      <p:sp>
        <p:nvSpPr>
          <p:cNvPr id="60419" name="AutoShape 4"/>
          <p:cNvSpPr>
            <a:spLocks noChangeArrowheads="1"/>
          </p:cNvSpPr>
          <p:nvPr/>
        </p:nvSpPr>
        <p:spPr bwMode="auto">
          <a:xfrm>
            <a:off x="539750" y="2133600"/>
            <a:ext cx="1944688" cy="1150938"/>
          </a:xfrm>
          <a:prstGeom prst="bevel">
            <a:avLst>
              <a:gd name="adj" fmla="val 12500"/>
            </a:avLst>
          </a:prstGeom>
          <a:ln>
            <a:headEnd/>
            <a:tailEnd/>
          </a:ln>
        </p:spPr>
        <p:style>
          <a:lnRef idx="0">
            <a:schemeClr val="accent2"/>
          </a:lnRef>
          <a:fillRef idx="3">
            <a:schemeClr val="accent2"/>
          </a:fillRef>
          <a:effectRef idx="3">
            <a:schemeClr val="accent2"/>
          </a:effectRef>
          <a:fontRef idx="minor">
            <a:schemeClr val="lt1"/>
          </a:fontRef>
        </p:style>
        <p:txBody>
          <a:bodyPr wrap="none" anchor="ctr"/>
          <a:lstStyle/>
          <a:p>
            <a:r>
              <a:rPr lang="es-ES_tradnl"/>
              <a:t>Estrategia</a:t>
            </a:r>
          </a:p>
        </p:txBody>
      </p:sp>
      <p:sp>
        <p:nvSpPr>
          <p:cNvPr id="60420" name="AutoShape 5"/>
          <p:cNvSpPr>
            <a:spLocks noChangeArrowheads="1"/>
          </p:cNvSpPr>
          <p:nvPr/>
        </p:nvSpPr>
        <p:spPr bwMode="auto">
          <a:xfrm>
            <a:off x="6516688" y="2133600"/>
            <a:ext cx="1944687" cy="1150938"/>
          </a:xfrm>
          <a:prstGeom prst="bevel">
            <a:avLst>
              <a:gd name="adj" fmla="val 12500"/>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r>
              <a:rPr lang="es-ES_tradnl"/>
              <a:t>Estructura</a:t>
            </a:r>
          </a:p>
        </p:txBody>
      </p:sp>
      <p:sp>
        <p:nvSpPr>
          <p:cNvPr id="60421" name="AutoShape 6"/>
          <p:cNvSpPr>
            <a:spLocks noChangeArrowheads="1"/>
          </p:cNvSpPr>
          <p:nvPr/>
        </p:nvSpPr>
        <p:spPr bwMode="auto">
          <a:xfrm>
            <a:off x="3492500" y="2133600"/>
            <a:ext cx="1944688" cy="1150938"/>
          </a:xfrm>
          <a:prstGeom prst="bevel">
            <a:avLst>
              <a:gd name="adj" fmla="val 12500"/>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r>
              <a:rPr lang="es-ES_tradnl">
                <a:solidFill>
                  <a:srgbClr val="0070C0"/>
                </a:solidFill>
              </a:rPr>
              <a:t>Control</a:t>
            </a:r>
          </a:p>
        </p:txBody>
      </p:sp>
      <p:sp>
        <p:nvSpPr>
          <p:cNvPr id="60422" name="Text Box 7"/>
          <p:cNvSpPr txBox="1">
            <a:spLocks noChangeArrowheads="1"/>
          </p:cNvSpPr>
          <p:nvPr/>
        </p:nvSpPr>
        <p:spPr bwMode="auto">
          <a:xfrm>
            <a:off x="3851275" y="4652963"/>
            <a:ext cx="1187450" cy="366712"/>
          </a:xfrm>
          <a:prstGeom prst="rect">
            <a:avLst/>
          </a:prstGeom>
          <a:noFill/>
          <a:ln w="9525">
            <a:noFill/>
            <a:miter lim="800000"/>
            <a:headEnd/>
            <a:tailEnd/>
          </a:ln>
        </p:spPr>
        <p:txBody>
          <a:bodyPr wrap="none">
            <a:spAutoFit/>
          </a:bodyPr>
          <a:lstStyle/>
          <a:p>
            <a:r>
              <a:rPr lang="es-ES_tradnl"/>
              <a:t>Actuación</a:t>
            </a:r>
          </a:p>
        </p:txBody>
      </p:sp>
      <p:sp>
        <p:nvSpPr>
          <p:cNvPr id="60423" name="Text Box 9"/>
          <p:cNvSpPr txBox="1">
            <a:spLocks noChangeArrowheads="1"/>
          </p:cNvSpPr>
          <p:nvPr/>
        </p:nvSpPr>
        <p:spPr bwMode="auto">
          <a:xfrm>
            <a:off x="3851275" y="6165850"/>
            <a:ext cx="1327150" cy="366713"/>
          </a:xfrm>
          <a:prstGeom prst="rect">
            <a:avLst/>
          </a:prstGeom>
          <a:noFill/>
          <a:ln w="9525">
            <a:noFill/>
            <a:miter lim="800000"/>
            <a:headEnd/>
            <a:tailEnd/>
          </a:ln>
        </p:spPr>
        <p:txBody>
          <a:bodyPr wrap="none">
            <a:spAutoFit/>
          </a:bodyPr>
          <a:lstStyle/>
          <a:p>
            <a:r>
              <a:rPr lang="es-ES_tradnl"/>
              <a:t>Resultados</a:t>
            </a:r>
          </a:p>
        </p:txBody>
      </p:sp>
      <p:sp>
        <p:nvSpPr>
          <p:cNvPr id="60424" name="AutoShape 13"/>
          <p:cNvSpPr>
            <a:spLocks noChangeArrowheads="1"/>
          </p:cNvSpPr>
          <p:nvPr/>
        </p:nvSpPr>
        <p:spPr bwMode="auto">
          <a:xfrm rot="2635950">
            <a:off x="1763713" y="4005263"/>
            <a:ext cx="1584325" cy="360362"/>
          </a:xfrm>
          <a:prstGeom prst="leftRightArrow">
            <a:avLst>
              <a:gd name="adj1" fmla="val 50000"/>
              <a:gd name="adj2" fmla="val 87930"/>
            </a:avLst>
          </a:prstGeom>
          <a:solidFill>
            <a:schemeClr val="accent1"/>
          </a:solidFill>
          <a:ln w="9525">
            <a:solidFill>
              <a:schemeClr val="tx1"/>
            </a:solidFill>
            <a:miter lim="800000"/>
            <a:headEnd/>
            <a:tailEnd/>
          </a:ln>
        </p:spPr>
        <p:txBody>
          <a:bodyPr wrap="none" anchor="ctr"/>
          <a:lstStyle/>
          <a:p>
            <a:endParaRPr lang="es-ES"/>
          </a:p>
        </p:txBody>
      </p:sp>
      <p:sp>
        <p:nvSpPr>
          <p:cNvPr id="60425" name="AutoShape 15"/>
          <p:cNvSpPr>
            <a:spLocks noChangeArrowheads="1"/>
          </p:cNvSpPr>
          <p:nvPr/>
        </p:nvSpPr>
        <p:spPr bwMode="auto">
          <a:xfrm rot="5400000">
            <a:off x="3960812" y="3968751"/>
            <a:ext cx="1008063" cy="360362"/>
          </a:xfrm>
          <a:prstGeom prst="leftRightArrow">
            <a:avLst>
              <a:gd name="adj1" fmla="val 50000"/>
              <a:gd name="adj2" fmla="val 55947"/>
            </a:avLst>
          </a:prstGeom>
          <a:solidFill>
            <a:schemeClr val="accent1"/>
          </a:solidFill>
          <a:ln w="9525">
            <a:solidFill>
              <a:schemeClr val="tx1"/>
            </a:solidFill>
            <a:miter lim="800000"/>
            <a:headEnd/>
            <a:tailEnd/>
          </a:ln>
        </p:spPr>
        <p:txBody>
          <a:bodyPr wrap="none" anchor="ctr"/>
          <a:lstStyle/>
          <a:p>
            <a:endParaRPr lang="es-ES"/>
          </a:p>
        </p:txBody>
      </p:sp>
      <p:sp>
        <p:nvSpPr>
          <p:cNvPr id="60426" name="AutoShape 16"/>
          <p:cNvSpPr>
            <a:spLocks noChangeArrowheads="1"/>
          </p:cNvSpPr>
          <p:nvPr/>
        </p:nvSpPr>
        <p:spPr bwMode="auto">
          <a:xfrm rot="7762723">
            <a:off x="5723731" y="4006057"/>
            <a:ext cx="1584325" cy="360362"/>
          </a:xfrm>
          <a:prstGeom prst="leftRightArrow">
            <a:avLst>
              <a:gd name="adj1" fmla="val 50000"/>
              <a:gd name="adj2" fmla="val 87930"/>
            </a:avLst>
          </a:prstGeom>
          <a:solidFill>
            <a:schemeClr val="accent1"/>
          </a:solidFill>
          <a:ln w="9525">
            <a:solidFill>
              <a:schemeClr val="tx1"/>
            </a:solidFill>
            <a:miter lim="800000"/>
            <a:headEnd/>
            <a:tailEnd/>
          </a:ln>
        </p:spPr>
        <p:txBody>
          <a:bodyPr wrap="none" anchor="ctr"/>
          <a:lstStyle/>
          <a:p>
            <a:endParaRPr lang="es-ES"/>
          </a:p>
        </p:txBody>
      </p:sp>
      <p:sp>
        <p:nvSpPr>
          <p:cNvPr id="60427" name="AutoShape 17"/>
          <p:cNvSpPr>
            <a:spLocks noChangeArrowheads="1"/>
          </p:cNvSpPr>
          <p:nvPr/>
        </p:nvSpPr>
        <p:spPr bwMode="auto">
          <a:xfrm rot="5400000">
            <a:off x="3960812" y="5337176"/>
            <a:ext cx="1008063" cy="360362"/>
          </a:xfrm>
          <a:prstGeom prst="leftRightArrow">
            <a:avLst>
              <a:gd name="adj1" fmla="val 50000"/>
              <a:gd name="adj2" fmla="val 55947"/>
            </a:avLst>
          </a:prstGeom>
          <a:solidFill>
            <a:schemeClr val="accent1"/>
          </a:solidFill>
          <a:ln w="9525">
            <a:solidFill>
              <a:schemeClr val="tx1"/>
            </a:solidFill>
            <a:miter lim="800000"/>
            <a:headEnd/>
            <a:tailEnd/>
          </a:ln>
        </p:spPr>
        <p:txBody>
          <a:bodyPr wrap="none" anchor="ctr"/>
          <a:lstStyle/>
          <a:p>
            <a:endParaRPr lang="es-ES"/>
          </a:p>
        </p:txBody>
      </p:sp>
      <p:sp>
        <p:nvSpPr>
          <p:cNvPr id="60428" name="AutoShape 18"/>
          <p:cNvSpPr>
            <a:spLocks noChangeArrowheads="1"/>
          </p:cNvSpPr>
          <p:nvPr/>
        </p:nvSpPr>
        <p:spPr bwMode="auto">
          <a:xfrm>
            <a:off x="2555875" y="2636838"/>
            <a:ext cx="792163" cy="215900"/>
          </a:xfrm>
          <a:prstGeom prst="leftRightArrow">
            <a:avLst>
              <a:gd name="adj1" fmla="val 50000"/>
              <a:gd name="adj2" fmla="val 73382"/>
            </a:avLst>
          </a:prstGeom>
          <a:solidFill>
            <a:schemeClr val="accent1"/>
          </a:solidFill>
          <a:ln w="9525">
            <a:solidFill>
              <a:schemeClr val="tx1"/>
            </a:solidFill>
            <a:miter lim="800000"/>
            <a:headEnd/>
            <a:tailEnd/>
          </a:ln>
        </p:spPr>
        <p:txBody>
          <a:bodyPr wrap="none" anchor="ctr"/>
          <a:lstStyle/>
          <a:p>
            <a:endParaRPr lang="es-ES"/>
          </a:p>
        </p:txBody>
      </p:sp>
      <p:sp>
        <p:nvSpPr>
          <p:cNvPr id="60429" name="AutoShape 19"/>
          <p:cNvSpPr>
            <a:spLocks noChangeArrowheads="1"/>
          </p:cNvSpPr>
          <p:nvPr/>
        </p:nvSpPr>
        <p:spPr bwMode="auto">
          <a:xfrm>
            <a:off x="5580063" y="2565400"/>
            <a:ext cx="792162" cy="215900"/>
          </a:xfrm>
          <a:prstGeom prst="leftRightArrow">
            <a:avLst>
              <a:gd name="adj1" fmla="val 50000"/>
              <a:gd name="adj2" fmla="val 73382"/>
            </a:avLst>
          </a:prstGeom>
          <a:solidFill>
            <a:schemeClr val="accent1"/>
          </a:solidFill>
          <a:ln w="9525">
            <a:solidFill>
              <a:schemeClr val="tx1"/>
            </a:solidFill>
            <a:miter lim="800000"/>
            <a:headEnd/>
            <a:tailEnd/>
          </a:ln>
        </p:spPr>
        <p:txBody>
          <a:bodyPr wrap="none" anchor="ctr"/>
          <a:lstStyle/>
          <a:p>
            <a:endParaRPr lang="es-ES"/>
          </a:p>
        </p:txBody>
      </p:sp>
      <p:cxnSp>
        <p:nvCxnSpPr>
          <p:cNvPr id="60430" name="AutoShape 21"/>
          <p:cNvCxnSpPr>
            <a:cxnSpLocks noChangeShapeType="1"/>
            <a:stCxn id="60419" idx="6"/>
            <a:endCxn id="60420" idx="6"/>
          </p:cNvCxnSpPr>
          <p:nvPr/>
        </p:nvCxnSpPr>
        <p:spPr bwMode="auto">
          <a:xfrm rot="5400000" flipV="1">
            <a:off x="4500563" y="-854075"/>
            <a:ext cx="1588" cy="5976937"/>
          </a:xfrm>
          <a:prstGeom prst="curvedConnector3">
            <a:avLst>
              <a:gd name="adj1" fmla="val -40900014"/>
            </a:avLst>
          </a:prstGeom>
          <a:noFill/>
          <a:ln w="9525">
            <a:solidFill>
              <a:schemeClr val="tx1"/>
            </a:solidFill>
            <a:round/>
            <a:headEnd/>
            <a:tailEnd type="triangle" w="med" len="med"/>
          </a:ln>
        </p:spPr>
      </p:cxnSp>
    </p:spTree>
  </p:cSld>
  <p:clrMapOvr>
    <a:masterClrMapping/>
  </p:clrMapOvr>
  <p:transition>
    <p:random/>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pPr algn="ctr" eaLnBrk="1" hangingPunct="1"/>
            <a:r>
              <a:rPr lang="es-ES_tradnl" sz="2800" smtClean="0"/>
              <a:t>IMPORTANTE</a:t>
            </a:r>
          </a:p>
        </p:txBody>
      </p:sp>
      <p:sp>
        <p:nvSpPr>
          <p:cNvPr id="61443" name="Rectangle 3"/>
          <p:cNvSpPr>
            <a:spLocks noGrp="1" noChangeArrowheads="1"/>
          </p:cNvSpPr>
          <p:nvPr>
            <p:ph type="body" idx="1"/>
          </p:nvPr>
        </p:nvSpPr>
        <p:spPr>
          <a:xfrm>
            <a:off x="685800" y="2147888"/>
            <a:ext cx="7772400" cy="2352682"/>
          </a:xfrm>
        </p:spPr>
        <p:style>
          <a:lnRef idx="0">
            <a:schemeClr val="accent2"/>
          </a:lnRef>
          <a:fillRef idx="3">
            <a:schemeClr val="accent2"/>
          </a:fillRef>
          <a:effectRef idx="3">
            <a:schemeClr val="accent2"/>
          </a:effectRef>
          <a:fontRef idx="minor">
            <a:schemeClr val="lt1"/>
          </a:fontRef>
        </p:style>
        <p:txBody>
          <a:bodyPr/>
          <a:lstStyle/>
          <a:p>
            <a:pPr algn="ctr" eaLnBrk="1" hangingPunct="1">
              <a:buFontTx/>
              <a:buNone/>
            </a:pPr>
            <a:r>
              <a:rPr lang="es-ES_tradnl" dirty="0" smtClean="0"/>
              <a:t>Las decisiones de control de gestión se toman siguiendo la orientación establecida por la Planificación Estratégica.</a:t>
            </a:r>
          </a:p>
        </p:txBody>
      </p:sp>
    </p:spTree>
  </p:cSld>
  <p:clrMapOvr>
    <a:masterClrMapping/>
  </p:clrMapOvr>
  <p:transition>
    <p:random/>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ChangeArrowheads="1"/>
          </p:cNvSpPr>
          <p:nvPr/>
        </p:nvSpPr>
        <p:spPr bwMode="auto">
          <a:xfrm>
            <a:off x="533400" y="6400800"/>
            <a:ext cx="8458200" cy="304800"/>
          </a:xfrm>
          <a:prstGeom prst="rect">
            <a:avLst/>
          </a:prstGeom>
          <a:solidFill>
            <a:schemeClr val="bg1"/>
          </a:solidFill>
          <a:ln w="9525">
            <a:noFill/>
            <a:miter lim="800000"/>
            <a:headEnd/>
            <a:tailEnd/>
          </a:ln>
        </p:spPr>
        <p:txBody>
          <a:bodyPr wrap="none" anchor="ctr"/>
          <a:lstStyle/>
          <a:p>
            <a:endParaRPr lang="es-ES"/>
          </a:p>
        </p:txBody>
      </p:sp>
      <p:sp>
        <p:nvSpPr>
          <p:cNvPr id="62467" name="Rectangle 3"/>
          <p:cNvSpPr>
            <a:spLocks noChangeArrowheads="1"/>
          </p:cNvSpPr>
          <p:nvPr/>
        </p:nvSpPr>
        <p:spPr bwMode="auto">
          <a:xfrm>
            <a:off x="4191000" y="1447800"/>
            <a:ext cx="2324100" cy="442913"/>
          </a:xfrm>
          <a:prstGeom prst="rect">
            <a:avLst/>
          </a:prstGeom>
          <a:noFill/>
          <a:ln w="9525">
            <a:noFill/>
            <a:miter lim="800000"/>
            <a:headEnd/>
            <a:tailEnd/>
          </a:ln>
        </p:spPr>
        <p:txBody>
          <a:bodyPr anchor="ctr"/>
          <a:lstStyle/>
          <a:p>
            <a:r>
              <a:rPr lang="es-MX" sz="1400" b="1" i="1"/>
              <a:t>Indicador</a:t>
            </a:r>
            <a:endParaRPr lang="es-ES" sz="1400" b="1" i="1"/>
          </a:p>
        </p:txBody>
      </p:sp>
      <p:sp>
        <p:nvSpPr>
          <p:cNvPr id="62468" name="Line 4"/>
          <p:cNvSpPr>
            <a:spLocks noChangeShapeType="1"/>
          </p:cNvSpPr>
          <p:nvPr/>
        </p:nvSpPr>
        <p:spPr bwMode="auto">
          <a:xfrm>
            <a:off x="838200" y="6781800"/>
            <a:ext cx="8153400" cy="0"/>
          </a:xfrm>
          <a:prstGeom prst="line">
            <a:avLst/>
          </a:prstGeom>
          <a:noFill/>
          <a:ln w="12700" cap="sq">
            <a:solidFill>
              <a:schemeClr val="tx1"/>
            </a:solidFill>
            <a:round/>
            <a:headEnd/>
            <a:tailEnd/>
          </a:ln>
        </p:spPr>
        <p:txBody>
          <a:bodyPr/>
          <a:lstStyle/>
          <a:p>
            <a:endParaRPr lang="es-ES"/>
          </a:p>
        </p:txBody>
      </p:sp>
      <p:sp>
        <p:nvSpPr>
          <p:cNvPr id="62469" name="Line 5"/>
          <p:cNvSpPr>
            <a:spLocks noChangeShapeType="1"/>
          </p:cNvSpPr>
          <p:nvPr/>
        </p:nvSpPr>
        <p:spPr bwMode="auto">
          <a:xfrm>
            <a:off x="838200" y="1423988"/>
            <a:ext cx="0" cy="5357812"/>
          </a:xfrm>
          <a:prstGeom prst="line">
            <a:avLst/>
          </a:prstGeom>
          <a:noFill/>
          <a:ln w="12700" cap="sq">
            <a:solidFill>
              <a:schemeClr val="tx1"/>
            </a:solidFill>
            <a:round/>
            <a:headEnd/>
            <a:tailEnd/>
          </a:ln>
        </p:spPr>
        <p:txBody>
          <a:bodyPr/>
          <a:lstStyle/>
          <a:p>
            <a:endParaRPr lang="es-ES"/>
          </a:p>
        </p:txBody>
      </p:sp>
      <p:sp>
        <p:nvSpPr>
          <p:cNvPr id="62470" name="Line 6"/>
          <p:cNvSpPr>
            <a:spLocks noChangeShapeType="1"/>
          </p:cNvSpPr>
          <p:nvPr/>
        </p:nvSpPr>
        <p:spPr bwMode="auto">
          <a:xfrm>
            <a:off x="838200" y="1422400"/>
            <a:ext cx="8153400" cy="0"/>
          </a:xfrm>
          <a:prstGeom prst="line">
            <a:avLst/>
          </a:prstGeom>
          <a:noFill/>
          <a:ln w="12700">
            <a:solidFill>
              <a:schemeClr val="tx1"/>
            </a:solidFill>
            <a:round/>
            <a:headEnd/>
            <a:tailEnd/>
          </a:ln>
        </p:spPr>
        <p:txBody>
          <a:bodyPr/>
          <a:lstStyle/>
          <a:p>
            <a:endParaRPr lang="es-ES"/>
          </a:p>
        </p:txBody>
      </p:sp>
      <p:sp>
        <p:nvSpPr>
          <p:cNvPr id="62471" name="Rectangle 7"/>
          <p:cNvSpPr>
            <a:spLocks noChangeArrowheads="1"/>
          </p:cNvSpPr>
          <p:nvPr/>
        </p:nvSpPr>
        <p:spPr bwMode="auto">
          <a:xfrm>
            <a:off x="533400" y="1462088"/>
            <a:ext cx="2057400" cy="442912"/>
          </a:xfrm>
          <a:prstGeom prst="rect">
            <a:avLst/>
          </a:prstGeom>
          <a:noFill/>
          <a:ln w="9525">
            <a:noFill/>
            <a:miter lim="800000"/>
            <a:headEnd/>
            <a:tailEnd/>
          </a:ln>
        </p:spPr>
        <p:txBody>
          <a:bodyPr anchor="ctr"/>
          <a:lstStyle/>
          <a:p>
            <a:r>
              <a:rPr lang="es-MX" sz="1400" b="1" i="1"/>
              <a:t>Objetivo</a:t>
            </a:r>
            <a:endParaRPr lang="es-ES" sz="1400" b="1" i="1"/>
          </a:p>
        </p:txBody>
      </p:sp>
      <p:sp>
        <p:nvSpPr>
          <p:cNvPr id="62472" name="Rectangle 8"/>
          <p:cNvSpPr>
            <a:spLocks noChangeArrowheads="1"/>
          </p:cNvSpPr>
          <p:nvPr/>
        </p:nvSpPr>
        <p:spPr bwMode="auto">
          <a:xfrm>
            <a:off x="838200" y="1879600"/>
            <a:ext cx="2514600" cy="381000"/>
          </a:xfrm>
          <a:prstGeom prst="rect">
            <a:avLst/>
          </a:prstGeom>
          <a:noFill/>
          <a:ln w="9525">
            <a:noFill/>
            <a:miter lim="800000"/>
            <a:headEnd/>
            <a:tailEnd/>
          </a:ln>
        </p:spPr>
        <p:txBody>
          <a:bodyPr anchor="ctr"/>
          <a:lstStyle/>
          <a:p>
            <a:pPr algn="l"/>
            <a:r>
              <a:rPr lang="es-MX" sz="1400" i="1"/>
              <a:t>Perspectiva del Dueño:</a:t>
            </a:r>
          </a:p>
        </p:txBody>
      </p:sp>
      <p:sp>
        <p:nvSpPr>
          <p:cNvPr id="62473" name="Rectangle 9"/>
          <p:cNvSpPr>
            <a:spLocks noChangeArrowheads="1"/>
          </p:cNvSpPr>
          <p:nvPr/>
        </p:nvSpPr>
        <p:spPr bwMode="auto">
          <a:xfrm>
            <a:off x="4648200" y="2159000"/>
            <a:ext cx="4114800" cy="279400"/>
          </a:xfrm>
          <a:prstGeom prst="rect">
            <a:avLst/>
          </a:prstGeom>
          <a:noFill/>
          <a:ln w="9525">
            <a:noFill/>
            <a:miter lim="800000"/>
            <a:headEnd/>
            <a:tailEnd/>
          </a:ln>
        </p:spPr>
        <p:txBody>
          <a:bodyPr anchor="ctr"/>
          <a:lstStyle/>
          <a:p>
            <a:pPr algn="l">
              <a:spcAft>
                <a:spcPct val="50000"/>
              </a:spcAft>
            </a:pPr>
            <a:r>
              <a:rPr lang="es-MX" sz="1400" i="1"/>
              <a:t>Afluencia promedio día laboral</a:t>
            </a:r>
          </a:p>
        </p:txBody>
      </p:sp>
      <p:sp>
        <p:nvSpPr>
          <p:cNvPr id="62474" name="Rectangle 10"/>
          <p:cNvSpPr>
            <a:spLocks noChangeArrowheads="1"/>
          </p:cNvSpPr>
          <p:nvPr/>
        </p:nvSpPr>
        <p:spPr bwMode="auto">
          <a:xfrm>
            <a:off x="990600" y="2133600"/>
            <a:ext cx="3505200" cy="381000"/>
          </a:xfrm>
          <a:prstGeom prst="rect">
            <a:avLst/>
          </a:prstGeom>
          <a:noFill/>
          <a:ln w="9525">
            <a:noFill/>
            <a:miter lim="800000"/>
            <a:headEnd/>
            <a:tailEnd/>
          </a:ln>
        </p:spPr>
        <p:txBody>
          <a:bodyPr anchor="ctr"/>
          <a:lstStyle/>
          <a:p>
            <a:pPr algn="l">
              <a:buFontTx/>
              <a:buChar char="•"/>
            </a:pPr>
            <a:r>
              <a:rPr lang="es-MX" sz="1400" i="1"/>
              <a:t> Maximizar el Beneficio Social</a:t>
            </a:r>
          </a:p>
        </p:txBody>
      </p:sp>
      <p:sp>
        <p:nvSpPr>
          <p:cNvPr id="62475" name="Rectangle 11"/>
          <p:cNvSpPr>
            <a:spLocks noChangeArrowheads="1"/>
          </p:cNvSpPr>
          <p:nvPr/>
        </p:nvSpPr>
        <p:spPr bwMode="auto">
          <a:xfrm>
            <a:off x="838200" y="2743200"/>
            <a:ext cx="2514600" cy="381000"/>
          </a:xfrm>
          <a:prstGeom prst="rect">
            <a:avLst/>
          </a:prstGeom>
          <a:noFill/>
          <a:ln w="9525">
            <a:noFill/>
            <a:miter lim="800000"/>
            <a:headEnd/>
            <a:tailEnd/>
          </a:ln>
        </p:spPr>
        <p:txBody>
          <a:bodyPr anchor="ctr"/>
          <a:lstStyle/>
          <a:p>
            <a:pPr algn="l"/>
            <a:r>
              <a:rPr lang="es-MX" sz="1400" i="1"/>
              <a:t>Perspectiva de los Clientes:</a:t>
            </a:r>
          </a:p>
        </p:txBody>
      </p:sp>
      <p:sp>
        <p:nvSpPr>
          <p:cNvPr id="62476" name="Rectangle 12"/>
          <p:cNvSpPr>
            <a:spLocks noChangeArrowheads="1"/>
          </p:cNvSpPr>
          <p:nvPr/>
        </p:nvSpPr>
        <p:spPr bwMode="auto">
          <a:xfrm>
            <a:off x="990600" y="3505200"/>
            <a:ext cx="3505200" cy="304800"/>
          </a:xfrm>
          <a:prstGeom prst="rect">
            <a:avLst/>
          </a:prstGeom>
          <a:noFill/>
          <a:ln w="9525">
            <a:noFill/>
            <a:miter lim="800000"/>
            <a:headEnd/>
            <a:tailEnd/>
          </a:ln>
        </p:spPr>
        <p:txBody>
          <a:bodyPr anchor="ctr"/>
          <a:lstStyle/>
          <a:p>
            <a:pPr algn="l">
              <a:buFontTx/>
              <a:buChar char="•"/>
            </a:pPr>
            <a:r>
              <a:rPr lang="es-MX" sz="1400" i="1"/>
              <a:t> Ofrecer precio justo</a:t>
            </a:r>
          </a:p>
        </p:txBody>
      </p:sp>
      <p:sp>
        <p:nvSpPr>
          <p:cNvPr id="62477" name="Rectangle 13"/>
          <p:cNvSpPr>
            <a:spLocks noChangeArrowheads="1"/>
          </p:cNvSpPr>
          <p:nvPr/>
        </p:nvSpPr>
        <p:spPr bwMode="auto">
          <a:xfrm>
            <a:off x="838200" y="3962400"/>
            <a:ext cx="2514600" cy="381000"/>
          </a:xfrm>
          <a:prstGeom prst="rect">
            <a:avLst/>
          </a:prstGeom>
          <a:noFill/>
          <a:ln w="9525">
            <a:noFill/>
            <a:miter lim="800000"/>
            <a:headEnd/>
            <a:tailEnd/>
          </a:ln>
        </p:spPr>
        <p:txBody>
          <a:bodyPr anchor="ctr"/>
          <a:lstStyle/>
          <a:p>
            <a:pPr algn="l"/>
            <a:r>
              <a:rPr lang="es-MX" sz="1400" i="1"/>
              <a:t>Perspectiva de los Procesos:</a:t>
            </a:r>
          </a:p>
        </p:txBody>
      </p:sp>
      <p:sp>
        <p:nvSpPr>
          <p:cNvPr id="62478" name="Rectangle 14"/>
          <p:cNvSpPr>
            <a:spLocks noChangeArrowheads="1"/>
          </p:cNvSpPr>
          <p:nvPr/>
        </p:nvSpPr>
        <p:spPr bwMode="auto">
          <a:xfrm>
            <a:off x="990600" y="4343400"/>
            <a:ext cx="3505200" cy="381000"/>
          </a:xfrm>
          <a:prstGeom prst="rect">
            <a:avLst/>
          </a:prstGeom>
          <a:noFill/>
          <a:ln w="9525">
            <a:noFill/>
            <a:miter lim="800000"/>
            <a:headEnd/>
            <a:tailEnd/>
          </a:ln>
        </p:spPr>
        <p:txBody>
          <a:bodyPr anchor="ctr"/>
          <a:lstStyle/>
          <a:p>
            <a:pPr algn="l">
              <a:buFontTx/>
              <a:buChar char="•"/>
            </a:pPr>
            <a:r>
              <a:rPr lang="es-MX" sz="1400" i="1"/>
              <a:t> Ofrecer servicios complementarios que agreguen valor al cliente</a:t>
            </a:r>
          </a:p>
        </p:txBody>
      </p:sp>
      <p:sp>
        <p:nvSpPr>
          <p:cNvPr id="62479" name="Line 15"/>
          <p:cNvSpPr>
            <a:spLocks noChangeShapeType="1"/>
          </p:cNvSpPr>
          <p:nvPr/>
        </p:nvSpPr>
        <p:spPr bwMode="auto">
          <a:xfrm>
            <a:off x="838200" y="2801938"/>
            <a:ext cx="8153400" cy="0"/>
          </a:xfrm>
          <a:prstGeom prst="line">
            <a:avLst/>
          </a:prstGeom>
          <a:noFill/>
          <a:ln w="12700">
            <a:solidFill>
              <a:schemeClr val="tx1"/>
            </a:solidFill>
            <a:round/>
            <a:headEnd/>
            <a:tailEnd/>
          </a:ln>
        </p:spPr>
        <p:txBody>
          <a:bodyPr/>
          <a:lstStyle/>
          <a:p>
            <a:endParaRPr lang="es-ES"/>
          </a:p>
        </p:txBody>
      </p:sp>
      <p:sp>
        <p:nvSpPr>
          <p:cNvPr id="62480" name="Line 16"/>
          <p:cNvSpPr>
            <a:spLocks noChangeShapeType="1"/>
          </p:cNvSpPr>
          <p:nvPr/>
        </p:nvSpPr>
        <p:spPr bwMode="auto">
          <a:xfrm>
            <a:off x="838200" y="1905000"/>
            <a:ext cx="8153400" cy="0"/>
          </a:xfrm>
          <a:prstGeom prst="line">
            <a:avLst/>
          </a:prstGeom>
          <a:noFill/>
          <a:ln w="12700">
            <a:solidFill>
              <a:schemeClr val="tx1"/>
            </a:solidFill>
            <a:round/>
            <a:headEnd/>
            <a:tailEnd/>
          </a:ln>
        </p:spPr>
        <p:txBody>
          <a:bodyPr/>
          <a:lstStyle/>
          <a:p>
            <a:endParaRPr lang="es-ES"/>
          </a:p>
        </p:txBody>
      </p:sp>
      <p:sp>
        <p:nvSpPr>
          <p:cNvPr id="62481" name="Line 17"/>
          <p:cNvSpPr>
            <a:spLocks noChangeShapeType="1"/>
          </p:cNvSpPr>
          <p:nvPr/>
        </p:nvSpPr>
        <p:spPr bwMode="auto">
          <a:xfrm>
            <a:off x="4572000" y="1423988"/>
            <a:ext cx="0" cy="5357812"/>
          </a:xfrm>
          <a:prstGeom prst="line">
            <a:avLst/>
          </a:prstGeom>
          <a:noFill/>
          <a:ln w="12700" cap="sq">
            <a:solidFill>
              <a:schemeClr val="tx1"/>
            </a:solidFill>
            <a:round/>
            <a:headEnd/>
            <a:tailEnd/>
          </a:ln>
        </p:spPr>
        <p:txBody>
          <a:bodyPr/>
          <a:lstStyle/>
          <a:p>
            <a:endParaRPr lang="es-ES"/>
          </a:p>
        </p:txBody>
      </p:sp>
      <p:sp>
        <p:nvSpPr>
          <p:cNvPr id="62482" name="Line 18"/>
          <p:cNvSpPr>
            <a:spLocks noChangeShapeType="1"/>
          </p:cNvSpPr>
          <p:nvPr/>
        </p:nvSpPr>
        <p:spPr bwMode="auto">
          <a:xfrm>
            <a:off x="8978900" y="1423988"/>
            <a:ext cx="0" cy="5357812"/>
          </a:xfrm>
          <a:prstGeom prst="line">
            <a:avLst/>
          </a:prstGeom>
          <a:noFill/>
          <a:ln w="12700" cap="sq">
            <a:solidFill>
              <a:schemeClr val="tx1"/>
            </a:solidFill>
            <a:round/>
            <a:headEnd/>
            <a:tailEnd/>
          </a:ln>
        </p:spPr>
        <p:txBody>
          <a:bodyPr/>
          <a:lstStyle/>
          <a:p>
            <a:endParaRPr lang="es-ES"/>
          </a:p>
        </p:txBody>
      </p:sp>
      <p:sp>
        <p:nvSpPr>
          <p:cNvPr id="62483" name="Rectangle 19"/>
          <p:cNvSpPr>
            <a:spLocks noChangeArrowheads="1"/>
          </p:cNvSpPr>
          <p:nvPr/>
        </p:nvSpPr>
        <p:spPr bwMode="auto">
          <a:xfrm>
            <a:off x="990600" y="3124200"/>
            <a:ext cx="3581400" cy="381000"/>
          </a:xfrm>
          <a:prstGeom prst="rect">
            <a:avLst/>
          </a:prstGeom>
          <a:noFill/>
          <a:ln w="9525">
            <a:noFill/>
            <a:miter lim="800000"/>
            <a:headEnd/>
            <a:tailEnd/>
          </a:ln>
        </p:spPr>
        <p:txBody>
          <a:bodyPr anchor="ctr"/>
          <a:lstStyle/>
          <a:p>
            <a:pPr algn="l">
              <a:buFontTx/>
              <a:buChar char="•"/>
            </a:pPr>
            <a:r>
              <a:rPr lang="es-MX" sz="1400" i="1"/>
              <a:t> Fortalecer imagen de emrpesa ciudadana comprometida con la calidad de vida</a:t>
            </a:r>
          </a:p>
        </p:txBody>
      </p:sp>
      <p:sp>
        <p:nvSpPr>
          <p:cNvPr id="62484" name="Rectangle 20"/>
          <p:cNvSpPr>
            <a:spLocks noChangeArrowheads="1"/>
          </p:cNvSpPr>
          <p:nvPr/>
        </p:nvSpPr>
        <p:spPr bwMode="auto">
          <a:xfrm>
            <a:off x="4648200" y="4267200"/>
            <a:ext cx="3505200" cy="533400"/>
          </a:xfrm>
          <a:prstGeom prst="rect">
            <a:avLst/>
          </a:prstGeom>
          <a:noFill/>
          <a:ln w="9525">
            <a:noFill/>
            <a:miter lim="800000"/>
            <a:headEnd/>
            <a:tailEnd/>
          </a:ln>
        </p:spPr>
        <p:txBody>
          <a:bodyPr anchor="ctr"/>
          <a:lstStyle/>
          <a:p>
            <a:pPr algn="l"/>
            <a:r>
              <a:rPr lang="es-MX" sz="1400" i="1"/>
              <a:t>Ingresos por servicios complementarios</a:t>
            </a:r>
          </a:p>
          <a:p>
            <a:r>
              <a:rPr lang="es-MX" sz="1400" i="1"/>
              <a:t>Ingresos de Explotación</a:t>
            </a:r>
          </a:p>
        </p:txBody>
      </p:sp>
      <p:sp>
        <p:nvSpPr>
          <p:cNvPr id="62485" name="Line 21"/>
          <p:cNvSpPr>
            <a:spLocks noChangeShapeType="1"/>
          </p:cNvSpPr>
          <p:nvPr/>
        </p:nvSpPr>
        <p:spPr bwMode="auto">
          <a:xfrm>
            <a:off x="838200" y="4038600"/>
            <a:ext cx="8153400" cy="0"/>
          </a:xfrm>
          <a:prstGeom prst="line">
            <a:avLst/>
          </a:prstGeom>
          <a:noFill/>
          <a:ln w="12700">
            <a:solidFill>
              <a:schemeClr val="tx1"/>
            </a:solidFill>
            <a:round/>
            <a:headEnd/>
            <a:tailEnd/>
          </a:ln>
        </p:spPr>
        <p:txBody>
          <a:bodyPr/>
          <a:lstStyle/>
          <a:p>
            <a:endParaRPr lang="es-ES"/>
          </a:p>
        </p:txBody>
      </p:sp>
      <p:sp>
        <p:nvSpPr>
          <p:cNvPr id="62486" name="Rectangle 22"/>
          <p:cNvSpPr>
            <a:spLocks noChangeArrowheads="1"/>
          </p:cNvSpPr>
          <p:nvPr/>
        </p:nvSpPr>
        <p:spPr bwMode="auto">
          <a:xfrm>
            <a:off x="990600" y="4724400"/>
            <a:ext cx="3505200" cy="457200"/>
          </a:xfrm>
          <a:prstGeom prst="rect">
            <a:avLst/>
          </a:prstGeom>
          <a:noFill/>
          <a:ln w="9525">
            <a:noFill/>
            <a:miter lim="800000"/>
            <a:headEnd/>
            <a:tailEnd/>
          </a:ln>
        </p:spPr>
        <p:txBody>
          <a:bodyPr anchor="ctr"/>
          <a:lstStyle/>
          <a:p>
            <a:pPr algn="l">
              <a:buFontTx/>
              <a:buChar char="•"/>
            </a:pPr>
            <a:r>
              <a:rPr lang="es-MX" sz="1400" i="1"/>
              <a:t> Mejorar calidad de servicio</a:t>
            </a:r>
          </a:p>
        </p:txBody>
      </p:sp>
      <p:sp>
        <p:nvSpPr>
          <p:cNvPr id="62487" name="Rectangle 23"/>
          <p:cNvSpPr>
            <a:spLocks noChangeArrowheads="1"/>
          </p:cNvSpPr>
          <p:nvPr/>
        </p:nvSpPr>
        <p:spPr bwMode="auto">
          <a:xfrm>
            <a:off x="4648200" y="4724400"/>
            <a:ext cx="4191000" cy="457200"/>
          </a:xfrm>
          <a:prstGeom prst="rect">
            <a:avLst/>
          </a:prstGeom>
          <a:noFill/>
          <a:ln w="9525">
            <a:noFill/>
            <a:miter lim="800000"/>
            <a:headEnd/>
            <a:tailEnd/>
          </a:ln>
        </p:spPr>
        <p:txBody>
          <a:bodyPr anchor="ctr"/>
          <a:lstStyle/>
          <a:p>
            <a:pPr algn="l"/>
            <a:r>
              <a:rPr lang="es-MX" sz="1400" i="1"/>
              <a:t>Resultado IGCS</a:t>
            </a:r>
          </a:p>
        </p:txBody>
      </p:sp>
      <p:sp>
        <p:nvSpPr>
          <p:cNvPr id="62488" name="Rectangle 24"/>
          <p:cNvSpPr>
            <a:spLocks noChangeArrowheads="1"/>
          </p:cNvSpPr>
          <p:nvPr/>
        </p:nvSpPr>
        <p:spPr bwMode="auto">
          <a:xfrm>
            <a:off x="4648200" y="3009900"/>
            <a:ext cx="4191000" cy="381000"/>
          </a:xfrm>
          <a:prstGeom prst="rect">
            <a:avLst/>
          </a:prstGeom>
          <a:noFill/>
          <a:ln w="9525">
            <a:noFill/>
            <a:miter lim="800000"/>
            <a:headEnd/>
            <a:tailEnd/>
          </a:ln>
        </p:spPr>
        <p:txBody>
          <a:bodyPr anchor="ctr"/>
          <a:lstStyle/>
          <a:p>
            <a:pPr algn="l"/>
            <a:r>
              <a:rPr lang="es-MX" sz="1400" i="1"/>
              <a:t>Resultado Encuesta Posicionamiento Empresa</a:t>
            </a:r>
          </a:p>
        </p:txBody>
      </p:sp>
      <p:sp>
        <p:nvSpPr>
          <p:cNvPr id="62489" name="Rectangle 25"/>
          <p:cNvSpPr>
            <a:spLocks noChangeArrowheads="1"/>
          </p:cNvSpPr>
          <p:nvPr/>
        </p:nvSpPr>
        <p:spPr bwMode="auto">
          <a:xfrm>
            <a:off x="990600" y="2438400"/>
            <a:ext cx="3505200" cy="381000"/>
          </a:xfrm>
          <a:prstGeom prst="rect">
            <a:avLst/>
          </a:prstGeom>
          <a:noFill/>
          <a:ln w="9525">
            <a:noFill/>
            <a:miter lim="800000"/>
            <a:headEnd/>
            <a:tailEnd/>
          </a:ln>
        </p:spPr>
        <p:txBody>
          <a:bodyPr anchor="ctr"/>
          <a:lstStyle/>
          <a:p>
            <a:pPr algn="l">
              <a:buFontTx/>
              <a:buChar char="•"/>
            </a:pPr>
            <a:r>
              <a:rPr lang="es-MX" sz="1400" i="1"/>
              <a:t> Mantener equilibrio financiero</a:t>
            </a:r>
          </a:p>
        </p:txBody>
      </p:sp>
      <p:sp>
        <p:nvSpPr>
          <p:cNvPr id="62490" name="Rectangle 26"/>
          <p:cNvSpPr>
            <a:spLocks noChangeArrowheads="1"/>
          </p:cNvSpPr>
          <p:nvPr/>
        </p:nvSpPr>
        <p:spPr bwMode="auto">
          <a:xfrm>
            <a:off x="4648200" y="2463800"/>
            <a:ext cx="4114800" cy="279400"/>
          </a:xfrm>
          <a:prstGeom prst="rect">
            <a:avLst/>
          </a:prstGeom>
          <a:noFill/>
          <a:ln w="9525">
            <a:noFill/>
            <a:miter lim="800000"/>
            <a:headEnd/>
            <a:tailEnd/>
          </a:ln>
        </p:spPr>
        <p:txBody>
          <a:bodyPr anchor="ctr"/>
          <a:lstStyle/>
          <a:p>
            <a:pPr algn="l">
              <a:spcAft>
                <a:spcPct val="50000"/>
              </a:spcAft>
            </a:pPr>
            <a:r>
              <a:rPr lang="es-MX" sz="1400" i="1"/>
              <a:t>Resultado operacional</a:t>
            </a:r>
          </a:p>
        </p:txBody>
      </p:sp>
      <p:sp>
        <p:nvSpPr>
          <p:cNvPr id="62491" name="Rectangle 27"/>
          <p:cNvSpPr>
            <a:spLocks noChangeArrowheads="1"/>
          </p:cNvSpPr>
          <p:nvPr/>
        </p:nvSpPr>
        <p:spPr bwMode="auto">
          <a:xfrm>
            <a:off x="4648200" y="3581400"/>
            <a:ext cx="4191000" cy="381000"/>
          </a:xfrm>
          <a:prstGeom prst="rect">
            <a:avLst/>
          </a:prstGeom>
          <a:noFill/>
          <a:ln w="9525">
            <a:noFill/>
            <a:miter lim="800000"/>
            <a:headEnd/>
            <a:tailEnd/>
          </a:ln>
        </p:spPr>
        <p:txBody>
          <a:bodyPr anchor="ctr"/>
          <a:lstStyle/>
          <a:p>
            <a:pPr algn="l"/>
            <a:r>
              <a:rPr lang="es-MX" sz="1400" i="1"/>
              <a:t>Resultado Encuesta a Clientes:</a:t>
            </a:r>
          </a:p>
          <a:p>
            <a:pPr algn="l"/>
            <a:r>
              <a:rPr lang="es-MX" sz="1400" i="1"/>
              <a:t>Relación tarifa efectiva vs tarifa justa</a:t>
            </a:r>
          </a:p>
        </p:txBody>
      </p:sp>
      <p:sp>
        <p:nvSpPr>
          <p:cNvPr id="62492" name="Line 28"/>
          <p:cNvSpPr>
            <a:spLocks noChangeShapeType="1"/>
          </p:cNvSpPr>
          <p:nvPr/>
        </p:nvSpPr>
        <p:spPr bwMode="auto">
          <a:xfrm>
            <a:off x="4724400" y="4546600"/>
            <a:ext cx="3124200" cy="0"/>
          </a:xfrm>
          <a:prstGeom prst="line">
            <a:avLst/>
          </a:prstGeom>
          <a:noFill/>
          <a:ln w="9525">
            <a:solidFill>
              <a:schemeClr val="tx1"/>
            </a:solidFill>
            <a:miter lim="800000"/>
            <a:headEnd/>
            <a:tailEnd/>
          </a:ln>
        </p:spPr>
        <p:txBody>
          <a:bodyPr wrap="none"/>
          <a:lstStyle/>
          <a:p>
            <a:endParaRPr lang="es-ES"/>
          </a:p>
        </p:txBody>
      </p:sp>
      <p:sp>
        <p:nvSpPr>
          <p:cNvPr id="62493" name="Rectangle 29"/>
          <p:cNvSpPr>
            <a:spLocks noChangeArrowheads="1"/>
          </p:cNvSpPr>
          <p:nvPr/>
        </p:nvSpPr>
        <p:spPr bwMode="auto">
          <a:xfrm>
            <a:off x="990600" y="5105400"/>
            <a:ext cx="3505200" cy="457200"/>
          </a:xfrm>
          <a:prstGeom prst="rect">
            <a:avLst/>
          </a:prstGeom>
          <a:noFill/>
          <a:ln w="9525">
            <a:noFill/>
            <a:miter lim="800000"/>
            <a:headEnd/>
            <a:tailEnd/>
          </a:ln>
        </p:spPr>
        <p:txBody>
          <a:bodyPr anchor="ctr"/>
          <a:lstStyle/>
          <a:p>
            <a:pPr algn="l">
              <a:buFontTx/>
              <a:buChar char="•"/>
            </a:pPr>
            <a:r>
              <a:rPr lang="es-MX" sz="1400" i="1"/>
              <a:t> Disminuir costo operacional</a:t>
            </a:r>
          </a:p>
        </p:txBody>
      </p:sp>
      <p:sp>
        <p:nvSpPr>
          <p:cNvPr id="62494" name="Rectangle 30"/>
          <p:cNvSpPr>
            <a:spLocks noChangeArrowheads="1"/>
          </p:cNvSpPr>
          <p:nvPr/>
        </p:nvSpPr>
        <p:spPr bwMode="auto">
          <a:xfrm>
            <a:off x="4572000" y="5216525"/>
            <a:ext cx="1981200" cy="457200"/>
          </a:xfrm>
          <a:prstGeom prst="rect">
            <a:avLst/>
          </a:prstGeom>
          <a:noFill/>
          <a:ln w="9525">
            <a:noFill/>
            <a:miter lim="800000"/>
            <a:headEnd/>
            <a:tailEnd/>
          </a:ln>
        </p:spPr>
        <p:txBody>
          <a:bodyPr anchor="ctr"/>
          <a:lstStyle/>
          <a:p>
            <a:r>
              <a:rPr lang="es-MX" sz="1400" i="1"/>
              <a:t>   Costo Explotación</a:t>
            </a:r>
          </a:p>
          <a:p>
            <a:r>
              <a:rPr lang="es-MX" sz="1400" i="1"/>
              <a:t>Coche-Km.</a:t>
            </a:r>
          </a:p>
        </p:txBody>
      </p:sp>
      <p:sp>
        <p:nvSpPr>
          <p:cNvPr id="62495" name="Line 31"/>
          <p:cNvSpPr>
            <a:spLocks noChangeShapeType="1"/>
          </p:cNvSpPr>
          <p:nvPr/>
        </p:nvSpPr>
        <p:spPr bwMode="auto">
          <a:xfrm>
            <a:off x="4800600" y="5461000"/>
            <a:ext cx="1676400" cy="0"/>
          </a:xfrm>
          <a:prstGeom prst="line">
            <a:avLst/>
          </a:prstGeom>
          <a:noFill/>
          <a:ln w="9525">
            <a:solidFill>
              <a:schemeClr val="tx1"/>
            </a:solidFill>
            <a:miter lim="800000"/>
            <a:headEnd/>
            <a:tailEnd/>
          </a:ln>
        </p:spPr>
        <p:txBody>
          <a:bodyPr wrap="none"/>
          <a:lstStyle/>
          <a:p>
            <a:endParaRPr lang="es-ES"/>
          </a:p>
        </p:txBody>
      </p:sp>
      <p:sp>
        <p:nvSpPr>
          <p:cNvPr id="62496" name="Rectangle 32"/>
          <p:cNvSpPr>
            <a:spLocks noChangeArrowheads="1"/>
          </p:cNvSpPr>
          <p:nvPr/>
        </p:nvSpPr>
        <p:spPr bwMode="auto">
          <a:xfrm>
            <a:off x="990600" y="5638800"/>
            <a:ext cx="3505200" cy="457200"/>
          </a:xfrm>
          <a:prstGeom prst="rect">
            <a:avLst/>
          </a:prstGeom>
          <a:noFill/>
          <a:ln w="9525">
            <a:noFill/>
            <a:miter lim="800000"/>
            <a:headEnd/>
            <a:tailEnd/>
          </a:ln>
        </p:spPr>
        <p:txBody>
          <a:bodyPr anchor="ctr"/>
          <a:lstStyle/>
          <a:p>
            <a:pPr algn="l">
              <a:buFontTx/>
              <a:buChar char="•"/>
            </a:pPr>
            <a:r>
              <a:rPr lang="es-MX" sz="1400" i="1"/>
              <a:t> Optimizar procesos de apoyo</a:t>
            </a:r>
          </a:p>
        </p:txBody>
      </p:sp>
      <p:sp>
        <p:nvSpPr>
          <p:cNvPr id="62497" name="Rectangle 33"/>
          <p:cNvSpPr>
            <a:spLocks noChangeArrowheads="1"/>
          </p:cNvSpPr>
          <p:nvPr/>
        </p:nvSpPr>
        <p:spPr bwMode="auto">
          <a:xfrm>
            <a:off x="4648200" y="5740400"/>
            <a:ext cx="4343400" cy="457200"/>
          </a:xfrm>
          <a:prstGeom prst="rect">
            <a:avLst/>
          </a:prstGeom>
          <a:noFill/>
          <a:ln w="9525">
            <a:noFill/>
            <a:miter lim="800000"/>
            <a:headEnd/>
            <a:tailEnd/>
          </a:ln>
        </p:spPr>
        <p:txBody>
          <a:bodyPr anchor="ctr"/>
          <a:lstStyle/>
          <a:p>
            <a:pPr algn="l"/>
            <a:r>
              <a:rPr lang="es-MX" sz="1400" i="1"/>
              <a:t>Gastos de Adm. y Ventas /  N° Pasajeros transportados</a:t>
            </a:r>
          </a:p>
        </p:txBody>
      </p:sp>
      <p:sp>
        <p:nvSpPr>
          <p:cNvPr id="62498" name="Rectangle 34"/>
          <p:cNvSpPr>
            <a:spLocks noChangeArrowheads="1"/>
          </p:cNvSpPr>
          <p:nvPr/>
        </p:nvSpPr>
        <p:spPr bwMode="auto">
          <a:xfrm>
            <a:off x="4648200" y="6172200"/>
            <a:ext cx="4267200" cy="457200"/>
          </a:xfrm>
          <a:prstGeom prst="rect">
            <a:avLst/>
          </a:prstGeom>
          <a:noFill/>
          <a:ln w="9525">
            <a:noFill/>
            <a:miter lim="800000"/>
            <a:headEnd/>
            <a:tailEnd/>
          </a:ln>
        </p:spPr>
        <p:txBody>
          <a:bodyPr anchor="ctr"/>
          <a:lstStyle/>
          <a:p>
            <a:pPr algn="l"/>
            <a:r>
              <a:rPr lang="es-MX" sz="1400" i="1"/>
              <a:t>Gastos de Adm. y Ventas / Ingresos de Explotación</a:t>
            </a:r>
          </a:p>
        </p:txBody>
      </p:sp>
      <p:sp>
        <p:nvSpPr>
          <p:cNvPr id="62499" name="Rectangle 35"/>
          <p:cNvSpPr>
            <a:spLocks noChangeArrowheads="1"/>
          </p:cNvSpPr>
          <p:nvPr/>
        </p:nvSpPr>
        <p:spPr bwMode="auto">
          <a:xfrm>
            <a:off x="1331913" y="404813"/>
            <a:ext cx="6781800" cy="609600"/>
          </a:xfrm>
          <a:prstGeom prst="rect">
            <a:avLst/>
          </a:prstGeom>
          <a:noFill/>
          <a:ln w="9525">
            <a:noFill/>
            <a:miter lim="800000"/>
            <a:headEnd/>
            <a:tailEnd/>
          </a:ln>
        </p:spPr>
        <p:txBody>
          <a:bodyPr anchor="ctr"/>
          <a:lstStyle/>
          <a:p>
            <a:pPr algn="l" eaLnBrk="0" hangingPunct="0"/>
            <a:r>
              <a:rPr lang="es-ES_tradnl" sz="1600" b="1" i="1"/>
              <a:t>Control de Gestión: Indicadores, Ejemplo Metro S.A. </a:t>
            </a:r>
          </a:p>
        </p:txBody>
      </p:sp>
    </p:spTree>
  </p:cSld>
  <p:clrMapOvr>
    <a:masterClrMapping/>
  </p:clrMapOvr>
  <p:transition>
    <p:random/>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pPr eaLnBrk="1" hangingPunct="1"/>
            <a:r>
              <a:rPr lang="es-ES_tradnl" sz="2800" smtClean="0"/>
              <a:t>5. El proceso</a:t>
            </a:r>
          </a:p>
        </p:txBody>
      </p:sp>
      <p:sp>
        <p:nvSpPr>
          <p:cNvPr id="63491" name="Rectangle 3"/>
          <p:cNvSpPr>
            <a:spLocks noGrp="1" noChangeArrowheads="1"/>
          </p:cNvSpPr>
          <p:nvPr>
            <p:ph type="body" idx="1"/>
          </p:nvPr>
        </p:nvSpPr>
        <p:spPr>
          <a:xfrm>
            <a:off x="684213" y="1557338"/>
            <a:ext cx="5183187" cy="4114800"/>
          </a:xfrm>
        </p:spPr>
        <p:txBody>
          <a:bodyPr/>
          <a:lstStyle/>
          <a:p>
            <a:pPr eaLnBrk="1" hangingPunct="1"/>
            <a:r>
              <a:rPr lang="es-ES_tradnl" dirty="0" smtClean="0"/>
              <a:t>Una forma de verlo:</a:t>
            </a:r>
          </a:p>
          <a:p>
            <a:pPr eaLnBrk="1" hangingPunct="1"/>
            <a:endParaRPr lang="es-ES_tradnl" dirty="0" smtClean="0"/>
          </a:p>
          <a:p>
            <a:pPr lvl="1" eaLnBrk="1" hangingPunct="1"/>
            <a:r>
              <a:rPr lang="es-ES_tradnl" dirty="0" smtClean="0"/>
              <a:t>Programar</a:t>
            </a:r>
          </a:p>
          <a:p>
            <a:pPr lvl="1" eaLnBrk="1" hangingPunct="1"/>
            <a:r>
              <a:rPr lang="es-ES_tradnl" dirty="0" smtClean="0"/>
              <a:t>Presupuestar</a:t>
            </a:r>
          </a:p>
          <a:p>
            <a:pPr lvl="1" eaLnBrk="1" hangingPunct="1"/>
            <a:r>
              <a:rPr lang="es-ES_tradnl" dirty="0" smtClean="0"/>
              <a:t>Ejecutar</a:t>
            </a:r>
          </a:p>
          <a:p>
            <a:pPr lvl="1" eaLnBrk="1" hangingPunct="1"/>
            <a:r>
              <a:rPr lang="es-ES_tradnl" dirty="0" smtClean="0"/>
              <a:t>Evaluar</a:t>
            </a:r>
          </a:p>
        </p:txBody>
      </p:sp>
      <p:sp>
        <p:nvSpPr>
          <p:cNvPr id="63492" name="Text Box 4"/>
          <p:cNvSpPr txBox="1">
            <a:spLocks noChangeArrowheads="1"/>
          </p:cNvSpPr>
          <p:nvPr/>
        </p:nvSpPr>
        <p:spPr bwMode="auto">
          <a:xfrm>
            <a:off x="4433888" y="5176838"/>
            <a:ext cx="1860550" cy="366712"/>
          </a:xfrm>
          <a:prstGeom prst="rect">
            <a:avLst/>
          </a:prstGeom>
          <a:noFill/>
          <a:ln w="9525">
            <a:noFill/>
            <a:miter lim="800000"/>
            <a:headEnd/>
            <a:tailEnd/>
          </a:ln>
        </p:spPr>
        <p:txBody>
          <a:bodyPr wrap="none">
            <a:spAutoFit/>
          </a:bodyPr>
          <a:lstStyle/>
          <a:p>
            <a:r>
              <a:rPr lang="es-ES_tradnl"/>
              <a:t>Enfoque clásico </a:t>
            </a:r>
          </a:p>
        </p:txBody>
      </p:sp>
      <p:sp>
        <p:nvSpPr>
          <p:cNvPr id="63493" name="Oval 5"/>
          <p:cNvSpPr>
            <a:spLocks noChangeArrowheads="1"/>
          </p:cNvSpPr>
          <p:nvPr/>
        </p:nvSpPr>
        <p:spPr bwMode="auto">
          <a:xfrm>
            <a:off x="3851275" y="2349500"/>
            <a:ext cx="360363" cy="360363"/>
          </a:xfrm>
          <a:prstGeom prst="ellipse">
            <a:avLst/>
          </a:prstGeom>
          <a:solidFill>
            <a:schemeClr val="accent1"/>
          </a:solidFill>
          <a:ln w="9525">
            <a:solidFill>
              <a:schemeClr val="tx1"/>
            </a:solidFill>
            <a:round/>
            <a:headEnd/>
            <a:tailEnd/>
          </a:ln>
        </p:spPr>
        <p:txBody>
          <a:bodyPr wrap="none" anchor="ctr"/>
          <a:lstStyle/>
          <a:p>
            <a:endParaRPr lang="es-ES"/>
          </a:p>
        </p:txBody>
      </p:sp>
      <p:sp>
        <p:nvSpPr>
          <p:cNvPr id="63494" name="Line 6"/>
          <p:cNvSpPr>
            <a:spLocks noChangeShapeType="1"/>
          </p:cNvSpPr>
          <p:nvPr/>
        </p:nvSpPr>
        <p:spPr bwMode="auto">
          <a:xfrm>
            <a:off x="4211638" y="2492375"/>
            <a:ext cx="576262" cy="0"/>
          </a:xfrm>
          <a:prstGeom prst="line">
            <a:avLst/>
          </a:prstGeom>
          <a:noFill/>
          <a:ln w="9525">
            <a:solidFill>
              <a:schemeClr val="tx1"/>
            </a:solidFill>
            <a:round/>
            <a:headEnd/>
            <a:tailEnd type="triangle" w="med" len="med"/>
          </a:ln>
        </p:spPr>
        <p:txBody>
          <a:bodyPr/>
          <a:lstStyle/>
          <a:p>
            <a:endParaRPr lang="es-ES"/>
          </a:p>
        </p:txBody>
      </p:sp>
      <p:sp>
        <p:nvSpPr>
          <p:cNvPr id="63495" name="Oval 7"/>
          <p:cNvSpPr>
            <a:spLocks noChangeArrowheads="1"/>
          </p:cNvSpPr>
          <p:nvPr/>
        </p:nvSpPr>
        <p:spPr bwMode="auto">
          <a:xfrm>
            <a:off x="4787900" y="2349500"/>
            <a:ext cx="360363" cy="360363"/>
          </a:xfrm>
          <a:prstGeom prst="ellipse">
            <a:avLst/>
          </a:prstGeom>
          <a:solidFill>
            <a:schemeClr val="accent1"/>
          </a:solidFill>
          <a:ln w="9525">
            <a:solidFill>
              <a:schemeClr val="tx1"/>
            </a:solidFill>
            <a:round/>
            <a:headEnd/>
            <a:tailEnd/>
          </a:ln>
        </p:spPr>
        <p:txBody>
          <a:bodyPr wrap="none" anchor="ctr"/>
          <a:lstStyle/>
          <a:p>
            <a:endParaRPr lang="es-ES"/>
          </a:p>
        </p:txBody>
      </p:sp>
      <p:sp>
        <p:nvSpPr>
          <p:cNvPr id="63496" name="Line 8"/>
          <p:cNvSpPr>
            <a:spLocks noChangeShapeType="1"/>
          </p:cNvSpPr>
          <p:nvPr/>
        </p:nvSpPr>
        <p:spPr bwMode="auto">
          <a:xfrm>
            <a:off x="5219700" y="2492375"/>
            <a:ext cx="576263" cy="0"/>
          </a:xfrm>
          <a:prstGeom prst="line">
            <a:avLst/>
          </a:prstGeom>
          <a:noFill/>
          <a:ln w="9525">
            <a:solidFill>
              <a:schemeClr val="tx1"/>
            </a:solidFill>
            <a:round/>
            <a:headEnd/>
            <a:tailEnd type="triangle" w="med" len="med"/>
          </a:ln>
        </p:spPr>
        <p:txBody>
          <a:bodyPr/>
          <a:lstStyle/>
          <a:p>
            <a:endParaRPr lang="es-ES"/>
          </a:p>
        </p:txBody>
      </p:sp>
      <p:sp>
        <p:nvSpPr>
          <p:cNvPr id="63497" name="Oval 9"/>
          <p:cNvSpPr>
            <a:spLocks noChangeArrowheads="1"/>
          </p:cNvSpPr>
          <p:nvPr/>
        </p:nvSpPr>
        <p:spPr bwMode="auto">
          <a:xfrm>
            <a:off x="5795963" y="2349500"/>
            <a:ext cx="360362" cy="360363"/>
          </a:xfrm>
          <a:prstGeom prst="ellipse">
            <a:avLst/>
          </a:prstGeom>
          <a:solidFill>
            <a:schemeClr val="accent1"/>
          </a:solidFill>
          <a:ln w="9525">
            <a:solidFill>
              <a:schemeClr val="tx1"/>
            </a:solidFill>
            <a:round/>
            <a:headEnd/>
            <a:tailEnd/>
          </a:ln>
        </p:spPr>
        <p:txBody>
          <a:bodyPr wrap="none" anchor="ctr"/>
          <a:lstStyle/>
          <a:p>
            <a:endParaRPr lang="es-ES"/>
          </a:p>
        </p:txBody>
      </p:sp>
      <p:sp>
        <p:nvSpPr>
          <p:cNvPr id="63498" name="Line 10"/>
          <p:cNvSpPr>
            <a:spLocks noChangeShapeType="1"/>
          </p:cNvSpPr>
          <p:nvPr/>
        </p:nvSpPr>
        <p:spPr bwMode="auto">
          <a:xfrm>
            <a:off x="6156325" y="2492375"/>
            <a:ext cx="576263" cy="0"/>
          </a:xfrm>
          <a:prstGeom prst="line">
            <a:avLst/>
          </a:prstGeom>
          <a:noFill/>
          <a:ln w="9525">
            <a:solidFill>
              <a:schemeClr val="tx1"/>
            </a:solidFill>
            <a:round/>
            <a:headEnd/>
            <a:tailEnd type="triangle" w="med" len="med"/>
          </a:ln>
        </p:spPr>
        <p:txBody>
          <a:bodyPr/>
          <a:lstStyle/>
          <a:p>
            <a:endParaRPr lang="es-ES"/>
          </a:p>
        </p:txBody>
      </p:sp>
      <p:sp>
        <p:nvSpPr>
          <p:cNvPr id="63499" name="Oval 11"/>
          <p:cNvSpPr>
            <a:spLocks noChangeArrowheads="1"/>
          </p:cNvSpPr>
          <p:nvPr/>
        </p:nvSpPr>
        <p:spPr bwMode="auto">
          <a:xfrm>
            <a:off x="6732588" y="2349500"/>
            <a:ext cx="360362" cy="360363"/>
          </a:xfrm>
          <a:prstGeom prst="ellipse">
            <a:avLst/>
          </a:prstGeom>
          <a:solidFill>
            <a:schemeClr val="accent1"/>
          </a:solidFill>
          <a:ln w="9525">
            <a:solidFill>
              <a:schemeClr val="tx1"/>
            </a:solidFill>
            <a:round/>
            <a:headEnd/>
            <a:tailEnd/>
          </a:ln>
        </p:spPr>
        <p:txBody>
          <a:bodyPr wrap="none" anchor="ctr"/>
          <a:lstStyle/>
          <a:p>
            <a:endParaRPr lang="es-ES"/>
          </a:p>
        </p:txBody>
      </p:sp>
    </p:spTree>
  </p:cSld>
  <p:clrMapOvr>
    <a:masterClrMapping/>
  </p:clrMapOvr>
  <p:transition>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143108" y="428604"/>
            <a:ext cx="5786478" cy="462307"/>
          </a:xfrm>
          <a:noFill/>
          <a:ln w="9525">
            <a:noFill/>
            <a:miter lim="800000"/>
            <a:headEnd/>
            <a:tailEnd/>
          </a:ln>
        </p:spPr>
        <p:style>
          <a:lnRef idx="0">
            <a:schemeClr val="accent2"/>
          </a:lnRef>
          <a:fillRef idx="3">
            <a:schemeClr val="accent2"/>
          </a:fillRef>
          <a:effectRef idx="3">
            <a:schemeClr val="accent2"/>
          </a:effectRef>
          <a:fontRef idx="minor">
            <a:schemeClr val="lt1"/>
          </a:fontRef>
        </p:style>
        <p:txBody>
          <a:bodyPr vert="horz" wrap="square" lIns="92075" tIns="46038" rIns="92075" bIns="46038" numCol="1" anchor="ctr" anchorCtr="0" compatLnSpc="1">
            <a:prstTxWarp prst="textNoShape">
              <a:avLst/>
            </a:prstTxWarp>
            <a:spAutoFit/>
          </a:bodyPr>
          <a:lstStyle/>
          <a:p>
            <a:pPr algn="ctr">
              <a:defRPr/>
            </a:pPr>
            <a:r>
              <a:rPr lang="es-CL" sz="2400" kern="1200" dirty="0" smtClean="0">
                <a:solidFill>
                  <a:schemeClr val="tx1"/>
                </a:solidFill>
                <a:effectLst>
                  <a:outerShdw blurRad="38100" dist="38100" dir="2700000" algn="tl">
                    <a:srgbClr val="C0C0C0"/>
                  </a:outerShdw>
                </a:effectLst>
                <a:latin typeface="Times New Roman" pitchFamily="18" charset="0"/>
              </a:rPr>
              <a:t>Evaluación</a:t>
            </a:r>
            <a:endParaRPr lang="es-ES" sz="2400" kern="1200" dirty="0" smtClean="0">
              <a:solidFill>
                <a:schemeClr val="tx1"/>
              </a:solidFill>
              <a:effectLst>
                <a:outerShdw blurRad="38100" dist="38100" dir="2700000" algn="tl">
                  <a:srgbClr val="C0C0C0"/>
                </a:outerShdw>
              </a:effectLst>
              <a:latin typeface="Times New Roman" pitchFamily="18" charset="0"/>
            </a:endParaRPr>
          </a:p>
        </p:txBody>
      </p:sp>
      <p:sp>
        <p:nvSpPr>
          <p:cNvPr id="3" name="2 Marcador de contenido"/>
          <p:cNvSpPr>
            <a:spLocks noGrp="1"/>
          </p:cNvSpPr>
          <p:nvPr>
            <p:ph idx="1"/>
          </p:nvPr>
        </p:nvSpPr>
        <p:spPr>
          <a:xfrm>
            <a:off x="785786" y="2143116"/>
            <a:ext cx="7772400" cy="3286148"/>
          </a:xfrm>
        </p:spPr>
        <p:style>
          <a:lnRef idx="0">
            <a:schemeClr val="accent2"/>
          </a:lnRef>
          <a:fillRef idx="3">
            <a:schemeClr val="accent2"/>
          </a:fillRef>
          <a:effectRef idx="3">
            <a:schemeClr val="accent2"/>
          </a:effectRef>
          <a:fontRef idx="minor">
            <a:schemeClr val="lt1"/>
          </a:fontRef>
        </p:style>
        <p:txBody>
          <a:bodyPr/>
          <a:lstStyle/>
          <a:p>
            <a:endParaRPr lang="es-CL" dirty="0" smtClean="0">
              <a:solidFill>
                <a:srgbClr val="0000FF"/>
              </a:solidFill>
            </a:endParaRPr>
          </a:p>
          <a:p>
            <a:r>
              <a:rPr lang="es-CL" dirty="0" smtClean="0">
                <a:solidFill>
                  <a:srgbClr val="0000FF"/>
                </a:solidFill>
              </a:rPr>
              <a:t>Tareas       </a:t>
            </a:r>
            <a:r>
              <a:rPr lang="es-CL" dirty="0" smtClean="0">
                <a:solidFill>
                  <a:srgbClr val="0000FF"/>
                </a:solidFill>
              </a:rPr>
              <a:t>			</a:t>
            </a:r>
            <a:r>
              <a:rPr lang="es-CL" dirty="0" smtClean="0">
                <a:solidFill>
                  <a:srgbClr val="0000FF"/>
                </a:solidFill>
                <a:sym typeface="Wingdings" pitchFamily="2" charset="2"/>
              </a:rPr>
              <a:t> 50%</a:t>
            </a:r>
            <a:endParaRPr lang="es-CL" dirty="0" smtClean="0">
              <a:solidFill>
                <a:srgbClr val="0000FF"/>
              </a:solidFill>
            </a:endParaRPr>
          </a:p>
          <a:p>
            <a:endParaRPr lang="es-CL" dirty="0" smtClean="0">
              <a:solidFill>
                <a:srgbClr val="0000FF"/>
              </a:solidFill>
            </a:endParaRPr>
          </a:p>
          <a:p>
            <a:r>
              <a:rPr lang="es-CL" dirty="0" smtClean="0">
                <a:solidFill>
                  <a:srgbClr val="0000FF"/>
                </a:solidFill>
              </a:rPr>
              <a:t>Trabajo Final 		</a:t>
            </a:r>
            <a:r>
              <a:rPr lang="es-CL" dirty="0" smtClean="0">
                <a:solidFill>
                  <a:srgbClr val="0000FF"/>
                </a:solidFill>
                <a:sym typeface="Wingdings" pitchFamily="2" charset="2"/>
              </a:rPr>
              <a:t> 50%</a:t>
            </a:r>
            <a:endParaRPr lang="es-ES" dirty="0">
              <a:solidFill>
                <a:srgbClr val="0000FF"/>
              </a:solidFill>
            </a:endParaRPr>
          </a:p>
        </p:txBody>
      </p:sp>
    </p:spTree>
  </p:cSld>
  <p:clrMapOvr>
    <a:masterClrMapping/>
  </p:clrMapOvr>
  <p:transition>
    <p:random/>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es-CL" smtClean="0"/>
              <a:t>Otra distinta</a:t>
            </a:r>
          </a:p>
        </p:txBody>
      </p:sp>
      <p:sp>
        <p:nvSpPr>
          <p:cNvPr id="64515" name="Rectangle 3"/>
          <p:cNvSpPr>
            <a:spLocks noGrp="1" noChangeArrowheads="1"/>
          </p:cNvSpPr>
          <p:nvPr>
            <p:ph type="body" idx="1"/>
          </p:nvPr>
        </p:nvSpPr>
        <p:spPr>
          <a:xfrm>
            <a:off x="2590800" y="2147888"/>
            <a:ext cx="5867400" cy="4114800"/>
          </a:xfrm>
        </p:spPr>
        <p:style>
          <a:lnRef idx="0">
            <a:schemeClr val="accent2"/>
          </a:lnRef>
          <a:fillRef idx="3">
            <a:schemeClr val="accent2"/>
          </a:fillRef>
          <a:effectRef idx="3">
            <a:schemeClr val="accent2"/>
          </a:effectRef>
          <a:fontRef idx="minor">
            <a:schemeClr val="lt1"/>
          </a:fontRef>
        </p:style>
        <p:txBody>
          <a:bodyPr/>
          <a:lstStyle/>
          <a:p>
            <a:pPr eaLnBrk="1" hangingPunct="1"/>
            <a:r>
              <a:rPr lang="es-CL" dirty="0" smtClean="0"/>
              <a:t>Planificación</a:t>
            </a:r>
          </a:p>
          <a:p>
            <a:pPr eaLnBrk="1" hangingPunct="1"/>
            <a:r>
              <a:rPr lang="es-CL" dirty="0" smtClean="0"/>
              <a:t>Medición</a:t>
            </a:r>
          </a:p>
          <a:p>
            <a:pPr eaLnBrk="1" hangingPunct="1"/>
            <a:r>
              <a:rPr lang="es-CL" dirty="0" smtClean="0"/>
              <a:t>Evaluación</a:t>
            </a:r>
          </a:p>
          <a:p>
            <a:pPr eaLnBrk="1" hangingPunct="1"/>
            <a:r>
              <a:rPr lang="es-CL" dirty="0" smtClean="0"/>
              <a:t>Análisis y toma de acciones correctivas o de refuerzo</a:t>
            </a:r>
          </a:p>
        </p:txBody>
      </p:sp>
      <p:sp>
        <p:nvSpPr>
          <p:cNvPr id="64516" name="Oval 4"/>
          <p:cNvSpPr>
            <a:spLocks noChangeArrowheads="1"/>
          </p:cNvSpPr>
          <p:nvPr/>
        </p:nvSpPr>
        <p:spPr bwMode="auto">
          <a:xfrm>
            <a:off x="1219200" y="3048000"/>
            <a:ext cx="914400" cy="914400"/>
          </a:xfrm>
          <a:prstGeom prst="ellipse">
            <a:avLst/>
          </a:prstGeom>
          <a:solidFill>
            <a:schemeClr val="accent1"/>
          </a:solidFill>
          <a:ln w="9525">
            <a:solidFill>
              <a:schemeClr val="tx1"/>
            </a:solidFill>
            <a:round/>
            <a:headEnd/>
            <a:tailEnd/>
          </a:ln>
        </p:spPr>
        <p:txBody>
          <a:bodyPr wrap="none" anchor="ctr"/>
          <a:lstStyle/>
          <a:p>
            <a:endParaRPr lang="es-ES"/>
          </a:p>
        </p:txBody>
      </p:sp>
      <p:sp>
        <p:nvSpPr>
          <p:cNvPr id="64517" name="Line 5"/>
          <p:cNvSpPr>
            <a:spLocks noChangeShapeType="1"/>
          </p:cNvSpPr>
          <p:nvPr/>
        </p:nvSpPr>
        <p:spPr bwMode="auto">
          <a:xfrm>
            <a:off x="1676400" y="3962400"/>
            <a:ext cx="76200" cy="0"/>
          </a:xfrm>
          <a:prstGeom prst="line">
            <a:avLst/>
          </a:prstGeom>
          <a:noFill/>
          <a:ln w="9525">
            <a:solidFill>
              <a:schemeClr val="tx1"/>
            </a:solidFill>
            <a:round/>
            <a:headEnd/>
            <a:tailEnd type="triangle" w="lg" len="lg"/>
          </a:ln>
        </p:spPr>
        <p:txBody>
          <a:bodyPr wrap="none" anchor="ctr"/>
          <a:lstStyle/>
          <a:p>
            <a:endParaRPr lang="es-ES"/>
          </a:p>
        </p:txBody>
      </p:sp>
      <p:sp>
        <p:nvSpPr>
          <p:cNvPr id="64518" name="Line 6"/>
          <p:cNvSpPr>
            <a:spLocks noChangeShapeType="1"/>
          </p:cNvSpPr>
          <p:nvPr/>
        </p:nvSpPr>
        <p:spPr bwMode="auto">
          <a:xfrm flipH="1">
            <a:off x="1476375" y="3068638"/>
            <a:ext cx="242888" cy="0"/>
          </a:xfrm>
          <a:prstGeom prst="line">
            <a:avLst/>
          </a:prstGeom>
          <a:noFill/>
          <a:ln w="9525">
            <a:solidFill>
              <a:schemeClr val="tx1"/>
            </a:solidFill>
            <a:round/>
            <a:headEnd/>
            <a:tailEnd type="triangle" w="lg" len="lg"/>
          </a:ln>
        </p:spPr>
        <p:txBody>
          <a:bodyPr wrap="none" anchor="ctr"/>
          <a:lstStyle/>
          <a:p>
            <a:endParaRPr lang="es-ES"/>
          </a:p>
        </p:txBody>
      </p:sp>
      <p:sp>
        <p:nvSpPr>
          <p:cNvPr id="64519" name="Text Box 7"/>
          <p:cNvSpPr txBox="1">
            <a:spLocks noChangeArrowheads="1"/>
          </p:cNvSpPr>
          <p:nvPr/>
        </p:nvSpPr>
        <p:spPr bwMode="auto">
          <a:xfrm>
            <a:off x="4908550" y="5589588"/>
            <a:ext cx="2914650" cy="366712"/>
          </a:xfrm>
          <a:prstGeom prst="rect">
            <a:avLst/>
          </a:prstGeom>
          <a:noFill/>
          <a:ln w="9525">
            <a:noFill/>
            <a:miter lim="800000"/>
            <a:headEnd/>
            <a:tailEnd/>
          </a:ln>
        </p:spPr>
        <p:txBody>
          <a:bodyPr wrap="none">
            <a:spAutoFit/>
          </a:bodyPr>
          <a:lstStyle/>
          <a:p>
            <a:r>
              <a:rPr lang="es-ES_tradnl"/>
              <a:t>Enfoque de loop de control</a:t>
            </a:r>
          </a:p>
        </p:txBody>
      </p:sp>
    </p:spTree>
  </p:cSld>
  <p:clrMapOvr>
    <a:masterClrMapping/>
  </p:clrMapOvr>
  <p:transition>
    <p:random/>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6" name="Rectangle 2"/>
          <p:cNvSpPr>
            <a:spLocks noGrp="1" noChangeArrowheads="1"/>
          </p:cNvSpPr>
          <p:nvPr>
            <p:ph type="title"/>
          </p:nvPr>
        </p:nvSpPr>
        <p:spPr/>
        <p:txBody>
          <a:bodyPr/>
          <a:lstStyle/>
          <a:p>
            <a:pPr eaLnBrk="1" hangingPunct="1"/>
            <a:r>
              <a:rPr lang="es-ES_tradnl" sz="2800" smtClean="0"/>
              <a:t>Síntesis</a:t>
            </a:r>
            <a:br>
              <a:rPr lang="es-ES_tradnl" sz="2800" smtClean="0"/>
            </a:br>
            <a:endParaRPr lang="es-ES_tradnl" sz="2800" smtClean="0"/>
          </a:p>
        </p:txBody>
      </p:sp>
      <p:graphicFrame>
        <p:nvGraphicFramePr>
          <p:cNvPr id="3074" name="Diagram 6"/>
          <p:cNvGraphicFramePr>
            <a:graphicFrameLocks/>
          </p:cNvGraphicFramePr>
          <p:nvPr>
            <p:ph idx="1"/>
          </p:nvPr>
        </p:nvGraphicFramePr>
        <p:xfrm>
          <a:off x="611188" y="1700213"/>
          <a:ext cx="7772400" cy="4252912"/>
        </p:xfrm>
        <a:graphic>
          <a:graphicData uri="http://schemas.openxmlformats.org/drawingml/2006/compatibility">
            <com:legacyDrawing xmlns:com="http://schemas.openxmlformats.org/drawingml/2006/compatibility" spid="_x0000_s3074"/>
          </a:graphicData>
        </a:graphic>
      </p:graphicFrame>
      <p:sp>
        <p:nvSpPr>
          <p:cNvPr id="46098" name="Text Box 18"/>
          <p:cNvSpPr txBox="1">
            <a:spLocks noChangeArrowheads="1"/>
          </p:cNvSpPr>
          <p:nvPr/>
        </p:nvSpPr>
        <p:spPr bwMode="auto">
          <a:xfrm>
            <a:off x="684213" y="4005263"/>
            <a:ext cx="1060450" cy="641350"/>
          </a:xfrm>
          <a:prstGeom prst="rect">
            <a:avLst/>
          </a:prstGeom>
          <a:noFill/>
          <a:ln w="9525">
            <a:noFill/>
            <a:miter lim="800000"/>
            <a:headEnd/>
            <a:tailEnd/>
          </a:ln>
        </p:spPr>
        <p:txBody>
          <a:bodyPr wrap="none">
            <a:spAutoFit/>
          </a:bodyPr>
          <a:lstStyle/>
          <a:p>
            <a:pPr algn="l"/>
            <a:r>
              <a:rPr lang="es-ES_tradnl"/>
              <a:t>Corregir</a:t>
            </a:r>
          </a:p>
          <a:p>
            <a:pPr algn="l"/>
            <a:r>
              <a:rPr lang="es-ES_tradnl"/>
              <a:t>Reforzar</a:t>
            </a:r>
          </a:p>
        </p:txBody>
      </p:sp>
      <p:sp>
        <p:nvSpPr>
          <p:cNvPr id="46099" name="Line 19"/>
          <p:cNvSpPr>
            <a:spLocks noChangeShapeType="1"/>
          </p:cNvSpPr>
          <p:nvPr/>
        </p:nvSpPr>
        <p:spPr bwMode="auto">
          <a:xfrm flipH="1" flipV="1">
            <a:off x="1763713" y="4221163"/>
            <a:ext cx="647700" cy="144462"/>
          </a:xfrm>
          <a:prstGeom prst="line">
            <a:avLst/>
          </a:prstGeom>
          <a:noFill/>
          <a:ln w="9525">
            <a:solidFill>
              <a:schemeClr val="tx1"/>
            </a:solidFill>
            <a:round/>
            <a:headEnd/>
            <a:tailEnd type="triangle" w="med" len="med"/>
          </a:ln>
        </p:spPr>
        <p:txBody>
          <a:bodyPr/>
          <a:lstStyle/>
          <a:p>
            <a:endParaRPr lang="es-ES"/>
          </a:p>
        </p:txBody>
      </p:sp>
      <p:sp>
        <p:nvSpPr>
          <p:cNvPr id="46100" name="Line 20"/>
          <p:cNvSpPr>
            <a:spLocks noChangeShapeType="1"/>
          </p:cNvSpPr>
          <p:nvPr/>
        </p:nvSpPr>
        <p:spPr bwMode="auto">
          <a:xfrm flipH="1">
            <a:off x="1763713" y="4437063"/>
            <a:ext cx="647700" cy="0"/>
          </a:xfrm>
          <a:prstGeom prst="line">
            <a:avLst/>
          </a:prstGeom>
          <a:noFill/>
          <a:ln w="9525">
            <a:solidFill>
              <a:schemeClr val="tx1"/>
            </a:solidFill>
            <a:round/>
            <a:headEnd/>
            <a:tailEnd type="triangle" w="med" len="med"/>
          </a:ln>
        </p:spPr>
        <p:txBody>
          <a:bodyPr/>
          <a:lstStyle/>
          <a:p>
            <a:endParaRPr lang="es-ES"/>
          </a:p>
        </p:txBody>
      </p:sp>
      <p:sp>
        <p:nvSpPr>
          <p:cNvPr id="46101" name="Text Box 21"/>
          <p:cNvSpPr txBox="1">
            <a:spLocks noChangeArrowheads="1"/>
          </p:cNvSpPr>
          <p:nvPr/>
        </p:nvSpPr>
        <p:spPr bwMode="auto">
          <a:xfrm>
            <a:off x="3708400" y="3357563"/>
            <a:ext cx="1479550" cy="915987"/>
          </a:xfrm>
          <a:prstGeom prst="rect">
            <a:avLst/>
          </a:prstGeom>
          <a:noFill/>
          <a:ln w="9525">
            <a:noFill/>
            <a:miter lim="800000"/>
            <a:headEnd/>
            <a:tailEnd/>
          </a:ln>
        </p:spPr>
        <p:txBody>
          <a:bodyPr wrap="none">
            <a:spAutoFit/>
          </a:bodyPr>
          <a:lstStyle/>
          <a:p>
            <a:r>
              <a:rPr lang="es-ES_tradnl" b="1">
                <a:solidFill>
                  <a:srgbClr val="FF0000"/>
                </a:solidFill>
              </a:rPr>
              <a:t>Proceso de </a:t>
            </a:r>
          </a:p>
          <a:p>
            <a:r>
              <a:rPr lang="es-ES_tradnl" b="1">
                <a:solidFill>
                  <a:srgbClr val="FF0000"/>
                </a:solidFill>
              </a:rPr>
              <a:t>control de </a:t>
            </a:r>
          </a:p>
          <a:p>
            <a:r>
              <a:rPr lang="es-ES_tradnl" b="1">
                <a:solidFill>
                  <a:srgbClr val="FF0000"/>
                </a:solidFill>
              </a:rPr>
              <a:t>gestión</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6098"/>
                                        </p:tgtEl>
                                        <p:attrNameLst>
                                          <p:attrName>style.visibility</p:attrName>
                                        </p:attrNameLst>
                                      </p:cBhvr>
                                      <p:to>
                                        <p:strVal val="visible"/>
                                      </p:to>
                                    </p:set>
                                    <p:animEffect transition="in" filter="box(in)">
                                      <p:cBhvr>
                                        <p:cTn id="7" dur="500"/>
                                        <p:tgtEl>
                                          <p:spTgt spid="46098"/>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46099"/>
                                        </p:tgtEl>
                                        <p:attrNameLst>
                                          <p:attrName>style.visibility</p:attrName>
                                        </p:attrNameLst>
                                      </p:cBhvr>
                                      <p:to>
                                        <p:strVal val="visible"/>
                                      </p:to>
                                    </p:set>
                                    <p:animEffect transition="in" filter="box(in)">
                                      <p:cBhvr>
                                        <p:cTn id="10" dur="500"/>
                                        <p:tgtEl>
                                          <p:spTgt spid="46099"/>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46100"/>
                                        </p:tgtEl>
                                        <p:attrNameLst>
                                          <p:attrName>style.visibility</p:attrName>
                                        </p:attrNameLst>
                                      </p:cBhvr>
                                      <p:to>
                                        <p:strVal val="visible"/>
                                      </p:to>
                                    </p:set>
                                    <p:animEffect transition="in" filter="box(in)">
                                      <p:cBhvr>
                                        <p:cTn id="13" dur="500"/>
                                        <p:tgtEl>
                                          <p:spTgt spid="46100"/>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46101"/>
                                        </p:tgtEl>
                                        <p:attrNameLst>
                                          <p:attrName>style.visibility</p:attrName>
                                        </p:attrNameLst>
                                      </p:cBhvr>
                                      <p:to>
                                        <p:strVal val="visible"/>
                                      </p:to>
                                    </p:set>
                                    <p:animEffect transition="in" filter="box(in)">
                                      <p:cBhvr>
                                        <p:cTn id="18" dur="500"/>
                                        <p:tgtEl>
                                          <p:spTgt spid="46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98" grpId="0"/>
      <p:bldP spid="46099" grpId="0" animBg="1"/>
      <p:bldP spid="46100" grpId="0" animBg="1"/>
      <p:bldP spid="46101"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ChangeArrowheads="1"/>
          </p:cNvSpPr>
          <p:nvPr/>
        </p:nvSpPr>
        <p:spPr bwMode="auto">
          <a:xfrm>
            <a:off x="1258888" y="260350"/>
            <a:ext cx="3429000" cy="838200"/>
          </a:xfrm>
          <a:prstGeom prst="rect">
            <a:avLst/>
          </a:prstGeom>
          <a:noFill/>
          <a:ln w="9525">
            <a:noFill/>
            <a:miter lim="800000"/>
            <a:headEnd/>
            <a:tailEnd/>
          </a:ln>
        </p:spPr>
        <p:txBody>
          <a:bodyPr anchor="ctr"/>
          <a:lstStyle/>
          <a:p>
            <a:pPr algn="l" eaLnBrk="0" hangingPunct="0"/>
            <a:r>
              <a:rPr lang="es-ES_tradnl" sz="1600" b="1" i="1"/>
              <a:t>Control de Gestión: Proceso</a:t>
            </a:r>
            <a:r>
              <a:rPr lang="es-ES_tradnl" b="1" i="1"/>
              <a:t> </a:t>
            </a:r>
            <a:endParaRPr lang="es-ES_tradnl" sz="2400">
              <a:latin typeface="Times New Roman" pitchFamily="18" charset="0"/>
            </a:endParaRPr>
          </a:p>
        </p:txBody>
      </p:sp>
      <p:sp>
        <p:nvSpPr>
          <p:cNvPr id="65539" name="Rectangle 3"/>
          <p:cNvSpPr>
            <a:spLocks noChangeArrowheads="1"/>
          </p:cNvSpPr>
          <p:nvPr/>
        </p:nvSpPr>
        <p:spPr bwMode="auto">
          <a:xfrm>
            <a:off x="755650" y="1268413"/>
            <a:ext cx="7620000" cy="4648200"/>
          </a:xfrm>
          <a:prstGeom prst="rect">
            <a:avLst/>
          </a:prstGeom>
          <a:noFill/>
          <a:ln w="9525">
            <a:noFill/>
            <a:miter lim="800000"/>
            <a:headEnd/>
            <a:tailEnd/>
          </a:ln>
        </p:spPr>
        <p:txBody>
          <a:bodyPr/>
          <a:lstStyle/>
          <a:p>
            <a:pPr algn="just" eaLnBrk="0" hangingPunct="0">
              <a:tabLst>
                <a:tab pos="377825" algn="l"/>
              </a:tabLst>
            </a:pPr>
            <a:endParaRPr lang="es-ES_tradnl" sz="1400" i="1"/>
          </a:p>
          <a:p>
            <a:pPr algn="just" eaLnBrk="0" hangingPunct="0">
              <a:tabLst>
                <a:tab pos="377825" algn="l"/>
              </a:tabLst>
            </a:pPr>
            <a:r>
              <a:rPr lang="es-ES_tradnl" sz="1400" b="1" i="1"/>
              <a:t>Planificar: Explicitación de</a:t>
            </a:r>
            <a:r>
              <a:rPr lang="es-ES_tradnl" sz="1400" i="1"/>
              <a:t> </a:t>
            </a:r>
            <a:r>
              <a:rPr lang="es-ES_tradnl" sz="1400" b="1" i="1"/>
              <a:t>Metas</a:t>
            </a:r>
          </a:p>
          <a:p>
            <a:pPr algn="just" eaLnBrk="0" hangingPunct="0">
              <a:tabLst>
                <a:tab pos="377825" algn="l"/>
              </a:tabLst>
            </a:pPr>
            <a:r>
              <a:rPr lang="es-ES_tradnl" sz="1400" b="1" i="1"/>
              <a:t> </a:t>
            </a:r>
          </a:p>
          <a:p>
            <a:pPr algn="just" eaLnBrk="0" hangingPunct="0">
              <a:tabLst>
                <a:tab pos="377825" algn="l"/>
              </a:tabLst>
            </a:pPr>
            <a:r>
              <a:rPr lang="es-ES_tradnl" sz="1400" i="1"/>
              <a:t>Formulación de metas o estándares, sobre la base de la visión y estrategias, acordes con los instrumentos, y para cada objetivo, factor crítico o indicador definido para evaluar la marcha de los negocios. </a:t>
            </a:r>
            <a:endParaRPr lang="es-ES_tradnl" sz="1400" b="1" i="1"/>
          </a:p>
          <a:p>
            <a:pPr algn="just" eaLnBrk="0" hangingPunct="0">
              <a:tabLst>
                <a:tab pos="377825" algn="l"/>
              </a:tabLst>
            </a:pPr>
            <a:endParaRPr lang="es-ES_tradnl" sz="1400" b="1" i="1"/>
          </a:p>
          <a:p>
            <a:pPr algn="just" eaLnBrk="0" hangingPunct="0">
              <a:tabLst>
                <a:tab pos="377825" algn="l"/>
              </a:tabLst>
            </a:pPr>
            <a:r>
              <a:rPr lang="es-ES_tradnl" sz="1400" b="1" i="1"/>
              <a:t>Ejecutar</a:t>
            </a:r>
          </a:p>
          <a:p>
            <a:pPr algn="just" eaLnBrk="0" hangingPunct="0">
              <a:tabLst>
                <a:tab pos="377825" algn="l"/>
              </a:tabLst>
            </a:pPr>
            <a:endParaRPr lang="es-ES_tradnl" sz="1400" b="1" i="1"/>
          </a:p>
          <a:p>
            <a:pPr algn="just" eaLnBrk="0" hangingPunct="0">
              <a:tabLst>
                <a:tab pos="377825" algn="l"/>
              </a:tabLst>
            </a:pPr>
            <a:r>
              <a:rPr lang="es-ES_tradnl" sz="1400" b="1" i="1"/>
              <a:t>Medir: Observación de Resultados</a:t>
            </a:r>
          </a:p>
          <a:p>
            <a:pPr algn="just" eaLnBrk="0" hangingPunct="0">
              <a:tabLst>
                <a:tab pos="377825" algn="l"/>
              </a:tabLst>
            </a:pPr>
            <a:endParaRPr lang="es-ES_tradnl" sz="1400" b="1" i="1"/>
          </a:p>
          <a:p>
            <a:pPr algn="just" eaLnBrk="0" hangingPunct="0">
              <a:tabLst>
                <a:tab pos="377825" algn="l"/>
              </a:tabLst>
            </a:pPr>
            <a:r>
              <a:rPr lang="es-ES_tradnl" sz="1400" i="1"/>
              <a:t>Sistema de información que proporciona mediciones, periódicas y sistemáticas, de los resultados obtenidos para el conjunto de indicadores seleccionados.</a:t>
            </a:r>
          </a:p>
          <a:p>
            <a:pPr algn="just" eaLnBrk="0" hangingPunct="0">
              <a:tabLst>
                <a:tab pos="377825" algn="l"/>
              </a:tabLst>
            </a:pPr>
            <a:endParaRPr lang="es-ES_tradnl" sz="1400" b="1" i="1"/>
          </a:p>
          <a:p>
            <a:pPr algn="just" eaLnBrk="0" hangingPunct="0">
              <a:tabLst>
                <a:tab pos="377825" algn="l"/>
              </a:tabLst>
            </a:pPr>
            <a:r>
              <a:rPr lang="es-ES_tradnl" sz="1400" b="1" i="1"/>
              <a:t>Evaluar el Desempeño (Performance Measurement) </a:t>
            </a:r>
          </a:p>
          <a:p>
            <a:pPr algn="just" eaLnBrk="0" hangingPunct="0">
              <a:tabLst>
                <a:tab pos="377825" algn="l"/>
              </a:tabLst>
            </a:pPr>
            <a:endParaRPr lang="es-ES_tradnl" sz="1400" i="1"/>
          </a:p>
          <a:p>
            <a:pPr algn="just" eaLnBrk="0" hangingPunct="0">
              <a:tabLst>
                <a:tab pos="377825" algn="l"/>
              </a:tabLst>
            </a:pPr>
            <a:r>
              <a:rPr lang="es-ES_tradnl" sz="1400" i="1"/>
              <a:t>Evaluación de los resultados obtenidos, en términos comparativos con las metas establecidas o estándares deseados. </a:t>
            </a:r>
          </a:p>
          <a:p>
            <a:pPr algn="just" eaLnBrk="0" hangingPunct="0">
              <a:tabLst>
                <a:tab pos="377825" algn="l"/>
              </a:tabLst>
            </a:pPr>
            <a:endParaRPr lang="es-ES_tradnl" sz="1400" i="1"/>
          </a:p>
          <a:p>
            <a:pPr algn="just" eaLnBrk="0" hangingPunct="0">
              <a:tabLst>
                <a:tab pos="377825" algn="l"/>
              </a:tabLst>
            </a:pPr>
            <a:r>
              <a:rPr lang="es-ES_tradnl" sz="1400" b="1" i="1"/>
              <a:t>Actuar: Definir Acciones Correctivas o de Refuerzo</a:t>
            </a:r>
          </a:p>
          <a:p>
            <a:pPr algn="just" eaLnBrk="0" hangingPunct="0">
              <a:tabLst>
                <a:tab pos="377825" algn="l"/>
              </a:tabLst>
            </a:pPr>
            <a:endParaRPr lang="es-ES_tradnl" sz="1400" b="1" i="1"/>
          </a:p>
          <a:p>
            <a:pPr algn="just" eaLnBrk="0" hangingPunct="0">
              <a:tabLst>
                <a:tab pos="377825" algn="l"/>
              </a:tabLst>
            </a:pPr>
            <a:r>
              <a:rPr lang="es-ES_tradnl" sz="1400" i="1"/>
              <a:t>El control debe conducir a la acción:</a:t>
            </a:r>
          </a:p>
          <a:p>
            <a:pPr algn="just" eaLnBrk="0" hangingPunct="0">
              <a:tabLst>
                <a:tab pos="377825" algn="l"/>
              </a:tabLst>
            </a:pPr>
            <a:r>
              <a:rPr lang="es-ES_tradnl" sz="1400" i="1"/>
              <a:t>ajustes en la estrategia, rediseño organizacional, cambios en la dirección, y otras acciones correctivas  </a:t>
            </a:r>
          </a:p>
        </p:txBody>
      </p:sp>
    </p:spTree>
  </p:cSld>
  <p:clrMapOvr>
    <a:masterClrMapping/>
  </p:clrMapOvr>
  <p:transition>
    <p:random/>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ChangeArrowheads="1"/>
          </p:cNvSpPr>
          <p:nvPr/>
        </p:nvSpPr>
        <p:spPr bwMode="auto">
          <a:xfrm>
            <a:off x="762000" y="1524000"/>
            <a:ext cx="7696200" cy="4724400"/>
          </a:xfrm>
          <a:prstGeom prst="rect">
            <a:avLst/>
          </a:prstGeom>
          <a:noFill/>
          <a:ln w="9525">
            <a:noFill/>
            <a:miter lim="800000"/>
            <a:headEnd/>
            <a:tailEnd/>
          </a:ln>
        </p:spPr>
        <p:txBody>
          <a:bodyPr/>
          <a:lstStyle/>
          <a:p>
            <a:pPr algn="just" eaLnBrk="0" hangingPunct="0">
              <a:tabLst>
                <a:tab pos="190500" algn="l"/>
              </a:tabLst>
            </a:pPr>
            <a:r>
              <a:rPr lang="es-ES_tradnl" sz="1400" b="1" i="1"/>
              <a:t>Objetivos (goals or objectives):</a:t>
            </a:r>
          </a:p>
          <a:p>
            <a:pPr algn="just" eaLnBrk="0" hangingPunct="0">
              <a:tabLst>
                <a:tab pos="190500" algn="l"/>
              </a:tabLst>
            </a:pPr>
            <a:r>
              <a:rPr lang="es-ES_tradnl" sz="1400" i="1"/>
              <a:t>Un objetivo es una declaración que permite identificar el “destino” o estado futuro que una organización aspira alcanzar en un ámbito determinado.</a:t>
            </a:r>
          </a:p>
          <a:p>
            <a:pPr algn="just" eaLnBrk="0" hangingPunct="0">
              <a:tabLst>
                <a:tab pos="190500" algn="l"/>
              </a:tabLst>
            </a:pPr>
            <a:r>
              <a:rPr lang="es-ES_tradnl" sz="1400" i="1"/>
              <a:t>Un objetivo constituye un compromiso de la organización respecto de conductas o resultados esperados, y factor determinante de su éxito en un cierto ámbito. </a:t>
            </a:r>
          </a:p>
          <a:p>
            <a:pPr algn="just" eaLnBrk="0" hangingPunct="0">
              <a:tabLst>
                <a:tab pos="190500" algn="l"/>
              </a:tabLst>
            </a:pPr>
            <a:endParaRPr lang="es-ES_tradnl" sz="1400" i="1"/>
          </a:p>
          <a:p>
            <a:pPr algn="just" eaLnBrk="0" hangingPunct="0">
              <a:tabLst>
                <a:tab pos="190500" algn="l"/>
              </a:tabLst>
            </a:pPr>
            <a:r>
              <a:rPr lang="es-ES_tradnl" sz="1400" b="1" i="1"/>
              <a:t>Indicador (performance measure):</a:t>
            </a:r>
          </a:p>
          <a:p>
            <a:pPr algn="just" eaLnBrk="0" hangingPunct="0">
              <a:tabLst>
                <a:tab pos="190500" algn="l"/>
              </a:tabLst>
            </a:pPr>
            <a:r>
              <a:rPr lang="es-ES_tradnl" sz="1400" i="1"/>
              <a:t>Instrumento clave para el control de la gestión. </a:t>
            </a:r>
          </a:p>
          <a:p>
            <a:pPr algn="just" eaLnBrk="0" hangingPunct="0">
              <a:tabLst>
                <a:tab pos="190500" algn="l"/>
              </a:tabLst>
            </a:pPr>
            <a:r>
              <a:rPr lang="es-ES_tradnl" sz="1400" i="1"/>
              <a:t>Unidad de medida o métrica que, al estar asociada a un objetivo perseguido por la organización, permite generar información para la evaluación de su desempeño, en relación al atributo, ámbito o dimensión determinada.</a:t>
            </a:r>
          </a:p>
          <a:p>
            <a:pPr algn="just" eaLnBrk="0" hangingPunct="0">
              <a:tabLst>
                <a:tab pos="190500" algn="l"/>
              </a:tabLst>
            </a:pPr>
            <a:endParaRPr lang="es-ES_tradnl" sz="1400" b="1" i="1"/>
          </a:p>
          <a:p>
            <a:pPr algn="just" eaLnBrk="0" hangingPunct="0">
              <a:tabLst>
                <a:tab pos="190500" algn="l"/>
              </a:tabLst>
            </a:pPr>
            <a:r>
              <a:rPr lang="es-ES_tradnl" sz="1400" b="1" i="1"/>
              <a:t>Meta (target)</a:t>
            </a:r>
            <a:r>
              <a:rPr lang="es-ES_tradnl" sz="1400" i="1"/>
              <a:t>: </a:t>
            </a:r>
          </a:p>
          <a:p>
            <a:pPr algn="just" eaLnBrk="0" hangingPunct="0">
              <a:tabLst>
                <a:tab pos="190500" algn="l"/>
              </a:tabLst>
            </a:pPr>
            <a:r>
              <a:rPr lang="es-ES_tradnl" sz="1400" i="1"/>
              <a:t>Valor que se espera alcance un objetivo.</a:t>
            </a:r>
          </a:p>
          <a:p>
            <a:pPr algn="just" eaLnBrk="0" hangingPunct="0">
              <a:tabLst>
                <a:tab pos="190500" algn="l"/>
              </a:tabLst>
            </a:pPr>
            <a:r>
              <a:rPr lang="es-ES_tradnl" sz="1400" i="1"/>
              <a:t>Las metas definen el nivel de desempeño esperado para la organización.</a:t>
            </a:r>
          </a:p>
          <a:p>
            <a:pPr algn="just" eaLnBrk="0" hangingPunct="0">
              <a:tabLst>
                <a:tab pos="190500" algn="l"/>
              </a:tabLst>
            </a:pPr>
            <a:endParaRPr lang="es-ES_tradnl" sz="1400" i="1"/>
          </a:p>
          <a:p>
            <a:pPr algn="just" eaLnBrk="0" hangingPunct="0">
              <a:tabLst>
                <a:tab pos="190500" algn="l"/>
              </a:tabLst>
            </a:pPr>
            <a:r>
              <a:rPr lang="es-ES_tradnl" sz="1400" b="1" i="1"/>
              <a:t>Ejemplos:</a:t>
            </a:r>
          </a:p>
          <a:p>
            <a:pPr algn="just" eaLnBrk="0" hangingPunct="0">
              <a:tabLst>
                <a:tab pos="190500" algn="l"/>
              </a:tabLst>
            </a:pPr>
            <a:r>
              <a:rPr lang="es-ES_tradnl" sz="1400" i="1"/>
              <a:t>Objetivo: Asumir en rentabilidad una posición de líder de la industria</a:t>
            </a:r>
          </a:p>
          <a:p>
            <a:pPr algn="just" eaLnBrk="0" hangingPunct="0">
              <a:tabLst>
                <a:tab pos="190500" algn="l"/>
              </a:tabLst>
            </a:pPr>
            <a:r>
              <a:rPr lang="es-ES_tradnl" sz="1400" i="1"/>
              <a:t>Indicador: ROI (return on investment)</a:t>
            </a:r>
          </a:p>
          <a:p>
            <a:pPr algn="just" eaLnBrk="0" hangingPunct="0">
              <a:tabLst>
                <a:tab pos="190500" algn="l"/>
              </a:tabLst>
            </a:pPr>
            <a:r>
              <a:rPr lang="es-ES_tradnl" sz="1400" i="1"/>
              <a:t>Meta: Exhibir una rentabilidad de 25% al tercer año</a:t>
            </a:r>
          </a:p>
          <a:p>
            <a:pPr algn="just" eaLnBrk="0" hangingPunct="0">
              <a:tabLst>
                <a:tab pos="190500" algn="l"/>
              </a:tabLst>
            </a:pPr>
            <a:r>
              <a:rPr lang="es-ES_tradnl" sz="1400" i="1"/>
              <a:t> </a:t>
            </a:r>
          </a:p>
        </p:txBody>
      </p:sp>
      <p:sp>
        <p:nvSpPr>
          <p:cNvPr id="66563" name="Rectangle 3"/>
          <p:cNvSpPr>
            <a:spLocks noChangeArrowheads="1"/>
          </p:cNvSpPr>
          <p:nvPr/>
        </p:nvSpPr>
        <p:spPr bwMode="auto">
          <a:xfrm>
            <a:off x="1258888" y="476250"/>
            <a:ext cx="6019800" cy="609600"/>
          </a:xfrm>
          <a:prstGeom prst="rect">
            <a:avLst/>
          </a:prstGeom>
          <a:noFill/>
          <a:ln w="9525">
            <a:noFill/>
            <a:miter lim="800000"/>
            <a:headEnd/>
            <a:tailEnd/>
          </a:ln>
        </p:spPr>
        <p:txBody>
          <a:bodyPr anchor="ctr"/>
          <a:lstStyle/>
          <a:p>
            <a:pPr algn="l" eaLnBrk="0" hangingPunct="0"/>
            <a:r>
              <a:rPr lang="es-ES_tradnl" sz="1600" b="1" i="1">
                <a:solidFill>
                  <a:schemeClr val="tx2"/>
                </a:solidFill>
              </a:rPr>
              <a:t>Control de Gestión: Objetivos, Indicadores, y Metas </a:t>
            </a:r>
          </a:p>
        </p:txBody>
      </p:sp>
    </p:spTree>
  </p:cSld>
  <p:clrMapOvr>
    <a:masterClrMapping/>
  </p:clrMapOvr>
  <p:transition>
    <p:random/>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ChangeArrowheads="1"/>
          </p:cNvSpPr>
          <p:nvPr/>
        </p:nvSpPr>
        <p:spPr bwMode="auto">
          <a:xfrm>
            <a:off x="1403350" y="260350"/>
            <a:ext cx="5638800" cy="762000"/>
          </a:xfrm>
          <a:prstGeom prst="rect">
            <a:avLst/>
          </a:prstGeom>
          <a:noFill/>
          <a:ln w="9525">
            <a:noFill/>
            <a:miter lim="800000"/>
            <a:headEnd/>
            <a:tailEnd/>
          </a:ln>
        </p:spPr>
        <p:txBody>
          <a:bodyPr anchor="ctr"/>
          <a:lstStyle/>
          <a:p>
            <a:pPr algn="l" eaLnBrk="0" hangingPunct="0"/>
            <a:r>
              <a:rPr lang="es-ES_tradnl" sz="1600" b="1" i="1">
                <a:solidFill>
                  <a:schemeClr val="tx2"/>
                </a:solidFill>
              </a:rPr>
              <a:t>Control de Gestión:</a:t>
            </a:r>
            <a:r>
              <a:rPr lang="es-ES_tradnl" sz="600" b="1" i="1">
                <a:solidFill>
                  <a:schemeClr val="tx2"/>
                </a:solidFill>
              </a:rPr>
              <a:t> </a:t>
            </a:r>
            <a:r>
              <a:rPr lang="es-ES_tradnl" sz="1600" b="1" i="1">
                <a:solidFill>
                  <a:schemeClr val="tx2"/>
                </a:solidFill>
              </a:rPr>
              <a:t>Definición de Objetivos</a:t>
            </a:r>
            <a:endParaRPr lang="es-ES_tradnl" sz="1600">
              <a:solidFill>
                <a:schemeClr val="tx2"/>
              </a:solidFill>
              <a:latin typeface="Times New Roman" pitchFamily="18" charset="0"/>
            </a:endParaRPr>
          </a:p>
        </p:txBody>
      </p:sp>
      <p:sp>
        <p:nvSpPr>
          <p:cNvPr id="67587" name="Rectangle 3"/>
          <p:cNvSpPr>
            <a:spLocks noChangeArrowheads="1"/>
          </p:cNvSpPr>
          <p:nvPr/>
        </p:nvSpPr>
        <p:spPr bwMode="auto">
          <a:xfrm>
            <a:off x="990600" y="1371600"/>
            <a:ext cx="7162800" cy="4876800"/>
          </a:xfrm>
          <a:prstGeom prst="rect">
            <a:avLst/>
          </a:prstGeom>
          <a:noFill/>
          <a:ln w="9525">
            <a:noFill/>
            <a:miter lim="800000"/>
            <a:headEnd/>
            <a:tailEnd/>
          </a:ln>
        </p:spPr>
        <p:txBody>
          <a:bodyPr/>
          <a:lstStyle/>
          <a:p>
            <a:pPr algn="l" eaLnBrk="0" hangingPunct="0">
              <a:tabLst>
                <a:tab pos="377825" algn="l"/>
              </a:tabLst>
            </a:pPr>
            <a:r>
              <a:rPr lang="es-ES_tradnl" sz="1400" b="1" i="1"/>
              <a:t>Ejemplo: Ámbitos para la definición de objetivos negocio de minimarket. </a:t>
            </a:r>
          </a:p>
          <a:p>
            <a:pPr algn="l" eaLnBrk="0" hangingPunct="0">
              <a:tabLst>
                <a:tab pos="377825" algn="l"/>
              </a:tabLst>
            </a:pPr>
            <a:endParaRPr lang="es-ES_tradnl" sz="1400" b="1" i="1"/>
          </a:p>
          <a:p>
            <a:pPr algn="l" eaLnBrk="0" hangingPunct="0">
              <a:tabLst>
                <a:tab pos="377825" algn="l"/>
              </a:tabLst>
            </a:pPr>
            <a:endParaRPr lang="es-ES_tradnl" sz="1400" b="1" i="1"/>
          </a:p>
          <a:p>
            <a:pPr algn="l" eaLnBrk="0" hangingPunct="0">
              <a:tabLst>
                <a:tab pos="377825" algn="l"/>
              </a:tabLst>
            </a:pPr>
            <a:r>
              <a:rPr lang="es-ES_tradnl" sz="1400" b="1" i="1"/>
              <a:t>	Objetivos Financieros:</a:t>
            </a:r>
          </a:p>
          <a:p>
            <a:pPr algn="l" eaLnBrk="0" hangingPunct="0">
              <a:tabLst>
                <a:tab pos="377825" algn="l"/>
              </a:tabLst>
            </a:pPr>
            <a:endParaRPr lang="es-ES_tradnl" sz="1400" i="1"/>
          </a:p>
          <a:p>
            <a:pPr algn="l" eaLnBrk="0" hangingPunct="0">
              <a:tabLst>
                <a:tab pos="377825" algn="l"/>
              </a:tabLst>
            </a:pPr>
            <a:r>
              <a:rPr lang="es-ES_tradnl" sz="1400" i="1"/>
              <a:t>	Resultado Operacional</a:t>
            </a:r>
          </a:p>
          <a:p>
            <a:pPr algn="l" eaLnBrk="0" hangingPunct="0">
              <a:tabLst>
                <a:tab pos="377825" algn="l"/>
              </a:tabLst>
            </a:pPr>
            <a:r>
              <a:rPr lang="es-ES_tradnl" sz="1400" i="1"/>
              <a:t>	Evolución de los ingresos </a:t>
            </a:r>
          </a:p>
          <a:p>
            <a:pPr algn="l" eaLnBrk="0" hangingPunct="0">
              <a:tabLst>
                <a:tab pos="377825" algn="l"/>
              </a:tabLst>
            </a:pPr>
            <a:endParaRPr lang="es-ES_tradnl" sz="1400" b="1" i="1"/>
          </a:p>
          <a:p>
            <a:pPr algn="l" eaLnBrk="0" hangingPunct="0">
              <a:tabLst>
                <a:tab pos="377825" algn="l"/>
              </a:tabLst>
            </a:pPr>
            <a:r>
              <a:rPr lang="es-ES_tradnl" sz="1400" b="1" i="1"/>
              <a:t>	Objetivos en relación al Cliente:</a:t>
            </a:r>
          </a:p>
          <a:p>
            <a:pPr algn="l" eaLnBrk="0" hangingPunct="0">
              <a:tabLst>
                <a:tab pos="377825" algn="l"/>
              </a:tabLst>
            </a:pPr>
            <a:r>
              <a:rPr lang="es-ES_tradnl" sz="1400" b="1" i="1"/>
              <a:t> </a:t>
            </a:r>
            <a:endParaRPr lang="es-ES_tradnl" sz="1400" i="1"/>
          </a:p>
          <a:p>
            <a:pPr algn="l" eaLnBrk="0" hangingPunct="0">
              <a:tabLst>
                <a:tab pos="377825" algn="l"/>
              </a:tabLst>
            </a:pPr>
            <a:r>
              <a:rPr lang="es-ES_tradnl" sz="1400" i="1"/>
              <a:t>	Relación competitiva precio / calidad </a:t>
            </a:r>
          </a:p>
          <a:p>
            <a:pPr algn="l" eaLnBrk="0" hangingPunct="0">
              <a:tabLst>
                <a:tab pos="377825" algn="l"/>
              </a:tabLst>
            </a:pPr>
            <a:r>
              <a:rPr lang="es-ES_tradnl" sz="1400" i="1"/>
              <a:t>	Calidad del servicio</a:t>
            </a:r>
          </a:p>
          <a:p>
            <a:pPr algn="l" eaLnBrk="0" hangingPunct="0">
              <a:tabLst>
                <a:tab pos="377825" algn="l"/>
              </a:tabLst>
            </a:pPr>
            <a:endParaRPr lang="es-ES_tradnl" sz="1400" i="1"/>
          </a:p>
          <a:p>
            <a:pPr algn="l" eaLnBrk="0" hangingPunct="0">
              <a:tabLst>
                <a:tab pos="377825" algn="l"/>
              </a:tabLst>
            </a:pPr>
            <a:r>
              <a:rPr lang="es-ES_tradnl" sz="1400" i="1"/>
              <a:t>	</a:t>
            </a:r>
            <a:r>
              <a:rPr lang="es-ES_tradnl" sz="1400" b="1" i="1"/>
              <a:t>Objetivos respecto de los Procesos Internos:</a:t>
            </a:r>
          </a:p>
          <a:p>
            <a:pPr algn="l" eaLnBrk="0" hangingPunct="0">
              <a:tabLst>
                <a:tab pos="377825" algn="l"/>
              </a:tabLst>
            </a:pPr>
            <a:endParaRPr lang="es-ES_tradnl" sz="1400" b="1" i="1"/>
          </a:p>
          <a:p>
            <a:pPr algn="l" eaLnBrk="0" hangingPunct="0">
              <a:tabLst>
                <a:tab pos="377825" algn="l"/>
              </a:tabLst>
            </a:pPr>
            <a:r>
              <a:rPr lang="es-ES_tradnl" sz="1400" i="1"/>
              <a:t>	Disponibilidad de mercadería</a:t>
            </a:r>
          </a:p>
          <a:p>
            <a:pPr algn="l" eaLnBrk="0" hangingPunct="0">
              <a:tabLst>
                <a:tab pos="377825" algn="l"/>
              </a:tabLst>
            </a:pPr>
            <a:r>
              <a:rPr lang="es-ES_tradnl" sz="1400" i="1"/>
              <a:t>	Relaciones con proveedores</a:t>
            </a:r>
          </a:p>
          <a:p>
            <a:pPr algn="l" eaLnBrk="0" hangingPunct="0">
              <a:tabLst>
                <a:tab pos="377825" algn="l"/>
              </a:tabLst>
            </a:pPr>
            <a:r>
              <a:rPr lang="es-ES_tradnl" sz="1400" i="1"/>
              <a:t>	Apoyo administrativo financiero </a:t>
            </a:r>
          </a:p>
          <a:p>
            <a:pPr algn="l" eaLnBrk="0" hangingPunct="0">
              <a:tabLst>
                <a:tab pos="377825" algn="l"/>
              </a:tabLst>
            </a:pPr>
            <a:endParaRPr lang="es-ES_tradnl" sz="1400" b="1" i="1"/>
          </a:p>
          <a:p>
            <a:pPr algn="l" eaLnBrk="0" hangingPunct="0">
              <a:tabLst>
                <a:tab pos="377825" algn="l"/>
              </a:tabLst>
            </a:pPr>
            <a:r>
              <a:rPr lang="es-ES_tradnl" sz="1400" b="1" i="1"/>
              <a:t>	Requerimientos de Aprendizaje:</a:t>
            </a:r>
          </a:p>
          <a:p>
            <a:pPr algn="l" eaLnBrk="0" hangingPunct="0">
              <a:tabLst>
                <a:tab pos="377825" algn="l"/>
              </a:tabLst>
            </a:pPr>
            <a:r>
              <a:rPr lang="es-ES_tradnl" sz="1400" b="1" i="1"/>
              <a:t> </a:t>
            </a:r>
          </a:p>
          <a:p>
            <a:pPr algn="l" eaLnBrk="0" hangingPunct="0">
              <a:tabLst>
                <a:tab pos="377825" algn="l"/>
              </a:tabLst>
            </a:pPr>
            <a:r>
              <a:rPr lang="es-ES_tradnl" sz="1400" i="1"/>
              <a:t>	Cultura de orientación al cliente   </a:t>
            </a:r>
          </a:p>
        </p:txBody>
      </p:sp>
    </p:spTree>
  </p:cSld>
  <p:clrMapOvr>
    <a:masterClrMapping/>
  </p:clrMapOvr>
  <p:transition>
    <p:random/>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ext Box 2"/>
          <p:cNvSpPr txBox="1">
            <a:spLocks noChangeArrowheads="1"/>
          </p:cNvSpPr>
          <p:nvPr/>
        </p:nvSpPr>
        <p:spPr bwMode="auto">
          <a:xfrm>
            <a:off x="4184650" y="773113"/>
            <a:ext cx="184150" cy="304800"/>
          </a:xfrm>
          <a:prstGeom prst="rect">
            <a:avLst/>
          </a:prstGeom>
          <a:noFill/>
          <a:ln w="9525">
            <a:noFill/>
            <a:miter lim="800000"/>
            <a:headEnd/>
            <a:tailEnd/>
          </a:ln>
        </p:spPr>
        <p:txBody>
          <a:bodyPr wrap="none">
            <a:spAutoFit/>
          </a:bodyPr>
          <a:lstStyle/>
          <a:p>
            <a:pPr eaLnBrk="0" hangingPunct="0"/>
            <a:endParaRPr lang="es-ES" sz="1400" b="1" i="1"/>
          </a:p>
        </p:txBody>
      </p:sp>
      <p:sp>
        <p:nvSpPr>
          <p:cNvPr id="68611" name="Text Box 3"/>
          <p:cNvSpPr txBox="1">
            <a:spLocks noChangeArrowheads="1"/>
          </p:cNvSpPr>
          <p:nvPr/>
        </p:nvSpPr>
        <p:spPr bwMode="auto">
          <a:xfrm>
            <a:off x="747713" y="1992313"/>
            <a:ext cx="184150" cy="517525"/>
          </a:xfrm>
          <a:prstGeom prst="rect">
            <a:avLst/>
          </a:prstGeom>
          <a:noFill/>
          <a:ln w="9525">
            <a:noFill/>
            <a:miter lim="800000"/>
            <a:headEnd/>
            <a:tailEnd/>
          </a:ln>
        </p:spPr>
        <p:txBody>
          <a:bodyPr wrap="none">
            <a:spAutoFit/>
          </a:bodyPr>
          <a:lstStyle/>
          <a:p>
            <a:pPr algn="l" eaLnBrk="0" hangingPunct="0"/>
            <a:endParaRPr lang="es-ES_tradnl" sz="1400" i="1"/>
          </a:p>
          <a:p>
            <a:pPr algn="l" eaLnBrk="0" hangingPunct="0"/>
            <a:endParaRPr lang="es-ES_tradnl" sz="1400" i="1"/>
          </a:p>
        </p:txBody>
      </p:sp>
      <p:sp>
        <p:nvSpPr>
          <p:cNvPr id="68612" name="Rectangle 4"/>
          <p:cNvSpPr>
            <a:spLocks noChangeArrowheads="1"/>
          </p:cNvSpPr>
          <p:nvPr/>
        </p:nvSpPr>
        <p:spPr bwMode="auto">
          <a:xfrm>
            <a:off x="1331913" y="404813"/>
            <a:ext cx="3581400" cy="609600"/>
          </a:xfrm>
          <a:prstGeom prst="rect">
            <a:avLst/>
          </a:prstGeom>
          <a:noFill/>
          <a:ln w="9525">
            <a:noFill/>
            <a:miter lim="800000"/>
            <a:headEnd/>
            <a:tailEnd/>
          </a:ln>
        </p:spPr>
        <p:txBody>
          <a:bodyPr anchor="ctr"/>
          <a:lstStyle/>
          <a:p>
            <a:pPr algn="l" eaLnBrk="0" hangingPunct="0"/>
            <a:r>
              <a:rPr lang="es-ES_tradnl" sz="1600" b="1" i="1">
                <a:solidFill>
                  <a:schemeClr val="tx2"/>
                </a:solidFill>
              </a:rPr>
              <a:t>Control de Gestión: Instrumentos</a:t>
            </a:r>
            <a:r>
              <a:rPr lang="es-ES_tradnl" b="1" i="1">
                <a:solidFill>
                  <a:schemeClr val="tx2"/>
                </a:solidFill>
              </a:rPr>
              <a:t> </a:t>
            </a:r>
            <a:endParaRPr lang="es-ES_tradnl" sz="2400">
              <a:solidFill>
                <a:schemeClr val="tx2"/>
              </a:solidFill>
              <a:latin typeface="Times New Roman" pitchFamily="18" charset="0"/>
            </a:endParaRPr>
          </a:p>
        </p:txBody>
      </p:sp>
      <p:sp>
        <p:nvSpPr>
          <p:cNvPr id="68613" name="Text Box 5"/>
          <p:cNvSpPr txBox="1">
            <a:spLocks noChangeArrowheads="1"/>
          </p:cNvSpPr>
          <p:nvPr/>
        </p:nvSpPr>
        <p:spPr bwMode="auto">
          <a:xfrm>
            <a:off x="990600" y="1492250"/>
            <a:ext cx="7467600" cy="4772025"/>
          </a:xfrm>
          <a:prstGeom prst="rect">
            <a:avLst/>
          </a:prstGeom>
          <a:noFill/>
          <a:ln w="9525">
            <a:noFill/>
            <a:miter lim="800000"/>
            <a:headEnd/>
            <a:tailEnd/>
          </a:ln>
        </p:spPr>
        <p:txBody>
          <a:bodyPr>
            <a:spAutoFit/>
          </a:bodyPr>
          <a:lstStyle/>
          <a:p>
            <a:pPr algn="l" eaLnBrk="0" hangingPunct="0"/>
            <a:r>
              <a:rPr lang="es-ES_tradnl" sz="1400" b="1" i="1"/>
              <a:t>Instrumentos de Control Financiero</a:t>
            </a:r>
          </a:p>
          <a:p>
            <a:pPr algn="l" eaLnBrk="0" hangingPunct="0">
              <a:buFontTx/>
              <a:buChar char="•"/>
            </a:pPr>
            <a:r>
              <a:rPr lang="es-ES_tradnl" sz="1400" i="1"/>
              <a:t> Sistemas de Costos</a:t>
            </a:r>
          </a:p>
          <a:p>
            <a:pPr algn="l" eaLnBrk="0" hangingPunct="0">
              <a:buFontTx/>
              <a:buChar char="•"/>
            </a:pPr>
            <a:r>
              <a:rPr lang="es-ES_tradnl" sz="1400" i="1"/>
              <a:t> Presupuestos, Planes de Negocios</a:t>
            </a:r>
          </a:p>
          <a:p>
            <a:pPr algn="l" eaLnBrk="0" hangingPunct="0">
              <a:buFontTx/>
              <a:buChar char="•"/>
            </a:pPr>
            <a:r>
              <a:rPr lang="es-ES_tradnl" sz="1400" i="1"/>
              <a:t> Sistemas Estratégicos de Información Gerencial (Corporate Performance Management)</a:t>
            </a:r>
          </a:p>
          <a:p>
            <a:pPr algn="l" eaLnBrk="0" hangingPunct="0">
              <a:buFontTx/>
              <a:buChar char="•"/>
            </a:pPr>
            <a:endParaRPr lang="es-ES_tradnl" sz="1400" i="1"/>
          </a:p>
          <a:p>
            <a:pPr algn="l" eaLnBrk="0" hangingPunct="0"/>
            <a:r>
              <a:rPr lang="es-ES_tradnl" sz="1400" b="1" i="1"/>
              <a:t>Instrumentos e Indicadores no Financieros </a:t>
            </a:r>
          </a:p>
          <a:p>
            <a:pPr algn="l" eaLnBrk="0" hangingPunct="0"/>
            <a:r>
              <a:rPr lang="es-ES_tradnl" sz="1400" i="1"/>
              <a:t>a) Evaluación de la Gestión Interna</a:t>
            </a:r>
          </a:p>
          <a:p>
            <a:pPr algn="l" eaLnBrk="0" hangingPunct="0">
              <a:buFontTx/>
              <a:buChar char="•"/>
            </a:pPr>
            <a:r>
              <a:rPr lang="es-ES_tradnl" sz="1400" i="1"/>
              <a:t> Indicadores para el control de productos y resultados</a:t>
            </a:r>
          </a:p>
          <a:p>
            <a:pPr algn="l" eaLnBrk="0" hangingPunct="0">
              <a:buFontTx/>
              <a:buChar char="•"/>
            </a:pPr>
            <a:r>
              <a:rPr lang="es-ES_tradnl" sz="1400" i="1"/>
              <a:t> Indicadores para el control de los recursos empleados </a:t>
            </a:r>
          </a:p>
          <a:p>
            <a:pPr algn="l" eaLnBrk="0" hangingPunct="0">
              <a:buFontTx/>
              <a:buChar char="•"/>
            </a:pPr>
            <a:r>
              <a:rPr lang="es-ES_tradnl" sz="1400" i="1"/>
              <a:t> Indicadores para el control de los procesos   </a:t>
            </a:r>
            <a:endParaRPr lang="es-ES_tradnl" sz="1400" b="1" i="1"/>
          </a:p>
          <a:p>
            <a:pPr algn="l" eaLnBrk="0" hangingPunct="0"/>
            <a:endParaRPr lang="es-ES_tradnl" sz="1400" i="1"/>
          </a:p>
          <a:p>
            <a:pPr algn="l" eaLnBrk="0" hangingPunct="0"/>
            <a:r>
              <a:rPr lang="es-ES_tradnl" sz="1400" i="1"/>
              <a:t>b) Instrumentos para el Monitoreo Externo</a:t>
            </a:r>
            <a:endParaRPr lang="es-ES_tradnl" sz="1400" b="1" i="1"/>
          </a:p>
          <a:p>
            <a:pPr algn="l" eaLnBrk="0" hangingPunct="0">
              <a:buFontTx/>
              <a:buChar char="•"/>
            </a:pPr>
            <a:r>
              <a:rPr lang="es-ES_tradnl" sz="1400" i="1"/>
              <a:t>.Benchmarking</a:t>
            </a:r>
          </a:p>
          <a:p>
            <a:pPr algn="l" eaLnBrk="0" hangingPunct="0">
              <a:buFontTx/>
              <a:buChar char="•"/>
            </a:pPr>
            <a:r>
              <a:rPr lang="es-ES_tradnl" sz="1400" i="1"/>
              <a:t> Mediciones de market share</a:t>
            </a:r>
          </a:p>
          <a:p>
            <a:pPr algn="l" eaLnBrk="0" hangingPunct="0">
              <a:buFontTx/>
              <a:buChar char="•"/>
            </a:pPr>
            <a:r>
              <a:rPr lang="es-ES_tradnl" sz="1400" i="1"/>
              <a:t> Mediciones de satisfacción del cliente</a:t>
            </a:r>
          </a:p>
          <a:p>
            <a:pPr algn="l" eaLnBrk="0" hangingPunct="0">
              <a:buFontTx/>
              <a:buChar char="•"/>
            </a:pPr>
            <a:r>
              <a:rPr lang="es-ES_tradnl" sz="1400" i="1"/>
              <a:t> Sistemas de Inteligencia </a:t>
            </a:r>
          </a:p>
          <a:p>
            <a:pPr algn="l" eaLnBrk="0" hangingPunct="0"/>
            <a:endParaRPr lang="es-ES_tradnl" sz="1400" i="1"/>
          </a:p>
          <a:p>
            <a:pPr algn="l" eaLnBrk="0" hangingPunct="0"/>
            <a:r>
              <a:rPr lang="es-ES_tradnl" sz="1400" b="1" i="1"/>
              <a:t>Instrumentos e Indicadores para una Evaluación Integral </a:t>
            </a:r>
          </a:p>
          <a:p>
            <a:pPr algn="l" eaLnBrk="0" hangingPunct="0">
              <a:buFontTx/>
              <a:buChar char="•"/>
            </a:pPr>
            <a:r>
              <a:rPr lang="es-ES_tradnl" sz="1400" i="1"/>
              <a:t> Mediciones de eficacia y eficiencia por centro de responsabilidad:</a:t>
            </a:r>
          </a:p>
          <a:p>
            <a:pPr algn="l" eaLnBrk="0" hangingPunct="0">
              <a:buFontTx/>
              <a:buChar char="•"/>
            </a:pPr>
            <a:r>
              <a:rPr lang="es-ES_tradnl" sz="1400" i="1"/>
              <a:t> Sistemas de evaluación de Factores Claves (FCE), y de Objetivos y Metas</a:t>
            </a:r>
          </a:p>
          <a:p>
            <a:pPr algn="l" eaLnBrk="0" hangingPunct="0">
              <a:buFontTx/>
              <a:buChar char="•"/>
            </a:pPr>
            <a:r>
              <a:rPr lang="es-ES_tradnl" sz="1400" i="1"/>
              <a:t> Balanced Scorecard. </a:t>
            </a:r>
          </a:p>
          <a:p>
            <a:pPr algn="l" eaLnBrk="0" hangingPunct="0">
              <a:buFontTx/>
              <a:buChar char="•"/>
            </a:pPr>
            <a:endParaRPr lang="es-ES_tradnl" sz="1400" i="1"/>
          </a:p>
        </p:txBody>
      </p:sp>
    </p:spTree>
  </p:cSld>
  <p:clrMapOvr>
    <a:masterClrMapping/>
  </p:clrMapOvr>
  <p:transition>
    <p:random/>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pPr eaLnBrk="1" hangingPunct="1"/>
            <a:r>
              <a:rPr lang="es-ES_tradnl" sz="2800" smtClean="0"/>
              <a:t>6. Distorsiones del concepto</a:t>
            </a:r>
          </a:p>
        </p:txBody>
      </p:sp>
      <p:sp>
        <p:nvSpPr>
          <p:cNvPr id="69635" name="Rectangle 3"/>
          <p:cNvSpPr>
            <a:spLocks noGrp="1" noChangeArrowheads="1"/>
          </p:cNvSpPr>
          <p:nvPr>
            <p:ph type="body" idx="1"/>
          </p:nvPr>
        </p:nvSpPr>
        <p:spPr>
          <a:xfrm>
            <a:off x="755650" y="2349500"/>
            <a:ext cx="7772400" cy="4114800"/>
          </a:xfrm>
        </p:spPr>
        <p:txBody>
          <a:bodyPr/>
          <a:lstStyle/>
          <a:p>
            <a:pPr algn="ctr" eaLnBrk="1" hangingPunct="1">
              <a:buFontTx/>
              <a:buNone/>
            </a:pPr>
            <a:r>
              <a:rPr lang="es-ES_tradnl" i="1" smtClean="0"/>
              <a:t>“Mientras más definiciones existen para un concepto, más ambiguo es su significado.”</a:t>
            </a:r>
          </a:p>
          <a:p>
            <a:pPr algn="ctr" eaLnBrk="1" hangingPunct="1">
              <a:buFontTx/>
              <a:buNone/>
            </a:pPr>
            <a:endParaRPr lang="es-ES_tradnl" i="1" smtClean="0"/>
          </a:p>
          <a:p>
            <a:pPr algn="r" eaLnBrk="1" hangingPunct="1">
              <a:buFontTx/>
              <a:buNone/>
            </a:pPr>
            <a:r>
              <a:rPr lang="es-ES_tradnl" i="1" smtClean="0"/>
              <a:t>Anónimo Chino</a:t>
            </a:r>
          </a:p>
        </p:txBody>
      </p:sp>
    </p:spTree>
  </p:cSld>
  <p:clrMapOvr>
    <a:masterClrMapping/>
  </p:clrMapOvr>
  <p:transition>
    <p:random/>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2"/>
          <p:cNvPicPr>
            <a:picLocks noChangeArrowheads="1"/>
          </p:cNvPicPr>
          <p:nvPr/>
        </p:nvPicPr>
        <p:blipFill>
          <a:blip r:embed="rId2"/>
          <a:srcRect/>
          <a:stretch>
            <a:fillRect/>
          </a:stretch>
        </p:blipFill>
        <p:spPr bwMode="auto">
          <a:xfrm>
            <a:off x="2122488" y="1403350"/>
            <a:ext cx="5346700" cy="3505200"/>
          </a:xfrm>
          <a:prstGeom prst="rect">
            <a:avLst/>
          </a:prstGeom>
          <a:noFill/>
          <a:ln w="9525">
            <a:noFill/>
            <a:miter lim="800000"/>
            <a:headEnd/>
            <a:tailEnd/>
          </a:ln>
        </p:spPr>
      </p:pic>
      <p:sp>
        <p:nvSpPr>
          <p:cNvPr id="70659" name="Rectangle 3"/>
          <p:cNvSpPr>
            <a:spLocks noChangeArrowheads="1"/>
          </p:cNvSpPr>
          <p:nvPr/>
        </p:nvSpPr>
        <p:spPr bwMode="auto">
          <a:xfrm>
            <a:off x="827088" y="5273675"/>
            <a:ext cx="8001000" cy="701675"/>
          </a:xfrm>
          <a:prstGeom prst="rect">
            <a:avLst/>
          </a:prstGeom>
          <a:noFill/>
          <a:ln w="9525">
            <a:noFill/>
            <a:miter lim="800000"/>
            <a:headEnd/>
            <a:tailEnd/>
          </a:ln>
        </p:spPr>
        <p:txBody>
          <a:bodyPr lIns="92075" tIns="46038" rIns="92075" bIns="46038">
            <a:spAutoFit/>
          </a:bodyPr>
          <a:lstStyle/>
          <a:p>
            <a:pPr algn="l" eaLnBrk="0" hangingPunct="0"/>
            <a:r>
              <a:rPr lang="es-ES_tradnl" sz="2000">
                <a:ea typeface="Arial Unicode MS" pitchFamily="34" charset="-128"/>
                <a:cs typeface="Arial Unicode MS" pitchFamily="34" charset="-128"/>
              </a:rPr>
              <a:t>Cuando nuestro velero navega el control de gestión es nuestra brújula y nuestro timón.</a:t>
            </a:r>
          </a:p>
        </p:txBody>
      </p:sp>
      <p:sp>
        <p:nvSpPr>
          <p:cNvPr id="70660" name="Rectangle 4"/>
          <p:cNvSpPr>
            <a:spLocks noChangeArrowheads="1"/>
          </p:cNvSpPr>
          <p:nvPr/>
        </p:nvSpPr>
        <p:spPr bwMode="auto">
          <a:xfrm>
            <a:off x="1403350" y="333375"/>
            <a:ext cx="7083425" cy="366713"/>
          </a:xfrm>
          <a:prstGeom prst="rect">
            <a:avLst/>
          </a:prstGeom>
          <a:noFill/>
          <a:ln w="9525">
            <a:noFill/>
            <a:miter lim="800000"/>
            <a:headEnd/>
            <a:tailEnd/>
          </a:ln>
        </p:spPr>
        <p:txBody>
          <a:bodyPr lIns="92075" tIns="46038" rIns="92075" bIns="46038">
            <a:spAutoFit/>
          </a:bodyPr>
          <a:lstStyle/>
          <a:p>
            <a:pPr algn="l" eaLnBrk="0" hangingPunct="0"/>
            <a:r>
              <a:rPr lang="es-ES_tradnl" b="1" i="1">
                <a:solidFill>
                  <a:schemeClr val="tx2"/>
                </a:solidFill>
              </a:rPr>
              <a:t>¿ Control de gestión ?</a:t>
            </a:r>
          </a:p>
        </p:txBody>
      </p:sp>
      <p:sp>
        <p:nvSpPr>
          <p:cNvPr id="41989" name="AutoShape 5"/>
          <p:cNvSpPr>
            <a:spLocks noChangeArrowheads="1"/>
          </p:cNvSpPr>
          <p:nvPr/>
        </p:nvSpPr>
        <p:spPr bwMode="auto">
          <a:xfrm>
            <a:off x="7848600" y="304800"/>
            <a:ext cx="962025" cy="914400"/>
          </a:xfrm>
          <a:prstGeom prst="star5">
            <a:avLst/>
          </a:prstGeom>
          <a:solidFill>
            <a:srgbClr val="FFFFCC"/>
          </a:solidFill>
          <a:ln w="9525">
            <a:solidFill>
              <a:schemeClr val="tx1"/>
            </a:solidFill>
            <a:miter lim="800000"/>
            <a:headEnd/>
            <a:tailEnd/>
          </a:ln>
          <a:effectLst/>
        </p:spPr>
        <p:txBody>
          <a:bodyPr wrap="none" anchor="ctr"/>
          <a:lstStyle/>
          <a:p>
            <a:pPr>
              <a:defRPr/>
            </a:pPr>
            <a:endParaRPr lang="es-ES"/>
          </a:p>
        </p:txBody>
      </p:sp>
    </p:spTree>
  </p:cSld>
  <p:clrMapOvr>
    <a:masterClrMapping/>
  </p:clrMapOvr>
  <p:transition>
    <p:random/>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pPr eaLnBrk="1" hangingPunct="1"/>
            <a:endParaRPr lang="es-ES" smtClean="0"/>
          </a:p>
        </p:txBody>
      </p:sp>
      <p:sp>
        <p:nvSpPr>
          <p:cNvPr id="71683" name="Rectangle 3"/>
          <p:cNvSpPr>
            <a:spLocks noGrp="1" noChangeArrowheads="1"/>
          </p:cNvSpPr>
          <p:nvPr>
            <p:ph type="body" idx="1"/>
          </p:nvPr>
        </p:nvSpPr>
        <p:spPr/>
        <p:txBody>
          <a:bodyPr/>
          <a:lstStyle/>
          <a:p>
            <a:pPr algn="ctr" eaLnBrk="1" hangingPunct="1">
              <a:buFontTx/>
              <a:buNone/>
            </a:pPr>
            <a:r>
              <a:rPr lang="es-ES_tradnl" smtClean="0"/>
              <a:t>“No teníamos control de gestión, pero acabamos de contratar un encargado para el tema…”</a:t>
            </a:r>
          </a:p>
          <a:p>
            <a:pPr algn="ctr" eaLnBrk="1" hangingPunct="1">
              <a:buFontTx/>
              <a:buNone/>
            </a:pPr>
            <a:endParaRPr lang="es-ES_tradnl" smtClean="0"/>
          </a:p>
          <a:p>
            <a:pPr algn="r" eaLnBrk="1" hangingPunct="1">
              <a:buFontTx/>
              <a:buNone/>
            </a:pPr>
            <a:r>
              <a:rPr lang="es-ES_tradnl" sz="2000" smtClean="0"/>
              <a:t>Importante empresa industrial chilena</a:t>
            </a:r>
          </a:p>
        </p:txBody>
      </p:sp>
    </p:spTree>
  </p:cSld>
  <p:clrMapOvr>
    <a:masterClrMapping/>
  </p:clrMapOvr>
  <p:transition>
    <p:random/>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eaLnBrk="1" hangingPunct="1"/>
            <a:endParaRPr lang="es-ES" smtClean="0"/>
          </a:p>
        </p:txBody>
      </p:sp>
      <p:sp>
        <p:nvSpPr>
          <p:cNvPr id="72707" name="Rectangle 3"/>
          <p:cNvSpPr>
            <a:spLocks noGrp="1" noChangeArrowheads="1"/>
          </p:cNvSpPr>
          <p:nvPr>
            <p:ph type="body" idx="1"/>
          </p:nvPr>
        </p:nvSpPr>
        <p:spPr>
          <a:xfrm>
            <a:off x="1258888" y="1916113"/>
            <a:ext cx="6334125" cy="4114800"/>
          </a:xfrm>
        </p:spPr>
        <p:txBody>
          <a:bodyPr/>
          <a:lstStyle/>
          <a:p>
            <a:pPr algn="ctr" eaLnBrk="1" hangingPunct="1">
              <a:buFontTx/>
              <a:buNone/>
            </a:pPr>
            <a:r>
              <a:rPr lang="es-ES_tradnl" smtClean="0"/>
              <a:t>“El atraso de los reportes nos ha dejado sin control de gestión en la empresa.”</a:t>
            </a:r>
          </a:p>
        </p:txBody>
      </p:sp>
    </p:spTree>
  </p:cSld>
  <p:clrMapOvr>
    <a:masterClrMapping/>
  </p:clrMapOvr>
  <p:transition>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algn="ctr" eaLnBrk="1" hangingPunct="1"/>
            <a:r>
              <a:rPr lang="es-ES_tradnl" sz="2800" smtClean="0"/>
              <a:t>Programa</a:t>
            </a:r>
          </a:p>
        </p:txBody>
      </p:sp>
      <p:sp>
        <p:nvSpPr>
          <p:cNvPr id="11267" name="Rectangle 3"/>
          <p:cNvSpPr>
            <a:spLocks noGrp="1" noChangeArrowheads="1"/>
          </p:cNvSpPr>
          <p:nvPr>
            <p:ph type="body" idx="1"/>
          </p:nvPr>
        </p:nvSpPr>
        <p:spPr>
          <a:xfrm>
            <a:off x="714348" y="1500174"/>
            <a:ext cx="7715304" cy="4114800"/>
          </a:xfrm>
          <a:ln>
            <a:solidFill>
              <a:srgbClr val="FF0000"/>
            </a:solidFill>
          </a:ln>
          <a:scene3d>
            <a:camera prst="orthographicFront"/>
            <a:lightRig rig="threePt" dir="t"/>
          </a:scene3d>
          <a:sp3d>
            <a:bevelT w="152400" h="50800" prst="softRound"/>
            <a:bevelB w="266700"/>
          </a:sp3d>
        </p:spPr>
        <p:style>
          <a:lnRef idx="0">
            <a:scrgbClr r="0" g="0" b="0"/>
          </a:lnRef>
          <a:fillRef idx="1002">
            <a:schemeClr val="lt2"/>
          </a:fillRef>
          <a:effectRef idx="0">
            <a:scrgbClr r="0" g="0" b="0"/>
          </a:effectRef>
          <a:fontRef idx="major"/>
        </p:style>
        <p:txBody>
          <a:bodyPr/>
          <a:lstStyle/>
          <a:p>
            <a:pPr marL="660400" indent="-660400" eaLnBrk="1" hangingPunct="1">
              <a:lnSpc>
                <a:spcPct val="80000"/>
              </a:lnSpc>
              <a:buFontTx/>
              <a:buAutoNum type="arabicPeriod"/>
            </a:pPr>
            <a:r>
              <a:rPr lang="es-ES" sz="2400" b="1" dirty="0" smtClean="0"/>
              <a:t>Introducción al Control de Gestión.</a:t>
            </a:r>
            <a:r>
              <a:rPr lang="es-ES" sz="2400" dirty="0" smtClean="0"/>
              <a:t> </a:t>
            </a:r>
          </a:p>
          <a:p>
            <a:pPr marL="660400" indent="-660400" eaLnBrk="1" hangingPunct="1">
              <a:lnSpc>
                <a:spcPct val="80000"/>
              </a:lnSpc>
              <a:buFontTx/>
              <a:buAutoNum type="arabicPeriod"/>
            </a:pPr>
            <a:endParaRPr lang="es-ES" sz="2400" dirty="0" smtClean="0"/>
          </a:p>
          <a:p>
            <a:pPr marL="660400" indent="-660400" eaLnBrk="1" hangingPunct="1">
              <a:lnSpc>
                <a:spcPct val="80000"/>
              </a:lnSpc>
            </a:pPr>
            <a:r>
              <a:rPr lang="es-ES" sz="2400" dirty="0" smtClean="0"/>
              <a:t>Se analizan los conceptos básicos asociados y los enfoques existentes en control de gestión. </a:t>
            </a:r>
          </a:p>
          <a:p>
            <a:pPr marL="660400" indent="-660400" eaLnBrk="1" hangingPunct="1">
              <a:lnSpc>
                <a:spcPct val="80000"/>
              </a:lnSpc>
            </a:pPr>
            <a:endParaRPr lang="es-ES" sz="2400" dirty="0" smtClean="0"/>
          </a:p>
          <a:p>
            <a:pPr marL="660400" indent="-660400" eaLnBrk="1" hangingPunct="1">
              <a:lnSpc>
                <a:spcPct val="80000"/>
              </a:lnSpc>
            </a:pPr>
            <a:r>
              <a:rPr lang="es-ES" sz="2400" dirty="0" smtClean="0"/>
              <a:t>Se definen los límites y objetivos del control de gestión. </a:t>
            </a:r>
          </a:p>
          <a:p>
            <a:pPr marL="660400" indent="-660400" eaLnBrk="1" hangingPunct="1">
              <a:lnSpc>
                <a:spcPct val="80000"/>
              </a:lnSpc>
            </a:pPr>
            <a:endParaRPr lang="es-ES" sz="2400" dirty="0" smtClean="0"/>
          </a:p>
          <a:p>
            <a:pPr marL="660400" indent="-660400" eaLnBrk="1" hangingPunct="1">
              <a:lnSpc>
                <a:spcPct val="80000"/>
              </a:lnSpc>
            </a:pPr>
            <a:r>
              <a:rPr lang="es-ES" sz="2400" dirty="0" smtClean="0"/>
              <a:t>Se revisa la problemática del control y las complejidades que conlleva su desarrollo e implementación en las empresas.</a:t>
            </a:r>
          </a:p>
          <a:p>
            <a:pPr marL="660400" indent="-660400" eaLnBrk="1" hangingPunct="1">
              <a:lnSpc>
                <a:spcPct val="80000"/>
              </a:lnSpc>
              <a:buFontTx/>
              <a:buAutoNum type="arabicPeriod"/>
            </a:pPr>
            <a:endParaRPr lang="es-ES" sz="2400" b="1" dirty="0" smtClean="0"/>
          </a:p>
          <a:p>
            <a:pPr marL="660400" indent="-660400" eaLnBrk="1" hangingPunct="1">
              <a:lnSpc>
                <a:spcPct val="80000"/>
              </a:lnSpc>
              <a:buFontTx/>
              <a:buAutoNum type="arabicPeriod"/>
            </a:pPr>
            <a:endParaRPr lang="es-ES" sz="2400" b="1" dirty="0" smtClean="0"/>
          </a:p>
        </p:txBody>
      </p:sp>
    </p:spTree>
  </p:cSld>
  <p:clrMapOvr>
    <a:masterClrMapping/>
  </p:clrMapOvr>
  <p:transition>
    <p:random/>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1371600" y="188913"/>
            <a:ext cx="7772400" cy="762000"/>
          </a:xfrm>
        </p:spPr>
        <p:txBody>
          <a:bodyPr/>
          <a:lstStyle/>
          <a:p>
            <a:pPr eaLnBrk="1" hangingPunct="1"/>
            <a:r>
              <a:rPr lang="es-CL" smtClean="0"/>
              <a:t>Visión del control de gestión</a:t>
            </a:r>
          </a:p>
        </p:txBody>
      </p:sp>
      <p:sp>
        <p:nvSpPr>
          <p:cNvPr id="73731" name="Rectangle 3"/>
          <p:cNvSpPr>
            <a:spLocks noGrp="1" noChangeArrowheads="1"/>
          </p:cNvSpPr>
          <p:nvPr>
            <p:ph type="body" idx="1"/>
          </p:nvPr>
        </p:nvSpPr>
        <p:spPr>
          <a:xfrm>
            <a:off x="0" y="1600200"/>
            <a:ext cx="9144000" cy="4876800"/>
          </a:xfrm>
        </p:spPr>
        <p:txBody>
          <a:bodyPr/>
          <a:lstStyle/>
          <a:p>
            <a:pPr eaLnBrk="1" hangingPunct="1"/>
            <a:r>
              <a:rPr lang="es-CL" smtClean="0"/>
              <a:t>Distintos enfoques sobre el tema:</a:t>
            </a:r>
          </a:p>
          <a:p>
            <a:pPr eaLnBrk="1" hangingPunct="1">
              <a:buFontTx/>
              <a:buNone/>
            </a:pPr>
            <a:endParaRPr lang="es-CL" smtClean="0"/>
          </a:p>
          <a:p>
            <a:pPr lvl="1" eaLnBrk="1" hangingPunct="1"/>
            <a:r>
              <a:rPr lang="es-CL" smtClean="0"/>
              <a:t>Sistema de información de resultados de la empresa.</a:t>
            </a:r>
          </a:p>
          <a:p>
            <a:pPr lvl="1" eaLnBrk="1" hangingPunct="1"/>
            <a:r>
              <a:rPr lang="es-CL" smtClean="0"/>
              <a:t>Sistema de información para el análisis y la toma de decisiones de la alta gerencia.</a:t>
            </a:r>
          </a:p>
          <a:p>
            <a:pPr lvl="1" eaLnBrk="1" hangingPunct="1"/>
            <a:r>
              <a:rPr lang="es-CL" smtClean="0"/>
              <a:t>Sistema integral de gestión que sistematiza el proceso de conducción a todo nivel en la organización.</a:t>
            </a:r>
          </a:p>
          <a:p>
            <a:pPr lvl="1" eaLnBrk="1" hangingPunct="1"/>
            <a:endParaRPr lang="es-CL" smtClean="0"/>
          </a:p>
          <a:p>
            <a:pPr eaLnBrk="1" hangingPunct="1"/>
            <a:endParaRPr lang="es-CL" smtClean="0"/>
          </a:p>
        </p:txBody>
      </p:sp>
    </p:spTree>
  </p:cSld>
  <p:clrMapOvr>
    <a:masterClrMapping/>
  </p:clrMapOvr>
  <p:transition>
    <p:random/>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1331913" y="304800"/>
            <a:ext cx="7583487" cy="533400"/>
          </a:xfrm>
        </p:spPr>
        <p:txBody>
          <a:bodyPr/>
          <a:lstStyle/>
          <a:p>
            <a:pPr eaLnBrk="1" hangingPunct="1"/>
            <a:endParaRPr lang="es-CL" smtClean="0"/>
          </a:p>
        </p:txBody>
      </p:sp>
      <p:sp>
        <p:nvSpPr>
          <p:cNvPr id="74755" name="Rectangle 3"/>
          <p:cNvSpPr>
            <a:spLocks noGrp="1" noChangeArrowheads="1"/>
          </p:cNvSpPr>
          <p:nvPr>
            <p:ph type="body" idx="1"/>
          </p:nvPr>
        </p:nvSpPr>
        <p:spPr>
          <a:xfrm>
            <a:off x="0" y="1219200"/>
            <a:ext cx="9144000" cy="4876800"/>
          </a:xfrm>
        </p:spPr>
        <p:txBody>
          <a:bodyPr/>
          <a:lstStyle/>
          <a:p>
            <a:pPr eaLnBrk="1" hangingPunct="1"/>
            <a:r>
              <a:rPr lang="es-CL" sz="2400" smtClean="0"/>
              <a:t>Otros objetivos relevantes:</a:t>
            </a:r>
          </a:p>
          <a:p>
            <a:pPr eaLnBrk="1" hangingPunct="1"/>
            <a:endParaRPr lang="es-CL" sz="2400" smtClean="0"/>
          </a:p>
          <a:p>
            <a:pPr lvl="1" eaLnBrk="1" hangingPunct="1"/>
            <a:r>
              <a:rPr lang="es-CL" sz="2000" smtClean="0"/>
              <a:t>Entregar información de la situación de una empresa y sus resultados.</a:t>
            </a:r>
          </a:p>
          <a:p>
            <a:pPr lvl="1" eaLnBrk="1" hangingPunct="1"/>
            <a:r>
              <a:rPr lang="es-CL" sz="2000" smtClean="0"/>
              <a:t>Apoyar la toma de decisiones.</a:t>
            </a:r>
          </a:p>
          <a:p>
            <a:pPr lvl="1" eaLnBrk="1" hangingPunct="1"/>
            <a:r>
              <a:rPr lang="es-CL" sz="2000" smtClean="0"/>
              <a:t>Conocer el real estado de la organización</a:t>
            </a:r>
          </a:p>
          <a:p>
            <a:pPr lvl="1" eaLnBrk="1" hangingPunct="1"/>
            <a:r>
              <a:rPr lang="es-CL" sz="2000" smtClean="0"/>
              <a:t>Realimentar a la dirección de las consecuencias de sus decisiones.</a:t>
            </a:r>
          </a:p>
          <a:p>
            <a:pPr lvl="1" eaLnBrk="1" hangingPunct="1"/>
            <a:r>
              <a:rPr lang="es-CL" sz="2000" smtClean="0"/>
              <a:t>Simular cómo se comportaría la organización ante ciertas decisiones.</a:t>
            </a:r>
          </a:p>
          <a:p>
            <a:pPr lvl="1" eaLnBrk="1" hangingPunct="1"/>
            <a:r>
              <a:rPr lang="es-CL" sz="2000" smtClean="0"/>
              <a:t>Generar un proceso de gestión basado en resultados.</a:t>
            </a:r>
          </a:p>
          <a:p>
            <a:pPr lvl="1" eaLnBrk="1" hangingPunct="1"/>
            <a:r>
              <a:rPr lang="es-CL" sz="2000" smtClean="0"/>
              <a:t>Transformar el mar de datos en información útil.</a:t>
            </a:r>
          </a:p>
          <a:p>
            <a:pPr eaLnBrk="1" hangingPunct="1"/>
            <a:endParaRPr lang="es-CL" sz="2400" smtClean="0"/>
          </a:p>
          <a:p>
            <a:pPr eaLnBrk="1" hangingPunct="1"/>
            <a:endParaRPr lang="es-CL" sz="2400" smtClean="0"/>
          </a:p>
        </p:txBody>
      </p:sp>
      <p:sp>
        <p:nvSpPr>
          <p:cNvPr id="5124" name="Text Box 4"/>
          <p:cNvSpPr txBox="1">
            <a:spLocks noChangeArrowheads="1"/>
          </p:cNvSpPr>
          <p:nvPr/>
        </p:nvSpPr>
        <p:spPr bwMode="auto">
          <a:xfrm>
            <a:off x="808038" y="5465763"/>
            <a:ext cx="8012112" cy="641350"/>
          </a:xfrm>
          <a:prstGeom prst="rect">
            <a:avLst/>
          </a:prstGeom>
          <a:noFill/>
          <a:ln w="9525">
            <a:noFill/>
            <a:miter lim="800000"/>
            <a:headEnd/>
            <a:tailEnd/>
          </a:ln>
        </p:spPr>
        <p:txBody>
          <a:bodyPr>
            <a:spAutoFit/>
          </a:bodyPr>
          <a:lstStyle/>
          <a:p>
            <a:r>
              <a:rPr lang="es-ES_tradnl" b="1">
                <a:solidFill>
                  <a:schemeClr val="tx2"/>
                </a:solidFill>
              </a:rPr>
              <a:t>Sin embargo no son de la esencia del control de gestión… </a:t>
            </a:r>
          </a:p>
          <a:p>
            <a:r>
              <a:rPr lang="es-ES_tradnl" b="1">
                <a:solidFill>
                  <a:schemeClr val="tx2"/>
                </a:solidFill>
              </a:rPr>
              <a:t>…lo que no quita que sean relevantes y complementarios.</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124"/>
                                        </p:tgtEl>
                                        <p:attrNameLst>
                                          <p:attrName>style.visibility</p:attrName>
                                        </p:attrNameLst>
                                      </p:cBhvr>
                                      <p:to>
                                        <p:strVal val="visible"/>
                                      </p:to>
                                    </p:set>
                                    <p:animEffect transition="in" filter="box(in)">
                                      <p:cBhvr>
                                        <p:cTn id="7" dur="5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pPr eaLnBrk="1" hangingPunct="1"/>
            <a:r>
              <a:rPr lang="es-ES_tradnl" smtClean="0"/>
              <a:t>7. Complejidades</a:t>
            </a:r>
          </a:p>
        </p:txBody>
      </p:sp>
      <p:sp>
        <p:nvSpPr>
          <p:cNvPr id="75779" name="Rectangle 3"/>
          <p:cNvSpPr>
            <a:spLocks noGrp="1" noChangeArrowheads="1"/>
          </p:cNvSpPr>
          <p:nvPr>
            <p:ph type="body" idx="1"/>
          </p:nvPr>
        </p:nvSpPr>
        <p:spPr>
          <a:xfrm>
            <a:off x="755650" y="2420938"/>
            <a:ext cx="7772400" cy="2232025"/>
          </a:xfrm>
        </p:spPr>
        <p:txBody>
          <a:bodyPr/>
          <a:lstStyle/>
          <a:p>
            <a:pPr marL="534988" indent="-534988" algn="ctr" eaLnBrk="1" hangingPunct="1">
              <a:buSzPct val="120000"/>
              <a:buFont typeface="Wingdings" pitchFamily="2" charset="2"/>
              <a:buChar char="["/>
            </a:pPr>
            <a:r>
              <a:rPr lang="es-ES_tradnl" dirty="0" smtClean="0"/>
              <a:t>Ningún sistema de control de gestión puede proporcionar una medición perfecta de la actuación de un directivo.</a:t>
            </a:r>
          </a:p>
        </p:txBody>
      </p:sp>
    </p:spTree>
  </p:cSld>
  <p:clrMapOvr>
    <a:masterClrMapping/>
  </p:clrMapOvr>
  <p:transition>
    <p:random/>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pPr eaLnBrk="1" hangingPunct="1"/>
            <a:r>
              <a:rPr lang="es-ES_tradnl" sz="2800" smtClean="0"/>
              <a:t>El factor temporal</a:t>
            </a:r>
          </a:p>
        </p:txBody>
      </p:sp>
      <p:sp>
        <p:nvSpPr>
          <p:cNvPr id="76803" name="Rectangle 3"/>
          <p:cNvSpPr>
            <a:spLocks noGrp="1" noChangeArrowheads="1"/>
          </p:cNvSpPr>
          <p:nvPr>
            <p:ph type="body" idx="1"/>
          </p:nvPr>
        </p:nvSpPr>
        <p:spPr>
          <a:xfrm>
            <a:off x="684213" y="1628775"/>
            <a:ext cx="7772400" cy="4114800"/>
          </a:xfrm>
          <a:gradFill>
            <a:gsLst>
              <a:gs pos="0">
                <a:schemeClr val="accent1">
                  <a:lumMod val="75000"/>
                </a:schemeClr>
              </a:gs>
              <a:gs pos="80000">
                <a:schemeClr val="accent2">
                  <a:shade val="93000"/>
                  <a:satMod val="130000"/>
                </a:schemeClr>
              </a:gs>
              <a:gs pos="100000">
                <a:schemeClr val="accent2">
                  <a:shade val="94000"/>
                  <a:satMod val="135000"/>
                </a:schemeClr>
              </a:gs>
            </a:gsLst>
          </a:gradFill>
        </p:spPr>
        <p:style>
          <a:lnRef idx="0">
            <a:schemeClr val="accent2"/>
          </a:lnRef>
          <a:fillRef idx="3">
            <a:schemeClr val="accent2"/>
          </a:fillRef>
          <a:effectRef idx="3">
            <a:schemeClr val="accent2"/>
          </a:effectRef>
          <a:fontRef idx="minor">
            <a:schemeClr val="lt1"/>
          </a:fontRef>
        </p:style>
        <p:txBody>
          <a:bodyPr/>
          <a:lstStyle/>
          <a:p>
            <a:pPr eaLnBrk="1" hangingPunct="1">
              <a:lnSpc>
                <a:spcPct val="90000"/>
              </a:lnSpc>
            </a:pPr>
            <a:r>
              <a:rPr lang="es-ES_tradnl" dirty="0" smtClean="0">
                <a:solidFill>
                  <a:srgbClr val="0070C0"/>
                </a:solidFill>
              </a:rPr>
              <a:t>Los informes se centran en el periodo actual, mientras que los resultados están influidos por decisiones anteriores.</a:t>
            </a:r>
          </a:p>
          <a:p>
            <a:pPr eaLnBrk="1" hangingPunct="1">
              <a:lnSpc>
                <a:spcPct val="90000"/>
              </a:lnSpc>
            </a:pPr>
            <a:endParaRPr lang="es-ES_tradnl" dirty="0" smtClean="0">
              <a:solidFill>
                <a:srgbClr val="0070C0"/>
              </a:solidFill>
            </a:endParaRPr>
          </a:p>
          <a:p>
            <a:pPr eaLnBrk="1" hangingPunct="1">
              <a:lnSpc>
                <a:spcPct val="90000"/>
              </a:lnSpc>
            </a:pPr>
            <a:r>
              <a:rPr lang="es-ES_tradnl" dirty="0" smtClean="0">
                <a:solidFill>
                  <a:srgbClr val="0070C0"/>
                </a:solidFill>
              </a:rPr>
              <a:t>Las decisiones del ahora afectarán el resultado de largo plazo, más allá del horizonte de evaluación.</a:t>
            </a:r>
          </a:p>
        </p:txBody>
      </p:sp>
    </p:spTree>
  </p:cSld>
  <p:clrMapOvr>
    <a:masterClrMapping/>
  </p:clrMapOvr>
  <p:transition>
    <p:random/>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pPr eaLnBrk="1" hangingPunct="1"/>
            <a:r>
              <a:rPr lang="es-ES_tradnl" sz="2800" smtClean="0"/>
              <a:t>El factor de la información</a:t>
            </a:r>
          </a:p>
        </p:txBody>
      </p:sp>
      <p:sp>
        <p:nvSpPr>
          <p:cNvPr id="77827" name="Rectangle 3"/>
          <p:cNvSpPr>
            <a:spLocks noGrp="1" noChangeArrowheads="1"/>
          </p:cNvSpPr>
          <p:nvPr>
            <p:ph type="body" idx="1"/>
          </p:nvPr>
        </p:nvSpPr>
        <p:spPr>
          <a:xfrm>
            <a:off x="468313" y="1700213"/>
            <a:ext cx="8135937" cy="4114800"/>
          </a:xfrm>
          <a:gradFill>
            <a:gsLst>
              <a:gs pos="0">
                <a:schemeClr val="accent1">
                  <a:lumMod val="75000"/>
                </a:schemeClr>
              </a:gs>
              <a:gs pos="80000">
                <a:schemeClr val="accent2">
                  <a:shade val="93000"/>
                  <a:satMod val="130000"/>
                </a:schemeClr>
              </a:gs>
              <a:gs pos="100000">
                <a:schemeClr val="accent2">
                  <a:shade val="94000"/>
                  <a:satMod val="135000"/>
                </a:schemeClr>
              </a:gs>
            </a:gsLst>
          </a:gradFill>
          <a:ln w="9525">
            <a:noFill/>
            <a:miter lim="800000"/>
            <a:headEnd/>
            <a:tailEn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t" anchorCtr="0" compatLnSpc="1">
            <a:prstTxWarp prst="textNoShape">
              <a:avLst/>
            </a:prstTxWarp>
          </a:bodyPr>
          <a:lstStyle/>
          <a:p>
            <a:pPr eaLnBrk="1" hangingPunct="1">
              <a:lnSpc>
                <a:spcPct val="90000"/>
              </a:lnSpc>
            </a:pPr>
            <a:r>
              <a:rPr lang="es-ES_tradnl" sz="2000" dirty="0" smtClean="0">
                <a:solidFill>
                  <a:srgbClr val="0070C0"/>
                </a:solidFill>
              </a:rPr>
              <a:t>La información disponible no es perfecta (completa, oportuna, confiable):</a:t>
            </a:r>
          </a:p>
          <a:p>
            <a:pPr eaLnBrk="1" hangingPunct="1">
              <a:lnSpc>
                <a:spcPct val="90000"/>
              </a:lnSpc>
            </a:pPr>
            <a:endParaRPr lang="es-ES_tradnl" sz="2000" dirty="0" smtClean="0">
              <a:solidFill>
                <a:srgbClr val="0070C0"/>
              </a:solidFill>
            </a:endParaRPr>
          </a:p>
          <a:p>
            <a:pPr marL="342900" lvl="1" indent="-342900" eaLnBrk="1" hangingPunct="1">
              <a:lnSpc>
                <a:spcPct val="90000"/>
              </a:lnSpc>
              <a:buBlip>
                <a:blip r:embed="rId2"/>
              </a:buBlip>
            </a:pPr>
            <a:r>
              <a:rPr lang="es-ES_tradnl" sz="2000" dirty="0" smtClean="0">
                <a:solidFill>
                  <a:srgbClr val="0070C0"/>
                </a:solidFill>
                <a:ea typeface="+mn-ea"/>
              </a:rPr>
              <a:t> ni en la toma de decisiones</a:t>
            </a:r>
          </a:p>
          <a:p>
            <a:pPr marL="342900" lvl="1" indent="-342900" eaLnBrk="1" hangingPunct="1">
              <a:lnSpc>
                <a:spcPct val="90000"/>
              </a:lnSpc>
              <a:buBlip>
                <a:blip r:embed="rId2"/>
              </a:buBlip>
            </a:pPr>
            <a:r>
              <a:rPr lang="es-ES_tradnl" sz="2000" dirty="0" smtClean="0">
                <a:solidFill>
                  <a:srgbClr val="0070C0"/>
                </a:solidFill>
                <a:ea typeface="+mn-ea"/>
              </a:rPr>
              <a:t> ni en la fijación de metas,</a:t>
            </a:r>
          </a:p>
          <a:p>
            <a:pPr marL="342900" lvl="1" indent="-342900" eaLnBrk="1" hangingPunct="1">
              <a:lnSpc>
                <a:spcPct val="90000"/>
              </a:lnSpc>
              <a:buBlip>
                <a:blip r:embed="rId2"/>
              </a:buBlip>
            </a:pPr>
            <a:r>
              <a:rPr lang="es-ES_tradnl" sz="2000" dirty="0" smtClean="0">
                <a:solidFill>
                  <a:srgbClr val="0070C0"/>
                </a:solidFill>
                <a:ea typeface="+mn-ea"/>
              </a:rPr>
              <a:t> ni en la evaluación de los resultados</a:t>
            </a:r>
          </a:p>
          <a:p>
            <a:pPr marL="342900" lvl="1" indent="-342900" eaLnBrk="1" hangingPunct="1">
              <a:lnSpc>
                <a:spcPct val="90000"/>
              </a:lnSpc>
              <a:buBlip>
                <a:blip r:embed="rId2"/>
              </a:buBlip>
            </a:pPr>
            <a:endParaRPr lang="es-ES_tradnl" sz="2000" dirty="0" smtClean="0">
              <a:solidFill>
                <a:srgbClr val="0070C0"/>
              </a:solidFill>
              <a:ea typeface="+mn-ea"/>
            </a:endParaRPr>
          </a:p>
          <a:p>
            <a:pPr eaLnBrk="1" hangingPunct="1">
              <a:lnSpc>
                <a:spcPct val="90000"/>
              </a:lnSpc>
            </a:pPr>
            <a:r>
              <a:rPr lang="es-ES_tradnl" sz="2000" dirty="0" smtClean="0">
                <a:solidFill>
                  <a:srgbClr val="0070C0"/>
                </a:solidFill>
              </a:rPr>
              <a:t>Capacidad para analizar y comprender la información</a:t>
            </a:r>
          </a:p>
          <a:p>
            <a:pPr eaLnBrk="1" hangingPunct="1">
              <a:lnSpc>
                <a:spcPct val="90000"/>
              </a:lnSpc>
            </a:pPr>
            <a:endParaRPr lang="es-ES_tradnl" sz="2000" dirty="0" smtClean="0">
              <a:solidFill>
                <a:srgbClr val="0070C0"/>
              </a:solidFill>
            </a:endParaRPr>
          </a:p>
          <a:p>
            <a:pPr eaLnBrk="1" hangingPunct="1">
              <a:lnSpc>
                <a:spcPct val="90000"/>
              </a:lnSpc>
            </a:pPr>
            <a:r>
              <a:rPr lang="es-ES_tradnl" sz="2000" dirty="0" smtClean="0">
                <a:solidFill>
                  <a:srgbClr val="0070C0"/>
                </a:solidFill>
              </a:rPr>
              <a:t>Homologar los significados de la información y sus formas de obtención.</a:t>
            </a:r>
          </a:p>
        </p:txBody>
      </p:sp>
    </p:spTree>
  </p:cSld>
  <p:clrMapOvr>
    <a:masterClrMapping/>
  </p:clrMapOvr>
  <p:transition>
    <p:random/>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pPr eaLnBrk="1" hangingPunct="1"/>
            <a:r>
              <a:rPr lang="es-ES_tradnl" sz="2800" smtClean="0"/>
              <a:t>El factor autonomía</a:t>
            </a:r>
          </a:p>
        </p:txBody>
      </p:sp>
      <p:sp>
        <p:nvSpPr>
          <p:cNvPr id="78851" name="Rectangle 3"/>
          <p:cNvSpPr>
            <a:spLocks noGrp="1" noChangeArrowheads="1"/>
          </p:cNvSpPr>
          <p:nvPr>
            <p:ph type="body" idx="1"/>
          </p:nvPr>
        </p:nvSpPr>
        <p:spPr>
          <a:xfrm>
            <a:off x="611188" y="1557338"/>
            <a:ext cx="7772400" cy="4229116"/>
          </a:xfrm>
          <a:gradFill>
            <a:gsLst>
              <a:gs pos="0">
                <a:schemeClr val="accent1">
                  <a:lumMod val="75000"/>
                </a:schemeClr>
              </a:gs>
              <a:gs pos="80000">
                <a:schemeClr val="accent2">
                  <a:shade val="93000"/>
                  <a:satMod val="130000"/>
                </a:schemeClr>
              </a:gs>
              <a:gs pos="100000">
                <a:schemeClr val="accent2">
                  <a:shade val="94000"/>
                  <a:satMod val="135000"/>
                </a:schemeClr>
              </a:gs>
            </a:gsLst>
          </a:gradFill>
          <a:ln w="9525">
            <a:noFill/>
            <a:miter lim="800000"/>
            <a:headEnd/>
            <a:tailEn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t" anchorCtr="0" compatLnSpc="1">
            <a:prstTxWarp prst="textNoShape">
              <a:avLst/>
            </a:prstTxWarp>
          </a:bodyPr>
          <a:lstStyle/>
          <a:p>
            <a:pPr eaLnBrk="1" hangingPunct="1">
              <a:lnSpc>
                <a:spcPct val="90000"/>
              </a:lnSpc>
            </a:pPr>
            <a:r>
              <a:rPr lang="es-ES_tradnl" sz="2800" dirty="0" smtClean="0">
                <a:solidFill>
                  <a:srgbClr val="0070C0"/>
                </a:solidFill>
              </a:rPr>
              <a:t>No todas las variables que afectan el desempeño del Centro de Responsabilidad, están bajo el control del gerente.</a:t>
            </a:r>
          </a:p>
          <a:p>
            <a:pPr eaLnBrk="1" hangingPunct="1">
              <a:lnSpc>
                <a:spcPct val="90000"/>
              </a:lnSpc>
            </a:pPr>
            <a:endParaRPr lang="es-ES_tradnl" sz="2800" dirty="0" smtClean="0">
              <a:solidFill>
                <a:srgbClr val="0070C0"/>
              </a:solidFill>
            </a:endParaRPr>
          </a:p>
          <a:p>
            <a:pPr eaLnBrk="1" hangingPunct="1">
              <a:lnSpc>
                <a:spcPct val="90000"/>
              </a:lnSpc>
            </a:pPr>
            <a:r>
              <a:rPr lang="es-ES_tradnl" sz="2800" dirty="0" smtClean="0">
                <a:solidFill>
                  <a:srgbClr val="0070C0"/>
                </a:solidFill>
              </a:rPr>
              <a:t>Hay decisiones de nivel superior que afectan el resultado en un sentido o en otro.</a:t>
            </a:r>
          </a:p>
          <a:p>
            <a:pPr eaLnBrk="1" hangingPunct="1">
              <a:lnSpc>
                <a:spcPct val="90000"/>
              </a:lnSpc>
            </a:pPr>
            <a:endParaRPr lang="es-ES_tradnl" sz="2800" dirty="0" smtClean="0">
              <a:solidFill>
                <a:srgbClr val="0070C0"/>
              </a:solidFill>
            </a:endParaRPr>
          </a:p>
          <a:p>
            <a:pPr eaLnBrk="1" hangingPunct="1">
              <a:lnSpc>
                <a:spcPct val="90000"/>
              </a:lnSpc>
            </a:pPr>
            <a:r>
              <a:rPr lang="es-ES_tradnl" sz="2800" dirty="0" smtClean="0">
                <a:solidFill>
                  <a:srgbClr val="0070C0"/>
                </a:solidFill>
              </a:rPr>
              <a:t>Hay un marco de política y estrategias que condicionan la gestión.</a:t>
            </a:r>
          </a:p>
        </p:txBody>
      </p:sp>
    </p:spTree>
  </p:cSld>
  <p:clrMapOvr>
    <a:masterClrMapping/>
  </p:clrMapOvr>
  <p:transition>
    <p:random/>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pPr eaLnBrk="1" hangingPunct="1"/>
            <a:r>
              <a:rPr lang="es-ES_tradnl" sz="2800" smtClean="0"/>
              <a:t>El factor entorno</a:t>
            </a:r>
          </a:p>
        </p:txBody>
      </p:sp>
      <p:sp>
        <p:nvSpPr>
          <p:cNvPr id="79875" name="Rectangle 3"/>
          <p:cNvSpPr>
            <a:spLocks noGrp="1" noChangeArrowheads="1"/>
          </p:cNvSpPr>
          <p:nvPr>
            <p:ph type="body" idx="1"/>
          </p:nvPr>
        </p:nvSpPr>
        <p:spPr>
          <a:xfrm>
            <a:off x="685800" y="2147888"/>
            <a:ext cx="7772400" cy="3209938"/>
          </a:xfrm>
          <a:gradFill>
            <a:gsLst>
              <a:gs pos="0">
                <a:schemeClr val="accent1">
                  <a:lumMod val="75000"/>
                </a:schemeClr>
              </a:gs>
              <a:gs pos="80000">
                <a:schemeClr val="accent2">
                  <a:shade val="93000"/>
                  <a:satMod val="130000"/>
                </a:schemeClr>
              </a:gs>
              <a:gs pos="100000">
                <a:schemeClr val="accent2">
                  <a:shade val="94000"/>
                  <a:satMod val="135000"/>
                </a:schemeClr>
              </a:gs>
            </a:gsLst>
          </a:gradFill>
          <a:ln w="9525">
            <a:noFill/>
            <a:miter lim="800000"/>
            <a:headEnd/>
            <a:tailEn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t" anchorCtr="0" compatLnSpc="1">
            <a:prstTxWarp prst="textNoShape">
              <a:avLst/>
            </a:prstTxWarp>
          </a:bodyPr>
          <a:lstStyle/>
          <a:p>
            <a:pPr eaLnBrk="1" hangingPunct="1">
              <a:lnSpc>
                <a:spcPct val="90000"/>
              </a:lnSpc>
            </a:pPr>
            <a:endParaRPr lang="es-ES_tradnl" sz="2800" dirty="0" smtClean="0">
              <a:solidFill>
                <a:srgbClr val="0070C0"/>
              </a:solidFill>
            </a:endParaRPr>
          </a:p>
          <a:p>
            <a:pPr eaLnBrk="1" hangingPunct="1">
              <a:lnSpc>
                <a:spcPct val="90000"/>
              </a:lnSpc>
            </a:pPr>
            <a:r>
              <a:rPr lang="es-ES_tradnl" sz="2800" dirty="0" smtClean="0">
                <a:solidFill>
                  <a:srgbClr val="0070C0"/>
                </a:solidFill>
              </a:rPr>
              <a:t>Los resultados está influidos por factores externos no controlables.</a:t>
            </a:r>
          </a:p>
          <a:p>
            <a:pPr eaLnBrk="1" hangingPunct="1">
              <a:lnSpc>
                <a:spcPct val="90000"/>
              </a:lnSpc>
            </a:pPr>
            <a:endParaRPr lang="es-ES_tradnl" sz="2800" dirty="0" smtClean="0">
              <a:solidFill>
                <a:srgbClr val="0070C0"/>
              </a:solidFill>
            </a:endParaRPr>
          </a:p>
          <a:p>
            <a:pPr eaLnBrk="1" hangingPunct="1">
              <a:lnSpc>
                <a:spcPct val="90000"/>
              </a:lnSpc>
            </a:pPr>
            <a:r>
              <a:rPr lang="es-ES_tradnl" sz="2800" dirty="0" smtClean="0">
                <a:solidFill>
                  <a:srgbClr val="0070C0"/>
                </a:solidFill>
              </a:rPr>
              <a:t>Se pueden tratar de aislar, aunque no es posible hacerlo del todo.</a:t>
            </a:r>
          </a:p>
          <a:p>
            <a:pPr eaLnBrk="1" hangingPunct="1">
              <a:lnSpc>
                <a:spcPct val="90000"/>
              </a:lnSpc>
            </a:pPr>
            <a:endParaRPr lang="es-ES_tradnl" sz="2800" dirty="0" smtClean="0">
              <a:solidFill>
                <a:srgbClr val="0070C0"/>
              </a:solidFill>
            </a:endParaRPr>
          </a:p>
          <a:p>
            <a:pPr eaLnBrk="1" hangingPunct="1">
              <a:lnSpc>
                <a:spcPct val="90000"/>
              </a:lnSpc>
            </a:pPr>
            <a:endParaRPr lang="es-ES_tradnl" sz="2800" dirty="0" smtClean="0">
              <a:solidFill>
                <a:srgbClr val="0070C0"/>
              </a:solidFill>
            </a:endParaRPr>
          </a:p>
        </p:txBody>
      </p:sp>
    </p:spTree>
  </p:cSld>
  <p:clrMapOvr>
    <a:masterClrMapping/>
  </p:clrMapOvr>
  <p:transition>
    <p:random/>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pPr eaLnBrk="1" hangingPunct="1"/>
            <a:r>
              <a:rPr lang="es-ES_tradnl" sz="2800" smtClean="0"/>
              <a:t>El factor psicológico</a:t>
            </a:r>
          </a:p>
        </p:txBody>
      </p:sp>
      <p:sp>
        <p:nvSpPr>
          <p:cNvPr id="80899" name="Rectangle 3"/>
          <p:cNvSpPr>
            <a:spLocks noGrp="1" noChangeArrowheads="1"/>
          </p:cNvSpPr>
          <p:nvPr>
            <p:ph type="body" idx="1"/>
          </p:nvPr>
        </p:nvSpPr>
        <p:spPr>
          <a:ln>
            <a:headEnd/>
            <a:tailEnd/>
          </a:ln>
          <a:scene3d>
            <a:camera prst="perspectiveRelaxedModerately"/>
            <a:lightRig rig="threePt" dir="t">
              <a:rot lat="0" lon="0" rev="1200000"/>
            </a:lightRig>
          </a:scene3d>
          <a:sp3d>
            <a:bevelT w="63500" h="25400" prst="slope"/>
          </a:sp3d>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anchor="t" anchorCtr="0" compatLnSpc="1">
            <a:prstTxWarp prst="textNoShape">
              <a:avLst/>
            </a:prstTxWarp>
          </a:bodyPr>
          <a:lstStyle/>
          <a:p>
            <a:pPr eaLnBrk="1" hangingPunct="1">
              <a:lnSpc>
                <a:spcPct val="90000"/>
              </a:lnSpc>
            </a:pPr>
            <a:endParaRPr lang="es-ES_tradnl" sz="2800" dirty="0" smtClean="0">
              <a:solidFill>
                <a:schemeClr val="bg1"/>
              </a:solidFill>
            </a:endParaRPr>
          </a:p>
          <a:p>
            <a:pPr eaLnBrk="1" hangingPunct="1">
              <a:lnSpc>
                <a:spcPct val="90000"/>
              </a:lnSpc>
              <a:buFont typeface="Arial" pitchFamily="34" charset="0"/>
              <a:buChar char="•"/>
            </a:pPr>
            <a:r>
              <a:rPr lang="es-ES_tradnl" sz="2800" dirty="0" smtClean="0">
                <a:solidFill>
                  <a:schemeClr val="bg1"/>
                </a:solidFill>
              </a:rPr>
              <a:t>“Aun cuando los mensajes comunicados a un ejecutivo sean suficientemente claros, su influencia sobre la conducta de éste ser vera afectada por las particularidades del sistema humano que procesa la información.”</a:t>
            </a:r>
          </a:p>
          <a:p>
            <a:pPr eaLnBrk="1" hangingPunct="1">
              <a:lnSpc>
                <a:spcPct val="90000"/>
              </a:lnSpc>
            </a:pPr>
            <a:endParaRPr lang="es-ES_tradnl" sz="2800" dirty="0" smtClean="0">
              <a:solidFill>
                <a:schemeClr val="bg1"/>
              </a:solidFill>
            </a:endParaRPr>
          </a:p>
          <a:p>
            <a:pPr algn="r" eaLnBrk="1" hangingPunct="1">
              <a:lnSpc>
                <a:spcPct val="90000"/>
              </a:lnSpc>
              <a:buNone/>
            </a:pPr>
            <a:r>
              <a:rPr lang="es-ES_tradnl" sz="2800" dirty="0" smtClean="0">
                <a:solidFill>
                  <a:schemeClr val="bg1"/>
                </a:solidFill>
              </a:rPr>
              <a:t>R. Anthony</a:t>
            </a:r>
          </a:p>
        </p:txBody>
      </p:sp>
    </p:spTree>
  </p:cSld>
  <p:clrMapOvr>
    <a:masterClrMapping/>
  </p:clrMapOvr>
  <p:transition>
    <p:random/>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pPr eaLnBrk="1" hangingPunct="1"/>
            <a:r>
              <a:rPr lang="es-ES_tradnl" sz="2800" smtClean="0"/>
              <a:t>El factor retardo</a:t>
            </a:r>
          </a:p>
        </p:txBody>
      </p:sp>
      <p:sp>
        <p:nvSpPr>
          <p:cNvPr id="81923" name="Rectangle 3"/>
          <p:cNvSpPr>
            <a:spLocks noGrp="1" noChangeArrowheads="1"/>
          </p:cNvSpPr>
          <p:nvPr>
            <p:ph type="body" idx="1"/>
          </p:nvPr>
        </p:nvSpPr>
        <p:spPr>
          <a:gradFill>
            <a:gsLst>
              <a:gs pos="0">
                <a:schemeClr val="accent1">
                  <a:lumMod val="75000"/>
                </a:schemeClr>
              </a:gs>
              <a:gs pos="80000">
                <a:schemeClr val="accent2">
                  <a:shade val="93000"/>
                  <a:satMod val="130000"/>
                </a:schemeClr>
              </a:gs>
              <a:gs pos="100000">
                <a:schemeClr val="accent2">
                  <a:shade val="94000"/>
                  <a:satMod val="135000"/>
                </a:schemeClr>
              </a:gs>
            </a:gsLst>
          </a:gradFill>
          <a:ln w="9525">
            <a:noFill/>
            <a:miter lim="800000"/>
            <a:headEnd/>
            <a:tailEn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t" anchorCtr="0" compatLnSpc="1">
            <a:prstTxWarp prst="textNoShape">
              <a:avLst/>
            </a:prstTxWarp>
          </a:bodyPr>
          <a:lstStyle/>
          <a:p>
            <a:pPr eaLnBrk="1" hangingPunct="1">
              <a:lnSpc>
                <a:spcPct val="90000"/>
              </a:lnSpc>
            </a:pPr>
            <a:endParaRPr lang="es-ES_tradnl" sz="2800" dirty="0" smtClean="0">
              <a:solidFill>
                <a:srgbClr val="0070C0"/>
              </a:solidFill>
            </a:endParaRPr>
          </a:p>
          <a:p>
            <a:pPr eaLnBrk="1" hangingPunct="1">
              <a:lnSpc>
                <a:spcPct val="90000"/>
              </a:lnSpc>
            </a:pPr>
            <a:r>
              <a:rPr lang="es-ES_tradnl" sz="2800" dirty="0" smtClean="0">
                <a:solidFill>
                  <a:srgbClr val="0070C0"/>
                </a:solidFill>
              </a:rPr>
              <a:t>Las acciones ejercidas sobre la organización no tienen efecto inmediato, afectando al sistema con un retardo.</a:t>
            </a:r>
          </a:p>
          <a:p>
            <a:pPr eaLnBrk="1" hangingPunct="1">
              <a:lnSpc>
                <a:spcPct val="90000"/>
              </a:lnSpc>
            </a:pPr>
            <a:r>
              <a:rPr lang="es-ES_tradnl" sz="2800" dirty="0" smtClean="0">
                <a:solidFill>
                  <a:srgbClr val="0070C0"/>
                </a:solidFill>
              </a:rPr>
              <a:t>Si el retardo es significativo la eficacia de la acción es dudosa.</a:t>
            </a:r>
          </a:p>
          <a:p>
            <a:pPr eaLnBrk="1" hangingPunct="1">
              <a:lnSpc>
                <a:spcPct val="90000"/>
              </a:lnSpc>
            </a:pPr>
            <a:r>
              <a:rPr lang="es-ES_tradnl" sz="2800" dirty="0" smtClean="0">
                <a:solidFill>
                  <a:srgbClr val="0070C0"/>
                </a:solidFill>
              </a:rPr>
              <a:t>De que depende el retardo?</a:t>
            </a:r>
          </a:p>
        </p:txBody>
      </p:sp>
    </p:spTree>
  </p:cSld>
  <p:clrMapOvr>
    <a:masterClrMapping/>
  </p:clrMapOvr>
  <p:transition>
    <p:random/>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pPr eaLnBrk="1" hangingPunct="1"/>
            <a:r>
              <a:rPr lang="es-ES_tradnl" sz="2800" smtClean="0"/>
              <a:t>Por último tenemos también …</a:t>
            </a:r>
          </a:p>
        </p:txBody>
      </p:sp>
      <p:sp>
        <p:nvSpPr>
          <p:cNvPr id="82947" name="Rectangle 3"/>
          <p:cNvSpPr>
            <a:spLocks noGrp="1" noChangeArrowheads="1"/>
          </p:cNvSpPr>
          <p:nvPr>
            <p:ph type="body" idx="1"/>
          </p:nvPr>
        </p:nvSpPr>
        <p:spPr>
          <a:xfrm>
            <a:off x="500034" y="3000372"/>
            <a:ext cx="6334125" cy="1568450"/>
          </a:xfrm>
        </p:spPr>
        <p:txBody>
          <a:bodyPr/>
          <a:lstStyle/>
          <a:p>
            <a:pPr eaLnBrk="1" hangingPunct="1">
              <a:buFontTx/>
              <a:buNone/>
            </a:pPr>
            <a:r>
              <a:rPr lang="es-ES_tradnl" dirty="0" smtClean="0"/>
              <a:t>…el dilema de Rafael Nadal.</a:t>
            </a:r>
          </a:p>
        </p:txBody>
      </p:sp>
      <p:pic>
        <p:nvPicPr>
          <p:cNvPr id="82948" name="Picture 4" descr="C:\Archivos de programa\Microsoft Office\MEDIA\CAGCAT10\j0302953.jpg"/>
          <p:cNvPicPr>
            <a:picLocks noChangeAspect="1" noChangeArrowheads="1"/>
          </p:cNvPicPr>
          <p:nvPr/>
        </p:nvPicPr>
        <p:blipFill>
          <a:blip r:embed="rId2"/>
          <a:srcRect/>
          <a:stretch>
            <a:fillRect/>
          </a:stretch>
        </p:blipFill>
        <p:spPr bwMode="auto">
          <a:xfrm>
            <a:off x="6858016" y="3071810"/>
            <a:ext cx="2006085" cy="2811448"/>
          </a:xfrm>
          <a:prstGeom prst="rect">
            <a:avLst/>
          </a:prstGeom>
        </p:spPr>
        <p:style>
          <a:lnRef idx="0">
            <a:schemeClr val="accent2"/>
          </a:lnRef>
          <a:fillRef idx="3">
            <a:schemeClr val="accent2"/>
          </a:fillRef>
          <a:effectRef idx="3">
            <a:schemeClr val="accent2"/>
          </a:effectRef>
          <a:fontRef idx="minor">
            <a:schemeClr val="lt1"/>
          </a:fontRef>
        </p:style>
      </p:pic>
    </p:spTree>
  </p:cSld>
  <p:clrMapOvr>
    <a:masterClrMapping/>
  </p:clrMapOvr>
  <p:transition>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endParaRPr lang="es-ES" smtClean="0"/>
          </a:p>
        </p:txBody>
      </p:sp>
      <p:sp>
        <p:nvSpPr>
          <p:cNvPr id="12291" name="Rectangle 3"/>
          <p:cNvSpPr>
            <a:spLocks noGrp="1" noChangeArrowheads="1"/>
          </p:cNvSpPr>
          <p:nvPr>
            <p:ph type="body" idx="1"/>
          </p:nvPr>
        </p:nvSpPr>
        <p:spPr>
          <a:ln w="9525">
            <a:noFill/>
            <a:miter lim="800000"/>
            <a:headEnd/>
            <a:tailEnd/>
          </a:ln>
          <a:scene3d>
            <a:camera prst="orthographicFront"/>
            <a:lightRig rig="threePt" dir="t"/>
          </a:scene3d>
          <a:sp3d>
            <a:bevelT w="165100" prst="coolSlant"/>
          </a:sp3d>
        </p:spPr>
        <p:style>
          <a:lnRef idx="0">
            <a:scrgbClr r="0" g="0" b="0"/>
          </a:lnRef>
          <a:fillRef idx="1002">
            <a:schemeClr val="lt2"/>
          </a:fillRef>
          <a:effectRef idx="0">
            <a:scrgbClr r="0" g="0" b="0"/>
          </a:effectRef>
          <a:fontRef idx="major"/>
        </p:style>
        <p:txBody>
          <a:bodyPr vert="horz" wrap="square" lIns="91440" tIns="45720" rIns="91440" bIns="45720" numCol="1" anchor="t" anchorCtr="0" compatLnSpc="1">
            <a:prstTxWarp prst="textNoShape">
              <a:avLst/>
            </a:prstTxWarp>
          </a:bodyPr>
          <a:lstStyle/>
          <a:p>
            <a:pPr marL="660400" indent="-660400" eaLnBrk="1" hangingPunct="1">
              <a:lnSpc>
                <a:spcPct val="80000"/>
              </a:lnSpc>
              <a:buFontTx/>
              <a:buAutoNum type="arabicPeriod" startAt="2"/>
            </a:pPr>
            <a:r>
              <a:rPr lang="es-ES" sz="2400" b="1" dirty="0" smtClean="0"/>
              <a:t>El modelo de </a:t>
            </a:r>
            <a:r>
              <a:rPr lang="es-ES" sz="2400" b="1" dirty="0" err="1" smtClean="0"/>
              <a:t>Balanced</a:t>
            </a:r>
            <a:r>
              <a:rPr lang="es-ES" sz="2400" b="1" dirty="0" smtClean="0"/>
              <a:t> Scorecard. </a:t>
            </a:r>
          </a:p>
          <a:p>
            <a:pPr marL="660400" indent="-660400" eaLnBrk="1" hangingPunct="1">
              <a:lnSpc>
                <a:spcPct val="80000"/>
              </a:lnSpc>
              <a:buFontTx/>
              <a:buAutoNum type="arabicPeriod" startAt="2"/>
            </a:pPr>
            <a:endParaRPr lang="es-ES" sz="2400" b="1" dirty="0" smtClean="0"/>
          </a:p>
          <a:p>
            <a:pPr marL="660400" indent="-660400" eaLnBrk="1" hangingPunct="1">
              <a:lnSpc>
                <a:spcPct val="80000"/>
              </a:lnSpc>
            </a:pPr>
            <a:r>
              <a:rPr lang="es-ES" sz="2400" b="1" dirty="0" smtClean="0"/>
              <a:t>Se revisa el enfoque de BSC como propuesta integral para soportar la vinculación entre estrategia y ejecución en un negocio. </a:t>
            </a:r>
          </a:p>
          <a:p>
            <a:pPr marL="660400" indent="-660400" eaLnBrk="1" hangingPunct="1">
              <a:lnSpc>
                <a:spcPct val="80000"/>
              </a:lnSpc>
            </a:pPr>
            <a:endParaRPr lang="es-ES" sz="2400" b="1" dirty="0" smtClean="0"/>
          </a:p>
          <a:p>
            <a:pPr marL="660400" indent="-660400" eaLnBrk="1" hangingPunct="1">
              <a:lnSpc>
                <a:spcPct val="80000"/>
              </a:lnSpc>
            </a:pPr>
            <a:r>
              <a:rPr lang="es-ES" sz="2400" b="1" dirty="0" smtClean="0"/>
              <a:t>Se revisan sus conceptos y se detallan sus potencialidades y aplicaciones.</a:t>
            </a:r>
          </a:p>
          <a:p>
            <a:pPr marL="660400" indent="-660400" eaLnBrk="1" hangingPunct="1">
              <a:lnSpc>
                <a:spcPct val="80000"/>
              </a:lnSpc>
            </a:pPr>
            <a:endParaRPr lang="es-ES_tradnl" sz="2400" b="1" dirty="0" smtClean="0"/>
          </a:p>
        </p:txBody>
      </p:sp>
    </p:spTree>
  </p:cSld>
  <p:clrMapOvr>
    <a:masterClrMapping/>
  </p:clrMapOvr>
  <p:transition>
    <p:random/>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pPr eaLnBrk="1" hangingPunct="1"/>
            <a:endParaRPr lang="es-ES" smtClean="0"/>
          </a:p>
        </p:txBody>
      </p:sp>
      <p:sp>
        <p:nvSpPr>
          <p:cNvPr id="83971" name="Rectangle 3"/>
          <p:cNvSpPr>
            <a:spLocks noGrp="1" noChangeArrowheads="1"/>
          </p:cNvSpPr>
          <p:nvPr>
            <p:ph type="body" idx="1"/>
          </p:nvPr>
        </p:nvSpPr>
        <p:spPr>
          <a:xfrm>
            <a:off x="539750" y="1412875"/>
            <a:ext cx="7772400" cy="4114800"/>
          </a:xfrm>
        </p:spPr>
        <p:style>
          <a:lnRef idx="0">
            <a:schemeClr val="accent2"/>
          </a:lnRef>
          <a:fillRef idx="3">
            <a:schemeClr val="accent2"/>
          </a:fillRef>
          <a:effectRef idx="3">
            <a:schemeClr val="accent2"/>
          </a:effectRef>
          <a:fontRef idx="minor">
            <a:schemeClr val="lt1"/>
          </a:fontRef>
        </p:style>
        <p:txBody>
          <a:bodyPr/>
          <a:lstStyle/>
          <a:p>
            <a:pPr eaLnBrk="1" hangingPunct="1">
              <a:lnSpc>
                <a:spcPct val="90000"/>
              </a:lnSpc>
            </a:pPr>
            <a:r>
              <a:rPr lang="es-ES_tradnl" dirty="0" smtClean="0"/>
              <a:t>El control de gestión es una combinación de consideraciones</a:t>
            </a:r>
          </a:p>
          <a:p>
            <a:pPr eaLnBrk="1" hangingPunct="1">
              <a:lnSpc>
                <a:spcPct val="90000"/>
              </a:lnSpc>
            </a:pPr>
            <a:endParaRPr lang="es-ES_tradnl" dirty="0" smtClean="0"/>
          </a:p>
          <a:p>
            <a:pPr lvl="1" eaLnBrk="1" hangingPunct="1">
              <a:lnSpc>
                <a:spcPct val="90000"/>
              </a:lnSpc>
            </a:pPr>
            <a:r>
              <a:rPr lang="es-ES_tradnl" dirty="0" smtClean="0"/>
              <a:t>racionales y </a:t>
            </a:r>
          </a:p>
          <a:p>
            <a:pPr lvl="1" eaLnBrk="1" hangingPunct="1">
              <a:lnSpc>
                <a:spcPct val="90000"/>
              </a:lnSpc>
            </a:pPr>
            <a:r>
              <a:rPr lang="es-ES_tradnl" dirty="0" smtClean="0"/>
              <a:t>conductistas</a:t>
            </a:r>
          </a:p>
          <a:p>
            <a:pPr lvl="1" eaLnBrk="1" hangingPunct="1">
              <a:lnSpc>
                <a:spcPct val="90000"/>
              </a:lnSpc>
            </a:pPr>
            <a:endParaRPr lang="es-ES_tradnl" dirty="0" smtClean="0"/>
          </a:p>
          <a:p>
            <a:pPr eaLnBrk="1" hangingPunct="1">
              <a:lnSpc>
                <a:spcPct val="90000"/>
              </a:lnSpc>
            </a:pPr>
            <a:r>
              <a:rPr lang="es-ES_tradnl" dirty="0" smtClean="0"/>
              <a:t>dejar de lado unas u otras conduce a limitaciones serias en sus resultados.</a:t>
            </a:r>
          </a:p>
        </p:txBody>
      </p:sp>
    </p:spTree>
  </p:cSld>
  <p:clrMapOvr>
    <a:masterClrMapping/>
  </p:clrMapOvr>
  <p:transition>
    <p:random/>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pPr eaLnBrk="1" hangingPunct="1"/>
            <a:endParaRPr lang="es-ES" sz="2800" smtClean="0"/>
          </a:p>
        </p:txBody>
      </p:sp>
      <p:sp>
        <p:nvSpPr>
          <p:cNvPr id="84995" name="Rectangle 3"/>
          <p:cNvSpPr>
            <a:spLocks noGrp="1" noChangeArrowheads="1"/>
          </p:cNvSpPr>
          <p:nvPr>
            <p:ph type="body" idx="1"/>
          </p:nvPr>
        </p:nvSpPr>
        <p:spPr>
          <a:xfrm>
            <a:off x="684213" y="1628775"/>
            <a:ext cx="7772400" cy="4114800"/>
          </a:xfrm>
        </p:spPr>
        <p:style>
          <a:lnRef idx="0">
            <a:schemeClr val="accent1"/>
          </a:lnRef>
          <a:fillRef idx="3">
            <a:schemeClr val="accent1"/>
          </a:fillRef>
          <a:effectRef idx="3">
            <a:schemeClr val="accent1"/>
          </a:effectRef>
          <a:fontRef idx="minor">
            <a:schemeClr val="lt1"/>
          </a:fontRef>
        </p:style>
        <p:txBody>
          <a:bodyPr/>
          <a:lstStyle/>
          <a:p>
            <a:pPr eaLnBrk="1" hangingPunct="1"/>
            <a:r>
              <a:rPr lang="es-ES_tradnl" dirty="0" smtClean="0">
                <a:solidFill>
                  <a:srgbClr val="00B0F0"/>
                </a:solidFill>
              </a:rPr>
              <a:t>Determinan fuertemente el tipo de control de gestión</a:t>
            </a:r>
          </a:p>
          <a:p>
            <a:pPr eaLnBrk="1" hangingPunct="1"/>
            <a:endParaRPr lang="es-ES_tradnl" dirty="0" smtClean="0">
              <a:solidFill>
                <a:srgbClr val="00B0F0"/>
              </a:solidFill>
            </a:endParaRPr>
          </a:p>
          <a:p>
            <a:pPr lvl="1" eaLnBrk="1" hangingPunct="1"/>
            <a:r>
              <a:rPr lang="es-ES_tradnl" dirty="0" smtClean="0">
                <a:solidFill>
                  <a:srgbClr val="00B0F0"/>
                </a:solidFill>
              </a:rPr>
              <a:t>Sector </a:t>
            </a:r>
          </a:p>
          <a:p>
            <a:pPr lvl="1" eaLnBrk="1" hangingPunct="1"/>
            <a:r>
              <a:rPr lang="es-ES_tradnl" dirty="0" smtClean="0">
                <a:solidFill>
                  <a:srgbClr val="00B0F0"/>
                </a:solidFill>
              </a:rPr>
              <a:t>Modelo de Negocio </a:t>
            </a:r>
          </a:p>
          <a:p>
            <a:pPr lvl="1" eaLnBrk="1" hangingPunct="1"/>
            <a:r>
              <a:rPr lang="es-ES_tradnl" dirty="0" smtClean="0">
                <a:solidFill>
                  <a:srgbClr val="00B0F0"/>
                </a:solidFill>
              </a:rPr>
              <a:t>Estrategia</a:t>
            </a:r>
          </a:p>
          <a:p>
            <a:pPr lvl="1" eaLnBrk="1" hangingPunct="1"/>
            <a:r>
              <a:rPr lang="es-ES_tradnl" dirty="0" smtClean="0">
                <a:solidFill>
                  <a:srgbClr val="00B0F0"/>
                </a:solidFill>
              </a:rPr>
              <a:t>Cultura organizacional</a:t>
            </a:r>
          </a:p>
        </p:txBody>
      </p:sp>
    </p:spTree>
  </p:cSld>
  <p:clrMapOvr>
    <a:masterClrMapping/>
  </p:clrMapOvr>
  <p:transition>
    <p:random/>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1331913" y="333375"/>
            <a:ext cx="8064500" cy="762000"/>
          </a:xfrm>
          <a:prstGeom prst="rect">
            <a:avLst/>
          </a:prstGeom>
          <a:noFill/>
          <a:ln w="9525" algn="ctr">
            <a:noFill/>
            <a:miter lim="800000"/>
            <a:headEnd/>
            <a:tailEnd/>
          </a:ln>
        </p:spPr>
        <p:txBody>
          <a:bodyPr anchor="ctr"/>
          <a:lstStyle/>
          <a:p>
            <a:pPr algn="l"/>
            <a:r>
              <a:rPr lang="es-ES_tradnl" sz="2800" b="1" i="1">
                <a:solidFill>
                  <a:srgbClr val="000066"/>
                </a:solidFill>
                <a:latin typeface="Times New Roman" pitchFamily="18" charset="0"/>
              </a:rPr>
              <a:t>8. Control de Gestión: Evolución y Tendencias</a:t>
            </a:r>
          </a:p>
        </p:txBody>
      </p:sp>
      <p:sp>
        <p:nvSpPr>
          <p:cNvPr id="86019" name="Rectangle 3"/>
          <p:cNvSpPr>
            <a:spLocks noChangeArrowheads="1"/>
          </p:cNvSpPr>
          <p:nvPr/>
        </p:nvSpPr>
        <p:spPr bwMode="auto">
          <a:xfrm>
            <a:off x="838200" y="1676400"/>
            <a:ext cx="7772400" cy="4724400"/>
          </a:xfrm>
          <a:prstGeom prst="rect">
            <a:avLst/>
          </a:prstGeom>
          <a:noFill/>
          <a:ln w="28575">
            <a:solidFill>
              <a:schemeClr val="tx1"/>
            </a:solidFill>
            <a:miter lim="800000"/>
            <a:headEnd/>
            <a:tailEnd/>
          </a:ln>
        </p:spPr>
        <p:txBody>
          <a:bodyPr/>
          <a:lstStyle/>
          <a:p>
            <a:pPr algn="l" eaLnBrk="0" hangingPunct="0">
              <a:tabLst>
                <a:tab pos="377825" algn="l"/>
                <a:tab pos="2955925" algn="l"/>
              </a:tabLst>
            </a:pPr>
            <a:r>
              <a:rPr lang="es-ES_tradnl" sz="1100" b="1" i="1"/>
              <a:t>Mediciones</a:t>
            </a:r>
            <a:r>
              <a:rPr lang="es-ES_tradnl" sz="1100" i="1"/>
              <a:t>	</a:t>
            </a:r>
            <a:r>
              <a:rPr lang="es-ES_tradnl" sz="1100" b="1" i="1"/>
              <a:t>Reporte / Instrumento</a:t>
            </a:r>
            <a:endParaRPr lang="es-ES_tradnl" sz="1100" i="1"/>
          </a:p>
          <a:p>
            <a:pPr algn="l" eaLnBrk="0" hangingPunct="0">
              <a:tabLst>
                <a:tab pos="377825" algn="l"/>
                <a:tab pos="2955925" algn="l"/>
              </a:tabLst>
            </a:pPr>
            <a:endParaRPr lang="es-ES_tradnl" sz="1100" i="1"/>
          </a:p>
          <a:p>
            <a:pPr algn="l" eaLnBrk="0" hangingPunct="0">
              <a:tabLst>
                <a:tab pos="377825" algn="l"/>
                <a:tab pos="2955925" algn="l"/>
              </a:tabLst>
            </a:pPr>
            <a:r>
              <a:rPr lang="es-ES_tradnl" sz="1100" i="1"/>
              <a:t>Control Financiero	Informe con información obtenida de fuente contable</a:t>
            </a:r>
          </a:p>
          <a:p>
            <a:pPr algn="l" eaLnBrk="0" hangingPunct="0">
              <a:tabLst>
                <a:tab pos="377825" algn="l"/>
                <a:tab pos="2955925" algn="l"/>
              </a:tabLst>
            </a:pPr>
            <a:endParaRPr lang="es-ES_tradnl" sz="1100" i="1"/>
          </a:p>
          <a:p>
            <a:pPr algn="l" eaLnBrk="0" hangingPunct="0">
              <a:tabLst>
                <a:tab pos="377825" algn="l"/>
                <a:tab pos="2955925" algn="l"/>
              </a:tabLst>
            </a:pPr>
            <a:r>
              <a:rPr lang="es-ES_tradnl" sz="1100" i="1"/>
              <a:t>Control Operacional:  medición de	Set de indicadores por centro de responsabilidad</a:t>
            </a:r>
          </a:p>
          <a:p>
            <a:pPr algn="l" eaLnBrk="0" hangingPunct="0">
              <a:tabLst>
                <a:tab pos="377825" algn="l"/>
                <a:tab pos="2955925" algn="l"/>
              </a:tabLst>
            </a:pPr>
            <a:r>
              <a:rPr lang="es-ES_tradnl" sz="1100" i="1"/>
              <a:t>eficacia y eficiencia por centro de	Cuadros de Mando</a:t>
            </a:r>
          </a:p>
          <a:p>
            <a:pPr algn="l" eaLnBrk="0" hangingPunct="0">
              <a:tabLst>
                <a:tab pos="377825" algn="l"/>
                <a:tab pos="2955925" algn="l"/>
              </a:tabLst>
            </a:pPr>
            <a:r>
              <a:rPr lang="es-ES_tradnl" sz="1100" i="1"/>
              <a:t>responsabilidad	</a:t>
            </a:r>
          </a:p>
          <a:p>
            <a:pPr algn="l" eaLnBrk="0" hangingPunct="0">
              <a:tabLst>
                <a:tab pos="377825" algn="l"/>
                <a:tab pos="2955925" algn="l"/>
              </a:tabLst>
            </a:pPr>
            <a:endParaRPr lang="es-ES_tradnl" sz="1100" i="1"/>
          </a:p>
          <a:p>
            <a:pPr algn="l" eaLnBrk="0" hangingPunct="0">
              <a:tabLst>
                <a:tab pos="377825" algn="l"/>
                <a:tab pos="2955925" algn="l"/>
              </a:tabLst>
            </a:pPr>
            <a:r>
              <a:rPr lang="es-ES_tradnl" sz="1100" i="1"/>
              <a:t>Factores Claves de la Gestión 	Informe </a:t>
            </a:r>
          </a:p>
          <a:p>
            <a:pPr algn="l" eaLnBrk="0" hangingPunct="0">
              <a:tabLst>
                <a:tab pos="377825" algn="l"/>
                <a:tab pos="2955925" algn="l"/>
              </a:tabLst>
            </a:pPr>
            <a:r>
              <a:rPr lang="es-ES_tradnl" sz="1100" i="1"/>
              <a:t>		Indicadores para cada factor clave, crítico del éxito, o determinante del 		desempeño, a nivel del negocio o de la organización en su conjunto. </a:t>
            </a:r>
          </a:p>
          <a:p>
            <a:pPr algn="l" eaLnBrk="0" hangingPunct="0">
              <a:tabLst>
                <a:tab pos="377825" algn="l"/>
                <a:tab pos="2955925" algn="l"/>
              </a:tabLst>
            </a:pPr>
            <a:endParaRPr lang="es-ES_tradnl" sz="1100" i="1"/>
          </a:p>
          <a:p>
            <a:pPr algn="l" eaLnBrk="0" hangingPunct="0">
              <a:tabLst>
                <a:tab pos="377825" algn="l"/>
                <a:tab pos="2955925" algn="l"/>
              </a:tabLst>
            </a:pPr>
            <a:r>
              <a:rPr lang="es-ES_tradnl" sz="1100" i="1"/>
              <a:t>Objetivos o Metas Estratégicas  a nivel 	Informe </a:t>
            </a:r>
          </a:p>
          <a:p>
            <a:pPr algn="l" eaLnBrk="0" hangingPunct="0">
              <a:tabLst>
                <a:tab pos="377825" algn="l"/>
                <a:tab pos="2955925" algn="l"/>
              </a:tabLst>
            </a:pPr>
            <a:r>
              <a:rPr lang="es-ES_tradnl" sz="1100" i="1"/>
              <a:t>Corporativo	Indicadores para evaluar el logro de cada objetivo o meta estratégica a 		nivel global.</a:t>
            </a:r>
          </a:p>
          <a:p>
            <a:pPr algn="l" eaLnBrk="0" hangingPunct="0">
              <a:tabLst>
                <a:tab pos="377825" algn="l"/>
                <a:tab pos="2955925" algn="l"/>
              </a:tabLst>
            </a:pPr>
            <a:endParaRPr lang="es-ES_tradnl" sz="1100" i="1"/>
          </a:p>
          <a:p>
            <a:pPr algn="l" eaLnBrk="0" hangingPunct="0">
              <a:tabLst>
                <a:tab pos="377825" algn="l"/>
                <a:tab pos="2955925" algn="l"/>
              </a:tabLst>
            </a:pPr>
            <a:r>
              <a:rPr lang="es-ES_tradnl" sz="1100" i="1"/>
              <a:t>			</a:t>
            </a:r>
          </a:p>
          <a:p>
            <a:pPr algn="l" eaLnBrk="0" hangingPunct="0">
              <a:tabLst>
                <a:tab pos="377825" algn="l"/>
                <a:tab pos="2955925" algn="l"/>
              </a:tabLst>
            </a:pPr>
            <a:r>
              <a:rPr lang="es-ES_tradnl" sz="1100" i="1"/>
              <a:t>The Balanced Scorecard 	Sistema con indicadores vinculados por relaciones de causa efecto que 		permiten la evaluación del desempeño en las dimensiones:  dueño, 			cliente, procesos internos, innovación y aprendizaje.</a:t>
            </a:r>
          </a:p>
          <a:p>
            <a:pPr algn="l" eaLnBrk="0" hangingPunct="0">
              <a:tabLst>
                <a:tab pos="377825" algn="l"/>
                <a:tab pos="2955925" algn="l"/>
              </a:tabLst>
            </a:pPr>
            <a:endParaRPr lang="es-ES_tradnl" sz="1100" i="1"/>
          </a:p>
          <a:p>
            <a:pPr algn="l" eaLnBrk="0" hangingPunct="0">
              <a:tabLst>
                <a:tab pos="377825" algn="l"/>
                <a:tab pos="2955925" algn="l"/>
              </a:tabLst>
            </a:pPr>
            <a:r>
              <a:rPr lang="es-ES_tradnl" sz="1100" i="1"/>
              <a:t>Control Estratégico	Sistema de información que permite evaluar los riesgos que pueden 			afectar la posición competitiva, y las oportunidades para aprovechar las 		capacidades y competencias de la organización. </a:t>
            </a:r>
          </a:p>
        </p:txBody>
      </p:sp>
      <p:sp>
        <p:nvSpPr>
          <p:cNvPr id="86020" name="Line 4"/>
          <p:cNvSpPr>
            <a:spLocks noChangeShapeType="1"/>
          </p:cNvSpPr>
          <p:nvPr/>
        </p:nvSpPr>
        <p:spPr bwMode="auto">
          <a:xfrm>
            <a:off x="3505200" y="1676400"/>
            <a:ext cx="0" cy="4724400"/>
          </a:xfrm>
          <a:prstGeom prst="line">
            <a:avLst/>
          </a:prstGeom>
          <a:noFill/>
          <a:ln w="38100">
            <a:solidFill>
              <a:schemeClr val="tx1"/>
            </a:solidFill>
            <a:round/>
            <a:headEnd/>
            <a:tailEnd/>
          </a:ln>
        </p:spPr>
        <p:txBody>
          <a:bodyPr wrap="none" anchor="ctr"/>
          <a:lstStyle/>
          <a:p>
            <a:endParaRPr lang="es-ES"/>
          </a:p>
        </p:txBody>
      </p:sp>
      <p:sp>
        <p:nvSpPr>
          <p:cNvPr id="86021" name="Line 5"/>
          <p:cNvSpPr>
            <a:spLocks noChangeShapeType="1"/>
          </p:cNvSpPr>
          <p:nvPr/>
        </p:nvSpPr>
        <p:spPr bwMode="auto">
          <a:xfrm>
            <a:off x="838200" y="2057400"/>
            <a:ext cx="7772400" cy="0"/>
          </a:xfrm>
          <a:prstGeom prst="line">
            <a:avLst/>
          </a:prstGeom>
          <a:noFill/>
          <a:ln w="28575">
            <a:solidFill>
              <a:schemeClr val="tx1"/>
            </a:solidFill>
            <a:round/>
            <a:headEnd/>
            <a:tailEnd/>
          </a:ln>
        </p:spPr>
        <p:txBody>
          <a:bodyPr wrap="none" anchor="ctr"/>
          <a:lstStyle/>
          <a:p>
            <a:endParaRPr lang="es-ES"/>
          </a:p>
        </p:txBody>
      </p:sp>
      <p:sp>
        <p:nvSpPr>
          <p:cNvPr id="86022" name="Line 6"/>
          <p:cNvSpPr>
            <a:spLocks noChangeShapeType="1"/>
          </p:cNvSpPr>
          <p:nvPr/>
        </p:nvSpPr>
        <p:spPr bwMode="auto">
          <a:xfrm flipH="1">
            <a:off x="395288" y="2852738"/>
            <a:ext cx="0" cy="2592387"/>
          </a:xfrm>
          <a:prstGeom prst="line">
            <a:avLst/>
          </a:prstGeom>
          <a:noFill/>
          <a:ln w="38100">
            <a:solidFill>
              <a:srgbClr val="FF0000"/>
            </a:solidFill>
            <a:round/>
            <a:headEnd/>
            <a:tailEnd type="triangle" w="med" len="med"/>
          </a:ln>
        </p:spPr>
        <p:txBody>
          <a:bodyPr/>
          <a:lstStyle/>
          <a:p>
            <a:endParaRPr lang="es-ES"/>
          </a:p>
        </p:txBody>
      </p:sp>
    </p:spTree>
  </p:cSld>
  <p:clrMapOvr>
    <a:masterClrMapping/>
  </p:clrMapOvr>
  <p:transition>
    <p:random/>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ChangeArrowheads="1"/>
          </p:cNvSpPr>
          <p:nvPr/>
        </p:nvSpPr>
        <p:spPr bwMode="auto">
          <a:xfrm>
            <a:off x="641350" y="1987550"/>
            <a:ext cx="8051800" cy="3282950"/>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wrap="none" anchor="ctr"/>
          <a:lstStyle/>
          <a:p>
            <a:endParaRPr lang="es-ES"/>
          </a:p>
        </p:txBody>
      </p:sp>
      <p:sp>
        <p:nvSpPr>
          <p:cNvPr id="87043" name="Rectangle 3"/>
          <p:cNvSpPr>
            <a:spLocks noChangeArrowheads="1"/>
          </p:cNvSpPr>
          <p:nvPr/>
        </p:nvSpPr>
        <p:spPr bwMode="auto">
          <a:xfrm>
            <a:off x="1089025" y="1965325"/>
            <a:ext cx="0" cy="0"/>
          </a:xfrm>
          <a:prstGeom prst="rect">
            <a:avLst/>
          </a:prstGeom>
          <a:solidFill>
            <a:srgbClr val="000000"/>
          </a:solidFill>
          <a:ln w="9525">
            <a:noFill/>
            <a:miter lim="800000"/>
            <a:headEnd/>
            <a:tailEnd/>
          </a:ln>
        </p:spPr>
        <p:txBody>
          <a:bodyPr wrap="none" anchor="ctr"/>
          <a:lstStyle/>
          <a:p>
            <a:endParaRPr lang="es-ES"/>
          </a:p>
        </p:txBody>
      </p:sp>
      <p:sp>
        <p:nvSpPr>
          <p:cNvPr id="87044" name="Rectangle 4"/>
          <p:cNvSpPr>
            <a:spLocks noChangeArrowheads="1"/>
          </p:cNvSpPr>
          <p:nvPr/>
        </p:nvSpPr>
        <p:spPr bwMode="auto">
          <a:xfrm>
            <a:off x="1089025" y="1965325"/>
            <a:ext cx="0" cy="0"/>
          </a:xfrm>
          <a:prstGeom prst="rect">
            <a:avLst/>
          </a:prstGeom>
          <a:solidFill>
            <a:srgbClr val="000000"/>
          </a:solidFill>
          <a:ln w="9525">
            <a:noFill/>
            <a:miter lim="800000"/>
            <a:headEnd/>
            <a:tailEnd/>
          </a:ln>
        </p:spPr>
        <p:txBody>
          <a:bodyPr wrap="none" anchor="ctr"/>
          <a:lstStyle/>
          <a:p>
            <a:endParaRPr lang="es-ES"/>
          </a:p>
        </p:txBody>
      </p:sp>
      <p:sp>
        <p:nvSpPr>
          <p:cNvPr id="87045" name="Rectangle 5"/>
          <p:cNvSpPr>
            <a:spLocks noChangeArrowheads="1"/>
          </p:cNvSpPr>
          <p:nvPr/>
        </p:nvSpPr>
        <p:spPr bwMode="auto">
          <a:xfrm>
            <a:off x="1100138" y="1965325"/>
            <a:ext cx="4089400" cy="0"/>
          </a:xfrm>
          <a:prstGeom prst="rect">
            <a:avLst/>
          </a:prstGeom>
          <a:solidFill>
            <a:srgbClr val="000000"/>
          </a:solidFill>
          <a:ln w="9525">
            <a:noFill/>
            <a:miter lim="800000"/>
            <a:headEnd/>
            <a:tailEnd/>
          </a:ln>
        </p:spPr>
        <p:txBody>
          <a:bodyPr wrap="none" anchor="ctr"/>
          <a:lstStyle/>
          <a:p>
            <a:endParaRPr lang="es-ES"/>
          </a:p>
        </p:txBody>
      </p:sp>
      <p:sp>
        <p:nvSpPr>
          <p:cNvPr id="87046" name="Rectangle 6"/>
          <p:cNvSpPr>
            <a:spLocks noChangeArrowheads="1"/>
          </p:cNvSpPr>
          <p:nvPr/>
        </p:nvSpPr>
        <p:spPr bwMode="auto">
          <a:xfrm>
            <a:off x="5200650" y="1965325"/>
            <a:ext cx="0" cy="0"/>
          </a:xfrm>
          <a:prstGeom prst="rect">
            <a:avLst/>
          </a:prstGeom>
          <a:solidFill>
            <a:srgbClr val="000000"/>
          </a:solidFill>
          <a:ln w="9525">
            <a:noFill/>
            <a:miter lim="800000"/>
            <a:headEnd/>
            <a:tailEnd/>
          </a:ln>
        </p:spPr>
        <p:txBody>
          <a:bodyPr wrap="none" anchor="ctr"/>
          <a:lstStyle/>
          <a:p>
            <a:endParaRPr lang="es-ES"/>
          </a:p>
        </p:txBody>
      </p:sp>
      <p:sp>
        <p:nvSpPr>
          <p:cNvPr id="87047" name="Rectangle 7"/>
          <p:cNvSpPr>
            <a:spLocks noChangeArrowheads="1"/>
          </p:cNvSpPr>
          <p:nvPr/>
        </p:nvSpPr>
        <p:spPr bwMode="auto">
          <a:xfrm>
            <a:off x="5211763" y="1965325"/>
            <a:ext cx="3279775" cy="0"/>
          </a:xfrm>
          <a:prstGeom prst="rect">
            <a:avLst/>
          </a:prstGeom>
          <a:solidFill>
            <a:srgbClr val="000000"/>
          </a:solidFill>
          <a:ln w="9525">
            <a:noFill/>
            <a:miter lim="800000"/>
            <a:headEnd/>
            <a:tailEnd/>
          </a:ln>
        </p:spPr>
        <p:txBody>
          <a:bodyPr wrap="none" anchor="ctr"/>
          <a:lstStyle/>
          <a:p>
            <a:endParaRPr lang="es-ES"/>
          </a:p>
        </p:txBody>
      </p:sp>
      <p:sp>
        <p:nvSpPr>
          <p:cNvPr id="87048" name="Rectangle 8"/>
          <p:cNvSpPr>
            <a:spLocks noChangeArrowheads="1"/>
          </p:cNvSpPr>
          <p:nvPr/>
        </p:nvSpPr>
        <p:spPr bwMode="auto">
          <a:xfrm>
            <a:off x="8502650" y="1965325"/>
            <a:ext cx="0" cy="0"/>
          </a:xfrm>
          <a:prstGeom prst="rect">
            <a:avLst/>
          </a:prstGeom>
          <a:solidFill>
            <a:srgbClr val="000000"/>
          </a:solidFill>
          <a:ln w="9525">
            <a:noFill/>
            <a:miter lim="800000"/>
            <a:headEnd/>
            <a:tailEnd/>
          </a:ln>
        </p:spPr>
        <p:txBody>
          <a:bodyPr wrap="none" anchor="ctr"/>
          <a:lstStyle/>
          <a:p>
            <a:endParaRPr lang="es-ES"/>
          </a:p>
        </p:txBody>
      </p:sp>
      <p:sp>
        <p:nvSpPr>
          <p:cNvPr id="87049" name="Rectangle 9"/>
          <p:cNvSpPr>
            <a:spLocks noChangeArrowheads="1"/>
          </p:cNvSpPr>
          <p:nvPr/>
        </p:nvSpPr>
        <p:spPr bwMode="auto">
          <a:xfrm>
            <a:off x="8502650" y="1965325"/>
            <a:ext cx="0" cy="0"/>
          </a:xfrm>
          <a:prstGeom prst="rect">
            <a:avLst/>
          </a:prstGeom>
          <a:solidFill>
            <a:srgbClr val="000000"/>
          </a:solidFill>
          <a:ln w="9525">
            <a:noFill/>
            <a:miter lim="800000"/>
            <a:headEnd/>
            <a:tailEnd/>
          </a:ln>
        </p:spPr>
        <p:txBody>
          <a:bodyPr wrap="none" anchor="ctr"/>
          <a:lstStyle/>
          <a:p>
            <a:endParaRPr lang="es-ES"/>
          </a:p>
        </p:txBody>
      </p:sp>
      <p:sp>
        <p:nvSpPr>
          <p:cNvPr id="87050" name="Rectangle 10"/>
          <p:cNvSpPr>
            <a:spLocks noChangeArrowheads="1"/>
          </p:cNvSpPr>
          <p:nvPr/>
        </p:nvSpPr>
        <p:spPr bwMode="auto">
          <a:xfrm>
            <a:off x="1089025" y="1976438"/>
            <a:ext cx="0" cy="758825"/>
          </a:xfrm>
          <a:prstGeom prst="rect">
            <a:avLst/>
          </a:prstGeom>
          <a:solidFill>
            <a:srgbClr val="000000"/>
          </a:solidFill>
          <a:ln w="9525">
            <a:noFill/>
            <a:miter lim="800000"/>
            <a:headEnd/>
            <a:tailEnd/>
          </a:ln>
        </p:spPr>
        <p:txBody>
          <a:bodyPr wrap="none" anchor="ctr"/>
          <a:lstStyle/>
          <a:p>
            <a:endParaRPr lang="es-ES"/>
          </a:p>
        </p:txBody>
      </p:sp>
      <p:sp>
        <p:nvSpPr>
          <p:cNvPr id="87051" name="Rectangle 11"/>
          <p:cNvSpPr>
            <a:spLocks noChangeArrowheads="1"/>
          </p:cNvSpPr>
          <p:nvPr/>
        </p:nvSpPr>
        <p:spPr bwMode="auto">
          <a:xfrm>
            <a:off x="4749800" y="1976438"/>
            <a:ext cx="0" cy="758825"/>
          </a:xfrm>
          <a:prstGeom prst="rect">
            <a:avLst/>
          </a:prstGeom>
          <a:solidFill>
            <a:srgbClr val="000000"/>
          </a:solidFill>
          <a:ln w="9525">
            <a:noFill/>
            <a:miter lim="800000"/>
            <a:headEnd/>
            <a:tailEnd/>
          </a:ln>
        </p:spPr>
        <p:txBody>
          <a:bodyPr wrap="none" anchor="ctr"/>
          <a:lstStyle/>
          <a:p>
            <a:endParaRPr lang="es-ES"/>
          </a:p>
        </p:txBody>
      </p:sp>
      <p:sp>
        <p:nvSpPr>
          <p:cNvPr id="87052" name="Rectangle 12"/>
          <p:cNvSpPr>
            <a:spLocks noChangeArrowheads="1"/>
          </p:cNvSpPr>
          <p:nvPr/>
        </p:nvSpPr>
        <p:spPr bwMode="auto">
          <a:xfrm>
            <a:off x="8051800" y="1976438"/>
            <a:ext cx="0" cy="758825"/>
          </a:xfrm>
          <a:prstGeom prst="rect">
            <a:avLst/>
          </a:prstGeom>
          <a:solidFill>
            <a:srgbClr val="000000"/>
          </a:solidFill>
          <a:ln w="9525">
            <a:noFill/>
            <a:miter lim="800000"/>
            <a:headEnd/>
            <a:tailEnd/>
          </a:ln>
        </p:spPr>
        <p:txBody>
          <a:bodyPr wrap="none" anchor="ctr"/>
          <a:lstStyle/>
          <a:p>
            <a:endParaRPr lang="es-ES"/>
          </a:p>
        </p:txBody>
      </p:sp>
      <p:sp>
        <p:nvSpPr>
          <p:cNvPr id="87053" name="Rectangle 13"/>
          <p:cNvSpPr>
            <a:spLocks noChangeArrowheads="1"/>
          </p:cNvSpPr>
          <p:nvPr/>
        </p:nvSpPr>
        <p:spPr bwMode="auto">
          <a:xfrm>
            <a:off x="665163" y="2209800"/>
            <a:ext cx="1497012" cy="320675"/>
          </a:xfrm>
          <a:prstGeom prst="rect">
            <a:avLst/>
          </a:prstGeom>
          <a:noFill/>
          <a:ln w="9525">
            <a:noFill/>
            <a:miter lim="800000"/>
            <a:headEnd/>
            <a:tailEnd/>
          </a:ln>
        </p:spPr>
        <p:txBody>
          <a:bodyPr wrap="none" lIns="92075" tIns="46038" rIns="92075" bIns="46038">
            <a:spAutoFit/>
          </a:bodyPr>
          <a:lstStyle/>
          <a:p>
            <a:pPr algn="l" eaLnBrk="0" hangingPunct="0"/>
            <a:r>
              <a:rPr lang="es-ES_tradnl" sz="1500" b="1"/>
              <a:t>TRADICIONAL</a:t>
            </a:r>
          </a:p>
        </p:txBody>
      </p:sp>
      <p:sp>
        <p:nvSpPr>
          <p:cNvPr id="87054" name="Rectangle 14"/>
          <p:cNvSpPr>
            <a:spLocks noChangeArrowheads="1"/>
          </p:cNvSpPr>
          <p:nvPr/>
        </p:nvSpPr>
        <p:spPr bwMode="auto">
          <a:xfrm>
            <a:off x="5784850" y="2209800"/>
            <a:ext cx="1296988" cy="320675"/>
          </a:xfrm>
          <a:prstGeom prst="rect">
            <a:avLst/>
          </a:prstGeom>
          <a:noFill/>
          <a:ln w="9525">
            <a:noFill/>
            <a:miter lim="800000"/>
            <a:headEnd/>
            <a:tailEnd/>
          </a:ln>
        </p:spPr>
        <p:txBody>
          <a:bodyPr wrap="none" lIns="92075" tIns="46038" rIns="92075" bIns="46038">
            <a:spAutoFit/>
          </a:bodyPr>
          <a:lstStyle/>
          <a:p>
            <a:pPr algn="l" eaLnBrk="0" hangingPunct="0"/>
            <a:r>
              <a:rPr lang="es-ES_tradnl" sz="1500" b="1"/>
              <a:t>TENDENCIA</a:t>
            </a:r>
          </a:p>
        </p:txBody>
      </p:sp>
      <p:sp>
        <p:nvSpPr>
          <p:cNvPr id="87055" name="Rectangle 15"/>
          <p:cNvSpPr>
            <a:spLocks noChangeArrowheads="1"/>
          </p:cNvSpPr>
          <p:nvPr/>
        </p:nvSpPr>
        <p:spPr bwMode="auto">
          <a:xfrm>
            <a:off x="1089025" y="2803525"/>
            <a:ext cx="0" cy="0"/>
          </a:xfrm>
          <a:prstGeom prst="rect">
            <a:avLst/>
          </a:prstGeom>
          <a:solidFill>
            <a:srgbClr val="000000"/>
          </a:solidFill>
          <a:ln w="9525">
            <a:noFill/>
            <a:miter lim="800000"/>
            <a:headEnd/>
            <a:tailEnd/>
          </a:ln>
        </p:spPr>
        <p:txBody>
          <a:bodyPr wrap="none" anchor="ctr"/>
          <a:lstStyle/>
          <a:p>
            <a:endParaRPr lang="es-ES"/>
          </a:p>
        </p:txBody>
      </p:sp>
      <p:sp>
        <p:nvSpPr>
          <p:cNvPr id="87056" name="Rectangle 16"/>
          <p:cNvSpPr>
            <a:spLocks noChangeArrowheads="1"/>
          </p:cNvSpPr>
          <p:nvPr/>
        </p:nvSpPr>
        <p:spPr bwMode="auto">
          <a:xfrm>
            <a:off x="1100138" y="2803525"/>
            <a:ext cx="4089400" cy="0"/>
          </a:xfrm>
          <a:prstGeom prst="rect">
            <a:avLst/>
          </a:prstGeom>
          <a:solidFill>
            <a:srgbClr val="000000"/>
          </a:solidFill>
          <a:ln w="9525">
            <a:noFill/>
            <a:miter lim="800000"/>
            <a:headEnd/>
            <a:tailEnd/>
          </a:ln>
        </p:spPr>
        <p:txBody>
          <a:bodyPr wrap="none" anchor="ctr"/>
          <a:lstStyle/>
          <a:p>
            <a:endParaRPr lang="es-ES"/>
          </a:p>
        </p:txBody>
      </p:sp>
      <p:sp>
        <p:nvSpPr>
          <p:cNvPr id="87057" name="Rectangle 17"/>
          <p:cNvSpPr>
            <a:spLocks noChangeArrowheads="1"/>
          </p:cNvSpPr>
          <p:nvPr/>
        </p:nvSpPr>
        <p:spPr bwMode="auto">
          <a:xfrm>
            <a:off x="5200650" y="2803525"/>
            <a:ext cx="0" cy="0"/>
          </a:xfrm>
          <a:prstGeom prst="rect">
            <a:avLst/>
          </a:prstGeom>
          <a:solidFill>
            <a:srgbClr val="000000"/>
          </a:solidFill>
          <a:ln w="9525">
            <a:noFill/>
            <a:miter lim="800000"/>
            <a:headEnd/>
            <a:tailEnd/>
          </a:ln>
        </p:spPr>
        <p:txBody>
          <a:bodyPr wrap="none" anchor="ctr"/>
          <a:lstStyle/>
          <a:p>
            <a:endParaRPr lang="es-ES"/>
          </a:p>
        </p:txBody>
      </p:sp>
      <p:sp>
        <p:nvSpPr>
          <p:cNvPr id="87058" name="Rectangle 18"/>
          <p:cNvSpPr>
            <a:spLocks noChangeArrowheads="1"/>
          </p:cNvSpPr>
          <p:nvPr/>
        </p:nvSpPr>
        <p:spPr bwMode="auto">
          <a:xfrm>
            <a:off x="5211763" y="2803525"/>
            <a:ext cx="3279775" cy="0"/>
          </a:xfrm>
          <a:prstGeom prst="rect">
            <a:avLst/>
          </a:prstGeom>
          <a:solidFill>
            <a:srgbClr val="000000"/>
          </a:solidFill>
          <a:ln w="9525">
            <a:noFill/>
            <a:miter lim="800000"/>
            <a:headEnd/>
            <a:tailEnd/>
          </a:ln>
        </p:spPr>
        <p:txBody>
          <a:bodyPr wrap="none" anchor="ctr"/>
          <a:lstStyle/>
          <a:p>
            <a:endParaRPr lang="es-ES"/>
          </a:p>
        </p:txBody>
      </p:sp>
      <p:sp>
        <p:nvSpPr>
          <p:cNvPr id="87059" name="Rectangle 19"/>
          <p:cNvSpPr>
            <a:spLocks noChangeArrowheads="1"/>
          </p:cNvSpPr>
          <p:nvPr/>
        </p:nvSpPr>
        <p:spPr bwMode="auto">
          <a:xfrm>
            <a:off x="8502650" y="2803525"/>
            <a:ext cx="0" cy="0"/>
          </a:xfrm>
          <a:prstGeom prst="rect">
            <a:avLst/>
          </a:prstGeom>
          <a:solidFill>
            <a:srgbClr val="000000"/>
          </a:solidFill>
          <a:ln w="9525">
            <a:noFill/>
            <a:miter lim="800000"/>
            <a:headEnd/>
            <a:tailEnd/>
          </a:ln>
        </p:spPr>
        <p:txBody>
          <a:bodyPr wrap="none" anchor="ctr"/>
          <a:lstStyle/>
          <a:p>
            <a:endParaRPr lang="es-ES"/>
          </a:p>
        </p:txBody>
      </p:sp>
      <p:sp>
        <p:nvSpPr>
          <p:cNvPr id="87060" name="Rectangle 20"/>
          <p:cNvSpPr>
            <a:spLocks noChangeArrowheads="1"/>
          </p:cNvSpPr>
          <p:nvPr/>
        </p:nvSpPr>
        <p:spPr bwMode="auto">
          <a:xfrm>
            <a:off x="1089025" y="2814638"/>
            <a:ext cx="0" cy="336550"/>
          </a:xfrm>
          <a:prstGeom prst="rect">
            <a:avLst/>
          </a:prstGeom>
          <a:solidFill>
            <a:srgbClr val="000000"/>
          </a:solidFill>
          <a:ln w="9525">
            <a:noFill/>
            <a:miter lim="800000"/>
            <a:headEnd/>
            <a:tailEnd/>
          </a:ln>
        </p:spPr>
        <p:txBody>
          <a:bodyPr wrap="none" anchor="ctr"/>
          <a:lstStyle/>
          <a:p>
            <a:endParaRPr lang="es-ES"/>
          </a:p>
        </p:txBody>
      </p:sp>
      <p:sp>
        <p:nvSpPr>
          <p:cNvPr id="87061" name="Rectangle 21"/>
          <p:cNvSpPr>
            <a:spLocks noChangeArrowheads="1"/>
          </p:cNvSpPr>
          <p:nvPr/>
        </p:nvSpPr>
        <p:spPr bwMode="auto">
          <a:xfrm>
            <a:off x="4749800" y="2814638"/>
            <a:ext cx="0" cy="336550"/>
          </a:xfrm>
          <a:prstGeom prst="rect">
            <a:avLst/>
          </a:prstGeom>
          <a:solidFill>
            <a:srgbClr val="000000"/>
          </a:solidFill>
          <a:ln w="9525">
            <a:noFill/>
            <a:miter lim="800000"/>
            <a:headEnd/>
            <a:tailEnd/>
          </a:ln>
        </p:spPr>
        <p:txBody>
          <a:bodyPr wrap="none" anchor="ctr"/>
          <a:lstStyle/>
          <a:p>
            <a:endParaRPr lang="es-ES"/>
          </a:p>
        </p:txBody>
      </p:sp>
      <p:sp>
        <p:nvSpPr>
          <p:cNvPr id="87062" name="Rectangle 22"/>
          <p:cNvSpPr>
            <a:spLocks noChangeArrowheads="1"/>
          </p:cNvSpPr>
          <p:nvPr/>
        </p:nvSpPr>
        <p:spPr bwMode="auto">
          <a:xfrm>
            <a:off x="8051800" y="2814638"/>
            <a:ext cx="0" cy="336550"/>
          </a:xfrm>
          <a:prstGeom prst="rect">
            <a:avLst/>
          </a:prstGeom>
          <a:solidFill>
            <a:srgbClr val="000000"/>
          </a:solidFill>
          <a:ln w="9525">
            <a:noFill/>
            <a:miter lim="800000"/>
            <a:headEnd/>
            <a:tailEnd/>
          </a:ln>
        </p:spPr>
        <p:txBody>
          <a:bodyPr wrap="none" anchor="ctr"/>
          <a:lstStyle/>
          <a:p>
            <a:endParaRPr lang="es-ES"/>
          </a:p>
        </p:txBody>
      </p:sp>
      <p:sp>
        <p:nvSpPr>
          <p:cNvPr id="87063" name="Rectangle 23"/>
          <p:cNvSpPr>
            <a:spLocks noChangeArrowheads="1"/>
          </p:cNvSpPr>
          <p:nvPr/>
        </p:nvSpPr>
        <p:spPr bwMode="auto">
          <a:xfrm>
            <a:off x="609600" y="2762250"/>
            <a:ext cx="1076325" cy="320675"/>
          </a:xfrm>
          <a:prstGeom prst="rect">
            <a:avLst/>
          </a:prstGeom>
          <a:noFill/>
          <a:ln w="9525">
            <a:noFill/>
            <a:miter lim="800000"/>
            <a:headEnd/>
            <a:tailEnd/>
          </a:ln>
        </p:spPr>
        <p:txBody>
          <a:bodyPr wrap="none" lIns="92075" tIns="46038" rIns="92075" bIns="46038">
            <a:spAutoFit/>
          </a:bodyPr>
          <a:lstStyle/>
          <a:p>
            <a:pPr algn="l" eaLnBrk="0" hangingPunct="0"/>
            <a:r>
              <a:rPr lang="es-ES_tradnl" sz="1500"/>
              <a:t>Jerárquico</a:t>
            </a:r>
          </a:p>
        </p:txBody>
      </p:sp>
      <p:sp>
        <p:nvSpPr>
          <p:cNvPr id="87064" name="Rectangle 24"/>
          <p:cNvSpPr>
            <a:spLocks noChangeArrowheads="1"/>
          </p:cNvSpPr>
          <p:nvPr/>
        </p:nvSpPr>
        <p:spPr bwMode="auto">
          <a:xfrm>
            <a:off x="4940300" y="2762250"/>
            <a:ext cx="1044575" cy="320675"/>
          </a:xfrm>
          <a:prstGeom prst="rect">
            <a:avLst/>
          </a:prstGeom>
          <a:noFill/>
          <a:ln w="9525">
            <a:noFill/>
            <a:miter lim="800000"/>
            <a:headEnd/>
            <a:tailEnd/>
          </a:ln>
        </p:spPr>
        <p:txBody>
          <a:bodyPr wrap="none" lIns="92075" tIns="46038" rIns="92075" bIns="46038">
            <a:spAutoFit/>
          </a:bodyPr>
          <a:lstStyle/>
          <a:p>
            <a:pPr algn="l" eaLnBrk="0" hangingPunct="0"/>
            <a:r>
              <a:rPr lang="es-ES_tradnl" sz="1500"/>
              <a:t>Horizontal</a:t>
            </a:r>
          </a:p>
        </p:txBody>
      </p:sp>
      <p:sp>
        <p:nvSpPr>
          <p:cNvPr id="87065" name="Rectangle 25"/>
          <p:cNvSpPr>
            <a:spLocks noChangeArrowheads="1"/>
          </p:cNvSpPr>
          <p:nvPr/>
        </p:nvSpPr>
        <p:spPr bwMode="auto">
          <a:xfrm>
            <a:off x="1089025" y="3162300"/>
            <a:ext cx="0" cy="0"/>
          </a:xfrm>
          <a:prstGeom prst="rect">
            <a:avLst/>
          </a:prstGeom>
          <a:solidFill>
            <a:srgbClr val="000000"/>
          </a:solidFill>
          <a:ln w="9525">
            <a:noFill/>
            <a:miter lim="800000"/>
            <a:headEnd/>
            <a:tailEnd/>
          </a:ln>
        </p:spPr>
        <p:txBody>
          <a:bodyPr wrap="none" anchor="ctr"/>
          <a:lstStyle/>
          <a:p>
            <a:endParaRPr lang="es-ES"/>
          </a:p>
        </p:txBody>
      </p:sp>
      <p:sp>
        <p:nvSpPr>
          <p:cNvPr id="87066" name="Rectangle 26"/>
          <p:cNvSpPr>
            <a:spLocks noChangeArrowheads="1"/>
          </p:cNvSpPr>
          <p:nvPr/>
        </p:nvSpPr>
        <p:spPr bwMode="auto">
          <a:xfrm>
            <a:off x="1100138" y="3162300"/>
            <a:ext cx="4089400" cy="0"/>
          </a:xfrm>
          <a:prstGeom prst="rect">
            <a:avLst/>
          </a:prstGeom>
          <a:solidFill>
            <a:srgbClr val="000000"/>
          </a:solidFill>
          <a:ln w="9525">
            <a:noFill/>
            <a:miter lim="800000"/>
            <a:headEnd/>
            <a:tailEnd/>
          </a:ln>
        </p:spPr>
        <p:txBody>
          <a:bodyPr wrap="none" anchor="ctr"/>
          <a:lstStyle/>
          <a:p>
            <a:endParaRPr lang="es-ES"/>
          </a:p>
        </p:txBody>
      </p:sp>
      <p:sp>
        <p:nvSpPr>
          <p:cNvPr id="87067" name="Rectangle 27"/>
          <p:cNvSpPr>
            <a:spLocks noChangeArrowheads="1"/>
          </p:cNvSpPr>
          <p:nvPr/>
        </p:nvSpPr>
        <p:spPr bwMode="auto">
          <a:xfrm>
            <a:off x="5200650" y="3162300"/>
            <a:ext cx="0" cy="0"/>
          </a:xfrm>
          <a:prstGeom prst="rect">
            <a:avLst/>
          </a:prstGeom>
          <a:solidFill>
            <a:srgbClr val="000000"/>
          </a:solidFill>
          <a:ln w="9525">
            <a:noFill/>
            <a:miter lim="800000"/>
            <a:headEnd/>
            <a:tailEnd/>
          </a:ln>
        </p:spPr>
        <p:txBody>
          <a:bodyPr wrap="none" anchor="ctr"/>
          <a:lstStyle/>
          <a:p>
            <a:endParaRPr lang="es-ES"/>
          </a:p>
        </p:txBody>
      </p:sp>
      <p:sp>
        <p:nvSpPr>
          <p:cNvPr id="87068" name="Rectangle 28"/>
          <p:cNvSpPr>
            <a:spLocks noChangeArrowheads="1"/>
          </p:cNvSpPr>
          <p:nvPr/>
        </p:nvSpPr>
        <p:spPr bwMode="auto">
          <a:xfrm>
            <a:off x="5211763" y="3162300"/>
            <a:ext cx="3279775" cy="0"/>
          </a:xfrm>
          <a:prstGeom prst="rect">
            <a:avLst/>
          </a:prstGeom>
          <a:solidFill>
            <a:srgbClr val="000000"/>
          </a:solidFill>
          <a:ln w="9525">
            <a:noFill/>
            <a:miter lim="800000"/>
            <a:headEnd/>
            <a:tailEnd/>
          </a:ln>
        </p:spPr>
        <p:txBody>
          <a:bodyPr wrap="none" anchor="ctr"/>
          <a:lstStyle/>
          <a:p>
            <a:endParaRPr lang="es-ES"/>
          </a:p>
        </p:txBody>
      </p:sp>
      <p:sp>
        <p:nvSpPr>
          <p:cNvPr id="87069" name="Rectangle 29"/>
          <p:cNvSpPr>
            <a:spLocks noChangeArrowheads="1"/>
          </p:cNvSpPr>
          <p:nvPr/>
        </p:nvSpPr>
        <p:spPr bwMode="auto">
          <a:xfrm>
            <a:off x="8502650" y="3162300"/>
            <a:ext cx="0" cy="0"/>
          </a:xfrm>
          <a:prstGeom prst="rect">
            <a:avLst/>
          </a:prstGeom>
          <a:solidFill>
            <a:srgbClr val="000000"/>
          </a:solidFill>
          <a:ln w="9525">
            <a:noFill/>
            <a:miter lim="800000"/>
            <a:headEnd/>
            <a:tailEnd/>
          </a:ln>
        </p:spPr>
        <p:txBody>
          <a:bodyPr wrap="none" anchor="ctr"/>
          <a:lstStyle/>
          <a:p>
            <a:endParaRPr lang="es-ES"/>
          </a:p>
        </p:txBody>
      </p:sp>
      <p:sp>
        <p:nvSpPr>
          <p:cNvPr id="87070" name="Rectangle 30"/>
          <p:cNvSpPr>
            <a:spLocks noChangeArrowheads="1"/>
          </p:cNvSpPr>
          <p:nvPr/>
        </p:nvSpPr>
        <p:spPr bwMode="auto">
          <a:xfrm>
            <a:off x="1089025" y="3173413"/>
            <a:ext cx="0" cy="336550"/>
          </a:xfrm>
          <a:prstGeom prst="rect">
            <a:avLst/>
          </a:prstGeom>
          <a:solidFill>
            <a:srgbClr val="000000"/>
          </a:solidFill>
          <a:ln w="9525">
            <a:noFill/>
            <a:miter lim="800000"/>
            <a:headEnd/>
            <a:tailEnd/>
          </a:ln>
        </p:spPr>
        <p:txBody>
          <a:bodyPr wrap="none" anchor="ctr"/>
          <a:lstStyle/>
          <a:p>
            <a:endParaRPr lang="es-ES"/>
          </a:p>
        </p:txBody>
      </p:sp>
      <p:sp>
        <p:nvSpPr>
          <p:cNvPr id="87071" name="Rectangle 31"/>
          <p:cNvSpPr>
            <a:spLocks noChangeArrowheads="1"/>
          </p:cNvSpPr>
          <p:nvPr/>
        </p:nvSpPr>
        <p:spPr bwMode="auto">
          <a:xfrm>
            <a:off x="4749800" y="3173413"/>
            <a:ext cx="0" cy="336550"/>
          </a:xfrm>
          <a:prstGeom prst="rect">
            <a:avLst/>
          </a:prstGeom>
          <a:solidFill>
            <a:srgbClr val="000000"/>
          </a:solidFill>
          <a:ln w="9525">
            <a:noFill/>
            <a:miter lim="800000"/>
            <a:headEnd/>
            <a:tailEnd/>
          </a:ln>
        </p:spPr>
        <p:txBody>
          <a:bodyPr wrap="none" anchor="ctr"/>
          <a:lstStyle/>
          <a:p>
            <a:endParaRPr lang="es-ES"/>
          </a:p>
        </p:txBody>
      </p:sp>
      <p:sp>
        <p:nvSpPr>
          <p:cNvPr id="87072" name="Rectangle 32"/>
          <p:cNvSpPr>
            <a:spLocks noChangeArrowheads="1"/>
          </p:cNvSpPr>
          <p:nvPr/>
        </p:nvSpPr>
        <p:spPr bwMode="auto">
          <a:xfrm>
            <a:off x="8051800" y="3173413"/>
            <a:ext cx="0" cy="336550"/>
          </a:xfrm>
          <a:prstGeom prst="rect">
            <a:avLst/>
          </a:prstGeom>
          <a:solidFill>
            <a:srgbClr val="000000"/>
          </a:solidFill>
          <a:ln w="9525">
            <a:noFill/>
            <a:miter lim="800000"/>
            <a:headEnd/>
            <a:tailEnd/>
          </a:ln>
        </p:spPr>
        <p:txBody>
          <a:bodyPr wrap="none" anchor="ctr"/>
          <a:lstStyle/>
          <a:p>
            <a:endParaRPr lang="es-ES"/>
          </a:p>
        </p:txBody>
      </p:sp>
      <p:sp>
        <p:nvSpPr>
          <p:cNvPr id="87073" name="Rectangle 33"/>
          <p:cNvSpPr>
            <a:spLocks noChangeArrowheads="1"/>
          </p:cNvSpPr>
          <p:nvPr/>
        </p:nvSpPr>
        <p:spPr bwMode="auto">
          <a:xfrm>
            <a:off x="609600" y="3121025"/>
            <a:ext cx="1403350" cy="320675"/>
          </a:xfrm>
          <a:prstGeom prst="rect">
            <a:avLst/>
          </a:prstGeom>
          <a:noFill/>
          <a:ln w="9525">
            <a:noFill/>
            <a:miter lim="800000"/>
            <a:headEnd/>
            <a:tailEnd/>
          </a:ln>
        </p:spPr>
        <p:txBody>
          <a:bodyPr wrap="none" lIns="92075" tIns="46038" rIns="92075" bIns="46038">
            <a:spAutoFit/>
          </a:bodyPr>
          <a:lstStyle/>
          <a:p>
            <a:pPr algn="l" eaLnBrk="0" hangingPunct="0"/>
            <a:r>
              <a:rPr lang="es-ES_tradnl" sz="1500"/>
              <a:t>Autorreferente</a:t>
            </a:r>
          </a:p>
        </p:txBody>
      </p:sp>
      <p:sp>
        <p:nvSpPr>
          <p:cNvPr id="87074" name="Rectangle 34"/>
          <p:cNvSpPr>
            <a:spLocks noChangeArrowheads="1"/>
          </p:cNvSpPr>
          <p:nvPr/>
        </p:nvSpPr>
        <p:spPr bwMode="auto">
          <a:xfrm>
            <a:off x="4940300" y="3121025"/>
            <a:ext cx="1828800" cy="320675"/>
          </a:xfrm>
          <a:prstGeom prst="rect">
            <a:avLst/>
          </a:prstGeom>
          <a:noFill/>
          <a:ln w="9525">
            <a:noFill/>
            <a:miter lim="800000"/>
            <a:headEnd/>
            <a:tailEnd/>
          </a:ln>
        </p:spPr>
        <p:txBody>
          <a:bodyPr wrap="none" lIns="92075" tIns="46038" rIns="92075" bIns="46038">
            <a:spAutoFit/>
          </a:bodyPr>
          <a:lstStyle/>
          <a:p>
            <a:pPr algn="l" eaLnBrk="0" hangingPunct="0"/>
            <a:r>
              <a:rPr lang="es-ES_tradnl" sz="1500"/>
              <a:t>Orientado al cliente</a:t>
            </a:r>
          </a:p>
        </p:txBody>
      </p:sp>
      <p:sp>
        <p:nvSpPr>
          <p:cNvPr id="87075" name="Rectangle 35"/>
          <p:cNvSpPr>
            <a:spLocks noChangeArrowheads="1"/>
          </p:cNvSpPr>
          <p:nvPr/>
        </p:nvSpPr>
        <p:spPr bwMode="auto">
          <a:xfrm>
            <a:off x="1089025" y="3522663"/>
            <a:ext cx="0" cy="0"/>
          </a:xfrm>
          <a:prstGeom prst="rect">
            <a:avLst/>
          </a:prstGeom>
          <a:solidFill>
            <a:srgbClr val="000000"/>
          </a:solidFill>
          <a:ln w="9525">
            <a:noFill/>
            <a:miter lim="800000"/>
            <a:headEnd/>
            <a:tailEnd/>
          </a:ln>
        </p:spPr>
        <p:txBody>
          <a:bodyPr wrap="none" anchor="ctr"/>
          <a:lstStyle/>
          <a:p>
            <a:endParaRPr lang="es-ES"/>
          </a:p>
        </p:txBody>
      </p:sp>
      <p:sp>
        <p:nvSpPr>
          <p:cNvPr id="87076" name="Rectangle 36"/>
          <p:cNvSpPr>
            <a:spLocks noChangeArrowheads="1"/>
          </p:cNvSpPr>
          <p:nvPr/>
        </p:nvSpPr>
        <p:spPr bwMode="auto">
          <a:xfrm>
            <a:off x="1100138" y="3522663"/>
            <a:ext cx="4089400" cy="0"/>
          </a:xfrm>
          <a:prstGeom prst="rect">
            <a:avLst/>
          </a:prstGeom>
          <a:solidFill>
            <a:srgbClr val="000000"/>
          </a:solidFill>
          <a:ln w="9525">
            <a:noFill/>
            <a:miter lim="800000"/>
            <a:headEnd/>
            <a:tailEnd/>
          </a:ln>
        </p:spPr>
        <p:txBody>
          <a:bodyPr wrap="none" anchor="ctr"/>
          <a:lstStyle/>
          <a:p>
            <a:endParaRPr lang="es-ES"/>
          </a:p>
        </p:txBody>
      </p:sp>
      <p:sp>
        <p:nvSpPr>
          <p:cNvPr id="87077" name="Rectangle 37"/>
          <p:cNvSpPr>
            <a:spLocks noChangeArrowheads="1"/>
          </p:cNvSpPr>
          <p:nvPr/>
        </p:nvSpPr>
        <p:spPr bwMode="auto">
          <a:xfrm>
            <a:off x="5200650" y="3522663"/>
            <a:ext cx="0" cy="0"/>
          </a:xfrm>
          <a:prstGeom prst="rect">
            <a:avLst/>
          </a:prstGeom>
          <a:solidFill>
            <a:srgbClr val="000000"/>
          </a:solidFill>
          <a:ln w="9525">
            <a:noFill/>
            <a:miter lim="800000"/>
            <a:headEnd/>
            <a:tailEnd/>
          </a:ln>
        </p:spPr>
        <p:txBody>
          <a:bodyPr wrap="none" anchor="ctr"/>
          <a:lstStyle/>
          <a:p>
            <a:endParaRPr lang="es-ES"/>
          </a:p>
        </p:txBody>
      </p:sp>
      <p:sp>
        <p:nvSpPr>
          <p:cNvPr id="87078" name="Rectangle 38"/>
          <p:cNvSpPr>
            <a:spLocks noChangeArrowheads="1"/>
          </p:cNvSpPr>
          <p:nvPr/>
        </p:nvSpPr>
        <p:spPr bwMode="auto">
          <a:xfrm>
            <a:off x="5211763" y="3522663"/>
            <a:ext cx="3279775" cy="0"/>
          </a:xfrm>
          <a:prstGeom prst="rect">
            <a:avLst/>
          </a:prstGeom>
          <a:solidFill>
            <a:srgbClr val="000000"/>
          </a:solidFill>
          <a:ln w="9525">
            <a:noFill/>
            <a:miter lim="800000"/>
            <a:headEnd/>
            <a:tailEnd/>
          </a:ln>
        </p:spPr>
        <p:txBody>
          <a:bodyPr wrap="none" anchor="ctr"/>
          <a:lstStyle/>
          <a:p>
            <a:endParaRPr lang="es-ES"/>
          </a:p>
        </p:txBody>
      </p:sp>
      <p:sp>
        <p:nvSpPr>
          <p:cNvPr id="87079" name="Rectangle 39"/>
          <p:cNvSpPr>
            <a:spLocks noChangeArrowheads="1"/>
          </p:cNvSpPr>
          <p:nvPr/>
        </p:nvSpPr>
        <p:spPr bwMode="auto">
          <a:xfrm>
            <a:off x="8502650" y="3522663"/>
            <a:ext cx="0" cy="0"/>
          </a:xfrm>
          <a:prstGeom prst="rect">
            <a:avLst/>
          </a:prstGeom>
          <a:solidFill>
            <a:srgbClr val="000000"/>
          </a:solidFill>
          <a:ln w="9525">
            <a:noFill/>
            <a:miter lim="800000"/>
            <a:headEnd/>
            <a:tailEnd/>
          </a:ln>
        </p:spPr>
        <p:txBody>
          <a:bodyPr wrap="none" anchor="ctr"/>
          <a:lstStyle/>
          <a:p>
            <a:endParaRPr lang="es-ES"/>
          </a:p>
        </p:txBody>
      </p:sp>
      <p:sp>
        <p:nvSpPr>
          <p:cNvPr id="87080" name="Rectangle 40"/>
          <p:cNvSpPr>
            <a:spLocks noChangeArrowheads="1"/>
          </p:cNvSpPr>
          <p:nvPr/>
        </p:nvSpPr>
        <p:spPr bwMode="auto">
          <a:xfrm>
            <a:off x="1089025" y="3532188"/>
            <a:ext cx="0" cy="336550"/>
          </a:xfrm>
          <a:prstGeom prst="rect">
            <a:avLst/>
          </a:prstGeom>
          <a:solidFill>
            <a:srgbClr val="000000"/>
          </a:solidFill>
          <a:ln w="9525">
            <a:noFill/>
            <a:miter lim="800000"/>
            <a:headEnd/>
            <a:tailEnd/>
          </a:ln>
        </p:spPr>
        <p:txBody>
          <a:bodyPr wrap="none" anchor="ctr"/>
          <a:lstStyle/>
          <a:p>
            <a:endParaRPr lang="es-ES"/>
          </a:p>
        </p:txBody>
      </p:sp>
      <p:sp>
        <p:nvSpPr>
          <p:cNvPr id="87081" name="Rectangle 41"/>
          <p:cNvSpPr>
            <a:spLocks noChangeArrowheads="1"/>
          </p:cNvSpPr>
          <p:nvPr/>
        </p:nvSpPr>
        <p:spPr bwMode="auto">
          <a:xfrm>
            <a:off x="4749800" y="3532188"/>
            <a:ext cx="0" cy="336550"/>
          </a:xfrm>
          <a:prstGeom prst="rect">
            <a:avLst/>
          </a:prstGeom>
          <a:solidFill>
            <a:srgbClr val="000000"/>
          </a:solidFill>
          <a:ln w="9525">
            <a:noFill/>
            <a:miter lim="800000"/>
            <a:headEnd/>
            <a:tailEnd/>
          </a:ln>
        </p:spPr>
        <p:txBody>
          <a:bodyPr wrap="none" anchor="ctr"/>
          <a:lstStyle/>
          <a:p>
            <a:endParaRPr lang="es-ES"/>
          </a:p>
        </p:txBody>
      </p:sp>
      <p:sp>
        <p:nvSpPr>
          <p:cNvPr id="87082" name="Rectangle 42"/>
          <p:cNvSpPr>
            <a:spLocks noChangeArrowheads="1"/>
          </p:cNvSpPr>
          <p:nvPr/>
        </p:nvSpPr>
        <p:spPr bwMode="auto">
          <a:xfrm>
            <a:off x="8051800" y="3532188"/>
            <a:ext cx="0" cy="336550"/>
          </a:xfrm>
          <a:prstGeom prst="rect">
            <a:avLst/>
          </a:prstGeom>
          <a:solidFill>
            <a:srgbClr val="000000"/>
          </a:solidFill>
          <a:ln w="9525">
            <a:noFill/>
            <a:miter lim="800000"/>
            <a:headEnd/>
            <a:tailEnd/>
          </a:ln>
        </p:spPr>
        <p:txBody>
          <a:bodyPr wrap="none" anchor="ctr"/>
          <a:lstStyle/>
          <a:p>
            <a:endParaRPr lang="es-ES"/>
          </a:p>
        </p:txBody>
      </p:sp>
      <p:sp>
        <p:nvSpPr>
          <p:cNvPr id="87083" name="Rectangle 43"/>
          <p:cNvSpPr>
            <a:spLocks noChangeArrowheads="1"/>
          </p:cNvSpPr>
          <p:nvPr/>
        </p:nvSpPr>
        <p:spPr bwMode="auto">
          <a:xfrm>
            <a:off x="609600" y="3479800"/>
            <a:ext cx="2198688" cy="320675"/>
          </a:xfrm>
          <a:prstGeom prst="rect">
            <a:avLst/>
          </a:prstGeom>
          <a:noFill/>
          <a:ln w="9525">
            <a:noFill/>
            <a:miter lim="800000"/>
            <a:headEnd/>
            <a:tailEnd/>
          </a:ln>
        </p:spPr>
        <p:txBody>
          <a:bodyPr wrap="none" lIns="92075" tIns="46038" rIns="92075" bIns="46038">
            <a:spAutoFit/>
          </a:bodyPr>
          <a:lstStyle/>
          <a:p>
            <a:pPr algn="l" eaLnBrk="0" hangingPunct="0"/>
            <a:r>
              <a:rPr lang="es-ES_tradnl" sz="1500"/>
              <a:t>Involucra a las jefaturas</a:t>
            </a:r>
          </a:p>
        </p:txBody>
      </p:sp>
      <p:sp>
        <p:nvSpPr>
          <p:cNvPr id="87084" name="Rectangle 44"/>
          <p:cNvSpPr>
            <a:spLocks noChangeArrowheads="1"/>
          </p:cNvSpPr>
          <p:nvPr/>
        </p:nvSpPr>
        <p:spPr bwMode="auto">
          <a:xfrm>
            <a:off x="4940300" y="3479800"/>
            <a:ext cx="2189163" cy="320675"/>
          </a:xfrm>
          <a:prstGeom prst="rect">
            <a:avLst/>
          </a:prstGeom>
          <a:noFill/>
          <a:ln w="9525">
            <a:noFill/>
            <a:miter lim="800000"/>
            <a:headEnd/>
            <a:tailEnd/>
          </a:ln>
        </p:spPr>
        <p:txBody>
          <a:bodyPr wrap="none" lIns="92075" tIns="46038" rIns="92075" bIns="46038">
            <a:spAutoFit/>
          </a:bodyPr>
          <a:lstStyle/>
          <a:p>
            <a:pPr algn="l" eaLnBrk="0" hangingPunct="0"/>
            <a:r>
              <a:rPr lang="es-ES_tradnl" sz="1500"/>
              <a:t>Involucramiento masivo</a:t>
            </a:r>
          </a:p>
        </p:txBody>
      </p:sp>
      <p:sp>
        <p:nvSpPr>
          <p:cNvPr id="87085" name="Rectangle 45"/>
          <p:cNvSpPr>
            <a:spLocks noChangeArrowheads="1"/>
          </p:cNvSpPr>
          <p:nvPr/>
        </p:nvSpPr>
        <p:spPr bwMode="auto">
          <a:xfrm>
            <a:off x="1089025" y="3881438"/>
            <a:ext cx="0" cy="0"/>
          </a:xfrm>
          <a:prstGeom prst="rect">
            <a:avLst/>
          </a:prstGeom>
          <a:solidFill>
            <a:srgbClr val="000000"/>
          </a:solidFill>
          <a:ln w="9525">
            <a:noFill/>
            <a:miter lim="800000"/>
            <a:headEnd/>
            <a:tailEnd/>
          </a:ln>
        </p:spPr>
        <p:txBody>
          <a:bodyPr wrap="none" anchor="ctr"/>
          <a:lstStyle/>
          <a:p>
            <a:endParaRPr lang="es-ES"/>
          </a:p>
        </p:txBody>
      </p:sp>
      <p:sp>
        <p:nvSpPr>
          <p:cNvPr id="87086" name="Rectangle 46"/>
          <p:cNvSpPr>
            <a:spLocks noChangeArrowheads="1"/>
          </p:cNvSpPr>
          <p:nvPr/>
        </p:nvSpPr>
        <p:spPr bwMode="auto">
          <a:xfrm>
            <a:off x="1100138" y="3881438"/>
            <a:ext cx="4089400" cy="0"/>
          </a:xfrm>
          <a:prstGeom prst="rect">
            <a:avLst/>
          </a:prstGeom>
          <a:solidFill>
            <a:srgbClr val="000000"/>
          </a:solidFill>
          <a:ln w="9525">
            <a:noFill/>
            <a:miter lim="800000"/>
            <a:headEnd/>
            <a:tailEnd/>
          </a:ln>
        </p:spPr>
        <p:txBody>
          <a:bodyPr wrap="none" anchor="ctr"/>
          <a:lstStyle/>
          <a:p>
            <a:endParaRPr lang="es-ES"/>
          </a:p>
        </p:txBody>
      </p:sp>
      <p:sp>
        <p:nvSpPr>
          <p:cNvPr id="87087" name="Rectangle 47"/>
          <p:cNvSpPr>
            <a:spLocks noChangeArrowheads="1"/>
          </p:cNvSpPr>
          <p:nvPr/>
        </p:nvSpPr>
        <p:spPr bwMode="auto">
          <a:xfrm>
            <a:off x="5200650" y="3881438"/>
            <a:ext cx="0" cy="0"/>
          </a:xfrm>
          <a:prstGeom prst="rect">
            <a:avLst/>
          </a:prstGeom>
          <a:solidFill>
            <a:srgbClr val="000000"/>
          </a:solidFill>
          <a:ln w="9525">
            <a:noFill/>
            <a:miter lim="800000"/>
            <a:headEnd/>
            <a:tailEnd/>
          </a:ln>
        </p:spPr>
        <p:txBody>
          <a:bodyPr wrap="none" anchor="ctr"/>
          <a:lstStyle/>
          <a:p>
            <a:endParaRPr lang="es-ES"/>
          </a:p>
        </p:txBody>
      </p:sp>
      <p:sp>
        <p:nvSpPr>
          <p:cNvPr id="87088" name="Rectangle 48"/>
          <p:cNvSpPr>
            <a:spLocks noChangeArrowheads="1"/>
          </p:cNvSpPr>
          <p:nvPr/>
        </p:nvSpPr>
        <p:spPr bwMode="auto">
          <a:xfrm>
            <a:off x="5211763" y="3881438"/>
            <a:ext cx="3279775" cy="0"/>
          </a:xfrm>
          <a:prstGeom prst="rect">
            <a:avLst/>
          </a:prstGeom>
          <a:solidFill>
            <a:srgbClr val="000000"/>
          </a:solidFill>
          <a:ln w="9525">
            <a:noFill/>
            <a:miter lim="800000"/>
            <a:headEnd/>
            <a:tailEnd/>
          </a:ln>
        </p:spPr>
        <p:txBody>
          <a:bodyPr wrap="none" anchor="ctr"/>
          <a:lstStyle/>
          <a:p>
            <a:endParaRPr lang="es-ES"/>
          </a:p>
        </p:txBody>
      </p:sp>
      <p:sp>
        <p:nvSpPr>
          <p:cNvPr id="87089" name="Rectangle 49"/>
          <p:cNvSpPr>
            <a:spLocks noChangeArrowheads="1"/>
          </p:cNvSpPr>
          <p:nvPr/>
        </p:nvSpPr>
        <p:spPr bwMode="auto">
          <a:xfrm>
            <a:off x="8502650" y="3881438"/>
            <a:ext cx="0" cy="0"/>
          </a:xfrm>
          <a:prstGeom prst="rect">
            <a:avLst/>
          </a:prstGeom>
          <a:solidFill>
            <a:srgbClr val="000000"/>
          </a:solidFill>
          <a:ln w="9525">
            <a:noFill/>
            <a:miter lim="800000"/>
            <a:headEnd/>
            <a:tailEnd/>
          </a:ln>
        </p:spPr>
        <p:txBody>
          <a:bodyPr wrap="none" anchor="ctr"/>
          <a:lstStyle/>
          <a:p>
            <a:endParaRPr lang="es-ES"/>
          </a:p>
        </p:txBody>
      </p:sp>
      <p:sp>
        <p:nvSpPr>
          <p:cNvPr id="87090" name="Rectangle 50"/>
          <p:cNvSpPr>
            <a:spLocks noChangeArrowheads="1"/>
          </p:cNvSpPr>
          <p:nvPr/>
        </p:nvSpPr>
        <p:spPr bwMode="auto">
          <a:xfrm>
            <a:off x="1089025" y="3890963"/>
            <a:ext cx="0" cy="336550"/>
          </a:xfrm>
          <a:prstGeom prst="rect">
            <a:avLst/>
          </a:prstGeom>
          <a:solidFill>
            <a:srgbClr val="000000"/>
          </a:solidFill>
          <a:ln w="9525">
            <a:noFill/>
            <a:miter lim="800000"/>
            <a:headEnd/>
            <a:tailEnd/>
          </a:ln>
        </p:spPr>
        <p:txBody>
          <a:bodyPr wrap="none" anchor="ctr"/>
          <a:lstStyle/>
          <a:p>
            <a:endParaRPr lang="es-ES"/>
          </a:p>
        </p:txBody>
      </p:sp>
      <p:sp>
        <p:nvSpPr>
          <p:cNvPr id="87091" name="Rectangle 51"/>
          <p:cNvSpPr>
            <a:spLocks noChangeArrowheads="1"/>
          </p:cNvSpPr>
          <p:nvPr/>
        </p:nvSpPr>
        <p:spPr bwMode="auto">
          <a:xfrm>
            <a:off x="4749800" y="3890963"/>
            <a:ext cx="0" cy="336550"/>
          </a:xfrm>
          <a:prstGeom prst="rect">
            <a:avLst/>
          </a:prstGeom>
          <a:solidFill>
            <a:srgbClr val="000000"/>
          </a:solidFill>
          <a:ln w="9525">
            <a:noFill/>
            <a:miter lim="800000"/>
            <a:headEnd/>
            <a:tailEnd/>
          </a:ln>
        </p:spPr>
        <p:txBody>
          <a:bodyPr wrap="none" anchor="ctr"/>
          <a:lstStyle/>
          <a:p>
            <a:endParaRPr lang="es-ES"/>
          </a:p>
        </p:txBody>
      </p:sp>
      <p:sp>
        <p:nvSpPr>
          <p:cNvPr id="87092" name="Rectangle 52"/>
          <p:cNvSpPr>
            <a:spLocks noChangeArrowheads="1"/>
          </p:cNvSpPr>
          <p:nvPr/>
        </p:nvSpPr>
        <p:spPr bwMode="auto">
          <a:xfrm>
            <a:off x="8051800" y="3890963"/>
            <a:ext cx="0" cy="336550"/>
          </a:xfrm>
          <a:prstGeom prst="rect">
            <a:avLst/>
          </a:prstGeom>
          <a:solidFill>
            <a:srgbClr val="000000"/>
          </a:solidFill>
          <a:ln w="9525">
            <a:noFill/>
            <a:miter lim="800000"/>
            <a:headEnd/>
            <a:tailEnd/>
          </a:ln>
        </p:spPr>
        <p:txBody>
          <a:bodyPr wrap="none" anchor="ctr"/>
          <a:lstStyle/>
          <a:p>
            <a:endParaRPr lang="es-ES"/>
          </a:p>
        </p:txBody>
      </p:sp>
      <p:sp>
        <p:nvSpPr>
          <p:cNvPr id="87093" name="Rectangle 53"/>
          <p:cNvSpPr>
            <a:spLocks noChangeArrowheads="1"/>
          </p:cNvSpPr>
          <p:nvPr/>
        </p:nvSpPr>
        <p:spPr bwMode="auto">
          <a:xfrm>
            <a:off x="609600" y="3841750"/>
            <a:ext cx="2009775" cy="320675"/>
          </a:xfrm>
          <a:prstGeom prst="rect">
            <a:avLst/>
          </a:prstGeom>
          <a:noFill/>
          <a:ln w="9525">
            <a:noFill/>
            <a:miter lim="800000"/>
            <a:headEnd/>
            <a:tailEnd/>
          </a:ln>
        </p:spPr>
        <p:txBody>
          <a:bodyPr wrap="none" lIns="92075" tIns="46038" rIns="92075" bIns="46038">
            <a:spAutoFit/>
          </a:bodyPr>
          <a:lstStyle/>
          <a:p>
            <a:pPr algn="l" eaLnBrk="0" hangingPunct="0"/>
            <a:r>
              <a:rPr lang="es-ES_tradnl" sz="1500"/>
              <a:t>Bajo apoyo al cambio</a:t>
            </a:r>
          </a:p>
        </p:txBody>
      </p:sp>
      <p:sp>
        <p:nvSpPr>
          <p:cNvPr id="87094" name="Rectangle 54"/>
          <p:cNvSpPr>
            <a:spLocks noChangeArrowheads="1"/>
          </p:cNvSpPr>
          <p:nvPr/>
        </p:nvSpPr>
        <p:spPr bwMode="auto">
          <a:xfrm>
            <a:off x="4940300" y="3841750"/>
            <a:ext cx="1955800" cy="320675"/>
          </a:xfrm>
          <a:prstGeom prst="rect">
            <a:avLst/>
          </a:prstGeom>
          <a:noFill/>
          <a:ln w="9525">
            <a:noFill/>
            <a:miter lim="800000"/>
            <a:headEnd/>
            <a:tailEnd/>
          </a:ln>
        </p:spPr>
        <p:txBody>
          <a:bodyPr wrap="none" lIns="92075" tIns="46038" rIns="92075" bIns="46038">
            <a:spAutoFit/>
          </a:bodyPr>
          <a:lstStyle/>
          <a:p>
            <a:pPr algn="l" eaLnBrk="0" hangingPunct="0"/>
            <a:r>
              <a:rPr lang="es-ES_tradnl" sz="1500"/>
              <a:t>Alto apoyo al cambio</a:t>
            </a:r>
          </a:p>
        </p:txBody>
      </p:sp>
      <p:sp>
        <p:nvSpPr>
          <p:cNvPr id="87095" name="Rectangle 55"/>
          <p:cNvSpPr>
            <a:spLocks noChangeArrowheads="1"/>
          </p:cNvSpPr>
          <p:nvPr/>
        </p:nvSpPr>
        <p:spPr bwMode="auto">
          <a:xfrm>
            <a:off x="1089025" y="4240213"/>
            <a:ext cx="0" cy="0"/>
          </a:xfrm>
          <a:prstGeom prst="rect">
            <a:avLst/>
          </a:prstGeom>
          <a:solidFill>
            <a:srgbClr val="000000"/>
          </a:solidFill>
          <a:ln w="9525">
            <a:noFill/>
            <a:miter lim="800000"/>
            <a:headEnd/>
            <a:tailEnd/>
          </a:ln>
        </p:spPr>
        <p:txBody>
          <a:bodyPr wrap="none" anchor="ctr"/>
          <a:lstStyle/>
          <a:p>
            <a:endParaRPr lang="es-ES"/>
          </a:p>
        </p:txBody>
      </p:sp>
      <p:sp>
        <p:nvSpPr>
          <p:cNvPr id="87096" name="Rectangle 56"/>
          <p:cNvSpPr>
            <a:spLocks noChangeArrowheads="1"/>
          </p:cNvSpPr>
          <p:nvPr/>
        </p:nvSpPr>
        <p:spPr bwMode="auto">
          <a:xfrm>
            <a:off x="1100138" y="4240213"/>
            <a:ext cx="4089400" cy="0"/>
          </a:xfrm>
          <a:prstGeom prst="rect">
            <a:avLst/>
          </a:prstGeom>
          <a:solidFill>
            <a:srgbClr val="000000"/>
          </a:solidFill>
          <a:ln w="9525">
            <a:noFill/>
            <a:miter lim="800000"/>
            <a:headEnd/>
            <a:tailEnd/>
          </a:ln>
        </p:spPr>
        <p:txBody>
          <a:bodyPr wrap="none" anchor="ctr"/>
          <a:lstStyle/>
          <a:p>
            <a:endParaRPr lang="es-ES"/>
          </a:p>
        </p:txBody>
      </p:sp>
      <p:sp>
        <p:nvSpPr>
          <p:cNvPr id="87097" name="Rectangle 57"/>
          <p:cNvSpPr>
            <a:spLocks noChangeArrowheads="1"/>
          </p:cNvSpPr>
          <p:nvPr/>
        </p:nvSpPr>
        <p:spPr bwMode="auto">
          <a:xfrm>
            <a:off x="5200650" y="4240213"/>
            <a:ext cx="0" cy="0"/>
          </a:xfrm>
          <a:prstGeom prst="rect">
            <a:avLst/>
          </a:prstGeom>
          <a:solidFill>
            <a:srgbClr val="000000"/>
          </a:solidFill>
          <a:ln w="9525">
            <a:noFill/>
            <a:miter lim="800000"/>
            <a:headEnd/>
            <a:tailEnd/>
          </a:ln>
        </p:spPr>
        <p:txBody>
          <a:bodyPr wrap="none" anchor="ctr"/>
          <a:lstStyle/>
          <a:p>
            <a:endParaRPr lang="es-ES"/>
          </a:p>
        </p:txBody>
      </p:sp>
      <p:sp>
        <p:nvSpPr>
          <p:cNvPr id="87098" name="Rectangle 58"/>
          <p:cNvSpPr>
            <a:spLocks noChangeArrowheads="1"/>
          </p:cNvSpPr>
          <p:nvPr/>
        </p:nvSpPr>
        <p:spPr bwMode="auto">
          <a:xfrm>
            <a:off x="5211763" y="4240213"/>
            <a:ext cx="3279775" cy="0"/>
          </a:xfrm>
          <a:prstGeom prst="rect">
            <a:avLst/>
          </a:prstGeom>
          <a:solidFill>
            <a:srgbClr val="000000"/>
          </a:solidFill>
          <a:ln w="9525">
            <a:noFill/>
            <a:miter lim="800000"/>
            <a:headEnd/>
            <a:tailEnd/>
          </a:ln>
        </p:spPr>
        <p:txBody>
          <a:bodyPr wrap="none" anchor="ctr"/>
          <a:lstStyle/>
          <a:p>
            <a:endParaRPr lang="es-ES"/>
          </a:p>
        </p:txBody>
      </p:sp>
      <p:sp>
        <p:nvSpPr>
          <p:cNvPr id="87099" name="Rectangle 59"/>
          <p:cNvSpPr>
            <a:spLocks noChangeArrowheads="1"/>
          </p:cNvSpPr>
          <p:nvPr/>
        </p:nvSpPr>
        <p:spPr bwMode="auto">
          <a:xfrm>
            <a:off x="8502650" y="4240213"/>
            <a:ext cx="0" cy="0"/>
          </a:xfrm>
          <a:prstGeom prst="rect">
            <a:avLst/>
          </a:prstGeom>
          <a:solidFill>
            <a:srgbClr val="000000"/>
          </a:solidFill>
          <a:ln w="9525">
            <a:noFill/>
            <a:miter lim="800000"/>
            <a:headEnd/>
            <a:tailEnd/>
          </a:ln>
        </p:spPr>
        <p:txBody>
          <a:bodyPr wrap="none" anchor="ctr"/>
          <a:lstStyle/>
          <a:p>
            <a:endParaRPr lang="es-ES"/>
          </a:p>
        </p:txBody>
      </p:sp>
      <p:sp>
        <p:nvSpPr>
          <p:cNvPr id="87100" name="Rectangle 60"/>
          <p:cNvSpPr>
            <a:spLocks noChangeArrowheads="1"/>
          </p:cNvSpPr>
          <p:nvPr/>
        </p:nvSpPr>
        <p:spPr bwMode="auto">
          <a:xfrm>
            <a:off x="1089025" y="4252913"/>
            <a:ext cx="0" cy="334962"/>
          </a:xfrm>
          <a:prstGeom prst="rect">
            <a:avLst/>
          </a:prstGeom>
          <a:solidFill>
            <a:srgbClr val="000000"/>
          </a:solidFill>
          <a:ln w="9525">
            <a:noFill/>
            <a:miter lim="800000"/>
            <a:headEnd/>
            <a:tailEnd/>
          </a:ln>
        </p:spPr>
        <p:txBody>
          <a:bodyPr wrap="none" anchor="ctr"/>
          <a:lstStyle/>
          <a:p>
            <a:endParaRPr lang="es-ES"/>
          </a:p>
        </p:txBody>
      </p:sp>
      <p:sp>
        <p:nvSpPr>
          <p:cNvPr id="87101" name="Rectangle 61"/>
          <p:cNvSpPr>
            <a:spLocks noChangeArrowheads="1"/>
          </p:cNvSpPr>
          <p:nvPr/>
        </p:nvSpPr>
        <p:spPr bwMode="auto">
          <a:xfrm>
            <a:off x="4749800" y="4252913"/>
            <a:ext cx="0" cy="334962"/>
          </a:xfrm>
          <a:prstGeom prst="rect">
            <a:avLst/>
          </a:prstGeom>
          <a:solidFill>
            <a:srgbClr val="000000"/>
          </a:solidFill>
          <a:ln w="9525">
            <a:noFill/>
            <a:miter lim="800000"/>
            <a:headEnd/>
            <a:tailEnd/>
          </a:ln>
        </p:spPr>
        <p:txBody>
          <a:bodyPr wrap="none" anchor="ctr"/>
          <a:lstStyle/>
          <a:p>
            <a:endParaRPr lang="es-ES"/>
          </a:p>
        </p:txBody>
      </p:sp>
      <p:sp>
        <p:nvSpPr>
          <p:cNvPr id="87102" name="Rectangle 62"/>
          <p:cNvSpPr>
            <a:spLocks noChangeArrowheads="1"/>
          </p:cNvSpPr>
          <p:nvPr/>
        </p:nvSpPr>
        <p:spPr bwMode="auto">
          <a:xfrm>
            <a:off x="8051800" y="4252913"/>
            <a:ext cx="0" cy="334962"/>
          </a:xfrm>
          <a:prstGeom prst="rect">
            <a:avLst/>
          </a:prstGeom>
          <a:solidFill>
            <a:srgbClr val="000000"/>
          </a:solidFill>
          <a:ln w="9525">
            <a:noFill/>
            <a:miter lim="800000"/>
            <a:headEnd/>
            <a:tailEnd/>
          </a:ln>
        </p:spPr>
        <p:txBody>
          <a:bodyPr wrap="none" anchor="ctr"/>
          <a:lstStyle/>
          <a:p>
            <a:endParaRPr lang="es-ES"/>
          </a:p>
        </p:txBody>
      </p:sp>
      <p:sp>
        <p:nvSpPr>
          <p:cNvPr id="87103" name="Rectangle 63"/>
          <p:cNvSpPr>
            <a:spLocks noChangeArrowheads="1"/>
          </p:cNvSpPr>
          <p:nvPr/>
        </p:nvSpPr>
        <p:spPr bwMode="auto">
          <a:xfrm>
            <a:off x="609600" y="4200525"/>
            <a:ext cx="3732213" cy="320675"/>
          </a:xfrm>
          <a:prstGeom prst="rect">
            <a:avLst/>
          </a:prstGeom>
          <a:noFill/>
          <a:ln w="9525">
            <a:noFill/>
            <a:miter lim="800000"/>
            <a:headEnd/>
            <a:tailEnd/>
          </a:ln>
        </p:spPr>
        <p:txBody>
          <a:bodyPr wrap="none" lIns="92075" tIns="46038" rIns="92075" bIns="46038">
            <a:spAutoFit/>
          </a:bodyPr>
          <a:lstStyle/>
          <a:p>
            <a:pPr algn="l" eaLnBrk="0" hangingPunct="0"/>
            <a:r>
              <a:rPr lang="es-ES_tradnl" sz="1500"/>
              <a:t>Bajo énfasis en responsabilidad individual</a:t>
            </a:r>
          </a:p>
        </p:txBody>
      </p:sp>
      <p:sp>
        <p:nvSpPr>
          <p:cNvPr id="87104" name="Rectangle 64"/>
          <p:cNvSpPr>
            <a:spLocks noChangeArrowheads="1"/>
          </p:cNvSpPr>
          <p:nvPr/>
        </p:nvSpPr>
        <p:spPr bwMode="auto">
          <a:xfrm>
            <a:off x="4940300" y="4200525"/>
            <a:ext cx="2633663" cy="320675"/>
          </a:xfrm>
          <a:prstGeom prst="rect">
            <a:avLst/>
          </a:prstGeom>
          <a:noFill/>
          <a:ln w="9525">
            <a:noFill/>
            <a:miter lim="800000"/>
            <a:headEnd/>
            <a:tailEnd/>
          </a:ln>
        </p:spPr>
        <p:txBody>
          <a:bodyPr wrap="none" lIns="92075" tIns="46038" rIns="92075" bIns="46038">
            <a:spAutoFit/>
          </a:bodyPr>
          <a:lstStyle/>
          <a:p>
            <a:pPr algn="l" eaLnBrk="0" hangingPunct="0"/>
            <a:r>
              <a:rPr lang="es-ES_tradnl" sz="1500"/>
              <a:t>Alto énfasis en el autocontrol</a:t>
            </a:r>
          </a:p>
        </p:txBody>
      </p:sp>
      <p:sp>
        <p:nvSpPr>
          <p:cNvPr id="87105" name="Rectangle 65"/>
          <p:cNvSpPr>
            <a:spLocks noChangeArrowheads="1"/>
          </p:cNvSpPr>
          <p:nvPr/>
        </p:nvSpPr>
        <p:spPr bwMode="auto">
          <a:xfrm>
            <a:off x="1089025" y="4598988"/>
            <a:ext cx="0" cy="0"/>
          </a:xfrm>
          <a:prstGeom prst="rect">
            <a:avLst/>
          </a:prstGeom>
          <a:solidFill>
            <a:srgbClr val="000000"/>
          </a:solidFill>
          <a:ln w="9525">
            <a:noFill/>
            <a:miter lim="800000"/>
            <a:headEnd/>
            <a:tailEnd/>
          </a:ln>
        </p:spPr>
        <p:txBody>
          <a:bodyPr wrap="none" anchor="ctr"/>
          <a:lstStyle/>
          <a:p>
            <a:endParaRPr lang="es-ES"/>
          </a:p>
        </p:txBody>
      </p:sp>
      <p:sp>
        <p:nvSpPr>
          <p:cNvPr id="87106" name="Rectangle 66"/>
          <p:cNvSpPr>
            <a:spLocks noChangeArrowheads="1"/>
          </p:cNvSpPr>
          <p:nvPr/>
        </p:nvSpPr>
        <p:spPr bwMode="auto">
          <a:xfrm>
            <a:off x="1100138" y="4598988"/>
            <a:ext cx="4089400" cy="0"/>
          </a:xfrm>
          <a:prstGeom prst="rect">
            <a:avLst/>
          </a:prstGeom>
          <a:solidFill>
            <a:srgbClr val="000000"/>
          </a:solidFill>
          <a:ln w="9525">
            <a:noFill/>
            <a:miter lim="800000"/>
            <a:headEnd/>
            <a:tailEnd/>
          </a:ln>
        </p:spPr>
        <p:txBody>
          <a:bodyPr wrap="none" anchor="ctr"/>
          <a:lstStyle/>
          <a:p>
            <a:endParaRPr lang="es-ES"/>
          </a:p>
        </p:txBody>
      </p:sp>
      <p:sp>
        <p:nvSpPr>
          <p:cNvPr id="87107" name="Rectangle 67"/>
          <p:cNvSpPr>
            <a:spLocks noChangeArrowheads="1"/>
          </p:cNvSpPr>
          <p:nvPr/>
        </p:nvSpPr>
        <p:spPr bwMode="auto">
          <a:xfrm>
            <a:off x="5200650" y="4598988"/>
            <a:ext cx="0" cy="0"/>
          </a:xfrm>
          <a:prstGeom prst="rect">
            <a:avLst/>
          </a:prstGeom>
          <a:solidFill>
            <a:srgbClr val="000000"/>
          </a:solidFill>
          <a:ln w="9525">
            <a:noFill/>
            <a:miter lim="800000"/>
            <a:headEnd/>
            <a:tailEnd/>
          </a:ln>
        </p:spPr>
        <p:txBody>
          <a:bodyPr wrap="none" anchor="ctr"/>
          <a:lstStyle/>
          <a:p>
            <a:endParaRPr lang="es-ES"/>
          </a:p>
        </p:txBody>
      </p:sp>
      <p:sp>
        <p:nvSpPr>
          <p:cNvPr id="87108" name="Rectangle 68"/>
          <p:cNvSpPr>
            <a:spLocks noChangeArrowheads="1"/>
          </p:cNvSpPr>
          <p:nvPr/>
        </p:nvSpPr>
        <p:spPr bwMode="auto">
          <a:xfrm>
            <a:off x="5211763" y="4598988"/>
            <a:ext cx="3279775" cy="0"/>
          </a:xfrm>
          <a:prstGeom prst="rect">
            <a:avLst/>
          </a:prstGeom>
          <a:solidFill>
            <a:srgbClr val="000000"/>
          </a:solidFill>
          <a:ln w="9525">
            <a:noFill/>
            <a:miter lim="800000"/>
            <a:headEnd/>
            <a:tailEnd/>
          </a:ln>
        </p:spPr>
        <p:txBody>
          <a:bodyPr wrap="none" anchor="ctr"/>
          <a:lstStyle/>
          <a:p>
            <a:endParaRPr lang="es-ES"/>
          </a:p>
        </p:txBody>
      </p:sp>
      <p:sp>
        <p:nvSpPr>
          <p:cNvPr id="87109" name="Rectangle 69"/>
          <p:cNvSpPr>
            <a:spLocks noChangeArrowheads="1"/>
          </p:cNvSpPr>
          <p:nvPr/>
        </p:nvSpPr>
        <p:spPr bwMode="auto">
          <a:xfrm>
            <a:off x="8502650" y="4598988"/>
            <a:ext cx="0" cy="0"/>
          </a:xfrm>
          <a:prstGeom prst="rect">
            <a:avLst/>
          </a:prstGeom>
          <a:solidFill>
            <a:srgbClr val="000000"/>
          </a:solidFill>
          <a:ln w="9525">
            <a:noFill/>
            <a:miter lim="800000"/>
            <a:headEnd/>
            <a:tailEnd/>
          </a:ln>
        </p:spPr>
        <p:txBody>
          <a:bodyPr wrap="none" anchor="ctr"/>
          <a:lstStyle/>
          <a:p>
            <a:endParaRPr lang="es-ES"/>
          </a:p>
        </p:txBody>
      </p:sp>
      <p:sp>
        <p:nvSpPr>
          <p:cNvPr id="87110" name="Rectangle 70"/>
          <p:cNvSpPr>
            <a:spLocks noChangeArrowheads="1"/>
          </p:cNvSpPr>
          <p:nvPr/>
        </p:nvSpPr>
        <p:spPr bwMode="auto">
          <a:xfrm>
            <a:off x="1089025" y="4611688"/>
            <a:ext cx="0" cy="334962"/>
          </a:xfrm>
          <a:prstGeom prst="rect">
            <a:avLst/>
          </a:prstGeom>
          <a:solidFill>
            <a:srgbClr val="000000"/>
          </a:solidFill>
          <a:ln w="9525">
            <a:noFill/>
            <a:miter lim="800000"/>
            <a:headEnd/>
            <a:tailEnd/>
          </a:ln>
        </p:spPr>
        <p:txBody>
          <a:bodyPr wrap="none" anchor="ctr"/>
          <a:lstStyle/>
          <a:p>
            <a:endParaRPr lang="es-ES"/>
          </a:p>
        </p:txBody>
      </p:sp>
      <p:sp>
        <p:nvSpPr>
          <p:cNvPr id="87111" name="Rectangle 71"/>
          <p:cNvSpPr>
            <a:spLocks noChangeArrowheads="1"/>
          </p:cNvSpPr>
          <p:nvPr/>
        </p:nvSpPr>
        <p:spPr bwMode="auto">
          <a:xfrm>
            <a:off x="4749800" y="4611688"/>
            <a:ext cx="0" cy="334962"/>
          </a:xfrm>
          <a:prstGeom prst="rect">
            <a:avLst/>
          </a:prstGeom>
          <a:solidFill>
            <a:srgbClr val="000000"/>
          </a:solidFill>
          <a:ln w="9525">
            <a:noFill/>
            <a:miter lim="800000"/>
            <a:headEnd/>
            <a:tailEnd/>
          </a:ln>
        </p:spPr>
        <p:txBody>
          <a:bodyPr wrap="none" anchor="ctr"/>
          <a:lstStyle/>
          <a:p>
            <a:endParaRPr lang="es-ES"/>
          </a:p>
        </p:txBody>
      </p:sp>
      <p:sp>
        <p:nvSpPr>
          <p:cNvPr id="87112" name="Rectangle 72"/>
          <p:cNvSpPr>
            <a:spLocks noChangeArrowheads="1"/>
          </p:cNvSpPr>
          <p:nvPr/>
        </p:nvSpPr>
        <p:spPr bwMode="auto">
          <a:xfrm>
            <a:off x="8051800" y="4611688"/>
            <a:ext cx="0" cy="334962"/>
          </a:xfrm>
          <a:prstGeom prst="rect">
            <a:avLst/>
          </a:prstGeom>
          <a:solidFill>
            <a:srgbClr val="000000"/>
          </a:solidFill>
          <a:ln w="9525">
            <a:noFill/>
            <a:miter lim="800000"/>
            <a:headEnd/>
            <a:tailEnd/>
          </a:ln>
        </p:spPr>
        <p:txBody>
          <a:bodyPr wrap="none" anchor="ctr"/>
          <a:lstStyle/>
          <a:p>
            <a:endParaRPr lang="es-ES"/>
          </a:p>
        </p:txBody>
      </p:sp>
      <p:sp>
        <p:nvSpPr>
          <p:cNvPr id="87113" name="Rectangle 73"/>
          <p:cNvSpPr>
            <a:spLocks noChangeArrowheads="1"/>
          </p:cNvSpPr>
          <p:nvPr/>
        </p:nvSpPr>
        <p:spPr bwMode="auto">
          <a:xfrm>
            <a:off x="609600" y="4559300"/>
            <a:ext cx="2254250" cy="320675"/>
          </a:xfrm>
          <a:prstGeom prst="rect">
            <a:avLst/>
          </a:prstGeom>
          <a:noFill/>
          <a:ln w="9525">
            <a:noFill/>
            <a:miter lim="800000"/>
            <a:headEnd/>
            <a:tailEnd/>
          </a:ln>
        </p:spPr>
        <p:txBody>
          <a:bodyPr wrap="none" lIns="92075" tIns="46038" rIns="92075" bIns="46038">
            <a:spAutoFit/>
          </a:bodyPr>
          <a:lstStyle/>
          <a:p>
            <a:pPr algn="l" eaLnBrk="0" hangingPunct="0"/>
            <a:r>
              <a:rPr lang="es-ES_tradnl" sz="1500"/>
              <a:t>Asociado al seguimiento</a:t>
            </a:r>
          </a:p>
        </p:txBody>
      </p:sp>
      <p:sp>
        <p:nvSpPr>
          <p:cNvPr id="87114" name="Rectangle 74"/>
          <p:cNvSpPr>
            <a:spLocks noChangeArrowheads="1"/>
          </p:cNvSpPr>
          <p:nvPr/>
        </p:nvSpPr>
        <p:spPr bwMode="auto">
          <a:xfrm>
            <a:off x="1089025" y="4959350"/>
            <a:ext cx="0" cy="0"/>
          </a:xfrm>
          <a:prstGeom prst="rect">
            <a:avLst/>
          </a:prstGeom>
          <a:solidFill>
            <a:srgbClr val="000000"/>
          </a:solidFill>
          <a:ln w="9525">
            <a:noFill/>
            <a:miter lim="800000"/>
            <a:headEnd/>
            <a:tailEnd/>
          </a:ln>
        </p:spPr>
        <p:txBody>
          <a:bodyPr wrap="none" anchor="ctr"/>
          <a:lstStyle/>
          <a:p>
            <a:endParaRPr lang="es-ES"/>
          </a:p>
        </p:txBody>
      </p:sp>
      <p:sp>
        <p:nvSpPr>
          <p:cNvPr id="87115" name="Rectangle 75"/>
          <p:cNvSpPr>
            <a:spLocks noChangeArrowheads="1"/>
          </p:cNvSpPr>
          <p:nvPr/>
        </p:nvSpPr>
        <p:spPr bwMode="auto">
          <a:xfrm>
            <a:off x="649288" y="4959350"/>
            <a:ext cx="4089400" cy="0"/>
          </a:xfrm>
          <a:prstGeom prst="rect">
            <a:avLst/>
          </a:prstGeom>
          <a:solidFill>
            <a:srgbClr val="000000"/>
          </a:solidFill>
          <a:ln w="9525">
            <a:noFill/>
            <a:miter lim="800000"/>
            <a:headEnd/>
            <a:tailEnd/>
          </a:ln>
        </p:spPr>
        <p:txBody>
          <a:bodyPr wrap="none" anchor="ctr"/>
          <a:lstStyle/>
          <a:p>
            <a:endParaRPr lang="es-ES"/>
          </a:p>
        </p:txBody>
      </p:sp>
      <p:sp>
        <p:nvSpPr>
          <p:cNvPr id="87116" name="Rectangle 76"/>
          <p:cNvSpPr>
            <a:spLocks noChangeArrowheads="1"/>
          </p:cNvSpPr>
          <p:nvPr/>
        </p:nvSpPr>
        <p:spPr bwMode="auto">
          <a:xfrm>
            <a:off x="4749800" y="4959350"/>
            <a:ext cx="0" cy="0"/>
          </a:xfrm>
          <a:prstGeom prst="rect">
            <a:avLst/>
          </a:prstGeom>
          <a:solidFill>
            <a:srgbClr val="000000"/>
          </a:solidFill>
          <a:ln w="9525">
            <a:noFill/>
            <a:miter lim="800000"/>
            <a:headEnd/>
            <a:tailEnd/>
          </a:ln>
        </p:spPr>
        <p:txBody>
          <a:bodyPr wrap="none" anchor="ctr"/>
          <a:lstStyle/>
          <a:p>
            <a:endParaRPr lang="es-ES"/>
          </a:p>
        </p:txBody>
      </p:sp>
      <p:sp>
        <p:nvSpPr>
          <p:cNvPr id="87117" name="Rectangle 77"/>
          <p:cNvSpPr>
            <a:spLocks noChangeArrowheads="1"/>
          </p:cNvSpPr>
          <p:nvPr/>
        </p:nvSpPr>
        <p:spPr bwMode="auto">
          <a:xfrm>
            <a:off x="4760913" y="4959350"/>
            <a:ext cx="3279775" cy="0"/>
          </a:xfrm>
          <a:prstGeom prst="rect">
            <a:avLst/>
          </a:prstGeom>
          <a:solidFill>
            <a:srgbClr val="000000"/>
          </a:solidFill>
          <a:ln w="9525">
            <a:noFill/>
            <a:miter lim="800000"/>
            <a:headEnd/>
            <a:tailEnd/>
          </a:ln>
        </p:spPr>
        <p:txBody>
          <a:bodyPr wrap="none" anchor="ctr"/>
          <a:lstStyle/>
          <a:p>
            <a:endParaRPr lang="es-ES"/>
          </a:p>
        </p:txBody>
      </p:sp>
      <p:sp>
        <p:nvSpPr>
          <p:cNvPr id="87118" name="Rectangle 78"/>
          <p:cNvSpPr>
            <a:spLocks noChangeArrowheads="1"/>
          </p:cNvSpPr>
          <p:nvPr/>
        </p:nvSpPr>
        <p:spPr bwMode="auto">
          <a:xfrm>
            <a:off x="8051800" y="4959350"/>
            <a:ext cx="0" cy="0"/>
          </a:xfrm>
          <a:prstGeom prst="rect">
            <a:avLst/>
          </a:prstGeom>
          <a:solidFill>
            <a:srgbClr val="000000"/>
          </a:solidFill>
          <a:ln w="9525">
            <a:noFill/>
            <a:miter lim="800000"/>
            <a:headEnd/>
            <a:tailEnd/>
          </a:ln>
        </p:spPr>
        <p:txBody>
          <a:bodyPr wrap="none" anchor="ctr"/>
          <a:lstStyle/>
          <a:p>
            <a:endParaRPr lang="es-ES"/>
          </a:p>
        </p:txBody>
      </p:sp>
      <p:sp>
        <p:nvSpPr>
          <p:cNvPr id="87119" name="Rectangle 79"/>
          <p:cNvSpPr>
            <a:spLocks noChangeArrowheads="1"/>
          </p:cNvSpPr>
          <p:nvPr/>
        </p:nvSpPr>
        <p:spPr bwMode="auto">
          <a:xfrm>
            <a:off x="1089025" y="4970463"/>
            <a:ext cx="0" cy="334962"/>
          </a:xfrm>
          <a:prstGeom prst="rect">
            <a:avLst/>
          </a:prstGeom>
          <a:solidFill>
            <a:srgbClr val="000000"/>
          </a:solidFill>
          <a:ln w="9525">
            <a:noFill/>
            <a:miter lim="800000"/>
            <a:headEnd/>
            <a:tailEnd/>
          </a:ln>
        </p:spPr>
        <p:txBody>
          <a:bodyPr wrap="none" anchor="ctr"/>
          <a:lstStyle/>
          <a:p>
            <a:endParaRPr lang="es-ES"/>
          </a:p>
        </p:txBody>
      </p:sp>
      <p:sp>
        <p:nvSpPr>
          <p:cNvPr id="87120" name="Rectangle 80"/>
          <p:cNvSpPr>
            <a:spLocks noChangeArrowheads="1"/>
          </p:cNvSpPr>
          <p:nvPr/>
        </p:nvSpPr>
        <p:spPr bwMode="auto">
          <a:xfrm>
            <a:off x="1089025" y="5318125"/>
            <a:ext cx="0" cy="0"/>
          </a:xfrm>
          <a:prstGeom prst="rect">
            <a:avLst/>
          </a:prstGeom>
          <a:solidFill>
            <a:srgbClr val="000000"/>
          </a:solidFill>
          <a:ln w="9525">
            <a:noFill/>
            <a:miter lim="800000"/>
            <a:headEnd/>
            <a:tailEnd/>
          </a:ln>
        </p:spPr>
        <p:txBody>
          <a:bodyPr wrap="none" anchor="ctr"/>
          <a:lstStyle/>
          <a:p>
            <a:endParaRPr lang="es-ES"/>
          </a:p>
        </p:txBody>
      </p:sp>
      <p:sp>
        <p:nvSpPr>
          <p:cNvPr id="87121" name="Rectangle 81"/>
          <p:cNvSpPr>
            <a:spLocks noChangeArrowheads="1"/>
          </p:cNvSpPr>
          <p:nvPr/>
        </p:nvSpPr>
        <p:spPr bwMode="auto">
          <a:xfrm>
            <a:off x="1089025" y="5318125"/>
            <a:ext cx="0" cy="0"/>
          </a:xfrm>
          <a:prstGeom prst="rect">
            <a:avLst/>
          </a:prstGeom>
          <a:solidFill>
            <a:srgbClr val="000000"/>
          </a:solidFill>
          <a:ln w="9525">
            <a:noFill/>
            <a:miter lim="800000"/>
            <a:headEnd/>
            <a:tailEnd/>
          </a:ln>
        </p:spPr>
        <p:txBody>
          <a:bodyPr wrap="none" anchor="ctr"/>
          <a:lstStyle/>
          <a:p>
            <a:endParaRPr lang="es-ES"/>
          </a:p>
        </p:txBody>
      </p:sp>
      <p:sp>
        <p:nvSpPr>
          <p:cNvPr id="87122" name="Rectangle 82"/>
          <p:cNvSpPr>
            <a:spLocks noChangeArrowheads="1"/>
          </p:cNvSpPr>
          <p:nvPr/>
        </p:nvSpPr>
        <p:spPr bwMode="auto">
          <a:xfrm>
            <a:off x="1100138" y="5318125"/>
            <a:ext cx="4089400" cy="0"/>
          </a:xfrm>
          <a:prstGeom prst="rect">
            <a:avLst/>
          </a:prstGeom>
          <a:solidFill>
            <a:srgbClr val="000000"/>
          </a:solidFill>
          <a:ln w="9525">
            <a:noFill/>
            <a:miter lim="800000"/>
            <a:headEnd/>
            <a:tailEnd/>
          </a:ln>
        </p:spPr>
        <p:txBody>
          <a:bodyPr wrap="none" anchor="ctr"/>
          <a:lstStyle/>
          <a:p>
            <a:endParaRPr lang="es-ES"/>
          </a:p>
        </p:txBody>
      </p:sp>
      <p:sp>
        <p:nvSpPr>
          <p:cNvPr id="87123" name="Rectangle 83"/>
          <p:cNvSpPr>
            <a:spLocks noChangeArrowheads="1"/>
          </p:cNvSpPr>
          <p:nvPr/>
        </p:nvSpPr>
        <p:spPr bwMode="auto">
          <a:xfrm>
            <a:off x="4749800" y="4970463"/>
            <a:ext cx="0" cy="334962"/>
          </a:xfrm>
          <a:prstGeom prst="rect">
            <a:avLst/>
          </a:prstGeom>
          <a:solidFill>
            <a:srgbClr val="000000"/>
          </a:solidFill>
          <a:ln w="9525">
            <a:noFill/>
            <a:miter lim="800000"/>
            <a:headEnd/>
            <a:tailEnd/>
          </a:ln>
        </p:spPr>
        <p:txBody>
          <a:bodyPr wrap="none" anchor="ctr"/>
          <a:lstStyle/>
          <a:p>
            <a:endParaRPr lang="es-ES"/>
          </a:p>
        </p:txBody>
      </p:sp>
      <p:sp>
        <p:nvSpPr>
          <p:cNvPr id="87124" name="Rectangle 84"/>
          <p:cNvSpPr>
            <a:spLocks noChangeArrowheads="1"/>
          </p:cNvSpPr>
          <p:nvPr/>
        </p:nvSpPr>
        <p:spPr bwMode="auto">
          <a:xfrm>
            <a:off x="5200650" y="5318125"/>
            <a:ext cx="0" cy="0"/>
          </a:xfrm>
          <a:prstGeom prst="rect">
            <a:avLst/>
          </a:prstGeom>
          <a:solidFill>
            <a:srgbClr val="000000"/>
          </a:solidFill>
          <a:ln w="9525">
            <a:noFill/>
            <a:miter lim="800000"/>
            <a:headEnd/>
            <a:tailEnd/>
          </a:ln>
        </p:spPr>
        <p:txBody>
          <a:bodyPr wrap="none" anchor="ctr"/>
          <a:lstStyle/>
          <a:p>
            <a:endParaRPr lang="es-ES"/>
          </a:p>
        </p:txBody>
      </p:sp>
      <p:sp>
        <p:nvSpPr>
          <p:cNvPr id="87125" name="Rectangle 85"/>
          <p:cNvSpPr>
            <a:spLocks noChangeArrowheads="1"/>
          </p:cNvSpPr>
          <p:nvPr/>
        </p:nvSpPr>
        <p:spPr bwMode="auto">
          <a:xfrm>
            <a:off x="5211763" y="5318125"/>
            <a:ext cx="3279775" cy="0"/>
          </a:xfrm>
          <a:prstGeom prst="rect">
            <a:avLst/>
          </a:prstGeom>
          <a:solidFill>
            <a:srgbClr val="000000"/>
          </a:solidFill>
          <a:ln w="9525">
            <a:noFill/>
            <a:miter lim="800000"/>
            <a:headEnd/>
            <a:tailEnd/>
          </a:ln>
        </p:spPr>
        <p:txBody>
          <a:bodyPr wrap="none" anchor="ctr"/>
          <a:lstStyle/>
          <a:p>
            <a:endParaRPr lang="es-ES"/>
          </a:p>
        </p:txBody>
      </p:sp>
      <p:sp>
        <p:nvSpPr>
          <p:cNvPr id="87126" name="Rectangle 86"/>
          <p:cNvSpPr>
            <a:spLocks noChangeArrowheads="1"/>
          </p:cNvSpPr>
          <p:nvPr/>
        </p:nvSpPr>
        <p:spPr bwMode="auto">
          <a:xfrm>
            <a:off x="8051800" y="4970463"/>
            <a:ext cx="0" cy="334962"/>
          </a:xfrm>
          <a:prstGeom prst="rect">
            <a:avLst/>
          </a:prstGeom>
          <a:solidFill>
            <a:srgbClr val="000000"/>
          </a:solidFill>
          <a:ln w="9525">
            <a:noFill/>
            <a:miter lim="800000"/>
            <a:headEnd/>
            <a:tailEnd/>
          </a:ln>
        </p:spPr>
        <p:txBody>
          <a:bodyPr wrap="none" anchor="ctr"/>
          <a:lstStyle/>
          <a:p>
            <a:endParaRPr lang="es-ES"/>
          </a:p>
        </p:txBody>
      </p:sp>
      <p:sp>
        <p:nvSpPr>
          <p:cNvPr id="87127" name="Rectangle 87"/>
          <p:cNvSpPr>
            <a:spLocks noChangeArrowheads="1"/>
          </p:cNvSpPr>
          <p:nvPr/>
        </p:nvSpPr>
        <p:spPr bwMode="auto">
          <a:xfrm>
            <a:off x="8502650" y="5318125"/>
            <a:ext cx="0" cy="0"/>
          </a:xfrm>
          <a:prstGeom prst="rect">
            <a:avLst/>
          </a:prstGeom>
          <a:solidFill>
            <a:srgbClr val="000000"/>
          </a:solidFill>
          <a:ln w="9525">
            <a:noFill/>
            <a:miter lim="800000"/>
            <a:headEnd/>
            <a:tailEnd/>
          </a:ln>
        </p:spPr>
        <p:txBody>
          <a:bodyPr wrap="none" anchor="ctr"/>
          <a:lstStyle/>
          <a:p>
            <a:endParaRPr lang="es-ES"/>
          </a:p>
        </p:txBody>
      </p:sp>
      <p:sp>
        <p:nvSpPr>
          <p:cNvPr id="87128" name="Rectangle 88"/>
          <p:cNvSpPr>
            <a:spLocks noChangeArrowheads="1"/>
          </p:cNvSpPr>
          <p:nvPr/>
        </p:nvSpPr>
        <p:spPr bwMode="auto">
          <a:xfrm>
            <a:off x="8502650" y="5318125"/>
            <a:ext cx="0" cy="0"/>
          </a:xfrm>
          <a:prstGeom prst="rect">
            <a:avLst/>
          </a:prstGeom>
          <a:solidFill>
            <a:srgbClr val="000000"/>
          </a:solidFill>
          <a:ln w="9525">
            <a:noFill/>
            <a:miter lim="800000"/>
            <a:headEnd/>
            <a:tailEnd/>
          </a:ln>
        </p:spPr>
        <p:txBody>
          <a:bodyPr wrap="none" anchor="ctr"/>
          <a:lstStyle/>
          <a:p>
            <a:endParaRPr lang="es-ES"/>
          </a:p>
        </p:txBody>
      </p:sp>
      <p:sp>
        <p:nvSpPr>
          <p:cNvPr id="87129" name="Rectangle 89"/>
          <p:cNvSpPr>
            <a:spLocks noChangeArrowheads="1"/>
          </p:cNvSpPr>
          <p:nvPr/>
        </p:nvSpPr>
        <p:spPr bwMode="auto">
          <a:xfrm>
            <a:off x="609600" y="4918075"/>
            <a:ext cx="1543050" cy="320675"/>
          </a:xfrm>
          <a:prstGeom prst="rect">
            <a:avLst/>
          </a:prstGeom>
          <a:noFill/>
          <a:ln w="9525">
            <a:noFill/>
            <a:miter lim="800000"/>
            <a:headEnd/>
            <a:tailEnd/>
          </a:ln>
        </p:spPr>
        <p:txBody>
          <a:bodyPr wrap="none" lIns="92075" tIns="46038" rIns="92075" bIns="46038">
            <a:spAutoFit/>
          </a:bodyPr>
          <a:lstStyle/>
          <a:p>
            <a:pPr algn="l" eaLnBrk="0" hangingPunct="0"/>
            <a:r>
              <a:rPr lang="es-ES_tradnl" sz="1500"/>
              <a:t>No agrega valor</a:t>
            </a:r>
          </a:p>
        </p:txBody>
      </p:sp>
      <p:sp>
        <p:nvSpPr>
          <p:cNvPr id="87130" name="Rectangle 90"/>
          <p:cNvSpPr>
            <a:spLocks noChangeArrowheads="1"/>
          </p:cNvSpPr>
          <p:nvPr/>
        </p:nvSpPr>
        <p:spPr bwMode="auto">
          <a:xfrm>
            <a:off x="4940300" y="4918075"/>
            <a:ext cx="1266825" cy="320675"/>
          </a:xfrm>
          <a:prstGeom prst="rect">
            <a:avLst/>
          </a:prstGeom>
          <a:noFill/>
          <a:ln w="9525">
            <a:noFill/>
            <a:miter lim="800000"/>
            <a:headEnd/>
            <a:tailEnd/>
          </a:ln>
        </p:spPr>
        <p:txBody>
          <a:bodyPr wrap="none" lIns="92075" tIns="46038" rIns="92075" bIns="46038">
            <a:spAutoFit/>
          </a:bodyPr>
          <a:lstStyle/>
          <a:p>
            <a:pPr algn="l" eaLnBrk="0" hangingPunct="0"/>
            <a:r>
              <a:rPr lang="es-ES_tradnl" sz="1500"/>
              <a:t>Agrega valor</a:t>
            </a:r>
          </a:p>
        </p:txBody>
      </p:sp>
      <p:sp>
        <p:nvSpPr>
          <p:cNvPr id="87131" name="Freeform 91"/>
          <p:cNvSpPr>
            <a:spLocks/>
          </p:cNvSpPr>
          <p:nvPr/>
        </p:nvSpPr>
        <p:spPr bwMode="auto">
          <a:xfrm>
            <a:off x="8482013" y="6254750"/>
            <a:ext cx="519112" cy="481013"/>
          </a:xfrm>
          <a:custGeom>
            <a:avLst/>
            <a:gdLst>
              <a:gd name="T0" fmla="*/ 203 w 327"/>
              <a:gd name="T1" fmla="*/ 277 h 303"/>
              <a:gd name="T2" fmla="*/ 203 w 327"/>
              <a:gd name="T3" fmla="*/ 282 h 303"/>
              <a:gd name="T4" fmla="*/ 201 w 327"/>
              <a:gd name="T5" fmla="*/ 287 h 303"/>
              <a:gd name="T6" fmla="*/ 200 w 327"/>
              <a:gd name="T7" fmla="*/ 292 h 303"/>
              <a:gd name="T8" fmla="*/ 196 w 327"/>
              <a:gd name="T9" fmla="*/ 296 h 303"/>
              <a:gd name="T10" fmla="*/ 192 w 327"/>
              <a:gd name="T11" fmla="*/ 299 h 303"/>
              <a:gd name="T12" fmla="*/ 204 w 327"/>
              <a:gd name="T13" fmla="*/ 297 h 303"/>
              <a:gd name="T14" fmla="*/ 237 w 327"/>
              <a:gd name="T15" fmla="*/ 285 h 303"/>
              <a:gd name="T16" fmla="*/ 267 w 327"/>
              <a:gd name="T17" fmla="*/ 267 h 303"/>
              <a:gd name="T18" fmla="*/ 291 w 327"/>
              <a:gd name="T19" fmla="*/ 244 h 303"/>
              <a:gd name="T20" fmla="*/ 310 w 327"/>
              <a:gd name="T21" fmla="*/ 216 h 303"/>
              <a:gd name="T22" fmla="*/ 321 w 327"/>
              <a:gd name="T23" fmla="*/ 185 h 303"/>
              <a:gd name="T24" fmla="*/ 326 w 327"/>
              <a:gd name="T25" fmla="*/ 151 h 303"/>
              <a:gd name="T26" fmla="*/ 322 w 327"/>
              <a:gd name="T27" fmla="*/ 119 h 303"/>
              <a:gd name="T28" fmla="*/ 312 w 327"/>
              <a:gd name="T29" fmla="*/ 89 h 303"/>
              <a:gd name="T30" fmla="*/ 295 w 327"/>
              <a:gd name="T31" fmla="*/ 63 h 303"/>
              <a:gd name="T32" fmla="*/ 273 w 327"/>
              <a:gd name="T33" fmla="*/ 40 h 303"/>
              <a:gd name="T34" fmla="*/ 247 w 327"/>
              <a:gd name="T35" fmla="*/ 21 h 303"/>
              <a:gd name="T36" fmla="*/ 216 w 327"/>
              <a:gd name="T37" fmla="*/ 8 h 303"/>
              <a:gd name="T38" fmla="*/ 203 w 327"/>
              <a:gd name="T39" fmla="*/ 67 h 303"/>
              <a:gd name="T40" fmla="*/ 202 w 327"/>
              <a:gd name="T41" fmla="*/ 73 h 303"/>
              <a:gd name="T42" fmla="*/ 200 w 327"/>
              <a:gd name="T43" fmla="*/ 78 h 303"/>
              <a:gd name="T44" fmla="*/ 196 w 327"/>
              <a:gd name="T45" fmla="*/ 82 h 303"/>
              <a:gd name="T46" fmla="*/ 191 w 327"/>
              <a:gd name="T47" fmla="*/ 85 h 303"/>
              <a:gd name="T48" fmla="*/ 186 w 327"/>
              <a:gd name="T49" fmla="*/ 86 h 303"/>
              <a:gd name="T50" fmla="*/ 180 w 327"/>
              <a:gd name="T51" fmla="*/ 87 h 303"/>
              <a:gd name="T52" fmla="*/ 178 w 327"/>
              <a:gd name="T53" fmla="*/ 0 h 303"/>
              <a:gd name="T54" fmla="*/ 174 w 327"/>
              <a:gd name="T55" fmla="*/ 0 h 303"/>
              <a:gd name="T56" fmla="*/ 170 w 327"/>
              <a:gd name="T57" fmla="*/ 145 h 303"/>
              <a:gd name="T58" fmla="*/ 124 w 327"/>
              <a:gd name="T59" fmla="*/ 3 h 303"/>
              <a:gd name="T60" fmla="*/ 89 w 327"/>
              <a:gd name="T61" fmla="*/ 15 h 303"/>
              <a:gd name="T62" fmla="*/ 58 w 327"/>
              <a:gd name="T63" fmla="*/ 34 h 303"/>
              <a:gd name="T64" fmla="*/ 32 w 327"/>
              <a:gd name="T65" fmla="*/ 59 h 303"/>
              <a:gd name="T66" fmla="*/ 13 w 327"/>
              <a:gd name="T67" fmla="*/ 89 h 303"/>
              <a:gd name="T68" fmla="*/ 2 w 327"/>
              <a:gd name="T69" fmla="*/ 122 h 303"/>
              <a:gd name="T70" fmla="*/ 0 w 327"/>
              <a:gd name="T71" fmla="*/ 158 h 303"/>
              <a:gd name="T72" fmla="*/ 4 w 327"/>
              <a:gd name="T73" fmla="*/ 190 h 303"/>
              <a:gd name="T74" fmla="*/ 16 w 327"/>
              <a:gd name="T75" fmla="*/ 220 h 303"/>
              <a:gd name="T76" fmla="*/ 36 w 327"/>
              <a:gd name="T77" fmla="*/ 247 h 303"/>
              <a:gd name="T78" fmla="*/ 60 w 327"/>
              <a:gd name="T79" fmla="*/ 269 h 303"/>
              <a:gd name="T80" fmla="*/ 89 w 327"/>
              <a:gd name="T81" fmla="*/ 286 h 303"/>
              <a:gd name="T82" fmla="*/ 121 w 327"/>
              <a:gd name="T83" fmla="*/ 297 h 303"/>
              <a:gd name="T84" fmla="*/ 125 w 327"/>
              <a:gd name="T85" fmla="*/ 297 h 303"/>
              <a:gd name="T86" fmla="*/ 122 w 327"/>
              <a:gd name="T87" fmla="*/ 295 h 303"/>
              <a:gd name="T88" fmla="*/ 119 w 327"/>
              <a:gd name="T89" fmla="*/ 290 h 303"/>
              <a:gd name="T90" fmla="*/ 116 w 327"/>
              <a:gd name="T91" fmla="*/ 285 h 303"/>
              <a:gd name="T92" fmla="*/ 115 w 327"/>
              <a:gd name="T93" fmla="*/ 280 h 303"/>
              <a:gd name="T94" fmla="*/ 115 w 327"/>
              <a:gd name="T95" fmla="*/ 274 h 303"/>
              <a:gd name="T96" fmla="*/ 140 w 327"/>
              <a:gd name="T97" fmla="*/ 301 h 303"/>
              <a:gd name="T98" fmla="*/ 144 w 327"/>
              <a:gd name="T99" fmla="*/ 301 h 303"/>
              <a:gd name="T100" fmla="*/ 147 w 327"/>
              <a:gd name="T101" fmla="*/ 302 h 303"/>
              <a:gd name="T102" fmla="*/ 172 w 327"/>
              <a:gd name="T103" fmla="*/ 302 h 303"/>
              <a:gd name="T104" fmla="*/ 176 w 327"/>
              <a:gd name="T105" fmla="*/ 302 h 303"/>
              <a:gd name="T106" fmla="*/ 179 w 327"/>
              <a:gd name="T107" fmla="*/ 301 h 30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7"/>
              <a:gd name="T163" fmla="*/ 0 h 303"/>
              <a:gd name="T164" fmla="*/ 327 w 327"/>
              <a:gd name="T165" fmla="*/ 303 h 30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7" h="303">
                <a:moveTo>
                  <a:pt x="180" y="157"/>
                </a:moveTo>
                <a:lnTo>
                  <a:pt x="203" y="157"/>
                </a:lnTo>
                <a:lnTo>
                  <a:pt x="203" y="276"/>
                </a:lnTo>
                <a:lnTo>
                  <a:pt x="203" y="277"/>
                </a:lnTo>
                <a:lnTo>
                  <a:pt x="203" y="278"/>
                </a:lnTo>
                <a:lnTo>
                  <a:pt x="203" y="280"/>
                </a:lnTo>
                <a:lnTo>
                  <a:pt x="203" y="281"/>
                </a:lnTo>
                <a:lnTo>
                  <a:pt x="203" y="282"/>
                </a:lnTo>
                <a:lnTo>
                  <a:pt x="203" y="283"/>
                </a:lnTo>
                <a:lnTo>
                  <a:pt x="202" y="285"/>
                </a:lnTo>
                <a:lnTo>
                  <a:pt x="201" y="286"/>
                </a:lnTo>
                <a:lnTo>
                  <a:pt x="201" y="287"/>
                </a:lnTo>
                <a:lnTo>
                  <a:pt x="201" y="288"/>
                </a:lnTo>
                <a:lnTo>
                  <a:pt x="200" y="289"/>
                </a:lnTo>
                <a:lnTo>
                  <a:pt x="200" y="290"/>
                </a:lnTo>
                <a:lnTo>
                  <a:pt x="200" y="291"/>
                </a:lnTo>
                <a:lnTo>
                  <a:pt x="200" y="292"/>
                </a:lnTo>
                <a:lnTo>
                  <a:pt x="199" y="292"/>
                </a:lnTo>
                <a:lnTo>
                  <a:pt x="198" y="293"/>
                </a:lnTo>
                <a:lnTo>
                  <a:pt x="197" y="293"/>
                </a:lnTo>
                <a:lnTo>
                  <a:pt x="196" y="295"/>
                </a:lnTo>
                <a:lnTo>
                  <a:pt x="196" y="296"/>
                </a:lnTo>
                <a:lnTo>
                  <a:pt x="195" y="297"/>
                </a:lnTo>
                <a:lnTo>
                  <a:pt x="194" y="298"/>
                </a:lnTo>
                <a:lnTo>
                  <a:pt x="193" y="298"/>
                </a:lnTo>
                <a:lnTo>
                  <a:pt x="192" y="299"/>
                </a:lnTo>
                <a:lnTo>
                  <a:pt x="191" y="300"/>
                </a:lnTo>
                <a:lnTo>
                  <a:pt x="190" y="300"/>
                </a:lnTo>
                <a:lnTo>
                  <a:pt x="196" y="299"/>
                </a:lnTo>
                <a:lnTo>
                  <a:pt x="204" y="297"/>
                </a:lnTo>
                <a:lnTo>
                  <a:pt x="211" y="296"/>
                </a:lnTo>
                <a:lnTo>
                  <a:pt x="218" y="293"/>
                </a:lnTo>
                <a:lnTo>
                  <a:pt x="225" y="291"/>
                </a:lnTo>
                <a:lnTo>
                  <a:pt x="231" y="289"/>
                </a:lnTo>
                <a:lnTo>
                  <a:pt x="237" y="285"/>
                </a:lnTo>
                <a:lnTo>
                  <a:pt x="244" y="282"/>
                </a:lnTo>
                <a:lnTo>
                  <a:pt x="250" y="279"/>
                </a:lnTo>
                <a:lnTo>
                  <a:pt x="255" y="275"/>
                </a:lnTo>
                <a:lnTo>
                  <a:pt x="261" y="272"/>
                </a:lnTo>
                <a:lnTo>
                  <a:pt x="267" y="267"/>
                </a:lnTo>
                <a:lnTo>
                  <a:pt x="272" y="263"/>
                </a:lnTo>
                <a:lnTo>
                  <a:pt x="277" y="258"/>
                </a:lnTo>
                <a:lnTo>
                  <a:pt x="282" y="254"/>
                </a:lnTo>
                <a:lnTo>
                  <a:pt x="287" y="249"/>
                </a:lnTo>
                <a:lnTo>
                  <a:pt x="291" y="244"/>
                </a:lnTo>
                <a:lnTo>
                  <a:pt x="295" y="239"/>
                </a:lnTo>
                <a:lnTo>
                  <a:pt x="299" y="233"/>
                </a:lnTo>
                <a:lnTo>
                  <a:pt x="303" y="227"/>
                </a:lnTo>
                <a:lnTo>
                  <a:pt x="306" y="222"/>
                </a:lnTo>
                <a:lnTo>
                  <a:pt x="310" y="216"/>
                </a:lnTo>
                <a:lnTo>
                  <a:pt x="313" y="210"/>
                </a:lnTo>
                <a:lnTo>
                  <a:pt x="315" y="205"/>
                </a:lnTo>
                <a:lnTo>
                  <a:pt x="318" y="197"/>
                </a:lnTo>
                <a:lnTo>
                  <a:pt x="320" y="191"/>
                </a:lnTo>
                <a:lnTo>
                  <a:pt x="321" y="185"/>
                </a:lnTo>
                <a:lnTo>
                  <a:pt x="323" y="178"/>
                </a:lnTo>
                <a:lnTo>
                  <a:pt x="324" y="171"/>
                </a:lnTo>
                <a:lnTo>
                  <a:pt x="325" y="165"/>
                </a:lnTo>
                <a:lnTo>
                  <a:pt x="325" y="158"/>
                </a:lnTo>
                <a:lnTo>
                  <a:pt x="326" y="151"/>
                </a:lnTo>
                <a:lnTo>
                  <a:pt x="325" y="144"/>
                </a:lnTo>
                <a:lnTo>
                  <a:pt x="325" y="138"/>
                </a:lnTo>
                <a:lnTo>
                  <a:pt x="324" y="132"/>
                </a:lnTo>
                <a:lnTo>
                  <a:pt x="324" y="125"/>
                </a:lnTo>
                <a:lnTo>
                  <a:pt x="322" y="119"/>
                </a:lnTo>
                <a:lnTo>
                  <a:pt x="321" y="113"/>
                </a:lnTo>
                <a:lnTo>
                  <a:pt x="319" y="106"/>
                </a:lnTo>
                <a:lnTo>
                  <a:pt x="317" y="101"/>
                </a:lnTo>
                <a:lnTo>
                  <a:pt x="314" y="94"/>
                </a:lnTo>
                <a:lnTo>
                  <a:pt x="312" y="89"/>
                </a:lnTo>
                <a:lnTo>
                  <a:pt x="309" y="83"/>
                </a:lnTo>
                <a:lnTo>
                  <a:pt x="306" y="78"/>
                </a:lnTo>
                <a:lnTo>
                  <a:pt x="302" y="72"/>
                </a:lnTo>
                <a:lnTo>
                  <a:pt x="299" y="67"/>
                </a:lnTo>
                <a:lnTo>
                  <a:pt x="295" y="63"/>
                </a:lnTo>
                <a:lnTo>
                  <a:pt x="291" y="57"/>
                </a:lnTo>
                <a:lnTo>
                  <a:pt x="287" y="53"/>
                </a:lnTo>
                <a:lnTo>
                  <a:pt x="282" y="48"/>
                </a:lnTo>
                <a:lnTo>
                  <a:pt x="278" y="44"/>
                </a:lnTo>
                <a:lnTo>
                  <a:pt x="273" y="40"/>
                </a:lnTo>
                <a:lnTo>
                  <a:pt x="268" y="36"/>
                </a:lnTo>
                <a:lnTo>
                  <a:pt x="263" y="32"/>
                </a:lnTo>
                <a:lnTo>
                  <a:pt x="258" y="28"/>
                </a:lnTo>
                <a:lnTo>
                  <a:pt x="252" y="24"/>
                </a:lnTo>
                <a:lnTo>
                  <a:pt x="247" y="21"/>
                </a:lnTo>
                <a:lnTo>
                  <a:pt x="241" y="17"/>
                </a:lnTo>
                <a:lnTo>
                  <a:pt x="235" y="15"/>
                </a:lnTo>
                <a:lnTo>
                  <a:pt x="229" y="13"/>
                </a:lnTo>
                <a:lnTo>
                  <a:pt x="223" y="10"/>
                </a:lnTo>
                <a:lnTo>
                  <a:pt x="216" y="8"/>
                </a:lnTo>
                <a:lnTo>
                  <a:pt x="210" y="6"/>
                </a:lnTo>
                <a:lnTo>
                  <a:pt x="203" y="4"/>
                </a:lnTo>
                <a:lnTo>
                  <a:pt x="203" y="66"/>
                </a:lnTo>
                <a:lnTo>
                  <a:pt x="203" y="67"/>
                </a:lnTo>
                <a:lnTo>
                  <a:pt x="203" y="69"/>
                </a:lnTo>
                <a:lnTo>
                  <a:pt x="203" y="70"/>
                </a:lnTo>
                <a:lnTo>
                  <a:pt x="203" y="71"/>
                </a:lnTo>
                <a:lnTo>
                  <a:pt x="203" y="72"/>
                </a:lnTo>
                <a:lnTo>
                  <a:pt x="202" y="73"/>
                </a:lnTo>
                <a:lnTo>
                  <a:pt x="201" y="74"/>
                </a:lnTo>
                <a:lnTo>
                  <a:pt x="201" y="75"/>
                </a:lnTo>
                <a:lnTo>
                  <a:pt x="200" y="76"/>
                </a:lnTo>
                <a:lnTo>
                  <a:pt x="200" y="77"/>
                </a:lnTo>
                <a:lnTo>
                  <a:pt x="200" y="78"/>
                </a:lnTo>
                <a:lnTo>
                  <a:pt x="199" y="78"/>
                </a:lnTo>
                <a:lnTo>
                  <a:pt x="198" y="79"/>
                </a:lnTo>
                <a:lnTo>
                  <a:pt x="197" y="80"/>
                </a:lnTo>
                <a:lnTo>
                  <a:pt x="196" y="81"/>
                </a:lnTo>
                <a:lnTo>
                  <a:pt x="196" y="82"/>
                </a:lnTo>
                <a:lnTo>
                  <a:pt x="195" y="82"/>
                </a:lnTo>
                <a:lnTo>
                  <a:pt x="194" y="83"/>
                </a:lnTo>
                <a:lnTo>
                  <a:pt x="193" y="84"/>
                </a:lnTo>
                <a:lnTo>
                  <a:pt x="192" y="84"/>
                </a:lnTo>
                <a:lnTo>
                  <a:pt x="191" y="85"/>
                </a:lnTo>
                <a:lnTo>
                  <a:pt x="190" y="86"/>
                </a:lnTo>
                <a:lnTo>
                  <a:pt x="189" y="86"/>
                </a:lnTo>
                <a:lnTo>
                  <a:pt x="188" y="86"/>
                </a:lnTo>
                <a:lnTo>
                  <a:pt x="187" y="86"/>
                </a:lnTo>
                <a:lnTo>
                  <a:pt x="186" y="86"/>
                </a:lnTo>
                <a:lnTo>
                  <a:pt x="185" y="87"/>
                </a:lnTo>
                <a:lnTo>
                  <a:pt x="183" y="87"/>
                </a:lnTo>
                <a:lnTo>
                  <a:pt x="182" y="87"/>
                </a:lnTo>
                <a:lnTo>
                  <a:pt x="181" y="87"/>
                </a:lnTo>
                <a:lnTo>
                  <a:pt x="180" y="87"/>
                </a:lnTo>
                <a:lnTo>
                  <a:pt x="180" y="1"/>
                </a:lnTo>
                <a:lnTo>
                  <a:pt x="179" y="1"/>
                </a:lnTo>
                <a:lnTo>
                  <a:pt x="178" y="1"/>
                </a:lnTo>
                <a:lnTo>
                  <a:pt x="178" y="0"/>
                </a:lnTo>
                <a:lnTo>
                  <a:pt x="177" y="0"/>
                </a:lnTo>
                <a:lnTo>
                  <a:pt x="176" y="0"/>
                </a:lnTo>
                <a:lnTo>
                  <a:pt x="175" y="0"/>
                </a:lnTo>
                <a:lnTo>
                  <a:pt x="174" y="0"/>
                </a:lnTo>
                <a:lnTo>
                  <a:pt x="173" y="0"/>
                </a:lnTo>
                <a:lnTo>
                  <a:pt x="172" y="0"/>
                </a:lnTo>
                <a:lnTo>
                  <a:pt x="171" y="0"/>
                </a:lnTo>
                <a:lnTo>
                  <a:pt x="170" y="0"/>
                </a:lnTo>
                <a:lnTo>
                  <a:pt x="170" y="145"/>
                </a:lnTo>
                <a:lnTo>
                  <a:pt x="147" y="145"/>
                </a:lnTo>
                <a:lnTo>
                  <a:pt x="147" y="0"/>
                </a:lnTo>
                <a:lnTo>
                  <a:pt x="140" y="1"/>
                </a:lnTo>
                <a:lnTo>
                  <a:pt x="132" y="2"/>
                </a:lnTo>
                <a:lnTo>
                  <a:pt x="124" y="3"/>
                </a:lnTo>
                <a:lnTo>
                  <a:pt x="117" y="5"/>
                </a:lnTo>
                <a:lnTo>
                  <a:pt x="109" y="7"/>
                </a:lnTo>
                <a:lnTo>
                  <a:pt x="102" y="10"/>
                </a:lnTo>
                <a:lnTo>
                  <a:pt x="95" y="13"/>
                </a:lnTo>
                <a:lnTo>
                  <a:pt x="89" y="15"/>
                </a:lnTo>
                <a:lnTo>
                  <a:pt x="82" y="18"/>
                </a:lnTo>
                <a:lnTo>
                  <a:pt x="75" y="22"/>
                </a:lnTo>
                <a:lnTo>
                  <a:pt x="69" y="26"/>
                </a:lnTo>
                <a:lnTo>
                  <a:pt x="64" y="30"/>
                </a:lnTo>
                <a:lnTo>
                  <a:pt x="58" y="34"/>
                </a:lnTo>
                <a:lnTo>
                  <a:pt x="52" y="39"/>
                </a:lnTo>
                <a:lnTo>
                  <a:pt x="47" y="44"/>
                </a:lnTo>
                <a:lnTo>
                  <a:pt x="42" y="48"/>
                </a:lnTo>
                <a:lnTo>
                  <a:pt x="37" y="53"/>
                </a:lnTo>
                <a:lnTo>
                  <a:pt x="32" y="59"/>
                </a:lnTo>
                <a:lnTo>
                  <a:pt x="27" y="64"/>
                </a:lnTo>
                <a:lnTo>
                  <a:pt x="24" y="70"/>
                </a:lnTo>
                <a:lnTo>
                  <a:pt x="20" y="76"/>
                </a:lnTo>
                <a:lnTo>
                  <a:pt x="16" y="82"/>
                </a:lnTo>
                <a:lnTo>
                  <a:pt x="13" y="89"/>
                </a:lnTo>
                <a:lnTo>
                  <a:pt x="10" y="94"/>
                </a:lnTo>
                <a:lnTo>
                  <a:pt x="7" y="101"/>
                </a:lnTo>
                <a:lnTo>
                  <a:pt x="5" y="108"/>
                </a:lnTo>
                <a:lnTo>
                  <a:pt x="3" y="115"/>
                </a:lnTo>
                <a:lnTo>
                  <a:pt x="2" y="122"/>
                </a:lnTo>
                <a:lnTo>
                  <a:pt x="0" y="129"/>
                </a:lnTo>
                <a:lnTo>
                  <a:pt x="0" y="136"/>
                </a:lnTo>
                <a:lnTo>
                  <a:pt x="0" y="143"/>
                </a:lnTo>
                <a:lnTo>
                  <a:pt x="0" y="151"/>
                </a:lnTo>
                <a:lnTo>
                  <a:pt x="0" y="158"/>
                </a:lnTo>
                <a:lnTo>
                  <a:pt x="0" y="164"/>
                </a:lnTo>
                <a:lnTo>
                  <a:pt x="0" y="171"/>
                </a:lnTo>
                <a:lnTo>
                  <a:pt x="2" y="178"/>
                </a:lnTo>
                <a:lnTo>
                  <a:pt x="3" y="184"/>
                </a:lnTo>
                <a:lnTo>
                  <a:pt x="4" y="190"/>
                </a:lnTo>
                <a:lnTo>
                  <a:pt x="6" y="197"/>
                </a:lnTo>
                <a:lnTo>
                  <a:pt x="9" y="203"/>
                </a:lnTo>
                <a:lnTo>
                  <a:pt x="11" y="208"/>
                </a:lnTo>
                <a:lnTo>
                  <a:pt x="13" y="214"/>
                </a:lnTo>
                <a:lnTo>
                  <a:pt x="16" y="220"/>
                </a:lnTo>
                <a:lnTo>
                  <a:pt x="20" y="226"/>
                </a:lnTo>
                <a:lnTo>
                  <a:pt x="24" y="231"/>
                </a:lnTo>
                <a:lnTo>
                  <a:pt x="27" y="237"/>
                </a:lnTo>
                <a:lnTo>
                  <a:pt x="31" y="242"/>
                </a:lnTo>
                <a:lnTo>
                  <a:pt x="36" y="247"/>
                </a:lnTo>
                <a:lnTo>
                  <a:pt x="40" y="251"/>
                </a:lnTo>
                <a:lnTo>
                  <a:pt x="45" y="256"/>
                </a:lnTo>
                <a:lnTo>
                  <a:pt x="49" y="261"/>
                </a:lnTo>
                <a:lnTo>
                  <a:pt x="55" y="265"/>
                </a:lnTo>
                <a:lnTo>
                  <a:pt x="60" y="269"/>
                </a:lnTo>
                <a:lnTo>
                  <a:pt x="65" y="273"/>
                </a:lnTo>
                <a:lnTo>
                  <a:pt x="71" y="277"/>
                </a:lnTo>
                <a:lnTo>
                  <a:pt x="77" y="280"/>
                </a:lnTo>
                <a:lnTo>
                  <a:pt x="82" y="283"/>
                </a:lnTo>
                <a:lnTo>
                  <a:pt x="89" y="286"/>
                </a:lnTo>
                <a:lnTo>
                  <a:pt x="95" y="289"/>
                </a:lnTo>
                <a:lnTo>
                  <a:pt x="101" y="292"/>
                </a:lnTo>
                <a:lnTo>
                  <a:pt x="108" y="293"/>
                </a:lnTo>
                <a:lnTo>
                  <a:pt x="115" y="296"/>
                </a:lnTo>
                <a:lnTo>
                  <a:pt x="121" y="297"/>
                </a:lnTo>
                <a:lnTo>
                  <a:pt x="128" y="299"/>
                </a:lnTo>
                <a:lnTo>
                  <a:pt x="127" y="299"/>
                </a:lnTo>
                <a:lnTo>
                  <a:pt x="126" y="298"/>
                </a:lnTo>
                <a:lnTo>
                  <a:pt x="125" y="297"/>
                </a:lnTo>
                <a:lnTo>
                  <a:pt x="124" y="296"/>
                </a:lnTo>
                <a:lnTo>
                  <a:pt x="123" y="296"/>
                </a:lnTo>
                <a:lnTo>
                  <a:pt x="123" y="295"/>
                </a:lnTo>
                <a:lnTo>
                  <a:pt x="122" y="295"/>
                </a:lnTo>
                <a:lnTo>
                  <a:pt x="121" y="293"/>
                </a:lnTo>
                <a:lnTo>
                  <a:pt x="120" y="292"/>
                </a:lnTo>
                <a:lnTo>
                  <a:pt x="119" y="292"/>
                </a:lnTo>
                <a:lnTo>
                  <a:pt x="119" y="291"/>
                </a:lnTo>
                <a:lnTo>
                  <a:pt x="119" y="290"/>
                </a:lnTo>
                <a:lnTo>
                  <a:pt x="118" y="289"/>
                </a:lnTo>
                <a:lnTo>
                  <a:pt x="118" y="288"/>
                </a:lnTo>
                <a:lnTo>
                  <a:pt x="117" y="288"/>
                </a:lnTo>
                <a:lnTo>
                  <a:pt x="117" y="286"/>
                </a:lnTo>
                <a:lnTo>
                  <a:pt x="116" y="285"/>
                </a:lnTo>
                <a:lnTo>
                  <a:pt x="115" y="284"/>
                </a:lnTo>
                <a:lnTo>
                  <a:pt x="115" y="282"/>
                </a:lnTo>
                <a:lnTo>
                  <a:pt x="115" y="281"/>
                </a:lnTo>
                <a:lnTo>
                  <a:pt x="115" y="280"/>
                </a:lnTo>
                <a:lnTo>
                  <a:pt x="115" y="279"/>
                </a:lnTo>
                <a:lnTo>
                  <a:pt x="115" y="278"/>
                </a:lnTo>
                <a:lnTo>
                  <a:pt x="115" y="277"/>
                </a:lnTo>
                <a:lnTo>
                  <a:pt x="115" y="275"/>
                </a:lnTo>
                <a:lnTo>
                  <a:pt x="115" y="274"/>
                </a:lnTo>
                <a:lnTo>
                  <a:pt x="115" y="157"/>
                </a:lnTo>
                <a:lnTo>
                  <a:pt x="138" y="157"/>
                </a:lnTo>
                <a:lnTo>
                  <a:pt x="138" y="301"/>
                </a:lnTo>
                <a:lnTo>
                  <a:pt x="139" y="301"/>
                </a:lnTo>
                <a:lnTo>
                  <a:pt x="140" y="301"/>
                </a:lnTo>
                <a:lnTo>
                  <a:pt x="141" y="301"/>
                </a:lnTo>
                <a:lnTo>
                  <a:pt x="142" y="301"/>
                </a:lnTo>
                <a:lnTo>
                  <a:pt x="143" y="301"/>
                </a:lnTo>
                <a:lnTo>
                  <a:pt x="144" y="301"/>
                </a:lnTo>
                <a:lnTo>
                  <a:pt x="145" y="301"/>
                </a:lnTo>
                <a:lnTo>
                  <a:pt x="146" y="301"/>
                </a:lnTo>
                <a:lnTo>
                  <a:pt x="146" y="302"/>
                </a:lnTo>
                <a:lnTo>
                  <a:pt x="147" y="302"/>
                </a:lnTo>
                <a:lnTo>
                  <a:pt x="147" y="157"/>
                </a:lnTo>
                <a:lnTo>
                  <a:pt x="170" y="157"/>
                </a:lnTo>
                <a:lnTo>
                  <a:pt x="170" y="302"/>
                </a:lnTo>
                <a:lnTo>
                  <a:pt x="171" y="302"/>
                </a:lnTo>
                <a:lnTo>
                  <a:pt x="172" y="302"/>
                </a:lnTo>
                <a:lnTo>
                  <a:pt x="173" y="302"/>
                </a:lnTo>
                <a:lnTo>
                  <a:pt x="174" y="302"/>
                </a:lnTo>
                <a:lnTo>
                  <a:pt x="175" y="302"/>
                </a:lnTo>
                <a:lnTo>
                  <a:pt x="176" y="302"/>
                </a:lnTo>
                <a:lnTo>
                  <a:pt x="177" y="302"/>
                </a:lnTo>
                <a:lnTo>
                  <a:pt x="178" y="302"/>
                </a:lnTo>
                <a:lnTo>
                  <a:pt x="178" y="301"/>
                </a:lnTo>
                <a:lnTo>
                  <a:pt x="179" y="301"/>
                </a:lnTo>
                <a:lnTo>
                  <a:pt x="180" y="301"/>
                </a:lnTo>
                <a:lnTo>
                  <a:pt x="180" y="157"/>
                </a:lnTo>
              </a:path>
            </a:pathLst>
          </a:custGeom>
          <a:noFill/>
          <a:ln w="9525" cap="rnd">
            <a:noFill/>
            <a:round/>
            <a:headEnd/>
            <a:tailEnd/>
          </a:ln>
        </p:spPr>
        <p:txBody>
          <a:bodyPr/>
          <a:lstStyle/>
          <a:p>
            <a:endParaRPr lang="es-ES"/>
          </a:p>
        </p:txBody>
      </p:sp>
      <p:sp>
        <p:nvSpPr>
          <p:cNvPr id="87132" name="Rectangle 92"/>
          <p:cNvSpPr>
            <a:spLocks noChangeArrowheads="1"/>
          </p:cNvSpPr>
          <p:nvPr/>
        </p:nvSpPr>
        <p:spPr bwMode="auto">
          <a:xfrm>
            <a:off x="1331913" y="260350"/>
            <a:ext cx="5991225" cy="457200"/>
          </a:xfrm>
          <a:prstGeom prst="rect">
            <a:avLst/>
          </a:prstGeom>
          <a:noFill/>
          <a:ln w="9525">
            <a:noFill/>
            <a:miter lim="800000"/>
            <a:headEnd/>
            <a:tailEnd/>
          </a:ln>
        </p:spPr>
        <p:txBody>
          <a:bodyPr anchor="ctr"/>
          <a:lstStyle/>
          <a:p>
            <a:pPr algn="l" eaLnBrk="0" hangingPunct="0"/>
            <a:r>
              <a:rPr lang="es-ES_tradnl" sz="1600" b="1" i="1">
                <a:solidFill>
                  <a:schemeClr val="tx2"/>
                </a:solidFill>
              </a:rPr>
              <a:t>Tendencias en Control de Gestión</a:t>
            </a:r>
          </a:p>
        </p:txBody>
      </p:sp>
      <p:sp>
        <p:nvSpPr>
          <p:cNvPr id="87133" name="Rectangle 93"/>
          <p:cNvSpPr>
            <a:spLocks noChangeArrowheads="1"/>
          </p:cNvSpPr>
          <p:nvPr/>
        </p:nvSpPr>
        <p:spPr bwMode="auto">
          <a:xfrm>
            <a:off x="4959350" y="4606925"/>
            <a:ext cx="3538538" cy="320675"/>
          </a:xfrm>
          <a:prstGeom prst="rect">
            <a:avLst/>
          </a:prstGeom>
          <a:noFill/>
          <a:ln w="9525">
            <a:noFill/>
            <a:miter lim="800000"/>
            <a:headEnd/>
            <a:tailEnd/>
          </a:ln>
        </p:spPr>
        <p:txBody>
          <a:bodyPr wrap="none">
            <a:spAutoFit/>
          </a:bodyPr>
          <a:lstStyle/>
          <a:p>
            <a:pPr algn="l"/>
            <a:r>
              <a:rPr lang="es-ES_tradnl" sz="1500"/>
              <a:t>Asociado a la coordinación de acciones</a:t>
            </a:r>
            <a:endParaRPr lang="es-MX" sz="1500"/>
          </a:p>
        </p:txBody>
      </p:sp>
      <p:sp>
        <p:nvSpPr>
          <p:cNvPr id="37982" name="AutoShape 94"/>
          <p:cNvSpPr>
            <a:spLocks noChangeArrowheads="1"/>
          </p:cNvSpPr>
          <p:nvPr/>
        </p:nvSpPr>
        <p:spPr bwMode="auto">
          <a:xfrm>
            <a:off x="7848600" y="304800"/>
            <a:ext cx="962025" cy="914400"/>
          </a:xfrm>
          <a:prstGeom prst="star5">
            <a:avLst/>
          </a:prstGeom>
          <a:solidFill>
            <a:srgbClr val="FFFFCC"/>
          </a:solidFill>
          <a:ln w="9525">
            <a:solidFill>
              <a:schemeClr val="tx1"/>
            </a:solidFill>
            <a:miter lim="800000"/>
            <a:headEnd/>
            <a:tailEnd/>
          </a:ln>
          <a:effectLst/>
        </p:spPr>
        <p:txBody>
          <a:bodyPr wrap="none" anchor="ctr"/>
          <a:lstStyle/>
          <a:p>
            <a:pPr>
              <a:defRPr/>
            </a:pPr>
            <a:endParaRPr lang="es-ES"/>
          </a:p>
        </p:txBody>
      </p:sp>
      <p:sp>
        <p:nvSpPr>
          <p:cNvPr id="37983" name="AutoShape 95"/>
          <p:cNvSpPr>
            <a:spLocks noChangeArrowheads="1"/>
          </p:cNvSpPr>
          <p:nvPr/>
        </p:nvSpPr>
        <p:spPr bwMode="auto">
          <a:xfrm>
            <a:off x="3214678" y="2143116"/>
            <a:ext cx="1728787" cy="647700"/>
          </a:xfrm>
          <a:prstGeom prst="rightArrow">
            <a:avLst>
              <a:gd name="adj1" fmla="val 50000"/>
              <a:gd name="adj2" fmla="val 66728"/>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es-E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grpId="0" nodeType="clickEffect">
                                  <p:stCondLst>
                                    <p:cond delay="0"/>
                                  </p:stCondLst>
                                  <p:childTnLst>
                                    <p:animMotion origin="layout" path="M 0 0  L 0.25 0  E" pathEditMode="relative" ptsTypes="">
                                      <p:cBhvr>
                                        <p:cTn id="6" dur="2000" fill="hold"/>
                                        <p:tgtEl>
                                          <p:spTgt spid="37983"/>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83"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ChangeArrowheads="1"/>
          </p:cNvSpPr>
          <p:nvPr/>
        </p:nvSpPr>
        <p:spPr bwMode="auto">
          <a:xfrm>
            <a:off x="1331913" y="333375"/>
            <a:ext cx="4038600" cy="762000"/>
          </a:xfrm>
          <a:prstGeom prst="rect">
            <a:avLst/>
          </a:prstGeom>
          <a:noFill/>
          <a:ln w="3175">
            <a:noFill/>
            <a:miter lim="800000"/>
            <a:headEnd/>
            <a:tailEnd/>
          </a:ln>
        </p:spPr>
        <p:txBody>
          <a:bodyPr anchor="ctr"/>
          <a:lstStyle/>
          <a:p>
            <a:pPr algn="l" eaLnBrk="0" hangingPunct="0"/>
            <a:r>
              <a:rPr lang="es-ES_tradnl" sz="1600" b="1" i="1">
                <a:solidFill>
                  <a:schemeClr val="tx2"/>
                </a:solidFill>
              </a:rPr>
              <a:t>Sistema de Control: Metodologías</a:t>
            </a:r>
          </a:p>
        </p:txBody>
      </p:sp>
      <p:sp>
        <p:nvSpPr>
          <p:cNvPr id="88067" name="Rectangle 3"/>
          <p:cNvSpPr>
            <a:spLocks noChangeArrowheads="1"/>
          </p:cNvSpPr>
          <p:nvPr/>
        </p:nvSpPr>
        <p:spPr bwMode="auto">
          <a:xfrm>
            <a:off x="3581400" y="1828800"/>
            <a:ext cx="1371600" cy="609600"/>
          </a:xfrm>
          <a:prstGeom prst="rect">
            <a:avLst/>
          </a:prstGeom>
          <a:solidFill>
            <a:schemeClr val="bg1"/>
          </a:solidFill>
          <a:ln w="9525">
            <a:solidFill>
              <a:schemeClr val="tx1"/>
            </a:solidFill>
            <a:miter lim="800000"/>
            <a:headEnd/>
            <a:tailEnd/>
          </a:ln>
        </p:spPr>
        <p:txBody>
          <a:bodyPr wrap="none" anchor="ctr"/>
          <a:lstStyle/>
          <a:p>
            <a:pPr eaLnBrk="0" hangingPunct="0"/>
            <a:r>
              <a:rPr lang="es-ES_tradnl" sz="1200" i="1"/>
              <a:t>Visión</a:t>
            </a:r>
          </a:p>
        </p:txBody>
      </p:sp>
      <p:sp>
        <p:nvSpPr>
          <p:cNvPr id="88068" name="Line 4"/>
          <p:cNvSpPr>
            <a:spLocks noChangeShapeType="1"/>
          </p:cNvSpPr>
          <p:nvPr/>
        </p:nvSpPr>
        <p:spPr bwMode="auto">
          <a:xfrm>
            <a:off x="4267200" y="2438400"/>
            <a:ext cx="0" cy="533400"/>
          </a:xfrm>
          <a:prstGeom prst="line">
            <a:avLst/>
          </a:prstGeom>
          <a:noFill/>
          <a:ln w="9525">
            <a:solidFill>
              <a:schemeClr val="tx1"/>
            </a:solidFill>
            <a:round/>
            <a:headEnd/>
            <a:tailEnd type="triangle" w="med" len="med"/>
          </a:ln>
        </p:spPr>
        <p:txBody>
          <a:bodyPr wrap="none" anchor="ctr"/>
          <a:lstStyle/>
          <a:p>
            <a:endParaRPr lang="es-ES"/>
          </a:p>
        </p:txBody>
      </p:sp>
      <p:sp>
        <p:nvSpPr>
          <p:cNvPr id="88069" name="Rectangle 5"/>
          <p:cNvSpPr>
            <a:spLocks noChangeArrowheads="1"/>
          </p:cNvSpPr>
          <p:nvPr/>
        </p:nvSpPr>
        <p:spPr bwMode="auto">
          <a:xfrm>
            <a:off x="3505200" y="3429000"/>
            <a:ext cx="1371600" cy="609600"/>
          </a:xfrm>
          <a:prstGeom prst="rect">
            <a:avLst/>
          </a:prstGeom>
          <a:solidFill>
            <a:schemeClr val="bg1"/>
          </a:solidFill>
          <a:ln w="9525">
            <a:solidFill>
              <a:schemeClr val="tx1"/>
            </a:solidFill>
            <a:miter lim="800000"/>
            <a:headEnd/>
            <a:tailEnd/>
          </a:ln>
        </p:spPr>
        <p:txBody>
          <a:bodyPr wrap="none" anchor="ctr"/>
          <a:lstStyle/>
          <a:p>
            <a:pPr eaLnBrk="0" hangingPunct="0"/>
            <a:r>
              <a:rPr lang="es-ES_tradnl" sz="1000" i="1"/>
              <a:t>Objetivos</a:t>
            </a:r>
          </a:p>
          <a:p>
            <a:pPr eaLnBrk="0" hangingPunct="0"/>
            <a:r>
              <a:rPr lang="es-ES_tradnl" sz="1000" i="1"/>
              <a:t> Estratégicos</a:t>
            </a:r>
            <a:endParaRPr lang="es-ES_tradnl" sz="1200">
              <a:latin typeface="Times New Roman" pitchFamily="18" charset="0"/>
            </a:endParaRPr>
          </a:p>
        </p:txBody>
      </p:sp>
      <p:sp>
        <p:nvSpPr>
          <p:cNvPr id="88070" name="Rectangle 6"/>
          <p:cNvSpPr>
            <a:spLocks noChangeArrowheads="1"/>
          </p:cNvSpPr>
          <p:nvPr/>
        </p:nvSpPr>
        <p:spPr bwMode="auto">
          <a:xfrm>
            <a:off x="3505200" y="4495800"/>
            <a:ext cx="1371600" cy="533400"/>
          </a:xfrm>
          <a:prstGeom prst="rect">
            <a:avLst/>
          </a:prstGeom>
          <a:solidFill>
            <a:schemeClr val="bg1"/>
          </a:solidFill>
          <a:ln w="9525">
            <a:solidFill>
              <a:schemeClr val="tx1"/>
            </a:solidFill>
            <a:miter lim="800000"/>
            <a:headEnd/>
            <a:tailEnd/>
          </a:ln>
        </p:spPr>
        <p:txBody>
          <a:bodyPr wrap="none" anchor="ctr"/>
          <a:lstStyle/>
          <a:p>
            <a:pPr eaLnBrk="0" hangingPunct="0"/>
            <a:r>
              <a:rPr lang="es-ES_tradnl" sz="1000" i="1"/>
              <a:t>Factores Claves </a:t>
            </a:r>
          </a:p>
          <a:p>
            <a:pPr eaLnBrk="0" hangingPunct="0"/>
            <a:r>
              <a:rPr lang="es-ES_tradnl" sz="1000" i="1"/>
              <a:t>de Éxito</a:t>
            </a:r>
            <a:endParaRPr lang="es-ES_tradnl" sz="1000">
              <a:latin typeface="Times New Roman" pitchFamily="18" charset="0"/>
            </a:endParaRPr>
          </a:p>
        </p:txBody>
      </p:sp>
      <p:sp>
        <p:nvSpPr>
          <p:cNvPr id="88071" name="Rectangle 7"/>
          <p:cNvSpPr>
            <a:spLocks noChangeArrowheads="1"/>
          </p:cNvSpPr>
          <p:nvPr/>
        </p:nvSpPr>
        <p:spPr bwMode="auto">
          <a:xfrm>
            <a:off x="914400" y="5715000"/>
            <a:ext cx="7620000" cy="457200"/>
          </a:xfrm>
          <a:prstGeom prst="rect">
            <a:avLst/>
          </a:prstGeom>
          <a:solidFill>
            <a:schemeClr val="bg1"/>
          </a:solidFill>
          <a:ln w="9525">
            <a:solidFill>
              <a:schemeClr val="tx1"/>
            </a:solidFill>
            <a:miter lim="800000"/>
            <a:headEnd/>
            <a:tailEnd/>
          </a:ln>
        </p:spPr>
        <p:txBody>
          <a:bodyPr wrap="none" anchor="ctr"/>
          <a:lstStyle/>
          <a:p>
            <a:pPr eaLnBrk="0" hangingPunct="0"/>
            <a:r>
              <a:rPr lang="es-ES_tradnl" sz="1000" b="1" i="1"/>
              <a:t>Instrumentos (Indicadores)</a:t>
            </a:r>
            <a:endParaRPr lang="es-ES_tradnl" sz="1200" i="1"/>
          </a:p>
        </p:txBody>
      </p:sp>
      <p:sp>
        <p:nvSpPr>
          <p:cNvPr id="88072" name="Rectangle 8"/>
          <p:cNvSpPr>
            <a:spLocks noChangeArrowheads="1"/>
          </p:cNvSpPr>
          <p:nvPr/>
        </p:nvSpPr>
        <p:spPr bwMode="auto">
          <a:xfrm>
            <a:off x="838200" y="3429000"/>
            <a:ext cx="2362200" cy="609600"/>
          </a:xfrm>
          <a:prstGeom prst="rect">
            <a:avLst/>
          </a:prstGeom>
          <a:solidFill>
            <a:schemeClr val="bg1"/>
          </a:solidFill>
          <a:ln w="9525">
            <a:solidFill>
              <a:schemeClr val="tx1"/>
            </a:solidFill>
            <a:miter lim="800000"/>
            <a:headEnd/>
            <a:tailEnd/>
          </a:ln>
        </p:spPr>
        <p:txBody>
          <a:bodyPr wrap="none" anchor="ctr"/>
          <a:lstStyle/>
          <a:p>
            <a:pPr eaLnBrk="0" hangingPunct="0"/>
            <a:r>
              <a:rPr lang="es-ES_tradnl" sz="1000" i="1"/>
              <a:t>Control por Centro de Responsabilidad: </a:t>
            </a:r>
          </a:p>
          <a:p>
            <a:pPr eaLnBrk="0" hangingPunct="0"/>
            <a:r>
              <a:rPr lang="es-ES_tradnl" sz="1000" i="1"/>
              <a:t>Negocios / Funciones</a:t>
            </a:r>
            <a:endParaRPr lang="es-ES_tradnl" sz="1000">
              <a:latin typeface="Times New Roman" pitchFamily="18" charset="0"/>
            </a:endParaRPr>
          </a:p>
        </p:txBody>
      </p:sp>
      <p:sp>
        <p:nvSpPr>
          <p:cNvPr id="88073" name="Rectangle 9"/>
          <p:cNvSpPr>
            <a:spLocks noChangeArrowheads="1"/>
          </p:cNvSpPr>
          <p:nvPr/>
        </p:nvSpPr>
        <p:spPr bwMode="auto">
          <a:xfrm>
            <a:off x="914400" y="4343400"/>
            <a:ext cx="2286000" cy="685800"/>
          </a:xfrm>
          <a:prstGeom prst="rect">
            <a:avLst/>
          </a:prstGeom>
          <a:solidFill>
            <a:schemeClr val="bg1"/>
          </a:solidFill>
          <a:ln w="9525">
            <a:solidFill>
              <a:schemeClr val="tx1"/>
            </a:solidFill>
            <a:miter lim="800000"/>
            <a:headEnd/>
            <a:tailEnd/>
          </a:ln>
        </p:spPr>
        <p:txBody>
          <a:bodyPr wrap="none" anchor="ctr"/>
          <a:lstStyle/>
          <a:p>
            <a:pPr algn="l" eaLnBrk="0" hangingPunct="0"/>
            <a:r>
              <a:rPr lang="es-ES_tradnl" sz="1000" i="1"/>
              <a:t>Dimensiones para el Control:</a:t>
            </a:r>
          </a:p>
          <a:p>
            <a:pPr algn="l" eaLnBrk="0" hangingPunct="0">
              <a:buFontTx/>
              <a:buChar char="•"/>
            </a:pPr>
            <a:r>
              <a:rPr lang="es-ES_tradnl" sz="1000" i="1"/>
              <a:t>Eficacia</a:t>
            </a:r>
          </a:p>
          <a:p>
            <a:pPr algn="l" eaLnBrk="0" hangingPunct="0">
              <a:buFontTx/>
              <a:buChar char="•"/>
            </a:pPr>
            <a:r>
              <a:rPr lang="es-ES_tradnl" sz="1000" i="1"/>
              <a:t>Eficiencia</a:t>
            </a:r>
          </a:p>
        </p:txBody>
      </p:sp>
      <p:sp>
        <p:nvSpPr>
          <p:cNvPr id="88074" name="Rectangle 10"/>
          <p:cNvSpPr>
            <a:spLocks noChangeArrowheads="1"/>
          </p:cNvSpPr>
          <p:nvPr/>
        </p:nvSpPr>
        <p:spPr bwMode="auto">
          <a:xfrm>
            <a:off x="5029200" y="3429000"/>
            <a:ext cx="1600200" cy="1905000"/>
          </a:xfrm>
          <a:prstGeom prst="rect">
            <a:avLst/>
          </a:prstGeom>
          <a:solidFill>
            <a:schemeClr val="bg1"/>
          </a:solidFill>
          <a:ln w="9525">
            <a:solidFill>
              <a:schemeClr val="tx1"/>
            </a:solidFill>
            <a:miter lim="800000"/>
            <a:headEnd/>
            <a:tailEnd/>
          </a:ln>
        </p:spPr>
        <p:txBody>
          <a:bodyPr wrap="none" anchor="ctr"/>
          <a:lstStyle/>
          <a:p>
            <a:pPr algn="l" eaLnBrk="0" hangingPunct="0"/>
            <a:r>
              <a:rPr lang="es-ES_tradnl" sz="1200" i="1"/>
              <a:t> “</a:t>
            </a:r>
            <a:r>
              <a:rPr lang="es-ES_tradnl" sz="1000" i="1"/>
              <a:t>Balanced Scorecard”:</a:t>
            </a:r>
          </a:p>
          <a:p>
            <a:pPr algn="l" eaLnBrk="0" hangingPunct="0"/>
            <a:endParaRPr lang="es-ES_tradnl" sz="1000" i="1"/>
          </a:p>
          <a:p>
            <a:pPr algn="l" eaLnBrk="0" hangingPunct="0"/>
            <a:r>
              <a:rPr lang="es-ES_tradnl" sz="1000" i="1"/>
              <a:t>Seguimiento de la </a:t>
            </a:r>
          </a:p>
          <a:p>
            <a:pPr algn="l" eaLnBrk="0" hangingPunct="0"/>
            <a:r>
              <a:rPr lang="es-ES_tradnl" sz="1000" i="1"/>
              <a:t>Implantación de la </a:t>
            </a:r>
          </a:p>
          <a:p>
            <a:pPr algn="l" eaLnBrk="0" hangingPunct="0"/>
            <a:r>
              <a:rPr lang="es-ES_tradnl" sz="1000" i="1"/>
              <a:t>Estrategia, en cuatro </a:t>
            </a:r>
          </a:p>
          <a:p>
            <a:pPr algn="l" eaLnBrk="0" hangingPunct="0"/>
            <a:r>
              <a:rPr lang="es-ES_tradnl" sz="1000" i="1"/>
              <a:t>perspectivas:</a:t>
            </a:r>
          </a:p>
          <a:p>
            <a:pPr algn="l" eaLnBrk="0" hangingPunct="0"/>
            <a:endParaRPr lang="es-ES_tradnl" sz="1000" i="1"/>
          </a:p>
          <a:p>
            <a:pPr algn="l" eaLnBrk="0" hangingPunct="0">
              <a:buFontTx/>
              <a:buChar char="•"/>
            </a:pPr>
            <a:r>
              <a:rPr lang="es-ES_tradnl" sz="1000" i="1"/>
              <a:t>Dueño</a:t>
            </a:r>
          </a:p>
          <a:p>
            <a:pPr algn="l" eaLnBrk="0" hangingPunct="0">
              <a:buFontTx/>
              <a:buChar char="•"/>
            </a:pPr>
            <a:r>
              <a:rPr lang="es-ES_tradnl" sz="1000" i="1"/>
              <a:t>Cliente</a:t>
            </a:r>
          </a:p>
          <a:p>
            <a:pPr algn="l" eaLnBrk="0" hangingPunct="0">
              <a:buFontTx/>
              <a:buChar char="•"/>
            </a:pPr>
            <a:r>
              <a:rPr lang="es-ES_tradnl" sz="1000" i="1"/>
              <a:t>Procesos Internos</a:t>
            </a:r>
          </a:p>
          <a:p>
            <a:pPr algn="l" eaLnBrk="0" hangingPunct="0">
              <a:buFontTx/>
              <a:buChar char="•"/>
            </a:pPr>
            <a:r>
              <a:rPr lang="es-ES_tradnl" sz="1000" i="1"/>
              <a:t>Aprendizaje</a:t>
            </a:r>
            <a:endParaRPr lang="es-ES_tradnl" sz="1000">
              <a:latin typeface="Times New Roman" pitchFamily="18" charset="0"/>
            </a:endParaRPr>
          </a:p>
        </p:txBody>
      </p:sp>
      <p:sp>
        <p:nvSpPr>
          <p:cNvPr id="88075" name="Line 11"/>
          <p:cNvSpPr>
            <a:spLocks noChangeShapeType="1"/>
          </p:cNvSpPr>
          <p:nvPr/>
        </p:nvSpPr>
        <p:spPr bwMode="auto">
          <a:xfrm>
            <a:off x="2135188" y="2971800"/>
            <a:ext cx="5408612" cy="0"/>
          </a:xfrm>
          <a:prstGeom prst="line">
            <a:avLst/>
          </a:prstGeom>
          <a:noFill/>
          <a:ln w="9525">
            <a:solidFill>
              <a:schemeClr val="tx1"/>
            </a:solidFill>
            <a:round/>
            <a:headEnd/>
            <a:tailEnd/>
          </a:ln>
        </p:spPr>
        <p:txBody>
          <a:bodyPr wrap="none" anchor="ctr"/>
          <a:lstStyle/>
          <a:p>
            <a:endParaRPr lang="es-ES"/>
          </a:p>
        </p:txBody>
      </p:sp>
      <p:sp>
        <p:nvSpPr>
          <p:cNvPr id="88076" name="Text Box 12"/>
          <p:cNvSpPr txBox="1">
            <a:spLocks noChangeArrowheads="1"/>
          </p:cNvSpPr>
          <p:nvPr/>
        </p:nvSpPr>
        <p:spPr bwMode="auto">
          <a:xfrm>
            <a:off x="838200" y="2590800"/>
            <a:ext cx="2057400" cy="274638"/>
          </a:xfrm>
          <a:prstGeom prst="rect">
            <a:avLst/>
          </a:prstGeom>
          <a:noFill/>
          <a:ln w="9525">
            <a:noFill/>
            <a:miter lim="800000"/>
            <a:headEnd/>
            <a:tailEnd/>
          </a:ln>
        </p:spPr>
        <p:txBody>
          <a:bodyPr>
            <a:spAutoFit/>
          </a:bodyPr>
          <a:lstStyle/>
          <a:p>
            <a:pPr algn="l" eaLnBrk="0" hangingPunct="0">
              <a:spcBef>
                <a:spcPct val="50000"/>
              </a:spcBef>
            </a:pPr>
            <a:r>
              <a:rPr lang="es-ES_tradnl" sz="1200" b="1" i="1" dirty="0" err="1"/>
              <a:t>Enfasis</a:t>
            </a:r>
            <a:r>
              <a:rPr lang="es-ES_tradnl" sz="1200" b="1" i="1" dirty="0"/>
              <a:t> Operacional</a:t>
            </a:r>
            <a:endParaRPr lang="es-ES_tradnl" sz="1200" i="1" dirty="0"/>
          </a:p>
        </p:txBody>
      </p:sp>
      <p:sp>
        <p:nvSpPr>
          <p:cNvPr id="88077" name="Text Box 13"/>
          <p:cNvSpPr txBox="1">
            <a:spLocks noChangeArrowheads="1"/>
          </p:cNvSpPr>
          <p:nvPr/>
        </p:nvSpPr>
        <p:spPr bwMode="auto">
          <a:xfrm>
            <a:off x="7010400" y="2590800"/>
            <a:ext cx="1600200" cy="274638"/>
          </a:xfrm>
          <a:prstGeom prst="rect">
            <a:avLst/>
          </a:prstGeom>
          <a:noFill/>
          <a:ln w="9525">
            <a:noFill/>
            <a:miter lim="800000"/>
            <a:headEnd/>
            <a:tailEnd/>
          </a:ln>
        </p:spPr>
        <p:txBody>
          <a:bodyPr>
            <a:spAutoFit/>
          </a:bodyPr>
          <a:lstStyle/>
          <a:p>
            <a:pPr algn="l" eaLnBrk="0" hangingPunct="0">
              <a:spcBef>
                <a:spcPct val="50000"/>
              </a:spcBef>
            </a:pPr>
            <a:r>
              <a:rPr lang="es-ES_tradnl" sz="1200" b="1" i="1"/>
              <a:t>Enfasis Estratégico</a:t>
            </a:r>
            <a:endParaRPr lang="es-ES_tradnl" sz="1200" i="1"/>
          </a:p>
        </p:txBody>
      </p:sp>
      <p:sp>
        <p:nvSpPr>
          <p:cNvPr id="88078" name="Text Box 14"/>
          <p:cNvSpPr txBox="1">
            <a:spLocks noChangeArrowheads="1"/>
          </p:cNvSpPr>
          <p:nvPr/>
        </p:nvSpPr>
        <p:spPr bwMode="auto">
          <a:xfrm>
            <a:off x="6705600" y="3429000"/>
            <a:ext cx="1828800" cy="1905000"/>
          </a:xfrm>
          <a:prstGeom prst="rect">
            <a:avLst/>
          </a:prstGeom>
          <a:noFill/>
          <a:ln w="9525">
            <a:solidFill>
              <a:schemeClr val="tx1"/>
            </a:solidFill>
            <a:miter lim="800000"/>
            <a:headEnd/>
            <a:tailEnd/>
          </a:ln>
        </p:spPr>
        <p:txBody>
          <a:bodyPr/>
          <a:lstStyle/>
          <a:p>
            <a:pPr algn="l" eaLnBrk="0" hangingPunct="0">
              <a:spcBef>
                <a:spcPct val="50000"/>
              </a:spcBef>
            </a:pPr>
            <a:r>
              <a:rPr lang="es-ES_tradnl" sz="1000" i="1"/>
              <a:t>Control Estratégico Actual:</a:t>
            </a:r>
          </a:p>
          <a:p>
            <a:pPr algn="l" eaLnBrk="0" hangingPunct="0">
              <a:spcBef>
                <a:spcPct val="50000"/>
              </a:spcBef>
              <a:buFontTx/>
              <a:buChar char="•"/>
            </a:pPr>
            <a:r>
              <a:rPr lang="es-ES_tradnl" sz="1000" i="1"/>
              <a:t>Evaluación de riesgos y oportunidades</a:t>
            </a:r>
          </a:p>
          <a:p>
            <a:pPr algn="l" eaLnBrk="0" hangingPunct="0">
              <a:spcBef>
                <a:spcPct val="50000"/>
              </a:spcBef>
              <a:buFontTx/>
              <a:buChar char="•"/>
            </a:pPr>
            <a:r>
              <a:rPr lang="es-ES_tradnl" sz="1000" i="1"/>
              <a:t>Protección y desarrollo de capacidades  y competencias centrales. </a:t>
            </a:r>
          </a:p>
          <a:p>
            <a:pPr algn="l" eaLnBrk="0" hangingPunct="0">
              <a:spcBef>
                <a:spcPct val="50000"/>
              </a:spcBef>
            </a:pPr>
            <a:r>
              <a:rPr lang="es-ES_tradnl" sz="1000" i="1"/>
              <a:t>Objetivo: Asegurar una posición competitiva sustentable en el L.P. Ejemplo: Modelo de Simons</a:t>
            </a:r>
          </a:p>
        </p:txBody>
      </p:sp>
      <p:sp>
        <p:nvSpPr>
          <p:cNvPr id="88079" name="Line 15"/>
          <p:cNvSpPr>
            <a:spLocks noChangeShapeType="1"/>
          </p:cNvSpPr>
          <p:nvPr/>
        </p:nvSpPr>
        <p:spPr bwMode="auto">
          <a:xfrm>
            <a:off x="2133600" y="2971800"/>
            <a:ext cx="0" cy="457200"/>
          </a:xfrm>
          <a:prstGeom prst="line">
            <a:avLst/>
          </a:prstGeom>
          <a:noFill/>
          <a:ln w="9525">
            <a:solidFill>
              <a:schemeClr val="tx1"/>
            </a:solidFill>
            <a:round/>
            <a:headEnd/>
            <a:tailEnd type="triangle" w="med" len="med"/>
          </a:ln>
        </p:spPr>
        <p:txBody>
          <a:bodyPr wrap="none" anchor="ctr"/>
          <a:lstStyle/>
          <a:p>
            <a:endParaRPr lang="es-ES"/>
          </a:p>
        </p:txBody>
      </p:sp>
      <p:sp>
        <p:nvSpPr>
          <p:cNvPr id="88080" name="Line 16"/>
          <p:cNvSpPr>
            <a:spLocks noChangeShapeType="1"/>
          </p:cNvSpPr>
          <p:nvPr/>
        </p:nvSpPr>
        <p:spPr bwMode="auto">
          <a:xfrm>
            <a:off x="2057400" y="4038600"/>
            <a:ext cx="0" cy="304800"/>
          </a:xfrm>
          <a:prstGeom prst="line">
            <a:avLst/>
          </a:prstGeom>
          <a:noFill/>
          <a:ln w="9525">
            <a:solidFill>
              <a:schemeClr val="tx1"/>
            </a:solidFill>
            <a:round/>
            <a:headEnd/>
            <a:tailEnd type="triangle" w="med" len="med"/>
          </a:ln>
        </p:spPr>
        <p:txBody>
          <a:bodyPr wrap="none" anchor="ctr"/>
          <a:lstStyle/>
          <a:p>
            <a:endParaRPr lang="es-ES"/>
          </a:p>
        </p:txBody>
      </p:sp>
      <p:sp>
        <p:nvSpPr>
          <p:cNvPr id="88081" name="Line 17"/>
          <p:cNvSpPr>
            <a:spLocks noChangeShapeType="1"/>
          </p:cNvSpPr>
          <p:nvPr/>
        </p:nvSpPr>
        <p:spPr bwMode="auto">
          <a:xfrm>
            <a:off x="4267200" y="4038600"/>
            <a:ext cx="0" cy="457200"/>
          </a:xfrm>
          <a:prstGeom prst="line">
            <a:avLst/>
          </a:prstGeom>
          <a:noFill/>
          <a:ln w="9525">
            <a:solidFill>
              <a:schemeClr val="tx1"/>
            </a:solidFill>
            <a:round/>
            <a:headEnd/>
            <a:tailEnd type="triangle" w="med" len="med"/>
          </a:ln>
        </p:spPr>
        <p:txBody>
          <a:bodyPr wrap="none" anchor="ctr"/>
          <a:lstStyle/>
          <a:p>
            <a:endParaRPr lang="es-ES"/>
          </a:p>
        </p:txBody>
      </p:sp>
      <p:sp>
        <p:nvSpPr>
          <p:cNvPr id="88082" name="Line 18"/>
          <p:cNvSpPr>
            <a:spLocks noChangeShapeType="1"/>
          </p:cNvSpPr>
          <p:nvPr/>
        </p:nvSpPr>
        <p:spPr bwMode="auto">
          <a:xfrm>
            <a:off x="2057400" y="5029200"/>
            <a:ext cx="0" cy="685800"/>
          </a:xfrm>
          <a:prstGeom prst="line">
            <a:avLst/>
          </a:prstGeom>
          <a:noFill/>
          <a:ln w="9525">
            <a:solidFill>
              <a:schemeClr val="tx1"/>
            </a:solidFill>
            <a:round/>
            <a:headEnd/>
            <a:tailEnd type="triangle" w="med" len="med"/>
          </a:ln>
        </p:spPr>
        <p:txBody>
          <a:bodyPr wrap="none" anchor="ctr"/>
          <a:lstStyle/>
          <a:p>
            <a:endParaRPr lang="es-ES"/>
          </a:p>
        </p:txBody>
      </p:sp>
      <p:sp>
        <p:nvSpPr>
          <p:cNvPr id="88083" name="Line 19"/>
          <p:cNvSpPr>
            <a:spLocks noChangeShapeType="1"/>
          </p:cNvSpPr>
          <p:nvPr/>
        </p:nvSpPr>
        <p:spPr bwMode="auto">
          <a:xfrm>
            <a:off x="7543800" y="5334000"/>
            <a:ext cx="0" cy="381000"/>
          </a:xfrm>
          <a:prstGeom prst="line">
            <a:avLst/>
          </a:prstGeom>
          <a:noFill/>
          <a:ln w="9525">
            <a:solidFill>
              <a:schemeClr val="tx1"/>
            </a:solidFill>
            <a:round/>
            <a:headEnd/>
            <a:tailEnd type="triangle" w="med" len="med"/>
          </a:ln>
        </p:spPr>
        <p:txBody>
          <a:bodyPr wrap="none" anchor="ctr"/>
          <a:lstStyle/>
          <a:p>
            <a:endParaRPr lang="es-ES"/>
          </a:p>
        </p:txBody>
      </p:sp>
      <p:sp>
        <p:nvSpPr>
          <p:cNvPr id="88084" name="Line 20"/>
          <p:cNvSpPr>
            <a:spLocks noChangeShapeType="1"/>
          </p:cNvSpPr>
          <p:nvPr/>
        </p:nvSpPr>
        <p:spPr bwMode="auto">
          <a:xfrm>
            <a:off x="4267200" y="5029200"/>
            <a:ext cx="0" cy="685800"/>
          </a:xfrm>
          <a:prstGeom prst="line">
            <a:avLst/>
          </a:prstGeom>
          <a:noFill/>
          <a:ln w="9525">
            <a:solidFill>
              <a:schemeClr val="tx1"/>
            </a:solidFill>
            <a:round/>
            <a:headEnd/>
            <a:tailEnd type="triangle" w="med" len="med"/>
          </a:ln>
        </p:spPr>
        <p:txBody>
          <a:bodyPr wrap="none" anchor="ctr"/>
          <a:lstStyle/>
          <a:p>
            <a:endParaRPr lang="es-ES"/>
          </a:p>
        </p:txBody>
      </p:sp>
      <p:sp>
        <p:nvSpPr>
          <p:cNvPr id="88085" name="Line 21"/>
          <p:cNvSpPr>
            <a:spLocks noChangeShapeType="1"/>
          </p:cNvSpPr>
          <p:nvPr/>
        </p:nvSpPr>
        <p:spPr bwMode="auto">
          <a:xfrm>
            <a:off x="5867400" y="5334000"/>
            <a:ext cx="0" cy="381000"/>
          </a:xfrm>
          <a:prstGeom prst="line">
            <a:avLst/>
          </a:prstGeom>
          <a:noFill/>
          <a:ln w="9525">
            <a:solidFill>
              <a:schemeClr val="tx1"/>
            </a:solidFill>
            <a:round/>
            <a:headEnd/>
            <a:tailEnd type="triangle" w="med" len="med"/>
          </a:ln>
        </p:spPr>
        <p:txBody>
          <a:bodyPr wrap="none" anchor="ctr"/>
          <a:lstStyle/>
          <a:p>
            <a:endParaRPr lang="es-ES"/>
          </a:p>
        </p:txBody>
      </p:sp>
      <p:sp>
        <p:nvSpPr>
          <p:cNvPr id="88086" name="Line 22"/>
          <p:cNvSpPr>
            <a:spLocks noChangeShapeType="1"/>
          </p:cNvSpPr>
          <p:nvPr/>
        </p:nvSpPr>
        <p:spPr bwMode="auto">
          <a:xfrm>
            <a:off x="5867400" y="2971800"/>
            <a:ext cx="0" cy="457200"/>
          </a:xfrm>
          <a:prstGeom prst="line">
            <a:avLst/>
          </a:prstGeom>
          <a:noFill/>
          <a:ln w="9525">
            <a:solidFill>
              <a:schemeClr val="tx1"/>
            </a:solidFill>
            <a:round/>
            <a:headEnd/>
            <a:tailEnd type="triangle" w="med" len="med"/>
          </a:ln>
        </p:spPr>
        <p:txBody>
          <a:bodyPr wrap="none" anchor="ctr"/>
          <a:lstStyle/>
          <a:p>
            <a:endParaRPr lang="es-ES"/>
          </a:p>
        </p:txBody>
      </p:sp>
      <p:sp>
        <p:nvSpPr>
          <p:cNvPr id="88087" name="Line 23"/>
          <p:cNvSpPr>
            <a:spLocks noChangeShapeType="1"/>
          </p:cNvSpPr>
          <p:nvPr/>
        </p:nvSpPr>
        <p:spPr bwMode="auto">
          <a:xfrm>
            <a:off x="4267200" y="2971800"/>
            <a:ext cx="0" cy="457200"/>
          </a:xfrm>
          <a:prstGeom prst="line">
            <a:avLst/>
          </a:prstGeom>
          <a:noFill/>
          <a:ln w="9525">
            <a:solidFill>
              <a:schemeClr val="tx1"/>
            </a:solidFill>
            <a:round/>
            <a:headEnd/>
            <a:tailEnd type="triangle" w="med" len="med"/>
          </a:ln>
        </p:spPr>
        <p:txBody>
          <a:bodyPr wrap="none" anchor="ctr"/>
          <a:lstStyle/>
          <a:p>
            <a:endParaRPr lang="es-ES"/>
          </a:p>
        </p:txBody>
      </p:sp>
      <p:sp>
        <p:nvSpPr>
          <p:cNvPr id="88088" name="Line 24"/>
          <p:cNvSpPr>
            <a:spLocks noChangeShapeType="1"/>
          </p:cNvSpPr>
          <p:nvPr/>
        </p:nvSpPr>
        <p:spPr bwMode="auto">
          <a:xfrm>
            <a:off x="7543800" y="2971800"/>
            <a:ext cx="0" cy="457200"/>
          </a:xfrm>
          <a:prstGeom prst="line">
            <a:avLst/>
          </a:prstGeom>
          <a:noFill/>
          <a:ln w="9525">
            <a:solidFill>
              <a:schemeClr val="tx1"/>
            </a:solidFill>
            <a:round/>
            <a:headEnd/>
            <a:tailEnd type="triangle" w="med" len="med"/>
          </a:ln>
        </p:spPr>
        <p:txBody>
          <a:bodyPr wrap="none" anchor="ctr"/>
          <a:lstStyle/>
          <a:p>
            <a:endParaRPr lang="es-ES"/>
          </a:p>
        </p:txBody>
      </p:sp>
    </p:spTree>
  </p:cSld>
  <p:clrMapOvr>
    <a:masterClrMapping/>
  </p:clrMapOvr>
  <p:transition>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endParaRPr lang="es-ES" smtClean="0"/>
          </a:p>
        </p:txBody>
      </p:sp>
      <p:sp>
        <p:nvSpPr>
          <p:cNvPr id="13315" name="Rectangle 3"/>
          <p:cNvSpPr>
            <a:spLocks noGrp="1" noChangeArrowheads="1"/>
          </p:cNvSpPr>
          <p:nvPr>
            <p:ph type="body" idx="1"/>
          </p:nvPr>
        </p:nvSpPr>
        <p:spPr>
          <a:scene3d>
            <a:camera prst="orthographicFront"/>
            <a:lightRig rig="threePt" dir="t"/>
          </a:scene3d>
          <a:sp3d>
            <a:bevelT w="165100" prst="coolSlant"/>
          </a:sp3d>
        </p:spPr>
        <p:style>
          <a:lnRef idx="0">
            <a:scrgbClr r="0" g="0" b="0"/>
          </a:lnRef>
          <a:fillRef idx="1002">
            <a:schemeClr val="lt2"/>
          </a:fillRef>
          <a:effectRef idx="0">
            <a:scrgbClr r="0" g="0" b="0"/>
          </a:effectRef>
          <a:fontRef idx="major"/>
        </p:style>
        <p:txBody>
          <a:bodyPr/>
          <a:lstStyle/>
          <a:p>
            <a:pPr marL="609600" indent="-609600" eaLnBrk="1" hangingPunct="1">
              <a:buFontTx/>
              <a:buAutoNum type="arabicPeriod" startAt="3"/>
            </a:pPr>
            <a:r>
              <a:rPr lang="es-ES" sz="2400" b="1" dirty="0" smtClean="0"/>
              <a:t>Control de gestión: La mirada financiera</a:t>
            </a:r>
            <a:r>
              <a:rPr lang="es-ES" sz="2400" dirty="0" smtClean="0"/>
              <a:t>. </a:t>
            </a:r>
          </a:p>
          <a:p>
            <a:pPr marL="609600" indent="-609600" eaLnBrk="1" hangingPunct="1">
              <a:buFontTx/>
              <a:buAutoNum type="arabicPeriod" startAt="3"/>
            </a:pPr>
            <a:endParaRPr lang="es-ES" sz="2400" dirty="0" smtClean="0"/>
          </a:p>
          <a:p>
            <a:pPr marL="609600" indent="-609600" eaLnBrk="1" hangingPunct="1"/>
            <a:r>
              <a:rPr lang="es-ES" sz="2400" dirty="0" smtClean="0"/>
              <a:t>En esta sección se revisa el enfoque financiero al control de gestión, abordándose los conceptos, indicadores y mecanismos de control utilizados.</a:t>
            </a:r>
            <a:endParaRPr lang="es-ES" sz="2400" b="1" dirty="0" smtClean="0"/>
          </a:p>
          <a:p>
            <a:pPr marL="609600" indent="-609600" eaLnBrk="1" hangingPunct="1"/>
            <a:endParaRPr lang="es-ES_tradnl" sz="2400" dirty="0" smtClean="0"/>
          </a:p>
        </p:txBody>
      </p:sp>
    </p:spTree>
  </p:cSld>
  <p:clrMapOvr>
    <a:masterClrMapping/>
  </p:clrMapOvr>
  <p:transition>
    <p:random/>
  </p:transition>
  <p:timing>
    <p:tnLst>
      <p:par>
        <p:cTn id="1" dur="indefinite" restart="never" nodeType="tmRoot"/>
      </p:par>
    </p:tnLst>
  </p:timing>
</p:sld>
</file>

<file path=ppt/theme/theme1.xml><?xml version="1.0" encoding="utf-8"?>
<a:theme xmlns:a="http://schemas.openxmlformats.org/drawingml/2006/main" name="Diseño Global">
  <a:themeElements>
    <a:clrScheme name="Diseño Global 2">
      <a:dk1>
        <a:srgbClr val="000000"/>
      </a:dk1>
      <a:lt1>
        <a:srgbClr val="FFFFFF"/>
      </a:lt1>
      <a:dk2>
        <a:srgbClr val="CC6600"/>
      </a:dk2>
      <a:lt2>
        <a:srgbClr val="FFFFFF"/>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fontScheme name="Diseño Global">
      <a:majorFont>
        <a:latin typeface="Times New Roman"/>
        <a:ea typeface=""/>
        <a:cs typeface="Arial"/>
      </a:majorFont>
      <a:minorFont>
        <a:latin typeface="Tahom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s-ES_tradnl"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s-ES_tradnl"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Diseño Global 1">
        <a:dk1>
          <a:srgbClr val="000000"/>
        </a:dk1>
        <a:lt1>
          <a:srgbClr val="FFFFCC"/>
        </a:lt1>
        <a:dk2>
          <a:srgbClr val="4D4D4D"/>
        </a:dk2>
        <a:lt2>
          <a:srgbClr val="FFCC00"/>
        </a:lt2>
        <a:accent1>
          <a:srgbClr val="FF9900"/>
        </a:accent1>
        <a:accent2>
          <a:srgbClr val="CC9900"/>
        </a:accent2>
        <a:accent3>
          <a:srgbClr val="B2B2B2"/>
        </a:accent3>
        <a:accent4>
          <a:srgbClr val="DADAAE"/>
        </a:accent4>
        <a:accent5>
          <a:srgbClr val="FFCAAA"/>
        </a:accent5>
        <a:accent6>
          <a:srgbClr val="B98A00"/>
        </a:accent6>
        <a:hlink>
          <a:srgbClr val="898743"/>
        </a:hlink>
        <a:folHlink>
          <a:srgbClr val="666633"/>
        </a:folHlink>
      </a:clrScheme>
      <a:clrMap bg1="dk2" tx1="lt1" bg2="dk1" tx2="lt2" accent1="accent1" accent2="accent2" accent3="accent3" accent4="accent4" accent5="accent5" accent6="accent6" hlink="hlink" folHlink="folHlink"/>
    </a:extraClrScheme>
    <a:extraClrScheme>
      <a:clrScheme name="Diseño Global 2">
        <a:dk1>
          <a:srgbClr val="000000"/>
        </a:dk1>
        <a:lt1>
          <a:srgbClr val="FFFFFF"/>
        </a:lt1>
        <a:dk2>
          <a:srgbClr val="CC6600"/>
        </a:dk2>
        <a:lt2>
          <a:srgbClr val="FFFFFF"/>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clrMap bg1="lt1" tx1="dk1" bg2="lt2" tx2="dk2" accent1="accent1" accent2="accent2" accent3="accent3" accent4="accent4" accent5="accent5" accent6="accent6" hlink="hlink" folHlink="folHlink"/>
    </a:extraClrScheme>
    <a:extraClrScheme>
      <a:clrScheme name="Diseño Global 3">
        <a:dk1>
          <a:srgbClr val="000000"/>
        </a:dk1>
        <a:lt1>
          <a:srgbClr val="FFFFFF"/>
        </a:lt1>
        <a:dk2>
          <a:srgbClr val="000000"/>
        </a:dk2>
        <a:lt2>
          <a:srgbClr val="FFFFFF"/>
        </a:lt2>
        <a:accent1>
          <a:srgbClr val="F8F8F8"/>
        </a:accent1>
        <a:accent2>
          <a:srgbClr val="969696"/>
        </a:accent2>
        <a:accent3>
          <a:srgbClr val="FFFFFF"/>
        </a:accent3>
        <a:accent4>
          <a:srgbClr val="000000"/>
        </a:accent4>
        <a:accent5>
          <a:srgbClr val="FBFBFB"/>
        </a:accent5>
        <a:accent6>
          <a:srgbClr val="878787"/>
        </a:accent6>
        <a:hlink>
          <a:srgbClr val="DDDDDD"/>
        </a:hlink>
        <a:folHlink>
          <a:srgbClr val="B2B2B2"/>
        </a:folHlink>
      </a:clrScheme>
      <a:clrMap bg1="lt1" tx1="dk1" bg2="lt2" tx2="dk2" accent1="accent1" accent2="accent2" accent3="accent3" accent4="accent4" accent5="accent5" accent6="accent6" hlink="hlink" folHlink="folHlink"/>
    </a:extraClrScheme>
    <a:extraClrScheme>
      <a:clrScheme name="Diseño Global 4">
        <a:dk1>
          <a:srgbClr val="000000"/>
        </a:dk1>
        <a:lt1>
          <a:srgbClr val="FFFFFF"/>
        </a:lt1>
        <a:dk2>
          <a:srgbClr val="000066"/>
        </a:dk2>
        <a:lt2>
          <a:srgbClr val="FFFFFF"/>
        </a:lt2>
        <a:accent1>
          <a:srgbClr val="FFFFCC"/>
        </a:accent1>
        <a:accent2>
          <a:srgbClr val="B5E0E3"/>
        </a:accent2>
        <a:accent3>
          <a:srgbClr val="FFFFFF"/>
        </a:accent3>
        <a:accent4>
          <a:srgbClr val="000000"/>
        </a:accent4>
        <a:accent5>
          <a:srgbClr val="FFFFE2"/>
        </a:accent5>
        <a:accent6>
          <a:srgbClr val="A4CBCE"/>
        </a:accent6>
        <a:hlink>
          <a:srgbClr val="BFDFFF"/>
        </a:hlink>
        <a:folHlink>
          <a:srgbClr val="99CCFF"/>
        </a:folHlink>
      </a:clrScheme>
      <a:clrMap bg1="lt1" tx1="dk1" bg2="lt2" tx2="dk2" accent1="accent1" accent2="accent2" accent3="accent3" accent4="accent4" accent5="accent5" accent6="accent6" hlink="hlink" folHlink="folHlink"/>
    </a:extraClrScheme>
    <a:extraClrScheme>
      <a:clrScheme name="Diseño Global 5">
        <a:dk1>
          <a:srgbClr val="000000"/>
        </a:dk1>
        <a:lt1>
          <a:srgbClr val="E9E6D9"/>
        </a:lt1>
        <a:dk2>
          <a:srgbClr val="666633"/>
        </a:dk2>
        <a:lt2>
          <a:srgbClr val="CEC7AA"/>
        </a:lt2>
        <a:accent1>
          <a:srgbClr val="FFFFCC"/>
        </a:accent1>
        <a:accent2>
          <a:srgbClr val="B5E0E3"/>
        </a:accent2>
        <a:accent3>
          <a:srgbClr val="F2F0E9"/>
        </a:accent3>
        <a:accent4>
          <a:srgbClr val="000000"/>
        </a:accent4>
        <a:accent5>
          <a:srgbClr val="FFFFE2"/>
        </a:accent5>
        <a:accent6>
          <a:srgbClr val="A4CBCE"/>
        </a:accent6>
        <a:hlink>
          <a:srgbClr val="B6AB82"/>
        </a:hlink>
        <a:folHlink>
          <a:srgbClr val="A0925E"/>
        </a:folHlink>
      </a:clrScheme>
      <a:clrMap bg1="lt1" tx1="dk1" bg2="lt2" tx2="dk2" accent1="accent1" accent2="accent2" accent3="accent3" accent4="accent4" accent5="accent5" accent6="accent6" hlink="hlink" folHlink="folHlink"/>
    </a:extraClrScheme>
    <a:extraClrScheme>
      <a:clrScheme name="Diseño Global 6">
        <a:dk1>
          <a:srgbClr val="1B3753"/>
        </a:dk1>
        <a:lt1>
          <a:srgbClr val="EAEAEA"/>
        </a:lt1>
        <a:dk2>
          <a:srgbClr val="336699"/>
        </a:dk2>
        <a:lt2>
          <a:srgbClr val="FFFFCC"/>
        </a:lt2>
        <a:accent1>
          <a:srgbClr val="BA8E46"/>
        </a:accent1>
        <a:accent2>
          <a:srgbClr val="46C0AF"/>
        </a:accent2>
        <a:accent3>
          <a:srgbClr val="ADB8CA"/>
        </a:accent3>
        <a:accent4>
          <a:srgbClr val="C8C8C8"/>
        </a:accent4>
        <a:accent5>
          <a:srgbClr val="D9C6B0"/>
        </a:accent5>
        <a:accent6>
          <a:srgbClr val="3FAE9E"/>
        </a:accent6>
        <a:hlink>
          <a:srgbClr val="93ACC3"/>
        </a:hlink>
        <a:folHlink>
          <a:srgbClr val="7897B4"/>
        </a:folHlink>
      </a:clrScheme>
      <a:clrMap bg1="dk2" tx1="lt1" bg2="dk1" tx2="lt2" accent1="accent1" accent2="accent2" accent3="accent3" accent4="accent4" accent5="accent5" accent6="accent6" hlink="hlink" folHlink="folHlink"/>
    </a:extraClrScheme>
    <a:extraClrScheme>
      <a:clrScheme name="Diseño Global 7">
        <a:dk1>
          <a:srgbClr val="000000"/>
        </a:dk1>
        <a:lt1>
          <a:srgbClr val="FFFFFF"/>
        </a:lt1>
        <a:dk2>
          <a:srgbClr val="000000"/>
        </a:dk2>
        <a:lt2>
          <a:srgbClr val="FFFFFF"/>
        </a:lt2>
        <a:accent1>
          <a:srgbClr val="FFFFCC"/>
        </a:accent1>
        <a:accent2>
          <a:srgbClr val="FFCC99"/>
        </a:accent2>
        <a:accent3>
          <a:srgbClr val="FFFFFF"/>
        </a:accent3>
        <a:accent4>
          <a:srgbClr val="000000"/>
        </a:accent4>
        <a:accent5>
          <a:srgbClr val="FFFFE2"/>
        </a:accent5>
        <a:accent6>
          <a:srgbClr val="E7B98A"/>
        </a:accent6>
        <a:hlink>
          <a:srgbClr val="FF9999"/>
        </a:hlink>
        <a:folHlink>
          <a:srgbClr val="E06360"/>
        </a:folHlink>
      </a:clrScheme>
      <a:clrMap bg1="lt1" tx1="dk1" bg2="lt2" tx2="dk2" accent1="accent1" accent2="accent2" accent3="accent3" accent4="accent4" accent5="accent5" accent6="accent6" hlink="hlink" folHlink="folHlink"/>
    </a:extraClrScheme>
    <a:extraClrScheme>
      <a:clrScheme name="Diseño Global 8">
        <a:dk1>
          <a:srgbClr val="000000"/>
        </a:dk1>
        <a:lt1>
          <a:srgbClr val="EAEAEA"/>
        </a:lt1>
        <a:dk2>
          <a:srgbClr val="17118B"/>
        </a:dk2>
        <a:lt2>
          <a:srgbClr val="FFFFCC"/>
        </a:lt2>
        <a:accent1>
          <a:srgbClr val="B2B2B2"/>
        </a:accent1>
        <a:accent2>
          <a:srgbClr val="54ABB2"/>
        </a:accent2>
        <a:accent3>
          <a:srgbClr val="ABAAC4"/>
        </a:accent3>
        <a:accent4>
          <a:srgbClr val="C8C8C8"/>
        </a:accent4>
        <a:accent5>
          <a:srgbClr val="D5D5D5"/>
        </a:accent5>
        <a:accent6>
          <a:srgbClr val="4B9BA1"/>
        </a:accent6>
        <a:hlink>
          <a:srgbClr val="4F49A3"/>
        </a:hlink>
        <a:folHlink>
          <a:srgbClr val="2E2573"/>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931</TotalTime>
  <Words>3798</Words>
  <Application>Microsoft Office PowerPoint</Application>
  <PresentationFormat>Presentación en pantalla (4:3)</PresentationFormat>
  <Paragraphs>849</Paragraphs>
  <Slides>84</Slides>
  <Notes>9</Notes>
  <HiddenSlides>0</HiddenSlides>
  <MMClips>0</MMClips>
  <ScaleCrop>false</ScaleCrop>
  <HeadingPairs>
    <vt:vector size="8" baseType="variant">
      <vt:variant>
        <vt:lpstr>Fuentes usadas</vt:lpstr>
      </vt:variant>
      <vt:variant>
        <vt:i4>9</vt:i4>
      </vt:variant>
      <vt:variant>
        <vt:lpstr>Tema</vt:lpstr>
      </vt:variant>
      <vt:variant>
        <vt:i4>1</vt:i4>
      </vt:variant>
      <vt:variant>
        <vt:lpstr>Servidores OLE incrustados</vt:lpstr>
      </vt:variant>
      <vt:variant>
        <vt:i4>2</vt:i4>
      </vt:variant>
      <vt:variant>
        <vt:lpstr>Títulos de diapositiva</vt:lpstr>
      </vt:variant>
      <vt:variant>
        <vt:i4>84</vt:i4>
      </vt:variant>
    </vt:vector>
  </HeadingPairs>
  <TitlesOfParts>
    <vt:vector size="96" baseType="lpstr">
      <vt:lpstr>Arial</vt:lpstr>
      <vt:lpstr>Times New Roman</vt:lpstr>
      <vt:lpstr>Tahoma</vt:lpstr>
      <vt:lpstr>Wingdings</vt:lpstr>
      <vt:lpstr>Franklin Gothic Medium</vt:lpstr>
      <vt:lpstr>Franklin Gothic Heavy</vt:lpstr>
      <vt:lpstr>MS PGothic</vt:lpstr>
      <vt:lpstr>Arial Narrow</vt:lpstr>
      <vt:lpstr>Arial Unicode MS</vt:lpstr>
      <vt:lpstr>Diseño Global</vt:lpstr>
      <vt:lpstr>Imagen</vt:lpstr>
      <vt:lpstr>Gráfico</vt:lpstr>
      <vt:lpstr>Control de Gestión  Diplomado en Estrategia y Control de Gestión</vt:lpstr>
      <vt:lpstr>Agenda clase 1</vt:lpstr>
      <vt:lpstr>Presentación del curso</vt:lpstr>
      <vt:lpstr>Diapositiva 4</vt:lpstr>
      <vt:lpstr>Enfoques clásicos</vt:lpstr>
      <vt:lpstr>Evaluación</vt:lpstr>
      <vt:lpstr>Programa</vt:lpstr>
      <vt:lpstr>Diapositiva 8</vt:lpstr>
      <vt:lpstr>Diapositiva 9</vt:lpstr>
      <vt:lpstr>Diapositiva 10</vt:lpstr>
      <vt:lpstr>Diapositiva 11</vt:lpstr>
      <vt:lpstr>Diapositiva 12</vt:lpstr>
      <vt:lpstr>Tipos de actividades: </vt:lpstr>
      <vt:lpstr>Bibliografía de apoyo: </vt:lpstr>
      <vt:lpstr>M1. INTRODUCCION AL CONTROL DE GESTION</vt:lpstr>
      <vt:lpstr>Características del Entorno Empresarial</vt:lpstr>
      <vt:lpstr>Caso Li Fung</vt:lpstr>
      <vt:lpstr>Cadenas de Suministros tradicionales estan cambiando</vt:lpstr>
      <vt:lpstr>Diapositiva 19</vt:lpstr>
      <vt:lpstr>También el almacenamiento se está deslocalizando</vt:lpstr>
      <vt:lpstr>Visión Completa del Sistema-Producto</vt:lpstr>
      <vt:lpstr>Relaciones Principales de los Productos de valor agregado </vt:lpstr>
      <vt:lpstr>Diapositiva 23</vt:lpstr>
      <vt:lpstr>Diapositiva 24</vt:lpstr>
      <vt:lpstr>Evolución del NASDAQ-100  1999 - 2005</vt:lpstr>
      <vt:lpstr>Otros mercados cambiantes</vt:lpstr>
      <vt:lpstr>IPSA </vt:lpstr>
      <vt:lpstr>2. Objetivos del Control de Gestión</vt:lpstr>
      <vt:lpstr>Diapositiva 29</vt:lpstr>
      <vt:lpstr>Diapositiva 30</vt:lpstr>
      <vt:lpstr>¿Por que controlar la gestión?</vt:lpstr>
      <vt:lpstr>Diapositiva 32</vt:lpstr>
      <vt:lpstr>Propósito del Control de Gestión:   Aumentar el valor de la empresa y la capacidad para lograr los objetivos de sus dueños / stakeholders. </vt:lpstr>
      <vt:lpstr>3. Visión esquemática del  control de gestión</vt:lpstr>
      <vt:lpstr>Diapositiva 35</vt:lpstr>
      <vt:lpstr>Flujos en el sistema empresa</vt:lpstr>
      <vt:lpstr>Visión esquemática del ciclo de control de gestión en una empresa</vt:lpstr>
      <vt:lpstr>Compañía Cervecera de Centroamérica</vt:lpstr>
      <vt:lpstr> Si profundizamos a través de la estructura de la empresa, buscamos replicar el esquema...</vt:lpstr>
      <vt:lpstr>Sistema de Decisiones</vt:lpstr>
      <vt:lpstr>Control de Gestión y Sistema de Control de Gestión</vt:lpstr>
      <vt:lpstr>Lo esencial en un SCG...</vt:lpstr>
      <vt:lpstr>Al diseñar un SCG... buscamos cambiar la forma en que se estructura la gestión de una empresa.   Integrar el proceso de conducción de la empresa.</vt:lpstr>
      <vt:lpstr>Ejemplo</vt:lpstr>
      <vt:lpstr>Ejemplo ¿Cómo funcionará este esquema de control de gestión?</vt:lpstr>
      <vt:lpstr>4. El entorno del control de gestión</vt:lpstr>
      <vt:lpstr>Diapositiva 47</vt:lpstr>
      <vt:lpstr>Diapositiva 48</vt:lpstr>
      <vt:lpstr>Diapositiva 49</vt:lpstr>
      <vt:lpstr>Diapositiva 50</vt:lpstr>
      <vt:lpstr>El entorno del control de gestión</vt:lpstr>
      <vt:lpstr>Diapositiva 52</vt:lpstr>
      <vt:lpstr>Diapositiva 53</vt:lpstr>
      <vt:lpstr>El entorno del control de gestión</vt:lpstr>
      <vt:lpstr>Diapositiva 55</vt:lpstr>
      <vt:lpstr>Diapositiva 56</vt:lpstr>
      <vt:lpstr>IMPORTANTE</vt:lpstr>
      <vt:lpstr>Diapositiva 58</vt:lpstr>
      <vt:lpstr>5. El proceso</vt:lpstr>
      <vt:lpstr>Otra distinta</vt:lpstr>
      <vt:lpstr>Síntesis </vt:lpstr>
      <vt:lpstr>Diapositiva 62</vt:lpstr>
      <vt:lpstr>Diapositiva 63</vt:lpstr>
      <vt:lpstr>Diapositiva 64</vt:lpstr>
      <vt:lpstr>Diapositiva 65</vt:lpstr>
      <vt:lpstr>6. Distorsiones del concepto</vt:lpstr>
      <vt:lpstr>Diapositiva 67</vt:lpstr>
      <vt:lpstr>Diapositiva 68</vt:lpstr>
      <vt:lpstr>Diapositiva 69</vt:lpstr>
      <vt:lpstr>Visión del control de gestión</vt:lpstr>
      <vt:lpstr>Diapositiva 71</vt:lpstr>
      <vt:lpstr>7. Complejidades</vt:lpstr>
      <vt:lpstr>El factor temporal</vt:lpstr>
      <vt:lpstr>El factor de la información</vt:lpstr>
      <vt:lpstr>El factor autonomía</vt:lpstr>
      <vt:lpstr>El factor entorno</vt:lpstr>
      <vt:lpstr>El factor psicológico</vt:lpstr>
      <vt:lpstr>El factor retardo</vt:lpstr>
      <vt:lpstr>Por último tenemos también …</vt:lpstr>
      <vt:lpstr>Diapositiva 80</vt:lpstr>
      <vt:lpstr>Diapositiva 81</vt:lpstr>
      <vt:lpstr>Diapositiva 82</vt:lpstr>
      <vt:lpstr>Diapositiva 83</vt:lpstr>
      <vt:lpstr>Diapositiva 84</vt:lpstr>
    </vt:vector>
  </TitlesOfParts>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dc:creator>
  <cp:lastModifiedBy>Ivan Braga</cp:lastModifiedBy>
  <cp:revision>99</cp:revision>
  <dcterms:created xsi:type="dcterms:W3CDTF">2007-06-20T00:50:15Z</dcterms:created>
  <dcterms:modified xsi:type="dcterms:W3CDTF">2009-06-04T20:40:47Z</dcterms:modified>
</cp:coreProperties>
</file>