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283" r:id="rId3"/>
    <p:sldId id="324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23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5" r:id="rId45"/>
    <p:sldId id="316" r:id="rId46"/>
    <p:sldId id="317" r:id="rId47"/>
    <p:sldId id="319" r:id="rId48"/>
    <p:sldId id="321" r:id="rId49"/>
    <p:sldId id="322" r:id="rId50"/>
    <p:sldId id="337" r:id="rId51"/>
    <p:sldId id="338" r:id="rId52"/>
    <p:sldId id="336" r:id="rId53"/>
    <p:sldId id="339" r:id="rId54"/>
  </p:sldIdLst>
  <p:sldSz cx="9144000" cy="6858000" type="screen4x3"/>
  <p:notesSz cx="7315200" cy="96012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nostroz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9900"/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16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427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s-ES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427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79A06A5-1029-410C-8B60-525D27CFC07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427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s-E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2829" y="4561576"/>
            <a:ext cx="5849543" cy="432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427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A2B213F7-16E2-4B8F-B3FC-7CBB91920C9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20F78-43D3-44BD-B0B8-6626D367E805}" type="slidenum">
              <a:rPr lang="es-ES"/>
              <a:pPr/>
              <a:t>1</a:t>
            </a:fld>
            <a:endParaRPr lang="es-E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28E8C-1EAB-4773-875C-2C6F1AD5F302}" type="slidenum">
              <a:rPr lang="es-ES"/>
              <a:pPr/>
              <a:t>10</a:t>
            </a:fld>
            <a:endParaRPr lang="es-E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9CFE5D-6AD9-440A-B84A-9E18C5DFA9C7}" type="slidenum">
              <a:rPr lang="es-ES"/>
              <a:pPr/>
              <a:t>11</a:t>
            </a:fld>
            <a:endParaRPr lang="es-E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D258AE-6576-48BF-9B9D-890DF632BDDB}" type="slidenum">
              <a:rPr lang="es-ES"/>
              <a:pPr/>
              <a:t>12</a:t>
            </a:fld>
            <a:endParaRPr lang="es-E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58DAEC-8FCD-4CE6-8A68-279AA7386DBC}" type="slidenum">
              <a:rPr lang="es-ES"/>
              <a:pPr/>
              <a:t>13</a:t>
            </a:fld>
            <a:endParaRPr lang="es-E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1F0E5C-D188-4DFB-8C0D-CB16F4E40999}" type="slidenum">
              <a:rPr lang="es-ES"/>
              <a:pPr/>
              <a:t>14</a:t>
            </a:fld>
            <a:endParaRPr lang="es-E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518AB3-990A-4555-B38D-04EEAE50C06F}" type="slidenum">
              <a:rPr lang="es-ES"/>
              <a:pPr/>
              <a:t>15</a:t>
            </a:fld>
            <a:endParaRPr lang="es-E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9E8B4-0C11-47A0-B704-853FC98E5F15}" type="slidenum">
              <a:rPr lang="es-ES"/>
              <a:pPr/>
              <a:t>16</a:t>
            </a:fld>
            <a:endParaRPr lang="es-E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FAF28-DF8C-425B-9DD6-F309E3E1682D}" type="slidenum">
              <a:rPr lang="es-ES"/>
              <a:pPr/>
              <a:t>17</a:t>
            </a:fld>
            <a:endParaRPr lang="es-E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F35030-05EC-403A-898C-0B521EC3184B}" type="slidenum">
              <a:rPr lang="es-ES"/>
              <a:pPr/>
              <a:t>18</a:t>
            </a:fld>
            <a:endParaRPr lang="es-E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49B0C-A6DF-4A25-BBA8-DE9EBC919EC7}" type="slidenum">
              <a:rPr lang="es-ES"/>
              <a:pPr/>
              <a:t>19</a:t>
            </a:fld>
            <a:endParaRPr lang="es-E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214EBA-65E9-4602-9847-1E37E93EC39C}" type="slidenum">
              <a:rPr lang="es-ES"/>
              <a:pPr/>
              <a:t>2</a:t>
            </a:fld>
            <a:endParaRPr lang="es-E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3D6F3-7395-4968-9850-7B986E65E1F1}" type="slidenum">
              <a:rPr lang="es-ES"/>
              <a:pPr/>
              <a:t>20</a:t>
            </a:fld>
            <a:endParaRPr lang="es-E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837D9-ED9E-428E-9A0C-DA034C5E0867}" type="slidenum">
              <a:rPr lang="es-ES"/>
              <a:pPr/>
              <a:t>21</a:t>
            </a:fld>
            <a:endParaRPr lang="es-E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91A41-9757-4C55-A861-FB1B93549774}" type="slidenum">
              <a:rPr lang="es-ES"/>
              <a:pPr/>
              <a:t>22</a:t>
            </a:fld>
            <a:endParaRPr lang="es-E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30AA27-CE87-4FB0-9752-47D1DAF7F536}" type="slidenum">
              <a:rPr lang="es-ES"/>
              <a:pPr/>
              <a:t>23</a:t>
            </a:fld>
            <a:endParaRPr lang="es-ES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C0E109-C6B3-4A3E-8A71-B99811178258}" type="slidenum">
              <a:rPr lang="es-ES"/>
              <a:pPr/>
              <a:t>24</a:t>
            </a:fld>
            <a:endParaRPr lang="es-E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802D7D-461D-4695-9F59-56E8C9F7306B}" type="slidenum">
              <a:rPr lang="es-ES"/>
              <a:pPr/>
              <a:t>25</a:t>
            </a:fld>
            <a:endParaRPr lang="es-E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A142F3-4A87-471E-BBCC-944A16F7CEC9}" type="slidenum">
              <a:rPr lang="es-ES"/>
              <a:pPr/>
              <a:t>26</a:t>
            </a:fld>
            <a:endParaRPr lang="es-E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A46A48-DA56-4214-B407-C858D77A4AB2}" type="slidenum">
              <a:rPr lang="es-ES"/>
              <a:pPr/>
              <a:t>27</a:t>
            </a:fld>
            <a:endParaRPr lang="es-E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0E1FBC-806E-4105-9EFA-0643FCBFAB16}" type="slidenum">
              <a:rPr lang="es-ES"/>
              <a:pPr/>
              <a:t>28</a:t>
            </a:fld>
            <a:endParaRPr lang="es-E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A8AD3A-3E82-40D8-8394-EE0A33A55B5A}" type="slidenum">
              <a:rPr lang="es-ES"/>
              <a:pPr/>
              <a:t>29</a:t>
            </a:fld>
            <a:endParaRPr lang="es-E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3836AD-B8D1-46C0-9CD6-3BB6DF4FBD78}" type="slidenum">
              <a:rPr lang="es-ES"/>
              <a:pPr/>
              <a:t>3</a:t>
            </a:fld>
            <a:endParaRPr lang="es-E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5D80DF-D622-42B9-B599-F8F09050B0E4}" type="slidenum">
              <a:rPr lang="es-ES"/>
              <a:pPr/>
              <a:t>30</a:t>
            </a:fld>
            <a:endParaRPr lang="es-E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B5A3C-E069-4F96-9BCB-166BAEE106F1}" type="slidenum">
              <a:rPr lang="es-ES"/>
              <a:pPr/>
              <a:t>31</a:t>
            </a:fld>
            <a:endParaRPr lang="es-E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ADF670-7670-46CA-B28C-037DA875E0ED}" type="slidenum">
              <a:rPr lang="es-ES"/>
              <a:pPr/>
              <a:t>32</a:t>
            </a:fld>
            <a:endParaRPr lang="es-E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488DAF-31CF-4EEA-AD31-20F50D656C78}" type="slidenum">
              <a:rPr lang="es-ES"/>
              <a:pPr/>
              <a:t>33</a:t>
            </a:fld>
            <a:endParaRPr lang="es-E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6C74F7-12CF-4912-9CFA-5D43A8373E31}" type="slidenum">
              <a:rPr lang="es-ES"/>
              <a:pPr/>
              <a:t>34</a:t>
            </a:fld>
            <a:endParaRPr lang="es-E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18B34-2182-4FC2-9091-25E7C56FD698}" type="slidenum">
              <a:rPr lang="es-ES"/>
              <a:pPr/>
              <a:t>35</a:t>
            </a:fld>
            <a:endParaRPr lang="es-E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A64C2-0BE7-4293-9C26-5EA43C9C0FD3}" type="slidenum">
              <a:rPr lang="es-ES"/>
              <a:pPr/>
              <a:t>36</a:t>
            </a:fld>
            <a:endParaRPr lang="es-E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90528F-78D6-4580-ABDB-E713E934116C}" type="slidenum">
              <a:rPr lang="es-ES"/>
              <a:pPr/>
              <a:t>37</a:t>
            </a:fld>
            <a:endParaRPr lang="es-E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2C4AE0-86EA-4B0F-9DAB-B41981BAFD41}" type="slidenum">
              <a:rPr lang="es-ES"/>
              <a:pPr/>
              <a:t>38</a:t>
            </a:fld>
            <a:endParaRPr lang="es-E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F3887F-AE89-445D-BD1C-FEF043820BF1}" type="slidenum">
              <a:rPr lang="es-ES"/>
              <a:pPr/>
              <a:t>39</a:t>
            </a:fld>
            <a:endParaRPr lang="es-E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89FCFF-9131-473C-9025-FF9BFA8AB868}" type="slidenum">
              <a:rPr lang="es-ES"/>
              <a:pPr/>
              <a:t>4</a:t>
            </a:fld>
            <a:endParaRPr lang="es-E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A634B-492E-42DF-BFA3-1F10B2934DB7}" type="slidenum">
              <a:rPr lang="es-ES"/>
              <a:pPr/>
              <a:t>40</a:t>
            </a:fld>
            <a:endParaRPr lang="es-E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31B871-8C9E-4B14-96EC-E035A4D3DCDC}" type="slidenum">
              <a:rPr lang="es-ES"/>
              <a:pPr/>
              <a:t>41</a:t>
            </a:fld>
            <a:endParaRPr lang="es-E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BC7E1-B489-4B70-B6D8-4E1D5246C4D0}" type="slidenum">
              <a:rPr lang="es-ES"/>
              <a:pPr/>
              <a:t>42</a:t>
            </a:fld>
            <a:endParaRPr lang="es-E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7A9AFC-0B9A-4A26-9457-22D8105B589F}" type="slidenum">
              <a:rPr lang="es-ES"/>
              <a:pPr/>
              <a:t>43</a:t>
            </a:fld>
            <a:endParaRPr lang="es-E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AF1F5-405E-408A-BA36-2611F1784C6A}" type="slidenum">
              <a:rPr lang="es-ES"/>
              <a:pPr/>
              <a:t>44</a:t>
            </a:fld>
            <a:endParaRPr lang="es-E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1903F-BB24-4773-8A45-E839AE0AF4C9}" type="slidenum">
              <a:rPr lang="es-ES"/>
              <a:pPr/>
              <a:t>45</a:t>
            </a:fld>
            <a:endParaRPr lang="es-E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7CF83D-02BA-4363-87E5-17CEDAE5F20D}" type="slidenum">
              <a:rPr lang="es-ES"/>
              <a:pPr/>
              <a:t>46</a:t>
            </a:fld>
            <a:endParaRPr lang="es-E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E5C5F2-DF4E-487D-8215-10FA1B347C0A}" type="slidenum">
              <a:rPr lang="es-ES"/>
              <a:pPr/>
              <a:t>47</a:t>
            </a:fld>
            <a:endParaRPr lang="es-E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8976B-BD7E-430D-AF0B-A4994CC8F462}" type="slidenum">
              <a:rPr lang="es-ES"/>
              <a:pPr/>
              <a:t>48</a:t>
            </a:fld>
            <a:endParaRPr lang="es-E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1DBE1-4AC3-4869-8530-6419AC9C92A1}" type="slidenum">
              <a:rPr lang="es-ES"/>
              <a:pPr/>
              <a:t>49</a:t>
            </a:fld>
            <a:endParaRPr lang="es-E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ACAA3-34DB-4FF6-943F-4FD562242A21}" type="slidenum">
              <a:rPr lang="es-ES"/>
              <a:pPr/>
              <a:t>5</a:t>
            </a:fld>
            <a:endParaRPr lang="es-E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DB60D0-F1C0-4A44-83ED-4AE6D378093C}" type="slidenum">
              <a:rPr lang="es-ES"/>
              <a:pPr/>
              <a:t>50</a:t>
            </a:fld>
            <a:endParaRPr lang="es-E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194" y="4560086"/>
            <a:ext cx="5852814" cy="4320317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EA955-CA3E-4D2F-A535-730FE9278478}" type="slidenum">
              <a:rPr lang="es-ES"/>
              <a:pPr/>
              <a:t>51</a:t>
            </a:fld>
            <a:endParaRPr lang="es-ES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194" y="4560086"/>
            <a:ext cx="5852814" cy="4320317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2FE66C-7EB5-4D83-A797-4915D6BD3D2C}" type="slidenum">
              <a:rPr lang="es-ES"/>
              <a:pPr/>
              <a:t>52</a:t>
            </a:fld>
            <a:endParaRPr lang="es-ES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C5EA4-1D93-4285-85A2-89E9FEA051FF}" type="slidenum">
              <a:rPr lang="es-ES"/>
              <a:pPr/>
              <a:t>53</a:t>
            </a:fld>
            <a:endParaRPr lang="es-E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1CAE1E-1366-40B1-B183-38F8B69478AB}" type="slidenum">
              <a:rPr lang="es-ES"/>
              <a:pPr/>
              <a:t>6</a:t>
            </a:fld>
            <a:endParaRPr lang="es-E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FDFC86-08A3-49AE-B1C2-73ABA50BC3FB}" type="slidenum">
              <a:rPr lang="es-ES"/>
              <a:pPr/>
              <a:t>7</a:t>
            </a:fld>
            <a:endParaRPr lang="es-E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A3C4F0-11A4-4793-AF71-0FCC47844248}" type="slidenum">
              <a:rPr lang="es-ES"/>
              <a:pPr/>
              <a:t>8</a:t>
            </a:fld>
            <a:endParaRPr lang="es-E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8DEB42-D820-42E2-B66C-7B8B23A41D11}" type="slidenum">
              <a:rPr lang="es-ES"/>
              <a:pPr/>
              <a:t>9</a:t>
            </a:fld>
            <a:endParaRPr lang="es-E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35301-9621-40AE-836F-1D32B68E72F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39474-0FE2-42A6-8428-DCB723358AF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FCE6D-9C15-471A-939A-2399BE55D4A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ED038-0CCA-4E3B-B143-759C0363E5B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A4F9D-9B08-4323-8970-0A4CEA26C74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B0A5D-F2D2-4907-A3C9-9FB143382A1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2F20E-94C5-4839-8DF5-2BBB1E2DB9B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C448C-6DC2-4AE8-BACA-D1201583B2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AEA20-95A9-4AD9-BB88-C2CE08CD868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56B61-3837-4144-8117-07EF9BC23A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7232F-5F2D-4257-9607-8C9D5C76C63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FDDA4B-964F-4577-B761-2D44ACE6FAAE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kedin.com/in/joseinostroz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ensis_Likert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7421" y="2205038"/>
            <a:ext cx="5959491" cy="1470025"/>
          </a:xfrm>
        </p:spPr>
        <p:txBody>
          <a:bodyPr/>
          <a:lstStyle/>
          <a:p>
            <a:pPr algn="l"/>
            <a:r>
              <a:rPr lang="es-CL" sz="4000" b="1" dirty="0">
                <a:solidFill>
                  <a:schemeClr val="accent2"/>
                </a:solidFill>
              </a:rPr>
              <a:t/>
            </a:r>
            <a:br>
              <a:rPr lang="es-CL" sz="4000" b="1" dirty="0">
                <a:solidFill>
                  <a:schemeClr val="accent2"/>
                </a:solidFill>
              </a:rPr>
            </a:br>
            <a:r>
              <a:rPr lang="es-CL" sz="4000" b="1" dirty="0">
                <a:solidFill>
                  <a:schemeClr val="accent2"/>
                </a:solidFill>
              </a:rPr>
              <a:t/>
            </a:r>
            <a:br>
              <a:rPr lang="es-CL" sz="4000" b="1" dirty="0">
                <a:solidFill>
                  <a:schemeClr val="accent2"/>
                </a:solidFill>
              </a:rPr>
            </a:br>
            <a:r>
              <a:rPr lang="es-CL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CL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IPLOMA EN </a:t>
            </a:r>
            <a:r>
              <a:rPr lang="es-CL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s-CL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ERENCIA </a:t>
            </a:r>
            <a:r>
              <a:rPr lang="es-CL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CL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ÚBLICA </a:t>
            </a:r>
            <a:r>
              <a:rPr lang="es-CL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Primavera 2010  </a:t>
            </a:r>
            <a:r>
              <a:rPr lang="es-ES" sz="2800" b="1" dirty="0" smtClean="0">
                <a:solidFill>
                  <a:srgbClr val="C00000"/>
                </a:solidFill>
              </a:rPr>
              <a:t>Taller </a:t>
            </a:r>
            <a:r>
              <a:rPr lang="es-ES" sz="2800" b="1" dirty="0">
                <a:solidFill>
                  <a:srgbClr val="C00000"/>
                </a:solidFill>
              </a:rPr>
              <a:t>de Análisis </a:t>
            </a:r>
            <a:r>
              <a:rPr lang="es-ES" sz="2800" b="1" dirty="0" smtClean="0">
                <a:solidFill>
                  <a:srgbClr val="C00000"/>
                </a:solidFill>
              </a:rPr>
              <a:t>Organizacional </a:t>
            </a:r>
            <a:r>
              <a:rPr lang="es-ES" sz="3000" b="1" dirty="0" smtClean="0">
                <a:solidFill>
                  <a:srgbClr val="CC3300"/>
                </a:solidFill>
                <a:latin typeface="Copperplate Gothic Light" pitchFamily="34" charset="0"/>
              </a:rPr>
              <a:t/>
            </a:r>
            <a:br>
              <a:rPr lang="es-ES" sz="3000" b="1" dirty="0" smtClean="0">
                <a:solidFill>
                  <a:srgbClr val="CC3300"/>
                </a:solidFill>
                <a:latin typeface="Copperplate Gothic Light" pitchFamily="34" charset="0"/>
              </a:rPr>
            </a:br>
            <a:r>
              <a:rPr lang="es-ES" sz="2000" b="1" dirty="0" smtClean="0">
                <a:solidFill>
                  <a:schemeClr val="accent2"/>
                </a:solidFill>
              </a:rPr>
              <a:t>www.sistemaspublicos.cl</a:t>
            </a:r>
            <a:r>
              <a:rPr lang="es-CL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CL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CL" sz="1800" b="1" dirty="0">
                <a:solidFill>
                  <a:schemeClr val="accent2"/>
                </a:solidFill>
              </a:rPr>
              <a:t>Profesor:</a:t>
            </a:r>
            <a:r>
              <a:rPr lang="es-CL" sz="3600" b="1" dirty="0">
                <a:solidFill>
                  <a:schemeClr val="accent2"/>
                </a:solidFill>
              </a:rPr>
              <a:t> </a:t>
            </a:r>
            <a:r>
              <a:rPr lang="es-CL" sz="1600" b="1" dirty="0">
                <a:solidFill>
                  <a:schemeClr val="accent2"/>
                </a:solidFill>
              </a:rPr>
              <a:t>José Inostroza </a:t>
            </a:r>
            <a:r>
              <a:rPr lang="es-CL" sz="1600" b="1" dirty="0" smtClean="0">
                <a:solidFill>
                  <a:schemeClr val="accent2"/>
                </a:solidFill>
              </a:rPr>
              <a:t>Lara</a:t>
            </a:r>
            <a:r>
              <a:rPr lang="es-CL" sz="1600" b="1" dirty="0">
                <a:solidFill>
                  <a:schemeClr val="accent2"/>
                </a:solidFill>
              </a:rPr>
              <a:t/>
            </a:r>
            <a:br>
              <a:rPr lang="es-CL" sz="1600" b="1" dirty="0">
                <a:solidFill>
                  <a:schemeClr val="accent2"/>
                </a:solidFill>
              </a:rPr>
            </a:br>
            <a:r>
              <a:rPr lang="es-CL" sz="1800" b="1" dirty="0" smtClean="0">
                <a:solidFill>
                  <a:schemeClr val="accent2"/>
                </a:solidFill>
              </a:rPr>
              <a:t>Profesora Auxiliar: </a:t>
            </a:r>
            <a:r>
              <a:rPr lang="es-CL" sz="1600" b="1" dirty="0">
                <a:solidFill>
                  <a:schemeClr val="accent2"/>
                </a:solidFill>
              </a:rPr>
              <a:t>Natalie </a:t>
            </a:r>
            <a:r>
              <a:rPr lang="es-CL" sz="1600" b="1" dirty="0" smtClean="0">
                <a:solidFill>
                  <a:schemeClr val="accent2"/>
                </a:solidFill>
              </a:rPr>
              <a:t>González; Alexis Acevedo</a:t>
            </a:r>
            <a:r>
              <a:rPr lang="es-CL" sz="1800" b="1" dirty="0">
                <a:solidFill>
                  <a:schemeClr val="accent2"/>
                </a:solidFill>
              </a:rPr>
              <a:t/>
            </a:r>
            <a:br>
              <a:rPr lang="es-CL" sz="1800" b="1" dirty="0">
                <a:solidFill>
                  <a:schemeClr val="accent2"/>
                </a:solidFill>
              </a:rPr>
            </a:br>
            <a:endParaRPr lang="es-ES" sz="1800" b="1" dirty="0">
              <a:solidFill>
                <a:schemeClr val="accent2"/>
              </a:solidFill>
            </a:endParaRPr>
          </a:p>
        </p:txBody>
      </p:sp>
      <p:pic>
        <p:nvPicPr>
          <p:cNvPr id="2054" name="Picture 6" descr="MCj040427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517232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548680"/>
            <a:ext cx="30480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2225" y="-26988"/>
            <a:ext cx="229076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675688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sz="2800" b="1" dirty="0">
                <a:solidFill>
                  <a:schemeClr val="accent2"/>
                </a:solidFill>
              </a:rPr>
              <a:t>Se debe advertir que </a:t>
            </a:r>
            <a:r>
              <a:rPr lang="es-ES" sz="2800" b="1" dirty="0">
                <a:solidFill>
                  <a:srgbClr val="CC3300"/>
                </a:solidFill>
              </a:rPr>
              <a:t>la guía NO reemplaza: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800" b="1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la falta de sentido común ni la falta de un </a:t>
            </a:r>
            <a:r>
              <a:rPr lang="es-ES" sz="3600" b="1" dirty="0">
                <a:solidFill>
                  <a:srgbClr val="CC3300"/>
                </a:solidFill>
              </a:rPr>
              <a:t>REFLEXION PROFUNDA y DELIBERATIVA en el equipo.</a:t>
            </a: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la falta de </a:t>
            </a:r>
            <a:r>
              <a:rPr lang="es-ES" sz="2800" b="1" dirty="0" err="1">
                <a:solidFill>
                  <a:schemeClr val="accent2"/>
                </a:solidFill>
              </a:rPr>
              <a:t>expertizaje</a:t>
            </a:r>
            <a:r>
              <a:rPr lang="es-ES" sz="2800" b="1" dirty="0">
                <a:solidFill>
                  <a:schemeClr val="accent2"/>
                </a:solidFill>
              </a:rPr>
              <a:t> profesional, </a:t>
            </a:r>
          </a:p>
          <a:p>
            <a:pPr>
              <a:lnSpc>
                <a:spcPct val="8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o la perspicacia del analista para leer entre líneas o “mirar debajo del agua”. </a:t>
            </a:r>
          </a:p>
          <a:p>
            <a:pPr>
              <a:lnSpc>
                <a:spcPct val="80000"/>
              </a:lnSpc>
            </a:pPr>
            <a:endParaRPr lang="es-CL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838200" indent="-838200">
              <a:buFontTx/>
              <a:buAutoNum type="arabicPeriod" startAt="2"/>
            </a:pPr>
            <a:r>
              <a:rPr lang="es-ES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PROCESO COMPLETO </a:t>
            </a:r>
            <a:br>
              <a:rPr lang="es-ES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es-ES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DEL AO .</a:t>
            </a:r>
            <a:r>
              <a:rPr lang="es-E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5517232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21" name="Text Box 37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12</a:t>
            </a:fld>
            <a:endParaRPr lang="es-ES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58753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58754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13</a:t>
            </a:fld>
            <a:endParaRPr lang="es-ES"/>
          </a:p>
        </p:txBody>
      </p:sp>
      <p:pic>
        <p:nvPicPr>
          <p:cNvPr id="6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0801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0802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14</a:t>
            </a:fld>
            <a:endParaRPr lang="es-ES"/>
          </a:p>
        </p:txBody>
      </p:sp>
      <p:pic>
        <p:nvPicPr>
          <p:cNvPr id="8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2825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2826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2848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2849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2850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12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64873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874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875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896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897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898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1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6921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6922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6923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6924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6925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6944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6945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6946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17</a:t>
            </a:fld>
            <a:endParaRPr lang="es-ES"/>
          </a:p>
        </p:txBody>
      </p:sp>
      <p:pic>
        <p:nvPicPr>
          <p:cNvPr id="17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8969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0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1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2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3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4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68975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92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93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94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18</a:t>
            </a:fld>
            <a:endParaRPr lang="es-ES"/>
          </a:p>
        </p:txBody>
      </p:sp>
      <p:pic>
        <p:nvPicPr>
          <p:cNvPr id="19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1014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1015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1017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20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21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22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1023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24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1027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40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41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42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1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4000" b="1" dirty="0">
                <a:solidFill>
                  <a:srgbClr val="C00000"/>
                </a:solidFill>
              </a:rPr>
              <a:t>OBJETIVOS DE LA </a:t>
            </a:r>
            <a:r>
              <a:rPr lang="es-CL" sz="4000" b="1" dirty="0" smtClean="0">
                <a:solidFill>
                  <a:srgbClr val="C00000"/>
                </a:solidFill>
              </a:rPr>
              <a:t>1ª SESIÓN</a:t>
            </a:r>
            <a:endParaRPr lang="es-ES" sz="4000" b="1" dirty="0">
              <a:solidFill>
                <a:srgbClr val="C00000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Presentar. </a:t>
            </a:r>
            <a:endParaRPr lang="es-CL" sz="2800" b="1" dirty="0">
              <a:solidFill>
                <a:schemeClr val="accent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CL" sz="2800" b="1" dirty="0">
                <a:solidFill>
                  <a:schemeClr val="accent2"/>
                </a:solidFill>
              </a:rPr>
              <a:t>Exponer Metodología de AO (aprox. </a:t>
            </a:r>
            <a:r>
              <a:rPr lang="es-CL" sz="2800" b="1" dirty="0" smtClean="0">
                <a:solidFill>
                  <a:schemeClr val="accent2"/>
                </a:solidFill>
              </a:rPr>
              <a:t>1½ Hrs.)</a:t>
            </a:r>
            <a:endParaRPr lang="es-CL" sz="2800" b="1" dirty="0">
              <a:solidFill>
                <a:schemeClr val="accent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Formar Grupos </a:t>
            </a:r>
            <a:r>
              <a:rPr lang="es-CL" sz="2800" b="1" dirty="0">
                <a:solidFill>
                  <a:schemeClr val="accent2"/>
                </a:solidFill>
              </a:rPr>
              <a:t>(Organización Básica).</a:t>
            </a: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Definir </a:t>
            </a:r>
            <a:r>
              <a:rPr lang="es-CL" sz="2800" b="1" dirty="0">
                <a:solidFill>
                  <a:schemeClr val="accent2"/>
                </a:solidFill>
              </a:rPr>
              <a:t>Entregables/Productos.</a:t>
            </a: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Definir criterios de Evaluación.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45224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3065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66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67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68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Nuevas entrevistas específicas.</a:t>
            </a:r>
            <a:endParaRPr lang="es-ES" sz="1200"/>
          </a:p>
        </p:txBody>
      </p:sp>
      <p:sp>
        <p:nvSpPr>
          <p:cNvPr id="173074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 Revisión documental y estadística</a:t>
            </a:r>
            <a:endParaRPr lang="es-ES" sz="120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76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77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85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Encuestas, </a:t>
            </a:r>
            <a:r>
              <a:rPr lang="es-CL" sz="1200" b="1" i="1">
                <a:solidFill>
                  <a:srgbClr val="000000"/>
                </a:solidFill>
              </a:rPr>
              <a:t>focus group</a:t>
            </a:r>
            <a:r>
              <a:rPr lang="es-CL" sz="1200" b="1">
                <a:solidFill>
                  <a:srgbClr val="000000"/>
                </a:solidFill>
              </a:rPr>
              <a:t> o talleres.</a:t>
            </a:r>
            <a:endParaRPr lang="es-ES" sz="1200"/>
          </a:p>
        </p:txBody>
      </p:sp>
      <p:sp>
        <p:nvSpPr>
          <p:cNvPr id="173086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88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89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90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26" name="2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20</a:t>
            </a:fld>
            <a:endParaRPr lang="es-ES"/>
          </a:p>
        </p:txBody>
      </p:sp>
      <p:pic>
        <p:nvPicPr>
          <p:cNvPr id="27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5113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4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5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6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7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8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5119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20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Nuevas entrevistas específicas.</a:t>
            </a:r>
            <a:endParaRPr lang="es-ES" sz="1200"/>
          </a:p>
        </p:txBody>
      </p:sp>
      <p:sp>
        <p:nvSpPr>
          <p:cNvPr id="175122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 Revisión documental y estadística</a:t>
            </a:r>
            <a:endParaRPr lang="es-ES" sz="1200"/>
          </a:p>
        </p:txBody>
      </p:sp>
      <p:sp>
        <p:nvSpPr>
          <p:cNvPr id="175123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24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25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26" name="Text Box 22"/>
          <p:cNvSpPr txBox="1">
            <a:spLocks noChangeArrowheads="1"/>
          </p:cNvSpPr>
          <p:nvPr/>
        </p:nvSpPr>
        <p:spPr bwMode="auto">
          <a:xfrm>
            <a:off x="500063" y="2651125"/>
            <a:ext cx="1533525" cy="12255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Síntesis sistémica-Diagrama Sistémico/ Modelamientos básicos.</a:t>
            </a:r>
            <a:endParaRPr lang="es-ES" sz="1200"/>
          </a:p>
        </p:txBody>
      </p:sp>
      <p:sp>
        <p:nvSpPr>
          <p:cNvPr id="175129" name="Line 25"/>
          <p:cNvSpPr>
            <a:spLocks noChangeShapeType="1"/>
          </p:cNvSpPr>
          <p:nvPr/>
        </p:nvSpPr>
        <p:spPr bwMode="auto">
          <a:xfrm flipH="1">
            <a:off x="2033588" y="2540000"/>
            <a:ext cx="593725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0" name="Line 26"/>
          <p:cNvSpPr>
            <a:spLocks noChangeShapeType="1"/>
          </p:cNvSpPr>
          <p:nvPr/>
        </p:nvSpPr>
        <p:spPr bwMode="auto">
          <a:xfrm flipH="1" flipV="1">
            <a:off x="2033588" y="3057525"/>
            <a:ext cx="59372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3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Encuestas, </a:t>
            </a:r>
            <a:r>
              <a:rPr lang="es-CL" sz="1200" b="1" i="1">
                <a:solidFill>
                  <a:srgbClr val="000000"/>
                </a:solidFill>
              </a:rPr>
              <a:t>focus group</a:t>
            </a:r>
            <a:r>
              <a:rPr lang="es-CL" sz="1200" b="1">
                <a:solidFill>
                  <a:srgbClr val="000000"/>
                </a:solidFill>
              </a:rPr>
              <a:t> o talleres.</a:t>
            </a:r>
            <a:endParaRPr lang="es-ES" sz="1200"/>
          </a:p>
        </p:txBody>
      </p:sp>
      <p:sp>
        <p:nvSpPr>
          <p:cNvPr id="175134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5" name="Line 31"/>
          <p:cNvSpPr>
            <a:spLocks noChangeShapeType="1"/>
          </p:cNvSpPr>
          <p:nvPr/>
        </p:nvSpPr>
        <p:spPr bwMode="auto">
          <a:xfrm flipH="1" flipV="1">
            <a:off x="1939925" y="3351213"/>
            <a:ext cx="687388" cy="809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6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7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8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30" name="2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21</a:t>
            </a:fld>
            <a:endParaRPr lang="es-ES"/>
          </a:p>
        </p:txBody>
      </p:sp>
      <p:pic>
        <p:nvPicPr>
          <p:cNvPr id="31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7161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2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3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4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5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7167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7169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Nuevas entrevistas específicas.</a:t>
            </a:r>
            <a:endParaRPr lang="es-ES" sz="1200"/>
          </a:p>
        </p:txBody>
      </p:sp>
      <p:sp>
        <p:nvSpPr>
          <p:cNvPr id="177170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 Revisión documental y estadística</a:t>
            </a:r>
            <a:endParaRPr lang="es-ES" sz="1200"/>
          </a:p>
        </p:txBody>
      </p:sp>
      <p:sp>
        <p:nvSpPr>
          <p:cNvPr id="177171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2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3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4" name="Text Box 22"/>
          <p:cNvSpPr txBox="1">
            <a:spLocks noChangeArrowheads="1"/>
          </p:cNvSpPr>
          <p:nvPr/>
        </p:nvSpPr>
        <p:spPr bwMode="auto">
          <a:xfrm>
            <a:off x="500063" y="2651125"/>
            <a:ext cx="1533525" cy="12255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Síntesis sistémica-Diagrama Sistémico/ Modelamientos básicos.</a:t>
            </a:r>
            <a:endParaRPr lang="es-ES" sz="1200"/>
          </a:p>
        </p:txBody>
      </p:sp>
      <p:sp>
        <p:nvSpPr>
          <p:cNvPr id="177175" name="Text Box 23"/>
          <p:cNvSpPr txBox="1">
            <a:spLocks noChangeArrowheads="1"/>
          </p:cNvSpPr>
          <p:nvPr/>
        </p:nvSpPr>
        <p:spPr bwMode="auto">
          <a:xfrm>
            <a:off x="339725" y="4751388"/>
            <a:ext cx="1919288" cy="881062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Reunión de consenso sobre el diagnóstico/Modelamientos</a:t>
            </a:r>
            <a:endParaRPr lang="es-ES" sz="1200"/>
          </a:p>
        </p:txBody>
      </p:sp>
      <p:sp>
        <p:nvSpPr>
          <p:cNvPr id="177177" name="Line 25"/>
          <p:cNvSpPr>
            <a:spLocks noChangeShapeType="1"/>
          </p:cNvSpPr>
          <p:nvPr/>
        </p:nvSpPr>
        <p:spPr bwMode="auto">
          <a:xfrm flipH="1">
            <a:off x="2033588" y="2540000"/>
            <a:ext cx="593725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8" name="Line 26"/>
          <p:cNvSpPr>
            <a:spLocks noChangeShapeType="1"/>
          </p:cNvSpPr>
          <p:nvPr/>
        </p:nvSpPr>
        <p:spPr bwMode="auto">
          <a:xfrm flipH="1" flipV="1">
            <a:off x="2033588" y="3057525"/>
            <a:ext cx="59372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9" name="Line 27"/>
          <p:cNvSpPr>
            <a:spLocks noChangeShapeType="1"/>
          </p:cNvSpPr>
          <p:nvPr/>
        </p:nvSpPr>
        <p:spPr bwMode="auto">
          <a:xfrm>
            <a:off x="1300163" y="3876675"/>
            <a:ext cx="0" cy="874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1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Encuestas, </a:t>
            </a:r>
            <a:r>
              <a:rPr lang="es-CL" sz="1200" b="1" i="1">
                <a:solidFill>
                  <a:srgbClr val="000000"/>
                </a:solidFill>
              </a:rPr>
              <a:t>focus group</a:t>
            </a:r>
            <a:r>
              <a:rPr lang="es-CL" sz="1200" b="1">
                <a:solidFill>
                  <a:srgbClr val="000000"/>
                </a:solidFill>
              </a:rPr>
              <a:t> o talleres.</a:t>
            </a:r>
            <a:endParaRPr lang="es-ES" sz="1200"/>
          </a:p>
        </p:txBody>
      </p:sp>
      <p:sp>
        <p:nvSpPr>
          <p:cNvPr id="177182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3" name="Line 31"/>
          <p:cNvSpPr>
            <a:spLocks noChangeShapeType="1"/>
          </p:cNvSpPr>
          <p:nvPr/>
        </p:nvSpPr>
        <p:spPr bwMode="auto">
          <a:xfrm flipH="1" flipV="1">
            <a:off x="1939925" y="3351213"/>
            <a:ext cx="687388" cy="809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4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5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6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32" name="3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22</a:t>
            </a:fld>
            <a:endParaRPr lang="es-ES"/>
          </a:p>
        </p:txBody>
      </p:sp>
      <p:pic>
        <p:nvPicPr>
          <p:cNvPr id="33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0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1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2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9215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6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Nuevas entrevistas específicas.</a:t>
            </a:r>
            <a:endParaRPr lang="es-ES" sz="1200"/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 Revisión documental y estadística</a:t>
            </a:r>
            <a:endParaRPr lang="es-ES" sz="1200"/>
          </a:p>
        </p:txBody>
      </p:sp>
      <p:sp>
        <p:nvSpPr>
          <p:cNvPr id="179219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0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1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2" name="Text Box 22"/>
          <p:cNvSpPr txBox="1">
            <a:spLocks noChangeArrowheads="1"/>
          </p:cNvSpPr>
          <p:nvPr/>
        </p:nvSpPr>
        <p:spPr bwMode="auto">
          <a:xfrm>
            <a:off x="500063" y="2651125"/>
            <a:ext cx="1533525" cy="12255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Síntesis sistémica-Diagrama Sistémico/ Modelamientos básicos.</a:t>
            </a:r>
            <a:endParaRPr lang="es-ES" sz="1200"/>
          </a:p>
        </p:txBody>
      </p:sp>
      <p:sp>
        <p:nvSpPr>
          <p:cNvPr id="179223" name="Text Box 23"/>
          <p:cNvSpPr txBox="1">
            <a:spLocks noChangeArrowheads="1"/>
          </p:cNvSpPr>
          <p:nvPr/>
        </p:nvSpPr>
        <p:spPr bwMode="auto">
          <a:xfrm>
            <a:off x="339725" y="4751388"/>
            <a:ext cx="1919288" cy="881062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Reunión de consenso sobre el diagnóstico/Modelamientos</a:t>
            </a:r>
            <a:endParaRPr lang="es-ES" sz="1200"/>
          </a:p>
        </p:txBody>
      </p:sp>
      <p:sp>
        <p:nvSpPr>
          <p:cNvPr id="179224" name="Text Box 24"/>
          <p:cNvSpPr txBox="1">
            <a:spLocks noChangeArrowheads="1"/>
          </p:cNvSpPr>
          <p:nvPr/>
        </p:nvSpPr>
        <p:spPr bwMode="auto">
          <a:xfrm>
            <a:off x="3540125" y="5102225"/>
            <a:ext cx="2000250" cy="774700"/>
          </a:xfrm>
          <a:prstGeom prst="rect">
            <a:avLst/>
          </a:prstGeom>
          <a:solidFill>
            <a:srgbClr val="99CC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final del Diagnóstico</a:t>
            </a:r>
            <a:endParaRPr lang="es-ES" sz="1200"/>
          </a:p>
        </p:txBody>
      </p:sp>
      <p:sp>
        <p:nvSpPr>
          <p:cNvPr id="179225" name="Line 25"/>
          <p:cNvSpPr>
            <a:spLocks noChangeShapeType="1"/>
          </p:cNvSpPr>
          <p:nvPr/>
        </p:nvSpPr>
        <p:spPr bwMode="auto">
          <a:xfrm flipH="1">
            <a:off x="2033588" y="2540000"/>
            <a:ext cx="593725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6" name="Line 26"/>
          <p:cNvSpPr>
            <a:spLocks noChangeShapeType="1"/>
          </p:cNvSpPr>
          <p:nvPr/>
        </p:nvSpPr>
        <p:spPr bwMode="auto">
          <a:xfrm flipH="1" flipV="1">
            <a:off x="2033588" y="3057525"/>
            <a:ext cx="59372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7" name="Line 27"/>
          <p:cNvSpPr>
            <a:spLocks noChangeShapeType="1"/>
          </p:cNvSpPr>
          <p:nvPr/>
        </p:nvSpPr>
        <p:spPr bwMode="auto">
          <a:xfrm>
            <a:off x="1300163" y="3876675"/>
            <a:ext cx="0" cy="874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8" name="Line 28"/>
          <p:cNvSpPr>
            <a:spLocks noChangeShapeType="1"/>
          </p:cNvSpPr>
          <p:nvPr/>
        </p:nvSpPr>
        <p:spPr bwMode="auto">
          <a:xfrm>
            <a:off x="2259013" y="5451475"/>
            <a:ext cx="128111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9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Encuestas, </a:t>
            </a:r>
            <a:r>
              <a:rPr lang="es-CL" sz="1200" b="1" i="1">
                <a:solidFill>
                  <a:srgbClr val="000000"/>
                </a:solidFill>
              </a:rPr>
              <a:t>focus group</a:t>
            </a:r>
            <a:r>
              <a:rPr lang="es-CL" sz="1200" b="1">
                <a:solidFill>
                  <a:srgbClr val="000000"/>
                </a:solidFill>
              </a:rPr>
              <a:t> o talleres.</a:t>
            </a:r>
            <a:endParaRPr lang="es-ES" sz="1200"/>
          </a:p>
        </p:txBody>
      </p:sp>
      <p:sp>
        <p:nvSpPr>
          <p:cNvPr id="179230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31" name="Line 31"/>
          <p:cNvSpPr>
            <a:spLocks noChangeShapeType="1"/>
          </p:cNvSpPr>
          <p:nvPr/>
        </p:nvSpPr>
        <p:spPr bwMode="auto">
          <a:xfrm flipH="1" flipV="1">
            <a:off x="1939925" y="3351213"/>
            <a:ext cx="687388" cy="809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32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33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34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34" name="3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23</a:t>
            </a:fld>
            <a:endParaRPr lang="es-ES"/>
          </a:p>
        </p:txBody>
      </p:sp>
      <p:pic>
        <p:nvPicPr>
          <p:cNvPr id="3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1: Revisión de Información Secundaria.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  <a:r>
              <a:rPr lang="es-ES" sz="2800" dirty="0">
                <a:solidFill>
                  <a:schemeClr val="tx1"/>
                </a:solidFill>
              </a:rPr>
              <a:t/>
            </a:r>
            <a:br>
              <a:rPr lang="es-ES" sz="2800" dirty="0">
                <a:solidFill>
                  <a:schemeClr val="tx1"/>
                </a:solidFill>
              </a:rPr>
            </a:b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640763" cy="452596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Documentos que describan la Política Pública (páginas </a:t>
            </a:r>
            <a:r>
              <a:rPr lang="es-ES" sz="1600" b="1" dirty="0" smtClean="0">
                <a:solidFill>
                  <a:schemeClr val="accent2"/>
                </a:solidFill>
              </a:rPr>
              <a:t>Webs, </a:t>
            </a:r>
            <a:r>
              <a:rPr lang="es-ES" sz="1600" b="1" dirty="0">
                <a:solidFill>
                  <a:schemeClr val="accent2"/>
                </a:solidFill>
              </a:rPr>
              <a:t>leyes, discursos, documentos técnicos, etc.)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Documentos y planes estratégicos (en Chile, los BGI son una buena fuente)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Memorias anuales.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Informes de control de gestión (Ver documentos internos, Documentos de DIPRES). 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Evaluaciones externas (Ver DIPRES y su gama de evaluaciones de programas y de impacto)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Estadísticas Descriptivas (miden los tamaños, de insumos, productos, infraestructura, etc.)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Indicadores de Desempeño (miden cómo lo hace la organización)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Normas (Leyes, Decretos, Resoluciones, etc.)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Literatura académica o especializada sobre alguna materia relacionada a la organización (Universidades, Organismos internacionales, </a:t>
            </a:r>
            <a:r>
              <a:rPr lang="es-ES" sz="1600" b="1" dirty="0" err="1">
                <a:solidFill>
                  <a:schemeClr val="accent2"/>
                </a:solidFill>
              </a:rPr>
              <a:t>ONGs</a:t>
            </a:r>
            <a:r>
              <a:rPr lang="es-ES" sz="1600" b="1" dirty="0">
                <a:solidFill>
                  <a:schemeClr val="accent2"/>
                </a:solidFill>
              </a:rPr>
              <a:t> y </a:t>
            </a:r>
            <a:r>
              <a:rPr lang="es-ES" sz="1600" b="1" i="1" dirty="0" err="1">
                <a:solidFill>
                  <a:schemeClr val="accent2"/>
                </a:solidFill>
              </a:rPr>
              <a:t>Think</a:t>
            </a:r>
            <a:r>
              <a:rPr lang="es-ES" sz="1600" b="1" i="1" dirty="0">
                <a:solidFill>
                  <a:schemeClr val="accent2"/>
                </a:solidFill>
              </a:rPr>
              <a:t> </a:t>
            </a:r>
            <a:r>
              <a:rPr lang="es-ES" sz="1600" b="1" i="1" dirty="0" err="1">
                <a:solidFill>
                  <a:schemeClr val="accent2"/>
                </a:solidFill>
              </a:rPr>
              <a:t>Tanks</a:t>
            </a:r>
            <a:r>
              <a:rPr lang="es-ES" sz="1600" b="1" dirty="0">
                <a:solidFill>
                  <a:schemeClr val="accent2"/>
                </a:solidFill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Consultorías previas relevantes.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Informes de auditoría interna (“Matrices de Riesgo”)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Información de Prensa.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-92075" y="5589588"/>
            <a:ext cx="919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24</a:t>
            </a:fld>
            <a:endParaRPr lang="es-ES"/>
          </a:p>
        </p:txBody>
      </p:sp>
      <p:pic>
        <p:nvPicPr>
          <p:cNvPr id="6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2: Identificación de actores relevantes o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stakeholders</a:t>
            </a:r>
            <a:r>
              <a:rPr lang="es-ES" sz="2800" b="1" dirty="0" smtClean="0">
                <a:solidFill>
                  <a:srgbClr val="C00000"/>
                </a:solidFill>
              </a:rPr>
              <a:t>:</a:t>
            </a:r>
            <a:endParaRPr lang="es-ES" sz="2800" b="1" dirty="0">
              <a:solidFill>
                <a:srgbClr val="C00000"/>
              </a:solidFill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 dirty="0">
                <a:solidFill>
                  <a:schemeClr val="accent2"/>
                </a:solidFill>
              </a:rPr>
              <a:t>En general, </a:t>
            </a:r>
            <a:r>
              <a:rPr lang="es-ES" sz="2800" b="1" dirty="0">
                <a:solidFill>
                  <a:schemeClr val="accent2"/>
                </a:solidFill>
              </a:rPr>
              <a:t>las preguntas se debieran realizar en función de </a:t>
            </a:r>
            <a:r>
              <a:rPr lang="es-ES" sz="2800" b="1" dirty="0">
                <a:solidFill>
                  <a:srgbClr val="CC3300"/>
                </a:solidFill>
              </a:rPr>
              <a:t>grupos de </a:t>
            </a:r>
            <a:r>
              <a:rPr lang="es-ES" sz="2800" b="1" i="1" dirty="0" err="1">
                <a:solidFill>
                  <a:srgbClr val="CC3300"/>
                </a:solidFill>
              </a:rPr>
              <a:t>stakeholders</a:t>
            </a:r>
            <a:r>
              <a:rPr lang="es-ES" sz="2800" dirty="0">
                <a:solidFill>
                  <a:schemeClr val="accent2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solidFill>
                  <a:schemeClr val="accent2"/>
                </a:solidFill>
              </a:rPr>
              <a:t>Esto, sin perjuicio de </a:t>
            </a:r>
            <a:r>
              <a:rPr lang="es-ES" sz="2800" b="1" dirty="0">
                <a:solidFill>
                  <a:srgbClr val="CC3300"/>
                </a:solidFill>
              </a:rPr>
              <a:t>preguntas mínimas comunes para todos</a:t>
            </a:r>
            <a:r>
              <a:rPr lang="es-ES" sz="2800" dirty="0">
                <a:solidFill>
                  <a:schemeClr val="accent2"/>
                </a:solidFill>
              </a:rPr>
              <a:t> los entrevistados.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solidFill>
                  <a:schemeClr val="accent2"/>
                </a:solidFill>
              </a:rPr>
              <a:t>Para la detección de los </a:t>
            </a:r>
            <a:r>
              <a:rPr lang="es-ES" sz="2800" i="1" dirty="0" err="1">
                <a:solidFill>
                  <a:schemeClr val="accent2"/>
                </a:solidFill>
              </a:rPr>
              <a:t>stakeholders</a:t>
            </a:r>
            <a:r>
              <a:rPr lang="es-ES" sz="2800" i="1" dirty="0">
                <a:solidFill>
                  <a:schemeClr val="accent2"/>
                </a:solidFill>
              </a:rPr>
              <a:t> </a:t>
            </a:r>
            <a:r>
              <a:rPr lang="es-ES" sz="2800" dirty="0">
                <a:solidFill>
                  <a:schemeClr val="accent2"/>
                </a:solidFill>
              </a:rPr>
              <a:t>se recomienda pensar en </a:t>
            </a:r>
            <a:r>
              <a:rPr lang="es-ES" sz="2800" dirty="0">
                <a:solidFill>
                  <a:srgbClr val="CC3300"/>
                </a:solidFill>
              </a:rPr>
              <a:t>tres niveles</a:t>
            </a:r>
            <a:r>
              <a:rPr lang="es-ES" sz="2800" dirty="0">
                <a:solidFill>
                  <a:schemeClr val="accent2"/>
                </a:solidFill>
              </a:rPr>
              <a:t>: 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CC3300"/>
                </a:solidFill>
              </a:rPr>
              <a:t>político-estratégico,</a:t>
            </a:r>
            <a:r>
              <a:rPr lang="es-ES" sz="2400" dirty="0">
                <a:solidFill>
                  <a:schemeClr val="accent2"/>
                </a:solidFill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CC3300"/>
                </a:solidFill>
              </a:rPr>
              <a:t>el técnico</a:t>
            </a:r>
            <a:r>
              <a:rPr lang="es-ES" sz="2400" dirty="0">
                <a:solidFill>
                  <a:schemeClr val="accent2"/>
                </a:solidFill>
              </a:rPr>
              <a:t> (personal de la organización, contratistas, consultores, entidades que tengan una opinión técnica autónoma, etc.) 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CC3300"/>
                </a:solidFill>
              </a:rPr>
              <a:t>y un tercero</a:t>
            </a:r>
            <a:r>
              <a:rPr lang="es-ES" sz="2400" dirty="0">
                <a:solidFill>
                  <a:schemeClr val="accent2"/>
                </a:solidFill>
              </a:rPr>
              <a:t> relacionado con los beneficiarios.</a:t>
            </a:r>
            <a:r>
              <a:rPr lang="es-ES" sz="2400" dirty="0"/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25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2: Identificación de actores relevantes o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stakeholders</a:t>
            </a:r>
            <a:r>
              <a:rPr lang="es-ES" sz="2800" b="1" dirty="0" smtClean="0">
                <a:solidFill>
                  <a:srgbClr val="C00000"/>
                </a:solidFill>
              </a:rPr>
              <a:t>:</a:t>
            </a:r>
            <a:endParaRPr lang="es-ES" sz="2800" b="1" dirty="0">
              <a:solidFill>
                <a:srgbClr val="C00000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 dirty="0">
                <a:solidFill>
                  <a:schemeClr val="accent2"/>
                </a:solidFill>
              </a:rPr>
              <a:t>Directivos Principales.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Ejecutivos que toman decisiones.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Nivel Técnico Operativo con altos conocimientos de los procesos sustantivos y cifras relevantes.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Contrapartes de instituciones relacionadas.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Usuarios.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Actores clave del Entorno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Asociación Gremial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26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4149080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C00000"/>
                </a:solidFill>
              </a:rPr>
              <a:t>Ej. Mapa de Actores</a:t>
            </a:r>
            <a:endParaRPr lang="es-ES" dirty="0">
              <a:solidFill>
                <a:srgbClr val="C00000"/>
              </a:solidFill>
            </a:endParaRPr>
          </a:p>
        </p:txBody>
      </p:sp>
      <p:pic>
        <p:nvPicPr>
          <p:cNvPr id="10342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601788"/>
            <a:ext cx="8229600" cy="4521200"/>
          </a:xfrm>
          <a:noFill/>
          <a:ln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27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6" name="Group 4"/>
          <p:cNvGrpSpPr>
            <a:grpSpLocks noChangeAspect="1"/>
          </p:cNvGrpSpPr>
          <p:nvPr/>
        </p:nvGrpSpPr>
        <p:grpSpPr bwMode="auto">
          <a:xfrm>
            <a:off x="755650" y="836613"/>
            <a:ext cx="7227888" cy="4881562"/>
            <a:chOff x="3558" y="1930"/>
            <a:chExt cx="11384" cy="7687"/>
          </a:xfrm>
        </p:grpSpPr>
        <p:sp>
          <p:nvSpPr>
            <p:cNvPr id="105477" name="AutoShape 5"/>
            <p:cNvSpPr>
              <a:spLocks noChangeAspect="1" noChangeArrowheads="1"/>
            </p:cNvSpPr>
            <p:nvPr/>
          </p:nvSpPr>
          <p:spPr bwMode="auto">
            <a:xfrm>
              <a:off x="3558" y="1930"/>
              <a:ext cx="11384" cy="7687"/>
            </a:xfrm>
            <a:prstGeom prst="rect">
              <a:avLst/>
            </a:prstGeom>
            <a:noFill/>
            <a:ln w="127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78" name="Oval 6"/>
            <p:cNvSpPr>
              <a:spLocks noChangeArrowheads="1"/>
            </p:cNvSpPr>
            <p:nvPr/>
          </p:nvSpPr>
          <p:spPr bwMode="auto">
            <a:xfrm>
              <a:off x="5184" y="2669"/>
              <a:ext cx="8723" cy="6505"/>
            </a:xfrm>
            <a:prstGeom prst="ellipse">
              <a:avLst/>
            </a:prstGeom>
            <a:noFill/>
            <a:ln w="38100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79" name="Oval 7"/>
            <p:cNvSpPr>
              <a:spLocks noChangeArrowheads="1"/>
            </p:cNvSpPr>
            <p:nvPr/>
          </p:nvSpPr>
          <p:spPr bwMode="auto">
            <a:xfrm>
              <a:off x="7956" y="5626"/>
              <a:ext cx="1182" cy="1183"/>
            </a:xfrm>
            <a:prstGeom prst="ellips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pPr algn="ctr"/>
              <a:r>
                <a:rPr lang="es-ES" sz="900" b="1">
                  <a:solidFill>
                    <a:srgbClr val="800000"/>
                  </a:solidFill>
                </a:rPr>
                <a:t>Serv.     Adm.</a:t>
              </a:r>
            </a:p>
            <a:p>
              <a:r>
                <a:rPr lang="es-ES" sz="900" b="1">
                  <a:solidFill>
                    <a:srgbClr val="800000"/>
                  </a:solidFill>
                </a:rPr>
                <a:t>GORE</a:t>
              </a:r>
              <a:endParaRPr lang="es-ES"/>
            </a:p>
          </p:txBody>
        </p:sp>
        <p:sp>
          <p:nvSpPr>
            <p:cNvPr id="105480" name="Oval 8"/>
            <p:cNvSpPr>
              <a:spLocks noChangeArrowheads="1"/>
            </p:cNvSpPr>
            <p:nvPr/>
          </p:nvSpPr>
          <p:spPr bwMode="auto">
            <a:xfrm>
              <a:off x="9472" y="5890"/>
              <a:ext cx="1106" cy="103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r>
                <a:rPr lang="es-ES" sz="800" b="1"/>
                <a:t>  </a:t>
              </a:r>
            </a:p>
            <a:p>
              <a:r>
                <a:rPr lang="es-ES" sz="900" b="1">
                  <a:solidFill>
                    <a:srgbClr val="800000"/>
                  </a:solidFill>
                </a:rPr>
                <a:t> CORE</a:t>
              </a:r>
              <a:endParaRPr lang="es-ES"/>
            </a:p>
          </p:txBody>
        </p:sp>
        <p:sp>
          <p:nvSpPr>
            <p:cNvPr id="105481" name="Oval 9"/>
            <p:cNvSpPr>
              <a:spLocks noChangeArrowheads="1"/>
            </p:cNvSpPr>
            <p:nvPr/>
          </p:nvSpPr>
          <p:spPr bwMode="auto">
            <a:xfrm>
              <a:off x="8772" y="4559"/>
              <a:ext cx="1626" cy="1331"/>
            </a:xfrm>
            <a:prstGeom prst="ellips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900" b="1">
                <a:solidFill>
                  <a:srgbClr val="800000"/>
                </a:solidFill>
              </a:endParaRPr>
            </a:p>
            <a:p>
              <a:r>
                <a:rPr lang="es-ES" sz="900" b="1">
                  <a:solidFill>
                    <a:srgbClr val="800000"/>
                  </a:solidFill>
                </a:rPr>
                <a:t> Ejecutivo del GORE </a:t>
              </a:r>
              <a:r>
                <a:rPr lang="es-ES" sz="800" b="1">
                  <a:solidFill>
                    <a:srgbClr val="800000"/>
                  </a:solidFill>
                </a:rPr>
                <a:t>(Intendente)</a:t>
              </a:r>
              <a:r>
                <a:rPr lang="es-ES" sz="900" b="1">
                  <a:solidFill>
                    <a:srgbClr val="800000"/>
                  </a:solidFill>
                </a:rPr>
                <a:t>)</a:t>
              </a:r>
              <a:endParaRPr lang="es-ES"/>
            </a:p>
          </p:txBody>
        </p:sp>
        <p:sp>
          <p:nvSpPr>
            <p:cNvPr id="105482" name="Oval 10"/>
            <p:cNvSpPr>
              <a:spLocks noChangeArrowheads="1"/>
            </p:cNvSpPr>
            <p:nvPr/>
          </p:nvSpPr>
          <p:spPr bwMode="auto">
            <a:xfrm>
              <a:off x="4741" y="3261"/>
              <a:ext cx="1922" cy="1183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/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DIPRES/</a:t>
              </a: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SUBDERE</a:t>
              </a:r>
              <a:endParaRPr lang="es-ES"/>
            </a:p>
          </p:txBody>
        </p:sp>
        <p:sp>
          <p:nvSpPr>
            <p:cNvPr id="105483" name="Oval 11"/>
            <p:cNvSpPr>
              <a:spLocks noChangeArrowheads="1"/>
            </p:cNvSpPr>
            <p:nvPr/>
          </p:nvSpPr>
          <p:spPr bwMode="auto">
            <a:xfrm>
              <a:off x="12872" y="6365"/>
              <a:ext cx="2026" cy="114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MINISTERIOS SECTORIALES</a:t>
              </a:r>
              <a:endParaRPr lang="es-ES"/>
            </a:p>
          </p:txBody>
        </p:sp>
        <p:sp>
          <p:nvSpPr>
            <p:cNvPr id="105484" name="Oval 12"/>
            <p:cNvSpPr>
              <a:spLocks noChangeArrowheads="1"/>
            </p:cNvSpPr>
            <p:nvPr/>
          </p:nvSpPr>
          <p:spPr bwMode="auto">
            <a:xfrm>
              <a:off x="12428" y="4014"/>
              <a:ext cx="1930" cy="1156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ORGANS.</a:t>
              </a: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EJECUTORES</a:t>
              </a:r>
              <a:endParaRPr lang="es-ES"/>
            </a:p>
          </p:txBody>
        </p:sp>
        <p:sp>
          <p:nvSpPr>
            <p:cNvPr id="105485" name="Oval 13"/>
            <p:cNvSpPr>
              <a:spLocks noChangeArrowheads="1"/>
            </p:cNvSpPr>
            <p:nvPr/>
          </p:nvSpPr>
          <p:spPr bwMode="auto">
            <a:xfrm>
              <a:off x="4297" y="6809"/>
              <a:ext cx="2070" cy="118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pPr algn="ctr"/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SECTOR EMPRESARIAL</a:t>
              </a:r>
              <a:endParaRPr lang="es-ES"/>
            </a:p>
          </p:txBody>
        </p:sp>
        <p:sp>
          <p:nvSpPr>
            <p:cNvPr id="105486" name="AutoShape 14"/>
            <p:cNvSpPr>
              <a:spLocks noChangeArrowheads="1"/>
            </p:cNvSpPr>
            <p:nvPr/>
          </p:nvSpPr>
          <p:spPr bwMode="auto">
            <a:xfrm rot="-3537935">
              <a:off x="10116" y="5452"/>
              <a:ext cx="720" cy="515"/>
            </a:xfrm>
            <a:custGeom>
              <a:avLst/>
              <a:gdLst>
                <a:gd name="G0" fmla="+- 9257 0 0"/>
                <a:gd name="G1" fmla="+- 19012 0 0"/>
                <a:gd name="G2" fmla="+- 9257 0 0"/>
                <a:gd name="G3" fmla="*/ 9257 1 2"/>
                <a:gd name="G4" fmla="+- G3 10800 0"/>
                <a:gd name="G5" fmla="+- 21600 9257 19012"/>
                <a:gd name="G6" fmla="+- 19012 9257 0"/>
                <a:gd name="G7" fmla="*/ G6 1 2"/>
                <a:gd name="G8" fmla="*/ 19012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9257 h 21600"/>
                <a:gd name="T4" fmla="*/ 9257 w 21600"/>
                <a:gd name="T5" fmla="*/ 9257 h 21600"/>
                <a:gd name="T6" fmla="*/ 0 w 21600"/>
                <a:gd name="T7" fmla="*/ 15429 h 21600"/>
                <a:gd name="T8" fmla="*/ 9257 w 21600"/>
                <a:gd name="T9" fmla="*/ 21600 h 21600"/>
                <a:gd name="T10" fmla="*/ 14135 w 21600"/>
                <a:gd name="T11" fmla="*/ 19012 h 21600"/>
                <a:gd name="T12" fmla="*/ 19012 w 21600"/>
                <a:gd name="T13" fmla="*/ 14135 h 21600"/>
                <a:gd name="T14" fmla="*/ 21600 w 21600"/>
                <a:gd name="T15" fmla="*/ 9257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9257"/>
                  </a:lnTo>
                  <a:lnTo>
                    <a:pt x="11845" y="9257"/>
                  </a:lnTo>
                  <a:lnTo>
                    <a:pt x="11845" y="11845"/>
                  </a:lnTo>
                  <a:lnTo>
                    <a:pt x="9257" y="11845"/>
                  </a:lnTo>
                  <a:lnTo>
                    <a:pt x="9257" y="9257"/>
                  </a:lnTo>
                  <a:lnTo>
                    <a:pt x="0" y="15429"/>
                  </a:lnTo>
                  <a:lnTo>
                    <a:pt x="9257" y="21600"/>
                  </a:lnTo>
                  <a:lnTo>
                    <a:pt x="9257" y="19012"/>
                  </a:lnTo>
                  <a:lnTo>
                    <a:pt x="19012" y="19012"/>
                  </a:lnTo>
                  <a:lnTo>
                    <a:pt x="19012" y="9257"/>
                  </a:lnTo>
                  <a:lnTo>
                    <a:pt x="21600" y="92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87" name="AutoShape 15"/>
            <p:cNvSpPr>
              <a:spLocks noChangeArrowheads="1"/>
            </p:cNvSpPr>
            <p:nvPr/>
          </p:nvSpPr>
          <p:spPr bwMode="auto">
            <a:xfrm rot="10800000">
              <a:off x="8238" y="4810"/>
              <a:ext cx="540" cy="720"/>
            </a:xfrm>
            <a:custGeom>
              <a:avLst/>
              <a:gdLst>
                <a:gd name="G0" fmla="+- 9257 0 0"/>
                <a:gd name="G1" fmla="+- 18514 0 0"/>
                <a:gd name="G2" fmla="+- 6171 0 0"/>
                <a:gd name="G3" fmla="*/ 9257 1 2"/>
                <a:gd name="G4" fmla="+- G3 10800 0"/>
                <a:gd name="G5" fmla="+- 21600 9257 18514"/>
                <a:gd name="G6" fmla="+- 18514 6171 0"/>
                <a:gd name="G7" fmla="*/ G6 1 2"/>
                <a:gd name="G8" fmla="*/ 18514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6171 h 21600"/>
                <a:gd name="T4" fmla="*/ 6171 w 21600"/>
                <a:gd name="T5" fmla="*/ 9257 h 21600"/>
                <a:gd name="T6" fmla="*/ 0 w 21600"/>
                <a:gd name="T7" fmla="*/ 15429 h 21600"/>
                <a:gd name="T8" fmla="*/ 6171 w 21600"/>
                <a:gd name="T9" fmla="*/ 21600 h 21600"/>
                <a:gd name="T10" fmla="*/ 12343 w 21600"/>
                <a:gd name="T11" fmla="*/ 18514 h 21600"/>
                <a:gd name="T12" fmla="*/ 18514 w 21600"/>
                <a:gd name="T13" fmla="*/ 12343 h 21600"/>
                <a:gd name="T14" fmla="*/ 21600 w 21600"/>
                <a:gd name="T15" fmla="*/ 6171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6171"/>
                  </a:lnTo>
                  <a:lnTo>
                    <a:pt x="12343" y="6171"/>
                  </a:lnTo>
                  <a:lnTo>
                    <a:pt x="12343" y="12343"/>
                  </a:lnTo>
                  <a:lnTo>
                    <a:pt x="6171" y="12343"/>
                  </a:lnTo>
                  <a:lnTo>
                    <a:pt x="6171" y="9257"/>
                  </a:lnTo>
                  <a:lnTo>
                    <a:pt x="0" y="15429"/>
                  </a:lnTo>
                  <a:lnTo>
                    <a:pt x="6171" y="21600"/>
                  </a:lnTo>
                  <a:lnTo>
                    <a:pt x="6171" y="18514"/>
                  </a:lnTo>
                  <a:lnTo>
                    <a:pt x="18514" y="18514"/>
                  </a:lnTo>
                  <a:lnTo>
                    <a:pt x="18514" y="6171"/>
                  </a:lnTo>
                  <a:lnTo>
                    <a:pt x="21600" y="6171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88" name="AutoShape 16"/>
            <p:cNvSpPr>
              <a:spLocks noChangeArrowheads="1"/>
            </p:cNvSpPr>
            <p:nvPr/>
          </p:nvSpPr>
          <p:spPr bwMode="auto">
            <a:xfrm rot="3861530">
              <a:off x="8998" y="6348"/>
              <a:ext cx="444" cy="540"/>
            </a:xfrm>
            <a:custGeom>
              <a:avLst/>
              <a:gdLst>
                <a:gd name="G0" fmla="+- 9257 0 0"/>
                <a:gd name="G1" fmla="+- 18514 0 0"/>
                <a:gd name="G2" fmla="+- 6171 0 0"/>
                <a:gd name="G3" fmla="*/ 9257 1 2"/>
                <a:gd name="G4" fmla="+- G3 10800 0"/>
                <a:gd name="G5" fmla="+- 21600 9257 18514"/>
                <a:gd name="G6" fmla="+- 18514 6171 0"/>
                <a:gd name="G7" fmla="*/ G6 1 2"/>
                <a:gd name="G8" fmla="*/ 18514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6171 h 21600"/>
                <a:gd name="T4" fmla="*/ 6171 w 21600"/>
                <a:gd name="T5" fmla="*/ 9257 h 21600"/>
                <a:gd name="T6" fmla="*/ 0 w 21600"/>
                <a:gd name="T7" fmla="*/ 15429 h 21600"/>
                <a:gd name="T8" fmla="*/ 6171 w 21600"/>
                <a:gd name="T9" fmla="*/ 21600 h 21600"/>
                <a:gd name="T10" fmla="*/ 12343 w 21600"/>
                <a:gd name="T11" fmla="*/ 18514 h 21600"/>
                <a:gd name="T12" fmla="*/ 18514 w 21600"/>
                <a:gd name="T13" fmla="*/ 12343 h 21600"/>
                <a:gd name="T14" fmla="*/ 21600 w 21600"/>
                <a:gd name="T15" fmla="*/ 6171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6171"/>
                  </a:lnTo>
                  <a:lnTo>
                    <a:pt x="12343" y="6171"/>
                  </a:lnTo>
                  <a:lnTo>
                    <a:pt x="12343" y="12343"/>
                  </a:lnTo>
                  <a:lnTo>
                    <a:pt x="6171" y="12343"/>
                  </a:lnTo>
                  <a:lnTo>
                    <a:pt x="6171" y="9257"/>
                  </a:lnTo>
                  <a:lnTo>
                    <a:pt x="0" y="15429"/>
                  </a:lnTo>
                  <a:lnTo>
                    <a:pt x="6171" y="21600"/>
                  </a:lnTo>
                  <a:lnTo>
                    <a:pt x="6171" y="18514"/>
                  </a:lnTo>
                  <a:lnTo>
                    <a:pt x="18514" y="18514"/>
                  </a:lnTo>
                  <a:lnTo>
                    <a:pt x="18514" y="6171"/>
                  </a:lnTo>
                  <a:lnTo>
                    <a:pt x="21600" y="61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89" name="Oval 17"/>
            <p:cNvSpPr>
              <a:spLocks noChangeArrowheads="1"/>
            </p:cNvSpPr>
            <p:nvPr/>
          </p:nvSpPr>
          <p:spPr bwMode="auto">
            <a:xfrm>
              <a:off x="8881" y="8435"/>
              <a:ext cx="1625" cy="118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FUERZAS POLITICAS</a:t>
              </a:r>
              <a:endParaRPr lang="es-ES"/>
            </a:p>
          </p:txBody>
        </p:sp>
        <p:sp>
          <p:nvSpPr>
            <p:cNvPr id="105490" name="Oval 18"/>
            <p:cNvSpPr>
              <a:spLocks noChangeArrowheads="1"/>
            </p:cNvSpPr>
            <p:nvPr/>
          </p:nvSpPr>
          <p:spPr bwMode="auto">
            <a:xfrm>
              <a:off x="7698" y="4295"/>
              <a:ext cx="3400" cy="3105"/>
            </a:xfrm>
            <a:prstGeom prst="ellips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1" name="Oval 19"/>
            <p:cNvSpPr>
              <a:spLocks noChangeArrowheads="1"/>
            </p:cNvSpPr>
            <p:nvPr/>
          </p:nvSpPr>
          <p:spPr bwMode="auto">
            <a:xfrm>
              <a:off x="8238" y="2009"/>
              <a:ext cx="1625" cy="118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SOCIEDAD CIVIL</a:t>
              </a:r>
              <a:endParaRPr lang="es-ES"/>
            </a:p>
          </p:txBody>
        </p:sp>
        <p:sp>
          <p:nvSpPr>
            <p:cNvPr id="105492" name="AutoShape 20"/>
            <p:cNvSpPr>
              <a:spLocks noChangeArrowheads="1"/>
            </p:cNvSpPr>
            <p:nvPr/>
          </p:nvSpPr>
          <p:spPr bwMode="auto">
            <a:xfrm rot="1863015">
              <a:off x="6593" y="4254"/>
              <a:ext cx="1259" cy="455"/>
            </a:xfrm>
            <a:prstGeom prst="leftRightArrow">
              <a:avLst>
                <a:gd name="adj1" fmla="val 50000"/>
                <a:gd name="adj2" fmla="val 55341"/>
              </a:avLst>
            </a:prstGeom>
            <a:solidFill>
              <a:srgbClr val="FFFFFF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3" name="AutoShape 21"/>
            <p:cNvSpPr>
              <a:spLocks noChangeArrowheads="1"/>
            </p:cNvSpPr>
            <p:nvPr/>
          </p:nvSpPr>
          <p:spPr bwMode="auto">
            <a:xfrm rot="-1421959">
              <a:off x="6338" y="6485"/>
              <a:ext cx="1330" cy="476"/>
            </a:xfrm>
            <a:prstGeom prst="leftRightArrow">
              <a:avLst>
                <a:gd name="adj1" fmla="val 50000"/>
                <a:gd name="adj2" fmla="val 55882"/>
              </a:avLst>
            </a:prstGeom>
            <a:solidFill>
              <a:srgbClr val="FFFFFF"/>
            </a:solidFill>
            <a:ln w="12700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4" name="AutoShape 22"/>
            <p:cNvSpPr>
              <a:spLocks noChangeArrowheads="1"/>
            </p:cNvSpPr>
            <p:nvPr/>
          </p:nvSpPr>
          <p:spPr bwMode="auto">
            <a:xfrm rot="16200000">
              <a:off x="9228" y="7600"/>
              <a:ext cx="780" cy="596"/>
            </a:xfrm>
            <a:prstGeom prst="leftRightArrow">
              <a:avLst>
                <a:gd name="adj1" fmla="val 50000"/>
                <a:gd name="adj2" fmla="val 26174"/>
              </a:avLst>
            </a:prstGeom>
            <a:solidFill>
              <a:srgbClr val="FFFFFF"/>
            </a:solidFill>
            <a:ln w="12700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5" name="AutoShape 23"/>
            <p:cNvSpPr>
              <a:spLocks noChangeArrowheads="1"/>
            </p:cNvSpPr>
            <p:nvPr/>
          </p:nvSpPr>
          <p:spPr bwMode="auto">
            <a:xfrm rot="942031">
              <a:off x="10759" y="6294"/>
              <a:ext cx="2158" cy="626"/>
            </a:xfrm>
            <a:prstGeom prst="leftRightArrow">
              <a:avLst>
                <a:gd name="adj1" fmla="val 50000"/>
                <a:gd name="adj2" fmla="val 68946"/>
              </a:avLst>
            </a:prstGeom>
            <a:solidFill>
              <a:srgbClr val="FFFFFF"/>
            </a:solidFill>
            <a:ln w="28575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6" name="AutoShape 24"/>
            <p:cNvSpPr>
              <a:spLocks noChangeArrowheads="1"/>
            </p:cNvSpPr>
            <p:nvPr/>
          </p:nvSpPr>
          <p:spPr bwMode="auto">
            <a:xfrm rot="-5578340">
              <a:off x="8748" y="3470"/>
              <a:ext cx="888" cy="467"/>
            </a:xfrm>
            <a:prstGeom prst="leftRightArrow">
              <a:avLst>
                <a:gd name="adj1" fmla="val 50000"/>
                <a:gd name="adj2" fmla="val 38030"/>
              </a:avLst>
            </a:prstGeom>
            <a:solidFill>
              <a:srgbClr val="FFFFFF"/>
            </a:solidFill>
            <a:ln w="19050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7" name="AutoShape 25"/>
            <p:cNvSpPr>
              <a:spLocks noChangeArrowheads="1"/>
            </p:cNvSpPr>
            <p:nvPr/>
          </p:nvSpPr>
          <p:spPr bwMode="auto">
            <a:xfrm rot="-702729">
              <a:off x="10936" y="4889"/>
              <a:ext cx="1440" cy="442"/>
            </a:xfrm>
            <a:prstGeom prst="leftRightArrow">
              <a:avLst>
                <a:gd name="adj1" fmla="val 50000"/>
                <a:gd name="adj2" fmla="val 65158"/>
              </a:avLst>
            </a:prstGeom>
            <a:solidFill>
              <a:srgbClr val="FFFFFF"/>
            </a:solidFill>
            <a:ln w="381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8" name="Text Box 26"/>
            <p:cNvSpPr txBox="1">
              <a:spLocks noChangeArrowheads="1"/>
            </p:cNvSpPr>
            <p:nvPr/>
          </p:nvSpPr>
          <p:spPr bwMode="auto">
            <a:xfrm>
              <a:off x="8584" y="6809"/>
              <a:ext cx="1183" cy="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5098" tIns="37549" rIns="75098" bIns="37549"/>
            <a:lstStyle/>
            <a:p>
              <a:pPr algn="ctr"/>
              <a:r>
                <a:rPr lang="es-ES" sz="1000" b="1">
                  <a:solidFill>
                    <a:srgbClr val="800000"/>
                  </a:solidFill>
                </a:rPr>
                <a:t>GORE</a:t>
              </a:r>
              <a:endParaRPr lang="es-ES"/>
            </a:p>
          </p:txBody>
        </p:sp>
        <p:sp>
          <p:nvSpPr>
            <p:cNvPr id="105499" name="AutoShape 27"/>
            <p:cNvSpPr>
              <a:spLocks noChangeArrowheads="1"/>
            </p:cNvSpPr>
            <p:nvPr/>
          </p:nvSpPr>
          <p:spPr bwMode="auto">
            <a:xfrm rot="16728658">
              <a:off x="5036" y="5478"/>
              <a:ext cx="444" cy="148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0" name="AutoShape 28"/>
            <p:cNvSpPr>
              <a:spLocks noChangeArrowheads="1"/>
            </p:cNvSpPr>
            <p:nvPr/>
          </p:nvSpPr>
          <p:spPr bwMode="auto">
            <a:xfrm rot="-1332859">
              <a:off x="7338" y="3010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1" name="AutoShape 29"/>
            <p:cNvSpPr>
              <a:spLocks noChangeArrowheads="1"/>
            </p:cNvSpPr>
            <p:nvPr/>
          </p:nvSpPr>
          <p:spPr bwMode="auto">
            <a:xfrm rot="12423430">
              <a:off x="7254" y="8730"/>
              <a:ext cx="444" cy="149"/>
            </a:xfrm>
            <a:prstGeom prst="rightArrow">
              <a:avLst>
                <a:gd name="adj1" fmla="val 50000"/>
                <a:gd name="adj2" fmla="val 74497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2" name="AutoShape 30"/>
            <p:cNvSpPr>
              <a:spLocks noChangeArrowheads="1"/>
            </p:cNvSpPr>
            <p:nvPr/>
          </p:nvSpPr>
          <p:spPr bwMode="auto">
            <a:xfrm rot="5099595">
              <a:off x="13611" y="5331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3" name="AutoShape 31"/>
            <p:cNvSpPr>
              <a:spLocks noChangeArrowheads="1"/>
            </p:cNvSpPr>
            <p:nvPr/>
          </p:nvSpPr>
          <p:spPr bwMode="auto">
            <a:xfrm rot="8536806">
              <a:off x="12133" y="8288"/>
              <a:ext cx="444" cy="147"/>
            </a:xfrm>
            <a:prstGeom prst="rightArrow">
              <a:avLst>
                <a:gd name="adj1" fmla="val 50000"/>
                <a:gd name="adj2" fmla="val 75510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4" name="AutoShape 32"/>
            <p:cNvSpPr>
              <a:spLocks noChangeArrowheads="1"/>
            </p:cNvSpPr>
            <p:nvPr/>
          </p:nvSpPr>
          <p:spPr bwMode="auto">
            <a:xfrm rot="813506">
              <a:off x="10218" y="2650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5" name="AutoShape 33"/>
            <p:cNvSpPr>
              <a:spLocks noChangeArrowheads="1"/>
            </p:cNvSpPr>
            <p:nvPr/>
          </p:nvSpPr>
          <p:spPr bwMode="auto">
            <a:xfrm rot="12250019">
              <a:off x="8584" y="7253"/>
              <a:ext cx="444" cy="147"/>
            </a:xfrm>
            <a:prstGeom prst="rightArrow">
              <a:avLst>
                <a:gd name="adj1" fmla="val 50000"/>
                <a:gd name="adj2" fmla="val 75510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6" name="AutoShape 34"/>
            <p:cNvSpPr>
              <a:spLocks noChangeArrowheads="1"/>
            </p:cNvSpPr>
            <p:nvPr/>
          </p:nvSpPr>
          <p:spPr bwMode="auto">
            <a:xfrm rot="-4355080">
              <a:off x="7550" y="5331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7" name="AutoShape 35"/>
            <p:cNvSpPr>
              <a:spLocks noChangeArrowheads="1"/>
            </p:cNvSpPr>
            <p:nvPr/>
          </p:nvSpPr>
          <p:spPr bwMode="auto">
            <a:xfrm rot="4920534">
              <a:off x="10823" y="5774"/>
              <a:ext cx="444" cy="147"/>
            </a:xfrm>
            <a:prstGeom prst="rightArrow">
              <a:avLst>
                <a:gd name="adj1" fmla="val 50000"/>
                <a:gd name="adj2" fmla="val 75510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8" name="AutoShape 36"/>
            <p:cNvSpPr>
              <a:spLocks noChangeArrowheads="1"/>
            </p:cNvSpPr>
            <p:nvPr/>
          </p:nvSpPr>
          <p:spPr bwMode="auto">
            <a:xfrm rot="190789">
              <a:off x="9324" y="4295"/>
              <a:ext cx="443" cy="149"/>
            </a:xfrm>
            <a:prstGeom prst="rightArrow">
              <a:avLst>
                <a:gd name="adj1" fmla="val 50000"/>
                <a:gd name="adj2" fmla="val 74329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9" name="Oval 37"/>
            <p:cNvSpPr>
              <a:spLocks noChangeArrowheads="1"/>
            </p:cNvSpPr>
            <p:nvPr/>
          </p:nvSpPr>
          <p:spPr bwMode="auto">
            <a:xfrm>
              <a:off x="11118" y="6070"/>
              <a:ext cx="126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r>
                <a:rPr lang="es-ES" sz="700" b="1">
                  <a:solidFill>
                    <a:srgbClr val="800000"/>
                  </a:solidFill>
                </a:rPr>
                <a:t>      SEREMIS</a:t>
              </a:r>
              <a:endParaRPr lang="es-ES"/>
            </a:p>
          </p:txBody>
        </p:sp>
        <p:sp>
          <p:nvSpPr>
            <p:cNvPr id="105510" name="Oval 38"/>
            <p:cNvSpPr>
              <a:spLocks noChangeArrowheads="1"/>
            </p:cNvSpPr>
            <p:nvPr/>
          </p:nvSpPr>
          <p:spPr bwMode="auto">
            <a:xfrm>
              <a:off x="11118" y="2470"/>
              <a:ext cx="1800" cy="1477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r>
                <a:rPr lang="es-ES" sz="800" b="1">
                  <a:solidFill>
                    <a:srgbClr val="800000"/>
                  </a:solidFill>
                </a:rPr>
                <a:t> </a:t>
              </a:r>
            </a:p>
            <a:p>
              <a:r>
                <a:rPr lang="es-ES" sz="800" b="1">
                  <a:solidFill>
                    <a:srgbClr val="800000"/>
                  </a:solidFill>
                </a:rPr>
                <a:t>MUNICIPIOS</a:t>
              </a:r>
              <a:endParaRPr lang="es-ES"/>
            </a:p>
          </p:txBody>
        </p:sp>
        <p:sp>
          <p:nvSpPr>
            <p:cNvPr id="105511" name="AutoShape 39"/>
            <p:cNvSpPr>
              <a:spLocks noChangeArrowheads="1"/>
            </p:cNvSpPr>
            <p:nvPr/>
          </p:nvSpPr>
          <p:spPr bwMode="auto">
            <a:xfrm rot="-2682645">
              <a:off x="10218" y="4008"/>
              <a:ext cx="1080" cy="442"/>
            </a:xfrm>
            <a:prstGeom prst="leftRightArrow">
              <a:avLst>
                <a:gd name="adj1" fmla="val 50000"/>
                <a:gd name="adj2" fmla="val 48869"/>
              </a:avLst>
            </a:prstGeom>
            <a:solidFill>
              <a:srgbClr val="FFFFFF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8" name="3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28</a:t>
            </a:fld>
            <a:endParaRPr lang="es-ES"/>
          </a:p>
        </p:txBody>
      </p:sp>
      <p:pic>
        <p:nvPicPr>
          <p:cNvPr id="39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  <a:r>
              <a:rPr lang="es-ES" sz="40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800" dirty="0">
                <a:solidFill>
                  <a:schemeClr val="accent2"/>
                </a:solidFill>
              </a:rPr>
              <a:t>El cuestionario base, </a:t>
            </a:r>
            <a:r>
              <a:rPr lang="es-ES" sz="2800" dirty="0">
                <a:solidFill>
                  <a:srgbClr val="C00000"/>
                </a:solidFill>
              </a:rPr>
              <a:t>CB </a:t>
            </a:r>
            <a:r>
              <a:rPr lang="es-ES" sz="2800" b="1" dirty="0">
                <a:solidFill>
                  <a:srgbClr val="C00000"/>
                </a:solidFill>
              </a:rPr>
              <a:t>necesariamente se debe adaptar a la organización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  <a:r>
              <a:rPr lang="es-ES" sz="2800" dirty="0">
                <a:solidFill>
                  <a:schemeClr val="accent2"/>
                </a:solidFill>
              </a:rPr>
              <a:t>específica que se estudia. </a:t>
            </a:r>
          </a:p>
          <a:p>
            <a:pPr>
              <a:lnSpc>
                <a:spcPct val="80000"/>
              </a:lnSpc>
            </a:pPr>
            <a:endParaRPr lang="es-ES" sz="28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dirty="0">
                <a:solidFill>
                  <a:schemeClr val="accent2"/>
                </a:solidFill>
              </a:rPr>
              <a:t>Esta es una de las actividades esenciales de la metodología. </a:t>
            </a:r>
            <a:r>
              <a:rPr lang="es-ES" sz="2800" b="1" u="sng" dirty="0">
                <a:solidFill>
                  <a:srgbClr val="C00000"/>
                </a:solidFill>
              </a:rPr>
              <a:t>Buena parte del valor agregado del analista se realiza en esta fase.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endParaRPr lang="es-ES" sz="2800" dirty="0">
              <a:solidFill>
                <a:schemeClr val="accent2"/>
              </a:solidFill>
            </a:endParaRPr>
          </a:p>
          <a:p>
            <a:pPr algn="r">
              <a:lnSpc>
                <a:spcPct val="80000"/>
              </a:lnSpc>
            </a:pPr>
            <a:r>
              <a:rPr lang="es-ES" sz="2800" i="1" dirty="0">
                <a:solidFill>
                  <a:schemeClr val="accent2"/>
                </a:solidFill>
              </a:rPr>
              <a:t>Hacerse las preguntas correctas es más importante que responder las preguntas equivocadas o innecesarias.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29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lang="es-CL" sz="3000" b="1" dirty="0">
                <a:solidFill>
                  <a:srgbClr val="C00000"/>
                </a:solidFill>
              </a:rPr>
              <a:t>Presentación </a:t>
            </a:r>
            <a:r>
              <a:rPr lang="es-CL" sz="3000" b="1" dirty="0" smtClean="0">
                <a:solidFill>
                  <a:srgbClr val="C00000"/>
                </a:solidFill>
              </a:rPr>
              <a:t>Profesores</a:t>
            </a:r>
            <a:endParaRPr lang="es-ES" sz="3000" b="1" dirty="0">
              <a:solidFill>
                <a:srgbClr val="C00000"/>
              </a:solidFill>
            </a:endParaRP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964613" cy="5732463"/>
          </a:xfrm>
        </p:spPr>
        <p:txBody>
          <a:bodyPr/>
          <a:lstStyle/>
          <a:p>
            <a:r>
              <a:rPr lang="es-CL" sz="2800" b="1" dirty="0" smtClean="0">
                <a:solidFill>
                  <a:schemeClr val="accent2"/>
                </a:solidFill>
              </a:rPr>
              <a:t>José Inostroza :</a:t>
            </a:r>
          </a:p>
          <a:p>
            <a:pPr lvl="2"/>
            <a:r>
              <a:rPr lang="es-CL" sz="2000" b="1" dirty="0" smtClean="0">
                <a:solidFill>
                  <a:schemeClr val="accent2"/>
                </a:solidFill>
              </a:rPr>
              <a:t>Abogado, </a:t>
            </a:r>
            <a:r>
              <a:rPr lang="es-CL" sz="2000" b="1" dirty="0">
                <a:solidFill>
                  <a:schemeClr val="accent2"/>
                </a:solidFill>
              </a:rPr>
              <a:t>U. de Chile.</a:t>
            </a:r>
          </a:p>
          <a:p>
            <a:pPr lvl="2"/>
            <a:r>
              <a:rPr lang="es-CL" sz="2000" b="1" dirty="0">
                <a:solidFill>
                  <a:schemeClr val="accent2"/>
                </a:solidFill>
              </a:rPr>
              <a:t>Magister en Gestión y Políticas Públicas, DII. U- de Chile</a:t>
            </a:r>
          </a:p>
          <a:p>
            <a:pPr lvl="2"/>
            <a:r>
              <a:rPr lang="es-CL" sz="2000" b="1" dirty="0" smtClean="0">
                <a:solidFill>
                  <a:schemeClr val="accent2"/>
                </a:solidFill>
              </a:rPr>
              <a:t>Director Ejecutivo, Profesor </a:t>
            </a:r>
            <a:r>
              <a:rPr lang="es-CL" sz="2000" b="1" dirty="0">
                <a:solidFill>
                  <a:schemeClr val="accent2"/>
                </a:solidFill>
              </a:rPr>
              <a:t>e </a:t>
            </a:r>
            <a:r>
              <a:rPr lang="es-CL" sz="2000" b="1" dirty="0" smtClean="0">
                <a:solidFill>
                  <a:schemeClr val="accent2"/>
                </a:solidFill>
              </a:rPr>
              <a:t>Investigador, Centro de Sistemas Públicos, </a:t>
            </a:r>
            <a:r>
              <a:rPr lang="es-CL" sz="2000" b="1" dirty="0">
                <a:solidFill>
                  <a:schemeClr val="accent2"/>
                </a:solidFill>
              </a:rPr>
              <a:t>DII, U. de Chile.</a:t>
            </a:r>
          </a:p>
          <a:p>
            <a:pPr lvl="2"/>
            <a:r>
              <a:rPr lang="es-CL" sz="2000" b="1" dirty="0" smtClean="0">
                <a:solidFill>
                  <a:schemeClr val="accent2"/>
                </a:solidFill>
              </a:rPr>
              <a:t>Especialización: Análisis Organizacional, Gestión </a:t>
            </a:r>
            <a:r>
              <a:rPr lang="es-CL" sz="2000" b="1" dirty="0">
                <a:solidFill>
                  <a:schemeClr val="accent2"/>
                </a:solidFill>
              </a:rPr>
              <a:t>Pública, Reforma del Estado, Diseño de Sistemas Públicos, </a:t>
            </a:r>
            <a:r>
              <a:rPr lang="es-CL" sz="2000" b="1" dirty="0" smtClean="0">
                <a:solidFill>
                  <a:schemeClr val="accent2"/>
                </a:solidFill>
              </a:rPr>
              <a:t>Descentralización</a:t>
            </a:r>
            <a:endParaRPr lang="es-CL" sz="2000" b="1" dirty="0">
              <a:solidFill>
                <a:schemeClr val="accent2"/>
              </a:solidFill>
            </a:endParaRPr>
          </a:p>
          <a:p>
            <a:pPr lvl="2"/>
            <a:r>
              <a:rPr lang="es-CL" sz="2000" b="1" dirty="0">
                <a:solidFill>
                  <a:schemeClr val="accent2"/>
                </a:solidFill>
              </a:rPr>
              <a:t>+</a:t>
            </a:r>
            <a:r>
              <a:rPr lang="es-CL" sz="2000" b="1" dirty="0" smtClean="0">
                <a:solidFill>
                  <a:schemeClr val="accent2"/>
                </a:solidFill>
              </a:rPr>
              <a:t> </a:t>
            </a:r>
            <a:r>
              <a:rPr lang="es-CL" sz="2000" b="1" dirty="0">
                <a:solidFill>
                  <a:schemeClr val="accent2"/>
                </a:solidFill>
              </a:rPr>
              <a:t>información </a:t>
            </a:r>
            <a:r>
              <a:rPr lang="es-CL" sz="2000" b="1" dirty="0" smtClean="0">
                <a:solidFill>
                  <a:schemeClr val="accent2"/>
                </a:solidFill>
              </a:rPr>
              <a:t>en</a:t>
            </a:r>
            <a:r>
              <a:rPr lang="es-CL" sz="2000" b="1" dirty="0">
                <a:solidFill>
                  <a:schemeClr val="accent2"/>
                </a:solidFill>
              </a:rPr>
              <a:t>: </a:t>
            </a:r>
            <a:r>
              <a:rPr lang="es-ES" sz="2000" b="1" dirty="0">
                <a:solidFill>
                  <a:schemeClr val="accent2"/>
                </a:solidFill>
                <a:hlinkClick r:id="rId3"/>
              </a:rPr>
              <a:t>http://</a:t>
            </a:r>
            <a:r>
              <a:rPr lang="es-ES" sz="2000" b="1" dirty="0" smtClean="0">
                <a:solidFill>
                  <a:schemeClr val="accent2"/>
                </a:solidFill>
                <a:hlinkClick r:id="rId3"/>
              </a:rPr>
              <a:t>www.linkedin.com/in/joseinostroza</a:t>
            </a:r>
            <a:endParaRPr lang="es-ES" sz="2000" b="1" dirty="0" smtClean="0">
              <a:solidFill>
                <a:schemeClr val="accent2"/>
              </a:solidFill>
            </a:endParaRPr>
          </a:p>
          <a:p>
            <a:r>
              <a:rPr lang="es-ES" sz="2800" b="1" dirty="0" smtClean="0">
                <a:solidFill>
                  <a:schemeClr val="accent2"/>
                </a:solidFill>
              </a:rPr>
              <a:t>Natalie González:</a:t>
            </a:r>
          </a:p>
          <a:p>
            <a:pPr lvl="2"/>
            <a:r>
              <a:rPr lang="es-ES" sz="2000" b="1" dirty="0" smtClean="0">
                <a:solidFill>
                  <a:schemeClr val="accent2"/>
                </a:solidFill>
              </a:rPr>
              <a:t>Ingeniero Civil Industrial, U. de Chile</a:t>
            </a:r>
          </a:p>
          <a:p>
            <a:pPr lvl="2"/>
            <a:r>
              <a:rPr lang="es-ES" sz="2000" b="1" dirty="0" smtClean="0">
                <a:solidFill>
                  <a:schemeClr val="accent2"/>
                </a:solidFill>
              </a:rPr>
              <a:t>Directora del Diplomas, Cursos y Extensión del Centro de Sistemas Públicos</a:t>
            </a:r>
          </a:p>
          <a:p>
            <a:pPr lvl="2"/>
            <a:r>
              <a:rPr lang="es-ES" sz="2000" b="1" dirty="0" smtClean="0">
                <a:solidFill>
                  <a:schemeClr val="accent2"/>
                </a:solidFill>
              </a:rPr>
              <a:t>Ingeniera de Proyectos del Centro de Sistemas Públicos</a:t>
            </a:r>
          </a:p>
          <a:p>
            <a:pPr lvl="2"/>
            <a:endParaRPr lang="es-ES" sz="2000" b="1" dirty="0" smtClean="0">
              <a:solidFill>
                <a:schemeClr val="accent2"/>
              </a:solidFill>
            </a:endParaRPr>
          </a:p>
          <a:p>
            <a:endParaRPr lang="es-ES" sz="2800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39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 b="1" u="sng" dirty="0">
                <a:solidFill>
                  <a:srgbClr val="C00000"/>
                </a:solidFill>
              </a:rPr>
              <a:t>Temas a indagar</a:t>
            </a:r>
            <a:r>
              <a:rPr lang="es-ES" sz="2000" b="1" dirty="0">
                <a:solidFill>
                  <a:srgbClr val="CC3300"/>
                </a:solidFill>
              </a:rPr>
              <a:t>,</a:t>
            </a:r>
            <a:r>
              <a:rPr lang="es-ES" sz="2000" b="1" dirty="0">
                <a:solidFill>
                  <a:schemeClr val="accent2"/>
                </a:solidFill>
              </a:rPr>
              <a:t> que están formuladas como </a:t>
            </a:r>
            <a:r>
              <a:rPr lang="es-ES" sz="2000" b="1" dirty="0">
                <a:solidFill>
                  <a:srgbClr val="C00000"/>
                </a:solidFill>
              </a:rPr>
              <a:t>afirmaciones en sentido positivo</a:t>
            </a:r>
            <a:r>
              <a:rPr lang="es-ES" sz="2000" b="1" dirty="0">
                <a:solidFill>
                  <a:schemeClr val="accent2"/>
                </a:solidFill>
              </a:rPr>
              <a:t> en cada uno de los ámbitos/secciones a evaluar</a:t>
            </a:r>
          </a:p>
          <a:p>
            <a:pPr>
              <a:lnSpc>
                <a:spcPct val="80000"/>
              </a:lnSpc>
            </a:pPr>
            <a:endParaRPr lang="es-ES" sz="2000" b="1" u="sng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 u="sng" dirty="0">
                <a:solidFill>
                  <a:srgbClr val="CC3300"/>
                </a:solidFill>
              </a:rPr>
              <a:t>Valoración del Nivel de acuerdo</a:t>
            </a:r>
            <a:r>
              <a:rPr lang="es-ES" sz="2000" b="1" dirty="0">
                <a:solidFill>
                  <a:schemeClr val="accent2"/>
                </a:solidFill>
              </a:rPr>
              <a:t> con las afirmaciones. Se usa una escala (</a:t>
            </a:r>
            <a:r>
              <a:rPr lang="es-ES" sz="2000" b="1" dirty="0" err="1">
                <a:solidFill>
                  <a:schemeClr val="accent2"/>
                </a:solidFill>
              </a:rPr>
              <a:t>Likert</a:t>
            </a:r>
            <a:r>
              <a:rPr lang="es-ES" sz="2000" b="1" dirty="0">
                <a:solidFill>
                  <a:schemeClr val="accent2"/>
                </a:solidFill>
              </a:rPr>
              <a:t>) de 1 a 5, con el siguiente criterio:</a:t>
            </a:r>
          </a:p>
          <a:p>
            <a:pPr>
              <a:lnSpc>
                <a:spcPct val="80000"/>
              </a:lnSpc>
            </a:pPr>
            <a:endParaRPr lang="es-ES" sz="2000" b="1" dirty="0">
              <a:solidFill>
                <a:srgbClr val="C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1:   Completamente en desacuerdo (calificación negativa)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2:   Desacuerdo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3:   Ni en desacuerdo ni en acuerdo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4:   Acuerdo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5:   Completamente de acuerdo (calificación positiva)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ES" sz="2000" b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 u="sng" dirty="0">
                <a:solidFill>
                  <a:srgbClr val="C00000"/>
                </a:solidFill>
              </a:rPr>
              <a:t>Comentarios</a:t>
            </a:r>
            <a:r>
              <a:rPr lang="es-ES" sz="2000" b="1" u="sng" dirty="0">
                <a:solidFill>
                  <a:srgbClr val="CC3300"/>
                </a:solidFill>
              </a:rPr>
              <a:t>:</a:t>
            </a:r>
            <a:r>
              <a:rPr lang="es-ES" sz="2000" b="1" dirty="0">
                <a:solidFill>
                  <a:schemeClr val="accent2"/>
                </a:solidFill>
              </a:rPr>
              <a:t> Registro de los comentarios del(los) </a:t>
            </a:r>
            <a:r>
              <a:rPr lang="es-ES" sz="2000" b="1" dirty="0" err="1">
                <a:solidFill>
                  <a:schemeClr val="accent2"/>
                </a:solidFill>
              </a:rPr>
              <a:t>Stakeholder</a:t>
            </a:r>
            <a:r>
              <a:rPr lang="es-ES" sz="2000" b="1" dirty="0">
                <a:solidFill>
                  <a:schemeClr val="accent2"/>
                </a:solidFill>
              </a:rPr>
              <a:t> entrevistados, fundamentalmente en aquellas afirmaciones mal evaluadas (1 o 2).</a:t>
            </a:r>
            <a:r>
              <a:rPr lang="es-ES" sz="2000" dirty="0">
                <a:solidFill>
                  <a:schemeClr val="accent2"/>
                </a:solidFill>
              </a:rPr>
              <a:t/>
            </a:r>
            <a:br>
              <a:rPr lang="es-ES" sz="2000" dirty="0">
                <a:solidFill>
                  <a:schemeClr val="accent2"/>
                </a:solidFill>
              </a:rPr>
            </a:b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CL" sz="1400" dirty="0">
                <a:solidFill>
                  <a:schemeClr val="accent2"/>
                </a:solidFill>
              </a:rPr>
              <a:t>(*) </a:t>
            </a:r>
            <a:r>
              <a:rPr lang="es-ES" sz="1400" dirty="0" err="1">
                <a:hlinkClick r:id="rId3" tooltip="Rensis Likert"/>
              </a:rPr>
              <a:t>Likert</a:t>
            </a:r>
            <a:r>
              <a:rPr lang="es-ES" sz="1400" dirty="0">
                <a:hlinkClick r:id="rId3" tooltip="Rensis Likert"/>
              </a:rPr>
              <a:t>, </a:t>
            </a:r>
            <a:r>
              <a:rPr lang="es-ES" sz="1400" dirty="0" err="1">
                <a:hlinkClick r:id="rId3" tooltip="Rensis Likert"/>
              </a:rPr>
              <a:t>Rensis</a:t>
            </a:r>
            <a:r>
              <a:rPr lang="es-ES" sz="1400" dirty="0"/>
              <a:t> (1932). "A </a:t>
            </a:r>
            <a:r>
              <a:rPr lang="es-ES" sz="1400" dirty="0" err="1"/>
              <a:t>Technique</a:t>
            </a:r>
            <a:r>
              <a:rPr lang="es-ES" sz="1400" dirty="0"/>
              <a:t> </a:t>
            </a:r>
            <a:r>
              <a:rPr lang="es-ES" sz="1400" dirty="0" err="1"/>
              <a:t>for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Measurement</a:t>
            </a:r>
            <a:r>
              <a:rPr lang="es-ES" sz="1400" dirty="0"/>
              <a:t> of </a:t>
            </a:r>
            <a:r>
              <a:rPr lang="es-ES" sz="1400" dirty="0" err="1"/>
              <a:t>Attitudes</a:t>
            </a:r>
            <a:r>
              <a:rPr lang="es-ES" sz="1400" dirty="0"/>
              <a:t>". </a:t>
            </a:r>
            <a:r>
              <a:rPr lang="es-ES" sz="1400" i="1" dirty="0"/>
              <a:t>Archives of </a:t>
            </a:r>
            <a:r>
              <a:rPr lang="es-ES" sz="1400" i="1" dirty="0" err="1"/>
              <a:t>Psychology</a:t>
            </a:r>
            <a:r>
              <a:rPr lang="es-ES" sz="1400" dirty="0"/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30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El ajuste puede consistir en todas o alguna de las siguientes acciones: </a:t>
            </a:r>
          </a:p>
          <a:p>
            <a:endParaRPr lang="es-ES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s-ES" dirty="0">
                <a:solidFill>
                  <a:schemeClr val="accent2"/>
                </a:solidFill>
              </a:rPr>
              <a:t>a</a:t>
            </a:r>
            <a:r>
              <a:rPr lang="es-ES" b="1" dirty="0">
                <a:solidFill>
                  <a:schemeClr val="accent2"/>
                </a:solidFill>
              </a:rPr>
              <a:t>) eliminación</a:t>
            </a:r>
            <a:r>
              <a:rPr lang="es-ES" dirty="0">
                <a:solidFill>
                  <a:schemeClr val="accent2"/>
                </a:solidFill>
              </a:rPr>
              <a:t> de afirmaciones del cuestionario base; </a:t>
            </a:r>
          </a:p>
          <a:p>
            <a:pPr>
              <a:buFontTx/>
              <a:buNone/>
            </a:pPr>
            <a:r>
              <a:rPr lang="es-ES" dirty="0">
                <a:solidFill>
                  <a:schemeClr val="accent2"/>
                </a:solidFill>
              </a:rPr>
              <a:t>b) </a:t>
            </a:r>
            <a:r>
              <a:rPr lang="es-ES" b="1" dirty="0">
                <a:solidFill>
                  <a:schemeClr val="accent2"/>
                </a:solidFill>
              </a:rPr>
              <a:t>agregación</a:t>
            </a:r>
            <a:r>
              <a:rPr lang="es-ES" dirty="0">
                <a:solidFill>
                  <a:schemeClr val="accent2"/>
                </a:solidFill>
              </a:rPr>
              <a:t> de afirmaciones;</a:t>
            </a:r>
          </a:p>
          <a:p>
            <a:pPr>
              <a:buFontTx/>
              <a:buNone/>
            </a:pPr>
            <a:r>
              <a:rPr lang="es-ES" dirty="0">
                <a:solidFill>
                  <a:schemeClr val="accent2"/>
                </a:solidFill>
              </a:rPr>
              <a:t>c) </a:t>
            </a:r>
            <a:r>
              <a:rPr lang="es-ES" b="1" dirty="0">
                <a:solidFill>
                  <a:schemeClr val="accent2"/>
                </a:solidFill>
              </a:rPr>
              <a:t>ajustes</a:t>
            </a:r>
            <a:r>
              <a:rPr lang="es-ES" dirty="0">
                <a:solidFill>
                  <a:schemeClr val="accent2"/>
                </a:solidFill>
              </a:rPr>
              <a:t> en la redacción.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31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3933056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8820150" cy="4784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¿Cómo agregar ítems relevantes al Cuestionario Base (CB)?</a:t>
            </a:r>
          </a:p>
          <a:p>
            <a:pPr>
              <a:lnSpc>
                <a:spcPct val="80000"/>
              </a:lnSpc>
            </a:pPr>
            <a:endParaRPr lang="es-CL" sz="24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1200" b="1" dirty="0"/>
          </a:p>
          <a:p>
            <a:pPr lvl="1">
              <a:lnSpc>
                <a:spcPct val="11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Entendiendo de modo general cómo funciona el </a:t>
            </a:r>
            <a:r>
              <a:rPr lang="es-ES" sz="2400" b="1" dirty="0">
                <a:solidFill>
                  <a:srgbClr val="C00000"/>
                </a:solidFill>
              </a:rPr>
              <a:t>“Modelo de agregación de Valor” </a:t>
            </a:r>
            <a:r>
              <a:rPr lang="es-ES" sz="2400" b="1" dirty="0">
                <a:solidFill>
                  <a:schemeClr val="accent2"/>
                </a:solidFill>
              </a:rPr>
              <a:t>de la organización y cuáles son los </a:t>
            </a:r>
            <a:r>
              <a:rPr lang="es-ES" sz="2400" b="1" dirty="0">
                <a:solidFill>
                  <a:srgbClr val="C00000"/>
                </a:solidFill>
              </a:rPr>
              <a:t>procesos principales o sustantivos.</a:t>
            </a:r>
          </a:p>
          <a:p>
            <a:pPr lvl="1">
              <a:lnSpc>
                <a:spcPct val="110000"/>
              </a:lnSpc>
            </a:pPr>
            <a:endParaRPr lang="es-ES" sz="2400" b="1" dirty="0">
              <a:solidFill>
                <a:schemeClr val="accent2"/>
              </a:solidFill>
            </a:endParaRPr>
          </a:p>
          <a:p>
            <a:pPr lvl="1">
              <a:lnSpc>
                <a:spcPct val="11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…. identificar las alianzas, los segmentos de usuarios y </a:t>
            </a:r>
            <a:r>
              <a:rPr lang="es-ES" sz="2400" b="1" dirty="0" err="1">
                <a:solidFill>
                  <a:schemeClr val="accent2"/>
                </a:solidFill>
              </a:rPr>
              <a:t>stakeholders</a:t>
            </a:r>
            <a:r>
              <a:rPr lang="es-ES" sz="2600" b="1" dirty="0">
                <a:solidFill>
                  <a:schemeClr val="accent2"/>
                </a:solidFill>
              </a:rPr>
              <a:t> relevantes.</a:t>
            </a:r>
            <a:r>
              <a:rPr lang="es-ES" sz="2600" b="1" dirty="0"/>
              <a:t>  </a:t>
            </a:r>
          </a:p>
          <a:p>
            <a:pPr lvl="1">
              <a:lnSpc>
                <a:spcPct val="110000"/>
              </a:lnSpc>
            </a:pPr>
            <a:endParaRPr lang="es-ES" sz="2600" b="1" dirty="0"/>
          </a:p>
          <a:p>
            <a:pPr lvl="1">
              <a:lnSpc>
                <a:spcPct val="80000"/>
              </a:lnSpc>
            </a:pPr>
            <a:endParaRPr lang="es-ES" sz="1500" b="1" dirty="0"/>
          </a:p>
          <a:p>
            <a:pPr>
              <a:lnSpc>
                <a:spcPct val="80000"/>
              </a:lnSpc>
            </a:pPr>
            <a:r>
              <a:rPr lang="es-ES" sz="800" b="1" dirty="0"/>
              <a:t/>
            </a:r>
            <a:br>
              <a:rPr lang="es-ES" sz="800" b="1" dirty="0"/>
            </a:br>
            <a:endParaRPr lang="es-ES" sz="8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32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180975" y="-674688"/>
            <a:ext cx="9577388" cy="7532688"/>
          </a:xfrm>
          <a:noFill/>
          <a:ln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33</a:t>
            </a:fld>
            <a:endParaRPr lang="es-ES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-49530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 b="1">
                <a:solidFill>
                  <a:schemeClr val="accent2"/>
                </a:solidFill>
              </a:rPr>
              <a:t>Se debe indagar al menos cada uno de los </a:t>
            </a:r>
            <a:r>
              <a:rPr lang="es-ES" sz="2800" b="1">
                <a:solidFill>
                  <a:srgbClr val="CC3300"/>
                </a:solidFill>
              </a:rPr>
              <a:t>procesos o (actividades claves) de negocio principal</a:t>
            </a:r>
            <a:r>
              <a:rPr lang="es-ES" sz="2800" b="1">
                <a:solidFill>
                  <a:schemeClr val="accent2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endParaRPr lang="es-ES" sz="2800" b="1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800" b="1">
                <a:solidFill>
                  <a:schemeClr val="accent2"/>
                </a:solidFill>
              </a:rPr>
              <a:t>Ej.  </a:t>
            </a:r>
            <a:r>
              <a:rPr lang="es-ES" sz="2800" b="1" i="1">
                <a:solidFill>
                  <a:schemeClr val="accent2"/>
                </a:solidFill>
              </a:rPr>
              <a:t>“Los estándares de calidad/eficiencia de los servicios entregados por XXX en relación al servicio del certificado XXX/inversión/entrega de subsidios/ regulación/fiscalización…… son satisfactorios.”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34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449263"/>
            <a:ext cx="9118600" cy="640873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sz="1600" dirty="0"/>
          </a:p>
          <a:p>
            <a:pPr lvl="1">
              <a:lnSpc>
                <a:spcPct val="80000"/>
              </a:lnSpc>
              <a:buFontTx/>
              <a:buNone/>
            </a:pPr>
            <a:r>
              <a:rPr lang="es-CL" sz="1800" b="1" dirty="0">
                <a:solidFill>
                  <a:schemeClr val="accent2"/>
                </a:solidFill>
              </a:rPr>
              <a:t>TEMAS INDAGABLES</a:t>
            </a:r>
            <a:endParaRPr lang="es-ES" sz="1800" b="1" dirty="0">
              <a:solidFill>
                <a:schemeClr val="accent2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Procesos (“sustantivos o de negocio” y “de soporte/apoyo”)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Sistemas </a:t>
            </a:r>
            <a:r>
              <a:rPr lang="es-ES" sz="1800" b="1" dirty="0" err="1">
                <a:solidFill>
                  <a:schemeClr val="accent2"/>
                </a:solidFill>
              </a:rPr>
              <a:t>TICs</a:t>
            </a:r>
            <a:endParaRPr lang="es-ES" sz="1800" b="1" dirty="0">
              <a:solidFill>
                <a:schemeClr val="accent2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Personas (no es clima, cantidades y competencias adecuadas; procesos de contratación)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Estructura Organizacional.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Estrategia Institucional.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Modo de toma de decisiones.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Control de Gestión (estratégico y operativo)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Normas y Políticas Internas.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Clima Organizacional, Cultura, Valores y  Prácticas de Trabajo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Mecanismos de Aprendizajes de la Organización.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Infraestructura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Productos y Servicios.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Gestión de Alianzas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Marketing/Posicionamiento de la Imagen/Marca Corporativa o del Programa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Gestión Riesgos (políticos, financieros y  de probidad)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Relación con los Usuarios/Clientes/Beneficiarios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Funcionamientos de las Unidades Desconcentradas o Descentralizadas territorialmente (Ej. Seremis, Direcciones Regionales, etc.)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Gestión de Adquisiciones.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35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98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198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198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98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198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2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36</a:t>
            </a:fld>
            <a:endParaRPr lang="es-ES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362950" cy="5732462"/>
          </a:xfrm>
        </p:spPr>
        <p:txBody>
          <a:bodyPr/>
          <a:lstStyle/>
          <a:p>
            <a:r>
              <a:rPr lang="es-ES" sz="2000" b="1" dirty="0">
                <a:solidFill>
                  <a:schemeClr val="accent2"/>
                </a:solidFill>
              </a:rPr>
              <a:t>En general, la cantidad de preguntas o </a:t>
            </a:r>
            <a:r>
              <a:rPr lang="es-ES" sz="2000" b="1" dirty="0" err="1">
                <a:solidFill>
                  <a:schemeClr val="accent2"/>
                </a:solidFill>
              </a:rPr>
              <a:t>ítemes</a:t>
            </a:r>
            <a:r>
              <a:rPr lang="es-ES" sz="2000" b="1" dirty="0">
                <a:solidFill>
                  <a:schemeClr val="accent2"/>
                </a:solidFill>
              </a:rPr>
              <a:t> a indagar deben tener cierta </a:t>
            </a:r>
            <a:r>
              <a:rPr lang="es-ES" sz="2000" b="1" dirty="0">
                <a:solidFill>
                  <a:srgbClr val="CC3300"/>
                </a:solidFill>
              </a:rPr>
              <a:t>p</a:t>
            </a:r>
            <a:r>
              <a:rPr lang="es-ES" sz="2000" b="1" dirty="0">
                <a:solidFill>
                  <a:srgbClr val="C00000"/>
                </a:solidFill>
              </a:rPr>
              <a:t>roporcionalidad en relación a la importancia de los temas</a:t>
            </a:r>
            <a:r>
              <a:rPr lang="es-ES" sz="2000" b="1" dirty="0">
                <a:solidFill>
                  <a:schemeClr val="accent2"/>
                </a:solidFill>
              </a:rPr>
              <a:t> asociados a la organización y/o al presupuesto.</a:t>
            </a:r>
          </a:p>
          <a:p>
            <a:endParaRPr lang="es-ES" sz="2000" b="1" dirty="0">
              <a:solidFill>
                <a:schemeClr val="accent2"/>
              </a:solidFill>
            </a:endParaRPr>
          </a:p>
          <a:p>
            <a:r>
              <a:rPr lang="es-ES" sz="2000" b="1" dirty="0">
                <a:solidFill>
                  <a:schemeClr val="accent2"/>
                </a:solidFill>
              </a:rPr>
              <a:t> Los ítems del cuestionario deben ser </a:t>
            </a:r>
            <a:r>
              <a:rPr lang="es-ES" sz="2000" b="1" dirty="0">
                <a:solidFill>
                  <a:srgbClr val="C00000"/>
                </a:solidFill>
              </a:rPr>
              <a:t>redactados  de un modo muy claro y en pocas palabras</a:t>
            </a:r>
            <a:r>
              <a:rPr lang="es-ES" sz="2000" b="1" dirty="0">
                <a:solidFill>
                  <a:schemeClr val="accent2"/>
                </a:solidFill>
              </a:rPr>
              <a:t>, expresando un idea básica a la vez (se recomienda que no tenga más de 20 palabras) </a:t>
            </a:r>
          </a:p>
          <a:p>
            <a:endParaRPr lang="es-ES" sz="2000" b="1" dirty="0">
              <a:solidFill>
                <a:schemeClr val="accent2"/>
              </a:solidFill>
            </a:endParaRPr>
          </a:p>
          <a:p>
            <a:r>
              <a:rPr lang="es-ES" sz="2000" b="1" dirty="0">
                <a:solidFill>
                  <a:schemeClr val="accent2"/>
                </a:solidFill>
              </a:rPr>
              <a:t>Los ítems </a:t>
            </a:r>
            <a:r>
              <a:rPr lang="es-ES" sz="2000" b="1" dirty="0">
                <a:solidFill>
                  <a:srgbClr val="C00000"/>
                </a:solidFill>
              </a:rPr>
              <a:t>NO deben ser ambiguos</a:t>
            </a:r>
            <a:r>
              <a:rPr lang="es-ES" sz="2000" b="1" dirty="0">
                <a:solidFill>
                  <a:schemeClr val="accent2"/>
                </a:solidFill>
              </a:rPr>
              <a:t>, lo cual significa que calificar con por ejemplo, una nota 5, equivale inequívocamente a decir que en ese ámbito las cosas funcionan muy bien...</a:t>
            </a:r>
          </a:p>
          <a:p>
            <a:endParaRPr lang="es-ES" sz="2000" b="1" dirty="0">
              <a:solidFill>
                <a:schemeClr val="accent2"/>
              </a:solidFill>
            </a:endParaRPr>
          </a:p>
          <a:p>
            <a:r>
              <a:rPr lang="es-ES" sz="2000" b="1" dirty="0">
                <a:solidFill>
                  <a:srgbClr val="C00000"/>
                </a:solidFill>
              </a:rPr>
              <a:t>OMITIR del cuestionario temas no pertinentes</a:t>
            </a:r>
            <a:r>
              <a:rPr lang="es-ES" sz="2000" b="1" dirty="0">
                <a:solidFill>
                  <a:schemeClr val="accent2"/>
                </a:solidFill>
              </a:rPr>
              <a:t>, e incluso MODIFICAR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37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Además… elaborar un conjunto de </a:t>
            </a:r>
            <a:r>
              <a:rPr lang="es-ES" dirty="0">
                <a:solidFill>
                  <a:srgbClr val="C00000"/>
                </a:solidFill>
              </a:rPr>
              <a:t>preguntas abiertas</a:t>
            </a:r>
            <a:r>
              <a:rPr lang="es-ES" dirty="0">
                <a:solidFill>
                  <a:schemeClr val="accent2"/>
                </a:solidFill>
              </a:rPr>
              <a:t>.</a:t>
            </a:r>
          </a:p>
          <a:p>
            <a:endParaRPr lang="es-ES" dirty="0">
              <a:solidFill>
                <a:schemeClr val="accent2"/>
              </a:solidFill>
            </a:endParaRPr>
          </a:p>
          <a:p>
            <a:r>
              <a:rPr lang="es-ES" dirty="0">
                <a:solidFill>
                  <a:schemeClr val="accent2"/>
                </a:solidFill>
              </a:rPr>
              <a:t>Lo más frecuente es </a:t>
            </a:r>
            <a:r>
              <a:rPr lang="es-ES" dirty="0">
                <a:solidFill>
                  <a:srgbClr val="C00000"/>
                </a:solidFill>
              </a:rPr>
              <a:t>solicitar una síntesis de las mayores fortalezas, debilidades, amenazas y oportunidades…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38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45224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4: Entrevista a “</a:t>
            </a:r>
            <a:r>
              <a:rPr lang="es-ES" sz="2800" b="1" dirty="0" err="1">
                <a:solidFill>
                  <a:srgbClr val="C00000"/>
                </a:solidFill>
              </a:rPr>
              <a:t>stakeholder</a:t>
            </a:r>
            <a:r>
              <a:rPr lang="es-ES" sz="2800" b="1" dirty="0">
                <a:solidFill>
                  <a:srgbClr val="C00000"/>
                </a:solidFill>
              </a:rPr>
              <a:t>” principal, elaboración de agenda y entrevistas con  otros “</a:t>
            </a:r>
            <a:r>
              <a:rPr lang="es-ES" sz="2800" b="1" dirty="0" err="1">
                <a:solidFill>
                  <a:srgbClr val="C00000"/>
                </a:solidFill>
              </a:rPr>
              <a:t>stakeholders</a:t>
            </a:r>
            <a:r>
              <a:rPr lang="es-ES" sz="2800" b="1" dirty="0">
                <a:solidFill>
                  <a:srgbClr val="C00000"/>
                </a:solidFill>
              </a:rPr>
              <a:t>”: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r>
              <a:rPr lang="es-ES" sz="2800" b="1" dirty="0">
                <a:solidFill>
                  <a:schemeClr val="accent2"/>
                </a:solidFill>
              </a:rPr>
              <a:t>La 1a entrevista debiera lograr del </a:t>
            </a:r>
            <a:r>
              <a:rPr lang="es-ES" sz="2800" b="1" i="1" dirty="0">
                <a:solidFill>
                  <a:schemeClr val="accent2"/>
                </a:solidFill>
              </a:rPr>
              <a:t> </a:t>
            </a:r>
            <a:r>
              <a:rPr lang="es-ES" sz="2800" b="1" i="1" dirty="0" err="1">
                <a:solidFill>
                  <a:schemeClr val="accent2"/>
                </a:solidFill>
              </a:rPr>
              <a:t>stakeholder</a:t>
            </a:r>
            <a:r>
              <a:rPr lang="es-ES" sz="2800" b="1" dirty="0">
                <a:solidFill>
                  <a:schemeClr val="accent2"/>
                </a:solidFill>
              </a:rPr>
              <a:t> principal su </a:t>
            </a:r>
            <a:r>
              <a:rPr lang="es-ES" sz="2800" b="1" dirty="0">
                <a:solidFill>
                  <a:srgbClr val="C00000"/>
                </a:solidFill>
              </a:rPr>
              <a:t>visión sintética sobre cuál es el “modelo de agregación de valor de la organización”. 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El segundo propósito  debe ser </a:t>
            </a:r>
            <a:r>
              <a:rPr lang="es-ES" sz="2800" b="1" dirty="0">
                <a:solidFill>
                  <a:srgbClr val="CC3300"/>
                </a:solidFill>
              </a:rPr>
              <a:t>“pilotear”</a:t>
            </a:r>
            <a:r>
              <a:rPr lang="es-ES" sz="2800" b="1" dirty="0">
                <a:solidFill>
                  <a:schemeClr val="accent2"/>
                </a:solidFill>
              </a:rPr>
              <a:t> el cuestionario con su primer ajuste. 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Es probable que se agreguen temas o el entrevistado ayude ajustar algunos temas, o a corregir por </a:t>
            </a:r>
            <a:r>
              <a:rPr lang="es-ES" sz="2800" b="1" dirty="0">
                <a:solidFill>
                  <a:srgbClr val="C00000"/>
                </a:solidFill>
              </a:rPr>
              <a:t>“sensibilidades institucionales”.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39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es-CL" sz="3600" b="1" dirty="0" smtClean="0">
                <a:solidFill>
                  <a:srgbClr val="C00000"/>
                </a:solidFill>
              </a:rPr>
              <a:t>1. Presentación General del </a:t>
            </a:r>
            <a:r>
              <a:rPr lang="es-CL" sz="3600" b="1" dirty="0">
                <a:solidFill>
                  <a:srgbClr val="C00000"/>
                </a:solidFill>
              </a:rPr>
              <a:t>Taller</a:t>
            </a:r>
            <a:r>
              <a:rPr lang="es-CL" sz="4000" b="1" dirty="0">
                <a:solidFill>
                  <a:schemeClr val="accent2"/>
                </a:solidFill>
              </a:rPr>
              <a:t/>
            </a:r>
            <a:br>
              <a:rPr lang="es-CL" sz="4000" b="1" dirty="0">
                <a:solidFill>
                  <a:schemeClr val="accent2"/>
                </a:solidFill>
              </a:rPr>
            </a:br>
            <a:endParaRPr lang="es-ES" sz="4000" b="1" dirty="0">
              <a:solidFill>
                <a:schemeClr val="accent2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713788" cy="5589587"/>
          </a:xfrm>
        </p:spPr>
        <p:txBody>
          <a:bodyPr/>
          <a:lstStyle/>
          <a:p>
            <a:pPr algn="r">
              <a:lnSpc>
                <a:spcPct val="120000"/>
              </a:lnSpc>
            </a:pPr>
            <a:r>
              <a:rPr lang="es-CL" sz="2400" b="1" dirty="0">
                <a:solidFill>
                  <a:schemeClr val="accent2"/>
                </a:solidFill>
              </a:rPr>
              <a:t>El Taller de AO sirve para </a:t>
            </a:r>
            <a:r>
              <a:rPr lang="es-CL" sz="2400" b="1" dirty="0">
                <a:solidFill>
                  <a:srgbClr val="C00000"/>
                </a:solidFill>
              </a:rPr>
              <a:t>“aplicar” </a:t>
            </a:r>
            <a:r>
              <a:rPr lang="es-CL" sz="2400" b="1" dirty="0">
                <a:solidFill>
                  <a:schemeClr val="accent2"/>
                </a:solidFill>
              </a:rPr>
              <a:t>conceptos/enfoques del Diploma y </a:t>
            </a:r>
            <a:r>
              <a:rPr lang="es-CL" sz="2400" b="1" dirty="0" smtClean="0">
                <a:solidFill>
                  <a:srgbClr val="C00000"/>
                </a:solidFill>
              </a:rPr>
              <a:t>“conocer y practicar </a:t>
            </a:r>
            <a:r>
              <a:rPr lang="es-CL" sz="2400" b="1" dirty="0">
                <a:solidFill>
                  <a:srgbClr val="C00000"/>
                </a:solidFill>
              </a:rPr>
              <a:t>una herramienta”</a:t>
            </a:r>
          </a:p>
          <a:p>
            <a:pPr algn="r">
              <a:lnSpc>
                <a:spcPct val="120000"/>
              </a:lnSpc>
            </a:pPr>
            <a:endParaRPr lang="es-CL" b="1" dirty="0">
              <a:solidFill>
                <a:srgbClr val="FF3300"/>
              </a:solidFill>
            </a:endParaRPr>
          </a:p>
          <a:p>
            <a:pPr>
              <a:lnSpc>
                <a:spcPct val="120000"/>
              </a:lnSpc>
            </a:pPr>
            <a:r>
              <a:rPr lang="es-CL" sz="2400" b="1" dirty="0">
                <a:solidFill>
                  <a:schemeClr val="accent2"/>
                </a:solidFill>
              </a:rPr>
              <a:t>El método será intensivo en</a:t>
            </a:r>
            <a:r>
              <a:rPr lang="es-CL" sz="2400" b="1" dirty="0">
                <a:solidFill>
                  <a:srgbClr val="C00000"/>
                </a:solidFill>
              </a:rPr>
              <a:t> trabajo de grupo, </a:t>
            </a:r>
            <a:r>
              <a:rPr lang="es-CL" sz="2400" b="1" dirty="0" smtClean="0">
                <a:solidFill>
                  <a:srgbClr val="C00000"/>
                </a:solidFill>
              </a:rPr>
              <a:t>revisión documental, preparación de instrumento, investigación </a:t>
            </a:r>
            <a:r>
              <a:rPr lang="es-CL" sz="2400" b="1" dirty="0">
                <a:solidFill>
                  <a:srgbClr val="C00000"/>
                </a:solidFill>
              </a:rPr>
              <a:t>de </a:t>
            </a:r>
            <a:r>
              <a:rPr lang="es-CL" sz="2400" b="1" dirty="0" smtClean="0">
                <a:solidFill>
                  <a:srgbClr val="C00000"/>
                </a:solidFill>
              </a:rPr>
              <a:t>campo </a:t>
            </a:r>
            <a:r>
              <a:rPr lang="es-CL" sz="2400" b="1" dirty="0">
                <a:solidFill>
                  <a:srgbClr val="C00000"/>
                </a:solidFill>
              </a:rPr>
              <a:t>y </a:t>
            </a:r>
            <a:r>
              <a:rPr lang="es-CL" sz="2400" b="1" dirty="0" smtClean="0">
                <a:solidFill>
                  <a:srgbClr val="C00000"/>
                </a:solidFill>
              </a:rPr>
              <a:t>sesiones tutoriales </a:t>
            </a:r>
            <a:r>
              <a:rPr lang="es-CL" sz="2400" b="1" dirty="0" smtClean="0">
                <a:solidFill>
                  <a:schemeClr val="accent2"/>
                </a:solidFill>
              </a:rPr>
              <a:t>presenciales/</a:t>
            </a:r>
            <a:r>
              <a:rPr lang="es-CL" sz="2400" b="1" i="1" dirty="0" err="1" smtClean="0">
                <a:solidFill>
                  <a:schemeClr val="accent2"/>
                </a:solidFill>
              </a:rPr>
              <a:t>on</a:t>
            </a:r>
            <a:r>
              <a:rPr lang="es-CL" sz="2400" b="1" i="1" dirty="0" smtClean="0">
                <a:solidFill>
                  <a:schemeClr val="accent2"/>
                </a:solidFill>
              </a:rPr>
              <a:t> </a:t>
            </a:r>
            <a:r>
              <a:rPr lang="es-CL" sz="2400" b="1" i="1" dirty="0">
                <a:solidFill>
                  <a:schemeClr val="accent2"/>
                </a:solidFill>
              </a:rPr>
              <a:t>line</a:t>
            </a:r>
            <a:r>
              <a:rPr lang="es-CL" sz="2400" b="1" dirty="0">
                <a:solidFill>
                  <a:schemeClr val="accent2"/>
                </a:solidFill>
              </a:rPr>
              <a:t>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5: Entrevistas a </a:t>
            </a:r>
            <a:r>
              <a:rPr lang="es-ES" sz="3200" b="1" i="1" dirty="0" err="1">
                <a:solidFill>
                  <a:srgbClr val="C00000"/>
                </a:solidFill>
              </a:rPr>
              <a:t>stakeholders</a:t>
            </a:r>
            <a:r>
              <a:rPr lang="es-ES" sz="3200" b="1" dirty="0">
                <a:solidFill>
                  <a:srgbClr val="C00000"/>
                </a:solidFill>
              </a:rPr>
              <a:t> (aplicación del Instrumento)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</a:rPr>
              <a:t>Las entrevistas deberían durar mínimo 30 mins y como máximo 2 hrs. </a:t>
            </a:r>
          </a:p>
          <a:p>
            <a:pPr lvl="1"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</a:rPr>
              <a:t>Planificar y asegurar la ejecución de las entrevistas con los “stakeholders”. </a:t>
            </a:r>
          </a:p>
          <a:p>
            <a:pPr lvl="1">
              <a:lnSpc>
                <a:spcPct val="90000"/>
              </a:lnSpc>
            </a:pPr>
            <a:r>
              <a:rPr lang="es-ES" sz="2600" b="1">
                <a:solidFill>
                  <a:srgbClr val="CC3300"/>
                </a:solidFill>
              </a:rPr>
              <a:t>Evitar una atmósfera de “auditoría”</a:t>
            </a:r>
            <a:r>
              <a:rPr lang="es-ES" sz="2400" b="1">
                <a:solidFill>
                  <a:schemeClr val="accent2"/>
                </a:solidFill>
              </a:rPr>
              <a:t> y generar un ambiente de cooperación y de aportes constructivos.</a:t>
            </a:r>
          </a:p>
          <a:p>
            <a:pPr lvl="1"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</a:rPr>
              <a:t>Asegurar desde el inicio de la entrevista la </a:t>
            </a:r>
            <a:r>
              <a:rPr lang="es-ES" sz="3500" b="1">
                <a:solidFill>
                  <a:srgbClr val="CC3300"/>
                </a:solidFill>
              </a:rPr>
              <a:t>confidencialidad </a:t>
            </a:r>
            <a:r>
              <a:rPr lang="es-ES" sz="2400" b="1">
                <a:solidFill>
                  <a:schemeClr val="accent2"/>
                </a:solidFill>
              </a:rPr>
              <a:t>de las opiniones de los entrevistados.</a:t>
            </a:r>
          </a:p>
          <a:p>
            <a:pPr lvl="1"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</a:rPr>
              <a:t>Concentrarse en lo medular y evitar caer en los detalles menores.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40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6: Identificación de los Problemas Sustantivos  y Secundarios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9138"/>
            <a:ext cx="8686800" cy="4525962"/>
          </a:xfrm>
        </p:spPr>
        <p:txBody>
          <a:bodyPr/>
          <a:lstStyle/>
          <a:p>
            <a:r>
              <a:rPr lang="es-ES">
                <a:solidFill>
                  <a:schemeClr val="accent2"/>
                </a:solidFill>
              </a:rPr>
              <a:t>Para identificar los problemas más relevantes se requiere </a:t>
            </a:r>
            <a:r>
              <a:rPr lang="es-ES">
                <a:solidFill>
                  <a:srgbClr val="CC3300"/>
                </a:solidFill>
              </a:rPr>
              <a:t>procesar</a:t>
            </a:r>
            <a:r>
              <a:rPr lang="es-ES">
                <a:solidFill>
                  <a:schemeClr val="accent2"/>
                </a:solidFill>
              </a:rPr>
              <a:t> los resultados de las planillas de las entrevistas.</a:t>
            </a:r>
          </a:p>
          <a:p>
            <a:endParaRPr lang="es-ES">
              <a:solidFill>
                <a:schemeClr val="accent2"/>
              </a:solidFill>
            </a:endParaRPr>
          </a:p>
          <a:p>
            <a:r>
              <a:rPr lang="es-ES">
                <a:solidFill>
                  <a:schemeClr val="accent2"/>
                </a:solidFill>
              </a:rPr>
              <a:t> Los resultados se pueden agrupar del siguiente modo: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41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17232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3210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773238"/>
            <a:ext cx="7345362" cy="2690812"/>
          </a:xfrm>
          <a:noFill/>
          <a:ln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42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722313"/>
            <a:ext cx="8135938" cy="5411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43</a:t>
            </a:fld>
            <a:endParaRPr lang="es-ES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>
                <a:solidFill>
                  <a:srgbClr val="C00000"/>
                </a:solidFill>
              </a:rPr>
              <a:t>Paso 7: Indagación en Profundidad</a:t>
            </a:r>
            <a:r>
              <a:rPr lang="es-E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 b="1" dirty="0">
                <a:solidFill>
                  <a:schemeClr val="accent2"/>
                </a:solidFill>
              </a:rPr>
              <a:t>En caso de detectarse </a:t>
            </a:r>
            <a:r>
              <a:rPr lang="es-ES" sz="2800" b="1" dirty="0">
                <a:solidFill>
                  <a:srgbClr val="C00000"/>
                </a:solidFill>
              </a:rPr>
              <a:t>problemas relevantes, cuyas causas no sean claras</a:t>
            </a:r>
            <a:r>
              <a:rPr lang="es-ES" sz="2800" b="1" dirty="0">
                <a:solidFill>
                  <a:schemeClr val="accent2"/>
                </a:solidFill>
              </a:rPr>
              <a:t>, o que estén poco precisados, se deben usar herramientas de indagación/investigación para profundizar. 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Entre estas herramientas se encuentran: </a:t>
            </a:r>
            <a:r>
              <a:rPr lang="es-ES" sz="2800" b="1" dirty="0">
                <a:solidFill>
                  <a:srgbClr val="C00000"/>
                </a:solidFill>
              </a:rPr>
              <a:t>entrevistas, encuestas, análisis de información numérica y cualitativa, grupos focales</a:t>
            </a:r>
            <a:r>
              <a:rPr lang="es-ES" sz="2800" b="1" dirty="0">
                <a:solidFill>
                  <a:schemeClr val="accent2"/>
                </a:solidFill>
              </a:rPr>
              <a:t>, etc</a:t>
            </a:r>
            <a:r>
              <a:rPr lang="es-ES" sz="28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44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Paso 8: Elaboración del Diagrama Sistémico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Cuando se entiende algo en su esencia, deja de verse caótico o complejo</a:t>
            </a:r>
            <a:r>
              <a:rPr lang="es-ES" sz="2800" b="1" dirty="0">
                <a:solidFill>
                  <a:schemeClr val="accent2"/>
                </a:solidFill>
              </a:rPr>
              <a:t>, pero si se permanece en las expresiones superficiales, se tendrá que lidiar con el "enredo" durante mucho tiempo…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… explicar el </a:t>
            </a:r>
            <a:r>
              <a:rPr lang="es-ES" sz="2800" b="1" dirty="0">
                <a:solidFill>
                  <a:srgbClr val="C00000"/>
                </a:solidFill>
              </a:rPr>
              <a:t>“enredo” en términos de sus raíces y patrones profundos</a:t>
            </a:r>
            <a:r>
              <a:rPr lang="es-ES" sz="2800" b="1" dirty="0">
                <a:solidFill>
                  <a:schemeClr val="accent2"/>
                </a:solidFill>
              </a:rPr>
              <a:t>, aclara la “película”, mientras </a:t>
            </a:r>
            <a:r>
              <a:rPr lang="es-ES" sz="2800" b="1" dirty="0">
                <a:solidFill>
                  <a:srgbClr val="C00000"/>
                </a:solidFill>
              </a:rPr>
              <a:t>quedarse en una lista </a:t>
            </a:r>
            <a:r>
              <a:rPr lang="es-ES" sz="2800" b="1" dirty="0">
                <a:solidFill>
                  <a:schemeClr val="accent2"/>
                </a:solidFill>
              </a:rPr>
              <a:t>larga de síntomas o problemas superficiales sólo incrementará la confusión.</a:t>
            </a:r>
          </a:p>
          <a:p>
            <a:endParaRPr lang="es-ES" sz="2800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45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r>
              <a:rPr lang="es-ES" sz="4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Paso 8: Elaboración del Diagrama Sistémico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lvl="1"/>
            <a:r>
              <a:rPr lang="es-ES" sz="2400" b="1" dirty="0">
                <a:solidFill>
                  <a:schemeClr val="accent2"/>
                </a:solidFill>
              </a:rPr>
              <a:t>Elementos resultantes del </a:t>
            </a:r>
            <a:r>
              <a:rPr lang="es-ES" sz="2400" b="1" dirty="0">
                <a:solidFill>
                  <a:srgbClr val="C00000"/>
                </a:solidFill>
              </a:rPr>
              <a:t>análisis de las entrevistas</a:t>
            </a:r>
            <a:r>
              <a:rPr lang="es-ES" sz="2400" dirty="0">
                <a:solidFill>
                  <a:srgbClr val="C00000"/>
                </a:solidFill>
              </a:rPr>
              <a:t> </a:t>
            </a:r>
            <a:r>
              <a:rPr lang="es-ES" sz="2400" b="1" dirty="0">
                <a:solidFill>
                  <a:schemeClr val="accent2"/>
                </a:solidFill>
              </a:rPr>
              <a:t>y otras fuentes</a:t>
            </a:r>
            <a:r>
              <a:rPr lang="es-ES" sz="2400" dirty="0">
                <a:solidFill>
                  <a:schemeClr val="accent2"/>
                </a:solidFill>
              </a:rPr>
              <a:t> a </a:t>
            </a:r>
            <a:r>
              <a:rPr lang="es-ES" sz="2400" dirty="0" err="1">
                <a:solidFill>
                  <a:schemeClr val="accent2"/>
                </a:solidFill>
              </a:rPr>
              <a:t>s</a:t>
            </a:r>
            <a:r>
              <a:rPr lang="es-ES" sz="2400" i="1" dirty="0" err="1">
                <a:solidFill>
                  <a:schemeClr val="accent2"/>
                </a:solidFill>
              </a:rPr>
              <a:t>takeholders</a:t>
            </a:r>
            <a:r>
              <a:rPr lang="es-ES" sz="2400" dirty="0">
                <a:solidFill>
                  <a:schemeClr val="accent2"/>
                </a:solidFill>
              </a:rPr>
              <a:t>: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Problemas fundamentales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Fortalezas y Debilidades relevantes</a:t>
            </a:r>
          </a:p>
          <a:p>
            <a:pPr lvl="1"/>
            <a:r>
              <a:rPr lang="es-ES" sz="2400" dirty="0">
                <a:solidFill>
                  <a:schemeClr val="accent2"/>
                </a:solidFill>
              </a:rPr>
              <a:t>Elementos resultantes del </a:t>
            </a:r>
            <a:r>
              <a:rPr lang="es-ES" sz="2400" b="1" dirty="0">
                <a:solidFill>
                  <a:srgbClr val="C00000"/>
                </a:solidFill>
              </a:rPr>
              <a:t>entendimiento de la esencia del problema</a:t>
            </a:r>
            <a:r>
              <a:rPr lang="es-ES" sz="2400" dirty="0">
                <a:solidFill>
                  <a:srgbClr val="C00000"/>
                </a:solidFill>
              </a:rPr>
              <a:t> </a:t>
            </a:r>
            <a:r>
              <a:rPr lang="es-ES" sz="2400" dirty="0">
                <a:solidFill>
                  <a:schemeClr val="accent2"/>
                </a:solidFill>
              </a:rPr>
              <a:t>(visualización de patrones e interdependencias o interacciones):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Causas raíz de los problemas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Impactos relevantes para la consecución del objetivo(s) de la organización.</a:t>
            </a:r>
          </a:p>
          <a:p>
            <a:pPr lvl="1"/>
            <a:r>
              <a:rPr lang="es-ES" sz="2400" b="1" dirty="0">
                <a:solidFill>
                  <a:srgbClr val="C00000"/>
                </a:solidFill>
              </a:rPr>
              <a:t>Conectores unidireccionales o bidireccionales</a:t>
            </a:r>
            <a:r>
              <a:rPr lang="es-ES" sz="2400" dirty="0">
                <a:solidFill>
                  <a:srgbClr val="C00000"/>
                </a:solidFill>
              </a:rPr>
              <a:t>: </a:t>
            </a:r>
            <a:r>
              <a:rPr lang="es-ES" sz="2400" dirty="0">
                <a:solidFill>
                  <a:schemeClr val="accent2"/>
                </a:solidFill>
              </a:rPr>
              <a:t>Corresponden a la </a:t>
            </a:r>
            <a:r>
              <a:rPr lang="es-ES" sz="2400" dirty="0" err="1">
                <a:solidFill>
                  <a:schemeClr val="accent2"/>
                </a:solidFill>
              </a:rPr>
              <a:t>graficación</a:t>
            </a:r>
            <a:r>
              <a:rPr lang="es-ES" sz="2400" dirty="0">
                <a:solidFill>
                  <a:schemeClr val="accent2"/>
                </a:solidFill>
              </a:rPr>
              <a:t> de interacciones entre causas raíz, problemas e impactos relevantes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46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477" name="Group 45"/>
          <p:cNvGrpSpPr>
            <a:grpSpLocks noChangeAspect="1"/>
          </p:cNvGrpSpPr>
          <p:nvPr/>
        </p:nvGrpSpPr>
        <p:grpSpPr bwMode="auto">
          <a:xfrm>
            <a:off x="250825" y="476250"/>
            <a:ext cx="8642350" cy="5761038"/>
            <a:chOff x="1167" y="8195"/>
            <a:chExt cx="9360" cy="6660"/>
          </a:xfrm>
        </p:grpSpPr>
        <p:sp>
          <p:nvSpPr>
            <p:cNvPr id="146478" name="AutoShape 46"/>
            <p:cNvSpPr>
              <a:spLocks noChangeAspect="1" noChangeArrowheads="1"/>
            </p:cNvSpPr>
            <p:nvPr/>
          </p:nvSpPr>
          <p:spPr bwMode="auto">
            <a:xfrm>
              <a:off x="1167" y="8195"/>
              <a:ext cx="9360" cy="6660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6479" name="Rectangle 47"/>
            <p:cNvSpPr>
              <a:spLocks noChangeArrowheads="1"/>
            </p:cNvSpPr>
            <p:nvPr/>
          </p:nvSpPr>
          <p:spPr bwMode="auto">
            <a:xfrm>
              <a:off x="2067" y="9275"/>
              <a:ext cx="1665" cy="900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Inadecuado Sistema de Evaluación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e Incentivos </a:t>
              </a:r>
              <a:endParaRPr lang="es-ES" sz="1000" b="1"/>
            </a:p>
          </p:txBody>
        </p:sp>
        <p:sp>
          <p:nvSpPr>
            <p:cNvPr id="146480" name="Rectangle 48"/>
            <p:cNvSpPr>
              <a:spLocks noChangeArrowheads="1"/>
            </p:cNvSpPr>
            <p:nvPr/>
          </p:nvSpPr>
          <p:spPr bwMode="auto">
            <a:xfrm>
              <a:off x="2067" y="12875"/>
              <a:ext cx="1427" cy="489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No Acreditación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Docencia</a:t>
              </a:r>
              <a:endParaRPr lang="es-ES" sz="1000" b="1"/>
            </a:p>
          </p:txBody>
        </p:sp>
        <p:sp>
          <p:nvSpPr>
            <p:cNvPr id="146481" name="Rectangle 49"/>
            <p:cNvSpPr>
              <a:spLocks noChangeArrowheads="1"/>
            </p:cNvSpPr>
            <p:nvPr/>
          </p:nvSpPr>
          <p:spPr bwMode="auto">
            <a:xfrm>
              <a:off x="4018" y="12875"/>
              <a:ext cx="1469" cy="68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Inadecuada Calidad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Docente PET</a:t>
              </a:r>
              <a:endParaRPr lang="es-ES" sz="1000" b="1"/>
            </a:p>
          </p:txBody>
        </p:sp>
        <p:sp>
          <p:nvSpPr>
            <p:cNvPr id="146482" name="Rectangle 50"/>
            <p:cNvSpPr>
              <a:spLocks noChangeArrowheads="1"/>
            </p:cNvSpPr>
            <p:nvPr/>
          </p:nvSpPr>
          <p:spPr bwMode="auto">
            <a:xfrm>
              <a:off x="2866" y="10352"/>
              <a:ext cx="1665" cy="616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Falta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 Rendición de Cuentas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Adecuados.</a:t>
              </a:r>
              <a:endParaRPr lang="es-ES" sz="1000" b="1"/>
            </a:p>
          </p:txBody>
        </p:sp>
        <p:sp>
          <p:nvSpPr>
            <p:cNvPr id="146483" name="Rectangle 51"/>
            <p:cNvSpPr>
              <a:spLocks noChangeArrowheads="1"/>
            </p:cNvSpPr>
            <p:nvPr/>
          </p:nvSpPr>
          <p:spPr bwMode="auto">
            <a:xfrm>
              <a:off x="1887" y="13955"/>
              <a:ext cx="1983" cy="714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/>
                <a:t>Insuficiente </a:t>
              </a:r>
            </a:p>
            <a:p>
              <a:pPr algn="ctr"/>
              <a:r>
                <a:rPr lang="es-CL" sz="1000" b="1"/>
                <a:t>Gestión Docente</a:t>
              </a:r>
              <a:endParaRPr lang="es-ES" sz="1000" b="1"/>
            </a:p>
          </p:txBody>
        </p:sp>
        <p:sp>
          <p:nvSpPr>
            <p:cNvPr id="146484" name="Rectangle 52"/>
            <p:cNvSpPr>
              <a:spLocks noChangeArrowheads="1"/>
            </p:cNvSpPr>
            <p:nvPr/>
          </p:nvSpPr>
          <p:spPr bwMode="auto">
            <a:xfrm>
              <a:off x="2083" y="11136"/>
              <a:ext cx="1469" cy="839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ES" sz="1000" b="1"/>
                <a:t>Excesiva centralización en el pregrado</a:t>
              </a:r>
            </a:p>
            <a:p>
              <a:pPr algn="ctr"/>
              <a:endParaRPr lang="es-ES" sz="1000" b="1"/>
            </a:p>
          </p:txBody>
        </p:sp>
        <p:sp>
          <p:nvSpPr>
            <p:cNvPr id="146485" name="Rectangle 53"/>
            <p:cNvSpPr>
              <a:spLocks noChangeArrowheads="1"/>
            </p:cNvSpPr>
            <p:nvPr/>
          </p:nvSpPr>
          <p:spPr bwMode="auto">
            <a:xfrm>
              <a:off x="6686" y="13193"/>
              <a:ext cx="1469" cy="588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Baja Puntaje Pregrado</a:t>
              </a:r>
              <a:endParaRPr lang="es-ES" sz="1000" b="1"/>
            </a:p>
          </p:txBody>
        </p:sp>
        <p:sp>
          <p:nvSpPr>
            <p:cNvPr id="146486" name="Rectangle 54"/>
            <p:cNvSpPr>
              <a:spLocks noChangeArrowheads="1"/>
            </p:cNvSpPr>
            <p:nvPr/>
          </p:nvSpPr>
          <p:spPr bwMode="auto">
            <a:xfrm>
              <a:off x="5119" y="10945"/>
              <a:ext cx="1268" cy="8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Depreciación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Marca Educ. Superior</a:t>
              </a:r>
              <a:endParaRPr lang="es-ES" sz="1000" b="1"/>
            </a:p>
          </p:txBody>
        </p:sp>
        <p:cxnSp>
          <p:nvCxnSpPr>
            <p:cNvPr id="146487" name="AutoShape 55"/>
            <p:cNvCxnSpPr>
              <a:cxnSpLocks noChangeShapeType="1"/>
            </p:cNvCxnSpPr>
            <p:nvPr/>
          </p:nvCxnSpPr>
          <p:spPr bwMode="auto">
            <a:xfrm>
              <a:off x="5568" y="12931"/>
              <a:ext cx="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46488" name="Rectangle 56"/>
            <p:cNvSpPr>
              <a:spLocks noChangeArrowheads="1"/>
            </p:cNvSpPr>
            <p:nvPr/>
          </p:nvSpPr>
          <p:spPr bwMode="auto">
            <a:xfrm>
              <a:off x="8719" y="10548"/>
              <a:ext cx="1448" cy="685"/>
            </a:xfrm>
            <a:prstGeom prst="rect">
              <a:avLst/>
            </a:prstGeom>
            <a:solidFill>
              <a:srgbClr val="3333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Capacidad </a:t>
              </a:r>
            </a:p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Emprendedora</a:t>
              </a:r>
              <a:endParaRPr lang="es-ES" sz="1000" b="1"/>
            </a:p>
          </p:txBody>
        </p:sp>
        <p:sp>
          <p:nvSpPr>
            <p:cNvPr id="146489" name="Rectangle 57"/>
            <p:cNvSpPr>
              <a:spLocks noChangeArrowheads="1"/>
            </p:cNvSpPr>
            <p:nvPr/>
          </p:nvSpPr>
          <p:spPr bwMode="auto">
            <a:xfrm>
              <a:off x="7056" y="10454"/>
              <a:ext cx="1257" cy="784"/>
            </a:xfrm>
            <a:prstGeom prst="rect">
              <a:avLst/>
            </a:prstGeom>
            <a:solidFill>
              <a:srgbClr val="3333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Fortalezas </a:t>
              </a:r>
            </a:p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Técnicas/</a:t>
              </a:r>
            </a:p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Investigación.</a:t>
              </a:r>
              <a:endParaRPr lang="es-ES" sz="1000" b="1"/>
            </a:p>
          </p:txBody>
        </p:sp>
        <p:sp>
          <p:nvSpPr>
            <p:cNvPr id="146490" name="Rectangle 58"/>
            <p:cNvSpPr>
              <a:spLocks noChangeArrowheads="1"/>
            </p:cNvSpPr>
            <p:nvPr/>
          </p:nvSpPr>
          <p:spPr bwMode="auto">
            <a:xfrm>
              <a:off x="7107" y="9095"/>
              <a:ext cx="1200" cy="851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34069" tIns="17035" rIns="34069" bIns="17035" anchor="ctr"/>
            <a:lstStyle/>
            <a:p>
              <a:pPr algn="ctr"/>
              <a:endParaRPr lang="es-CL" sz="1000" b="1">
                <a:solidFill>
                  <a:srgbClr val="000080"/>
                </a:solidFill>
              </a:endParaRPr>
            </a:p>
            <a:p>
              <a:pPr algn="ctr"/>
              <a:r>
                <a:rPr lang="es-CL" sz="1000" b="1">
                  <a:solidFill>
                    <a:srgbClr val="000080"/>
                  </a:solidFill>
                </a:rPr>
                <a:t>Desequilibrio </a:t>
              </a:r>
            </a:p>
            <a:p>
              <a:pPr algn="ctr"/>
              <a:r>
                <a:rPr lang="es-CL" sz="1000" b="1">
                  <a:solidFill>
                    <a:srgbClr val="000080"/>
                  </a:solidFill>
                </a:rPr>
                <a:t>Financiero </a:t>
              </a:r>
              <a:endParaRPr lang="es-ES" sz="1000" b="1"/>
            </a:p>
          </p:txBody>
        </p:sp>
        <p:sp>
          <p:nvSpPr>
            <p:cNvPr id="146491" name="Rectangle 59"/>
            <p:cNvSpPr>
              <a:spLocks noChangeArrowheads="1"/>
            </p:cNvSpPr>
            <p:nvPr/>
          </p:nvSpPr>
          <p:spPr bwMode="auto">
            <a:xfrm>
              <a:off x="8473" y="13295"/>
              <a:ext cx="1175" cy="686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Baja Rentabilidad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Pregrado</a:t>
              </a:r>
              <a:endParaRPr lang="es-ES" sz="1000" b="1"/>
            </a:p>
          </p:txBody>
        </p:sp>
        <p:sp>
          <p:nvSpPr>
            <p:cNvPr id="146492" name="Rectangle 60"/>
            <p:cNvSpPr>
              <a:spLocks noChangeArrowheads="1"/>
            </p:cNvSpPr>
            <p:nvPr/>
          </p:nvSpPr>
          <p:spPr bwMode="auto">
            <a:xfrm>
              <a:off x="6686" y="12155"/>
              <a:ext cx="1371" cy="646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Mala  Gestión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de Carreras</a:t>
              </a:r>
              <a:endParaRPr lang="es-ES" sz="1000" b="1"/>
            </a:p>
          </p:txBody>
        </p:sp>
        <p:sp>
          <p:nvSpPr>
            <p:cNvPr id="146493" name="Rectangle 61"/>
            <p:cNvSpPr>
              <a:spLocks noChangeArrowheads="1"/>
            </p:cNvSpPr>
            <p:nvPr/>
          </p:nvSpPr>
          <p:spPr bwMode="auto">
            <a:xfrm>
              <a:off x="8473" y="12218"/>
              <a:ext cx="1077" cy="686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Ausencia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Marketing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Pregrado</a:t>
              </a:r>
              <a:endParaRPr lang="es-ES" sz="1000" b="1"/>
            </a:p>
          </p:txBody>
        </p:sp>
        <p:cxnSp>
          <p:nvCxnSpPr>
            <p:cNvPr id="146494" name="AutoShape 62"/>
            <p:cNvCxnSpPr>
              <a:cxnSpLocks noChangeShapeType="1"/>
              <a:stCxn id="146493" idx="2"/>
              <a:endCxn id="146491" idx="0"/>
            </p:cNvCxnSpPr>
            <p:nvPr/>
          </p:nvCxnSpPr>
          <p:spPr bwMode="auto">
            <a:xfrm>
              <a:off x="9012" y="12904"/>
              <a:ext cx="49" cy="391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495" name="AutoShape 63"/>
            <p:cNvCxnSpPr>
              <a:cxnSpLocks noChangeShapeType="1"/>
              <a:stCxn id="146492" idx="3"/>
              <a:endCxn id="146493" idx="1"/>
            </p:cNvCxnSpPr>
            <p:nvPr/>
          </p:nvCxnSpPr>
          <p:spPr bwMode="auto">
            <a:xfrm>
              <a:off x="8057" y="12478"/>
              <a:ext cx="416" cy="83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496" name="AutoShape 64"/>
            <p:cNvCxnSpPr>
              <a:cxnSpLocks noChangeShapeType="1"/>
              <a:stCxn id="146491" idx="3"/>
              <a:endCxn id="146490" idx="3"/>
            </p:cNvCxnSpPr>
            <p:nvPr/>
          </p:nvCxnSpPr>
          <p:spPr bwMode="auto">
            <a:xfrm flipH="1" flipV="1">
              <a:off x="8307" y="9521"/>
              <a:ext cx="1341" cy="4117"/>
            </a:xfrm>
            <a:prstGeom prst="bentConnector3">
              <a:avLst>
                <a:gd name="adj1" fmla="val -26773"/>
              </a:avLst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497" name="AutoShape 65"/>
            <p:cNvCxnSpPr>
              <a:cxnSpLocks noChangeShapeType="1"/>
              <a:endCxn id="146486" idx="1"/>
            </p:cNvCxnSpPr>
            <p:nvPr/>
          </p:nvCxnSpPr>
          <p:spPr bwMode="auto">
            <a:xfrm rot="16200000">
              <a:off x="4093" y="11880"/>
              <a:ext cx="1489" cy="502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498" name="AutoShape 66"/>
            <p:cNvCxnSpPr>
              <a:cxnSpLocks noChangeShapeType="1"/>
            </p:cNvCxnSpPr>
            <p:nvPr/>
          </p:nvCxnSpPr>
          <p:spPr bwMode="auto">
            <a:xfrm rot="16200000">
              <a:off x="5810" y="9759"/>
              <a:ext cx="1163" cy="1175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499" name="AutoShape 67"/>
            <p:cNvCxnSpPr>
              <a:cxnSpLocks noChangeShapeType="1"/>
              <a:stCxn id="146481" idx="1"/>
              <a:endCxn id="146480" idx="3"/>
            </p:cNvCxnSpPr>
            <p:nvPr/>
          </p:nvCxnSpPr>
          <p:spPr bwMode="auto">
            <a:xfrm flipH="1" flipV="1">
              <a:off x="3494" y="13120"/>
              <a:ext cx="524" cy="99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00" name="AutoShape 68"/>
            <p:cNvCxnSpPr>
              <a:cxnSpLocks noChangeShapeType="1"/>
              <a:stCxn id="146488" idx="0"/>
            </p:cNvCxnSpPr>
            <p:nvPr/>
          </p:nvCxnSpPr>
          <p:spPr bwMode="auto">
            <a:xfrm rot="5400000" flipH="1">
              <a:off x="8613" y="9718"/>
              <a:ext cx="783" cy="877"/>
            </a:xfrm>
            <a:prstGeom prst="bentConnector2">
              <a:avLst/>
            </a:prstGeom>
            <a:noFill/>
            <a:ln w="57150">
              <a:solidFill>
                <a:srgbClr val="3333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1" name="AutoShape 69"/>
            <p:cNvCxnSpPr>
              <a:cxnSpLocks noChangeShapeType="1"/>
              <a:endCxn id="146485" idx="2"/>
            </p:cNvCxnSpPr>
            <p:nvPr/>
          </p:nvCxnSpPr>
          <p:spPr bwMode="auto">
            <a:xfrm flipV="1">
              <a:off x="3847" y="13781"/>
              <a:ext cx="3574" cy="97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2" name="AutoShape 70"/>
            <p:cNvCxnSpPr>
              <a:cxnSpLocks noChangeShapeType="1"/>
              <a:stCxn id="146489" idx="2"/>
              <a:endCxn id="146486" idx="3"/>
            </p:cNvCxnSpPr>
            <p:nvPr/>
          </p:nvCxnSpPr>
          <p:spPr bwMode="auto">
            <a:xfrm rot="5400000">
              <a:off x="6977" y="10678"/>
              <a:ext cx="148" cy="1268"/>
            </a:xfrm>
            <a:prstGeom prst="bentConnector2">
              <a:avLst/>
            </a:prstGeom>
            <a:noFill/>
            <a:ln w="57150">
              <a:solidFill>
                <a:srgbClr val="3333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3" name="AutoShape 71"/>
            <p:cNvCxnSpPr>
              <a:cxnSpLocks noChangeShapeType="1"/>
              <a:stCxn id="146483" idx="0"/>
              <a:endCxn id="146480" idx="2"/>
            </p:cNvCxnSpPr>
            <p:nvPr/>
          </p:nvCxnSpPr>
          <p:spPr bwMode="auto">
            <a:xfrm rot="5400000" flipH="1">
              <a:off x="2534" y="13611"/>
              <a:ext cx="591" cy="98"/>
            </a:xfrm>
            <a:prstGeom prst="bentConnector3">
              <a:avLst>
                <a:gd name="adj1" fmla="val 50083"/>
              </a:avLst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4" name="AutoShape 72"/>
            <p:cNvCxnSpPr>
              <a:cxnSpLocks noChangeShapeType="1"/>
              <a:stCxn id="146482" idx="2"/>
            </p:cNvCxnSpPr>
            <p:nvPr/>
          </p:nvCxnSpPr>
          <p:spPr bwMode="auto">
            <a:xfrm rot="16200000" flipH="1">
              <a:off x="4559" y="10108"/>
              <a:ext cx="1315" cy="3036"/>
            </a:xfrm>
            <a:prstGeom prst="bentConnector2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5" name="AutoShape 73"/>
            <p:cNvCxnSpPr>
              <a:cxnSpLocks noChangeShapeType="1"/>
              <a:stCxn id="146492" idx="2"/>
              <a:endCxn id="146491" idx="0"/>
            </p:cNvCxnSpPr>
            <p:nvPr/>
          </p:nvCxnSpPr>
          <p:spPr bwMode="auto">
            <a:xfrm>
              <a:off x="7372" y="12801"/>
              <a:ext cx="1689" cy="494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06" name="AutoShape 74"/>
            <p:cNvCxnSpPr>
              <a:cxnSpLocks noChangeShapeType="1"/>
              <a:stCxn id="146479" idx="3"/>
            </p:cNvCxnSpPr>
            <p:nvPr/>
          </p:nvCxnSpPr>
          <p:spPr bwMode="auto">
            <a:xfrm flipV="1">
              <a:off x="3732" y="9441"/>
              <a:ext cx="3271" cy="284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07" name="AutoShape 75"/>
            <p:cNvCxnSpPr>
              <a:cxnSpLocks noChangeShapeType="1"/>
              <a:stCxn id="146483" idx="3"/>
              <a:endCxn id="146481" idx="2"/>
            </p:cNvCxnSpPr>
            <p:nvPr/>
          </p:nvCxnSpPr>
          <p:spPr bwMode="auto">
            <a:xfrm flipV="1">
              <a:off x="3870" y="13563"/>
              <a:ext cx="883" cy="749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8" name="AutoShape 76"/>
            <p:cNvCxnSpPr>
              <a:cxnSpLocks noChangeShapeType="1"/>
              <a:stCxn id="146479" idx="1"/>
              <a:endCxn id="146483" idx="1"/>
            </p:cNvCxnSpPr>
            <p:nvPr/>
          </p:nvCxnSpPr>
          <p:spPr bwMode="auto">
            <a:xfrm rot="10800000" flipV="1">
              <a:off x="1887" y="9725"/>
              <a:ext cx="180" cy="4587"/>
            </a:xfrm>
            <a:prstGeom prst="bentConnector3">
              <a:avLst>
                <a:gd name="adj1" fmla="val 300000"/>
              </a:avLst>
            </a:prstGeom>
            <a:noFill/>
            <a:ln w="5715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46509" name="AutoShape 77"/>
            <p:cNvCxnSpPr>
              <a:cxnSpLocks noChangeShapeType="1"/>
              <a:stCxn id="146484" idx="2"/>
            </p:cNvCxnSpPr>
            <p:nvPr/>
          </p:nvCxnSpPr>
          <p:spPr bwMode="auto">
            <a:xfrm rot="16200000" flipH="1">
              <a:off x="4390" y="10403"/>
              <a:ext cx="693" cy="3837"/>
            </a:xfrm>
            <a:prstGeom prst="bentConnector2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10" name="AutoShape 78"/>
            <p:cNvCxnSpPr>
              <a:cxnSpLocks noChangeShapeType="1"/>
              <a:stCxn id="146492" idx="2"/>
            </p:cNvCxnSpPr>
            <p:nvPr/>
          </p:nvCxnSpPr>
          <p:spPr bwMode="auto">
            <a:xfrm flipH="1">
              <a:off x="7336" y="12801"/>
              <a:ext cx="36" cy="466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46511" name="Text Box 79"/>
            <p:cNvSpPr txBox="1">
              <a:spLocks noChangeArrowheads="1"/>
            </p:cNvSpPr>
            <p:nvPr/>
          </p:nvSpPr>
          <p:spPr bwMode="auto">
            <a:xfrm>
              <a:off x="7371" y="11435"/>
              <a:ext cx="2256" cy="4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54079" tIns="27040" rIns="54079" bIns="27040"/>
            <a:lstStyle/>
            <a:p>
              <a:pPr algn="ctr"/>
              <a:r>
                <a:rPr lang="es-ES" sz="1000" b="1"/>
                <a:t>Gestión Departamentos/Carreras</a:t>
              </a:r>
            </a:p>
          </p:txBody>
        </p:sp>
        <p:sp>
          <p:nvSpPr>
            <p:cNvPr id="146512" name="Text Box 80"/>
            <p:cNvSpPr txBox="1">
              <a:spLocks noChangeArrowheads="1"/>
            </p:cNvSpPr>
            <p:nvPr/>
          </p:nvSpPr>
          <p:spPr bwMode="auto">
            <a:xfrm>
              <a:off x="2427" y="8555"/>
              <a:ext cx="2520" cy="5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54079" tIns="27040" rIns="54079" bIns="27040"/>
            <a:lstStyle/>
            <a:p>
              <a:pPr algn="ctr"/>
              <a:r>
                <a:rPr lang="es-ES" sz="1000" b="1"/>
                <a:t>Sistemas Generales de Gestión</a:t>
              </a:r>
            </a:p>
          </p:txBody>
        </p:sp>
        <p:cxnSp>
          <p:nvCxnSpPr>
            <p:cNvPr id="146513" name="AutoShape 81"/>
            <p:cNvCxnSpPr>
              <a:cxnSpLocks noChangeShapeType="1"/>
              <a:stCxn id="146488" idx="1"/>
              <a:endCxn id="146489" idx="3"/>
            </p:cNvCxnSpPr>
            <p:nvPr/>
          </p:nvCxnSpPr>
          <p:spPr bwMode="auto">
            <a:xfrm flipH="1" flipV="1">
              <a:off x="8313" y="10846"/>
              <a:ext cx="406" cy="45"/>
            </a:xfrm>
            <a:prstGeom prst="straightConnector1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</p:cxnSp>
        <p:cxnSp>
          <p:nvCxnSpPr>
            <p:cNvPr id="146514" name="AutoShape 82"/>
            <p:cNvCxnSpPr>
              <a:cxnSpLocks noChangeShapeType="1"/>
            </p:cNvCxnSpPr>
            <p:nvPr/>
          </p:nvCxnSpPr>
          <p:spPr bwMode="auto">
            <a:xfrm>
              <a:off x="3687" y="9815"/>
              <a:ext cx="2913" cy="2595"/>
            </a:xfrm>
            <a:prstGeom prst="bentConnector3">
              <a:avLst>
                <a:gd name="adj1" fmla="val 38037"/>
              </a:avLst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15" name="AutoShape 83"/>
            <p:cNvCxnSpPr>
              <a:cxnSpLocks noChangeShapeType="1"/>
              <a:stCxn id="146479" idx="2"/>
              <a:endCxn id="146482" idx="1"/>
            </p:cNvCxnSpPr>
            <p:nvPr/>
          </p:nvCxnSpPr>
          <p:spPr bwMode="auto">
            <a:xfrm rot="5400000">
              <a:off x="2640" y="10401"/>
              <a:ext cx="485" cy="34"/>
            </a:xfrm>
            <a:prstGeom prst="bentConnector4">
              <a:avLst>
                <a:gd name="adj1" fmla="val 18144"/>
                <a:gd name="adj2" fmla="val 1158824"/>
              </a:avLst>
            </a:prstGeom>
            <a:noFill/>
            <a:ln w="57150">
              <a:solidFill>
                <a:srgbClr val="C0C0C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46516" name="AutoShape 84"/>
            <p:cNvCxnSpPr>
              <a:cxnSpLocks noChangeShapeType="1"/>
              <a:stCxn id="146480" idx="3"/>
              <a:endCxn id="146486" idx="2"/>
            </p:cNvCxnSpPr>
            <p:nvPr/>
          </p:nvCxnSpPr>
          <p:spPr bwMode="auto">
            <a:xfrm flipV="1">
              <a:off x="3494" y="11856"/>
              <a:ext cx="2259" cy="126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17" name="AutoShape 85"/>
            <p:cNvCxnSpPr>
              <a:cxnSpLocks noChangeShapeType="1"/>
              <a:stCxn id="146486" idx="2"/>
              <a:endCxn id="146485" idx="1"/>
            </p:cNvCxnSpPr>
            <p:nvPr/>
          </p:nvCxnSpPr>
          <p:spPr bwMode="auto">
            <a:xfrm rot="16200000" flipH="1">
              <a:off x="5404" y="12205"/>
              <a:ext cx="1631" cy="933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</p:spPr>
        </p:cxnSp>
      </p:grpSp>
      <p:sp>
        <p:nvSpPr>
          <p:cNvPr id="43" name="4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47</a:t>
            </a:fld>
            <a:endParaRPr lang="es-ES"/>
          </a:p>
        </p:txBody>
      </p:sp>
      <p:pic>
        <p:nvPicPr>
          <p:cNvPr id="4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Paso 9: Validación de los resultados preliminares del AO con los </a:t>
            </a:r>
            <a:r>
              <a:rPr lang="es-ES" sz="2800" b="1" dirty="0" err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stakeholders</a:t>
            </a:r>
            <a:endParaRPr lang="es-ES" sz="2800" b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646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>
                <a:solidFill>
                  <a:schemeClr val="accent2"/>
                </a:solidFill>
              </a:rPr>
              <a:t>Los resultados preliminares del AO deberán ser </a:t>
            </a:r>
            <a:r>
              <a:rPr lang="es-ES">
                <a:solidFill>
                  <a:srgbClr val="CC3300"/>
                </a:solidFill>
              </a:rPr>
              <a:t>presentados a los “stakeholders</a:t>
            </a:r>
            <a:r>
              <a:rPr lang="es-ES">
                <a:solidFill>
                  <a:schemeClr val="accent2"/>
                </a:solidFill>
              </a:rPr>
              <a:t>”, de manera gráfica y didáctica.</a:t>
            </a:r>
          </a:p>
          <a:p>
            <a:pPr>
              <a:lnSpc>
                <a:spcPct val="90000"/>
              </a:lnSpc>
            </a:pPr>
            <a:endParaRPr lang="es-ES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endParaRPr lang="es-ES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">
                <a:solidFill>
                  <a:schemeClr val="accent2"/>
                </a:solidFill>
              </a:rPr>
              <a:t>El punto clave del </a:t>
            </a:r>
            <a:r>
              <a:rPr lang="es-ES">
                <a:solidFill>
                  <a:srgbClr val="CC3300"/>
                </a:solidFill>
              </a:rPr>
              <a:t>éxito de la validación es llegar al máximo grado de consenso</a:t>
            </a:r>
            <a:r>
              <a:rPr lang="es-ES">
                <a:solidFill>
                  <a:schemeClr val="accent2"/>
                </a:solidFill>
              </a:rPr>
              <a:t> políticamente posible entre los principales “stakeholders” y el analista respecto al AO.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48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64613" cy="1143000"/>
          </a:xfrm>
        </p:spPr>
        <p:txBody>
          <a:bodyPr/>
          <a:lstStyle/>
          <a:p>
            <a:r>
              <a:rPr lang="es-ES" sz="4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FACTORES CRÍTICOS PARA LA APLICACIÓN DEL AO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73238"/>
            <a:ext cx="8713787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 b="1">
                <a:solidFill>
                  <a:schemeClr val="accent2"/>
                </a:solidFill>
              </a:rPr>
              <a:t>La relevancia de los resultados del AO depende de la </a:t>
            </a:r>
            <a:r>
              <a:rPr lang="es-ES" sz="2000" b="1">
                <a:solidFill>
                  <a:srgbClr val="CC3300"/>
                </a:solidFill>
              </a:rPr>
              <a:t>selección adecuada que se haga de los ámbitos</a:t>
            </a:r>
            <a:r>
              <a:rPr lang="es-ES" sz="2000" b="1">
                <a:solidFill>
                  <a:schemeClr val="accent2"/>
                </a:solidFill>
              </a:rPr>
              <a:t> de indagación importantes para el programa u organización en cuestión. </a:t>
            </a:r>
          </a:p>
          <a:p>
            <a:pPr>
              <a:lnSpc>
                <a:spcPct val="80000"/>
              </a:lnSpc>
            </a:pPr>
            <a:endParaRPr lang="es-ES" sz="2000" b="1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>
                <a:solidFill>
                  <a:srgbClr val="CC3300"/>
                </a:solidFill>
              </a:rPr>
              <a:t>Calidad Instrumento</a:t>
            </a:r>
            <a:endParaRPr lang="es-ES" sz="2000" b="1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endParaRPr lang="es-ES" sz="2000" b="1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>
                <a:solidFill>
                  <a:srgbClr val="CC3300"/>
                </a:solidFill>
              </a:rPr>
              <a:t>Calidad</a:t>
            </a:r>
            <a:r>
              <a:rPr lang="es-ES" sz="2000" b="1">
                <a:solidFill>
                  <a:schemeClr val="accent2"/>
                </a:solidFill>
              </a:rPr>
              <a:t> la aplicación de entrevistas a los beneficiarios directos del programa u organización aporta con percepciones directas sobre los principales problemas y riesgos…</a:t>
            </a:r>
          </a:p>
          <a:p>
            <a:pPr>
              <a:lnSpc>
                <a:spcPct val="80000"/>
              </a:lnSpc>
            </a:pPr>
            <a:endParaRPr lang="es-ES" sz="2000" b="1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>
                <a:solidFill>
                  <a:schemeClr val="accent2"/>
                </a:solidFill>
              </a:rPr>
              <a:t>del </a:t>
            </a:r>
            <a:r>
              <a:rPr lang="es-ES" sz="2000" b="1">
                <a:solidFill>
                  <a:srgbClr val="CC3300"/>
                </a:solidFill>
              </a:rPr>
              <a:t>análisis y síntesis</a:t>
            </a:r>
            <a:r>
              <a:rPr lang="es-ES" sz="2000" b="1">
                <a:solidFill>
                  <a:schemeClr val="accent2"/>
                </a:solidFill>
              </a:rPr>
              <a:t> de conclusiones… en un ELEVADO</a:t>
            </a:r>
            <a:r>
              <a:rPr lang="es-ES" sz="2000" b="1">
                <a:solidFill>
                  <a:srgbClr val="CC3300"/>
                </a:solidFill>
              </a:rPr>
              <a:t> PROCESO REFLEXIVO Y GRUPAL, CON TIEMPO</a:t>
            </a:r>
            <a:r>
              <a:rPr lang="es-ES" sz="2000" b="1">
                <a:solidFill>
                  <a:schemeClr val="accent2"/>
                </a:solidFill>
              </a:rPr>
              <a:t> , permite concentrarse en lo medular y evitar caer en los detalles menores.</a:t>
            </a:r>
          </a:p>
          <a:p>
            <a:pPr>
              <a:lnSpc>
                <a:spcPct val="80000"/>
              </a:lnSpc>
            </a:pPr>
            <a:endParaRPr lang="es-ES" sz="2000" b="1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>
                <a:solidFill>
                  <a:schemeClr val="accent2"/>
                </a:solidFill>
              </a:rPr>
              <a:t>El Diagrama </a:t>
            </a:r>
            <a:r>
              <a:rPr lang="es-ES" sz="2000" b="1">
                <a:solidFill>
                  <a:srgbClr val="CC3300"/>
                </a:solidFill>
              </a:rPr>
              <a:t>NO debe hacerse apurado a ultima hora, debe MADURARSE</a:t>
            </a:r>
            <a:r>
              <a:rPr lang="es-ES" sz="2000" b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49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</a:rPr>
              <a:t>“GUÍA </a:t>
            </a:r>
            <a:r>
              <a:rPr lang="es-ES" sz="3200" b="1" dirty="0">
                <a:solidFill>
                  <a:srgbClr val="C00000"/>
                </a:solidFill>
              </a:rPr>
              <a:t>DE METODOLÓGICA PARA </a:t>
            </a:r>
            <a:br>
              <a:rPr lang="es-ES" sz="3200" b="1" dirty="0">
                <a:solidFill>
                  <a:srgbClr val="C00000"/>
                </a:solidFill>
              </a:rPr>
            </a:br>
            <a:r>
              <a:rPr lang="es-ES" sz="3200" b="1" dirty="0">
                <a:solidFill>
                  <a:srgbClr val="C00000"/>
                </a:solidFill>
              </a:rPr>
              <a:t>ÁNALISIS DE </a:t>
            </a:r>
            <a:r>
              <a:rPr lang="es-ES" sz="3200" b="1" dirty="0" smtClean="0">
                <a:solidFill>
                  <a:srgbClr val="C00000"/>
                </a:solidFill>
              </a:rPr>
              <a:t>ORGANIZACIONES</a:t>
            </a:r>
            <a:r>
              <a:rPr lang="es-ES" sz="3200" b="1" dirty="0" smtClean="0">
                <a:solidFill>
                  <a:schemeClr val="accent2"/>
                </a:solidFill>
              </a:rPr>
              <a:t>” </a:t>
            </a:r>
            <a:r>
              <a:rPr lang="es-ES" sz="4000" dirty="0">
                <a:solidFill>
                  <a:schemeClr val="accent2"/>
                </a:solidFill>
              </a:rPr>
              <a:t/>
            </a:r>
            <a:br>
              <a:rPr lang="es-ES" sz="4000" dirty="0">
                <a:solidFill>
                  <a:schemeClr val="accent2"/>
                </a:solidFill>
              </a:rPr>
            </a:br>
            <a:r>
              <a:rPr lang="es-ES" sz="2000" dirty="0">
                <a:solidFill>
                  <a:schemeClr val="accent2"/>
                </a:solidFill>
              </a:rPr>
              <a:t/>
            </a:r>
            <a:br>
              <a:rPr lang="es-ES" sz="2000" dirty="0">
                <a:solidFill>
                  <a:schemeClr val="accent2"/>
                </a:solidFill>
              </a:rPr>
            </a:br>
            <a:r>
              <a:rPr lang="es-ES" sz="2000" i="1" dirty="0">
                <a:solidFill>
                  <a:schemeClr val="accent2"/>
                </a:solidFill>
              </a:rPr>
              <a:t>Documento para fines Docentes</a:t>
            </a:r>
            <a:r>
              <a:rPr lang="es-ES" sz="4000" dirty="0">
                <a:solidFill>
                  <a:schemeClr val="accent2"/>
                </a:solidFill>
              </a:rPr>
              <a:t/>
            </a:r>
            <a:br>
              <a:rPr lang="es-ES" sz="4000" dirty="0">
                <a:solidFill>
                  <a:schemeClr val="accent2"/>
                </a:solidFill>
              </a:rPr>
            </a:br>
            <a:r>
              <a:rPr lang="es-ES" sz="2400" i="1" dirty="0">
                <a:solidFill>
                  <a:schemeClr val="accent2"/>
                </a:solidFill>
              </a:rPr>
              <a:t>Versión </a:t>
            </a:r>
            <a:r>
              <a:rPr lang="es-ES" sz="2400" i="1" dirty="0" smtClean="0">
                <a:solidFill>
                  <a:schemeClr val="accent2"/>
                </a:solidFill>
              </a:rPr>
              <a:t>Abril 2010 </a:t>
            </a:r>
            <a:r>
              <a:rPr lang="es-ES" sz="2400" i="1" dirty="0">
                <a:solidFill>
                  <a:srgbClr val="CC3300"/>
                </a:solidFill>
              </a:rPr>
              <a:t>(puede ser mejorada en el transcurso del Taller)</a:t>
            </a:r>
            <a:r>
              <a:rPr lang="es-ES" sz="4000" dirty="0">
                <a:solidFill>
                  <a:srgbClr val="CC3300"/>
                </a:solidFill>
              </a:rPr>
              <a:t/>
            </a:r>
            <a:br>
              <a:rPr lang="es-ES" sz="4000" dirty="0">
                <a:solidFill>
                  <a:srgbClr val="CC3300"/>
                </a:solidFill>
              </a:rPr>
            </a:br>
            <a:r>
              <a:rPr lang="es-ES" sz="4000" dirty="0">
                <a:solidFill>
                  <a:schemeClr val="accent2"/>
                </a:solidFill>
              </a:rPr>
              <a:t> </a:t>
            </a:r>
            <a:r>
              <a:rPr lang="es-ES" sz="1600" dirty="0">
                <a:solidFill>
                  <a:schemeClr val="accent2"/>
                </a:solidFill>
              </a:rPr>
              <a:t>(bajar de U-CURSO)</a:t>
            </a:r>
            <a:br>
              <a:rPr lang="es-ES" sz="1600" dirty="0">
                <a:solidFill>
                  <a:schemeClr val="accent2"/>
                </a:solidFill>
              </a:rPr>
            </a:br>
            <a:r>
              <a:rPr lang="es-ES" sz="4000" dirty="0"/>
              <a:t/>
            </a:r>
            <a:br>
              <a:rPr lang="es-ES" sz="4000" dirty="0"/>
            </a:br>
            <a:r>
              <a:rPr lang="es-ES" sz="2000" b="1" dirty="0">
                <a:solidFill>
                  <a:srgbClr val="CC3300"/>
                </a:solidFill>
              </a:rPr>
              <a:t>Autores: </a:t>
            </a:r>
            <a:r>
              <a:rPr lang="es-ES" sz="1600" b="1" dirty="0">
                <a:solidFill>
                  <a:srgbClr val="CC3300"/>
                </a:solidFill>
              </a:rPr>
              <a:t>Mario Waissbluth y José </a:t>
            </a:r>
            <a:r>
              <a:rPr lang="es-ES" sz="1600" b="1" dirty="0" smtClean="0">
                <a:solidFill>
                  <a:srgbClr val="CC3300"/>
                </a:solidFill>
              </a:rPr>
              <a:t>Inostroza</a:t>
            </a:r>
            <a:br>
              <a:rPr lang="es-ES" sz="1600" b="1" dirty="0" smtClean="0">
                <a:solidFill>
                  <a:srgbClr val="CC3300"/>
                </a:solidFill>
              </a:rPr>
            </a:br>
            <a:r>
              <a:rPr lang="es-ES" sz="1600" b="1" dirty="0" smtClean="0">
                <a:solidFill>
                  <a:srgbClr val="CC3300"/>
                </a:solidFill>
              </a:rPr>
              <a:t>con la colaboración de Natalie González</a:t>
            </a:r>
            <a:endParaRPr lang="es-ES" sz="2000" b="1" dirty="0">
              <a:solidFill>
                <a:srgbClr val="CC3300"/>
              </a:solidFill>
            </a:endParaRPr>
          </a:p>
        </p:txBody>
      </p:sp>
      <p:pic>
        <p:nvPicPr>
          <p:cNvPr id="3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3" y="5517232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385175" cy="1431925"/>
          </a:xfrm>
        </p:spPr>
        <p:txBody>
          <a:bodyPr/>
          <a:lstStyle/>
          <a:p>
            <a:r>
              <a:rPr lang="es-CL" sz="3600" b="1" dirty="0">
                <a:solidFill>
                  <a:srgbClr val="C00000"/>
                </a:solidFill>
              </a:rPr>
              <a:t>Contenido </a:t>
            </a:r>
            <a:r>
              <a:rPr lang="es-CL" sz="3600" b="1" dirty="0" smtClean="0">
                <a:solidFill>
                  <a:srgbClr val="C00000"/>
                </a:solidFill>
              </a:rPr>
              <a:t>de la Presentación Final</a:t>
            </a:r>
            <a:endParaRPr lang="es-ES" sz="3600" b="1" dirty="0">
              <a:solidFill>
                <a:srgbClr val="C00000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196975"/>
            <a:ext cx="8785225" cy="53990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Presentación Formal y datos básicos (2 láminas)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Modelo de Negocio (2 láminas)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3. Principales Hallazgos de Fuentes Secundarias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4. Principales Hallazgos de Instrumento-encuesta (3 láminas)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5  Identificación de Problemas Principales 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6. “Diagrama Sistémico” 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7. Conclusiones 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8. Recomendaciones de Mejoría (Proyecto, líneas de acción, Rediseños de Procesos) (2 láminas).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1400" b="1" i="1" dirty="0">
                <a:solidFill>
                  <a:schemeClr val="accent2"/>
                </a:solidFill>
                <a:latin typeface="Calibri" pitchFamily="34" charset="0"/>
              </a:rPr>
              <a:t>**Pueden escribir notas en el </a:t>
            </a:r>
            <a:r>
              <a:rPr lang="es-CL" sz="1400" b="1" i="1" dirty="0" err="1">
                <a:solidFill>
                  <a:schemeClr val="accent2"/>
                </a:solidFill>
                <a:latin typeface="Calibri" pitchFamily="34" charset="0"/>
              </a:rPr>
              <a:t>ppt</a:t>
            </a:r>
            <a:r>
              <a:rPr lang="es-CL" sz="1400" b="1" i="1" dirty="0">
                <a:solidFill>
                  <a:schemeClr val="accent2"/>
                </a:solidFill>
                <a:latin typeface="Calibri" pitchFamily="34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es-CL" sz="1400" b="1" i="1" dirty="0">
              <a:solidFill>
                <a:schemeClr val="accent2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ANEXOS: 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Listado de Entrevistados, 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y Fuentes Revisadas </a:t>
            </a:r>
            <a:r>
              <a:rPr lang="es-CL" sz="1600" b="1" dirty="0">
                <a:solidFill>
                  <a:srgbClr val="CC3300"/>
                </a:solidFill>
                <a:latin typeface="Calibri" pitchFamily="34" charset="0"/>
              </a:rPr>
              <a:t>(subir a U-Cursos)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ENTREGABLES: 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PPT en UCURSO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Base de Datos en EXCEL con </a:t>
            </a:r>
            <a:r>
              <a:rPr lang="es-CL" sz="1600" b="1" dirty="0" err="1">
                <a:solidFill>
                  <a:schemeClr val="accent2"/>
                </a:solidFill>
                <a:latin typeface="Calibri" pitchFamily="34" charset="0"/>
              </a:rPr>
              <a:t>microdatos</a:t>
            </a: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 (</a:t>
            </a:r>
            <a:r>
              <a:rPr lang="es-CL" sz="1600" b="1" dirty="0" err="1">
                <a:solidFill>
                  <a:schemeClr val="accent2"/>
                </a:solidFill>
                <a:latin typeface="Calibri" pitchFamily="34" charset="0"/>
              </a:rPr>
              <a:t>anonimizada</a:t>
            </a: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)</a:t>
            </a:r>
            <a:endParaRPr lang="es-ES" sz="16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50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C00000"/>
                </a:solidFill>
              </a:rPr>
              <a:t>Dimensiones a Evaluar.</a:t>
            </a:r>
            <a:r>
              <a:rPr lang="es-CL" dirty="0">
                <a:solidFill>
                  <a:schemeClr val="accent2"/>
                </a:solidFill>
              </a:rPr>
              <a:t/>
            </a:r>
            <a:br>
              <a:rPr lang="es-CL" dirty="0">
                <a:solidFill>
                  <a:schemeClr val="accent2"/>
                </a:solidFill>
              </a:rPr>
            </a:br>
            <a:r>
              <a:rPr lang="es-CL" sz="2000" dirty="0"/>
              <a:t>(Este Módulo vale el </a:t>
            </a:r>
            <a:r>
              <a:rPr lang="es-CL" sz="2000" dirty="0">
                <a:solidFill>
                  <a:srgbClr val="CC3300"/>
                </a:solidFill>
              </a:rPr>
              <a:t>doble </a:t>
            </a:r>
            <a:r>
              <a:rPr lang="es-CL" sz="2000" dirty="0"/>
              <a:t>que los otros Módulos)</a:t>
            </a:r>
            <a:endParaRPr lang="es-ES" sz="2000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b="1" dirty="0">
                <a:solidFill>
                  <a:schemeClr val="accent2"/>
                </a:solidFill>
              </a:rPr>
              <a:t>Proceso de Trabajo (20%):</a:t>
            </a:r>
          </a:p>
          <a:p>
            <a:r>
              <a:rPr lang="es-CL" b="1" dirty="0">
                <a:solidFill>
                  <a:schemeClr val="accent2"/>
                </a:solidFill>
              </a:rPr>
              <a:t>Presentación (80%)</a:t>
            </a:r>
            <a:r>
              <a:rPr lang="es-CL" dirty="0">
                <a:solidFill>
                  <a:schemeClr val="accent2"/>
                </a:solidFill>
              </a:rPr>
              <a:t>: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Claridad Exposición.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Uso adecuado de la metodología.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Utilización Adecuada de Conceptos.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Calidad de la mirada sistémica.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Calidad de las Conclusiones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Calidad Recomendaciones.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51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4941168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>
                <a:solidFill>
                  <a:srgbClr val="C00000"/>
                </a:solidFill>
              </a:rPr>
              <a:t>Recomendaciones Prácticas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893175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Uso intensivo de </a:t>
            </a:r>
            <a:r>
              <a:rPr lang="es-CL" sz="2000" b="1" dirty="0">
                <a:solidFill>
                  <a:srgbClr val="C00000"/>
                </a:solidFill>
              </a:rPr>
              <a:t>U-CURSOS</a:t>
            </a:r>
            <a:r>
              <a:rPr lang="es-CL" sz="2000" b="1" dirty="0">
                <a:solidFill>
                  <a:schemeClr val="accent2"/>
                </a:solidFill>
              </a:rPr>
              <a:t>: colocar </a:t>
            </a:r>
            <a:r>
              <a:rPr lang="es-CL" sz="2000" b="1" dirty="0">
                <a:solidFill>
                  <a:srgbClr val="C00000"/>
                </a:solidFill>
              </a:rPr>
              <a:t>TODAS</a:t>
            </a:r>
            <a:r>
              <a:rPr lang="es-CL" sz="2000" b="1" dirty="0">
                <a:solidFill>
                  <a:schemeClr val="accent2"/>
                </a:solidFill>
              </a:rPr>
              <a:t> las </a:t>
            </a:r>
            <a:r>
              <a:rPr lang="es-CL" sz="2000" b="1" dirty="0">
                <a:solidFill>
                  <a:srgbClr val="C00000"/>
                </a:solidFill>
              </a:rPr>
              <a:t>preguntas</a:t>
            </a:r>
            <a:r>
              <a:rPr lang="es-CL" sz="2000" b="1" dirty="0">
                <a:solidFill>
                  <a:schemeClr val="accent2"/>
                </a:solidFill>
              </a:rPr>
              <a:t>, mirar respuestas para otros grupos…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Consultar a ayudante y profesor vía U-Curso. </a:t>
            </a:r>
            <a:r>
              <a:rPr lang="es-CL" sz="2000" b="1" dirty="0">
                <a:solidFill>
                  <a:srgbClr val="C00000"/>
                </a:solidFill>
              </a:rPr>
              <a:t>TODA DUDA ES VALIDA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Solicitar </a:t>
            </a:r>
            <a:r>
              <a:rPr lang="es-CL" sz="2000" b="1" dirty="0">
                <a:solidFill>
                  <a:srgbClr val="C00000"/>
                </a:solidFill>
              </a:rPr>
              <a:t>reuniones con anticipación </a:t>
            </a:r>
            <a:r>
              <a:rPr lang="es-CL" sz="2000" b="1" dirty="0">
                <a:solidFill>
                  <a:schemeClr val="accent2"/>
                </a:solidFill>
              </a:rPr>
              <a:t>(en SEC) Se estima asesoría presencial de 2 ½ por grupo en promedio (extra clases).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Usar intensivamente herramientas </a:t>
            </a:r>
            <a:r>
              <a:rPr lang="es-CL" sz="2000" b="1" dirty="0" err="1">
                <a:solidFill>
                  <a:schemeClr val="accent2"/>
                </a:solidFill>
              </a:rPr>
              <a:t>TICs</a:t>
            </a:r>
            <a:r>
              <a:rPr lang="es-CL" sz="2000" b="1" dirty="0">
                <a:solidFill>
                  <a:schemeClr val="accent2"/>
                </a:solidFill>
              </a:rPr>
              <a:t> de </a:t>
            </a:r>
            <a:r>
              <a:rPr lang="es-CL" sz="2000" b="1" dirty="0">
                <a:solidFill>
                  <a:srgbClr val="C00000"/>
                </a:solidFill>
              </a:rPr>
              <a:t>coordinación </a:t>
            </a:r>
            <a:r>
              <a:rPr lang="es-CL" sz="2000" b="1" dirty="0" err="1">
                <a:solidFill>
                  <a:srgbClr val="C00000"/>
                </a:solidFill>
              </a:rPr>
              <a:t>intergrupal</a:t>
            </a:r>
            <a:r>
              <a:rPr lang="es-CL" sz="2000" b="1" dirty="0">
                <a:solidFill>
                  <a:srgbClr val="C00000"/>
                </a:solidFill>
              </a:rPr>
              <a:t> </a:t>
            </a:r>
            <a:r>
              <a:rPr lang="es-CL" sz="2000" b="1" dirty="0">
                <a:solidFill>
                  <a:schemeClr val="accent2"/>
                </a:solidFill>
              </a:rPr>
              <a:t>(SKYPE AUDIO/Video, TALK, </a:t>
            </a:r>
            <a:r>
              <a:rPr lang="es-CL" sz="2000" b="1" dirty="0" err="1">
                <a:solidFill>
                  <a:schemeClr val="accent2"/>
                </a:solidFill>
              </a:rPr>
              <a:t>googledocs</a:t>
            </a:r>
            <a:r>
              <a:rPr lang="es-CL" sz="2000" b="1" dirty="0">
                <a:solidFill>
                  <a:schemeClr val="accent2"/>
                </a:solidFill>
              </a:rPr>
              <a:t>, </a:t>
            </a:r>
            <a:r>
              <a:rPr lang="es-CL" sz="2000" b="1" dirty="0" err="1">
                <a:solidFill>
                  <a:schemeClr val="accent2"/>
                </a:solidFill>
              </a:rPr>
              <a:t>googlegroups</a:t>
            </a:r>
            <a:r>
              <a:rPr lang="es-CL" sz="2000" b="1" dirty="0">
                <a:solidFill>
                  <a:schemeClr val="accent2"/>
                </a:solidFill>
              </a:rPr>
              <a:t>, U-CURSOS)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 QUE LOS GRUPOS COLABOREN ENTRE SÍ (no es competencia) compartan información ideas, experiencias…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" sz="2000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52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rgbClr val="C00000"/>
                </a:solidFill>
              </a:rPr>
              <a:t>Formación de GRUPOS…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53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Y CARACTERÍSTICAS GENERALES</a:t>
            </a:r>
            <a:r>
              <a:rPr lang="es-ES" sz="4000" b="1" dirty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.</a:t>
            </a:r>
            <a:r>
              <a:rPr lang="es-ES" sz="4000" dirty="0"/>
              <a:t>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9144000" cy="50688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El análisis organizacional (AO) es una </a:t>
            </a:r>
            <a:r>
              <a:rPr lang="es-ES" sz="2400" b="1" dirty="0">
                <a:solidFill>
                  <a:srgbClr val="C00000"/>
                </a:solidFill>
              </a:rPr>
              <a:t>herramienta</a:t>
            </a:r>
            <a:r>
              <a:rPr lang="es-ES" sz="2400" b="1" dirty="0">
                <a:solidFill>
                  <a:srgbClr val="CC3300"/>
                </a:solidFill>
              </a:rPr>
              <a:t> </a:t>
            </a:r>
            <a:r>
              <a:rPr lang="es-ES" sz="2400" b="1" dirty="0">
                <a:solidFill>
                  <a:schemeClr val="accent2"/>
                </a:solidFill>
              </a:rPr>
              <a:t>que sirve para hacer </a:t>
            </a:r>
            <a:r>
              <a:rPr lang="es-ES" sz="2400" b="1" dirty="0">
                <a:solidFill>
                  <a:srgbClr val="C00000"/>
                </a:solidFill>
              </a:rPr>
              <a:t>diagnósticos sobre la gestión </a:t>
            </a:r>
            <a:r>
              <a:rPr lang="es-ES" sz="2400" b="1" dirty="0">
                <a:solidFill>
                  <a:schemeClr val="accent2"/>
                </a:solidFill>
              </a:rPr>
              <a:t>de las organizaciones y programas.</a:t>
            </a:r>
          </a:p>
          <a:p>
            <a:pPr>
              <a:lnSpc>
                <a:spcPct val="90000"/>
              </a:lnSpc>
            </a:pPr>
            <a:endParaRPr lang="es-ES" sz="2400" b="1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Los sustentos teóricos de esta metodología son, por una parte, la </a:t>
            </a:r>
            <a:r>
              <a:rPr lang="es-ES" sz="2400" b="1" i="1" dirty="0">
                <a:solidFill>
                  <a:srgbClr val="C00000"/>
                </a:solidFill>
              </a:rPr>
              <a:t>visión de las organizaciones como sistemas complejos</a:t>
            </a:r>
            <a:r>
              <a:rPr lang="es-ES" sz="2400" b="1" dirty="0">
                <a:solidFill>
                  <a:srgbClr val="C00000"/>
                </a:solidFill>
              </a:rPr>
              <a:t>, </a:t>
            </a:r>
            <a:r>
              <a:rPr lang="es-ES" sz="2400" b="1" dirty="0">
                <a:solidFill>
                  <a:schemeClr val="accent2"/>
                </a:solidFill>
              </a:rPr>
              <a:t>el uso de </a:t>
            </a:r>
            <a:r>
              <a:rPr lang="es-ES" sz="2400" b="1" i="1" dirty="0" smtClean="0">
                <a:solidFill>
                  <a:srgbClr val="C00000"/>
                </a:solidFill>
              </a:rPr>
              <a:t>lógica </a:t>
            </a:r>
            <a:r>
              <a:rPr lang="es-ES" sz="2400" b="1" i="1" dirty="0">
                <a:solidFill>
                  <a:srgbClr val="C00000"/>
                </a:solidFill>
              </a:rPr>
              <a:t>difusa, </a:t>
            </a:r>
            <a:r>
              <a:rPr lang="es-ES" sz="2400" b="1" i="1" dirty="0" smtClean="0">
                <a:solidFill>
                  <a:srgbClr val="C00000"/>
                </a:solidFill>
              </a:rPr>
              <a:t>y el concepto  MUY IMPORTANTE de </a:t>
            </a:r>
            <a:r>
              <a:rPr lang="es-ES" sz="2400" b="1" i="1" dirty="0">
                <a:solidFill>
                  <a:srgbClr val="C00000"/>
                </a:solidFill>
              </a:rPr>
              <a:t>VALOR PÚBLICO (MOORE)</a:t>
            </a:r>
            <a:endParaRPr lang="es-ES" sz="2400" b="1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endParaRPr lang="es-ES" sz="2400" b="1" dirty="0">
              <a:solidFill>
                <a:schemeClr val="accent2"/>
              </a:solidFill>
            </a:endParaRPr>
          </a:p>
          <a:p>
            <a:pPr algn="r">
              <a:lnSpc>
                <a:spcPct val="9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Sólo recordaremos que la teoría de sistemas complejos señala que las organizaciones tienen </a:t>
            </a:r>
            <a:r>
              <a:rPr lang="es-ES" sz="2400" b="1" i="1" dirty="0">
                <a:solidFill>
                  <a:srgbClr val="C00000"/>
                </a:solidFill>
              </a:rPr>
              <a:t>múltiples variables asociadas a su desempeño que interactúan entre sí,</a:t>
            </a:r>
            <a:r>
              <a:rPr lang="es-ES" sz="2400" b="1" dirty="0">
                <a:solidFill>
                  <a:srgbClr val="C00000"/>
                </a:solidFill>
              </a:rPr>
              <a:t> de maneras típicamente </a:t>
            </a:r>
            <a:r>
              <a:rPr lang="es-ES" sz="2400" b="1" i="1" dirty="0">
                <a:solidFill>
                  <a:srgbClr val="C00000"/>
                </a:solidFill>
              </a:rPr>
              <a:t>no lineales</a:t>
            </a:r>
            <a:r>
              <a:rPr lang="es-ES" sz="2400" b="1" i="1" dirty="0" smtClean="0">
                <a:solidFill>
                  <a:srgbClr val="C00000"/>
                </a:solidFill>
              </a:rPr>
              <a:t>, con subunidades autónomas,  </a:t>
            </a:r>
            <a:r>
              <a:rPr lang="es-ES" sz="2400" b="1" i="1" dirty="0">
                <a:solidFill>
                  <a:srgbClr val="C00000"/>
                </a:solidFill>
              </a:rPr>
              <a:t>generando “propiedades emergentes”. </a:t>
            </a:r>
            <a:endParaRPr lang="es-ES" sz="2400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6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93832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</a:t>
            </a:r>
            <a:r>
              <a:rPr lang="es-ES" sz="32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713787" cy="54451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" sz="2800" dirty="0"/>
          </a:p>
          <a:p>
            <a:pPr algn="r">
              <a:lnSpc>
                <a:spcPct val="90000"/>
              </a:lnSpc>
            </a:pPr>
            <a:r>
              <a:rPr lang="es-ES" sz="2800" b="1" dirty="0" smtClean="0">
                <a:solidFill>
                  <a:schemeClr val="accent2"/>
                </a:solidFill>
              </a:rPr>
              <a:t>La Guía de AO </a:t>
            </a:r>
            <a:r>
              <a:rPr lang="es-ES" sz="2800" b="1" dirty="0" smtClean="0">
                <a:solidFill>
                  <a:srgbClr val="CC3300"/>
                </a:solidFill>
              </a:rPr>
              <a:t>formaliza los pasos de un proceso</a:t>
            </a:r>
            <a:r>
              <a:rPr lang="es-ES" sz="2800" b="1" dirty="0" smtClean="0">
                <a:solidFill>
                  <a:schemeClr val="accent2"/>
                </a:solidFill>
              </a:rPr>
              <a:t> de </a:t>
            </a:r>
            <a:r>
              <a:rPr lang="es-ES" sz="2800" b="1" dirty="0">
                <a:solidFill>
                  <a:srgbClr val="CC3300"/>
                </a:solidFill>
              </a:rPr>
              <a:t>“</a:t>
            </a:r>
            <a:r>
              <a:rPr lang="es-ES" sz="2800" b="1" dirty="0" smtClean="0">
                <a:solidFill>
                  <a:srgbClr val="CC3300"/>
                </a:solidFill>
              </a:rPr>
              <a:t>diagnóstico sistémico” (</a:t>
            </a:r>
            <a:r>
              <a:rPr lang="es-ES" sz="2800" b="1" i="1" dirty="0" smtClean="0">
                <a:solidFill>
                  <a:srgbClr val="CC3300"/>
                </a:solidFill>
              </a:rPr>
              <a:t>lado derecho del cerebro!</a:t>
            </a:r>
            <a:r>
              <a:rPr lang="es-ES" sz="2800" b="1" dirty="0" smtClean="0">
                <a:solidFill>
                  <a:srgbClr val="CC3300"/>
                </a:solidFill>
              </a:rPr>
              <a:t>) ,</a:t>
            </a:r>
            <a:r>
              <a:rPr lang="es-ES" sz="2800" b="1" dirty="0" smtClean="0">
                <a:solidFill>
                  <a:schemeClr val="accent2"/>
                </a:solidFill>
              </a:rPr>
              <a:t> especialmente pensando en organizaciones públicas.</a:t>
            </a:r>
            <a:endParaRPr lang="es-ES" sz="2800" b="1" dirty="0">
              <a:solidFill>
                <a:schemeClr val="accent2"/>
              </a:solidFill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es-ES" sz="2800" b="1" dirty="0">
                <a:solidFill>
                  <a:schemeClr val="accent2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El resultado </a:t>
            </a:r>
            <a:r>
              <a:rPr lang="es-ES" sz="2800" b="1" dirty="0" smtClean="0">
                <a:solidFill>
                  <a:schemeClr val="accent2"/>
                </a:solidFill>
              </a:rPr>
              <a:t>debería ser  una </a:t>
            </a:r>
            <a:r>
              <a:rPr lang="es-ES" sz="2800" b="1" dirty="0">
                <a:solidFill>
                  <a:schemeClr val="accent2"/>
                </a:solidFill>
              </a:rPr>
              <a:t>comprensión:</a:t>
            </a:r>
          </a:p>
          <a:p>
            <a:pPr lvl="1">
              <a:lnSpc>
                <a:spcPct val="90000"/>
              </a:lnSpc>
            </a:pPr>
            <a:r>
              <a:rPr lang="es-ES" sz="2000" b="1" dirty="0" smtClean="0">
                <a:solidFill>
                  <a:schemeClr val="accent2"/>
                </a:solidFill>
              </a:rPr>
              <a:t>del modo de funcionamiento general de una organización pública, </a:t>
            </a:r>
          </a:p>
          <a:p>
            <a:pPr lvl="1">
              <a:lnSpc>
                <a:spcPct val="90000"/>
              </a:lnSpc>
            </a:pPr>
            <a:r>
              <a:rPr lang="es-ES" sz="2000" b="1" dirty="0">
                <a:solidFill>
                  <a:schemeClr val="accent2"/>
                </a:solidFill>
              </a:rPr>
              <a:t>de sus principales problemas, fortalezas, </a:t>
            </a:r>
            <a:r>
              <a:rPr lang="es-ES" sz="2000" b="1" dirty="0" smtClean="0">
                <a:solidFill>
                  <a:schemeClr val="accent2"/>
                </a:solidFill>
              </a:rPr>
              <a:t> debilidades…</a:t>
            </a:r>
            <a:endParaRPr lang="es-ES" sz="2000" b="1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ES" sz="2000" b="1" dirty="0">
                <a:solidFill>
                  <a:schemeClr val="accent2"/>
                </a:solidFill>
              </a:rPr>
              <a:t>y un análisis las relaciones entre los distintos factores </a:t>
            </a:r>
            <a:r>
              <a:rPr lang="es-ES" sz="2000" b="1" dirty="0" smtClean="0">
                <a:solidFill>
                  <a:schemeClr val="accent2"/>
                </a:solidFill>
              </a:rPr>
              <a:t>que influyen en gestión</a:t>
            </a:r>
            <a:r>
              <a:rPr lang="es-ES" sz="2000" b="1" dirty="0">
                <a:solidFill>
                  <a:schemeClr val="accent2"/>
                </a:solidFill>
              </a:rPr>
              <a:t>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 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800" dirty="0">
                <a:solidFill>
                  <a:schemeClr val="accent2"/>
                </a:solidFill>
              </a:rPr>
              <a:t>La guía se focaliza más en los aspectos de la </a:t>
            </a:r>
            <a:r>
              <a:rPr lang="es-ES" sz="2800" dirty="0" smtClean="0">
                <a:solidFill>
                  <a:schemeClr val="accent2"/>
                </a:solidFill>
              </a:rPr>
              <a:t>gestión/implementación, </a:t>
            </a:r>
            <a:r>
              <a:rPr lang="es-ES" sz="2800" dirty="0">
                <a:solidFill>
                  <a:schemeClr val="accent2"/>
                </a:solidFill>
              </a:rPr>
              <a:t>del </a:t>
            </a:r>
            <a:endParaRPr lang="es-ES" sz="2800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es-ES" b="1" dirty="0" smtClean="0">
                <a:solidFill>
                  <a:srgbClr val="C00000"/>
                </a:solidFill>
              </a:rPr>
              <a:t> “</a:t>
            </a:r>
            <a:r>
              <a:rPr lang="es-ES" b="1" dirty="0">
                <a:solidFill>
                  <a:srgbClr val="C00000"/>
                </a:solidFill>
              </a:rPr>
              <a:t>cómo hacer</a:t>
            </a:r>
            <a:r>
              <a:rPr lang="es-ES" b="1" dirty="0" smtClean="0">
                <a:solidFill>
                  <a:srgbClr val="C00000"/>
                </a:solidFill>
              </a:rPr>
              <a:t>” </a:t>
            </a:r>
            <a:r>
              <a:rPr lang="es-ES" b="1" dirty="0">
                <a:solidFill>
                  <a:srgbClr val="C00000"/>
                </a:solidFill>
              </a:rPr>
              <a:t>… </a:t>
            </a:r>
          </a:p>
          <a:p>
            <a:pPr>
              <a:lnSpc>
                <a:spcPct val="80000"/>
              </a:lnSpc>
            </a:pPr>
            <a:endParaRPr lang="es-ES" sz="2800" dirty="0">
              <a:solidFill>
                <a:srgbClr val="CC3300"/>
              </a:solidFill>
            </a:endParaRPr>
          </a:p>
          <a:p>
            <a:pPr algn="r">
              <a:lnSpc>
                <a:spcPct val="80000"/>
              </a:lnSpc>
            </a:pPr>
            <a:r>
              <a:rPr lang="es-ES" sz="2800" dirty="0">
                <a:solidFill>
                  <a:schemeClr val="accent2"/>
                </a:solidFill>
              </a:rPr>
              <a:t>Sin </a:t>
            </a:r>
            <a:r>
              <a:rPr lang="es-ES" sz="2800" dirty="0" smtClean="0">
                <a:solidFill>
                  <a:schemeClr val="accent2"/>
                </a:solidFill>
              </a:rPr>
              <a:t>embargo, </a:t>
            </a:r>
            <a:r>
              <a:rPr lang="es-ES" sz="2800" dirty="0">
                <a:solidFill>
                  <a:schemeClr val="accent2"/>
                </a:solidFill>
              </a:rPr>
              <a:t>el </a:t>
            </a:r>
            <a:r>
              <a:rPr lang="es-ES" sz="2800" b="1" dirty="0">
                <a:solidFill>
                  <a:schemeClr val="accent2"/>
                </a:solidFill>
              </a:rPr>
              <a:t>punto de partida del  </a:t>
            </a:r>
            <a:r>
              <a:rPr lang="es-ES" sz="2800" b="1" dirty="0" err="1">
                <a:solidFill>
                  <a:schemeClr val="accent2"/>
                </a:solidFill>
              </a:rPr>
              <a:t>diagnosticador</a:t>
            </a:r>
            <a:r>
              <a:rPr lang="es-ES" sz="2800" b="1" dirty="0">
                <a:solidFill>
                  <a:schemeClr val="accent2"/>
                </a:solidFill>
              </a:rPr>
              <a:t> debe ser una </a:t>
            </a:r>
            <a:r>
              <a:rPr lang="es-ES" b="1" dirty="0">
                <a:solidFill>
                  <a:srgbClr val="C00000"/>
                </a:solidFill>
              </a:rPr>
              <a:t>comprensión plena del “qué hacer”(política pública) y su contexto político</a:t>
            </a:r>
            <a:endParaRPr lang="es-ES" sz="3600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45224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89248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9144000" cy="55451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….puede ser útil para (en </a:t>
            </a:r>
            <a:r>
              <a:rPr lang="es-ES" sz="2400" b="1" dirty="0">
                <a:solidFill>
                  <a:srgbClr val="C00000"/>
                </a:solidFill>
              </a:rPr>
              <a:t>POCO TIEMPO</a:t>
            </a:r>
            <a:r>
              <a:rPr lang="es-ES" sz="2400" b="1" dirty="0">
                <a:solidFill>
                  <a:schemeClr val="accent2"/>
                </a:solidFill>
              </a:rPr>
              <a:t>):</a:t>
            </a:r>
          </a:p>
          <a:p>
            <a:pPr>
              <a:lnSpc>
                <a:spcPct val="80000"/>
              </a:lnSpc>
            </a:pPr>
            <a:endParaRPr lang="es-ES" sz="2400" b="1" dirty="0">
              <a:solidFill>
                <a:schemeClr val="accent2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un </a:t>
            </a:r>
            <a:r>
              <a:rPr lang="es-ES" sz="2400" b="1" dirty="0">
                <a:solidFill>
                  <a:srgbClr val="C00000"/>
                </a:solidFill>
              </a:rPr>
              <a:t>gerente público </a:t>
            </a:r>
            <a:r>
              <a:rPr lang="es-ES" sz="2400" b="1" dirty="0">
                <a:solidFill>
                  <a:schemeClr val="accent2"/>
                </a:solidFill>
              </a:rPr>
              <a:t>que llega a hacerse cargo de una organización</a:t>
            </a:r>
          </a:p>
          <a:p>
            <a:pPr lvl="1"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o una </a:t>
            </a:r>
            <a:r>
              <a:rPr lang="es-ES" sz="2400" b="1" dirty="0">
                <a:solidFill>
                  <a:srgbClr val="C00000"/>
                </a:solidFill>
              </a:rPr>
              <a:t>consultora</a:t>
            </a:r>
            <a:r>
              <a:rPr lang="es-ES" sz="2400" b="1" dirty="0">
                <a:solidFill>
                  <a:srgbClr val="CC3300"/>
                </a:solidFill>
              </a:rPr>
              <a:t> </a:t>
            </a:r>
            <a:r>
              <a:rPr lang="es-ES" sz="2400" b="1" dirty="0">
                <a:solidFill>
                  <a:schemeClr val="accent2"/>
                </a:solidFill>
              </a:rPr>
              <a:t>que asesora en un proceso de </a:t>
            </a:r>
            <a:r>
              <a:rPr lang="es-ES" sz="2400" b="1" dirty="0">
                <a:solidFill>
                  <a:srgbClr val="C00000"/>
                </a:solidFill>
              </a:rPr>
              <a:t>modernización o transformación </a:t>
            </a:r>
            <a:r>
              <a:rPr lang="es-ES" sz="2400" b="1" dirty="0">
                <a:solidFill>
                  <a:schemeClr val="accent2"/>
                </a:solidFill>
              </a:rPr>
              <a:t>(general o parcial). </a:t>
            </a:r>
          </a:p>
          <a:p>
            <a:pPr lvl="1"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 para que los </a:t>
            </a:r>
            <a:r>
              <a:rPr lang="es-ES" sz="2400" b="1" dirty="0">
                <a:solidFill>
                  <a:srgbClr val="C00000"/>
                </a:solidFill>
              </a:rPr>
              <a:t>formuladores de las políticas y programas públicos</a:t>
            </a:r>
            <a:r>
              <a:rPr lang="es-ES" sz="2400" b="1" dirty="0">
                <a:solidFill>
                  <a:schemeClr val="accent2"/>
                </a:solidFill>
              </a:rPr>
              <a:t> tengan mayor conocimiento sobre las características institucionales de las organizaciones involucradas en la implementación. </a:t>
            </a:r>
          </a:p>
          <a:p>
            <a:pPr lvl="1"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es útil para hacer </a:t>
            </a:r>
            <a:r>
              <a:rPr lang="es-ES" sz="2400" b="1" dirty="0">
                <a:solidFill>
                  <a:srgbClr val="C00000"/>
                </a:solidFill>
              </a:rPr>
              <a:t>análisis de riesgo de una organización</a:t>
            </a:r>
            <a:r>
              <a:rPr lang="es-ES" sz="2400" b="1" dirty="0">
                <a:solidFill>
                  <a:schemeClr val="accent2"/>
                </a:solidFill>
              </a:rPr>
              <a:t>, entendido el riesgo en un contexto amplio: político, estratégico, operacional, financiero, y de probidad.</a:t>
            </a:r>
            <a:r>
              <a:rPr lang="es-ES" sz="900" dirty="0">
                <a:solidFill>
                  <a:schemeClr val="accent2"/>
                </a:solidFill>
              </a:rPr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ES" sz="900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9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2388</TotalTime>
  <Words>3077</Words>
  <Application>Microsoft Office PowerPoint</Application>
  <PresentationFormat>Presentación en pantalla (4:3)</PresentationFormat>
  <Paragraphs>521</Paragraphs>
  <Slides>53</Slides>
  <Notes>53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53</vt:i4>
      </vt:variant>
    </vt:vector>
  </HeadingPairs>
  <TitlesOfParts>
    <vt:vector size="54" baseType="lpstr">
      <vt:lpstr>Diseño predeterminado</vt:lpstr>
      <vt:lpstr>  DIPLOMA EN GERENCIA PÚBLICA Primavera 2010  Taller de Análisis Organizacional  www.sistemaspublicos.cl Profesor: José Inostroza Lara Profesora Auxiliar: Natalie González; Alexis Acevedo </vt:lpstr>
      <vt:lpstr>OBJETIVOS DE LA 1ª SESIÓN</vt:lpstr>
      <vt:lpstr>Presentación Profesores</vt:lpstr>
      <vt:lpstr>1. Presentación General del Taller </vt:lpstr>
      <vt:lpstr>“GUÍA DE METODOLÓGICA PARA  ÁNALISIS DE ORGANIZACIONES”   Documento para fines Docentes Versión Abril 2010 (puede ser mejorada en el transcurso del Taller)  (bajar de U-CURSO)  Autores: Mario Waissbluth y José Inostroza con la colaboración de Natalie González</vt:lpstr>
      <vt:lpstr>1. INTRODUCCIÓN Y CARACTERÍSTICAS GENERALES. </vt:lpstr>
      <vt:lpstr>1. INTRODUCCIÓN Y CARACTERÍSTICAS GENERALES. </vt:lpstr>
      <vt:lpstr>1. INTRODUCCIÓN Y CARACTERÍSTICAS GENERALES. </vt:lpstr>
      <vt:lpstr>1. INTRODUCCIÓN Y CARACTERÍSTICAS GENERALES. </vt:lpstr>
      <vt:lpstr>1. INTRODUCCIÓN Y CARACTERÍSTICAS GENERALES. </vt:lpstr>
      <vt:lpstr>PROCESO COMPLETO  DEL AO . 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Paso 1: Revisión de Información Secundaria.  </vt:lpstr>
      <vt:lpstr>Paso 2: Identificación de actores relevantes o stakeholders:</vt:lpstr>
      <vt:lpstr>Paso 2: Identificación de actores relevantes o stakeholders:</vt:lpstr>
      <vt:lpstr>Ej. Mapa de Actores</vt:lpstr>
      <vt:lpstr>Diapositiva 28</vt:lpstr>
      <vt:lpstr>Paso 3: Ajustes al cuestionario base (CB) </vt:lpstr>
      <vt:lpstr>Paso 3: Ajustes al Cuestionario Base (CB)</vt:lpstr>
      <vt:lpstr>Paso 3: Ajustes al cuestionario base (CB)</vt:lpstr>
      <vt:lpstr>Paso 3: Ajustes al cuestionario base (CB)</vt:lpstr>
      <vt:lpstr>Diapositiva 33</vt:lpstr>
      <vt:lpstr>Paso 3: Ajustes al cuestionario base (CB)</vt:lpstr>
      <vt:lpstr>Paso 3: Ajustes al cuestionario base (CB)</vt:lpstr>
      <vt:lpstr>Diapositiva 36</vt:lpstr>
      <vt:lpstr>Paso 3: Ajustes al cuestionario base (CB)</vt:lpstr>
      <vt:lpstr>Paso 3: Ajustes al cuestionario base (CB)</vt:lpstr>
      <vt:lpstr>Paso 4: Entrevista a “stakeholder” principal, elaboración de agenda y entrevistas con  otros “stakeholders”:</vt:lpstr>
      <vt:lpstr>Paso 5: Entrevistas a stakeholders (aplicación del Instrumento)</vt:lpstr>
      <vt:lpstr>Paso 6: Identificación de los Problemas Sustantivos  y Secundarios</vt:lpstr>
      <vt:lpstr>Diapositiva 42</vt:lpstr>
      <vt:lpstr>Diapositiva 43</vt:lpstr>
      <vt:lpstr>Paso 7: Indagación en Profundidad </vt:lpstr>
      <vt:lpstr>Paso 8: Elaboración del Diagrama Sistémico</vt:lpstr>
      <vt:lpstr>Paso 8: Elaboración del Diagrama Sistémico</vt:lpstr>
      <vt:lpstr>Diapositiva 47</vt:lpstr>
      <vt:lpstr>Paso 9: Validación de los resultados preliminares del AO con los stakeholders</vt:lpstr>
      <vt:lpstr>FACTORES CRÍTICOS PARA LA APLICACIÓN DEL AO</vt:lpstr>
      <vt:lpstr>Contenido de la Presentación Final</vt:lpstr>
      <vt:lpstr>Dimensiones a Evaluar. (Este Módulo vale el doble que los otros Módulos)</vt:lpstr>
      <vt:lpstr>Recomendaciones Prácticas</vt:lpstr>
      <vt:lpstr>Formación de GRUPOS…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 de Diagnóstico Institucional Curso: Tópicos de Gestión Pública MGPP</dc:title>
  <dc:creator>Jinostroza</dc:creator>
  <cp:lastModifiedBy>jinostro</cp:lastModifiedBy>
  <cp:revision>23</cp:revision>
  <dcterms:created xsi:type="dcterms:W3CDTF">2007-03-06T22:33:51Z</dcterms:created>
  <dcterms:modified xsi:type="dcterms:W3CDTF">2011-01-06T16:17:47Z</dcterms:modified>
</cp:coreProperties>
</file>