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xml" ContentType="application/vnd.openxmlformats-officedocument.presentationml.tags+xml"/>
  <Override PartName="/ppt/notesSlides/notesSlide15.xml" ContentType="application/vnd.openxmlformats-officedocument.presentationml.notesSlide+xml"/>
  <Override PartName="/ppt/tags/tag2.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3" r:id="rId1"/>
  </p:sldMasterIdLst>
  <p:notesMasterIdLst>
    <p:notesMasterId r:id="rId77"/>
  </p:notesMasterIdLst>
  <p:handoutMasterIdLst>
    <p:handoutMasterId r:id="rId78"/>
  </p:handoutMasterIdLst>
  <p:sldIdLst>
    <p:sldId id="256" r:id="rId2"/>
    <p:sldId id="257" r:id="rId3"/>
    <p:sldId id="275" r:id="rId4"/>
    <p:sldId id="310" r:id="rId5"/>
    <p:sldId id="271" r:id="rId6"/>
    <p:sldId id="272" r:id="rId7"/>
    <p:sldId id="311" r:id="rId8"/>
    <p:sldId id="312" r:id="rId9"/>
    <p:sldId id="273" r:id="rId10"/>
    <p:sldId id="274" r:id="rId11"/>
    <p:sldId id="335" r:id="rId12"/>
    <p:sldId id="336" r:id="rId13"/>
    <p:sldId id="276" r:id="rId14"/>
    <p:sldId id="313" r:id="rId15"/>
    <p:sldId id="314" r:id="rId16"/>
    <p:sldId id="319" r:id="rId17"/>
    <p:sldId id="308" r:id="rId18"/>
    <p:sldId id="322" r:id="rId19"/>
    <p:sldId id="315" r:id="rId20"/>
    <p:sldId id="334" r:id="rId21"/>
    <p:sldId id="349" r:id="rId22"/>
    <p:sldId id="320" r:id="rId23"/>
    <p:sldId id="321" r:id="rId24"/>
    <p:sldId id="326" r:id="rId25"/>
    <p:sldId id="278" r:id="rId26"/>
    <p:sldId id="323" r:id="rId27"/>
    <p:sldId id="324" r:id="rId28"/>
    <p:sldId id="325" r:id="rId29"/>
    <p:sldId id="346" r:id="rId30"/>
    <p:sldId id="347" r:id="rId31"/>
    <p:sldId id="348" r:id="rId32"/>
    <p:sldId id="341" r:id="rId33"/>
    <p:sldId id="339" r:id="rId34"/>
    <p:sldId id="344" r:id="rId35"/>
    <p:sldId id="345" r:id="rId36"/>
    <p:sldId id="398" r:id="rId37"/>
    <p:sldId id="399" r:id="rId38"/>
    <p:sldId id="402" r:id="rId39"/>
    <p:sldId id="400" r:id="rId40"/>
    <p:sldId id="401" r:id="rId41"/>
    <p:sldId id="405" r:id="rId42"/>
    <p:sldId id="406" r:id="rId43"/>
    <p:sldId id="407" r:id="rId44"/>
    <p:sldId id="350" r:id="rId45"/>
    <p:sldId id="351" r:id="rId46"/>
    <p:sldId id="353" r:id="rId47"/>
    <p:sldId id="354" r:id="rId48"/>
    <p:sldId id="355" r:id="rId49"/>
    <p:sldId id="356" r:id="rId50"/>
    <p:sldId id="357" r:id="rId51"/>
    <p:sldId id="358" r:id="rId52"/>
    <p:sldId id="360" r:id="rId53"/>
    <p:sldId id="362" r:id="rId54"/>
    <p:sldId id="363" r:id="rId55"/>
    <p:sldId id="364" r:id="rId56"/>
    <p:sldId id="365" r:id="rId57"/>
    <p:sldId id="366" r:id="rId58"/>
    <p:sldId id="367" r:id="rId59"/>
    <p:sldId id="368" r:id="rId60"/>
    <p:sldId id="369" r:id="rId61"/>
    <p:sldId id="371" r:id="rId62"/>
    <p:sldId id="372" r:id="rId63"/>
    <p:sldId id="374" r:id="rId64"/>
    <p:sldId id="375" r:id="rId65"/>
    <p:sldId id="376" r:id="rId66"/>
    <p:sldId id="377" r:id="rId67"/>
    <p:sldId id="378" r:id="rId68"/>
    <p:sldId id="379" r:id="rId69"/>
    <p:sldId id="392" r:id="rId70"/>
    <p:sldId id="393" r:id="rId71"/>
    <p:sldId id="395" r:id="rId72"/>
    <p:sldId id="408" r:id="rId73"/>
    <p:sldId id="409" r:id="rId74"/>
    <p:sldId id="396" r:id="rId75"/>
    <p:sldId id="397" r:id="rId76"/>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94" autoAdjust="0"/>
    <p:restoredTop sz="76158" autoAdjust="0"/>
  </p:normalViewPr>
  <p:slideViewPr>
    <p:cSldViewPr>
      <p:cViewPr varScale="1">
        <p:scale>
          <a:sx n="69" d="100"/>
          <a:sy n="69" d="100"/>
        </p:scale>
        <p:origin x="-1518" y="-108"/>
      </p:cViewPr>
      <p:guideLst>
        <p:guide orient="horz" pos="2160"/>
        <p:guide pos="2880"/>
      </p:guideLst>
    </p:cSldViewPr>
  </p:slideViewPr>
  <p:outlineViewPr>
    <p:cViewPr>
      <p:scale>
        <a:sx n="33" d="100"/>
        <a:sy n="33" d="100"/>
      </p:scale>
      <p:origin x="0" y="1050"/>
    </p:cViewPr>
    <p:sldLst>
      <p:sld r:id="rId1" collapse="1"/>
      <p:sld r:id="rId2" collapse="1"/>
    </p:sldLst>
  </p:outlineViewPr>
  <p:notesTextViewPr>
    <p:cViewPr>
      <p:scale>
        <a:sx n="1" d="1"/>
        <a:sy n="1" d="1"/>
      </p:scale>
      <p:origin x="0" y="0"/>
    </p:cViewPr>
  </p:notesTextViewPr>
  <p:sorterViewPr>
    <p:cViewPr>
      <p:scale>
        <a:sx n="100" d="100"/>
        <a:sy n="100" d="100"/>
      </p:scale>
      <p:origin x="0" y="15132"/>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handoutMaster" Target="handoutMasters/handoutMaster1.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_rels/viewProps.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slide" Target="slides/slide66.xml"/></Relationships>
</file>

<file path=ppt/diagrams/_rels/data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image" Target="../media/image25.jpeg"/><Relationship Id="rId4" Type="http://schemas.openxmlformats.org/officeDocument/2006/relationships/image" Target="../media/image28.jpeg"/></Relationships>
</file>

<file path=ppt/diagrams/_rels/drawing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image" Target="../media/image25.jpeg"/><Relationship Id="rId4" Type="http://schemas.openxmlformats.org/officeDocument/2006/relationships/image" Target="../media/image28.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6">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7">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B3998D5-D3C4-42F7-8D3F-C47FCE866B85}" type="doc">
      <dgm:prSet loTypeId="urn:microsoft.com/office/officeart/2005/8/layout/hList3" loCatId="list" qsTypeId="urn:microsoft.com/office/officeart/2005/8/quickstyle/3d1" qsCatId="3D" csTypeId="urn:microsoft.com/office/officeart/2005/8/colors/accent1_2" csCatId="accent1" phldr="1"/>
      <dgm:spPr/>
      <dgm:t>
        <a:bodyPr/>
        <a:lstStyle/>
        <a:p>
          <a:endParaRPr lang="en-US"/>
        </a:p>
      </dgm:t>
    </dgm:pt>
    <dgm:pt modelId="{BCD8727C-D05B-40A7-9D16-D3B57EB84B6B}">
      <dgm:prSet phldrT="[Texto]" custT="1"/>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es-MX" sz="1800" b="1" dirty="0" smtClean="0"/>
            <a:t>Finanzas y Control</a:t>
          </a:r>
          <a:endParaRPr lang="en-US" sz="1800" b="1" dirty="0" smtClean="0"/>
        </a:p>
        <a:p>
          <a:endParaRPr lang="en-US" dirty="0"/>
        </a:p>
      </dgm:t>
    </dgm:pt>
    <dgm:pt modelId="{BADB1C2F-66B3-4C56-9677-4EB5D21E3A96}" type="parTrans" cxnId="{48E17FD2-A1FE-435E-8EF8-94BF1E263738}">
      <dgm:prSet/>
      <dgm:spPr/>
      <dgm:t>
        <a:bodyPr/>
        <a:lstStyle/>
        <a:p>
          <a:endParaRPr lang="en-US"/>
        </a:p>
      </dgm:t>
    </dgm:pt>
    <dgm:pt modelId="{D37CCEEB-D066-40CE-A9EC-4D3EA10FE69D}" type="sibTrans" cxnId="{48E17FD2-A1FE-435E-8EF8-94BF1E263738}">
      <dgm:prSet/>
      <dgm:spPr/>
      <dgm:t>
        <a:bodyPr/>
        <a:lstStyle/>
        <a:p>
          <a:endParaRPr lang="en-US"/>
        </a:p>
      </dgm:t>
    </dgm:pt>
    <dgm:pt modelId="{3805546D-03AF-4C54-BE8D-8688124B1057}">
      <dgm:prSet phldrT="[Texto]" custT="1"/>
      <dgm:spPr/>
      <dgm:t>
        <a:bodyPr/>
        <a:lstStyle/>
        <a:p>
          <a:pPr marL="0" marR="0" lvl="0" indent="0" algn="l" defTabSz="914400" eaLnBrk="1" fontAlgn="auto" latinLnBrk="0" hangingPunct="1">
            <a:lnSpc>
              <a:spcPct val="100000"/>
            </a:lnSpc>
            <a:spcBef>
              <a:spcPts val="0"/>
            </a:spcBef>
            <a:spcAft>
              <a:spcPts val="0"/>
            </a:spcAft>
            <a:buClrTx/>
            <a:buSzTx/>
            <a:buFontTx/>
            <a:buNone/>
            <a:tabLst/>
            <a:defRPr/>
          </a:pPr>
          <a:r>
            <a:rPr lang="es-MX" sz="1400" b="1" dirty="0" smtClean="0"/>
            <a:t>Múltiples clientes</a:t>
          </a:r>
        </a:p>
        <a:p>
          <a:pPr lvl="1" algn="l"/>
          <a:r>
            <a:rPr lang="es-MX" sz="1200" dirty="0" smtClean="0"/>
            <a:t>Operaciones</a:t>
          </a:r>
        </a:p>
        <a:p>
          <a:pPr lvl="1" algn="l"/>
          <a:r>
            <a:rPr lang="es-MX" sz="1200" dirty="0" smtClean="0"/>
            <a:t>Comercial</a:t>
          </a:r>
        </a:p>
        <a:p>
          <a:pPr lvl="1" algn="l"/>
          <a:r>
            <a:rPr lang="es-MX" sz="1200" dirty="0" smtClean="0"/>
            <a:t>Proyectos</a:t>
          </a:r>
          <a:endParaRPr lang="en-US" sz="1200" dirty="0" smtClean="0"/>
        </a:p>
        <a:p>
          <a:pPr lvl="1" algn="l"/>
          <a:r>
            <a:rPr lang="es-MX" sz="1200" dirty="0" smtClean="0"/>
            <a:t>Mantenimiento</a:t>
          </a:r>
          <a:endParaRPr lang="en-US" sz="1200" dirty="0" smtClean="0"/>
        </a:p>
        <a:p>
          <a:pPr lvl="1" algn="l"/>
          <a:r>
            <a:rPr lang="es-MX" sz="1200" dirty="0" smtClean="0"/>
            <a:t>Administración </a:t>
          </a:r>
          <a:endParaRPr lang="en-US" sz="1200" dirty="0" smtClean="0"/>
        </a:p>
        <a:p>
          <a:pPr lvl="1" algn="l"/>
          <a:r>
            <a:rPr lang="es-MX" sz="1200" dirty="0" smtClean="0"/>
            <a:t>RRHH</a:t>
          </a:r>
        </a:p>
        <a:p>
          <a:pPr lvl="1" algn="l"/>
          <a:r>
            <a:rPr lang="es-MX" sz="1200" dirty="0" smtClean="0"/>
            <a:t>Etc..</a:t>
          </a:r>
          <a:endParaRPr lang="en-US" sz="1200" dirty="0" smtClean="0"/>
        </a:p>
        <a:p>
          <a:pPr algn="l" defTabSz="800100">
            <a:lnSpc>
              <a:spcPct val="90000"/>
            </a:lnSpc>
            <a:spcBef>
              <a:spcPct val="0"/>
            </a:spcBef>
            <a:spcAft>
              <a:spcPct val="35000"/>
            </a:spcAft>
          </a:pPr>
          <a:endParaRPr lang="en-US" sz="1400" dirty="0"/>
        </a:p>
      </dgm:t>
    </dgm:pt>
    <dgm:pt modelId="{F30A1FE6-3B01-4DFC-BE72-51400E2D4FE8}" type="parTrans" cxnId="{1625387A-20FC-491C-8CC6-533F852A2C7B}">
      <dgm:prSet/>
      <dgm:spPr/>
      <dgm:t>
        <a:bodyPr/>
        <a:lstStyle/>
        <a:p>
          <a:endParaRPr lang="en-US"/>
        </a:p>
      </dgm:t>
    </dgm:pt>
    <dgm:pt modelId="{DB839572-898D-4550-9BD1-0D4F32257F59}" type="sibTrans" cxnId="{1625387A-20FC-491C-8CC6-533F852A2C7B}">
      <dgm:prSet/>
      <dgm:spPr/>
      <dgm:t>
        <a:bodyPr/>
        <a:lstStyle/>
        <a:p>
          <a:endParaRPr lang="en-US"/>
        </a:p>
      </dgm:t>
    </dgm:pt>
    <dgm:pt modelId="{34DC0DA9-0850-405A-BD7F-2D00F0AAB3F4}">
      <dgm:prSet phldrT="[Texto]" custT="1"/>
      <dgm:spPr/>
      <dgm:t>
        <a:bodyPr/>
        <a:lstStyle/>
        <a:p>
          <a:pPr marL="0" marR="0" lvl="0" indent="0" defTabSz="2089150" eaLnBrk="1" fontAlgn="auto" latinLnBrk="0" hangingPunct="1">
            <a:lnSpc>
              <a:spcPct val="90000"/>
            </a:lnSpc>
            <a:spcBef>
              <a:spcPct val="0"/>
            </a:spcBef>
            <a:spcAft>
              <a:spcPct val="35000"/>
            </a:spcAft>
            <a:buClrTx/>
            <a:buSzTx/>
            <a:buFontTx/>
            <a:buNone/>
            <a:tabLst/>
            <a:defRPr/>
          </a:pPr>
          <a:r>
            <a:rPr lang="es-MX" sz="1600" dirty="0" smtClean="0"/>
            <a:t>Operadores Logísticos</a:t>
          </a:r>
        </a:p>
        <a:p>
          <a:pPr defTabSz="2089150">
            <a:lnSpc>
              <a:spcPct val="90000"/>
            </a:lnSpc>
            <a:spcBef>
              <a:spcPct val="0"/>
            </a:spcBef>
            <a:spcAft>
              <a:spcPct val="35000"/>
            </a:spcAft>
          </a:pPr>
          <a:endParaRPr lang="en-US" dirty="0"/>
        </a:p>
      </dgm:t>
    </dgm:pt>
    <dgm:pt modelId="{06BCDC5F-EF1B-4346-8E41-198709EDAC04}" type="parTrans" cxnId="{C9E5C450-BE8B-4134-9A2A-CFB06C7D69BB}">
      <dgm:prSet/>
      <dgm:spPr/>
      <dgm:t>
        <a:bodyPr/>
        <a:lstStyle/>
        <a:p>
          <a:endParaRPr lang="en-US"/>
        </a:p>
      </dgm:t>
    </dgm:pt>
    <dgm:pt modelId="{3721758A-3958-4475-8036-9222FF2582E2}" type="sibTrans" cxnId="{C9E5C450-BE8B-4134-9A2A-CFB06C7D69BB}">
      <dgm:prSet/>
      <dgm:spPr/>
      <dgm:t>
        <a:bodyPr/>
        <a:lstStyle/>
        <a:p>
          <a:endParaRPr lang="en-US"/>
        </a:p>
      </dgm:t>
    </dgm:pt>
    <dgm:pt modelId="{67A82E06-E466-4FDD-9544-D5CC06D84406}">
      <dgm:prSet phldrT="[Texto]" custT="1"/>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es-MX" sz="1600" dirty="0" smtClean="0"/>
            <a:t>Proveedores  y Contratistas</a:t>
          </a:r>
          <a:endParaRPr lang="en-US" sz="1600" dirty="0" smtClean="0"/>
        </a:p>
        <a:p>
          <a:pPr defTabSz="2089150">
            <a:lnSpc>
              <a:spcPct val="90000"/>
            </a:lnSpc>
            <a:spcBef>
              <a:spcPct val="0"/>
            </a:spcBef>
            <a:spcAft>
              <a:spcPct val="35000"/>
            </a:spcAft>
          </a:pPr>
          <a:endParaRPr lang="en-US" dirty="0"/>
        </a:p>
      </dgm:t>
    </dgm:pt>
    <dgm:pt modelId="{0C84F797-19A8-4D86-A42E-D9CF7F7494A1}" type="parTrans" cxnId="{105C75C1-B42E-401F-A939-3830D3C26D26}">
      <dgm:prSet/>
      <dgm:spPr/>
      <dgm:t>
        <a:bodyPr/>
        <a:lstStyle/>
        <a:p>
          <a:endParaRPr lang="en-US"/>
        </a:p>
      </dgm:t>
    </dgm:pt>
    <dgm:pt modelId="{8F4040CF-95AE-4882-81ED-D04147C7822D}" type="sibTrans" cxnId="{105C75C1-B42E-401F-A939-3830D3C26D26}">
      <dgm:prSet/>
      <dgm:spPr/>
      <dgm:t>
        <a:bodyPr/>
        <a:lstStyle/>
        <a:p>
          <a:endParaRPr lang="en-US"/>
        </a:p>
      </dgm:t>
    </dgm:pt>
    <dgm:pt modelId="{686F92C3-AF3F-48EA-86AE-FC9F4607FC56}">
      <dgm:prSet/>
      <dgm:spPr/>
      <dgm:t>
        <a:bodyPr/>
        <a:lstStyle/>
        <a:p>
          <a:r>
            <a:rPr lang="es-MX" dirty="0" smtClean="0"/>
            <a:t>Fabricantes</a:t>
          </a:r>
          <a:endParaRPr lang="en-US" dirty="0"/>
        </a:p>
      </dgm:t>
    </dgm:pt>
    <dgm:pt modelId="{7B0385E5-DE01-466E-9B36-C3EA9799A8BC}" type="parTrans" cxnId="{3C7F9C42-C3A5-4C82-A4FE-2196B5271E11}">
      <dgm:prSet/>
      <dgm:spPr/>
      <dgm:t>
        <a:bodyPr/>
        <a:lstStyle/>
        <a:p>
          <a:endParaRPr lang="en-US"/>
        </a:p>
      </dgm:t>
    </dgm:pt>
    <dgm:pt modelId="{C90A0E34-2D4C-472A-A986-71C88A9916E6}" type="sibTrans" cxnId="{3C7F9C42-C3A5-4C82-A4FE-2196B5271E11}">
      <dgm:prSet/>
      <dgm:spPr/>
      <dgm:t>
        <a:bodyPr/>
        <a:lstStyle/>
        <a:p>
          <a:endParaRPr lang="en-US"/>
        </a:p>
      </dgm:t>
    </dgm:pt>
    <dgm:pt modelId="{D0A5398C-C0FC-4C76-87AD-0E8D6BBAFDFE}">
      <dgm:prSet phldrT="[Texto]" custT="1"/>
      <dgm:spPr/>
      <dgm:t>
        <a:bodyPr/>
        <a:lstStyle/>
        <a:p>
          <a:pPr defTabSz="2089150">
            <a:lnSpc>
              <a:spcPct val="90000"/>
            </a:lnSpc>
            <a:spcBef>
              <a:spcPct val="0"/>
            </a:spcBef>
            <a:spcAft>
              <a:spcPct val="35000"/>
            </a:spcAft>
          </a:pPr>
          <a:r>
            <a:rPr lang="es-MX" sz="1200" smtClean="0"/>
            <a:t>Abastecimiento</a:t>
          </a:r>
          <a:endParaRPr lang="en-US" sz="1200" dirty="0"/>
        </a:p>
      </dgm:t>
    </dgm:pt>
    <dgm:pt modelId="{B5C4FF1D-2CD6-4E7E-846F-9D7F5ABD4198}" type="parTrans" cxnId="{64F8CAE0-046C-4F52-8991-3799A5CD237A}">
      <dgm:prSet/>
      <dgm:spPr/>
      <dgm:t>
        <a:bodyPr/>
        <a:lstStyle/>
        <a:p>
          <a:endParaRPr lang="en-US"/>
        </a:p>
      </dgm:t>
    </dgm:pt>
    <dgm:pt modelId="{6A64F8EF-4EB8-48C4-BB84-1C7BC8E82A87}" type="sibTrans" cxnId="{64F8CAE0-046C-4F52-8991-3799A5CD237A}">
      <dgm:prSet/>
      <dgm:spPr/>
      <dgm:t>
        <a:bodyPr/>
        <a:lstStyle/>
        <a:p>
          <a:endParaRPr lang="en-US"/>
        </a:p>
      </dgm:t>
    </dgm:pt>
    <dgm:pt modelId="{0BE786EF-16E1-4206-9DCD-C50A30D3E370}" type="pres">
      <dgm:prSet presAssocID="{CB3998D5-D3C4-42F7-8D3F-C47FCE866B85}" presName="composite" presStyleCnt="0">
        <dgm:presLayoutVars>
          <dgm:chMax val="1"/>
          <dgm:dir/>
          <dgm:resizeHandles val="exact"/>
        </dgm:presLayoutVars>
      </dgm:prSet>
      <dgm:spPr/>
      <dgm:t>
        <a:bodyPr/>
        <a:lstStyle/>
        <a:p>
          <a:endParaRPr lang="en-US"/>
        </a:p>
      </dgm:t>
    </dgm:pt>
    <dgm:pt modelId="{DC578434-A794-4353-9A55-679C569FCB3B}" type="pres">
      <dgm:prSet presAssocID="{BCD8727C-D05B-40A7-9D16-D3B57EB84B6B}" presName="roof" presStyleLbl="dkBgShp" presStyleIdx="0" presStyleCnt="2"/>
      <dgm:spPr/>
      <dgm:t>
        <a:bodyPr/>
        <a:lstStyle/>
        <a:p>
          <a:endParaRPr lang="en-US"/>
        </a:p>
      </dgm:t>
    </dgm:pt>
    <dgm:pt modelId="{40EEE832-C677-45EA-8870-806DB0C74347}" type="pres">
      <dgm:prSet presAssocID="{BCD8727C-D05B-40A7-9D16-D3B57EB84B6B}" presName="pillars" presStyleCnt="0"/>
      <dgm:spPr/>
      <dgm:t>
        <a:bodyPr/>
        <a:lstStyle/>
        <a:p>
          <a:endParaRPr lang="en-US"/>
        </a:p>
      </dgm:t>
    </dgm:pt>
    <dgm:pt modelId="{53C72B97-97EF-435E-B9CA-99BBE0BC74AD}" type="pres">
      <dgm:prSet presAssocID="{BCD8727C-D05B-40A7-9D16-D3B57EB84B6B}" presName="pillar1" presStyleLbl="node1" presStyleIdx="0" presStyleCnt="5">
        <dgm:presLayoutVars>
          <dgm:bulletEnabled val="1"/>
        </dgm:presLayoutVars>
      </dgm:prSet>
      <dgm:spPr/>
      <dgm:t>
        <a:bodyPr/>
        <a:lstStyle/>
        <a:p>
          <a:endParaRPr lang="en-US"/>
        </a:p>
      </dgm:t>
    </dgm:pt>
    <dgm:pt modelId="{2C962789-1D6C-45F8-85BE-AE6E99C688E8}" type="pres">
      <dgm:prSet presAssocID="{D0A5398C-C0FC-4C76-87AD-0E8D6BBAFDFE}" presName="pillarX" presStyleLbl="node1" presStyleIdx="1" presStyleCnt="5">
        <dgm:presLayoutVars>
          <dgm:bulletEnabled val="1"/>
        </dgm:presLayoutVars>
      </dgm:prSet>
      <dgm:spPr/>
      <dgm:t>
        <a:bodyPr/>
        <a:lstStyle/>
        <a:p>
          <a:endParaRPr lang="en-US"/>
        </a:p>
      </dgm:t>
    </dgm:pt>
    <dgm:pt modelId="{9296ACDB-4B79-4A99-8AE1-AABD1394DBEC}" type="pres">
      <dgm:prSet presAssocID="{34DC0DA9-0850-405A-BD7F-2D00F0AAB3F4}" presName="pillarX" presStyleLbl="node1" presStyleIdx="2" presStyleCnt="5">
        <dgm:presLayoutVars>
          <dgm:bulletEnabled val="1"/>
        </dgm:presLayoutVars>
      </dgm:prSet>
      <dgm:spPr/>
      <dgm:t>
        <a:bodyPr/>
        <a:lstStyle/>
        <a:p>
          <a:endParaRPr lang="en-US"/>
        </a:p>
      </dgm:t>
    </dgm:pt>
    <dgm:pt modelId="{8B61A9B3-CF36-4654-908F-A390A242643C}" type="pres">
      <dgm:prSet presAssocID="{67A82E06-E466-4FDD-9544-D5CC06D84406}" presName="pillarX" presStyleLbl="node1" presStyleIdx="3" presStyleCnt="5">
        <dgm:presLayoutVars>
          <dgm:bulletEnabled val="1"/>
        </dgm:presLayoutVars>
      </dgm:prSet>
      <dgm:spPr/>
      <dgm:t>
        <a:bodyPr/>
        <a:lstStyle/>
        <a:p>
          <a:endParaRPr lang="en-US"/>
        </a:p>
      </dgm:t>
    </dgm:pt>
    <dgm:pt modelId="{1C060F8B-8CDF-4056-AE0B-79EA12BF1F62}" type="pres">
      <dgm:prSet presAssocID="{686F92C3-AF3F-48EA-86AE-FC9F4607FC56}" presName="pillarX" presStyleLbl="node1" presStyleIdx="4" presStyleCnt="5">
        <dgm:presLayoutVars>
          <dgm:bulletEnabled val="1"/>
        </dgm:presLayoutVars>
      </dgm:prSet>
      <dgm:spPr/>
      <dgm:t>
        <a:bodyPr/>
        <a:lstStyle/>
        <a:p>
          <a:endParaRPr lang="en-US"/>
        </a:p>
      </dgm:t>
    </dgm:pt>
    <dgm:pt modelId="{108D3249-AFB4-4D54-B3CB-96A029D36F61}" type="pres">
      <dgm:prSet presAssocID="{BCD8727C-D05B-40A7-9D16-D3B57EB84B6B}" presName="base" presStyleLbl="dkBgShp" presStyleIdx="1" presStyleCnt="2"/>
      <dgm:spPr/>
      <dgm:t>
        <a:bodyPr/>
        <a:lstStyle/>
        <a:p>
          <a:endParaRPr lang="en-US"/>
        </a:p>
      </dgm:t>
    </dgm:pt>
  </dgm:ptLst>
  <dgm:cxnLst>
    <dgm:cxn modelId="{E39F57ED-2F38-48BD-A9C0-279AAE6E035F}" type="presOf" srcId="{3805546D-03AF-4C54-BE8D-8688124B1057}" destId="{53C72B97-97EF-435E-B9CA-99BBE0BC74AD}" srcOrd="0" destOrd="0" presId="urn:microsoft.com/office/officeart/2005/8/layout/hList3"/>
    <dgm:cxn modelId="{1C090218-B723-455B-9B36-C46ED8EB99DD}" type="presOf" srcId="{67A82E06-E466-4FDD-9544-D5CC06D84406}" destId="{8B61A9B3-CF36-4654-908F-A390A242643C}" srcOrd="0" destOrd="0" presId="urn:microsoft.com/office/officeart/2005/8/layout/hList3"/>
    <dgm:cxn modelId="{06729646-0798-4705-8A7E-DC9B00EFFF7D}" type="presOf" srcId="{BCD8727C-D05B-40A7-9D16-D3B57EB84B6B}" destId="{DC578434-A794-4353-9A55-679C569FCB3B}" srcOrd="0" destOrd="0" presId="urn:microsoft.com/office/officeart/2005/8/layout/hList3"/>
    <dgm:cxn modelId="{64F8CAE0-046C-4F52-8991-3799A5CD237A}" srcId="{BCD8727C-D05B-40A7-9D16-D3B57EB84B6B}" destId="{D0A5398C-C0FC-4C76-87AD-0E8D6BBAFDFE}" srcOrd="1" destOrd="0" parTransId="{B5C4FF1D-2CD6-4E7E-846F-9D7F5ABD4198}" sibTransId="{6A64F8EF-4EB8-48C4-BB84-1C7BC8E82A87}"/>
    <dgm:cxn modelId="{9507F5FA-CA2E-4775-A57A-DEB00C4695F8}" type="presOf" srcId="{CB3998D5-D3C4-42F7-8D3F-C47FCE866B85}" destId="{0BE786EF-16E1-4206-9DCD-C50A30D3E370}" srcOrd="0" destOrd="0" presId="urn:microsoft.com/office/officeart/2005/8/layout/hList3"/>
    <dgm:cxn modelId="{C394078F-E01C-4980-8940-F5244C6767DF}" type="presOf" srcId="{686F92C3-AF3F-48EA-86AE-FC9F4607FC56}" destId="{1C060F8B-8CDF-4056-AE0B-79EA12BF1F62}" srcOrd="0" destOrd="0" presId="urn:microsoft.com/office/officeart/2005/8/layout/hList3"/>
    <dgm:cxn modelId="{51A020DE-283E-4160-A973-B50A43DE69A4}" type="presOf" srcId="{D0A5398C-C0FC-4C76-87AD-0E8D6BBAFDFE}" destId="{2C962789-1D6C-45F8-85BE-AE6E99C688E8}" srcOrd="0" destOrd="0" presId="urn:microsoft.com/office/officeart/2005/8/layout/hList3"/>
    <dgm:cxn modelId="{48E17FD2-A1FE-435E-8EF8-94BF1E263738}" srcId="{CB3998D5-D3C4-42F7-8D3F-C47FCE866B85}" destId="{BCD8727C-D05B-40A7-9D16-D3B57EB84B6B}" srcOrd="0" destOrd="0" parTransId="{BADB1C2F-66B3-4C56-9677-4EB5D21E3A96}" sibTransId="{D37CCEEB-D066-40CE-A9EC-4D3EA10FE69D}"/>
    <dgm:cxn modelId="{1625387A-20FC-491C-8CC6-533F852A2C7B}" srcId="{BCD8727C-D05B-40A7-9D16-D3B57EB84B6B}" destId="{3805546D-03AF-4C54-BE8D-8688124B1057}" srcOrd="0" destOrd="0" parTransId="{F30A1FE6-3B01-4DFC-BE72-51400E2D4FE8}" sibTransId="{DB839572-898D-4550-9BD1-0D4F32257F59}"/>
    <dgm:cxn modelId="{105C75C1-B42E-401F-A939-3830D3C26D26}" srcId="{BCD8727C-D05B-40A7-9D16-D3B57EB84B6B}" destId="{67A82E06-E466-4FDD-9544-D5CC06D84406}" srcOrd="3" destOrd="0" parTransId="{0C84F797-19A8-4D86-A42E-D9CF7F7494A1}" sibTransId="{8F4040CF-95AE-4882-81ED-D04147C7822D}"/>
    <dgm:cxn modelId="{C9E5C450-BE8B-4134-9A2A-CFB06C7D69BB}" srcId="{BCD8727C-D05B-40A7-9D16-D3B57EB84B6B}" destId="{34DC0DA9-0850-405A-BD7F-2D00F0AAB3F4}" srcOrd="2" destOrd="0" parTransId="{06BCDC5F-EF1B-4346-8E41-198709EDAC04}" sibTransId="{3721758A-3958-4475-8036-9222FF2582E2}"/>
    <dgm:cxn modelId="{F8E518C7-E42E-4367-84F5-234AF807F107}" type="presOf" srcId="{34DC0DA9-0850-405A-BD7F-2D00F0AAB3F4}" destId="{9296ACDB-4B79-4A99-8AE1-AABD1394DBEC}" srcOrd="0" destOrd="0" presId="urn:microsoft.com/office/officeart/2005/8/layout/hList3"/>
    <dgm:cxn modelId="{3C7F9C42-C3A5-4C82-A4FE-2196B5271E11}" srcId="{BCD8727C-D05B-40A7-9D16-D3B57EB84B6B}" destId="{686F92C3-AF3F-48EA-86AE-FC9F4607FC56}" srcOrd="4" destOrd="0" parTransId="{7B0385E5-DE01-466E-9B36-C3EA9799A8BC}" sibTransId="{C90A0E34-2D4C-472A-A986-71C88A9916E6}"/>
    <dgm:cxn modelId="{AEB0846F-C0E2-4605-82DB-DD134C3D7A1E}" type="presParOf" srcId="{0BE786EF-16E1-4206-9DCD-C50A30D3E370}" destId="{DC578434-A794-4353-9A55-679C569FCB3B}" srcOrd="0" destOrd="0" presId="urn:microsoft.com/office/officeart/2005/8/layout/hList3"/>
    <dgm:cxn modelId="{78DC0804-2798-46C5-B41C-AA22908201DF}" type="presParOf" srcId="{0BE786EF-16E1-4206-9DCD-C50A30D3E370}" destId="{40EEE832-C677-45EA-8870-806DB0C74347}" srcOrd="1" destOrd="0" presId="urn:microsoft.com/office/officeart/2005/8/layout/hList3"/>
    <dgm:cxn modelId="{FA941680-48B5-496B-9DB6-EE14A559B295}" type="presParOf" srcId="{40EEE832-C677-45EA-8870-806DB0C74347}" destId="{53C72B97-97EF-435E-B9CA-99BBE0BC74AD}" srcOrd="0" destOrd="0" presId="urn:microsoft.com/office/officeart/2005/8/layout/hList3"/>
    <dgm:cxn modelId="{1EF0563A-990D-403E-91FE-9785307D6375}" type="presParOf" srcId="{40EEE832-C677-45EA-8870-806DB0C74347}" destId="{2C962789-1D6C-45F8-85BE-AE6E99C688E8}" srcOrd="1" destOrd="0" presId="urn:microsoft.com/office/officeart/2005/8/layout/hList3"/>
    <dgm:cxn modelId="{E2E91FC0-ECE1-4853-BEA8-F67A9EDDD1EC}" type="presParOf" srcId="{40EEE832-C677-45EA-8870-806DB0C74347}" destId="{9296ACDB-4B79-4A99-8AE1-AABD1394DBEC}" srcOrd="2" destOrd="0" presId="urn:microsoft.com/office/officeart/2005/8/layout/hList3"/>
    <dgm:cxn modelId="{2903EB56-2272-4137-9ECF-C99519A4A9B1}" type="presParOf" srcId="{40EEE832-C677-45EA-8870-806DB0C74347}" destId="{8B61A9B3-CF36-4654-908F-A390A242643C}" srcOrd="3" destOrd="0" presId="urn:microsoft.com/office/officeart/2005/8/layout/hList3"/>
    <dgm:cxn modelId="{D4D44A64-CACD-44C7-A7DB-205089A35C7E}" type="presParOf" srcId="{40EEE832-C677-45EA-8870-806DB0C74347}" destId="{1C060F8B-8CDF-4056-AE0B-79EA12BF1F62}" srcOrd="4" destOrd="0" presId="urn:microsoft.com/office/officeart/2005/8/layout/hList3"/>
    <dgm:cxn modelId="{22880D12-2D54-4807-856E-E02034059114}" type="presParOf" srcId="{0BE786EF-16E1-4206-9DCD-C50A30D3E370}" destId="{108D3249-AFB4-4D54-B3CB-96A029D36F61}"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517696A-9F8A-4026-93F4-002C429376A0}" type="doc">
      <dgm:prSet loTypeId="urn:microsoft.com/office/officeart/2005/8/layout/default" loCatId="list" qsTypeId="urn:microsoft.com/office/officeart/2005/8/quickstyle/3d3" qsCatId="3D" csTypeId="urn:microsoft.com/office/officeart/2005/8/colors/colorful4" csCatId="colorful" phldr="1"/>
      <dgm:spPr/>
      <dgm:t>
        <a:bodyPr/>
        <a:lstStyle/>
        <a:p>
          <a:endParaRPr lang="en-US"/>
        </a:p>
      </dgm:t>
    </dgm:pt>
    <dgm:pt modelId="{83E0F783-55E3-4F03-B3F4-3C53054DC908}">
      <dgm:prSet phldrT="[Texto]"/>
      <dgm:spPr/>
      <dgm:t>
        <a:bodyPr/>
        <a:lstStyle/>
        <a:p>
          <a:r>
            <a:rPr lang="es-MX" dirty="0" smtClean="0"/>
            <a:t>Productos</a:t>
          </a:r>
          <a:endParaRPr lang="en-US" dirty="0"/>
        </a:p>
      </dgm:t>
    </dgm:pt>
    <dgm:pt modelId="{627FF995-C310-4FF9-A028-EF5F4FC32BCA}" type="parTrans" cxnId="{8947FF10-3571-4058-ACE1-ECF641375BE6}">
      <dgm:prSet/>
      <dgm:spPr/>
      <dgm:t>
        <a:bodyPr/>
        <a:lstStyle/>
        <a:p>
          <a:endParaRPr lang="en-US"/>
        </a:p>
      </dgm:t>
    </dgm:pt>
    <dgm:pt modelId="{A8372D3F-07F0-45EA-8880-C90CC1BB27AE}" type="sibTrans" cxnId="{8947FF10-3571-4058-ACE1-ECF641375BE6}">
      <dgm:prSet/>
      <dgm:spPr/>
      <dgm:t>
        <a:bodyPr/>
        <a:lstStyle/>
        <a:p>
          <a:endParaRPr lang="en-US"/>
        </a:p>
      </dgm:t>
    </dgm:pt>
    <dgm:pt modelId="{A933B67D-A17F-49C9-A272-B440D3B11DAB}">
      <dgm:prSet phldrT="[Texto]"/>
      <dgm:spPr/>
      <dgm:t>
        <a:bodyPr/>
        <a:lstStyle/>
        <a:p>
          <a:r>
            <a:rPr lang="es-MX" dirty="0" smtClean="0"/>
            <a:t>Proveedores</a:t>
          </a:r>
          <a:endParaRPr lang="en-US" dirty="0"/>
        </a:p>
      </dgm:t>
    </dgm:pt>
    <dgm:pt modelId="{E8595320-F6A0-4A67-9657-7B3A0B0E98FB}" type="parTrans" cxnId="{42E6AC6F-DDB3-4968-BAF0-A094A5E26835}">
      <dgm:prSet/>
      <dgm:spPr/>
      <dgm:t>
        <a:bodyPr/>
        <a:lstStyle/>
        <a:p>
          <a:endParaRPr lang="en-US"/>
        </a:p>
      </dgm:t>
    </dgm:pt>
    <dgm:pt modelId="{5652C237-437C-41C8-8590-E1EE3AEBF7FB}" type="sibTrans" cxnId="{42E6AC6F-DDB3-4968-BAF0-A094A5E26835}">
      <dgm:prSet/>
      <dgm:spPr/>
      <dgm:t>
        <a:bodyPr/>
        <a:lstStyle/>
        <a:p>
          <a:endParaRPr lang="en-US"/>
        </a:p>
      </dgm:t>
    </dgm:pt>
    <dgm:pt modelId="{593CAC39-2FFB-4C14-AA1B-C91D4F991E05}">
      <dgm:prSet phldrT="[Texto]"/>
      <dgm:spPr/>
      <dgm:t>
        <a:bodyPr/>
        <a:lstStyle/>
        <a:p>
          <a:r>
            <a:rPr lang="es-MX" dirty="0" smtClean="0"/>
            <a:t>Pedidos - Líneas</a:t>
          </a:r>
          <a:endParaRPr lang="en-US" dirty="0"/>
        </a:p>
      </dgm:t>
    </dgm:pt>
    <dgm:pt modelId="{3A3D1F57-2469-410D-BC8D-B392EDFEF8BB}" type="parTrans" cxnId="{F524D7E5-2DD4-4D93-80C0-8AEA2E159D69}">
      <dgm:prSet/>
      <dgm:spPr/>
      <dgm:t>
        <a:bodyPr/>
        <a:lstStyle/>
        <a:p>
          <a:endParaRPr lang="en-US"/>
        </a:p>
      </dgm:t>
    </dgm:pt>
    <dgm:pt modelId="{109A55E0-880C-4CEC-8B4F-AE561823335E}" type="sibTrans" cxnId="{F524D7E5-2DD4-4D93-80C0-8AEA2E159D69}">
      <dgm:prSet/>
      <dgm:spPr/>
      <dgm:t>
        <a:bodyPr/>
        <a:lstStyle/>
        <a:p>
          <a:endParaRPr lang="en-US"/>
        </a:p>
      </dgm:t>
    </dgm:pt>
    <dgm:pt modelId="{4A8420DD-34D6-4D84-BE5C-C9BA3F176D19}">
      <dgm:prSet phldrT="[Texto]"/>
      <dgm:spPr/>
      <dgm:t>
        <a:bodyPr/>
        <a:lstStyle/>
        <a:p>
          <a:r>
            <a:rPr lang="es-MX" dirty="0" smtClean="0"/>
            <a:t>Ofertas</a:t>
          </a:r>
          <a:endParaRPr lang="en-US" dirty="0"/>
        </a:p>
      </dgm:t>
    </dgm:pt>
    <dgm:pt modelId="{5358AAD4-65B6-4073-895F-F764FE7047D1}" type="parTrans" cxnId="{BD592249-5AAB-4D01-858B-CBD90A90AC7D}">
      <dgm:prSet/>
      <dgm:spPr/>
      <dgm:t>
        <a:bodyPr/>
        <a:lstStyle/>
        <a:p>
          <a:endParaRPr lang="en-US"/>
        </a:p>
      </dgm:t>
    </dgm:pt>
    <dgm:pt modelId="{BE109AF0-9F9D-45E6-9753-8E804A590DAF}" type="sibTrans" cxnId="{BD592249-5AAB-4D01-858B-CBD90A90AC7D}">
      <dgm:prSet/>
      <dgm:spPr/>
      <dgm:t>
        <a:bodyPr/>
        <a:lstStyle/>
        <a:p>
          <a:endParaRPr lang="en-US"/>
        </a:p>
      </dgm:t>
    </dgm:pt>
    <dgm:pt modelId="{B50D0F92-B8CB-4095-8535-7F9A5D8C973C}">
      <dgm:prSet phldrT="[Texto]"/>
      <dgm:spPr/>
      <dgm:t>
        <a:bodyPr/>
        <a:lstStyle/>
        <a:p>
          <a:r>
            <a:rPr lang="es-MX" dirty="0" smtClean="0"/>
            <a:t>Solicitudes</a:t>
          </a:r>
          <a:endParaRPr lang="en-US" dirty="0"/>
        </a:p>
      </dgm:t>
    </dgm:pt>
    <dgm:pt modelId="{8845B0F3-5A60-45E6-9369-807419196BAA}" type="parTrans" cxnId="{5048D4D0-D708-4D57-AF7B-0C2C46D6F88C}">
      <dgm:prSet/>
      <dgm:spPr/>
      <dgm:t>
        <a:bodyPr/>
        <a:lstStyle/>
        <a:p>
          <a:endParaRPr lang="en-US"/>
        </a:p>
      </dgm:t>
    </dgm:pt>
    <dgm:pt modelId="{C9C11377-2243-431E-AA84-9F1FBF49A582}" type="sibTrans" cxnId="{5048D4D0-D708-4D57-AF7B-0C2C46D6F88C}">
      <dgm:prSet/>
      <dgm:spPr/>
      <dgm:t>
        <a:bodyPr/>
        <a:lstStyle/>
        <a:p>
          <a:endParaRPr lang="en-US"/>
        </a:p>
      </dgm:t>
    </dgm:pt>
    <dgm:pt modelId="{A167C086-DB68-4728-837F-9FC833213E6A}">
      <dgm:prSet/>
      <dgm:spPr/>
      <dgm:t>
        <a:bodyPr/>
        <a:lstStyle/>
        <a:p>
          <a:r>
            <a:rPr lang="es-MX" dirty="0" smtClean="0"/>
            <a:t>Clientes - Usuarios</a:t>
          </a:r>
          <a:endParaRPr lang="en-US" dirty="0"/>
        </a:p>
      </dgm:t>
    </dgm:pt>
    <dgm:pt modelId="{CEE5C486-6A21-42FA-A8B8-D12E6EF3F036}" type="parTrans" cxnId="{F3A5DAA1-E2E3-4230-A04B-78A0A5C864DF}">
      <dgm:prSet/>
      <dgm:spPr/>
      <dgm:t>
        <a:bodyPr/>
        <a:lstStyle/>
        <a:p>
          <a:endParaRPr lang="en-US"/>
        </a:p>
      </dgm:t>
    </dgm:pt>
    <dgm:pt modelId="{C2277C16-F5D6-40FD-886D-A80C9A3F85EF}" type="sibTrans" cxnId="{F3A5DAA1-E2E3-4230-A04B-78A0A5C864DF}">
      <dgm:prSet/>
      <dgm:spPr/>
      <dgm:t>
        <a:bodyPr/>
        <a:lstStyle/>
        <a:p>
          <a:endParaRPr lang="en-US"/>
        </a:p>
      </dgm:t>
    </dgm:pt>
    <dgm:pt modelId="{F2372DFF-4468-4D34-9EF0-87B0EB3B5899}">
      <dgm:prSet/>
      <dgm:spPr/>
      <dgm:t>
        <a:bodyPr/>
        <a:lstStyle/>
        <a:p>
          <a:r>
            <a:rPr lang="es-MX" dirty="0" smtClean="0"/>
            <a:t>Recepciones</a:t>
          </a:r>
          <a:endParaRPr lang="en-US" dirty="0"/>
        </a:p>
      </dgm:t>
    </dgm:pt>
    <dgm:pt modelId="{BF216E51-C723-4EC0-ABD1-1FE01BC80C93}" type="parTrans" cxnId="{0EDCD317-1093-4B01-85A3-00E00DE34BD8}">
      <dgm:prSet/>
      <dgm:spPr/>
      <dgm:t>
        <a:bodyPr/>
        <a:lstStyle/>
        <a:p>
          <a:endParaRPr lang="en-US"/>
        </a:p>
      </dgm:t>
    </dgm:pt>
    <dgm:pt modelId="{FCC67120-08FE-4DE6-8786-8E2B6796523D}" type="sibTrans" cxnId="{0EDCD317-1093-4B01-85A3-00E00DE34BD8}">
      <dgm:prSet/>
      <dgm:spPr/>
      <dgm:t>
        <a:bodyPr/>
        <a:lstStyle/>
        <a:p>
          <a:endParaRPr lang="en-US"/>
        </a:p>
      </dgm:t>
    </dgm:pt>
    <dgm:pt modelId="{BA760BBB-CB18-4292-8540-521DAD87A46B}">
      <dgm:prSet/>
      <dgm:spPr/>
      <dgm:t>
        <a:bodyPr/>
        <a:lstStyle/>
        <a:p>
          <a:r>
            <a:rPr lang="es-MX" dirty="0" smtClean="0"/>
            <a:t>Centros de costo</a:t>
          </a:r>
          <a:endParaRPr lang="en-US" dirty="0"/>
        </a:p>
      </dgm:t>
    </dgm:pt>
    <dgm:pt modelId="{FC3B1FAE-C68B-4AD8-BAFD-6BDD424376D6}" type="parTrans" cxnId="{276B0A2C-2F87-4647-83EB-D860367B5EBD}">
      <dgm:prSet/>
      <dgm:spPr/>
      <dgm:t>
        <a:bodyPr/>
        <a:lstStyle/>
        <a:p>
          <a:endParaRPr lang="en-US"/>
        </a:p>
      </dgm:t>
    </dgm:pt>
    <dgm:pt modelId="{6B65E92F-F6FD-4742-9ED5-019A26198E35}" type="sibTrans" cxnId="{276B0A2C-2F87-4647-83EB-D860367B5EBD}">
      <dgm:prSet/>
      <dgm:spPr/>
      <dgm:t>
        <a:bodyPr/>
        <a:lstStyle/>
        <a:p>
          <a:endParaRPr lang="en-US"/>
        </a:p>
      </dgm:t>
    </dgm:pt>
    <dgm:pt modelId="{E864BDEF-CADA-4290-A438-47F8397C0C77}">
      <dgm:prSet/>
      <dgm:spPr/>
      <dgm:t>
        <a:bodyPr/>
        <a:lstStyle/>
        <a:p>
          <a:r>
            <a:rPr lang="es-MX" dirty="0" smtClean="0"/>
            <a:t>Ubicaciones</a:t>
          </a:r>
          <a:endParaRPr lang="en-US" dirty="0"/>
        </a:p>
      </dgm:t>
    </dgm:pt>
    <dgm:pt modelId="{7A0FABFA-501A-4CC8-9F83-ED22EF451F50}" type="parTrans" cxnId="{838E9FD9-8932-463A-B4C5-8CA67BD1FDB8}">
      <dgm:prSet/>
      <dgm:spPr/>
      <dgm:t>
        <a:bodyPr/>
        <a:lstStyle/>
        <a:p>
          <a:endParaRPr lang="en-US"/>
        </a:p>
      </dgm:t>
    </dgm:pt>
    <dgm:pt modelId="{9D720CB3-6785-471B-A2F9-D43D4732A9B5}" type="sibTrans" cxnId="{838E9FD9-8932-463A-B4C5-8CA67BD1FDB8}">
      <dgm:prSet/>
      <dgm:spPr/>
      <dgm:t>
        <a:bodyPr/>
        <a:lstStyle/>
        <a:p>
          <a:endParaRPr lang="en-US"/>
        </a:p>
      </dgm:t>
    </dgm:pt>
    <dgm:pt modelId="{F8AB9D31-B25B-48B0-ACF5-0A90864F7AE1}">
      <dgm:prSet/>
      <dgm:spPr/>
      <dgm:t>
        <a:bodyPr/>
        <a:lstStyle/>
        <a:p>
          <a:r>
            <a:rPr lang="es-MX" dirty="0" smtClean="0"/>
            <a:t>T &amp; C</a:t>
          </a:r>
          <a:endParaRPr lang="en-US" dirty="0"/>
        </a:p>
      </dgm:t>
    </dgm:pt>
    <dgm:pt modelId="{8D4747F7-C292-4337-955A-A0EE66F54428}" type="parTrans" cxnId="{9613EA2C-18C1-48CB-BB1D-F12898D5EA28}">
      <dgm:prSet/>
      <dgm:spPr/>
      <dgm:t>
        <a:bodyPr/>
        <a:lstStyle/>
        <a:p>
          <a:endParaRPr lang="en-US"/>
        </a:p>
      </dgm:t>
    </dgm:pt>
    <dgm:pt modelId="{A85279FE-1183-4A36-B2CE-8AE6B07EFC9C}" type="sibTrans" cxnId="{9613EA2C-18C1-48CB-BB1D-F12898D5EA28}">
      <dgm:prSet/>
      <dgm:spPr/>
      <dgm:t>
        <a:bodyPr/>
        <a:lstStyle/>
        <a:p>
          <a:endParaRPr lang="en-US"/>
        </a:p>
      </dgm:t>
    </dgm:pt>
    <dgm:pt modelId="{F25413AF-E69B-4B3A-BBC5-70B7E6046EB1}">
      <dgm:prSet/>
      <dgm:spPr/>
      <dgm:t>
        <a:bodyPr/>
        <a:lstStyle/>
        <a:p>
          <a:r>
            <a:rPr lang="es-MX" dirty="0" smtClean="0"/>
            <a:t>Cantidades</a:t>
          </a:r>
          <a:endParaRPr lang="en-US" dirty="0"/>
        </a:p>
      </dgm:t>
    </dgm:pt>
    <dgm:pt modelId="{C61BB4B8-3228-4D0A-84DC-2652E2585794}" type="parTrans" cxnId="{F4FBAA96-2054-4EDF-B42A-E713C11730FA}">
      <dgm:prSet/>
      <dgm:spPr/>
      <dgm:t>
        <a:bodyPr/>
        <a:lstStyle/>
        <a:p>
          <a:endParaRPr lang="en-US"/>
        </a:p>
      </dgm:t>
    </dgm:pt>
    <dgm:pt modelId="{D8A5D130-F4C8-484E-93F6-900FBABDEEF2}" type="sibTrans" cxnId="{F4FBAA96-2054-4EDF-B42A-E713C11730FA}">
      <dgm:prSet/>
      <dgm:spPr/>
      <dgm:t>
        <a:bodyPr/>
        <a:lstStyle/>
        <a:p>
          <a:endParaRPr lang="en-US"/>
        </a:p>
      </dgm:t>
    </dgm:pt>
    <dgm:pt modelId="{9E41162D-2C16-4A60-9BBD-636D62ACCEEB}">
      <dgm:prSet/>
      <dgm:spPr/>
      <dgm:t>
        <a:bodyPr/>
        <a:lstStyle/>
        <a:p>
          <a:r>
            <a:rPr lang="es-MX" dirty="0" smtClean="0"/>
            <a:t>Montos</a:t>
          </a:r>
          <a:endParaRPr lang="en-US" dirty="0"/>
        </a:p>
      </dgm:t>
    </dgm:pt>
    <dgm:pt modelId="{1CC1FEA1-3F8B-41F2-BA13-F14CCE683246}" type="parTrans" cxnId="{9D9B6C68-F27D-49DF-9E79-F8E70D054018}">
      <dgm:prSet/>
      <dgm:spPr/>
      <dgm:t>
        <a:bodyPr/>
        <a:lstStyle/>
        <a:p>
          <a:endParaRPr lang="en-US"/>
        </a:p>
      </dgm:t>
    </dgm:pt>
    <dgm:pt modelId="{05AE77D8-2A93-40A7-A9B4-DF6BF15D5D9A}" type="sibTrans" cxnId="{9D9B6C68-F27D-49DF-9E79-F8E70D054018}">
      <dgm:prSet/>
      <dgm:spPr/>
      <dgm:t>
        <a:bodyPr/>
        <a:lstStyle/>
        <a:p>
          <a:endParaRPr lang="en-US"/>
        </a:p>
      </dgm:t>
    </dgm:pt>
    <dgm:pt modelId="{D038B989-9D9A-4B42-B6E5-0FBC196DCCAE}">
      <dgm:prSet phldrT="[Texto]"/>
      <dgm:spPr/>
      <dgm:t>
        <a:bodyPr/>
        <a:lstStyle/>
        <a:p>
          <a:r>
            <a:rPr lang="es-MX" dirty="0" smtClean="0"/>
            <a:t>Contratos</a:t>
          </a:r>
          <a:endParaRPr lang="en-US" dirty="0"/>
        </a:p>
      </dgm:t>
    </dgm:pt>
    <dgm:pt modelId="{5C1AA5D9-CF10-42F1-8958-EA60ADEE95BC}" type="parTrans" cxnId="{D0A8669D-CBE2-42DF-B7DA-70A78CC1F1AF}">
      <dgm:prSet/>
      <dgm:spPr/>
      <dgm:t>
        <a:bodyPr/>
        <a:lstStyle/>
        <a:p>
          <a:endParaRPr lang="en-US"/>
        </a:p>
      </dgm:t>
    </dgm:pt>
    <dgm:pt modelId="{D2C7C93F-4ECE-4953-89C4-A9278ABFDCDF}" type="sibTrans" cxnId="{D0A8669D-CBE2-42DF-B7DA-70A78CC1F1AF}">
      <dgm:prSet/>
      <dgm:spPr/>
      <dgm:t>
        <a:bodyPr/>
        <a:lstStyle/>
        <a:p>
          <a:endParaRPr lang="en-US"/>
        </a:p>
      </dgm:t>
    </dgm:pt>
    <dgm:pt modelId="{421D4DF9-5CBD-4736-A3A3-91D9BFD1E8A0}">
      <dgm:prSet phldrT="[Texto]"/>
      <dgm:spPr/>
      <dgm:t>
        <a:bodyPr/>
        <a:lstStyle/>
        <a:p>
          <a:r>
            <a:rPr lang="es-MX" dirty="0" smtClean="0"/>
            <a:t>Despacho y guías</a:t>
          </a:r>
          <a:endParaRPr lang="en-US" dirty="0"/>
        </a:p>
      </dgm:t>
    </dgm:pt>
    <dgm:pt modelId="{63F983C8-EC83-4F0C-A53E-81F277096890}" type="parTrans" cxnId="{9C1A2D55-5EF1-49D2-B69E-4F1A287C3C7D}">
      <dgm:prSet/>
      <dgm:spPr/>
      <dgm:t>
        <a:bodyPr/>
        <a:lstStyle/>
        <a:p>
          <a:endParaRPr lang="en-US"/>
        </a:p>
      </dgm:t>
    </dgm:pt>
    <dgm:pt modelId="{7E980323-F259-4EF4-BF91-1AE6310D4A00}" type="sibTrans" cxnId="{9C1A2D55-5EF1-49D2-B69E-4F1A287C3C7D}">
      <dgm:prSet/>
      <dgm:spPr/>
      <dgm:t>
        <a:bodyPr/>
        <a:lstStyle/>
        <a:p>
          <a:endParaRPr lang="en-US"/>
        </a:p>
      </dgm:t>
    </dgm:pt>
    <dgm:pt modelId="{021992E6-A257-43C4-8B3E-9541C5FD6CFA}">
      <dgm:prSet phldrT="[Texto]"/>
      <dgm:spPr/>
      <dgm:t>
        <a:bodyPr/>
        <a:lstStyle/>
        <a:p>
          <a:r>
            <a:rPr lang="es-MX" dirty="0" smtClean="0"/>
            <a:t>Factura</a:t>
          </a:r>
          <a:endParaRPr lang="en-US" dirty="0"/>
        </a:p>
      </dgm:t>
    </dgm:pt>
    <dgm:pt modelId="{390459E5-C8C1-4340-BCA5-FF1E52BF35CA}" type="parTrans" cxnId="{868A14A3-0006-44F2-867D-3AD981141C98}">
      <dgm:prSet/>
      <dgm:spPr/>
      <dgm:t>
        <a:bodyPr/>
        <a:lstStyle/>
        <a:p>
          <a:endParaRPr lang="en-US"/>
        </a:p>
      </dgm:t>
    </dgm:pt>
    <dgm:pt modelId="{86C89D9A-6A3B-4393-8CF3-0072B7182324}" type="sibTrans" cxnId="{868A14A3-0006-44F2-867D-3AD981141C98}">
      <dgm:prSet/>
      <dgm:spPr/>
      <dgm:t>
        <a:bodyPr/>
        <a:lstStyle/>
        <a:p>
          <a:endParaRPr lang="en-US"/>
        </a:p>
      </dgm:t>
    </dgm:pt>
    <dgm:pt modelId="{EC8790B5-A692-4663-AD80-EC861A4D1E8A}">
      <dgm:prSet phldrT="[Texto]"/>
      <dgm:spPr/>
      <dgm:t>
        <a:bodyPr/>
        <a:lstStyle/>
        <a:p>
          <a:r>
            <a:rPr lang="es-MX" dirty="0" smtClean="0"/>
            <a:t>Pago</a:t>
          </a:r>
          <a:endParaRPr lang="en-US" dirty="0"/>
        </a:p>
      </dgm:t>
    </dgm:pt>
    <dgm:pt modelId="{3A34E8EB-86F5-45B3-AC23-589A6A21E6B4}" type="parTrans" cxnId="{4420C754-D735-49AF-88E6-21CACAE2D921}">
      <dgm:prSet/>
      <dgm:spPr/>
      <dgm:t>
        <a:bodyPr/>
        <a:lstStyle/>
        <a:p>
          <a:endParaRPr lang="en-US"/>
        </a:p>
      </dgm:t>
    </dgm:pt>
    <dgm:pt modelId="{2AAD5109-9D42-4F61-89BA-D666931F1444}" type="sibTrans" cxnId="{4420C754-D735-49AF-88E6-21CACAE2D921}">
      <dgm:prSet/>
      <dgm:spPr/>
      <dgm:t>
        <a:bodyPr/>
        <a:lstStyle/>
        <a:p>
          <a:endParaRPr lang="en-US"/>
        </a:p>
      </dgm:t>
    </dgm:pt>
    <dgm:pt modelId="{7F8CCD41-EBE6-4D2D-BAEC-9225D255F61E}">
      <dgm:prSet phldrT="[Texto]"/>
      <dgm:spPr/>
      <dgm:t>
        <a:bodyPr/>
        <a:lstStyle/>
        <a:p>
          <a:r>
            <a:rPr lang="es-MX" dirty="0" smtClean="0"/>
            <a:t>Personal asignado</a:t>
          </a:r>
          <a:endParaRPr lang="en-US" dirty="0"/>
        </a:p>
      </dgm:t>
    </dgm:pt>
    <dgm:pt modelId="{A98C9A50-D671-428D-B0A9-7A24CCF72D92}" type="parTrans" cxnId="{F1134584-F4C7-44F8-89A7-DD59EA98A1B3}">
      <dgm:prSet/>
      <dgm:spPr/>
      <dgm:t>
        <a:bodyPr/>
        <a:lstStyle/>
        <a:p>
          <a:endParaRPr lang="en-US"/>
        </a:p>
      </dgm:t>
    </dgm:pt>
    <dgm:pt modelId="{0D10E029-AD52-43BE-96F2-3D5B5DD6D7F3}" type="sibTrans" cxnId="{F1134584-F4C7-44F8-89A7-DD59EA98A1B3}">
      <dgm:prSet/>
      <dgm:spPr/>
      <dgm:t>
        <a:bodyPr/>
        <a:lstStyle/>
        <a:p>
          <a:endParaRPr lang="en-US"/>
        </a:p>
      </dgm:t>
    </dgm:pt>
    <dgm:pt modelId="{5DB483A1-D625-430F-AC87-33B954BCD951}">
      <dgm:prSet phldrT="[Texto]"/>
      <dgm:spPr/>
      <dgm:t>
        <a:bodyPr/>
        <a:lstStyle/>
        <a:p>
          <a:r>
            <a:rPr lang="es-MX" dirty="0" smtClean="0"/>
            <a:t>KPI</a:t>
          </a:r>
          <a:endParaRPr lang="en-US" dirty="0"/>
        </a:p>
      </dgm:t>
    </dgm:pt>
    <dgm:pt modelId="{09D6E0CA-C1E6-44C2-95AD-218022EC467B}" type="parTrans" cxnId="{5FFD97F1-FA33-4273-AB5F-5BCBB499718B}">
      <dgm:prSet/>
      <dgm:spPr/>
      <dgm:t>
        <a:bodyPr/>
        <a:lstStyle/>
        <a:p>
          <a:endParaRPr lang="en-US"/>
        </a:p>
      </dgm:t>
    </dgm:pt>
    <dgm:pt modelId="{24F4D331-03FC-4028-8577-22CDF094AE46}" type="sibTrans" cxnId="{5FFD97F1-FA33-4273-AB5F-5BCBB499718B}">
      <dgm:prSet/>
      <dgm:spPr/>
      <dgm:t>
        <a:bodyPr/>
        <a:lstStyle/>
        <a:p>
          <a:endParaRPr lang="en-US"/>
        </a:p>
      </dgm:t>
    </dgm:pt>
    <dgm:pt modelId="{B32245D5-F768-4E2F-B69D-6ADD56EAA07C}">
      <dgm:prSet phldrT="[Texto]"/>
      <dgm:spPr/>
      <dgm:t>
        <a:bodyPr/>
        <a:lstStyle/>
        <a:p>
          <a:r>
            <a:rPr lang="es-MX" dirty="0" smtClean="0"/>
            <a:t>Fechas</a:t>
          </a:r>
          <a:endParaRPr lang="en-US" dirty="0"/>
        </a:p>
      </dgm:t>
    </dgm:pt>
    <dgm:pt modelId="{FC174E1C-CF91-4724-903F-343DAA264031}" type="parTrans" cxnId="{92B252B4-601F-4509-8530-70C8584CBC24}">
      <dgm:prSet/>
      <dgm:spPr/>
      <dgm:t>
        <a:bodyPr/>
        <a:lstStyle/>
        <a:p>
          <a:endParaRPr lang="en-US"/>
        </a:p>
      </dgm:t>
    </dgm:pt>
    <dgm:pt modelId="{A2579465-2D51-4E5B-857F-E65F4F09630E}" type="sibTrans" cxnId="{92B252B4-601F-4509-8530-70C8584CBC24}">
      <dgm:prSet/>
      <dgm:spPr/>
      <dgm:t>
        <a:bodyPr/>
        <a:lstStyle/>
        <a:p>
          <a:endParaRPr lang="en-US"/>
        </a:p>
      </dgm:t>
    </dgm:pt>
    <dgm:pt modelId="{665F9D90-B924-4BE7-9F58-6E69D563F7F1}">
      <dgm:prSet phldrT="[Texto]"/>
      <dgm:spPr/>
      <dgm:t>
        <a:bodyPr/>
        <a:lstStyle/>
        <a:p>
          <a:r>
            <a:rPr lang="es-MX" dirty="0" smtClean="0"/>
            <a:t>Mercado</a:t>
          </a:r>
          <a:endParaRPr lang="en-US" dirty="0"/>
        </a:p>
      </dgm:t>
    </dgm:pt>
    <dgm:pt modelId="{82083CE4-17A3-4406-82E5-006CE1E5FDF2}" type="parTrans" cxnId="{037FFF91-0E3B-4234-8AB3-5DF06012B9EC}">
      <dgm:prSet/>
      <dgm:spPr/>
      <dgm:t>
        <a:bodyPr/>
        <a:lstStyle/>
        <a:p>
          <a:endParaRPr lang="en-US"/>
        </a:p>
      </dgm:t>
    </dgm:pt>
    <dgm:pt modelId="{FCE282EB-03E9-4ACB-8044-BD7771B42A0B}" type="sibTrans" cxnId="{037FFF91-0E3B-4234-8AB3-5DF06012B9EC}">
      <dgm:prSet/>
      <dgm:spPr/>
      <dgm:t>
        <a:bodyPr/>
        <a:lstStyle/>
        <a:p>
          <a:endParaRPr lang="en-US"/>
        </a:p>
      </dgm:t>
    </dgm:pt>
    <dgm:pt modelId="{9995CDF2-5411-4985-8358-B90B9625D843}" type="pres">
      <dgm:prSet presAssocID="{0517696A-9F8A-4026-93F4-002C429376A0}" presName="diagram" presStyleCnt="0">
        <dgm:presLayoutVars>
          <dgm:dir/>
          <dgm:resizeHandles val="exact"/>
        </dgm:presLayoutVars>
      </dgm:prSet>
      <dgm:spPr/>
      <dgm:t>
        <a:bodyPr/>
        <a:lstStyle/>
        <a:p>
          <a:endParaRPr lang="en-US"/>
        </a:p>
      </dgm:t>
    </dgm:pt>
    <dgm:pt modelId="{17CCB83F-03EF-43E4-BB7B-7EC8CE9E2D83}" type="pres">
      <dgm:prSet presAssocID="{83E0F783-55E3-4F03-B3F4-3C53054DC908}" presName="node" presStyleLbl="node1" presStyleIdx="0" presStyleCnt="20">
        <dgm:presLayoutVars>
          <dgm:bulletEnabled val="1"/>
        </dgm:presLayoutVars>
      </dgm:prSet>
      <dgm:spPr/>
      <dgm:t>
        <a:bodyPr/>
        <a:lstStyle/>
        <a:p>
          <a:endParaRPr lang="en-US"/>
        </a:p>
      </dgm:t>
    </dgm:pt>
    <dgm:pt modelId="{3CCD40AE-750B-42EF-85D9-1BA3EA6E2DC9}" type="pres">
      <dgm:prSet presAssocID="{A8372D3F-07F0-45EA-8880-C90CC1BB27AE}" presName="sibTrans" presStyleCnt="0"/>
      <dgm:spPr/>
      <dgm:t>
        <a:bodyPr/>
        <a:lstStyle/>
        <a:p>
          <a:endParaRPr lang="en-US"/>
        </a:p>
      </dgm:t>
    </dgm:pt>
    <dgm:pt modelId="{6C733807-C098-48B9-89D1-E0E3BC8DB8F7}" type="pres">
      <dgm:prSet presAssocID="{A933B67D-A17F-49C9-A272-B440D3B11DAB}" presName="node" presStyleLbl="node1" presStyleIdx="1" presStyleCnt="20">
        <dgm:presLayoutVars>
          <dgm:bulletEnabled val="1"/>
        </dgm:presLayoutVars>
      </dgm:prSet>
      <dgm:spPr/>
      <dgm:t>
        <a:bodyPr/>
        <a:lstStyle/>
        <a:p>
          <a:endParaRPr lang="en-US"/>
        </a:p>
      </dgm:t>
    </dgm:pt>
    <dgm:pt modelId="{1AC04188-C37A-4E25-8A89-5E379F2FA135}" type="pres">
      <dgm:prSet presAssocID="{5652C237-437C-41C8-8590-E1EE3AEBF7FB}" presName="sibTrans" presStyleCnt="0"/>
      <dgm:spPr/>
      <dgm:t>
        <a:bodyPr/>
        <a:lstStyle/>
        <a:p>
          <a:endParaRPr lang="en-US"/>
        </a:p>
      </dgm:t>
    </dgm:pt>
    <dgm:pt modelId="{1A6394C0-11AA-4BD3-9C6C-1E4A685AC2C2}" type="pres">
      <dgm:prSet presAssocID="{A167C086-DB68-4728-837F-9FC833213E6A}" presName="node" presStyleLbl="node1" presStyleIdx="2" presStyleCnt="20">
        <dgm:presLayoutVars>
          <dgm:bulletEnabled val="1"/>
        </dgm:presLayoutVars>
      </dgm:prSet>
      <dgm:spPr/>
      <dgm:t>
        <a:bodyPr/>
        <a:lstStyle/>
        <a:p>
          <a:endParaRPr lang="en-US"/>
        </a:p>
      </dgm:t>
    </dgm:pt>
    <dgm:pt modelId="{DCC22516-5659-40EB-AD4C-B8AF4900F612}" type="pres">
      <dgm:prSet presAssocID="{C2277C16-F5D6-40FD-886D-A80C9A3F85EF}" presName="sibTrans" presStyleCnt="0"/>
      <dgm:spPr/>
      <dgm:t>
        <a:bodyPr/>
        <a:lstStyle/>
        <a:p>
          <a:endParaRPr lang="en-US"/>
        </a:p>
      </dgm:t>
    </dgm:pt>
    <dgm:pt modelId="{A618D791-8977-471E-B193-65FF99A8F866}" type="pres">
      <dgm:prSet presAssocID="{F2372DFF-4468-4D34-9EF0-87B0EB3B5899}" presName="node" presStyleLbl="node1" presStyleIdx="3" presStyleCnt="20">
        <dgm:presLayoutVars>
          <dgm:bulletEnabled val="1"/>
        </dgm:presLayoutVars>
      </dgm:prSet>
      <dgm:spPr/>
      <dgm:t>
        <a:bodyPr/>
        <a:lstStyle/>
        <a:p>
          <a:endParaRPr lang="en-US"/>
        </a:p>
      </dgm:t>
    </dgm:pt>
    <dgm:pt modelId="{7203C874-733E-4411-8B15-68EFF65807A4}" type="pres">
      <dgm:prSet presAssocID="{FCC67120-08FE-4DE6-8786-8E2B6796523D}" presName="sibTrans" presStyleCnt="0"/>
      <dgm:spPr/>
      <dgm:t>
        <a:bodyPr/>
        <a:lstStyle/>
        <a:p>
          <a:endParaRPr lang="en-US"/>
        </a:p>
      </dgm:t>
    </dgm:pt>
    <dgm:pt modelId="{E9DB79FB-9758-4CCB-83FE-B9E26E20B399}" type="pres">
      <dgm:prSet presAssocID="{BA760BBB-CB18-4292-8540-521DAD87A46B}" presName="node" presStyleLbl="node1" presStyleIdx="4" presStyleCnt="20">
        <dgm:presLayoutVars>
          <dgm:bulletEnabled val="1"/>
        </dgm:presLayoutVars>
      </dgm:prSet>
      <dgm:spPr/>
      <dgm:t>
        <a:bodyPr/>
        <a:lstStyle/>
        <a:p>
          <a:endParaRPr lang="en-US"/>
        </a:p>
      </dgm:t>
    </dgm:pt>
    <dgm:pt modelId="{0103133F-FDAE-4CC6-B0B4-4F53781E5186}" type="pres">
      <dgm:prSet presAssocID="{6B65E92F-F6FD-4742-9ED5-019A26198E35}" presName="sibTrans" presStyleCnt="0"/>
      <dgm:spPr/>
      <dgm:t>
        <a:bodyPr/>
        <a:lstStyle/>
        <a:p>
          <a:endParaRPr lang="en-US"/>
        </a:p>
      </dgm:t>
    </dgm:pt>
    <dgm:pt modelId="{1357C259-82AE-4E6F-AC05-51E81D5E5B85}" type="pres">
      <dgm:prSet presAssocID="{E864BDEF-CADA-4290-A438-47F8397C0C77}" presName="node" presStyleLbl="node1" presStyleIdx="5" presStyleCnt="20">
        <dgm:presLayoutVars>
          <dgm:bulletEnabled val="1"/>
        </dgm:presLayoutVars>
      </dgm:prSet>
      <dgm:spPr/>
      <dgm:t>
        <a:bodyPr/>
        <a:lstStyle/>
        <a:p>
          <a:endParaRPr lang="en-US"/>
        </a:p>
      </dgm:t>
    </dgm:pt>
    <dgm:pt modelId="{3E0578FC-A2AB-488A-9A78-764C4E6231A3}" type="pres">
      <dgm:prSet presAssocID="{9D720CB3-6785-471B-A2F9-D43D4732A9B5}" presName="sibTrans" presStyleCnt="0"/>
      <dgm:spPr/>
      <dgm:t>
        <a:bodyPr/>
        <a:lstStyle/>
        <a:p>
          <a:endParaRPr lang="en-US"/>
        </a:p>
      </dgm:t>
    </dgm:pt>
    <dgm:pt modelId="{6ED5BB7F-C49B-42FA-AF3F-31B1988049E4}" type="pres">
      <dgm:prSet presAssocID="{F8AB9D31-B25B-48B0-ACF5-0A90864F7AE1}" presName="node" presStyleLbl="node1" presStyleIdx="6" presStyleCnt="20">
        <dgm:presLayoutVars>
          <dgm:bulletEnabled val="1"/>
        </dgm:presLayoutVars>
      </dgm:prSet>
      <dgm:spPr/>
      <dgm:t>
        <a:bodyPr/>
        <a:lstStyle/>
        <a:p>
          <a:endParaRPr lang="en-US"/>
        </a:p>
      </dgm:t>
    </dgm:pt>
    <dgm:pt modelId="{9478048B-EAA5-41AA-A866-A2F2D0892A35}" type="pres">
      <dgm:prSet presAssocID="{A85279FE-1183-4A36-B2CE-8AE6B07EFC9C}" presName="sibTrans" presStyleCnt="0"/>
      <dgm:spPr/>
      <dgm:t>
        <a:bodyPr/>
        <a:lstStyle/>
        <a:p>
          <a:endParaRPr lang="en-US"/>
        </a:p>
      </dgm:t>
    </dgm:pt>
    <dgm:pt modelId="{89911271-25D0-46BC-A0B4-A55BC8EDF0F0}" type="pres">
      <dgm:prSet presAssocID="{F25413AF-E69B-4B3A-BBC5-70B7E6046EB1}" presName="node" presStyleLbl="node1" presStyleIdx="7" presStyleCnt="20">
        <dgm:presLayoutVars>
          <dgm:bulletEnabled val="1"/>
        </dgm:presLayoutVars>
      </dgm:prSet>
      <dgm:spPr/>
      <dgm:t>
        <a:bodyPr/>
        <a:lstStyle/>
        <a:p>
          <a:endParaRPr lang="en-US"/>
        </a:p>
      </dgm:t>
    </dgm:pt>
    <dgm:pt modelId="{581DF881-7430-4676-96A4-BFD6138E8885}" type="pres">
      <dgm:prSet presAssocID="{D8A5D130-F4C8-484E-93F6-900FBABDEEF2}" presName="sibTrans" presStyleCnt="0"/>
      <dgm:spPr/>
      <dgm:t>
        <a:bodyPr/>
        <a:lstStyle/>
        <a:p>
          <a:endParaRPr lang="en-US"/>
        </a:p>
      </dgm:t>
    </dgm:pt>
    <dgm:pt modelId="{DC615774-E640-4F45-8FDF-80D0A05AC83E}" type="pres">
      <dgm:prSet presAssocID="{9E41162D-2C16-4A60-9BBD-636D62ACCEEB}" presName="node" presStyleLbl="node1" presStyleIdx="8" presStyleCnt="20">
        <dgm:presLayoutVars>
          <dgm:bulletEnabled val="1"/>
        </dgm:presLayoutVars>
      </dgm:prSet>
      <dgm:spPr/>
      <dgm:t>
        <a:bodyPr/>
        <a:lstStyle/>
        <a:p>
          <a:endParaRPr lang="en-US"/>
        </a:p>
      </dgm:t>
    </dgm:pt>
    <dgm:pt modelId="{E5D75959-CCEE-4FE1-86E0-AD96AC9522EA}" type="pres">
      <dgm:prSet presAssocID="{05AE77D8-2A93-40A7-A9B4-DF6BF15D5D9A}" presName="sibTrans" presStyleCnt="0"/>
      <dgm:spPr/>
      <dgm:t>
        <a:bodyPr/>
        <a:lstStyle/>
        <a:p>
          <a:endParaRPr lang="en-US"/>
        </a:p>
      </dgm:t>
    </dgm:pt>
    <dgm:pt modelId="{35B02AFF-C269-4F41-963A-2EBB2A58CE6D}" type="pres">
      <dgm:prSet presAssocID="{593CAC39-2FFB-4C14-AA1B-C91D4F991E05}" presName="node" presStyleLbl="node1" presStyleIdx="9" presStyleCnt="20">
        <dgm:presLayoutVars>
          <dgm:bulletEnabled val="1"/>
        </dgm:presLayoutVars>
      </dgm:prSet>
      <dgm:spPr/>
      <dgm:t>
        <a:bodyPr/>
        <a:lstStyle/>
        <a:p>
          <a:endParaRPr lang="en-US"/>
        </a:p>
      </dgm:t>
    </dgm:pt>
    <dgm:pt modelId="{622245B6-65F8-45E0-A04F-02AF7122376E}" type="pres">
      <dgm:prSet presAssocID="{109A55E0-880C-4CEC-8B4F-AE561823335E}" presName="sibTrans" presStyleCnt="0"/>
      <dgm:spPr/>
      <dgm:t>
        <a:bodyPr/>
        <a:lstStyle/>
        <a:p>
          <a:endParaRPr lang="en-US"/>
        </a:p>
      </dgm:t>
    </dgm:pt>
    <dgm:pt modelId="{1D9A6FB3-14AD-4FB2-B318-D746459BE353}" type="pres">
      <dgm:prSet presAssocID="{4A8420DD-34D6-4D84-BE5C-C9BA3F176D19}" presName="node" presStyleLbl="node1" presStyleIdx="10" presStyleCnt="20">
        <dgm:presLayoutVars>
          <dgm:bulletEnabled val="1"/>
        </dgm:presLayoutVars>
      </dgm:prSet>
      <dgm:spPr/>
      <dgm:t>
        <a:bodyPr/>
        <a:lstStyle/>
        <a:p>
          <a:endParaRPr lang="en-US"/>
        </a:p>
      </dgm:t>
    </dgm:pt>
    <dgm:pt modelId="{42C89EE8-D861-4838-AD6E-E3C4AA896E0E}" type="pres">
      <dgm:prSet presAssocID="{BE109AF0-9F9D-45E6-9753-8E804A590DAF}" presName="sibTrans" presStyleCnt="0"/>
      <dgm:spPr/>
      <dgm:t>
        <a:bodyPr/>
        <a:lstStyle/>
        <a:p>
          <a:endParaRPr lang="en-US"/>
        </a:p>
      </dgm:t>
    </dgm:pt>
    <dgm:pt modelId="{1A38D8C1-E107-4C26-A925-B153DB63EBE0}" type="pres">
      <dgm:prSet presAssocID="{B50D0F92-B8CB-4095-8535-7F9A5D8C973C}" presName="node" presStyleLbl="node1" presStyleIdx="11" presStyleCnt="20">
        <dgm:presLayoutVars>
          <dgm:bulletEnabled val="1"/>
        </dgm:presLayoutVars>
      </dgm:prSet>
      <dgm:spPr/>
      <dgm:t>
        <a:bodyPr/>
        <a:lstStyle/>
        <a:p>
          <a:endParaRPr lang="en-US"/>
        </a:p>
      </dgm:t>
    </dgm:pt>
    <dgm:pt modelId="{25FDCDA4-0E98-472D-B665-3EB4751C1992}" type="pres">
      <dgm:prSet presAssocID="{C9C11377-2243-431E-AA84-9F1FBF49A582}" presName="sibTrans" presStyleCnt="0"/>
      <dgm:spPr/>
      <dgm:t>
        <a:bodyPr/>
        <a:lstStyle/>
        <a:p>
          <a:endParaRPr lang="en-US"/>
        </a:p>
      </dgm:t>
    </dgm:pt>
    <dgm:pt modelId="{2B5F77A7-E4D7-4E8D-BB5F-EBA4AC620988}" type="pres">
      <dgm:prSet presAssocID="{D038B989-9D9A-4B42-B6E5-0FBC196DCCAE}" presName="node" presStyleLbl="node1" presStyleIdx="12" presStyleCnt="20">
        <dgm:presLayoutVars>
          <dgm:bulletEnabled val="1"/>
        </dgm:presLayoutVars>
      </dgm:prSet>
      <dgm:spPr/>
      <dgm:t>
        <a:bodyPr/>
        <a:lstStyle/>
        <a:p>
          <a:endParaRPr lang="en-US"/>
        </a:p>
      </dgm:t>
    </dgm:pt>
    <dgm:pt modelId="{3E914925-13B8-4A32-919E-81379F0E5093}" type="pres">
      <dgm:prSet presAssocID="{D2C7C93F-4ECE-4953-89C4-A9278ABFDCDF}" presName="sibTrans" presStyleCnt="0"/>
      <dgm:spPr/>
      <dgm:t>
        <a:bodyPr/>
        <a:lstStyle/>
        <a:p>
          <a:endParaRPr lang="en-US"/>
        </a:p>
      </dgm:t>
    </dgm:pt>
    <dgm:pt modelId="{FC34E82A-4923-408A-86A3-11CE62F97C92}" type="pres">
      <dgm:prSet presAssocID="{421D4DF9-5CBD-4736-A3A3-91D9BFD1E8A0}" presName="node" presStyleLbl="node1" presStyleIdx="13" presStyleCnt="20">
        <dgm:presLayoutVars>
          <dgm:bulletEnabled val="1"/>
        </dgm:presLayoutVars>
      </dgm:prSet>
      <dgm:spPr/>
      <dgm:t>
        <a:bodyPr/>
        <a:lstStyle/>
        <a:p>
          <a:endParaRPr lang="en-US"/>
        </a:p>
      </dgm:t>
    </dgm:pt>
    <dgm:pt modelId="{AD77CF38-4D9E-4FFC-BF89-493587EB20FB}" type="pres">
      <dgm:prSet presAssocID="{7E980323-F259-4EF4-BF91-1AE6310D4A00}" presName="sibTrans" presStyleCnt="0"/>
      <dgm:spPr/>
      <dgm:t>
        <a:bodyPr/>
        <a:lstStyle/>
        <a:p>
          <a:endParaRPr lang="en-US"/>
        </a:p>
      </dgm:t>
    </dgm:pt>
    <dgm:pt modelId="{59503311-01D3-4380-9A22-4F18C867B2FA}" type="pres">
      <dgm:prSet presAssocID="{021992E6-A257-43C4-8B3E-9541C5FD6CFA}" presName="node" presStyleLbl="node1" presStyleIdx="14" presStyleCnt="20">
        <dgm:presLayoutVars>
          <dgm:bulletEnabled val="1"/>
        </dgm:presLayoutVars>
      </dgm:prSet>
      <dgm:spPr/>
      <dgm:t>
        <a:bodyPr/>
        <a:lstStyle/>
        <a:p>
          <a:endParaRPr lang="en-US"/>
        </a:p>
      </dgm:t>
    </dgm:pt>
    <dgm:pt modelId="{BCF1AB47-A4ED-4832-90F1-9EE44CF30FC2}" type="pres">
      <dgm:prSet presAssocID="{86C89D9A-6A3B-4393-8CF3-0072B7182324}" presName="sibTrans" presStyleCnt="0"/>
      <dgm:spPr/>
      <dgm:t>
        <a:bodyPr/>
        <a:lstStyle/>
        <a:p>
          <a:endParaRPr lang="en-US"/>
        </a:p>
      </dgm:t>
    </dgm:pt>
    <dgm:pt modelId="{A321AED2-A747-43E3-86EC-B62D4CA14B90}" type="pres">
      <dgm:prSet presAssocID="{EC8790B5-A692-4663-AD80-EC861A4D1E8A}" presName="node" presStyleLbl="node1" presStyleIdx="15" presStyleCnt="20">
        <dgm:presLayoutVars>
          <dgm:bulletEnabled val="1"/>
        </dgm:presLayoutVars>
      </dgm:prSet>
      <dgm:spPr/>
      <dgm:t>
        <a:bodyPr/>
        <a:lstStyle/>
        <a:p>
          <a:endParaRPr lang="en-US"/>
        </a:p>
      </dgm:t>
    </dgm:pt>
    <dgm:pt modelId="{2F60A0ED-51B4-409D-8726-4EFEDB4177BA}" type="pres">
      <dgm:prSet presAssocID="{2AAD5109-9D42-4F61-89BA-D666931F1444}" presName="sibTrans" presStyleCnt="0"/>
      <dgm:spPr/>
      <dgm:t>
        <a:bodyPr/>
        <a:lstStyle/>
        <a:p>
          <a:endParaRPr lang="en-US"/>
        </a:p>
      </dgm:t>
    </dgm:pt>
    <dgm:pt modelId="{F328DE22-7D7B-4E94-85A3-C9EA35782AC1}" type="pres">
      <dgm:prSet presAssocID="{7F8CCD41-EBE6-4D2D-BAEC-9225D255F61E}" presName="node" presStyleLbl="node1" presStyleIdx="16" presStyleCnt="20">
        <dgm:presLayoutVars>
          <dgm:bulletEnabled val="1"/>
        </dgm:presLayoutVars>
      </dgm:prSet>
      <dgm:spPr/>
      <dgm:t>
        <a:bodyPr/>
        <a:lstStyle/>
        <a:p>
          <a:endParaRPr lang="en-US"/>
        </a:p>
      </dgm:t>
    </dgm:pt>
    <dgm:pt modelId="{A133983F-0777-46A5-88DF-452C8E79ACA1}" type="pres">
      <dgm:prSet presAssocID="{0D10E029-AD52-43BE-96F2-3D5B5DD6D7F3}" presName="sibTrans" presStyleCnt="0"/>
      <dgm:spPr/>
      <dgm:t>
        <a:bodyPr/>
        <a:lstStyle/>
        <a:p>
          <a:endParaRPr lang="en-US"/>
        </a:p>
      </dgm:t>
    </dgm:pt>
    <dgm:pt modelId="{95C526B4-6D94-4C13-A2E1-F0B1297D2EC3}" type="pres">
      <dgm:prSet presAssocID="{5DB483A1-D625-430F-AC87-33B954BCD951}" presName="node" presStyleLbl="node1" presStyleIdx="17" presStyleCnt="20">
        <dgm:presLayoutVars>
          <dgm:bulletEnabled val="1"/>
        </dgm:presLayoutVars>
      </dgm:prSet>
      <dgm:spPr/>
      <dgm:t>
        <a:bodyPr/>
        <a:lstStyle/>
        <a:p>
          <a:endParaRPr lang="en-US"/>
        </a:p>
      </dgm:t>
    </dgm:pt>
    <dgm:pt modelId="{5E22A1EA-FA91-4E84-A79D-62436A515498}" type="pres">
      <dgm:prSet presAssocID="{24F4D331-03FC-4028-8577-22CDF094AE46}" presName="sibTrans" presStyleCnt="0"/>
      <dgm:spPr/>
      <dgm:t>
        <a:bodyPr/>
        <a:lstStyle/>
        <a:p>
          <a:endParaRPr lang="en-US"/>
        </a:p>
      </dgm:t>
    </dgm:pt>
    <dgm:pt modelId="{6E65C589-E5DC-42DE-A411-466087EF0AB6}" type="pres">
      <dgm:prSet presAssocID="{B32245D5-F768-4E2F-B69D-6ADD56EAA07C}" presName="node" presStyleLbl="node1" presStyleIdx="18" presStyleCnt="20">
        <dgm:presLayoutVars>
          <dgm:bulletEnabled val="1"/>
        </dgm:presLayoutVars>
      </dgm:prSet>
      <dgm:spPr/>
      <dgm:t>
        <a:bodyPr/>
        <a:lstStyle/>
        <a:p>
          <a:endParaRPr lang="en-US"/>
        </a:p>
      </dgm:t>
    </dgm:pt>
    <dgm:pt modelId="{31B4C8D9-559E-40F3-AD83-9368DDD736BB}" type="pres">
      <dgm:prSet presAssocID="{A2579465-2D51-4E5B-857F-E65F4F09630E}" presName="sibTrans" presStyleCnt="0"/>
      <dgm:spPr/>
      <dgm:t>
        <a:bodyPr/>
        <a:lstStyle/>
        <a:p>
          <a:endParaRPr lang="en-US"/>
        </a:p>
      </dgm:t>
    </dgm:pt>
    <dgm:pt modelId="{3D8CD2C6-5CF6-43BD-ABDC-B4D2A019A1A6}" type="pres">
      <dgm:prSet presAssocID="{665F9D90-B924-4BE7-9F58-6E69D563F7F1}" presName="node" presStyleLbl="node1" presStyleIdx="19" presStyleCnt="20">
        <dgm:presLayoutVars>
          <dgm:bulletEnabled val="1"/>
        </dgm:presLayoutVars>
      </dgm:prSet>
      <dgm:spPr/>
      <dgm:t>
        <a:bodyPr/>
        <a:lstStyle/>
        <a:p>
          <a:endParaRPr lang="en-US"/>
        </a:p>
      </dgm:t>
    </dgm:pt>
  </dgm:ptLst>
  <dgm:cxnLst>
    <dgm:cxn modelId="{BD592249-5AAB-4D01-858B-CBD90A90AC7D}" srcId="{0517696A-9F8A-4026-93F4-002C429376A0}" destId="{4A8420DD-34D6-4D84-BE5C-C9BA3F176D19}" srcOrd="10" destOrd="0" parTransId="{5358AAD4-65B6-4073-895F-F764FE7047D1}" sibTransId="{BE109AF0-9F9D-45E6-9753-8E804A590DAF}"/>
    <dgm:cxn modelId="{8FA05AE5-7D2A-4E36-99C2-6BAC8486CCF0}" type="presOf" srcId="{F2372DFF-4468-4D34-9EF0-87B0EB3B5899}" destId="{A618D791-8977-471E-B193-65FF99A8F866}" srcOrd="0" destOrd="0" presId="urn:microsoft.com/office/officeart/2005/8/layout/default"/>
    <dgm:cxn modelId="{9B769DF9-4CE4-40CB-825A-A4879D3A35FE}" type="presOf" srcId="{F25413AF-E69B-4B3A-BBC5-70B7E6046EB1}" destId="{89911271-25D0-46BC-A0B4-A55BC8EDF0F0}" srcOrd="0" destOrd="0" presId="urn:microsoft.com/office/officeart/2005/8/layout/default"/>
    <dgm:cxn modelId="{5048D4D0-D708-4D57-AF7B-0C2C46D6F88C}" srcId="{0517696A-9F8A-4026-93F4-002C429376A0}" destId="{B50D0F92-B8CB-4095-8535-7F9A5D8C973C}" srcOrd="11" destOrd="0" parTransId="{8845B0F3-5A60-45E6-9369-807419196BAA}" sibTransId="{C9C11377-2243-431E-AA84-9F1FBF49A582}"/>
    <dgm:cxn modelId="{05194982-8AD6-40BD-9F2A-58AB7F47F086}" type="presOf" srcId="{B50D0F92-B8CB-4095-8535-7F9A5D8C973C}" destId="{1A38D8C1-E107-4C26-A925-B153DB63EBE0}" srcOrd="0" destOrd="0" presId="urn:microsoft.com/office/officeart/2005/8/layout/default"/>
    <dgm:cxn modelId="{8947FF10-3571-4058-ACE1-ECF641375BE6}" srcId="{0517696A-9F8A-4026-93F4-002C429376A0}" destId="{83E0F783-55E3-4F03-B3F4-3C53054DC908}" srcOrd="0" destOrd="0" parTransId="{627FF995-C310-4FF9-A028-EF5F4FC32BCA}" sibTransId="{A8372D3F-07F0-45EA-8880-C90CC1BB27AE}"/>
    <dgm:cxn modelId="{96CF0E95-ACC1-4298-B554-71744AA222AC}" type="presOf" srcId="{A933B67D-A17F-49C9-A272-B440D3B11DAB}" destId="{6C733807-C098-48B9-89D1-E0E3BC8DB8F7}" srcOrd="0" destOrd="0" presId="urn:microsoft.com/office/officeart/2005/8/layout/default"/>
    <dgm:cxn modelId="{9613EA2C-18C1-48CB-BB1D-F12898D5EA28}" srcId="{0517696A-9F8A-4026-93F4-002C429376A0}" destId="{F8AB9D31-B25B-48B0-ACF5-0A90864F7AE1}" srcOrd="6" destOrd="0" parTransId="{8D4747F7-C292-4337-955A-A0EE66F54428}" sibTransId="{A85279FE-1183-4A36-B2CE-8AE6B07EFC9C}"/>
    <dgm:cxn modelId="{98216D5B-ABFA-43C4-A070-03644138D220}" type="presOf" srcId="{E864BDEF-CADA-4290-A438-47F8397C0C77}" destId="{1357C259-82AE-4E6F-AC05-51E81D5E5B85}" srcOrd="0" destOrd="0" presId="urn:microsoft.com/office/officeart/2005/8/layout/default"/>
    <dgm:cxn modelId="{F3A5DAA1-E2E3-4230-A04B-78A0A5C864DF}" srcId="{0517696A-9F8A-4026-93F4-002C429376A0}" destId="{A167C086-DB68-4728-837F-9FC833213E6A}" srcOrd="2" destOrd="0" parTransId="{CEE5C486-6A21-42FA-A8B8-D12E6EF3F036}" sibTransId="{C2277C16-F5D6-40FD-886D-A80C9A3F85EF}"/>
    <dgm:cxn modelId="{2401469A-0595-4D9B-B22D-059002092118}" type="presOf" srcId="{5DB483A1-D625-430F-AC87-33B954BCD951}" destId="{95C526B4-6D94-4C13-A2E1-F0B1297D2EC3}" srcOrd="0" destOrd="0" presId="urn:microsoft.com/office/officeart/2005/8/layout/default"/>
    <dgm:cxn modelId="{E2E1D377-D724-415F-978D-DE9C76ED7B7F}" type="presOf" srcId="{9E41162D-2C16-4A60-9BBD-636D62ACCEEB}" destId="{DC615774-E640-4F45-8FDF-80D0A05AC83E}" srcOrd="0" destOrd="0" presId="urn:microsoft.com/office/officeart/2005/8/layout/default"/>
    <dgm:cxn modelId="{84672F30-7D53-4835-B99A-6E9F762961E3}" type="presOf" srcId="{665F9D90-B924-4BE7-9F58-6E69D563F7F1}" destId="{3D8CD2C6-5CF6-43BD-ABDC-B4D2A019A1A6}" srcOrd="0" destOrd="0" presId="urn:microsoft.com/office/officeart/2005/8/layout/default"/>
    <dgm:cxn modelId="{BAF956D5-EAE2-4B4A-84AE-AD30C755D9DB}" type="presOf" srcId="{421D4DF9-5CBD-4736-A3A3-91D9BFD1E8A0}" destId="{FC34E82A-4923-408A-86A3-11CE62F97C92}" srcOrd="0" destOrd="0" presId="urn:microsoft.com/office/officeart/2005/8/layout/default"/>
    <dgm:cxn modelId="{9C1A2D55-5EF1-49D2-B69E-4F1A287C3C7D}" srcId="{0517696A-9F8A-4026-93F4-002C429376A0}" destId="{421D4DF9-5CBD-4736-A3A3-91D9BFD1E8A0}" srcOrd="13" destOrd="0" parTransId="{63F983C8-EC83-4F0C-A53E-81F277096890}" sibTransId="{7E980323-F259-4EF4-BF91-1AE6310D4A00}"/>
    <dgm:cxn modelId="{9D9B6C68-F27D-49DF-9E79-F8E70D054018}" srcId="{0517696A-9F8A-4026-93F4-002C429376A0}" destId="{9E41162D-2C16-4A60-9BBD-636D62ACCEEB}" srcOrd="8" destOrd="0" parTransId="{1CC1FEA1-3F8B-41F2-BA13-F14CCE683246}" sibTransId="{05AE77D8-2A93-40A7-A9B4-DF6BF15D5D9A}"/>
    <dgm:cxn modelId="{838E9FD9-8932-463A-B4C5-8CA67BD1FDB8}" srcId="{0517696A-9F8A-4026-93F4-002C429376A0}" destId="{E864BDEF-CADA-4290-A438-47F8397C0C77}" srcOrd="5" destOrd="0" parTransId="{7A0FABFA-501A-4CC8-9F83-ED22EF451F50}" sibTransId="{9D720CB3-6785-471B-A2F9-D43D4732A9B5}"/>
    <dgm:cxn modelId="{B7F5AC39-3E28-4EA3-B043-E96C2F99FF8B}" type="presOf" srcId="{F8AB9D31-B25B-48B0-ACF5-0A90864F7AE1}" destId="{6ED5BB7F-C49B-42FA-AF3F-31B1988049E4}" srcOrd="0" destOrd="0" presId="urn:microsoft.com/office/officeart/2005/8/layout/default"/>
    <dgm:cxn modelId="{276B0A2C-2F87-4647-83EB-D860367B5EBD}" srcId="{0517696A-9F8A-4026-93F4-002C429376A0}" destId="{BA760BBB-CB18-4292-8540-521DAD87A46B}" srcOrd="4" destOrd="0" parTransId="{FC3B1FAE-C68B-4AD8-BAFD-6BDD424376D6}" sibTransId="{6B65E92F-F6FD-4742-9ED5-019A26198E35}"/>
    <dgm:cxn modelId="{037FFF91-0E3B-4234-8AB3-5DF06012B9EC}" srcId="{0517696A-9F8A-4026-93F4-002C429376A0}" destId="{665F9D90-B924-4BE7-9F58-6E69D563F7F1}" srcOrd="19" destOrd="0" parTransId="{82083CE4-17A3-4406-82E5-006CE1E5FDF2}" sibTransId="{FCE282EB-03E9-4ACB-8044-BD7771B42A0B}"/>
    <dgm:cxn modelId="{4420C754-D735-49AF-88E6-21CACAE2D921}" srcId="{0517696A-9F8A-4026-93F4-002C429376A0}" destId="{EC8790B5-A692-4663-AD80-EC861A4D1E8A}" srcOrd="15" destOrd="0" parTransId="{3A34E8EB-86F5-45B3-AC23-589A6A21E6B4}" sibTransId="{2AAD5109-9D42-4F61-89BA-D666931F1444}"/>
    <dgm:cxn modelId="{92B252B4-601F-4509-8530-70C8584CBC24}" srcId="{0517696A-9F8A-4026-93F4-002C429376A0}" destId="{B32245D5-F768-4E2F-B69D-6ADD56EAA07C}" srcOrd="18" destOrd="0" parTransId="{FC174E1C-CF91-4724-903F-343DAA264031}" sibTransId="{A2579465-2D51-4E5B-857F-E65F4F09630E}"/>
    <dgm:cxn modelId="{F4FBAA96-2054-4EDF-B42A-E713C11730FA}" srcId="{0517696A-9F8A-4026-93F4-002C429376A0}" destId="{F25413AF-E69B-4B3A-BBC5-70B7E6046EB1}" srcOrd="7" destOrd="0" parTransId="{C61BB4B8-3228-4D0A-84DC-2652E2585794}" sibTransId="{D8A5D130-F4C8-484E-93F6-900FBABDEEF2}"/>
    <dgm:cxn modelId="{42E6AC6F-DDB3-4968-BAF0-A094A5E26835}" srcId="{0517696A-9F8A-4026-93F4-002C429376A0}" destId="{A933B67D-A17F-49C9-A272-B440D3B11DAB}" srcOrd="1" destOrd="0" parTransId="{E8595320-F6A0-4A67-9657-7B3A0B0E98FB}" sibTransId="{5652C237-437C-41C8-8590-E1EE3AEBF7FB}"/>
    <dgm:cxn modelId="{6781A7CD-1D91-4CB0-82C7-0A86D991FA95}" type="presOf" srcId="{593CAC39-2FFB-4C14-AA1B-C91D4F991E05}" destId="{35B02AFF-C269-4F41-963A-2EBB2A58CE6D}" srcOrd="0" destOrd="0" presId="urn:microsoft.com/office/officeart/2005/8/layout/default"/>
    <dgm:cxn modelId="{104EF5C8-F068-4D06-A2D9-B836BCF419E4}" type="presOf" srcId="{021992E6-A257-43C4-8B3E-9541C5FD6CFA}" destId="{59503311-01D3-4380-9A22-4F18C867B2FA}" srcOrd="0" destOrd="0" presId="urn:microsoft.com/office/officeart/2005/8/layout/default"/>
    <dgm:cxn modelId="{5FFD97F1-FA33-4273-AB5F-5BCBB499718B}" srcId="{0517696A-9F8A-4026-93F4-002C429376A0}" destId="{5DB483A1-D625-430F-AC87-33B954BCD951}" srcOrd="17" destOrd="0" parTransId="{09D6E0CA-C1E6-44C2-95AD-218022EC467B}" sibTransId="{24F4D331-03FC-4028-8577-22CDF094AE46}"/>
    <dgm:cxn modelId="{868A14A3-0006-44F2-867D-3AD981141C98}" srcId="{0517696A-9F8A-4026-93F4-002C429376A0}" destId="{021992E6-A257-43C4-8B3E-9541C5FD6CFA}" srcOrd="14" destOrd="0" parTransId="{390459E5-C8C1-4340-BCA5-FF1E52BF35CA}" sibTransId="{86C89D9A-6A3B-4393-8CF3-0072B7182324}"/>
    <dgm:cxn modelId="{2B621570-2096-4D44-A51B-C3120852D89C}" type="presOf" srcId="{D038B989-9D9A-4B42-B6E5-0FBC196DCCAE}" destId="{2B5F77A7-E4D7-4E8D-BB5F-EBA4AC620988}" srcOrd="0" destOrd="0" presId="urn:microsoft.com/office/officeart/2005/8/layout/default"/>
    <dgm:cxn modelId="{FCEA080C-5CC6-42A6-8A03-7518DB47D098}" type="presOf" srcId="{A167C086-DB68-4728-837F-9FC833213E6A}" destId="{1A6394C0-11AA-4BD3-9C6C-1E4A685AC2C2}" srcOrd="0" destOrd="0" presId="urn:microsoft.com/office/officeart/2005/8/layout/default"/>
    <dgm:cxn modelId="{F1134584-F4C7-44F8-89A7-DD59EA98A1B3}" srcId="{0517696A-9F8A-4026-93F4-002C429376A0}" destId="{7F8CCD41-EBE6-4D2D-BAEC-9225D255F61E}" srcOrd="16" destOrd="0" parTransId="{A98C9A50-D671-428D-B0A9-7A24CCF72D92}" sibTransId="{0D10E029-AD52-43BE-96F2-3D5B5DD6D7F3}"/>
    <dgm:cxn modelId="{D0A8669D-CBE2-42DF-B7DA-70A78CC1F1AF}" srcId="{0517696A-9F8A-4026-93F4-002C429376A0}" destId="{D038B989-9D9A-4B42-B6E5-0FBC196DCCAE}" srcOrd="12" destOrd="0" parTransId="{5C1AA5D9-CF10-42F1-8958-EA60ADEE95BC}" sibTransId="{D2C7C93F-4ECE-4953-89C4-A9278ABFDCDF}"/>
    <dgm:cxn modelId="{2C6F1959-2058-4EA5-A0D2-AD31991B6F26}" type="presOf" srcId="{4A8420DD-34D6-4D84-BE5C-C9BA3F176D19}" destId="{1D9A6FB3-14AD-4FB2-B318-D746459BE353}" srcOrd="0" destOrd="0" presId="urn:microsoft.com/office/officeart/2005/8/layout/default"/>
    <dgm:cxn modelId="{D2D0B659-59EE-4636-87B5-F4C99918B09D}" type="presOf" srcId="{B32245D5-F768-4E2F-B69D-6ADD56EAA07C}" destId="{6E65C589-E5DC-42DE-A411-466087EF0AB6}" srcOrd="0" destOrd="0" presId="urn:microsoft.com/office/officeart/2005/8/layout/default"/>
    <dgm:cxn modelId="{0EDCD317-1093-4B01-85A3-00E00DE34BD8}" srcId="{0517696A-9F8A-4026-93F4-002C429376A0}" destId="{F2372DFF-4468-4D34-9EF0-87B0EB3B5899}" srcOrd="3" destOrd="0" parTransId="{BF216E51-C723-4EC0-ABD1-1FE01BC80C93}" sibTransId="{FCC67120-08FE-4DE6-8786-8E2B6796523D}"/>
    <dgm:cxn modelId="{F524D7E5-2DD4-4D93-80C0-8AEA2E159D69}" srcId="{0517696A-9F8A-4026-93F4-002C429376A0}" destId="{593CAC39-2FFB-4C14-AA1B-C91D4F991E05}" srcOrd="9" destOrd="0" parTransId="{3A3D1F57-2469-410D-BC8D-B392EDFEF8BB}" sibTransId="{109A55E0-880C-4CEC-8B4F-AE561823335E}"/>
    <dgm:cxn modelId="{90E3AF3F-E419-4E94-9E5F-0110EED2E455}" type="presOf" srcId="{BA760BBB-CB18-4292-8540-521DAD87A46B}" destId="{E9DB79FB-9758-4CCB-83FE-B9E26E20B399}" srcOrd="0" destOrd="0" presId="urn:microsoft.com/office/officeart/2005/8/layout/default"/>
    <dgm:cxn modelId="{7710246F-7CE0-4FE3-B284-94FA07D68604}" type="presOf" srcId="{83E0F783-55E3-4F03-B3F4-3C53054DC908}" destId="{17CCB83F-03EF-43E4-BB7B-7EC8CE9E2D83}" srcOrd="0" destOrd="0" presId="urn:microsoft.com/office/officeart/2005/8/layout/default"/>
    <dgm:cxn modelId="{9A8A83E2-780B-46A4-8707-AC5535FA79FF}" type="presOf" srcId="{EC8790B5-A692-4663-AD80-EC861A4D1E8A}" destId="{A321AED2-A747-43E3-86EC-B62D4CA14B90}" srcOrd="0" destOrd="0" presId="urn:microsoft.com/office/officeart/2005/8/layout/default"/>
    <dgm:cxn modelId="{0F6B7E91-D426-4642-B0D3-5204737A046B}" type="presOf" srcId="{0517696A-9F8A-4026-93F4-002C429376A0}" destId="{9995CDF2-5411-4985-8358-B90B9625D843}" srcOrd="0" destOrd="0" presId="urn:microsoft.com/office/officeart/2005/8/layout/default"/>
    <dgm:cxn modelId="{305DF19B-C9C3-4D2B-BF2D-50DD28F32FD4}" type="presOf" srcId="{7F8CCD41-EBE6-4D2D-BAEC-9225D255F61E}" destId="{F328DE22-7D7B-4E94-85A3-C9EA35782AC1}" srcOrd="0" destOrd="0" presId="urn:microsoft.com/office/officeart/2005/8/layout/default"/>
    <dgm:cxn modelId="{706D63B4-5776-481B-9D3F-1CEBC220B36E}" type="presParOf" srcId="{9995CDF2-5411-4985-8358-B90B9625D843}" destId="{17CCB83F-03EF-43E4-BB7B-7EC8CE9E2D83}" srcOrd="0" destOrd="0" presId="urn:microsoft.com/office/officeart/2005/8/layout/default"/>
    <dgm:cxn modelId="{63543BB5-5C9E-44F9-B863-2D964EF1607E}" type="presParOf" srcId="{9995CDF2-5411-4985-8358-B90B9625D843}" destId="{3CCD40AE-750B-42EF-85D9-1BA3EA6E2DC9}" srcOrd="1" destOrd="0" presId="urn:microsoft.com/office/officeart/2005/8/layout/default"/>
    <dgm:cxn modelId="{0F59E6FC-7070-434F-B020-A89CD659100C}" type="presParOf" srcId="{9995CDF2-5411-4985-8358-B90B9625D843}" destId="{6C733807-C098-48B9-89D1-E0E3BC8DB8F7}" srcOrd="2" destOrd="0" presId="urn:microsoft.com/office/officeart/2005/8/layout/default"/>
    <dgm:cxn modelId="{64C66814-F6E1-44B1-AAF3-62F1B11FE50B}" type="presParOf" srcId="{9995CDF2-5411-4985-8358-B90B9625D843}" destId="{1AC04188-C37A-4E25-8A89-5E379F2FA135}" srcOrd="3" destOrd="0" presId="urn:microsoft.com/office/officeart/2005/8/layout/default"/>
    <dgm:cxn modelId="{EE887C89-B316-4997-B9D0-9195E7CD383F}" type="presParOf" srcId="{9995CDF2-5411-4985-8358-B90B9625D843}" destId="{1A6394C0-11AA-4BD3-9C6C-1E4A685AC2C2}" srcOrd="4" destOrd="0" presId="urn:microsoft.com/office/officeart/2005/8/layout/default"/>
    <dgm:cxn modelId="{EFF7BAE2-F6E4-41A6-AF5F-4DE27331D9C1}" type="presParOf" srcId="{9995CDF2-5411-4985-8358-B90B9625D843}" destId="{DCC22516-5659-40EB-AD4C-B8AF4900F612}" srcOrd="5" destOrd="0" presId="urn:microsoft.com/office/officeart/2005/8/layout/default"/>
    <dgm:cxn modelId="{839C6271-277C-49AC-86B0-1545D9049661}" type="presParOf" srcId="{9995CDF2-5411-4985-8358-B90B9625D843}" destId="{A618D791-8977-471E-B193-65FF99A8F866}" srcOrd="6" destOrd="0" presId="urn:microsoft.com/office/officeart/2005/8/layout/default"/>
    <dgm:cxn modelId="{4BAC54CC-DA5B-40F6-B8DB-A707E28D417E}" type="presParOf" srcId="{9995CDF2-5411-4985-8358-B90B9625D843}" destId="{7203C874-733E-4411-8B15-68EFF65807A4}" srcOrd="7" destOrd="0" presId="urn:microsoft.com/office/officeart/2005/8/layout/default"/>
    <dgm:cxn modelId="{C649032D-964B-477F-A571-458D47ED9E08}" type="presParOf" srcId="{9995CDF2-5411-4985-8358-B90B9625D843}" destId="{E9DB79FB-9758-4CCB-83FE-B9E26E20B399}" srcOrd="8" destOrd="0" presId="urn:microsoft.com/office/officeart/2005/8/layout/default"/>
    <dgm:cxn modelId="{D7967165-56B6-4A4E-8F27-BCD145B24E6D}" type="presParOf" srcId="{9995CDF2-5411-4985-8358-B90B9625D843}" destId="{0103133F-FDAE-4CC6-B0B4-4F53781E5186}" srcOrd="9" destOrd="0" presId="urn:microsoft.com/office/officeart/2005/8/layout/default"/>
    <dgm:cxn modelId="{BEA0F93C-1475-4087-8037-0B4B37B599AC}" type="presParOf" srcId="{9995CDF2-5411-4985-8358-B90B9625D843}" destId="{1357C259-82AE-4E6F-AC05-51E81D5E5B85}" srcOrd="10" destOrd="0" presId="urn:microsoft.com/office/officeart/2005/8/layout/default"/>
    <dgm:cxn modelId="{BD3D9BEA-ADF0-4AD2-97E4-7B2575FDEB94}" type="presParOf" srcId="{9995CDF2-5411-4985-8358-B90B9625D843}" destId="{3E0578FC-A2AB-488A-9A78-764C4E6231A3}" srcOrd="11" destOrd="0" presId="urn:microsoft.com/office/officeart/2005/8/layout/default"/>
    <dgm:cxn modelId="{64D284EE-6E40-4817-BBAC-5E85F530389E}" type="presParOf" srcId="{9995CDF2-5411-4985-8358-B90B9625D843}" destId="{6ED5BB7F-C49B-42FA-AF3F-31B1988049E4}" srcOrd="12" destOrd="0" presId="urn:microsoft.com/office/officeart/2005/8/layout/default"/>
    <dgm:cxn modelId="{7D1493A4-6588-469A-B942-C1BE02B4F92B}" type="presParOf" srcId="{9995CDF2-5411-4985-8358-B90B9625D843}" destId="{9478048B-EAA5-41AA-A866-A2F2D0892A35}" srcOrd="13" destOrd="0" presId="urn:microsoft.com/office/officeart/2005/8/layout/default"/>
    <dgm:cxn modelId="{E0F6A555-4821-4FB9-BC77-CDAF80F2A0C0}" type="presParOf" srcId="{9995CDF2-5411-4985-8358-B90B9625D843}" destId="{89911271-25D0-46BC-A0B4-A55BC8EDF0F0}" srcOrd="14" destOrd="0" presId="urn:microsoft.com/office/officeart/2005/8/layout/default"/>
    <dgm:cxn modelId="{D0D05428-7A84-4385-B1E9-894A30A2C88D}" type="presParOf" srcId="{9995CDF2-5411-4985-8358-B90B9625D843}" destId="{581DF881-7430-4676-96A4-BFD6138E8885}" srcOrd="15" destOrd="0" presId="urn:microsoft.com/office/officeart/2005/8/layout/default"/>
    <dgm:cxn modelId="{A4CF1517-3E64-4E71-A906-22E8D9FB9851}" type="presParOf" srcId="{9995CDF2-5411-4985-8358-B90B9625D843}" destId="{DC615774-E640-4F45-8FDF-80D0A05AC83E}" srcOrd="16" destOrd="0" presId="urn:microsoft.com/office/officeart/2005/8/layout/default"/>
    <dgm:cxn modelId="{B97F5241-308A-418A-9BB5-A2724AB56E4C}" type="presParOf" srcId="{9995CDF2-5411-4985-8358-B90B9625D843}" destId="{E5D75959-CCEE-4FE1-86E0-AD96AC9522EA}" srcOrd="17" destOrd="0" presId="urn:microsoft.com/office/officeart/2005/8/layout/default"/>
    <dgm:cxn modelId="{8CFE4788-E3D9-4306-86D4-F19D9E131AD3}" type="presParOf" srcId="{9995CDF2-5411-4985-8358-B90B9625D843}" destId="{35B02AFF-C269-4F41-963A-2EBB2A58CE6D}" srcOrd="18" destOrd="0" presId="urn:microsoft.com/office/officeart/2005/8/layout/default"/>
    <dgm:cxn modelId="{F8875806-ED39-4FC7-813F-CA582F7A8353}" type="presParOf" srcId="{9995CDF2-5411-4985-8358-B90B9625D843}" destId="{622245B6-65F8-45E0-A04F-02AF7122376E}" srcOrd="19" destOrd="0" presId="urn:microsoft.com/office/officeart/2005/8/layout/default"/>
    <dgm:cxn modelId="{CB5F8352-C625-4423-A7C8-89D46B9F3673}" type="presParOf" srcId="{9995CDF2-5411-4985-8358-B90B9625D843}" destId="{1D9A6FB3-14AD-4FB2-B318-D746459BE353}" srcOrd="20" destOrd="0" presId="urn:microsoft.com/office/officeart/2005/8/layout/default"/>
    <dgm:cxn modelId="{35312C48-CA67-4FE9-A9C8-4CF4C5424CD6}" type="presParOf" srcId="{9995CDF2-5411-4985-8358-B90B9625D843}" destId="{42C89EE8-D861-4838-AD6E-E3C4AA896E0E}" srcOrd="21" destOrd="0" presId="urn:microsoft.com/office/officeart/2005/8/layout/default"/>
    <dgm:cxn modelId="{B8C336AA-A8D1-4090-8122-3E15923828BF}" type="presParOf" srcId="{9995CDF2-5411-4985-8358-B90B9625D843}" destId="{1A38D8C1-E107-4C26-A925-B153DB63EBE0}" srcOrd="22" destOrd="0" presId="urn:microsoft.com/office/officeart/2005/8/layout/default"/>
    <dgm:cxn modelId="{3E58E659-F97C-4BB5-8035-E608E5D77E5A}" type="presParOf" srcId="{9995CDF2-5411-4985-8358-B90B9625D843}" destId="{25FDCDA4-0E98-472D-B665-3EB4751C1992}" srcOrd="23" destOrd="0" presId="urn:microsoft.com/office/officeart/2005/8/layout/default"/>
    <dgm:cxn modelId="{77C1456E-8907-427A-A566-AFAC2B05D4E3}" type="presParOf" srcId="{9995CDF2-5411-4985-8358-B90B9625D843}" destId="{2B5F77A7-E4D7-4E8D-BB5F-EBA4AC620988}" srcOrd="24" destOrd="0" presId="urn:microsoft.com/office/officeart/2005/8/layout/default"/>
    <dgm:cxn modelId="{DC49725E-57F6-410E-A6D7-27BDC915F08C}" type="presParOf" srcId="{9995CDF2-5411-4985-8358-B90B9625D843}" destId="{3E914925-13B8-4A32-919E-81379F0E5093}" srcOrd="25" destOrd="0" presId="urn:microsoft.com/office/officeart/2005/8/layout/default"/>
    <dgm:cxn modelId="{EA4ACF8A-C08C-4E91-81EF-343CBD5BD4CD}" type="presParOf" srcId="{9995CDF2-5411-4985-8358-B90B9625D843}" destId="{FC34E82A-4923-408A-86A3-11CE62F97C92}" srcOrd="26" destOrd="0" presId="urn:microsoft.com/office/officeart/2005/8/layout/default"/>
    <dgm:cxn modelId="{644D6393-EE8F-4426-8827-5D097C8B0CC9}" type="presParOf" srcId="{9995CDF2-5411-4985-8358-B90B9625D843}" destId="{AD77CF38-4D9E-4FFC-BF89-493587EB20FB}" srcOrd="27" destOrd="0" presId="urn:microsoft.com/office/officeart/2005/8/layout/default"/>
    <dgm:cxn modelId="{DC937C2C-4D26-4123-92BA-E7A536A4B4C7}" type="presParOf" srcId="{9995CDF2-5411-4985-8358-B90B9625D843}" destId="{59503311-01D3-4380-9A22-4F18C867B2FA}" srcOrd="28" destOrd="0" presId="urn:microsoft.com/office/officeart/2005/8/layout/default"/>
    <dgm:cxn modelId="{89BAD274-C22C-4820-B201-D67E086E4298}" type="presParOf" srcId="{9995CDF2-5411-4985-8358-B90B9625D843}" destId="{BCF1AB47-A4ED-4832-90F1-9EE44CF30FC2}" srcOrd="29" destOrd="0" presId="urn:microsoft.com/office/officeart/2005/8/layout/default"/>
    <dgm:cxn modelId="{4F1D5D97-4728-4944-9DDC-C0C18B370F16}" type="presParOf" srcId="{9995CDF2-5411-4985-8358-B90B9625D843}" destId="{A321AED2-A747-43E3-86EC-B62D4CA14B90}" srcOrd="30" destOrd="0" presId="urn:microsoft.com/office/officeart/2005/8/layout/default"/>
    <dgm:cxn modelId="{2F0FC8CC-23C6-43AA-8DB1-7D8BE027A70B}" type="presParOf" srcId="{9995CDF2-5411-4985-8358-B90B9625D843}" destId="{2F60A0ED-51B4-409D-8726-4EFEDB4177BA}" srcOrd="31" destOrd="0" presId="urn:microsoft.com/office/officeart/2005/8/layout/default"/>
    <dgm:cxn modelId="{33DD07B0-A0E6-41AC-9EF8-C9567AA0C3BB}" type="presParOf" srcId="{9995CDF2-5411-4985-8358-B90B9625D843}" destId="{F328DE22-7D7B-4E94-85A3-C9EA35782AC1}" srcOrd="32" destOrd="0" presId="urn:microsoft.com/office/officeart/2005/8/layout/default"/>
    <dgm:cxn modelId="{BCDD2F82-67D1-4C23-9756-5E57BAE74128}" type="presParOf" srcId="{9995CDF2-5411-4985-8358-B90B9625D843}" destId="{A133983F-0777-46A5-88DF-452C8E79ACA1}" srcOrd="33" destOrd="0" presId="urn:microsoft.com/office/officeart/2005/8/layout/default"/>
    <dgm:cxn modelId="{35F34DF6-4ADF-4C37-9EC8-C06C3A6580D7}" type="presParOf" srcId="{9995CDF2-5411-4985-8358-B90B9625D843}" destId="{95C526B4-6D94-4C13-A2E1-F0B1297D2EC3}" srcOrd="34" destOrd="0" presId="urn:microsoft.com/office/officeart/2005/8/layout/default"/>
    <dgm:cxn modelId="{0D70C996-6F51-4493-8E42-4FBB89C80960}" type="presParOf" srcId="{9995CDF2-5411-4985-8358-B90B9625D843}" destId="{5E22A1EA-FA91-4E84-A79D-62436A515498}" srcOrd="35" destOrd="0" presId="urn:microsoft.com/office/officeart/2005/8/layout/default"/>
    <dgm:cxn modelId="{087E7906-9B53-41AB-BF07-ED5843342CB4}" type="presParOf" srcId="{9995CDF2-5411-4985-8358-B90B9625D843}" destId="{6E65C589-E5DC-42DE-A411-466087EF0AB6}" srcOrd="36" destOrd="0" presId="urn:microsoft.com/office/officeart/2005/8/layout/default"/>
    <dgm:cxn modelId="{8B02F3E8-7C12-43AD-815F-3FCD635438B0}" type="presParOf" srcId="{9995CDF2-5411-4985-8358-B90B9625D843}" destId="{31B4C8D9-559E-40F3-AD83-9368DDD736BB}" srcOrd="37" destOrd="0" presId="urn:microsoft.com/office/officeart/2005/8/layout/default"/>
    <dgm:cxn modelId="{15279C2E-6227-417F-A3D5-30CAEFBB862E}" type="presParOf" srcId="{9995CDF2-5411-4985-8358-B90B9625D843}" destId="{3D8CD2C6-5CF6-43BD-ABDC-B4D2A019A1A6}" srcOrd="3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DE169D4-5AE2-40B6-97DD-B8511542E9D5}" type="doc">
      <dgm:prSet loTypeId="urn:microsoft.com/office/officeart/2005/8/layout/venn2" loCatId="relationship" qsTypeId="urn:microsoft.com/office/officeart/2005/8/quickstyle/simple1#4" qsCatId="simple" csTypeId="urn:microsoft.com/office/officeart/2005/8/colors/accent1_2#6" csCatId="accent1" phldr="1"/>
      <dgm:spPr/>
      <dgm:t>
        <a:bodyPr/>
        <a:lstStyle/>
        <a:p>
          <a:endParaRPr lang="es-ES"/>
        </a:p>
      </dgm:t>
    </dgm:pt>
    <dgm:pt modelId="{E2B69E38-6752-4FBE-AFFC-A5B39EFF4C3C}" type="pres">
      <dgm:prSet presAssocID="{3DE169D4-5AE2-40B6-97DD-B8511542E9D5}" presName="Name0" presStyleCnt="0">
        <dgm:presLayoutVars>
          <dgm:chMax val="7"/>
          <dgm:resizeHandles val="exact"/>
        </dgm:presLayoutVars>
      </dgm:prSet>
      <dgm:spPr/>
      <dgm:t>
        <a:bodyPr/>
        <a:lstStyle/>
        <a:p>
          <a:endParaRPr lang="es-ES"/>
        </a:p>
      </dgm:t>
    </dgm:pt>
  </dgm:ptLst>
  <dgm:cxnLst>
    <dgm:cxn modelId="{3452AC09-0017-4FB0-824C-725359594137}" type="presOf" srcId="{3DE169D4-5AE2-40B6-97DD-B8511542E9D5}" destId="{E2B69E38-6752-4FBE-AFFC-A5B39EFF4C3C}" srcOrd="0" destOrd="0" presId="urn:microsoft.com/office/officeart/2005/8/layout/ven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D9F782D-36CF-4D18-9621-504C16249D0C}" type="doc">
      <dgm:prSet loTypeId="urn:microsoft.com/office/officeart/2005/8/layout/vList4#5" loCatId="list" qsTypeId="urn:microsoft.com/office/officeart/2005/8/quickstyle/simple1#5" qsCatId="simple" csTypeId="urn:microsoft.com/office/officeart/2005/8/colors/accent1_2#7" csCatId="accent1" phldr="1"/>
      <dgm:spPr/>
      <dgm:t>
        <a:bodyPr/>
        <a:lstStyle/>
        <a:p>
          <a:endParaRPr lang="es-ES"/>
        </a:p>
      </dgm:t>
    </dgm:pt>
    <dgm:pt modelId="{B1FDEF65-9937-41DE-8C8B-C860BBF75CA2}">
      <dgm:prSet custT="1"/>
      <dgm:spPr>
        <a:solidFill>
          <a:srgbClr val="794419"/>
        </a:solidFill>
      </dgm:spPr>
      <dgm:t>
        <a:bodyPr/>
        <a:lstStyle/>
        <a:p>
          <a:pPr rtl="0"/>
          <a:r>
            <a:rPr lang="es-ES" sz="2000" b="1" dirty="0" smtClean="0">
              <a:solidFill>
                <a:srgbClr val="FFFF00"/>
              </a:solidFill>
            </a:rPr>
            <a:t>Disminución de hasta un 50% del tiempo involucrado en las compras directas.</a:t>
          </a:r>
          <a:endParaRPr lang="es-ES" sz="2000" dirty="0">
            <a:solidFill>
              <a:srgbClr val="FFFF00"/>
            </a:solidFill>
          </a:endParaRPr>
        </a:p>
      </dgm:t>
    </dgm:pt>
    <dgm:pt modelId="{ACD73704-A3EF-4575-8D4D-49A1900DB56E}" type="parTrans" cxnId="{91022B6E-8912-45C0-80EB-7B673427BC16}">
      <dgm:prSet/>
      <dgm:spPr/>
      <dgm:t>
        <a:bodyPr/>
        <a:lstStyle/>
        <a:p>
          <a:endParaRPr lang="es-ES" sz="1600">
            <a:solidFill>
              <a:srgbClr val="FFFF00"/>
            </a:solidFill>
          </a:endParaRPr>
        </a:p>
      </dgm:t>
    </dgm:pt>
    <dgm:pt modelId="{348399B1-EA74-45A7-AD25-3C6EDF136270}" type="sibTrans" cxnId="{91022B6E-8912-45C0-80EB-7B673427BC16}">
      <dgm:prSet/>
      <dgm:spPr/>
      <dgm:t>
        <a:bodyPr/>
        <a:lstStyle/>
        <a:p>
          <a:endParaRPr lang="es-ES" sz="1600">
            <a:solidFill>
              <a:srgbClr val="FFFF00"/>
            </a:solidFill>
          </a:endParaRPr>
        </a:p>
      </dgm:t>
    </dgm:pt>
    <dgm:pt modelId="{A273CF07-E16E-4218-8C2F-24CD112BE293}">
      <dgm:prSet custT="1"/>
      <dgm:spPr>
        <a:solidFill>
          <a:srgbClr val="794419"/>
        </a:solidFill>
      </dgm:spPr>
      <dgm:t>
        <a:bodyPr/>
        <a:lstStyle/>
        <a:p>
          <a:pPr rtl="0"/>
          <a:r>
            <a:rPr lang="es-PE" sz="2000" b="1" dirty="0" smtClean="0">
              <a:solidFill>
                <a:srgbClr val="FFFF00"/>
              </a:solidFill>
            </a:rPr>
            <a:t>10% de ahorros promedio en negociación de contratos </a:t>
          </a:r>
          <a:endParaRPr lang="en-AU" sz="2000" b="1" dirty="0" smtClean="0">
            <a:solidFill>
              <a:srgbClr val="FFFF00"/>
            </a:solidFill>
          </a:endParaRPr>
        </a:p>
      </dgm:t>
    </dgm:pt>
    <dgm:pt modelId="{D3D3777C-2F90-40E7-9788-BBC85FE6DFF3}" type="parTrans" cxnId="{5845D59D-33CE-4552-8642-051E274D6386}">
      <dgm:prSet/>
      <dgm:spPr/>
      <dgm:t>
        <a:bodyPr/>
        <a:lstStyle/>
        <a:p>
          <a:endParaRPr lang="es-ES" sz="1600">
            <a:solidFill>
              <a:srgbClr val="FFFF00"/>
            </a:solidFill>
          </a:endParaRPr>
        </a:p>
      </dgm:t>
    </dgm:pt>
    <dgm:pt modelId="{7B2B6559-B25E-4EDA-A720-7AB0B27CA889}" type="sibTrans" cxnId="{5845D59D-33CE-4552-8642-051E274D6386}">
      <dgm:prSet/>
      <dgm:spPr/>
      <dgm:t>
        <a:bodyPr/>
        <a:lstStyle/>
        <a:p>
          <a:endParaRPr lang="es-ES" sz="1600">
            <a:solidFill>
              <a:srgbClr val="FFFF00"/>
            </a:solidFill>
          </a:endParaRPr>
        </a:p>
      </dgm:t>
    </dgm:pt>
    <dgm:pt modelId="{A6C953B1-DEF0-4E19-A677-24870DCAF222}">
      <dgm:prSet custT="1"/>
      <dgm:spPr>
        <a:solidFill>
          <a:srgbClr val="794419"/>
        </a:solidFill>
      </dgm:spPr>
      <dgm:t>
        <a:bodyPr/>
        <a:lstStyle/>
        <a:p>
          <a:pPr rtl="0"/>
          <a:r>
            <a:rPr lang="es-ES" sz="2000" b="1" dirty="0" smtClean="0">
              <a:solidFill>
                <a:srgbClr val="FFFF00"/>
              </a:solidFill>
            </a:rPr>
            <a:t>Trazabilidad y </a:t>
          </a:r>
          <a:r>
            <a:rPr lang="es-ES" sz="2000" b="1" dirty="0" err="1" smtClean="0">
              <a:solidFill>
                <a:srgbClr val="FFFF00"/>
              </a:solidFill>
            </a:rPr>
            <a:t>Auditabilidad</a:t>
          </a:r>
          <a:r>
            <a:rPr lang="es-ES" sz="2000" b="1" dirty="0" smtClean="0">
              <a:solidFill>
                <a:srgbClr val="FFFF00"/>
              </a:solidFill>
            </a:rPr>
            <a:t> de los procesos, mayor control y visibilidad de la actividad de abastecimiento.</a:t>
          </a:r>
          <a:endParaRPr lang="es-ES" sz="2000" dirty="0">
            <a:solidFill>
              <a:srgbClr val="FFFF00"/>
            </a:solidFill>
          </a:endParaRPr>
        </a:p>
      </dgm:t>
    </dgm:pt>
    <dgm:pt modelId="{EE46DC5F-3B82-4D42-A419-06A4B512FD6F}" type="parTrans" cxnId="{E067CEDE-7494-430C-B59E-F2B84C001D6A}">
      <dgm:prSet/>
      <dgm:spPr/>
      <dgm:t>
        <a:bodyPr/>
        <a:lstStyle/>
        <a:p>
          <a:endParaRPr lang="es-ES" sz="1600">
            <a:solidFill>
              <a:srgbClr val="FFFF00"/>
            </a:solidFill>
          </a:endParaRPr>
        </a:p>
      </dgm:t>
    </dgm:pt>
    <dgm:pt modelId="{2A7F69B2-6E34-4462-B299-6F61FEE806D0}" type="sibTrans" cxnId="{E067CEDE-7494-430C-B59E-F2B84C001D6A}">
      <dgm:prSet/>
      <dgm:spPr/>
      <dgm:t>
        <a:bodyPr/>
        <a:lstStyle/>
        <a:p>
          <a:endParaRPr lang="es-ES" sz="1600">
            <a:solidFill>
              <a:srgbClr val="FFFF00"/>
            </a:solidFill>
          </a:endParaRPr>
        </a:p>
      </dgm:t>
    </dgm:pt>
    <dgm:pt modelId="{DC4DF56B-E863-4714-BC2B-C469B83A4B16}">
      <dgm:prSet custT="1"/>
      <dgm:spPr>
        <a:solidFill>
          <a:srgbClr val="794419"/>
        </a:solidFill>
      </dgm:spPr>
      <dgm:t>
        <a:bodyPr/>
        <a:lstStyle/>
        <a:p>
          <a:pPr rtl="0"/>
          <a:r>
            <a:rPr lang="es-ES" sz="2000" b="1" dirty="0" smtClean="0">
              <a:solidFill>
                <a:srgbClr val="FFFF00"/>
              </a:solidFill>
            </a:rPr>
            <a:t>Aumento de hasta un 33% de eficiencia en el desempeño de compradores.</a:t>
          </a:r>
          <a:endParaRPr lang="es-ES" sz="2000" dirty="0">
            <a:solidFill>
              <a:srgbClr val="FFFF00"/>
            </a:solidFill>
          </a:endParaRPr>
        </a:p>
      </dgm:t>
    </dgm:pt>
    <dgm:pt modelId="{940CF2A1-0587-4FA1-BB4B-933A88DA31AE}" type="parTrans" cxnId="{C343E4B3-5592-4140-8105-0DC095080174}">
      <dgm:prSet/>
      <dgm:spPr/>
      <dgm:t>
        <a:bodyPr/>
        <a:lstStyle/>
        <a:p>
          <a:endParaRPr lang="es-ES" sz="1600">
            <a:solidFill>
              <a:srgbClr val="FFFF00"/>
            </a:solidFill>
          </a:endParaRPr>
        </a:p>
      </dgm:t>
    </dgm:pt>
    <dgm:pt modelId="{37D3001F-399F-456A-8404-6B5A48E168A0}" type="sibTrans" cxnId="{C343E4B3-5592-4140-8105-0DC095080174}">
      <dgm:prSet/>
      <dgm:spPr/>
      <dgm:t>
        <a:bodyPr/>
        <a:lstStyle/>
        <a:p>
          <a:endParaRPr lang="es-ES" sz="1600">
            <a:solidFill>
              <a:srgbClr val="FFFF00"/>
            </a:solidFill>
          </a:endParaRPr>
        </a:p>
      </dgm:t>
    </dgm:pt>
    <dgm:pt modelId="{0110933D-255F-4B42-9B0F-DE87D17F578A}" type="pres">
      <dgm:prSet presAssocID="{ED9F782D-36CF-4D18-9621-504C16249D0C}" presName="linear" presStyleCnt="0">
        <dgm:presLayoutVars>
          <dgm:dir/>
          <dgm:resizeHandles val="exact"/>
        </dgm:presLayoutVars>
      </dgm:prSet>
      <dgm:spPr/>
      <dgm:t>
        <a:bodyPr/>
        <a:lstStyle/>
        <a:p>
          <a:endParaRPr lang="es-ES"/>
        </a:p>
      </dgm:t>
    </dgm:pt>
    <dgm:pt modelId="{3349FD61-A055-4F8D-92B7-6AA6B3A6E5A0}" type="pres">
      <dgm:prSet presAssocID="{B1FDEF65-9937-41DE-8C8B-C860BBF75CA2}" presName="comp" presStyleCnt="0"/>
      <dgm:spPr/>
    </dgm:pt>
    <dgm:pt modelId="{A4AC7AA7-F43E-4627-BF92-AAC05F73482A}" type="pres">
      <dgm:prSet presAssocID="{B1FDEF65-9937-41DE-8C8B-C860BBF75CA2}" presName="box" presStyleLbl="node1" presStyleIdx="0" presStyleCnt="4"/>
      <dgm:spPr/>
      <dgm:t>
        <a:bodyPr/>
        <a:lstStyle/>
        <a:p>
          <a:endParaRPr lang="es-ES"/>
        </a:p>
      </dgm:t>
    </dgm:pt>
    <dgm:pt modelId="{81D2C80B-F704-444D-8E6F-4106E052A11A}" type="pres">
      <dgm:prSet presAssocID="{B1FDEF65-9937-41DE-8C8B-C860BBF75CA2}" presName="img" presStyleLbl="fgImgPlace1" presStyleIdx="0" presStyleCnt="4"/>
      <dgm:spPr>
        <a:blipFill rotWithShape="0">
          <a:blip xmlns:r="http://schemas.openxmlformats.org/officeDocument/2006/relationships" r:embed="rId1"/>
          <a:stretch>
            <a:fillRect/>
          </a:stretch>
        </a:blipFill>
      </dgm:spPr>
    </dgm:pt>
    <dgm:pt modelId="{68AB9881-F85B-46DA-8DFA-6B8E7F8E7A91}" type="pres">
      <dgm:prSet presAssocID="{B1FDEF65-9937-41DE-8C8B-C860BBF75CA2}" presName="text" presStyleLbl="node1" presStyleIdx="0" presStyleCnt="4">
        <dgm:presLayoutVars>
          <dgm:bulletEnabled val="1"/>
        </dgm:presLayoutVars>
      </dgm:prSet>
      <dgm:spPr/>
      <dgm:t>
        <a:bodyPr/>
        <a:lstStyle/>
        <a:p>
          <a:endParaRPr lang="es-ES"/>
        </a:p>
      </dgm:t>
    </dgm:pt>
    <dgm:pt modelId="{2EC7D86D-D839-4B5D-BA48-A34631CE119A}" type="pres">
      <dgm:prSet presAssocID="{348399B1-EA74-45A7-AD25-3C6EDF136270}" presName="spacer" presStyleCnt="0"/>
      <dgm:spPr/>
    </dgm:pt>
    <dgm:pt modelId="{7F01BDB9-5B23-474E-933C-687300D17103}" type="pres">
      <dgm:prSet presAssocID="{DC4DF56B-E863-4714-BC2B-C469B83A4B16}" presName="comp" presStyleCnt="0"/>
      <dgm:spPr/>
    </dgm:pt>
    <dgm:pt modelId="{1042CD5A-9516-46B4-9EC1-A35CA0E53178}" type="pres">
      <dgm:prSet presAssocID="{DC4DF56B-E863-4714-BC2B-C469B83A4B16}" presName="box" presStyleLbl="node1" presStyleIdx="1" presStyleCnt="4"/>
      <dgm:spPr/>
      <dgm:t>
        <a:bodyPr/>
        <a:lstStyle/>
        <a:p>
          <a:endParaRPr lang="es-ES"/>
        </a:p>
      </dgm:t>
    </dgm:pt>
    <dgm:pt modelId="{A0CFB931-40A8-48BA-BE70-335650083A89}" type="pres">
      <dgm:prSet presAssocID="{DC4DF56B-E863-4714-BC2B-C469B83A4B16}" presName="img" presStyleLbl="fgImgPlace1" presStyleIdx="1" presStyleCnt="4"/>
      <dgm:spPr>
        <a:blipFill rotWithShape="0">
          <a:blip xmlns:r="http://schemas.openxmlformats.org/officeDocument/2006/relationships" r:embed="rId2"/>
          <a:stretch>
            <a:fillRect/>
          </a:stretch>
        </a:blipFill>
      </dgm:spPr>
    </dgm:pt>
    <dgm:pt modelId="{A78F9704-3429-464D-820A-67B52D7EB3B4}" type="pres">
      <dgm:prSet presAssocID="{DC4DF56B-E863-4714-BC2B-C469B83A4B16}" presName="text" presStyleLbl="node1" presStyleIdx="1" presStyleCnt="4">
        <dgm:presLayoutVars>
          <dgm:bulletEnabled val="1"/>
        </dgm:presLayoutVars>
      </dgm:prSet>
      <dgm:spPr/>
      <dgm:t>
        <a:bodyPr/>
        <a:lstStyle/>
        <a:p>
          <a:endParaRPr lang="es-ES"/>
        </a:p>
      </dgm:t>
    </dgm:pt>
    <dgm:pt modelId="{D04D166C-068A-4DE3-B464-9C25DAC901E0}" type="pres">
      <dgm:prSet presAssocID="{37D3001F-399F-456A-8404-6B5A48E168A0}" presName="spacer" presStyleCnt="0"/>
      <dgm:spPr/>
    </dgm:pt>
    <dgm:pt modelId="{66E09B2A-44B6-40DD-BE5F-EE8AE7AC968E}" type="pres">
      <dgm:prSet presAssocID="{A273CF07-E16E-4218-8C2F-24CD112BE293}" presName="comp" presStyleCnt="0"/>
      <dgm:spPr/>
    </dgm:pt>
    <dgm:pt modelId="{7D5E4BC6-CE6D-4471-BAA3-AEAC40852B81}" type="pres">
      <dgm:prSet presAssocID="{A273CF07-E16E-4218-8C2F-24CD112BE293}" presName="box" presStyleLbl="node1" presStyleIdx="2" presStyleCnt="4"/>
      <dgm:spPr/>
      <dgm:t>
        <a:bodyPr/>
        <a:lstStyle/>
        <a:p>
          <a:endParaRPr lang="es-ES"/>
        </a:p>
      </dgm:t>
    </dgm:pt>
    <dgm:pt modelId="{D4FF082A-4109-467E-A3CB-26FA3BE932A0}" type="pres">
      <dgm:prSet presAssocID="{A273CF07-E16E-4218-8C2F-24CD112BE293}" presName="img" presStyleLbl="fgImgPlace1" presStyleIdx="2" presStyleCnt="4"/>
      <dgm:spPr>
        <a:blipFill rotWithShape="0">
          <a:blip xmlns:r="http://schemas.openxmlformats.org/officeDocument/2006/relationships" r:embed="rId3"/>
          <a:stretch>
            <a:fillRect/>
          </a:stretch>
        </a:blipFill>
      </dgm:spPr>
    </dgm:pt>
    <dgm:pt modelId="{C0BDE43F-A917-41CC-B886-8EA8C06461E1}" type="pres">
      <dgm:prSet presAssocID="{A273CF07-E16E-4218-8C2F-24CD112BE293}" presName="text" presStyleLbl="node1" presStyleIdx="2" presStyleCnt="4">
        <dgm:presLayoutVars>
          <dgm:bulletEnabled val="1"/>
        </dgm:presLayoutVars>
      </dgm:prSet>
      <dgm:spPr/>
      <dgm:t>
        <a:bodyPr/>
        <a:lstStyle/>
        <a:p>
          <a:endParaRPr lang="es-ES"/>
        </a:p>
      </dgm:t>
    </dgm:pt>
    <dgm:pt modelId="{69E7A45C-A393-410E-A31E-7A8537BBB224}" type="pres">
      <dgm:prSet presAssocID="{7B2B6559-B25E-4EDA-A720-7AB0B27CA889}" presName="spacer" presStyleCnt="0"/>
      <dgm:spPr/>
    </dgm:pt>
    <dgm:pt modelId="{5B7C4C5C-1A81-44B6-9274-56AB8D5609AD}" type="pres">
      <dgm:prSet presAssocID="{A6C953B1-DEF0-4E19-A677-24870DCAF222}" presName="comp" presStyleCnt="0"/>
      <dgm:spPr/>
    </dgm:pt>
    <dgm:pt modelId="{CEA16822-4543-472E-BC1F-905B24D1AECE}" type="pres">
      <dgm:prSet presAssocID="{A6C953B1-DEF0-4E19-A677-24870DCAF222}" presName="box" presStyleLbl="node1" presStyleIdx="3" presStyleCnt="4"/>
      <dgm:spPr/>
      <dgm:t>
        <a:bodyPr/>
        <a:lstStyle/>
        <a:p>
          <a:endParaRPr lang="es-ES"/>
        </a:p>
      </dgm:t>
    </dgm:pt>
    <dgm:pt modelId="{85A7C15E-593E-483B-8341-F45E6D412B93}" type="pres">
      <dgm:prSet presAssocID="{A6C953B1-DEF0-4E19-A677-24870DCAF222}" presName="img" presStyleLbl="fgImgPlace1" presStyleIdx="3" presStyleCnt="4"/>
      <dgm:spPr>
        <a:blipFill rotWithShape="0">
          <a:blip xmlns:r="http://schemas.openxmlformats.org/officeDocument/2006/relationships" r:embed="rId4"/>
          <a:stretch>
            <a:fillRect/>
          </a:stretch>
        </a:blipFill>
      </dgm:spPr>
    </dgm:pt>
    <dgm:pt modelId="{F2205794-EFEA-4816-9FE1-7400DD6A5A57}" type="pres">
      <dgm:prSet presAssocID="{A6C953B1-DEF0-4E19-A677-24870DCAF222}" presName="text" presStyleLbl="node1" presStyleIdx="3" presStyleCnt="4">
        <dgm:presLayoutVars>
          <dgm:bulletEnabled val="1"/>
        </dgm:presLayoutVars>
      </dgm:prSet>
      <dgm:spPr/>
      <dgm:t>
        <a:bodyPr/>
        <a:lstStyle/>
        <a:p>
          <a:endParaRPr lang="es-ES"/>
        </a:p>
      </dgm:t>
    </dgm:pt>
  </dgm:ptLst>
  <dgm:cxnLst>
    <dgm:cxn modelId="{AB974C0A-15ED-496D-B6AA-65F5FBB809C1}" type="presOf" srcId="{ED9F782D-36CF-4D18-9621-504C16249D0C}" destId="{0110933D-255F-4B42-9B0F-DE87D17F578A}" srcOrd="0" destOrd="0" presId="urn:microsoft.com/office/officeart/2005/8/layout/vList4#5"/>
    <dgm:cxn modelId="{5FCF8FC3-9FCA-479C-8FA8-C1AE149C5D64}" type="presOf" srcId="{DC4DF56B-E863-4714-BC2B-C469B83A4B16}" destId="{1042CD5A-9516-46B4-9EC1-A35CA0E53178}" srcOrd="0" destOrd="0" presId="urn:microsoft.com/office/officeart/2005/8/layout/vList4#5"/>
    <dgm:cxn modelId="{07F125EB-05F9-4B71-AFBE-ACF687B912B9}" type="presOf" srcId="{A273CF07-E16E-4218-8C2F-24CD112BE293}" destId="{7D5E4BC6-CE6D-4471-BAA3-AEAC40852B81}" srcOrd="0" destOrd="0" presId="urn:microsoft.com/office/officeart/2005/8/layout/vList4#5"/>
    <dgm:cxn modelId="{FD276948-3C46-48BE-A161-5AD6A6362203}" type="presOf" srcId="{B1FDEF65-9937-41DE-8C8B-C860BBF75CA2}" destId="{68AB9881-F85B-46DA-8DFA-6B8E7F8E7A91}" srcOrd="1" destOrd="0" presId="urn:microsoft.com/office/officeart/2005/8/layout/vList4#5"/>
    <dgm:cxn modelId="{C97D10C7-46E6-4156-9DA1-11D6697DE7BA}" type="presOf" srcId="{A273CF07-E16E-4218-8C2F-24CD112BE293}" destId="{C0BDE43F-A917-41CC-B886-8EA8C06461E1}" srcOrd="1" destOrd="0" presId="urn:microsoft.com/office/officeart/2005/8/layout/vList4#5"/>
    <dgm:cxn modelId="{91022B6E-8912-45C0-80EB-7B673427BC16}" srcId="{ED9F782D-36CF-4D18-9621-504C16249D0C}" destId="{B1FDEF65-9937-41DE-8C8B-C860BBF75CA2}" srcOrd="0" destOrd="0" parTransId="{ACD73704-A3EF-4575-8D4D-49A1900DB56E}" sibTransId="{348399B1-EA74-45A7-AD25-3C6EDF136270}"/>
    <dgm:cxn modelId="{E067CEDE-7494-430C-B59E-F2B84C001D6A}" srcId="{ED9F782D-36CF-4D18-9621-504C16249D0C}" destId="{A6C953B1-DEF0-4E19-A677-24870DCAF222}" srcOrd="3" destOrd="0" parTransId="{EE46DC5F-3B82-4D42-A419-06A4B512FD6F}" sibTransId="{2A7F69B2-6E34-4462-B299-6F61FEE806D0}"/>
    <dgm:cxn modelId="{129B4717-BF11-4437-9EA3-973AF5B56294}" type="presOf" srcId="{DC4DF56B-E863-4714-BC2B-C469B83A4B16}" destId="{A78F9704-3429-464D-820A-67B52D7EB3B4}" srcOrd="1" destOrd="0" presId="urn:microsoft.com/office/officeart/2005/8/layout/vList4#5"/>
    <dgm:cxn modelId="{D8CF378F-8321-4F17-A844-213F1FD8BA48}" type="presOf" srcId="{B1FDEF65-9937-41DE-8C8B-C860BBF75CA2}" destId="{A4AC7AA7-F43E-4627-BF92-AAC05F73482A}" srcOrd="0" destOrd="0" presId="urn:microsoft.com/office/officeart/2005/8/layout/vList4#5"/>
    <dgm:cxn modelId="{EE8F1C87-5B14-4EA8-95EA-1F7166122CB9}" type="presOf" srcId="{A6C953B1-DEF0-4E19-A677-24870DCAF222}" destId="{CEA16822-4543-472E-BC1F-905B24D1AECE}" srcOrd="0" destOrd="0" presId="urn:microsoft.com/office/officeart/2005/8/layout/vList4#5"/>
    <dgm:cxn modelId="{5845D59D-33CE-4552-8642-051E274D6386}" srcId="{ED9F782D-36CF-4D18-9621-504C16249D0C}" destId="{A273CF07-E16E-4218-8C2F-24CD112BE293}" srcOrd="2" destOrd="0" parTransId="{D3D3777C-2F90-40E7-9788-BBC85FE6DFF3}" sibTransId="{7B2B6559-B25E-4EDA-A720-7AB0B27CA889}"/>
    <dgm:cxn modelId="{C343E4B3-5592-4140-8105-0DC095080174}" srcId="{ED9F782D-36CF-4D18-9621-504C16249D0C}" destId="{DC4DF56B-E863-4714-BC2B-C469B83A4B16}" srcOrd="1" destOrd="0" parTransId="{940CF2A1-0587-4FA1-BB4B-933A88DA31AE}" sibTransId="{37D3001F-399F-456A-8404-6B5A48E168A0}"/>
    <dgm:cxn modelId="{3100D254-2282-4F9A-84FF-9318C81C96F3}" type="presOf" srcId="{A6C953B1-DEF0-4E19-A677-24870DCAF222}" destId="{F2205794-EFEA-4816-9FE1-7400DD6A5A57}" srcOrd="1" destOrd="0" presId="urn:microsoft.com/office/officeart/2005/8/layout/vList4#5"/>
    <dgm:cxn modelId="{2023609C-9071-4368-BC73-E3F049512975}" type="presParOf" srcId="{0110933D-255F-4B42-9B0F-DE87D17F578A}" destId="{3349FD61-A055-4F8D-92B7-6AA6B3A6E5A0}" srcOrd="0" destOrd="0" presId="urn:microsoft.com/office/officeart/2005/8/layout/vList4#5"/>
    <dgm:cxn modelId="{0561AE66-D320-4F92-8103-8322C39DB314}" type="presParOf" srcId="{3349FD61-A055-4F8D-92B7-6AA6B3A6E5A0}" destId="{A4AC7AA7-F43E-4627-BF92-AAC05F73482A}" srcOrd="0" destOrd="0" presId="urn:microsoft.com/office/officeart/2005/8/layout/vList4#5"/>
    <dgm:cxn modelId="{99F9EF56-FE2B-4F0C-8EF4-3E6D7D853E61}" type="presParOf" srcId="{3349FD61-A055-4F8D-92B7-6AA6B3A6E5A0}" destId="{81D2C80B-F704-444D-8E6F-4106E052A11A}" srcOrd="1" destOrd="0" presId="urn:microsoft.com/office/officeart/2005/8/layout/vList4#5"/>
    <dgm:cxn modelId="{019D60D0-8D36-4BE5-81E5-0ECDDF83750F}" type="presParOf" srcId="{3349FD61-A055-4F8D-92B7-6AA6B3A6E5A0}" destId="{68AB9881-F85B-46DA-8DFA-6B8E7F8E7A91}" srcOrd="2" destOrd="0" presId="urn:microsoft.com/office/officeart/2005/8/layout/vList4#5"/>
    <dgm:cxn modelId="{03FD09BE-3406-45D6-829C-5506516FB23C}" type="presParOf" srcId="{0110933D-255F-4B42-9B0F-DE87D17F578A}" destId="{2EC7D86D-D839-4B5D-BA48-A34631CE119A}" srcOrd="1" destOrd="0" presId="urn:microsoft.com/office/officeart/2005/8/layout/vList4#5"/>
    <dgm:cxn modelId="{36161034-5373-4628-AE20-D28978ECE7E7}" type="presParOf" srcId="{0110933D-255F-4B42-9B0F-DE87D17F578A}" destId="{7F01BDB9-5B23-474E-933C-687300D17103}" srcOrd="2" destOrd="0" presId="urn:microsoft.com/office/officeart/2005/8/layout/vList4#5"/>
    <dgm:cxn modelId="{EE69BB69-9035-49F6-BDC4-0A2E6AC70EC8}" type="presParOf" srcId="{7F01BDB9-5B23-474E-933C-687300D17103}" destId="{1042CD5A-9516-46B4-9EC1-A35CA0E53178}" srcOrd="0" destOrd="0" presId="urn:microsoft.com/office/officeart/2005/8/layout/vList4#5"/>
    <dgm:cxn modelId="{60DA8B04-30BC-4E7B-B26B-A9827DA5AB9A}" type="presParOf" srcId="{7F01BDB9-5B23-474E-933C-687300D17103}" destId="{A0CFB931-40A8-48BA-BE70-335650083A89}" srcOrd="1" destOrd="0" presId="urn:microsoft.com/office/officeart/2005/8/layout/vList4#5"/>
    <dgm:cxn modelId="{84395F99-9346-4DC8-9050-D806BE693DAE}" type="presParOf" srcId="{7F01BDB9-5B23-474E-933C-687300D17103}" destId="{A78F9704-3429-464D-820A-67B52D7EB3B4}" srcOrd="2" destOrd="0" presId="urn:microsoft.com/office/officeart/2005/8/layout/vList4#5"/>
    <dgm:cxn modelId="{8A7844E2-EF8B-4C7A-BA93-27B3BBF50C1B}" type="presParOf" srcId="{0110933D-255F-4B42-9B0F-DE87D17F578A}" destId="{D04D166C-068A-4DE3-B464-9C25DAC901E0}" srcOrd="3" destOrd="0" presId="urn:microsoft.com/office/officeart/2005/8/layout/vList4#5"/>
    <dgm:cxn modelId="{F4FACE66-7B57-4E34-B23F-F8EE119F28E5}" type="presParOf" srcId="{0110933D-255F-4B42-9B0F-DE87D17F578A}" destId="{66E09B2A-44B6-40DD-BE5F-EE8AE7AC968E}" srcOrd="4" destOrd="0" presId="urn:microsoft.com/office/officeart/2005/8/layout/vList4#5"/>
    <dgm:cxn modelId="{0D66B24C-56A7-4E68-B550-07DA53D7E261}" type="presParOf" srcId="{66E09B2A-44B6-40DD-BE5F-EE8AE7AC968E}" destId="{7D5E4BC6-CE6D-4471-BAA3-AEAC40852B81}" srcOrd="0" destOrd="0" presId="urn:microsoft.com/office/officeart/2005/8/layout/vList4#5"/>
    <dgm:cxn modelId="{E6E34124-BAC1-4E5E-BA92-5ED9A2D2453B}" type="presParOf" srcId="{66E09B2A-44B6-40DD-BE5F-EE8AE7AC968E}" destId="{D4FF082A-4109-467E-A3CB-26FA3BE932A0}" srcOrd="1" destOrd="0" presId="urn:microsoft.com/office/officeart/2005/8/layout/vList4#5"/>
    <dgm:cxn modelId="{0DCDBC5D-FD7C-4FD1-93B1-001BF2C94FBA}" type="presParOf" srcId="{66E09B2A-44B6-40DD-BE5F-EE8AE7AC968E}" destId="{C0BDE43F-A917-41CC-B886-8EA8C06461E1}" srcOrd="2" destOrd="0" presId="urn:microsoft.com/office/officeart/2005/8/layout/vList4#5"/>
    <dgm:cxn modelId="{D61BF1CF-C140-47C1-AFD2-F0529A7DB428}" type="presParOf" srcId="{0110933D-255F-4B42-9B0F-DE87D17F578A}" destId="{69E7A45C-A393-410E-A31E-7A8537BBB224}" srcOrd="5" destOrd="0" presId="urn:microsoft.com/office/officeart/2005/8/layout/vList4#5"/>
    <dgm:cxn modelId="{AC8EB96F-1277-4509-A8CF-46403FE0C3AC}" type="presParOf" srcId="{0110933D-255F-4B42-9B0F-DE87D17F578A}" destId="{5B7C4C5C-1A81-44B6-9274-56AB8D5609AD}" srcOrd="6" destOrd="0" presId="urn:microsoft.com/office/officeart/2005/8/layout/vList4#5"/>
    <dgm:cxn modelId="{203BC4D4-74B1-4BFC-BB4C-AAD7CB080E91}" type="presParOf" srcId="{5B7C4C5C-1A81-44B6-9274-56AB8D5609AD}" destId="{CEA16822-4543-472E-BC1F-905B24D1AECE}" srcOrd="0" destOrd="0" presId="urn:microsoft.com/office/officeart/2005/8/layout/vList4#5"/>
    <dgm:cxn modelId="{38CB55C7-8218-4DEC-B199-6A5BAD6329F8}" type="presParOf" srcId="{5B7C4C5C-1A81-44B6-9274-56AB8D5609AD}" destId="{85A7C15E-593E-483B-8341-F45E6D412B93}" srcOrd="1" destOrd="0" presId="urn:microsoft.com/office/officeart/2005/8/layout/vList4#5"/>
    <dgm:cxn modelId="{60C3882D-9E3A-46D1-A488-C68705C2DB7A}" type="presParOf" srcId="{5B7C4C5C-1A81-44B6-9274-56AB8D5609AD}" destId="{F2205794-EFEA-4816-9FE1-7400DD6A5A57}" srcOrd="2" destOrd="0" presId="urn:microsoft.com/office/officeart/2005/8/layout/vList4#5"/>
  </dgm:cxnLst>
  <dgm:bg>
    <a:solidFill>
      <a:schemeClr val="bg1"/>
    </a:solidFill>
  </dgm:bg>
  <dgm:whole/>
  <dgm:extLst>
    <a:ext uri="http://schemas.microsoft.com/office/drawing/2008/diagram">
      <dsp:dataModelExt xmlns:dsp="http://schemas.microsoft.com/office/drawing/2008/diagram"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3EFB6A7-278A-41A2-BE17-E055DE2031A5}" type="doc">
      <dgm:prSet loTypeId="urn:microsoft.com/office/officeart/2005/8/layout/hProcess9" loCatId="process" qsTypeId="urn:microsoft.com/office/officeart/2005/8/quickstyle/simple1" qsCatId="simple" csTypeId="urn:microsoft.com/office/officeart/2005/8/colors/accent1_2" csCatId="accent1" phldr="1"/>
      <dgm:spPr/>
    </dgm:pt>
    <dgm:pt modelId="{F185A5E8-BA88-48C9-B038-8EFB35609581}">
      <dgm:prSet phldrT="[Texto]"/>
      <dgm:spPr/>
      <dgm:t>
        <a:bodyPr/>
        <a:lstStyle/>
        <a:p>
          <a:r>
            <a:rPr lang="es-MX" dirty="0" smtClean="0"/>
            <a:t>Análisis de gasto</a:t>
          </a:r>
          <a:endParaRPr lang="en-US" dirty="0"/>
        </a:p>
      </dgm:t>
    </dgm:pt>
    <dgm:pt modelId="{E41A8331-0085-4317-BEDE-4A20C47E6D71}" type="parTrans" cxnId="{3D0A7045-04E0-44C1-9D02-124A915ACAA4}">
      <dgm:prSet/>
      <dgm:spPr/>
      <dgm:t>
        <a:bodyPr/>
        <a:lstStyle/>
        <a:p>
          <a:endParaRPr lang="en-US"/>
        </a:p>
      </dgm:t>
    </dgm:pt>
    <dgm:pt modelId="{4FE8CEA9-34C6-42F7-995F-F5FD33F9B54E}" type="sibTrans" cxnId="{3D0A7045-04E0-44C1-9D02-124A915ACAA4}">
      <dgm:prSet/>
      <dgm:spPr/>
      <dgm:t>
        <a:bodyPr/>
        <a:lstStyle/>
        <a:p>
          <a:endParaRPr lang="en-US"/>
        </a:p>
      </dgm:t>
    </dgm:pt>
    <dgm:pt modelId="{5FE16EF4-7BE1-4685-B970-D34E1E15727E}">
      <dgm:prSet/>
      <dgm:spPr/>
      <dgm:t>
        <a:bodyPr/>
        <a:lstStyle/>
        <a:p>
          <a:r>
            <a:rPr lang="es-MX" smtClean="0"/>
            <a:t>Licitaciones electrónicas</a:t>
          </a:r>
          <a:endParaRPr lang="es-MX" dirty="0" smtClean="0"/>
        </a:p>
      </dgm:t>
    </dgm:pt>
    <dgm:pt modelId="{CCA36082-8D9B-4877-B8B0-8BBD6110C4D7}" type="parTrans" cxnId="{0D73A557-542B-4F93-A0CF-00C08D37A75A}">
      <dgm:prSet/>
      <dgm:spPr/>
      <dgm:t>
        <a:bodyPr/>
        <a:lstStyle/>
        <a:p>
          <a:endParaRPr lang="en-US"/>
        </a:p>
      </dgm:t>
    </dgm:pt>
    <dgm:pt modelId="{531A439B-C94A-41EB-A263-2385476A5096}" type="sibTrans" cxnId="{0D73A557-542B-4F93-A0CF-00C08D37A75A}">
      <dgm:prSet/>
      <dgm:spPr/>
      <dgm:t>
        <a:bodyPr/>
        <a:lstStyle/>
        <a:p>
          <a:endParaRPr lang="en-US"/>
        </a:p>
      </dgm:t>
    </dgm:pt>
    <dgm:pt modelId="{BB037F4F-61EA-4A8F-9539-70E132BEBAD5}">
      <dgm:prSet/>
      <dgm:spPr/>
      <dgm:t>
        <a:bodyPr/>
        <a:lstStyle/>
        <a:p>
          <a:r>
            <a:rPr lang="es-MX" smtClean="0"/>
            <a:t>Gestión de contratos</a:t>
          </a:r>
          <a:endParaRPr lang="en-US" dirty="0"/>
        </a:p>
      </dgm:t>
    </dgm:pt>
    <dgm:pt modelId="{A4E8A893-E360-44CD-A403-693E866EBD8B}" type="parTrans" cxnId="{D2B0A4B3-F4A3-464E-B449-C80E96E0056E}">
      <dgm:prSet/>
      <dgm:spPr/>
      <dgm:t>
        <a:bodyPr/>
        <a:lstStyle/>
        <a:p>
          <a:endParaRPr lang="en-US"/>
        </a:p>
      </dgm:t>
    </dgm:pt>
    <dgm:pt modelId="{AE3904CE-0E3E-4CF3-B848-9DD0C719F0EE}" type="sibTrans" cxnId="{D2B0A4B3-F4A3-464E-B449-C80E96E0056E}">
      <dgm:prSet/>
      <dgm:spPr/>
      <dgm:t>
        <a:bodyPr/>
        <a:lstStyle/>
        <a:p>
          <a:endParaRPr lang="en-US"/>
        </a:p>
      </dgm:t>
    </dgm:pt>
    <dgm:pt modelId="{144A3F85-75FC-478C-90DA-E5CA85CD720A}" type="pres">
      <dgm:prSet presAssocID="{53EFB6A7-278A-41A2-BE17-E055DE2031A5}" presName="CompostProcess" presStyleCnt="0">
        <dgm:presLayoutVars>
          <dgm:dir/>
          <dgm:resizeHandles val="exact"/>
        </dgm:presLayoutVars>
      </dgm:prSet>
      <dgm:spPr/>
    </dgm:pt>
    <dgm:pt modelId="{FB4BA39D-5F81-4085-AB8A-07CC2874D94E}" type="pres">
      <dgm:prSet presAssocID="{53EFB6A7-278A-41A2-BE17-E055DE2031A5}" presName="arrow" presStyleLbl="bgShp" presStyleIdx="0" presStyleCnt="1"/>
      <dgm:spPr/>
    </dgm:pt>
    <dgm:pt modelId="{1A3F167D-DF63-41D9-A29D-3596B275CA6F}" type="pres">
      <dgm:prSet presAssocID="{53EFB6A7-278A-41A2-BE17-E055DE2031A5}" presName="linearProcess" presStyleCnt="0"/>
      <dgm:spPr/>
    </dgm:pt>
    <dgm:pt modelId="{163CC533-FA8B-4B4A-81E2-B955E330BC4D}" type="pres">
      <dgm:prSet presAssocID="{F185A5E8-BA88-48C9-B038-8EFB35609581}" presName="textNode" presStyleLbl="node1" presStyleIdx="0" presStyleCnt="3">
        <dgm:presLayoutVars>
          <dgm:bulletEnabled val="1"/>
        </dgm:presLayoutVars>
      </dgm:prSet>
      <dgm:spPr/>
      <dgm:t>
        <a:bodyPr/>
        <a:lstStyle/>
        <a:p>
          <a:endParaRPr lang="en-US"/>
        </a:p>
      </dgm:t>
    </dgm:pt>
    <dgm:pt modelId="{3695C84A-8D19-400C-BAF2-E33513C43A42}" type="pres">
      <dgm:prSet presAssocID="{4FE8CEA9-34C6-42F7-995F-F5FD33F9B54E}" presName="sibTrans" presStyleCnt="0"/>
      <dgm:spPr/>
    </dgm:pt>
    <dgm:pt modelId="{AD59AF64-7C3D-42FD-99E4-3AB0B804632F}" type="pres">
      <dgm:prSet presAssocID="{5FE16EF4-7BE1-4685-B970-D34E1E15727E}" presName="textNode" presStyleLbl="node1" presStyleIdx="1" presStyleCnt="3">
        <dgm:presLayoutVars>
          <dgm:bulletEnabled val="1"/>
        </dgm:presLayoutVars>
      </dgm:prSet>
      <dgm:spPr/>
    </dgm:pt>
    <dgm:pt modelId="{748B900F-605A-4070-9286-78DBDB361159}" type="pres">
      <dgm:prSet presAssocID="{531A439B-C94A-41EB-A263-2385476A5096}" presName="sibTrans" presStyleCnt="0"/>
      <dgm:spPr/>
    </dgm:pt>
    <dgm:pt modelId="{DECC3821-7697-4D7A-B9D7-27283551C9CA}" type="pres">
      <dgm:prSet presAssocID="{BB037F4F-61EA-4A8F-9539-70E132BEBAD5}" presName="textNode" presStyleLbl="node1" presStyleIdx="2" presStyleCnt="3">
        <dgm:presLayoutVars>
          <dgm:bulletEnabled val="1"/>
        </dgm:presLayoutVars>
      </dgm:prSet>
      <dgm:spPr/>
    </dgm:pt>
  </dgm:ptLst>
  <dgm:cxnLst>
    <dgm:cxn modelId="{93CF3FA6-C541-453F-93F2-5B65925B7A0D}" type="presOf" srcId="{F185A5E8-BA88-48C9-B038-8EFB35609581}" destId="{163CC533-FA8B-4B4A-81E2-B955E330BC4D}" srcOrd="0" destOrd="0" presId="urn:microsoft.com/office/officeart/2005/8/layout/hProcess9"/>
    <dgm:cxn modelId="{77C90C76-2731-4783-AEA2-D35F4A0F5943}" type="presOf" srcId="{53EFB6A7-278A-41A2-BE17-E055DE2031A5}" destId="{144A3F85-75FC-478C-90DA-E5CA85CD720A}" srcOrd="0" destOrd="0" presId="urn:microsoft.com/office/officeart/2005/8/layout/hProcess9"/>
    <dgm:cxn modelId="{3D0A7045-04E0-44C1-9D02-124A915ACAA4}" srcId="{53EFB6A7-278A-41A2-BE17-E055DE2031A5}" destId="{F185A5E8-BA88-48C9-B038-8EFB35609581}" srcOrd="0" destOrd="0" parTransId="{E41A8331-0085-4317-BEDE-4A20C47E6D71}" sibTransId="{4FE8CEA9-34C6-42F7-995F-F5FD33F9B54E}"/>
    <dgm:cxn modelId="{E871E77E-E716-4E05-875B-A0B71FD180AC}" type="presOf" srcId="{5FE16EF4-7BE1-4685-B970-D34E1E15727E}" destId="{AD59AF64-7C3D-42FD-99E4-3AB0B804632F}" srcOrd="0" destOrd="0" presId="urn:microsoft.com/office/officeart/2005/8/layout/hProcess9"/>
    <dgm:cxn modelId="{7877770A-AA9A-4C09-B094-6639D2347D3A}" type="presOf" srcId="{BB037F4F-61EA-4A8F-9539-70E132BEBAD5}" destId="{DECC3821-7697-4D7A-B9D7-27283551C9CA}" srcOrd="0" destOrd="0" presId="urn:microsoft.com/office/officeart/2005/8/layout/hProcess9"/>
    <dgm:cxn modelId="{D2B0A4B3-F4A3-464E-B449-C80E96E0056E}" srcId="{53EFB6A7-278A-41A2-BE17-E055DE2031A5}" destId="{BB037F4F-61EA-4A8F-9539-70E132BEBAD5}" srcOrd="2" destOrd="0" parTransId="{A4E8A893-E360-44CD-A403-693E866EBD8B}" sibTransId="{AE3904CE-0E3E-4CF3-B848-9DD0C719F0EE}"/>
    <dgm:cxn modelId="{0D73A557-542B-4F93-A0CF-00C08D37A75A}" srcId="{53EFB6A7-278A-41A2-BE17-E055DE2031A5}" destId="{5FE16EF4-7BE1-4685-B970-D34E1E15727E}" srcOrd="1" destOrd="0" parTransId="{CCA36082-8D9B-4877-B8B0-8BBD6110C4D7}" sibTransId="{531A439B-C94A-41EB-A263-2385476A5096}"/>
    <dgm:cxn modelId="{3E020F85-6E23-40B0-B828-CD7CC58E0CB6}" type="presParOf" srcId="{144A3F85-75FC-478C-90DA-E5CA85CD720A}" destId="{FB4BA39D-5F81-4085-AB8A-07CC2874D94E}" srcOrd="0" destOrd="0" presId="urn:microsoft.com/office/officeart/2005/8/layout/hProcess9"/>
    <dgm:cxn modelId="{EA51BDC7-0873-4503-A594-23C27BAFBCA2}" type="presParOf" srcId="{144A3F85-75FC-478C-90DA-E5CA85CD720A}" destId="{1A3F167D-DF63-41D9-A29D-3596B275CA6F}" srcOrd="1" destOrd="0" presId="urn:microsoft.com/office/officeart/2005/8/layout/hProcess9"/>
    <dgm:cxn modelId="{EA83734E-6553-4186-AD0F-834D9FA55FED}" type="presParOf" srcId="{1A3F167D-DF63-41D9-A29D-3596B275CA6F}" destId="{163CC533-FA8B-4B4A-81E2-B955E330BC4D}" srcOrd="0" destOrd="0" presId="urn:microsoft.com/office/officeart/2005/8/layout/hProcess9"/>
    <dgm:cxn modelId="{9CE19EB6-E9BC-40D1-A0CD-D2F5B3C3BCCB}" type="presParOf" srcId="{1A3F167D-DF63-41D9-A29D-3596B275CA6F}" destId="{3695C84A-8D19-400C-BAF2-E33513C43A42}" srcOrd="1" destOrd="0" presId="urn:microsoft.com/office/officeart/2005/8/layout/hProcess9"/>
    <dgm:cxn modelId="{36313BEE-9735-4ECA-8062-AABC1F9B463F}" type="presParOf" srcId="{1A3F167D-DF63-41D9-A29D-3596B275CA6F}" destId="{AD59AF64-7C3D-42FD-99E4-3AB0B804632F}" srcOrd="2" destOrd="0" presId="urn:microsoft.com/office/officeart/2005/8/layout/hProcess9"/>
    <dgm:cxn modelId="{35FC3E5F-C3EF-49BD-9648-9BE8A7D684A9}" type="presParOf" srcId="{1A3F167D-DF63-41D9-A29D-3596B275CA6F}" destId="{748B900F-605A-4070-9286-78DBDB361159}" srcOrd="3" destOrd="0" presId="urn:microsoft.com/office/officeart/2005/8/layout/hProcess9"/>
    <dgm:cxn modelId="{49AB9130-957E-42BC-ACAB-63646382669E}" type="presParOf" srcId="{1A3F167D-DF63-41D9-A29D-3596B275CA6F}" destId="{DECC3821-7697-4D7A-B9D7-27283551C9CA}"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578434-A794-4353-9A55-679C569FCB3B}">
      <dsp:nvSpPr>
        <dsp:cNvPr id="0" name=""/>
        <dsp:cNvSpPr/>
      </dsp:nvSpPr>
      <dsp:spPr>
        <a:xfrm>
          <a:off x="0" y="0"/>
          <a:ext cx="6096000" cy="1219200"/>
        </a:xfrm>
        <a:prstGeom prst="rect">
          <a:avLst/>
        </a:prstGeom>
        <a:gradFill rotWithShape="0">
          <a:gsLst>
            <a:gs pos="0">
              <a:schemeClr val="accent1">
                <a:shade val="80000"/>
                <a:hueOff val="0"/>
                <a:satOff val="0"/>
                <a:lumOff val="0"/>
                <a:alphaOff val="0"/>
                <a:tint val="50000"/>
                <a:satMod val="300000"/>
              </a:schemeClr>
            </a:gs>
            <a:gs pos="35000">
              <a:schemeClr val="accent1">
                <a:shade val="80000"/>
                <a:hueOff val="0"/>
                <a:satOff val="0"/>
                <a:lumOff val="0"/>
                <a:alphaOff val="0"/>
                <a:tint val="37000"/>
                <a:satMod val="300000"/>
              </a:schemeClr>
            </a:gs>
            <a:gs pos="100000">
              <a:schemeClr val="accent1">
                <a:shade val="80000"/>
                <a:hueOff val="0"/>
                <a:satOff val="0"/>
                <a:lumOff val="0"/>
                <a:alphaOff val="0"/>
                <a:tint val="15000"/>
                <a:satMod val="350000"/>
              </a:schemeClr>
            </a:gs>
          </a:gsLst>
          <a:lin ang="16200000" scaled="1"/>
        </a:gradFill>
        <a:ln>
          <a:noFill/>
        </a:ln>
        <a:effectLst/>
        <a:scene3d>
          <a:camera prst="orthographicFront"/>
          <a:lightRig rig="flat" dir="t"/>
        </a:scene3d>
        <a:sp3d z="-190500" extrusionH="12700" prstMaterial="plastic">
          <a:bevelT w="50800" h="50800"/>
        </a:sp3d>
      </dsp:spPr>
      <dsp:style>
        <a:lnRef idx="0">
          <a:scrgbClr r="0" g="0" b="0"/>
        </a:lnRef>
        <a:fillRef idx="2">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s-MX" sz="1800" b="1" kern="1200" dirty="0" smtClean="0"/>
            <a:t>Finanzas y Control</a:t>
          </a:r>
          <a:endParaRPr lang="en-US" sz="1800" b="1" kern="1200" dirty="0" smtClean="0"/>
        </a:p>
        <a:p>
          <a:pPr algn="ctr">
            <a:spcBef>
              <a:spcPct val="0"/>
            </a:spcBef>
          </a:pPr>
          <a:endParaRPr lang="en-US" kern="1200" dirty="0"/>
        </a:p>
      </dsp:txBody>
      <dsp:txXfrm>
        <a:off x="0" y="0"/>
        <a:ext cx="6096000" cy="1219200"/>
      </dsp:txXfrm>
    </dsp:sp>
    <dsp:sp modelId="{53C72B97-97EF-435E-B9CA-99BBE0BC74AD}">
      <dsp:nvSpPr>
        <dsp:cNvPr id="0" name=""/>
        <dsp:cNvSpPr/>
      </dsp:nvSpPr>
      <dsp:spPr>
        <a:xfrm>
          <a:off x="744" y="1219200"/>
          <a:ext cx="1218902" cy="2560320"/>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63500" dist="38100" dir="8100000" rotWithShape="0">
            <a:srgbClr val="000000">
              <a:alpha val="4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es-MX" sz="1400" b="1" kern="1200" dirty="0" smtClean="0"/>
            <a:t>Múltiples clientes</a:t>
          </a:r>
        </a:p>
        <a:p>
          <a:pPr lvl="1" algn="l">
            <a:spcBef>
              <a:spcPct val="0"/>
            </a:spcBef>
          </a:pPr>
          <a:r>
            <a:rPr lang="es-MX" sz="1200" kern="1200" dirty="0" smtClean="0"/>
            <a:t>Operaciones</a:t>
          </a:r>
        </a:p>
        <a:p>
          <a:pPr lvl="1" algn="l">
            <a:spcBef>
              <a:spcPct val="0"/>
            </a:spcBef>
          </a:pPr>
          <a:r>
            <a:rPr lang="es-MX" sz="1200" kern="1200" dirty="0" smtClean="0"/>
            <a:t>Comercial</a:t>
          </a:r>
        </a:p>
        <a:p>
          <a:pPr lvl="1" algn="l">
            <a:spcBef>
              <a:spcPct val="0"/>
            </a:spcBef>
          </a:pPr>
          <a:r>
            <a:rPr lang="es-MX" sz="1200" kern="1200" dirty="0" smtClean="0"/>
            <a:t>Proyectos</a:t>
          </a:r>
          <a:endParaRPr lang="en-US" sz="1200" kern="1200" dirty="0" smtClean="0"/>
        </a:p>
        <a:p>
          <a:pPr lvl="1" algn="l">
            <a:spcBef>
              <a:spcPct val="0"/>
            </a:spcBef>
          </a:pPr>
          <a:r>
            <a:rPr lang="es-MX" sz="1200" kern="1200" dirty="0" smtClean="0"/>
            <a:t>Mantenimiento</a:t>
          </a:r>
          <a:endParaRPr lang="en-US" sz="1200" kern="1200" dirty="0" smtClean="0"/>
        </a:p>
        <a:p>
          <a:pPr lvl="1" algn="l">
            <a:spcBef>
              <a:spcPct val="0"/>
            </a:spcBef>
          </a:pPr>
          <a:r>
            <a:rPr lang="es-MX" sz="1200" kern="1200" dirty="0" smtClean="0"/>
            <a:t>Administración </a:t>
          </a:r>
          <a:endParaRPr lang="en-US" sz="1200" kern="1200" dirty="0" smtClean="0"/>
        </a:p>
        <a:p>
          <a:pPr lvl="1" algn="l">
            <a:spcBef>
              <a:spcPct val="0"/>
            </a:spcBef>
          </a:pPr>
          <a:r>
            <a:rPr lang="es-MX" sz="1200" kern="1200" dirty="0" smtClean="0"/>
            <a:t>RRHH</a:t>
          </a:r>
        </a:p>
        <a:p>
          <a:pPr lvl="1" algn="l">
            <a:spcBef>
              <a:spcPct val="0"/>
            </a:spcBef>
          </a:pPr>
          <a:r>
            <a:rPr lang="es-MX" sz="1200" kern="1200" dirty="0" smtClean="0"/>
            <a:t>Etc..</a:t>
          </a:r>
          <a:endParaRPr lang="en-US" sz="1200" kern="1200" dirty="0" smtClean="0"/>
        </a:p>
        <a:p>
          <a:pPr algn="l" defTabSz="800100">
            <a:lnSpc>
              <a:spcPct val="90000"/>
            </a:lnSpc>
            <a:spcBef>
              <a:spcPct val="0"/>
            </a:spcBef>
            <a:spcAft>
              <a:spcPct val="35000"/>
            </a:spcAft>
          </a:pPr>
          <a:endParaRPr lang="en-US" sz="1400" kern="1200" dirty="0"/>
        </a:p>
      </dsp:txBody>
      <dsp:txXfrm>
        <a:off x="744" y="1219200"/>
        <a:ext cx="1218902" cy="2560320"/>
      </dsp:txXfrm>
    </dsp:sp>
    <dsp:sp modelId="{2C962789-1D6C-45F8-85BE-AE6E99C688E8}">
      <dsp:nvSpPr>
        <dsp:cNvPr id="0" name=""/>
        <dsp:cNvSpPr/>
      </dsp:nvSpPr>
      <dsp:spPr>
        <a:xfrm>
          <a:off x="1219646" y="1219200"/>
          <a:ext cx="1218902" cy="2560320"/>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63500" dist="38100" dir="8100000" rotWithShape="0">
            <a:srgbClr val="000000">
              <a:alpha val="4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2089150">
            <a:lnSpc>
              <a:spcPct val="90000"/>
            </a:lnSpc>
            <a:spcBef>
              <a:spcPct val="0"/>
            </a:spcBef>
            <a:spcAft>
              <a:spcPct val="35000"/>
            </a:spcAft>
          </a:pPr>
          <a:r>
            <a:rPr lang="es-MX" sz="1200" kern="1200" smtClean="0"/>
            <a:t>Abastecimiento</a:t>
          </a:r>
          <a:endParaRPr lang="en-US" sz="1200" kern="1200" dirty="0"/>
        </a:p>
      </dsp:txBody>
      <dsp:txXfrm>
        <a:off x="1219646" y="1219200"/>
        <a:ext cx="1218902" cy="2560320"/>
      </dsp:txXfrm>
    </dsp:sp>
    <dsp:sp modelId="{9296ACDB-4B79-4A99-8AE1-AABD1394DBEC}">
      <dsp:nvSpPr>
        <dsp:cNvPr id="0" name=""/>
        <dsp:cNvSpPr/>
      </dsp:nvSpPr>
      <dsp:spPr>
        <a:xfrm>
          <a:off x="2438548" y="1219200"/>
          <a:ext cx="1218902" cy="2560320"/>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63500" dist="38100" dir="8100000" rotWithShape="0">
            <a:srgbClr val="000000">
              <a:alpha val="4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marR="0" lvl="0" indent="0" algn="ctr" defTabSz="2089150" eaLnBrk="1" fontAlgn="auto" latinLnBrk="0" hangingPunct="1">
            <a:lnSpc>
              <a:spcPct val="90000"/>
            </a:lnSpc>
            <a:spcBef>
              <a:spcPct val="0"/>
            </a:spcBef>
            <a:spcAft>
              <a:spcPct val="35000"/>
            </a:spcAft>
            <a:buClrTx/>
            <a:buSzTx/>
            <a:buFontTx/>
            <a:buNone/>
            <a:tabLst/>
            <a:defRPr/>
          </a:pPr>
          <a:r>
            <a:rPr lang="es-MX" sz="1600" kern="1200" dirty="0" smtClean="0"/>
            <a:t>Operadores Logísticos</a:t>
          </a:r>
        </a:p>
        <a:p>
          <a:pPr algn="ctr" defTabSz="2089150">
            <a:lnSpc>
              <a:spcPct val="90000"/>
            </a:lnSpc>
            <a:spcBef>
              <a:spcPct val="0"/>
            </a:spcBef>
            <a:spcAft>
              <a:spcPct val="35000"/>
            </a:spcAft>
          </a:pPr>
          <a:endParaRPr lang="en-US" kern="1200" dirty="0"/>
        </a:p>
      </dsp:txBody>
      <dsp:txXfrm>
        <a:off x="2438548" y="1219200"/>
        <a:ext cx="1218902" cy="2560320"/>
      </dsp:txXfrm>
    </dsp:sp>
    <dsp:sp modelId="{8B61A9B3-CF36-4654-908F-A390A242643C}">
      <dsp:nvSpPr>
        <dsp:cNvPr id="0" name=""/>
        <dsp:cNvSpPr/>
      </dsp:nvSpPr>
      <dsp:spPr>
        <a:xfrm>
          <a:off x="3657451" y="1219200"/>
          <a:ext cx="1218902" cy="2560320"/>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63500" dist="38100" dir="8100000" rotWithShape="0">
            <a:srgbClr val="000000">
              <a:alpha val="4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s-MX" sz="1600" kern="1200" dirty="0" smtClean="0"/>
            <a:t>Proveedores  y Contratistas</a:t>
          </a:r>
          <a:endParaRPr lang="en-US" sz="1600" kern="1200" dirty="0" smtClean="0"/>
        </a:p>
        <a:p>
          <a:pPr algn="ctr" defTabSz="2089150">
            <a:lnSpc>
              <a:spcPct val="90000"/>
            </a:lnSpc>
            <a:spcBef>
              <a:spcPct val="0"/>
            </a:spcBef>
            <a:spcAft>
              <a:spcPct val="35000"/>
            </a:spcAft>
          </a:pPr>
          <a:endParaRPr lang="en-US" kern="1200" dirty="0"/>
        </a:p>
      </dsp:txBody>
      <dsp:txXfrm>
        <a:off x="3657451" y="1219200"/>
        <a:ext cx="1218902" cy="2560320"/>
      </dsp:txXfrm>
    </dsp:sp>
    <dsp:sp modelId="{1C060F8B-8CDF-4056-AE0B-79EA12BF1F62}">
      <dsp:nvSpPr>
        <dsp:cNvPr id="0" name=""/>
        <dsp:cNvSpPr/>
      </dsp:nvSpPr>
      <dsp:spPr>
        <a:xfrm>
          <a:off x="4876353" y="1219200"/>
          <a:ext cx="1218902" cy="2560320"/>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63500" dist="38100" dir="8100000" rotWithShape="0">
            <a:srgbClr val="000000">
              <a:alpha val="4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MX" sz="1800" kern="1200" dirty="0" smtClean="0"/>
            <a:t>Fabricantes</a:t>
          </a:r>
          <a:endParaRPr lang="en-US" sz="1800" kern="1200" dirty="0"/>
        </a:p>
      </dsp:txBody>
      <dsp:txXfrm>
        <a:off x="4876353" y="1219200"/>
        <a:ext cx="1218902" cy="2560320"/>
      </dsp:txXfrm>
    </dsp:sp>
    <dsp:sp modelId="{108D3249-AFB4-4D54-B3CB-96A029D36F61}">
      <dsp:nvSpPr>
        <dsp:cNvPr id="0" name=""/>
        <dsp:cNvSpPr/>
      </dsp:nvSpPr>
      <dsp:spPr>
        <a:xfrm>
          <a:off x="0" y="3779520"/>
          <a:ext cx="6096000" cy="284480"/>
        </a:xfrm>
        <a:prstGeom prst="rect">
          <a:avLst/>
        </a:prstGeom>
        <a:gradFill rotWithShape="0">
          <a:gsLst>
            <a:gs pos="0">
              <a:schemeClr val="accent1">
                <a:shade val="80000"/>
                <a:hueOff val="0"/>
                <a:satOff val="0"/>
                <a:lumOff val="0"/>
                <a:alphaOff val="0"/>
                <a:tint val="50000"/>
                <a:satMod val="300000"/>
              </a:schemeClr>
            </a:gs>
            <a:gs pos="35000">
              <a:schemeClr val="accent1">
                <a:shade val="80000"/>
                <a:hueOff val="0"/>
                <a:satOff val="0"/>
                <a:lumOff val="0"/>
                <a:alphaOff val="0"/>
                <a:tint val="37000"/>
                <a:satMod val="300000"/>
              </a:schemeClr>
            </a:gs>
            <a:gs pos="100000">
              <a:schemeClr val="accent1">
                <a:shade val="80000"/>
                <a:hueOff val="0"/>
                <a:satOff val="0"/>
                <a:lumOff val="0"/>
                <a:alphaOff val="0"/>
                <a:tint val="15000"/>
                <a:satMod val="350000"/>
              </a:schemeClr>
            </a:gs>
          </a:gsLst>
          <a:lin ang="16200000" scaled="1"/>
        </a:gradFill>
        <a:ln>
          <a:noFill/>
        </a:ln>
        <a:effectLst/>
        <a:scene3d>
          <a:camera prst="orthographicFront"/>
          <a:lightRig rig="flat" dir="t"/>
        </a:scene3d>
        <a:sp3d z="-190500" extrusionH="12700" prstMaterial="plastic">
          <a:bevelT w="50800" h="50800"/>
        </a:sp3d>
      </dsp:spPr>
      <dsp:style>
        <a:lnRef idx="0">
          <a:scrgbClr r="0" g="0" b="0"/>
        </a:lnRef>
        <a:fillRef idx="2">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CCB83F-03EF-43E4-BB7B-7EC8CE9E2D83}">
      <dsp:nvSpPr>
        <dsp:cNvPr id="0" name=""/>
        <dsp:cNvSpPr/>
      </dsp:nvSpPr>
      <dsp:spPr>
        <a:xfrm>
          <a:off x="2812" y="206987"/>
          <a:ext cx="1522958" cy="913774"/>
        </a:xfrm>
        <a:prstGeom prst="rect">
          <a:avLst/>
        </a:prstGeom>
        <a:solidFill>
          <a:schemeClr val="accent4">
            <a:hueOff val="0"/>
            <a:satOff val="0"/>
            <a:lumOff val="0"/>
            <a:alphaOff val="0"/>
          </a:schemeClr>
        </a:solidFill>
        <a:ln>
          <a:noFill/>
        </a:ln>
        <a:effectLst>
          <a:outerShdw blurRad="63500" dist="38100" dir="81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s-MX" sz="2100" kern="1200" dirty="0" smtClean="0"/>
            <a:t>Productos</a:t>
          </a:r>
          <a:endParaRPr lang="en-US" sz="2100" kern="1200" dirty="0"/>
        </a:p>
      </dsp:txBody>
      <dsp:txXfrm>
        <a:off x="2812" y="206987"/>
        <a:ext cx="1522958" cy="913774"/>
      </dsp:txXfrm>
    </dsp:sp>
    <dsp:sp modelId="{6C733807-C098-48B9-89D1-E0E3BC8DB8F7}">
      <dsp:nvSpPr>
        <dsp:cNvPr id="0" name=""/>
        <dsp:cNvSpPr/>
      </dsp:nvSpPr>
      <dsp:spPr>
        <a:xfrm>
          <a:off x="1678066" y="206987"/>
          <a:ext cx="1522958" cy="913774"/>
        </a:xfrm>
        <a:prstGeom prst="rect">
          <a:avLst/>
        </a:prstGeom>
        <a:solidFill>
          <a:schemeClr val="accent4">
            <a:hueOff val="-628814"/>
            <a:satOff val="-762"/>
            <a:lumOff val="-1342"/>
            <a:alphaOff val="0"/>
          </a:schemeClr>
        </a:solidFill>
        <a:ln>
          <a:noFill/>
        </a:ln>
        <a:effectLst>
          <a:outerShdw blurRad="63500" dist="38100" dir="81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s-MX" sz="2100" kern="1200" dirty="0" smtClean="0"/>
            <a:t>Proveedores</a:t>
          </a:r>
          <a:endParaRPr lang="en-US" sz="2100" kern="1200" dirty="0"/>
        </a:p>
      </dsp:txBody>
      <dsp:txXfrm>
        <a:off x="1678066" y="206987"/>
        <a:ext cx="1522958" cy="913774"/>
      </dsp:txXfrm>
    </dsp:sp>
    <dsp:sp modelId="{1A6394C0-11AA-4BD3-9C6C-1E4A685AC2C2}">
      <dsp:nvSpPr>
        <dsp:cNvPr id="0" name=""/>
        <dsp:cNvSpPr/>
      </dsp:nvSpPr>
      <dsp:spPr>
        <a:xfrm>
          <a:off x="3353320" y="206987"/>
          <a:ext cx="1522958" cy="913774"/>
        </a:xfrm>
        <a:prstGeom prst="rect">
          <a:avLst/>
        </a:prstGeom>
        <a:solidFill>
          <a:schemeClr val="accent4">
            <a:hueOff val="-1257628"/>
            <a:satOff val="-1525"/>
            <a:lumOff val="-2683"/>
            <a:alphaOff val="0"/>
          </a:schemeClr>
        </a:solidFill>
        <a:ln>
          <a:noFill/>
        </a:ln>
        <a:effectLst>
          <a:outerShdw blurRad="63500" dist="38100" dir="81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s-MX" sz="2100" kern="1200" dirty="0" smtClean="0"/>
            <a:t>Clientes - Usuarios</a:t>
          </a:r>
          <a:endParaRPr lang="en-US" sz="2100" kern="1200" dirty="0"/>
        </a:p>
      </dsp:txBody>
      <dsp:txXfrm>
        <a:off x="3353320" y="206987"/>
        <a:ext cx="1522958" cy="913774"/>
      </dsp:txXfrm>
    </dsp:sp>
    <dsp:sp modelId="{A618D791-8977-471E-B193-65FF99A8F866}">
      <dsp:nvSpPr>
        <dsp:cNvPr id="0" name=""/>
        <dsp:cNvSpPr/>
      </dsp:nvSpPr>
      <dsp:spPr>
        <a:xfrm>
          <a:off x="5028574" y="206987"/>
          <a:ext cx="1522958" cy="913774"/>
        </a:xfrm>
        <a:prstGeom prst="rect">
          <a:avLst/>
        </a:prstGeom>
        <a:solidFill>
          <a:schemeClr val="accent4">
            <a:hueOff val="-1886442"/>
            <a:satOff val="-2287"/>
            <a:lumOff val="-4025"/>
            <a:alphaOff val="0"/>
          </a:schemeClr>
        </a:solidFill>
        <a:ln>
          <a:noFill/>
        </a:ln>
        <a:effectLst>
          <a:outerShdw blurRad="63500" dist="38100" dir="81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s-MX" sz="2100" kern="1200" dirty="0" smtClean="0"/>
            <a:t>Recepciones</a:t>
          </a:r>
          <a:endParaRPr lang="en-US" sz="2100" kern="1200" dirty="0"/>
        </a:p>
      </dsp:txBody>
      <dsp:txXfrm>
        <a:off x="5028574" y="206987"/>
        <a:ext cx="1522958" cy="913774"/>
      </dsp:txXfrm>
    </dsp:sp>
    <dsp:sp modelId="{E9DB79FB-9758-4CCB-83FE-B9E26E20B399}">
      <dsp:nvSpPr>
        <dsp:cNvPr id="0" name=""/>
        <dsp:cNvSpPr/>
      </dsp:nvSpPr>
      <dsp:spPr>
        <a:xfrm>
          <a:off x="6703828" y="206987"/>
          <a:ext cx="1522958" cy="913774"/>
        </a:xfrm>
        <a:prstGeom prst="rect">
          <a:avLst/>
        </a:prstGeom>
        <a:solidFill>
          <a:schemeClr val="accent4">
            <a:hueOff val="-2515256"/>
            <a:satOff val="-3050"/>
            <a:lumOff val="-5366"/>
            <a:alphaOff val="0"/>
          </a:schemeClr>
        </a:solidFill>
        <a:ln>
          <a:noFill/>
        </a:ln>
        <a:effectLst>
          <a:outerShdw blurRad="63500" dist="38100" dir="81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s-MX" sz="2100" kern="1200" dirty="0" smtClean="0"/>
            <a:t>Centros de costo</a:t>
          </a:r>
          <a:endParaRPr lang="en-US" sz="2100" kern="1200" dirty="0"/>
        </a:p>
      </dsp:txBody>
      <dsp:txXfrm>
        <a:off x="6703828" y="206987"/>
        <a:ext cx="1522958" cy="913774"/>
      </dsp:txXfrm>
    </dsp:sp>
    <dsp:sp modelId="{1357C259-82AE-4E6F-AC05-51E81D5E5B85}">
      <dsp:nvSpPr>
        <dsp:cNvPr id="0" name=""/>
        <dsp:cNvSpPr/>
      </dsp:nvSpPr>
      <dsp:spPr>
        <a:xfrm>
          <a:off x="2812" y="1273058"/>
          <a:ext cx="1522958" cy="913774"/>
        </a:xfrm>
        <a:prstGeom prst="rect">
          <a:avLst/>
        </a:prstGeom>
        <a:solidFill>
          <a:schemeClr val="accent4">
            <a:hueOff val="-3144071"/>
            <a:satOff val="-3812"/>
            <a:lumOff val="-6708"/>
            <a:alphaOff val="0"/>
          </a:schemeClr>
        </a:solidFill>
        <a:ln>
          <a:noFill/>
        </a:ln>
        <a:effectLst>
          <a:outerShdw blurRad="63500" dist="38100" dir="81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s-MX" sz="2100" kern="1200" dirty="0" smtClean="0"/>
            <a:t>Ubicaciones</a:t>
          </a:r>
          <a:endParaRPr lang="en-US" sz="2100" kern="1200" dirty="0"/>
        </a:p>
      </dsp:txBody>
      <dsp:txXfrm>
        <a:off x="2812" y="1273058"/>
        <a:ext cx="1522958" cy="913774"/>
      </dsp:txXfrm>
    </dsp:sp>
    <dsp:sp modelId="{6ED5BB7F-C49B-42FA-AF3F-31B1988049E4}">
      <dsp:nvSpPr>
        <dsp:cNvPr id="0" name=""/>
        <dsp:cNvSpPr/>
      </dsp:nvSpPr>
      <dsp:spPr>
        <a:xfrm>
          <a:off x="1678066" y="1273058"/>
          <a:ext cx="1522958" cy="913774"/>
        </a:xfrm>
        <a:prstGeom prst="rect">
          <a:avLst/>
        </a:prstGeom>
        <a:solidFill>
          <a:schemeClr val="accent4">
            <a:hueOff val="-3772885"/>
            <a:satOff val="-4575"/>
            <a:lumOff val="-8049"/>
            <a:alphaOff val="0"/>
          </a:schemeClr>
        </a:solidFill>
        <a:ln>
          <a:noFill/>
        </a:ln>
        <a:effectLst>
          <a:outerShdw blurRad="63500" dist="38100" dir="81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s-MX" sz="2100" kern="1200" dirty="0" smtClean="0"/>
            <a:t>T &amp; C</a:t>
          </a:r>
          <a:endParaRPr lang="en-US" sz="2100" kern="1200" dirty="0"/>
        </a:p>
      </dsp:txBody>
      <dsp:txXfrm>
        <a:off x="1678066" y="1273058"/>
        <a:ext cx="1522958" cy="913774"/>
      </dsp:txXfrm>
    </dsp:sp>
    <dsp:sp modelId="{89911271-25D0-46BC-A0B4-A55BC8EDF0F0}">
      <dsp:nvSpPr>
        <dsp:cNvPr id="0" name=""/>
        <dsp:cNvSpPr/>
      </dsp:nvSpPr>
      <dsp:spPr>
        <a:xfrm>
          <a:off x="3353320" y="1273058"/>
          <a:ext cx="1522958" cy="913774"/>
        </a:xfrm>
        <a:prstGeom prst="rect">
          <a:avLst/>
        </a:prstGeom>
        <a:solidFill>
          <a:schemeClr val="accent4">
            <a:hueOff val="-4401698"/>
            <a:satOff val="-5337"/>
            <a:lumOff val="-9391"/>
            <a:alphaOff val="0"/>
          </a:schemeClr>
        </a:solidFill>
        <a:ln>
          <a:noFill/>
        </a:ln>
        <a:effectLst>
          <a:outerShdw blurRad="63500" dist="38100" dir="81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s-MX" sz="2100" kern="1200" dirty="0" smtClean="0"/>
            <a:t>Cantidades</a:t>
          </a:r>
          <a:endParaRPr lang="en-US" sz="2100" kern="1200" dirty="0"/>
        </a:p>
      </dsp:txBody>
      <dsp:txXfrm>
        <a:off x="3353320" y="1273058"/>
        <a:ext cx="1522958" cy="913774"/>
      </dsp:txXfrm>
    </dsp:sp>
    <dsp:sp modelId="{DC615774-E640-4F45-8FDF-80D0A05AC83E}">
      <dsp:nvSpPr>
        <dsp:cNvPr id="0" name=""/>
        <dsp:cNvSpPr/>
      </dsp:nvSpPr>
      <dsp:spPr>
        <a:xfrm>
          <a:off x="5028574" y="1273058"/>
          <a:ext cx="1522958" cy="913774"/>
        </a:xfrm>
        <a:prstGeom prst="rect">
          <a:avLst/>
        </a:prstGeom>
        <a:solidFill>
          <a:schemeClr val="accent4">
            <a:hueOff val="-5030513"/>
            <a:satOff val="-6099"/>
            <a:lumOff val="-10733"/>
            <a:alphaOff val="0"/>
          </a:schemeClr>
        </a:solidFill>
        <a:ln>
          <a:noFill/>
        </a:ln>
        <a:effectLst>
          <a:outerShdw blurRad="63500" dist="38100" dir="81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s-MX" sz="2100" kern="1200" dirty="0" smtClean="0"/>
            <a:t>Montos</a:t>
          </a:r>
          <a:endParaRPr lang="en-US" sz="2100" kern="1200" dirty="0"/>
        </a:p>
      </dsp:txBody>
      <dsp:txXfrm>
        <a:off x="5028574" y="1273058"/>
        <a:ext cx="1522958" cy="913774"/>
      </dsp:txXfrm>
    </dsp:sp>
    <dsp:sp modelId="{35B02AFF-C269-4F41-963A-2EBB2A58CE6D}">
      <dsp:nvSpPr>
        <dsp:cNvPr id="0" name=""/>
        <dsp:cNvSpPr/>
      </dsp:nvSpPr>
      <dsp:spPr>
        <a:xfrm>
          <a:off x="6703828" y="1273058"/>
          <a:ext cx="1522958" cy="913774"/>
        </a:xfrm>
        <a:prstGeom prst="rect">
          <a:avLst/>
        </a:prstGeom>
        <a:solidFill>
          <a:schemeClr val="accent4">
            <a:hueOff val="-5659327"/>
            <a:satOff val="-6862"/>
            <a:lumOff val="-12074"/>
            <a:alphaOff val="0"/>
          </a:schemeClr>
        </a:solidFill>
        <a:ln>
          <a:noFill/>
        </a:ln>
        <a:effectLst>
          <a:outerShdw blurRad="63500" dist="38100" dir="81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s-MX" sz="2100" kern="1200" dirty="0" smtClean="0"/>
            <a:t>Pedidos - Líneas</a:t>
          </a:r>
          <a:endParaRPr lang="en-US" sz="2100" kern="1200" dirty="0"/>
        </a:p>
      </dsp:txBody>
      <dsp:txXfrm>
        <a:off x="6703828" y="1273058"/>
        <a:ext cx="1522958" cy="913774"/>
      </dsp:txXfrm>
    </dsp:sp>
    <dsp:sp modelId="{1D9A6FB3-14AD-4FB2-B318-D746459BE353}">
      <dsp:nvSpPr>
        <dsp:cNvPr id="0" name=""/>
        <dsp:cNvSpPr/>
      </dsp:nvSpPr>
      <dsp:spPr>
        <a:xfrm>
          <a:off x="2812" y="2339129"/>
          <a:ext cx="1522958" cy="913774"/>
        </a:xfrm>
        <a:prstGeom prst="rect">
          <a:avLst/>
        </a:prstGeom>
        <a:solidFill>
          <a:schemeClr val="accent4">
            <a:hueOff val="-6288141"/>
            <a:satOff val="-7624"/>
            <a:lumOff val="-13416"/>
            <a:alphaOff val="0"/>
          </a:schemeClr>
        </a:solidFill>
        <a:ln>
          <a:noFill/>
        </a:ln>
        <a:effectLst>
          <a:outerShdw blurRad="63500" dist="38100" dir="81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s-MX" sz="2100" kern="1200" dirty="0" smtClean="0"/>
            <a:t>Ofertas</a:t>
          </a:r>
          <a:endParaRPr lang="en-US" sz="2100" kern="1200" dirty="0"/>
        </a:p>
      </dsp:txBody>
      <dsp:txXfrm>
        <a:off x="2812" y="2339129"/>
        <a:ext cx="1522958" cy="913774"/>
      </dsp:txXfrm>
    </dsp:sp>
    <dsp:sp modelId="{1A38D8C1-E107-4C26-A925-B153DB63EBE0}">
      <dsp:nvSpPr>
        <dsp:cNvPr id="0" name=""/>
        <dsp:cNvSpPr/>
      </dsp:nvSpPr>
      <dsp:spPr>
        <a:xfrm>
          <a:off x="1678066" y="2339129"/>
          <a:ext cx="1522958" cy="913774"/>
        </a:xfrm>
        <a:prstGeom prst="rect">
          <a:avLst/>
        </a:prstGeom>
        <a:solidFill>
          <a:schemeClr val="accent4">
            <a:hueOff val="-6916955"/>
            <a:satOff val="-8387"/>
            <a:lumOff val="-14757"/>
            <a:alphaOff val="0"/>
          </a:schemeClr>
        </a:solidFill>
        <a:ln>
          <a:noFill/>
        </a:ln>
        <a:effectLst>
          <a:outerShdw blurRad="63500" dist="38100" dir="81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s-MX" sz="2100" kern="1200" dirty="0" smtClean="0"/>
            <a:t>Solicitudes</a:t>
          </a:r>
          <a:endParaRPr lang="en-US" sz="2100" kern="1200" dirty="0"/>
        </a:p>
      </dsp:txBody>
      <dsp:txXfrm>
        <a:off x="1678066" y="2339129"/>
        <a:ext cx="1522958" cy="913774"/>
      </dsp:txXfrm>
    </dsp:sp>
    <dsp:sp modelId="{2B5F77A7-E4D7-4E8D-BB5F-EBA4AC620988}">
      <dsp:nvSpPr>
        <dsp:cNvPr id="0" name=""/>
        <dsp:cNvSpPr/>
      </dsp:nvSpPr>
      <dsp:spPr>
        <a:xfrm>
          <a:off x="3353320" y="2339129"/>
          <a:ext cx="1522958" cy="913774"/>
        </a:xfrm>
        <a:prstGeom prst="rect">
          <a:avLst/>
        </a:prstGeom>
        <a:solidFill>
          <a:schemeClr val="accent4">
            <a:hueOff val="-7545769"/>
            <a:satOff val="-9149"/>
            <a:lumOff val="-16099"/>
            <a:alphaOff val="0"/>
          </a:schemeClr>
        </a:solidFill>
        <a:ln>
          <a:noFill/>
        </a:ln>
        <a:effectLst>
          <a:outerShdw blurRad="63500" dist="38100" dir="81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s-MX" sz="2100" kern="1200" dirty="0" smtClean="0"/>
            <a:t>Contratos</a:t>
          </a:r>
          <a:endParaRPr lang="en-US" sz="2100" kern="1200" dirty="0"/>
        </a:p>
      </dsp:txBody>
      <dsp:txXfrm>
        <a:off x="3353320" y="2339129"/>
        <a:ext cx="1522958" cy="913774"/>
      </dsp:txXfrm>
    </dsp:sp>
    <dsp:sp modelId="{FC34E82A-4923-408A-86A3-11CE62F97C92}">
      <dsp:nvSpPr>
        <dsp:cNvPr id="0" name=""/>
        <dsp:cNvSpPr/>
      </dsp:nvSpPr>
      <dsp:spPr>
        <a:xfrm>
          <a:off x="5028574" y="2339129"/>
          <a:ext cx="1522958" cy="913774"/>
        </a:xfrm>
        <a:prstGeom prst="rect">
          <a:avLst/>
        </a:prstGeom>
        <a:solidFill>
          <a:schemeClr val="accent4">
            <a:hueOff val="-8174583"/>
            <a:satOff val="-9911"/>
            <a:lumOff val="-17441"/>
            <a:alphaOff val="0"/>
          </a:schemeClr>
        </a:solidFill>
        <a:ln>
          <a:noFill/>
        </a:ln>
        <a:effectLst>
          <a:outerShdw blurRad="63500" dist="38100" dir="81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s-MX" sz="2100" kern="1200" dirty="0" smtClean="0"/>
            <a:t>Despacho y guías</a:t>
          </a:r>
          <a:endParaRPr lang="en-US" sz="2100" kern="1200" dirty="0"/>
        </a:p>
      </dsp:txBody>
      <dsp:txXfrm>
        <a:off x="5028574" y="2339129"/>
        <a:ext cx="1522958" cy="913774"/>
      </dsp:txXfrm>
    </dsp:sp>
    <dsp:sp modelId="{59503311-01D3-4380-9A22-4F18C867B2FA}">
      <dsp:nvSpPr>
        <dsp:cNvPr id="0" name=""/>
        <dsp:cNvSpPr/>
      </dsp:nvSpPr>
      <dsp:spPr>
        <a:xfrm>
          <a:off x="6703828" y="2339129"/>
          <a:ext cx="1522958" cy="913774"/>
        </a:xfrm>
        <a:prstGeom prst="rect">
          <a:avLst/>
        </a:prstGeom>
        <a:solidFill>
          <a:schemeClr val="accent4">
            <a:hueOff val="-8803397"/>
            <a:satOff val="-10674"/>
            <a:lumOff val="-18782"/>
            <a:alphaOff val="0"/>
          </a:schemeClr>
        </a:solidFill>
        <a:ln>
          <a:noFill/>
        </a:ln>
        <a:effectLst>
          <a:outerShdw blurRad="63500" dist="38100" dir="81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s-MX" sz="2100" kern="1200" dirty="0" smtClean="0"/>
            <a:t>Factura</a:t>
          </a:r>
          <a:endParaRPr lang="en-US" sz="2100" kern="1200" dirty="0"/>
        </a:p>
      </dsp:txBody>
      <dsp:txXfrm>
        <a:off x="6703828" y="2339129"/>
        <a:ext cx="1522958" cy="913774"/>
      </dsp:txXfrm>
    </dsp:sp>
    <dsp:sp modelId="{A321AED2-A747-43E3-86EC-B62D4CA14B90}">
      <dsp:nvSpPr>
        <dsp:cNvPr id="0" name=""/>
        <dsp:cNvSpPr/>
      </dsp:nvSpPr>
      <dsp:spPr>
        <a:xfrm>
          <a:off x="2812" y="3405200"/>
          <a:ext cx="1522958" cy="913774"/>
        </a:xfrm>
        <a:prstGeom prst="rect">
          <a:avLst/>
        </a:prstGeom>
        <a:solidFill>
          <a:schemeClr val="accent4">
            <a:hueOff val="-9432212"/>
            <a:satOff val="-11436"/>
            <a:lumOff val="-20124"/>
            <a:alphaOff val="0"/>
          </a:schemeClr>
        </a:solidFill>
        <a:ln>
          <a:noFill/>
        </a:ln>
        <a:effectLst>
          <a:outerShdw blurRad="63500" dist="38100" dir="81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s-MX" sz="2100" kern="1200" dirty="0" smtClean="0"/>
            <a:t>Pago</a:t>
          </a:r>
          <a:endParaRPr lang="en-US" sz="2100" kern="1200" dirty="0"/>
        </a:p>
      </dsp:txBody>
      <dsp:txXfrm>
        <a:off x="2812" y="3405200"/>
        <a:ext cx="1522958" cy="913774"/>
      </dsp:txXfrm>
    </dsp:sp>
    <dsp:sp modelId="{F328DE22-7D7B-4E94-85A3-C9EA35782AC1}">
      <dsp:nvSpPr>
        <dsp:cNvPr id="0" name=""/>
        <dsp:cNvSpPr/>
      </dsp:nvSpPr>
      <dsp:spPr>
        <a:xfrm>
          <a:off x="1678066" y="3405200"/>
          <a:ext cx="1522958" cy="913774"/>
        </a:xfrm>
        <a:prstGeom prst="rect">
          <a:avLst/>
        </a:prstGeom>
        <a:solidFill>
          <a:schemeClr val="accent4">
            <a:hueOff val="-10061026"/>
            <a:satOff val="-12199"/>
            <a:lumOff val="-21465"/>
            <a:alphaOff val="0"/>
          </a:schemeClr>
        </a:solidFill>
        <a:ln>
          <a:noFill/>
        </a:ln>
        <a:effectLst>
          <a:outerShdw blurRad="63500" dist="38100" dir="81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s-MX" sz="2100" kern="1200" dirty="0" smtClean="0"/>
            <a:t>Personal asignado</a:t>
          </a:r>
          <a:endParaRPr lang="en-US" sz="2100" kern="1200" dirty="0"/>
        </a:p>
      </dsp:txBody>
      <dsp:txXfrm>
        <a:off x="1678066" y="3405200"/>
        <a:ext cx="1522958" cy="913774"/>
      </dsp:txXfrm>
    </dsp:sp>
    <dsp:sp modelId="{95C526B4-6D94-4C13-A2E1-F0B1297D2EC3}">
      <dsp:nvSpPr>
        <dsp:cNvPr id="0" name=""/>
        <dsp:cNvSpPr/>
      </dsp:nvSpPr>
      <dsp:spPr>
        <a:xfrm>
          <a:off x="3353320" y="3405200"/>
          <a:ext cx="1522958" cy="913774"/>
        </a:xfrm>
        <a:prstGeom prst="rect">
          <a:avLst/>
        </a:prstGeom>
        <a:solidFill>
          <a:schemeClr val="accent4">
            <a:hueOff val="-10689839"/>
            <a:satOff val="-12961"/>
            <a:lumOff val="-22807"/>
            <a:alphaOff val="0"/>
          </a:schemeClr>
        </a:solidFill>
        <a:ln>
          <a:noFill/>
        </a:ln>
        <a:effectLst>
          <a:outerShdw blurRad="63500" dist="38100" dir="81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s-MX" sz="2100" kern="1200" dirty="0" smtClean="0"/>
            <a:t>KPI</a:t>
          </a:r>
          <a:endParaRPr lang="en-US" sz="2100" kern="1200" dirty="0"/>
        </a:p>
      </dsp:txBody>
      <dsp:txXfrm>
        <a:off x="3353320" y="3405200"/>
        <a:ext cx="1522958" cy="913774"/>
      </dsp:txXfrm>
    </dsp:sp>
    <dsp:sp modelId="{6E65C589-E5DC-42DE-A411-466087EF0AB6}">
      <dsp:nvSpPr>
        <dsp:cNvPr id="0" name=""/>
        <dsp:cNvSpPr/>
      </dsp:nvSpPr>
      <dsp:spPr>
        <a:xfrm>
          <a:off x="5028574" y="3405200"/>
          <a:ext cx="1522958" cy="913774"/>
        </a:xfrm>
        <a:prstGeom prst="rect">
          <a:avLst/>
        </a:prstGeom>
        <a:solidFill>
          <a:schemeClr val="accent4">
            <a:hueOff val="-11318654"/>
            <a:satOff val="-13724"/>
            <a:lumOff val="-24148"/>
            <a:alphaOff val="0"/>
          </a:schemeClr>
        </a:solidFill>
        <a:ln>
          <a:noFill/>
        </a:ln>
        <a:effectLst>
          <a:outerShdw blurRad="63500" dist="38100" dir="81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s-MX" sz="2100" kern="1200" dirty="0" smtClean="0"/>
            <a:t>Fechas</a:t>
          </a:r>
          <a:endParaRPr lang="en-US" sz="2100" kern="1200" dirty="0"/>
        </a:p>
      </dsp:txBody>
      <dsp:txXfrm>
        <a:off x="5028574" y="3405200"/>
        <a:ext cx="1522958" cy="913774"/>
      </dsp:txXfrm>
    </dsp:sp>
    <dsp:sp modelId="{3D8CD2C6-5CF6-43BD-ABDC-B4D2A019A1A6}">
      <dsp:nvSpPr>
        <dsp:cNvPr id="0" name=""/>
        <dsp:cNvSpPr/>
      </dsp:nvSpPr>
      <dsp:spPr>
        <a:xfrm>
          <a:off x="6703828" y="3405200"/>
          <a:ext cx="1522958" cy="913774"/>
        </a:xfrm>
        <a:prstGeom prst="rect">
          <a:avLst/>
        </a:prstGeom>
        <a:solidFill>
          <a:schemeClr val="accent4">
            <a:hueOff val="-11947468"/>
            <a:satOff val="-14486"/>
            <a:lumOff val="-25490"/>
            <a:alphaOff val="0"/>
          </a:schemeClr>
        </a:solidFill>
        <a:ln>
          <a:noFill/>
        </a:ln>
        <a:effectLst>
          <a:outerShdw blurRad="63500" dist="38100" dir="81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s-MX" sz="2100" kern="1200" dirty="0" smtClean="0"/>
            <a:t>Mercado</a:t>
          </a:r>
          <a:endParaRPr lang="en-US" sz="2100" kern="1200" dirty="0"/>
        </a:p>
      </dsp:txBody>
      <dsp:txXfrm>
        <a:off x="6703828" y="3405200"/>
        <a:ext cx="1522958" cy="91377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AC7AA7-F43E-4627-BF92-AAC05F73482A}">
      <dsp:nvSpPr>
        <dsp:cNvPr id="0" name=""/>
        <dsp:cNvSpPr/>
      </dsp:nvSpPr>
      <dsp:spPr>
        <a:xfrm>
          <a:off x="0" y="0"/>
          <a:ext cx="7500990" cy="1034617"/>
        </a:xfrm>
        <a:prstGeom prst="roundRect">
          <a:avLst>
            <a:gd name="adj" fmla="val 10000"/>
          </a:avLst>
        </a:prstGeom>
        <a:solidFill>
          <a:srgbClr val="794419"/>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es-ES" sz="2000" b="1" kern="1200" dirty="0" smtClean="0">
              <a:solidFill>
                <a:srgbClr val="FFFF00"/>
              </a:solidFill>
            </a:rPr>
            <a:t>Disminución de hasta un 50% del tiempo involucrado en las compras directas.</a:t>
          </a:r>
          <a:endParaRPr lang="es-ES" sz="2000" kern="1200" dirty="0">
            <a:solidFill>
              <a:srgbClr val="FFFF00"/>
            </a:solidFill>
          </a:endParaRPr>
        </a:p>
      </dsp:txBody>
      <dsp:txXfrm>
        <a:off x="1603659" y="0"/>
        <a:ext cx="5897330" cy="1034617"/>
      </dsp:txXfrm>
    </dsp:sp>
    <dsp:sp modelId="{81D2C80B-F704-444D-8E6F-4106E052A11A}">
      <dsp:nvSpPr>
        <dsp:cNvPr id="0" name=""/>
        <dsp:cNvSpPr/>
      </dsp:nvSpPr>
      <dsp:spPr>
        <a:xfrm>
          <a:off x="103461" y="103461"/>
          <a:ext cx="1500198" cy="827694"/>
        </a:xfrm>
        <a:prstGeom prst="roundRect">
          <a:avLst>
            <a:gd name="adj" fmla="val 10000"/>
          </a:avLst>
        </a:prstGeom>
        <a:blipFill rotWithShape="0">
          <a:blip xmlns:r="http://schemas.openxmlformats.org/officeDocument/2006/relationships" r:embed="rId1"/>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042CD5A-9516-46B4-9EC1-A35CA0E53178}">
      <dsp:nvSpPr>
        <dsp:cNvPr id="0" name=""/>
        <dsp:cNvSpPr/>
      </dsp:nvSpPr>
      <dsp:spPr>
        <a:xfrm>
          <a:off x="0" y="1138079"/>
          <a:ext cx="7500990" cy="1034617"/>
        </a:xfrm>
        <a:prstGeom prst="roundRect">
          <a:avLst>
            <a:gd name="adj" fmla="val 10000"/>
          </a:avLst>
        </a:prstGeom>
        <a:solidFill>
          <a:srgbClr val="794419"/>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es-ES" sz="2000" b="1" kern="1200" dirty="0" smtClean="0">
              <a:solidFill>
                <a:srgbClr val="FFFF00"/>
              </a:solidFill>
            </a:rPr>
            <a:t>Aumento de hasta un 33% de eficiencia en el desempeño de compradores.</a:t>
          </a:r>
          <a:endParaRPr lang="es-ES" sz="2000" kern="1200" dirty="0">
            <a:solidFill>
              <a:srgbClr val="FFFF00"/>
            </a:solidFill>
          </a:endParaRPr>
        </a:p>
      </dsp:txBody>
      <dsp:txXfrm>
        <a:off x="1603659" y="1138079"/>
        <a:ext cx="5897330" cy="1034617"/>
      </dsp:txXfrm>
    </dsp:sp>
    <dsp:sp modelId="{A0CFB931-40A8-48BA-BE70-335650083A89}">
      <dsp:nvSpPr>
        <dsp:cNvPr id="0" name=""/>
        <dsp:cNvSpPr/>
      </dsp:nvSpPr>
      <dsp:spPr>
        <a:xfrm>
          <a:off x="103461" y="1241541"/>
          <a:ext cx="1500198" cy="827694"/>
        </a:xfrm>
        <a:prstGeom prst="roundRect">
          <a:avLst>
            <a:gd name="adj" fmla="val 10000"/>
          </a:avLst>
        </a:prstGeom>
        <a:blipFill rotWithShape="0">
          <a:blip xmlns:r="http://schemas.openxmlformats.org/officeDocument/2006/relationships" r:embed="rId2"/>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D5E4BC6-CE6D-4471-BAA3-AEAC40852B81}">
      <dsp:nvSpPr>
        <dsp:cNvPr id="0" name=""/>
        <dsp:cNvSpPr/>
      </dsp:nvSpPr>
      <dsp:spPr>
        <a:xfrm>
          <a:off x="0" y="2276158"/>
          <a:ext cx="7500990" cy="1034617"/>
        </a:xfrm>
        <a:prstGeom prst="roundRect">
          <a:avLst>
            <a:gd name="adj" fmla="val 10000"/>
          </a:avLst>
        </a:prstGeom>
        <a:solidFill>
          <a:srgbClr val="794419"/>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es-PE" sz="2000" b="1" kern="1200" dirty="0" smtClean="0">
              <a:solidFill>
                <a:srgbClr val="FFFF00"/>
              </a:solidFill>
            </a:rPr>
            <a:t>10% de ahorros promedio en negociación de contratos </a:t>
          </a:r>
          <a:endParaRPr lang="en-AU" sz="2000" b="1" kern="1200" dirty="0" smtClean="0">
            <a:solidFill>
              <a:srgbClr val="FFFF00"/>
            </a:solidFill>
          </a:endParaRPr>
        </a:p>
      </dsp:txBody>
      <dsp:txXfrm>
        <a:off x="1603659" y="2276158"/>
        <a:ext cx="5897330" cy="1034617"/>
      </dsp:txXfrm>
    </dsp:sp>
    <dsp:sp modelId="{D4FF082A-4109-467E-A3CB-26FA3BE932A0}">
      <dsp:nvSpPr>
        <dsp:cNvPr id="0" name=""/>
        <dsp:cNvSpPr/>
      </dsp:nvSpPr>
      <dsp:spPr>
        <a:xfrm>
          <a:off x="103461" y="2379620"/>
          <a:ext cx="1500198" cy="827694"/>
        </a:xfrm>
        <a:prstGeom prst="roundRect">
          <a:avLst>
            <a:gd name="adj" fmla="val 10000"/>
          </a:avLst>
        </a:prstGeom>
        <a:blipFill rotWithShape="0">
          <a:blip xmlns:r="http://schemas.openxmlformats.org/officeDocument/2006/relationships" r:embed="rId3"/>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EA16822-4543-472E-BC1F-905B24D1AECE}">
      <dsp:nvSpPr>
        <dsp:cNvPr id="0" name=""/>
        <dsp:cNvSpPr/>
      </dsp:nvSpPr>
      <dsp:spPr>
        <a:xfrm>
          <a:off x="0" y="3414238"/>
          <a:ext cx="7500990" cy="1034617"/>
        </a:xfrm>
        <a:prstGeom prst="roundRect">
          <a:avLst>
            <a:gd name="adj" fmla="val 10000"/>
          </a:avLst>
        </a:prstGeom>
        <a:solidFill>
          <a:srgbClr val="794419"/>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es-ES" sz="2000" b="1" kern="1200" dirty="0" smtClean="0">
              <a:solidFill>
                <a:srgbClr val="FFFF00"/>
              </a:solidFill>
            </a:rPr>
            <a:t>Trazabilidad y </a:t>
          </a:r>
          <a:r>
            <a:rPr lang="es-ES" sz="2000" b="1" kern="1200" dirty="0" err="1" smtClean="0">
              <a:solidFill>
                <a:srgbClr val="FFFF00"/>
              </a:solidFill>
            </a:rPr>
            <a:t>Auditabilidad</a:t>
          </a:r>
          <a:r>
            <a:rPr lang="es-ES" sz="2000" b="1" kern="1200" dirty="0" smtClean="0">
              <a:solidFill>
                <a:srgbClr val="FFFF00"/>
              </a:solidFill>
            </a:rPr>
            <a:t> de los procesos, mayor control y visibilidad de la actividad de abastecimiento.</a:t>
          </a:r>
          <a:endParaRPr lang="es-ES" sz="2000" kern="1200" dirty="0">
            <a:solidFill>
              <a:srgbClr val="FFFF00"/>
            </a:solidFill>
          </a:endParaRPr>
        </a:p>
      </dsp:txBody>
      <dsp:txXfrm>
        <a:off x="1603659" y="3414238"/>
        <a:ext cx="5897330" cy="1034617"/>
      </dsp:txXfrm>
    </dsp:sp>
    <dsp:sp modelId="{85A7C15E-593E-483B-8341-F45E6D412B93}">
      <dsp:nvSpPr>
        <dsp:cNvPr id="0" name=""/>
        <dsp:cNvSpPr/>
      </dsp:nvSpPr>
      <dsp:spPr>
        <a:xfrm>
          <a:off x="103461" y="3517699"/>
          <a:ext cx="1500198" cy="827694"/>
        </a:xfrm>
        <a:prstGeom prst="roundRect">
          <a:avLst>
            <a:gd name="adj" fmla="val 10000"/>
          </a:avLst>
        </a:prstGeom>
        <a:blipFill rotWithShape="0">
          <a:blip xmlns:r="http://schemas.openxmlformats.org/officeDocument/2006/relationships" r:embed="rId4"/>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4BA39D-5F81-4085-AB8A-07CC2874D94E}">
      <dsp:nvSpPr>
        <dsp:cNvPr id="0" name=""/>
        <dsp:cNvSpPr/>
      </dsp:nvSpPr>
      <dsp:spPr>
        <a:xfrm>
          <a:off x="457199" y="0"/>
          <a:ext cx="5181600" cy="4064000"/>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63CC533-FA8B-4B4A-81E2-B955E330BC4D}">
      <dsp:nvSpPr>
        <dsp:cNvPr id="0" name=""/>
        <dsp:cNvSpPr/>
      </dsp:nvSpPr>
      <dsp:spPr>
        <a:xfrm>
          <a:off x="6548" y="1219199"/>
          <a:ext cx="1962150" cy="162560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s-MX" sz="2500" kern="1200" dirty="0" smtClean="0"/>
            <a:t>Análisis de gasto</a:t>
          </a:r>
          <a:endParaRPr lang="en-US" sz="2500" kern="1200" dirty="0"/>
        </a:p>
      </dsp:txBody>
      <dsp:txXfrm>
        <a:off x="85903" y="1298554"/>
        <a:ext cx="1803440" cy="1466890"/>
      </dsp:txXfrm>
    </dsp:sp>
    <dsp:sp modelId="{AD59AF64-7C3D-42FD-99E4-3AB0B804632F}">
      <dsp:nvSpPr>
        <dsp:cNvPr id="0" name=""/>
        <dsp:cNvSpPr/>
      </dsp:nvSpPr>
      <dsp:spPr>
        <a:xfrm>
          <a:off x="2066925" y="1219199"/>
          <a:ext cx="1962150" cy="162560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s-MX" sz="2500" kern="1200" smtClean="0"/>
            <a:t>Licitaciones electrónicas</a:t>
          </a:r>
          <a:endParaRPr lang="es-MX" sz="2500" kern="1200" dirty="0" smtClean="0"/>
        </a:p>
      </dsp:txBody>
      <dsp:txXfrm>
        <a:off x="2146280" y="1298554"/>
        <a:ext cx="1803440" cy="1466890"/>
      </dsp:txXfrm>
    </dsp:sp>
    <dsp:sp modelId="{DECC3821-7697-4D7A-B9D7-27283551C9CA}">
      <dsp:nvSpPr>
        <dsp:cNvPr id="0" name=""/>
        <dsp:cNvSpPr/>
      </dsp:nvSpPr>
      <dsp:spPr>
        <a:xfrm>
          <a:off x="4127301" y="1219199"/>
          <a:ext cx="1962150" cy="162560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s-MX" sz="2500" kern="1200" smtClean="0"/>
            <a:t>Gestión de contratos</a:t>
          </a:r>
          <a:endParaRPr lang="en-US" sz="2500" kern="1200" dirty="0"/>
        </a:p>
      </dsp:txBody>
      <dsp:txXfrm>
        <a:off x="4206656" y="1298554"/>
        <a:ext cx="1803440" cy="1466890"/>
      </dsp:txXfrm>
    </dsp:sp>
  </dsp:spTree>
</dsp:drawing>
</file>

<file path=ppt/diagrams/layout1.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4.xml><?xml version="1.0" encoding="utf-8"?>
<dgm:layoutDef xmlns:dgm="http://schemas.openxmlformats.org/drawingml/2006/diagram" xmlns:a="http://schemas.openxmlformats.org/drawingml/2006/main" uniqueId="urn:microsoft.com/office/officeart/2005/8/layout/vList4#5">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4">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5.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6.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7.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8.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69.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70.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2 Marcador de fecha"/>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6E0B0C58-165C-4902-9230-FD1732192E03}" type="datetimeFigureOut">
              <a:rPr lang="en-US" smtClean="0"/>
              <a:t>4/19/2012</a:t>
            </a:fld>
            <a:endParaRPr lang="en-US"/>
          </a:p>
        </p:txBody>
      </p:sp>
      <p:sp>
        <p:nvSpPr>
          <p:cNvPr id="4" name="3 Marcador de pie de página"/>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4 Marcador de número de diapositiva"/>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AF6BBB46-6026-4224-950D-C026DFD7DCBF}" type="slidenum">
              <a:rPr lang="en-US" smtClean="0"/>
              <a:t>‹Nº›</a:t>
            </a:fld>
            <a:endParaRPr lang="en-US"/>
          </a:p>
        </p:txBody>
      </p:sp>
    </p:spTree>
    <p:extLst>
      <p:ext uri="{BB962C8B-B14F-4D97-AF65-F5344CB8AC3E}">
        <p14:creationId xmlns:p14="http://schemas.microsoft.com/office/powerpoint/2010/main" val="13896625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2 Marcador de fecha"/>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9E5B3120-5B55-4B4C-8221-EE8FDDD4B6E6}" type="datetimeFigureOut">
              <a:rPr lang="en-US" smtClean="0"/>
              <a:t>4/19/2012</a:t>
            </a:fld>
            <a:endParaRPr lang="en-US"/>
          </a:p>
        </p:txBody>
      </p:sp>
      <p:sp>
        <p:nvSpPr>
          <p:cNvPr id="4" name="3 Marcador de imagen de diapositiva"/>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4 Marcador de notas"/>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6" name="5 Marcador de pie de página"/>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6 Marcador de número de diapositiva"/>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ED818AC7-EA75-4E35-B3DC-3D5D9A47A9F9}" type="slidenum">
              <a:rPr lang="en-US" smtClean="0"/>
              <a:t>‹Nº›</a:t>
            </a:fld>
            <a:endParaRPr lang="en-US"/>
          </a:p>
        </p:txBody>
      </p:sp>
    </p:spTree>
    <p:extLst>
      <p:ext uri="{BB962C8B-B14F-4D97-AF65-F5344CB8AC3E}">
        <p14:creationId xmlns:p14="http://schemas.microsoft.com/office/powerpoint/2010/main" val="35486769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MX" dirty="0" smtClean="0"/>
              <a:t>Las interacciones en</a:t>
            </a:r>
            <a:r>
              <a:rPr lang="es-MX" baseline="0" dirty="0" smtClean="0"/>
              <a:t> el proceso de Abastecimiento</a:t>
            </a:r>
          </a:p>
          <a:p>
            <a:r>
              <a:rPr lang="es-MX" baseline="0" dirty="0" smtClean="0"/>
              <a:t>Los tipos de información en el Abastecimiento</a:t>
            </a:r>
          </a:p>
          <a:p>
            <a:r>
              <a:rPr lang="es-MX" baseline="0" dirty="0" smtClean="0"/>
              <a:t>El proceso</a:t>
            </a:r>
          </a:p>
          <a:p>
            <a:r>
              <a:rPr lang="es-MX" baseline="0" dirty="0" smtClean="0"/>
              <a:t>Los </a:t>
            </a:r>
            <a:r>
              <a:rPr lang="es-MX" baseline="0" dirty="0" err="1" smtClean="0"/>
              <a:t>stakeholders</a:t>
            </a:r>
            <a:endParaRPr lang="es-MX" baseline="0" dirty="0" smtClean="0"/>
          </a:p>
          <a:p>
            <a:r>
              <a:rPr lang="es-MX" baseline="0" dirty="0" smtClean="0"/>
              <a:t>La relaciones de negocio entre empresas</a:t>
            </a:r>
          </a:p>
          <a:p>
            <a:r>
              <a:rPr lang="es-MX" baseline="0" dirty="0" smtClean="0"/>
              <a:t>Casos y ejemplos</a:t>
            </a:r>
          </a:p>
          <a:p>
            <a:r>
              <a:rPr lang="es-MX" baseline="0" dirty="0" smtClean="0"/>
              <a:t>Pregunta de fondo por que es tan fácil en lo personal en la vida diaria y tan </a:t>
            </a:r>
            <a:r>
              <a:rPr lang="es-MX" baseline="0" dirty="0" err="1" smtClean="0"/>
              <a:t>dificil</a:t>
            </a:r>
            <a:r>
              <a:rPr lang="es-MX" baseline="0" dirty="0" smtClean="0"/>
              <a:t> entre empresas </a:t>
            </a:r>
          </a:p>
          <a:p>
            <a:r>
              <a:rPr lang="es-MX" baseline="0" dirty="0" smtClean="0"/>
              <a:t>Paradoja B2B / B2C</a:t>
            </a:r>
            <a:endParaRPr lang="en-US" dirty="0"/>
          </a:p>
        </p:txBody>
      </p:sp>
      <p:sp>
        <p:nvSpPr>
          <p:cNvPr id="4" name="3 Marcador de número de diapositiva"/>
          <p:cNvSpPr>
            <a:spLocks noGrp="1"/>
          </p:cNvSpPr>
          <p:nvPr>
            <p:ph type="sldNum" sz="quarter" idx="10"/>
          </p:nvPr>
        </p:nvSpPr>
        <p:spPr/>
        <p:txBody>
          <a:bodyPr/>
          <a:lstStyle/>
          <a:p>
            <a:fld id="{ED818AC7-EA75-4E35-B3DC-3D5D9A47A9F9}" type="slidenum">
              <a:rPr lang="en-US" smtClean="0"/>
              <a:t>5</a:t>
            </a:fld>
            <a:endParaRPr lang="en-US"/>
          </a:p>
        </p:txBody>
      </p:sp>
    </p:spTree>
    <p:extLst>
      <p:ext uri="{BB962C8B-B14F-4D97-AF65-F5344CB8AC3E}">
        <p14:creationId xmlns:p14="http://schemas.microsoft.com/office/powerpoint/2010/main" val="20707368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txBox="1">
            <a:spLocks noGrp="1" noChangeArrowheads="1"/>
          </p:cNvSpPr>
          <p:nvPr/>
        </p:nvSpPr>
        <p:spPr bwMode="auto">
          <a:xfrm>
            <a:off x="3970938" y="8829675"/>
            <a:ext cx="3037840" cy="465138"/>
          </a:xfrm>
          <a:prstGeom prst="rect">
            <a:avLst/>
          </a:prstGeom>
          <a:noFill/>
          <a:ln w="9525">
            <a:noFill/>
            <a:miter lim="800000"/>
            <a:headEnd/>
            <a:tailEnd/>
          </a:ln>
        </p:spPr>
        <p:txBody>
          <a:bodyPr lIns="94947" tIns="47474" rIns="94947" bIns="47474" anchor="b"/>
          <a:lstStyle/>
          <a:p>
            <a:pPr algn="r" defTabSz="949568"/>
            <a:fld id="{3202E0E6-A9A1-4819-9534-F2C13D1C27F5}" type="slidenum">
              <a:rPr lang="en-US" sz="1200"/>
              <a:pPr algn="r" defTabSz="949568"/>
              <a:t>43</a:t>
            </a:fld>
            <a:endParaRPr lang="en-US" sz="1200"/>
          </a:p>
        </p:txBody>
      </p:sp>
      <p:sp>
        <p:nvSpPr>
          <p:cNvPr id="58371" name="Rectangle 7"/>
          <p:cNvSpPr txBox="1">
            <a:spLocks noGrp="1" noChangeArrowheads="1"/>
          </p:cNvSpPr>
          <p:nvPr/>
        </p:nvSpPr>
        <p:spPr bwMode="auto">
          <a:xfrm>
            <a:off x="3970938" y="8829675"/>
            <a:ext cx="3037840" cy="465138"/>
          </a:xfrm>
          <a:prstGeom prst="rect">
            <a:avLst/>
          </a:prstGeom>
          <a:noFill/>
          <a:ln w="9525">
            <a:noFill/>
            <a:miter lim="800000"/>
            <a:headEnd/>
            <a:tailEnd/>
          </a:ln>
        </p:spPr>
        <p:txBody>
          <a:bodyPr lIns="94947" tIns="47474" rIns="94947" bIns="47474" anchor="b"/>
          <a:lstStyle/>
          <a:p>
            <a:pPr algn="r" defTabSz="949568"/>
            <a:fld id="{FBF766E7-5EBD-4053-9E0A-6D674F2F104B}" type="slidenum">
              <a:rPr lang="en-US" sz="1200"/>
              <a:pPr algn="r" defTabSz="949568"/>
              <a:t>43</a:t>
            </a:fld>
            <a:endParaRPr lang="en-US" sz="1200"/>
          </a:p>
        </p:txBody>
      </p:sp>
      <p:sp>
        <p:nvSpPr>
          <p:cNvPr id="58372" name="Rectangle 2"/>
          <p:cNvSpPr>
            <a:spLocks noGrp="1" noRot="1" noChangeAspect="1" noChangeArrowheads="1" noTextEdit="1"/>
          </p:cNvSpPr>
          <p:nvPr>
            <p:ph type="sldImg"/>
          </p:nvPr>
        </p:nvSpPr>
        <p:spPr>
          <a:xfrm>
            <a:off x="1182688" y="696913"/>
            <a:ext cx="4645025" cy="3484562"/>
          </a:xfrm>
          <a:ln/>
        </p:spPr>
      </p:sp>
      <p:sp>
        <p:nvSpPr>
          <p:cNvPr id="58373" name="Rectangle 3"/>
          <p:cNvSpPr>
            <a:spLocks noGrp="1" noChangeArrowheads="1"/>
          </p:cNvSpPr>
          <p:nvPr>
            <p:ph type="body" idx="1"/>
          </p:nvPr>
        </p:nvSpPr>
        <p:spPr>
          <a:noFill/>
          <a:ln/>
        </p:spPr>
        <p:txBody>
          <a:bodyPr lIns="94947" tIns="47474" rIns="94947" bIns="47474"/>
          <a:lstStyle/>
          <a:p>
            <a:pPr eaLnBrk="1" hangingPunct="1"/>
            <a:endParaRPr lang="pt-BR"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73188A2-3780-4F79-A1F1-630EC1F9D695}" type="slidenum">
              <a:rPr lang="pt-BR"/>
              <a:pPr/>
              <a:t>44</a:t>
            </a:fld>
            <a:endParaRPr lang="pt-BR"/>
          </a:p>
        </p:txBody>
      </p:sp>
      <p:sp>
        <p:nvSpPr>
          <p:cNvPr id="1449986" name="Rectangle 2"/>
          <p:cNvSpPr>
            <a:spLocks noRot="1" noChangeArrowheads="1" noTextEdit="1"/>
          </p:cNvSpPr>
          <p:nvPr>
            <p:ph type="sldImg"/>
          </p:nvPr>
        </p:nvSpPr>
        <p:spPr>
          <a:ln/>
        </p:spPr>
      </p:sp>
      <p:sp>
        <p:nvSpPr>
          <p:cNvPr id="1449987" name="Rectangle 3"/>
          <p:cNvSpPr>
            <a:spLocks noGrp="1" noChangeArrowheads="1"/>
          </p:cNvSpPr>
          <p:nvPr>
            <p:ph type="body" idx="1"/>
          </p:nvPr>
        </p:nvSpPr>
        <p:spPr/>
        <p:txBody>
          <a:bodyPr/>
          <a:lstStyle/>
          <a:p>
            <a:r>
              <a:rPr lang="es-ES_tradnl"/>
              <a:t>G1)</a:t>
            </a:r>
          </a:p>
          <a:p>
            <a:r>
              <a:rPr lang="es-ES_tradnl"/>
              <a:t>Intro que son las e-Lic</a:t>
            </a:r>
          </a:p>
          <a:p>
            <a:r>
              <a:rPr lang="es-ES_tradnl"/>
              <a:t>Que son las e-RA</a:t>
            </a:r>
          </a:p>
          <a:p>
            <a:r>
              <a:rPr lang="es-ES_tradnl"/>
              <a:t>Como funciona</a:t>
            </a:r>
          </a:p>
          <a:p>
            <a:r>
              <a:rPr lang="es-ES_tradnl"/>
              <a:t>Ejemplos</a:t>
            </a:r>
          </a:p>
          <a:p>
            <a:r>
              <a:rPr lang="es-ES_tradnl"/>
              <a:t>Citas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BD11C88-4BA7-4274-85A4-0FBA11C276AA}" type="slidenum">
              <a:rPr lang="pt-BR"/>
              <a:pPr/>
              <a:t>50</a:t>
            </a:fld>
            <a:endParaRPr lang="pt-BR"/>
          </a:p>
        </p:txBody>
      </p:sp>
      <p:sp>
        <p:nvSpPr>
          <p:cNvPr id="1420290" name="Rectangle 2"/>
          <p:cNvSpPr>
            <a:spLocks noRot="1" noChangeArrowheads="1" noTextEdit="1"/>
          </p:cNvSpPr>
          <p:nvPr>
            <p:ph type="sldImg"/>
          </p:nvPr>
        </p:nvSpPr>
        <p:spPr>
          <a:xfrm>
            <a:off x="1182688" y="674688"/>
            <a:ext cx="4706937" cy="3529012"/>
          </a:xfrm>
          <a:ln/>
        </p:spPr>
      </p:sp>
      <p:sp>
        <p:nvSpPr>
          <p:cNvPr id="1420291" name="Rectangle 3"/>
          <p:cNvSpPr>
            <a:spLocks noGrp="1" noChangeArrowheads="1"/>
          </p:cNvSpPr>
          <p:nvPr>
            <p:ph type="body" idx="1"/>
          </p:nvPr>
        </p:nvSpPr>
        <p:spPr>
          <a:xfrm>
            <a:off x="902265" y="4428702"/>
            <a:ext cx="5191267" cy="4204362"/>
          </a:xfrm>
        </p:spPr>
        <p:txBody>
          <a:bodyPr/>
          <a:lstStyle/>
          <a:p>
            <a:endParaRPr lang="es-ES_tradnl"/>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AB440F7-E262-4558-8F84-BFFEE67846D1}" type="slidenum">
              <a:rPr lang="pt-BR"/>
              <a:pPr/>
              <a:t>53</a:t>
            </a:fld>
            <a:endParaRPr lang="pt-BR"/>
          </a:p>
        </p:txBody>
      </p:sp>
      <p:sp>
        <p:nvSpPr>
          <p:cNvPr id="1390594" name="Rectangle 2"/>
          <p:cNvSpPr>
            <a:spLocks noRot="1" noChangeArrowheads="1" noTextEdit="1"/>
          </p:cNvSpPr>
          <p:nvPr>
            <p:ph type="sldImg"/>
          </p:nvPr>
        </p:nvSpPr>
        <p:spPr>
          <a:ln/>
        </p:spPr>
      </p:sp>
      <p:sp>
        <p:nvSpPr>
          <p:cNvPr id="1390595" name="Rectangle 3"/>
          <p:cNvSpPr>
            <a:spLocks noGrp="1" noChangeArrowheads="1"/>
          </p:cNvSpPr>
          <p:nvPr>
            <p:ph type="body" idx="1"/>
          </p:nvPr>
        </p:nvSpPr>
        <p:spPr>
          <a:xfrm>
            <a:off x="934720" y="4415790"/>
            <a:ext cx="5140960" cy="4183380"/>
          </a:xfrm>
        </p:spPr>
        <p:txBody>
          <a:bodyPr/>
          <a:lstStyle/>
          <a:p>
            <a:endParaRPr lang="es-E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F201AB2-9432-458B-B257-2DC912A45593}" type="slidenum">
              <a:rPr lang="pt-BR"/>
              <a:pPr/>
              <a:t>60</a:t>
            </a:fld>
            <a:endParaRPr lang="pt-BR"/>
          </a:p>
        </p:txBody>
      </p:sp>
      <p:sp>
        <p:nvSpPr>
          <p:cNvPr id="1376258" name="Rectangle 2"/>
          <p:cNvSpPr>
            <a:spLocks noRot="1" noChangeArrowheads="1" noTextEdit="1"/>
          </p:cNvSpPr>
          <p:nvPr>
            <p:ph type="sldImg"/>
          </p:nvPr>
        </p:nvSpPr>
        <p:spPr>
          <a:ln/>
        </p:spPr>
      </p:sp>
      <p:sp>
        <p:nvSpPr>
          <p:cNvPr id="1376259" name="Rectangle 3"/>
          <p:cNvSpPr>
            <a:spLocks noGrp="1" noChangeArrowheads="1"/>
          </p:cNvSpPr>
          <p:nvPr>
            <p:ph type="body" idx="1"/>
          </p:nvPr>
        </p:nvSpPr>
        <p:spPr>
          <a:xfrm>
            <a:off x="934720" y="4415790"/>
            <a:ext cx="5140960" cy="4183380"/>
          </a:xfrm>
        </p:spPr>
        <p:txBody>
          <a:bodyPr/>
          <a:lstStyle/>
          <a:p>
            <a:endParaRPr lang="es-E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4F7EC40-8C94-460D-838C-081E84747301}" type="slidenum">
              <a:rPr lang="pt-BR"/>
              <a:pPr/>
              <a:t>69</a:t>
            </a:fld>
            <a:endParaRPr lang="pt-BR"/>
          </a:p>
        </p:txBody>
      </p:sp>
      <p:sp>
        <p:nvSpPr>
          <p:cNvPr id="1173506" name="Rectangle 2"/>
          <p:cNvSpPr>
            <a:spLocks noRot="1" noChangeArrowheads="1" noTextEdit="1"/>
          </p:cNvSpPr>
          <p:nvPr>
            <p:ph type="sldImg"/>
          </p:nvPr>
        </p:nvSpPr>
        <p:spPr>
          <a:xfrm>
            <a:off x="1181100" y="696913"/>
            <a:ext cx="4649788" cy="3487737"/>
          </a:xfrm>
          <a:ln/>
        </p:spPr>
      </p:sp>
      <p:sp>
        <p:nvSpPr>
          <p:cNvPr id="1173507" name="Rectangle 3"/>
          <p:cNvSpPr>
            <a:spLocks noGrp="1" noChangeArrowheads="1"/>
          </p:cNvSpPr>
          <p:nvPr>
            <p:ph type="body" idx="1"/>
          </p:nvPr>
        </p:nvSpPr>
        <p:spPr>
          <a:xfrm>
            <a:off x="361881" y="4414176"/>
            <a:ext cx="6286641" cy="3400610"/>
          </a:xfrm>
        </p:spPr>
        <p:txBody>
          <a:bodyPr/>
          <a:lstStyle/>
          <a:p>
            <a:endParaRPr lang="es-ES_tradnl"/>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7E483A9-3F14-4814-8448-ECA5B7977CC6}" type="slidenum">
              <a:rPr lang="pt-BR"/>
              <a:pPr/>
              <a:t>70</a:t>
            </a:fld>
            <a:endParaRPr lang="pt-BR"/>
          </a:p>
        </p:txBody>
      </p:sp>
      <p:sp>
        <p:nvSpPr>
          <p:cNvPr id="1175554" name="Rectangle 2"/>
          <p:cNvSpPr>
            <a:spLocks noRot="1" noChangeArrowheads="1" noTextEdit="1"/>
          </p:cNvSpPr>
          <p:nvPr>
            <p:ph type="sldImg"/>
          </p:nvPr>
        </p:nvSpPr>
        <p:spPr>
          <a:xfrm>
            <a:off x="1181100" y="696913"/>
            <a:ext cx="4649788" cy="3487737"/>
          </a:xfrm>
          <a:ln/>
        </p:spPr>
      </p:sp>
      <p:sp>
        <p:nvSpPr>
          <p:cNvPr id="1175555" name="Rectangle 3"/>
          <p:cNvSpPr>
            <a:spLocks noGrp="1" noChangeArrowheads="1"/>
          </p:cNvSpPr>
          <p:nvPr>
            <p:ph type="body" idx="1"/>
          </p:nvPr>
        </p:nvSpPr>
        <p:spPr>
          <a:xfrm>
            <a:off x="361881" y="4414176"/>
            <a:ext cx="6286641" cy="3400610"/>
          </a:xfrm>
        </p:spPr>
        <p:txBody>
          <a:bodyPr/>
          <a:lstStyle/>
          <a:p>
            <a:endParaRPr lang="es-ES_tradnl"/>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txBox="1">
            <a:spLocks noGrp="1" noChangeArrowheads="1"/>
          </p:cNvSpPr>
          <p:nvPr/>
        </p:nvSpPr>
        <p:spPr bwMode="auto">
          <a:xfrm>
            <a:off x="3970938" y="8829675"/>
            <a:ext cx="3037840" cy="465138"/>
          </a:xfrm>
          <a:prstGeom prst="rect">
            <a:avLst/>
          </a:prstGeom>
          <a:noFill/>
          <a:ln w="9525">
            <a:noFill/>
            <a:miter lim="800000"/>
            <a:headEnd/>
            <a:tailEnd/>
          </a:ln>
        </p:spPr>
        <p:txBody>
          <a:bodyPr lIns="94947" tIns="47474" rIns="94947" bIns="47474" anchor="b"/>
          <a:lstStyle/>
          <a:p>
            <a:pPr algn="r" defTabSz="949568"/>
            <a:fld id="{D5DC4027-63DA-455E-9267-5B80677462CC}" type="slidenum">
              <a:rPr lang="en-US" sz="1200"/>
              <a:pPr algn="r" defTabSz="949568"/>
              <a:t>72</a:t>
            </a:fld>
            <a:endParaRPr lang="en-US" sz="1200"/>
          </a:p>
        </p:txBody>
      </p:sp>
      <p:sp>
        <p:nvSpPr>
          <p:cNvPr id="64515" name="Rectangle 7"/>
          <p:cNvSpPr txBox="1">
            <a:spLocks noGrp="1" noChangeArrowheads="1"/>
          </p:cNvSpPr>
          <p:nvPr/>
        </p:nvSpPr>
        <p:spPr bwMode="auto">
          <a:xfrm>
            <a:off x="3972560" y="8831264"/>
            <a:ext cx="3037840" cy="465137"/>
          </a:xfrm>
          <a:prstGeom prst="rect">
            <a:avLst/>
          </a:prstGeom>
          <a:noFill/>
          <a:ln w="9525">
            <a:noFill/>
            <a:miter lim="800000"/>
            <a:headEnd/>
            <a:tailEnd/>
          </a:ln>
        </p:spPr>
        <p:txBody>
          <a:bodyPr lIns="94733" tIns="47367" rIns="94733" bIns="47367" anchor="b"/>
          <a:lstStyle/>
          <a:p>
            <a:pPr algn="r" defTabSz="947950" eaLnBrk="0" hangingPunct="0"/>
            <a:fld id="{76BA80A3-B6AF-4E67-9509-A7BA1942D763}" type="slidenum">
              <a:rPr lang="en-US" sz="1200">
                <a:latin typeface="Times New Roman" pitchFamily="18" charset="0"/>
              </a:rPr>
              <a:pPr algn="r" defTabSz="947950" eaLnBrk="0" hangingPunct="0"/>
              <a:t>72</a:t>
            </a:fld>
            <a:endParaRPr lang="en-US" sz="1200">
              <a:latin typeface="Times New Roman" pitchFamily="18" charset="0"/>
            </a:endParaRPr>
          </a:p>
        </p:txBody>
      </p:sp>
      <p:sp>
        <p:nvSpPr>
          <p:cNvPr id="64516" name="Rectangle 2"/>
          <p:cNvSpPr>
            <a:spLocks noGrp="1" noRot="1" noChangeAspect="1" noChangeArrowheads="1" noTextEdit="1"/>
          </p:cNvSpPr>
          <p:nvPr>
            <p:ph type="sldImg"/>
          </p:nvPr>
        </p:nvSpPr>
        <p:spPr>
          <a:ln/>
        </p:spPr>
      </p:sp>
      <p:sp>
        <p:nvSpPr>
          <p:cNvPr id="64517" name="Rectangle 3"/>
          <p:cNvSpPr>
            <a:spLocks noGrp="1" noChangeArrowheads="1"/>
          </p:cNvSpPr>
          <p:nvPr>
            <p:ph type="body" idx="1"/>
          </p:nvPr>
        </p:nvSpPr>
        <p:spPr>
          <a:noFill/>
          <a:ln/>
        </p:spPr>
        <p:txBody>
          <a:bodyPr lIns="94733" tIns="47367" rIns="94733" bIns="47367"/>
          <a:lstStyle/>
          <a:p>
            <a:pPr eaLnBrk="1" hangingPunct="1">
              <a:buFontTx/>
              <a:buChar char="•"/>
            </a:pPr>
            <a:endParaRPr lang="es-ES" smtClean="0">
              <a:solidFill>
                <a:srgbClr val="0000FF"/>
              </a:solidFill>
              <a:cs typeface="Arial"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C6522EA-F174-4102-81D5-B16778547354}" type="slidenum">
              <a:rPr lang="en-US"/>
              <a:pPr/>
              <a:t>73</a:t>
            </a:fld>
            <a:endParaRPr lang="en-US"/>
          </a:p>
        </p:txBody>
      </p:sp>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a:noFill/>
        </p:spPr>
        <p:txBody>
          <a:bodyPr lIns="91221" tIns="45610" rIns="91221" bIns="45610"/>
          <a:lstStyle/>
          <a:p>
            <a:r>
              <a:rPr lang="en-US"/>
              <a:t>Ariba provides unrivaled set of capabilities in helping you through all steps of the Strategic Sourcing process from opportunity identification, sourcing execution, savings tracking, contract creation and Performance management</a:t>
            </a:r>
          </a:p>
          <a:p>
            <a:endParaRPr lang="en-US"/>
          </a:p>
          <a:p>
            <a:r>
              <a:rPr lang="en-US"/>
              <a:t>Required to make an optimal Strategic sourcing decision.</a:t>
            </a:r>
            <a:endParaRPr lang="en-US" b="1" u="sng"/>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57066" indent="-291179" eaLnBrk="0" hangingPunct="0">
              <a:defRPr>
                <a:solidFill>
                  <a:schemeClr val="tx1"/>
                </a:solidFill>
                <a:latin typeface="Arial" pitchFamily="34" charset="0"/>
              </a:defRPr>
            </a:lvl2pPr>
            <a:lvl3pPr marL="1164717" indent="-232943" eaLnBrk="0" hangingPunct="0">
              <a:defRPr>
                <a:solidFill>
                  <a:schemeClr val="tx1"/>
                </a:solidFill>
                <a:latin typeface="Arial" pitchFamily="34" charset="0"/>
              </a:defRPr>
            </a:lvl3pPr>
            <a:lvl4pPr marL="1630604" indent="-232943" eaLnBrk="0" hangingPunct="0">
              <a:defRPr>
                <a:solidFill>
                  <a:schemeClr val="tx1"/>
                </a:solidFill>
                <a:latin typeface="Arial" pitchFamily="34" charset="0"/>
              </a:defRPr>
            </a:lvl4pPr>
            <a:lvl5pPr marL="2096491" indent="-232943" eaLnBrk="0" hangingPunct="0">
              <a:defRPr>
                <a:solidFill>
                  <a:schemeClr val="tx1"/>
                </a:solidFill>
                <a:latin typeface="Arial" pitchFamily="34" charset="0"/>
              </a:defRPr>
            </a:lvl5pPr>
            <a:lvl6pPr marL="2562377" indent="-232943" eaLnBrk="0" fontAlgn="base" hangingPunct="0">
              <a:spcBef>
                <a:spcPct val="0"/>
              </a:spcBef>
              <a:spcAft>
                <a:spcPct val="0"/>
              </a:spcAft>
              <a:defRPr>
                <a:solidFill>
                  <a:schemeClr val="tx1"/>
                </a:solidFill>
                <a:latin typeface="Arial" pitchFamily="34" charset="0"/>
              </a:defRPr>
            </a:lvl6pPr>
            <a:lvl7pPr marL="3028264" indent="-232943" eaLnBrk="0" fontAlgn="base" hangingPunct="0">
              <a:spcBef>
                <a:spcPct val="0"/>
              </a:spcBef>
              <a:spcAft>
                <a:spcPct val="0"/>
              </a:spcAft>
              <a:defRPr>
                <a:solidFill>
                  <a:schemeClr val="tx1"/>
                </a:solidFill>
                <a:latin typeface="Arial" pitchFamily="34" charset="0"/>
              </a:defRPr>
            </a:lvl7pPr>
            <a:lvl8pPr marL="3494151" indent="-232943" eaLnBrk="0" fontAlgn="base" hangingPunct="0">
              <a:spcBef>
                <a:spcPct val="0"/>
              </a:spcBef>
              <a:spcAft>
                <a:spcPct val="0"/>
              </a:spcAft>
              <a:defRPr>
                <a:solidFill>
                  <a:schemeClr val="tx1"/>
                </a:solidFill>
                <a:latin typeface="Arial" pitchFamily="34" charset="0"/>
              </a:defRPr>
            </a:lvl8pPr>
            <a:lvl9pPr marL="3960038" indent="-232943" eaLnBrk="0" fontAlgn="base" hangingPunct="0">
              <a:spcBef>
                <a:spcPct val="0"/>
              </a:spcBef>
              <a:spcAft>
                <a:spcPct val="0"/>
              </a:spcAft>
              <a:defRPr>
                <a:solidFill>
                  <a:schemeClr val="tx1"/>
                </a:solidFill>
                <a:latin typeface="Arial" pitchFamily="34" charset="0"/>
              </a:defRPr>
            </a:lvl9pPr>
          </a:lstStyle>
          <a:p>
            <a:pPr eaLnBrk="1" hangingPunct="1"/>
            <a:fld id="{87D99A65-6AD3-4832-83D9-3AB2E6417DA5}" type="slidenum">
              <a:rPr lang="es-CL" smtClean="0"/>
              <a:pPr eaLnBrk="1" hangingPunct="1"/>
              <a:t>8</a:t>
            </a:fld>
            <a:endParaRPr lang="es-CL" smtClean="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_tradnl"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a:ln/>
        </p:spPr>
      </p:sp>
      <p:sp>
        <p:nvSpPr>
          <p:cNvPr id="15363" name="Notes Placeholder 2"/>
          <p:cNvSpPr>
            <a:spLocks noGrp="1"/>
          </p:cNvSpPr>
          <p:nvPr>
            <p:ph type="body" idx="1"/>
          </p:nvPr>
        </p:nvSpPr>
        <p:spPr>
          <a:noFill/>
          <a:ln/>
        </p:spPr>
        <p:txBody>
          <a:bodyPr/>
          <a:lstStyle/>
          <a:p>
            <a:endParaRPr lang="en-US" smtClean="0"/>
          </a:p>
        </p:txBody>
      </p:sp>
      <p:sp>
        <p:nvSpPr>
          <p:cNvPr id="15364" name="Slide Number Placeholder 3"/>
          <p:cNvSpPr>
            <a:spLocks noGrp="1"/>
          </p:cNvSpPr>
          <p:nvPr>
            <p:ph type="sldNum" sz="quarter" idx="5"/>
          </p:nvPr>
        </p:nvSpPr>
        <p:spPr>
          <a:noFill/>
        </p:spPr>
        <p:txBody>
          <a:bodyPr/>
          <a:lstStyle/>
          <a:p>
            <a:fld id="{361556FD-512F-40A3-A7AB-880C5D7F32FA}" type="slidenum">
              <a:rPr lang="en-US" smtClean="0"/>
              <a:pPr/>
              <a:t>16</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4" name="Rectangle 2"/>
          <p:cNvSpPr>
            <a:spLocks noGrp="1" noRot="1" noChangeAspect="1" noChangeArrowheads="1" noTextEdit="1"/>
          </p:cNvSpPr>
          <p:nvPr>
            <p:ph type="sldImg"/>
          </p:nvPr>
        </p:nvSpPr>
        <p:spPr>
          <a:ln/>
        </p:spPr>
      </p:sp>
      <p:sp>
        <p:nvSpPr>
          <p:cNvPr id="412675" name="Rectangle 3"/>
          <p:cNvSpPr>
            <a:spLocks noGrp="1" noChangeArrowheads="1"/>
          </p:cNvSpPr>
          <p:nvPr>
            <p:ph type="body" idx="1"/>
          </p:nvPr>
        </p:nvSpPr>
        <p:spPr/>
        <p:txBody>
          <a:bodyPr/>
          <a:lstStyle/>
          <a:p>
            <a:endParaRPr lang="es-ES_tradnl"/>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MX" dirty="0" smtClean="0"/>
              <a:t>Las interacciones en</a:t>
            </a:r>
            <a:r>
              <a:rPr lang="es-MX" baseline="0" dirty="0" smtClean="0"/>
              <a:t> el proceso de Abastecimiento</a:t>
            </a:r>
          </a:p>
          <a:p>
            <a:r>
              <a:rPr lang="es-MX" baseline="0" dirty="0" smtClean="0"/>
              <a:t>Los tipos de información en el Abastecimiento</a:t>
            </a:r>
          </a:p>
          <a:p>
            <a:r>
              <a:rPr lang="es-MX" baseline="0" dirty="0" smtClean="0"/>
              <a:t>El proceso</a:t>
            </a:r>
          </a:p>
          <a:p>
            <a:r>
              <a:rPr lang="es-MX" baseline="0" dirty="0" smtClean="0"/>
              <a:t>Los </a:t>
            </a:r>
            <a:r>
              <a:rPr lang="es-MX" baseline="0" dirty="0" err="1" smtClean="0"/>
              <a:t>stakeholders</a:t>
            </a:r>
            <a:endParaRPr lang="es-MX" baseline="0" dirty="0" smtClean="0"/>
          </a:p>
          <a:p>
            <a:r>
              <a:rPr lang="es-MX" baseline="0" dirty="0" smtClean="0"/>
              <a:t>La relaciones de negocio entre empresas</a:t>
            </a:r>
          </a:p>
          <a:p>
            <a:r>
              <a:rPr lang="es-MX" baseline="0" dirty="0" smtClean="0"/>
              <a:t>Casos y ejemplos</a:t>
            </a:r>
          </a:p>
          <a:p>
            <a:r>
              <a:rPr lang="es-MX" baseline="0" dirty="0" smtClean="0"/>
              <a:t>Pregunta de fondo por que es tan fácil en lo personal en la vida diaria y tan </a:t>
            </a:r>
            <a:r>
              <a:rPr lang="es-MX" baseline="0" dirty="0" err="1" smtClean="0"/>
              <a:t>dificil</a:t>
            </a:r>
            <a:r>
              <a:rPr lang="es-MX" baseline="0" dirty="0" smtClean="0"/>
              <a:t> entre empresas </a:t>
            </a:r>
          </a:p>
          <a:p>
            <a:r>
              <a:rPr lang="es-MX" baseline="0" dirty="0" smtClean="0"/>
              <a:t>Paradoja B2B / B2C</a:t>
            </a:r>
            <a:endParaRPr lang="en-US" dirty="0"/>
          </a:p>
        </p:txBody>
      </p:sp>
      <p:sp>
        <p:nvSpPr>
          <p:cNvPr id="4" name="3 Marcador de número de diapositiva"/>
          <p:cNvSpPr>
            <a:spLocks noGrp="1"/>
          </p:cNvSpPr>
          <p:nvPr>
            <p:ph type="sldNum" sz="quarter" idx="10"/>
          </p:nvPr>
        </p:nvSpPr>
        <p:spPr/>
        <p:txBody>
          <a:bodyPr/>
          <a:lstStyle/>
          <a:p>
            <a:fld id="{ED818AC7-EA75-4E35-B3DC-3D5D9A47A9F9}" type="slidenum">
              <a:rPr lang="en-US" smtClean="0"/>
              <a:t>25</a:t>
            </a:fld>
            <a:endParaRPr lang="en-US"/>
          </a:p>
        </p:txBody>
      </p:sp>
    </p:spTree>
    <p:extLst>
      <p:ext uri="{BB962C8B-B14F-4D97-AF65-F5344CB8AC3E}">
        <p14:creationId xmlns:p14="http://schemas.microsoft.com/office/powerpoint/2010/main" val="20707368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3FDF698F-A7EB-476C-9A42-3C7F2659DBBA}" type="slidenum">
              <a:rPr lang="en-US" smtClean="0">
                <a:latin typeface="Arial" pitchFamily="34" charset="0"/>
              </a:rPr>
              <a:pPr/>
              <a:t>32</a:t>
            </a:fld>
            <a:endParaRPr lang="en-US" smtClean="0">
              <a:latin typeface="Arial" pitchFamily="34" charset="0"/>
            </a:endParaRPr>
          </a:p>
        </p:txBody>
      </p:sp>
      <p:sp>
        <p:nvSpPr>
          <p:cNvPr id="46083" name="Rectangle 2"/>
          <p:cNvSpPr>
            <a:spLocks noGrp="1" noRot="1" noChangeAspect="1" noChangeArrowheads="1" noTextEdit="1"/>
          </p:cNvSpPr>
          <p:nvPr>
            <p:ph type="sldImg"/>
          </p:nvPr>
        </p:nvSpPr>
        <p:spPr>
          <a:xfrm>
            <a:off x="1184275" y="698500"/>
            <a:ext cx="4648200" cy="3486150"/>
          </a:xfrm>
          <a:ln/>
        </p:spPr>
      </p:sp>
      <p:sp>
        <p:nvSpPr>
          <p:cNvPr id="27652" name="Rectangle 3"/>
          <p:cNvSpPr>
            <a:spLocks noGrp="1" noChangeArrowheads="1"/>
          </p:cNvSpPr>
          <p:nvPr>
            <p:ph type="body" idx="1"/>
          </p:nvPr>
        </p:nvSpPr>
        <p:spPr>
          <a:xfrm>
            <a:off x="701040" y="4415790"/>
            <a:ext cx="5608320" cy="4181767"/>
          </a:xfrm>
          <a:ln/>
        </p:spPr>
        <p:txBody>
          <a:bodyPr/>
          <a:lstStyle/>
          <a:p>
            <a:pPr marL="122942" indent="-122942">
              <a:spcBef>
                <a:spcPct val="25000"/>
              </a:spcBef>
              <a:tabLst>
                <a:tab pos="122942" algn="l"/>
              </a:tabLst>
              <a:defRPr/>
            </a:pPr>
            <a:r>
              <a:rPr lang="en-US" dirty="0" smtClean="0">
                <a:solidFill>
                  <a:schemeClr val="bg1"/>
                </a:solidFill>
              </a:rPr>
              <a:t>1-Ariba y </a:t>
            </a:r>
            <a:r>
              <a:rPr lang="en-US" dirty="0" err="1" smtClean="0">
                <a:solidFill>
                  <a:schemeClr val="bg1"/>
                </a:solidFill>
              </a:rPr>
              <a:t>Quadrem</a:t>
            </a:r>
            <a:r>
              <a:rPr lang="en-US" dirty="0" smtClean="0">
                <a:solidFill>
                  <a:schemeClr val="bg1"/>
                </a:solidFill>
              </a:rPr>
              <a:t> </a:t>
            </a:r>
            <a:r>
              <a:rPr lang="en-US" dirty="0" err="1" smtClean="0">
                <a:solidFill>
                  <a:schemeClr val="bg1"/>
                </a:solidFill>
              </a:rPr>
              <a:t>cuentan</a:t>
            </a:r>
            <a:r>
              <a:rPr lang="en-US" dirty="0" smtClean="0">
                <a:solidFill>
                  <a:schemeClr val="bg1"/>
                </a:solidFill>
              </a:rPr>
              <a:t> con a </a:t>
            </a:r>
            <a:r>
              <a:rPr lang="en-US" dirty="0" err="1" smtClean="0">
                <a:solidFill>
                  <a:schemeClr val="bg1"/>
                </a:solidFill>
              </a:rPr>
              <a:t>mejor</a:t>
            </a:r>
            <a:r>
              <a:rPr lang="en-US" dirty="0" smtClean="0">
                <a:solidFill>
                  <a:schemeClr val="bg1"/>
                </a:solidFill>
              </a:rPr>
              <a:t> suite de </a:t>
            </a:r>
            <a:r>
              <a:rPr lang="en-US" dirty="0" err="1" smtClean="0">
                <a:solidFill>
                  <a:schemeClr val="bg1"/>
                </a:solidFill>
              </a:rPr>
              <a:t>soluciones</a:t>
            </a:r>
            <a:r>
              <a:rPr lang="en-US" dirty="0" smtClean="0">
                <a:solidFill>
                  <a:schemeClr val="bg1"/>
                </a:solidFill>
              </a:rPr>
              <a:t> de </a:t>
            </a:r>
            <a:r>
              <a:rPr lang="en-US" dirty="0" err="1" smtClean="0">
                <a:solidFill>
                  <a:schemeClr val="bg1"/>
                </a:solidFill>
              </a:rPr>
              <a:t>comercio</a:t>
            </a:r>
            <a:r>
              <a:rPr lang="en-US" dirty="0" smtClean="0">
                <a:solidFill>
                  <a:schemeClr val="bg1"/>
                </a:solidFill>
              </a:rPr>
              <a:t> </a:t>
            </a:r>
            <a:r>
              <a:rPr lang="en-US" dirty="0" err="1" smtClean="0">
                <a:solidFill>
                  <a:schemeClr val="bg1"/>
                </a:solidFill>
              </a:rPr>
              <a:t>electronico</a:t>
            </a:r>
            <a:r>
              <a:rPr lang="en-US" dirty="0" smtClean="0">
                <a:solidFill>
                  <a:schemeClr val="bg1"/>
                </a:solidFill>
              </a:rPr>
              <a:t> B2B a </a:t>
            </a:r>
            <a:r>
              <a:rPr lang="en-US" dirty="0" err="1" smtClean="0">
                <a:solidFill>
                  <a:schemeClr val="bg1"/>
                </a:solidFill>
              </a:rPr>
              <a:t>nivel</a:t>
            </a:r>
            <a:r>
              <a:rPr lang="en-US" dirty="0" smtClean="0">
                <a:solidFill>
                  <a:schemeClr val="bg1"/>
                </a:solidFill>
              </a:rPr>
              <a:t> global. Su No de </a:t>
            </a:r>
            <a:r>
              <a:rPr lang="en-US" dirty="0" err="1" smtClean="0">
                <a:solidFill>
                  <a:schemeClr val="bg1"/>
                </a:solidFill>
              </a:rPr>
              <a:t>compradores</a:t>
            </a:r>
            <a:r>
              <a:rPr lang="en-US" dirty="0" smtClean="0">
                <a:solidFill>
                  <a:schemeClr val="bg1"/>
                </a:solidFill>
              </a:rPr>
              <a:t> y </a:t>
            </a:r>
            <a:r>
              <a:rPr lang="en-US" dirty="0" err="1" smtClean="0">
                <a:solidFill>
                  <a:schemeClr val="bg1"/>
                </a:solidFill>
              </a:rPr>
              <a:t>proveedores</a:t>
            </a:r>
            <a:r>
              <a:rPr lang="en-US" dirty="0" smtClean="0">
                <a:solidFill>
                  <a:schemeClr val="bg1"/>
                </a:solidFill>
              </a:rPr>
              <a:t> lo </a:t>
            </a:r>
            <a:r>
              <a:rPr lang="en-US" dirty="0" err="1" smtClean="0">
                <a:solidFill>
                  <a:schemeClr val="bg1"/>
                </a:solidFill>
              </a:rPr>
              <a:t>ponen</a:t>
            </a:r>
            <a:r>
              <a:rPr lang="en-US" dirty="0" smtClean="0">
                <a:solidFill>
                  <a:schemeClr val="bg1"/>
                </a:solidFill>
              </a:rPr>
              <a:t> de </a:t>
            </a:r>
            <a:r>
              <a:rPr lang="en-US" dirty="0" err="1" smtClean="0">
                <a:solidFill>
                  <a:schemeClr val="bg1"/>
                </a:solidFill>
              </a:rPr>
              <a:t>manifiesto</a:t>
            </a:r>
            <a:r>
              <a:rPr lang="en-US" dirty="0" smtClean="0">
                <a:solidFill>
                  <a:schemeClr val="bg1"/>
                </a:solidFill>
              </a:rPr>
              <a:t>.</a:t>
            </a:r>
          </a:p>
          <a:p>
            <a:pPr marL="122942" indent="-122942">
              <a:spcBef>
                <a:spcPct val="25000"/>
              </a:spcBef>
              <a:tabLst>
                <a:tab pos="122942" algn="l"/>
              </a:tabLst>
              <a:defRPr/>
            </a:pPr>
            <a:r>
              <a:rPr lang="en-US" dirty="0" smtClean="0">
                <a:solidFill>
                  <a:schemeClr val="bg1"/>
                </a:solidFill>
              </a:rPr>
              <a:t>2-En </a:t>
            </a:r>
            <a:r>
              <a:rPr lang="en-US" dirty="0" err="1" smtClean="0">
                <a:solidFill>
                  <a:schemeClr val="bg1"/>
                </a:solidFill>
              </a:rPr>
              <a:t>sus</a:t>
            </a:r>
            <a:r>
              <a:rPr lang="en-US" dirty="0" smtClean="0">
                <a:solidFill>
                  <a:schemeClr val="bg1"/>
                </a:solidFill>
              </a:rPr>
              <a:t> </a:t>
            </a:r>
            <a:r>
              <a:rPr lang="en-US" dirty="0" err="1" smtClean="0">
                <a:solidFill>
                  <a:schemeClr val="bg1"/>
                </a:solidFill>
              </a:rPr>
              <a:t>soluciones</a:t>
            </a:r>
            <a:r>
              <a:rPr lang="en-US" dirty="0" smtClean="0">
                <a:solidFill>
                  <a:schemeClr val="bg1"/>
                </a:solidFill>
              </a:rPr>
              <a:t>, Ariba </a:t>
            </a:r>
            <a:r>
              <a:rPr lang="en-US" dirty="0" err="1" smtClean="0">
                <a:solidFill>
                  <a:schemeClr val="bg1"/>
                </a:solidFill>
              </a:rPr>
              <a:t>abarca</a:t>
            </a:r>
            <a:r>
              <a:rPr lang="en-US" dirty="0" smtClean="0">
                <a:solidFill>
                  <a:schemeClr val="bg1"/>
                </a:solidFill>
              </a:rPr>
              <a:t> el </a:t>
            </a:r>
            <a:r>
              <a:rPr lang="en-US" dirty="0" err="1" smtClean="0">
                <a:solidFill>
                  <a:schemeClr val="bg1"/>
                </a:solidFill>
              </a:rPr>
              <a:t>proceso</a:t>
            </a:r>
            <a:r>
              <a:rPr lang="en-US" dirty="0" smtClean="0">
                <a:solidFill>
                  <a:schemeClr val="bg1"/>
                </a:solidFill>
              </a:rPr>
              <a:t> total de </a:t>
            </a:r>
            <a:r>
              <a:rPr lang="en-US" dirty="0" err="1" smtClean="0">
                <a:solidFill>
                  <a:schemeClr val="bg1"/>
                </a:solidFill>
              </a:rPr>
              <a:t>Adquisicion</a:t>
            </a:r>
            <a:r>
              <a:rPr lang="en-US" dirty="0" smtClean="0">
                <a:solidFill>
                  <a:schemeClr val="bg1"/>
                </a:solidFill>
              </a:rPr>
              <a:t>, </a:t>
            </a:r>
            <a:r>
              <a:rPr lang="en-US" dirty="0" err="1" smtClean="0">
                <a:solidFill>
                  <a:schemeClr val="bg1"/>
                </a:solidFill>
              </a:rPr>
              <a:t>desde</a:t>
            </a:r>
            <a:r>
              <a:rPr lang="en-US" dirty="0" smtClean="0">
                <a:solidFill>
                  <a:schemeClr val="bg1"/>
                </a:solidFill>
              </a:rPr>
              <a:t> </a:t>
            </a:r>
            <a:r>
              <a:rPr lang="en-US" dirty="0" err="1" smtClean="0">
                <a:solidFill>
                  <a:schemeClr val="bg1"/>
                </a:solidFill>
              </a:rPr>
              <a:t>identificacion</a:t>
            </a:r>
            <a:r>
              <a:rPr lang="en-US" dirty="0" smtClean="0">
                <a:solidFill>
                  <a:schemeClr val="bg1"/>
                </a:solidFill>
              </a:rPr>
              <a:t> </a:t>
            </a:r>
            <a:r>
              <a:rPr lang="en-US" dirty="0" err="1" smtClean="0">
                <a:solidFill>
                  <a:schemeClr val="bg1"/>
                </a:solidFill>
              </a:rPr>
              <a:t>oportunidad</a:t>
            </a:r>
            <a:r>
              <a:rPr lang="en-US" dirty="0" smtClean="0">
                <a:solidFill>
                  <a:schemeClr val="bg1"/>
                </a:solidFill>
              </a:rPr>
              <a:t> (</a:t>
            </a:r>
            <a:r>
              <a:rPr lang="en-US" dirty="0" err="1" smtClean="0">
                <a:solidFill>
                  <a:schemeClr val="bg1"/>
                </a:solidFill>
              </a:rPr>
              <a:t>Analisis</a:t>
            </a:r>
            <a:r>
              <a:rPr lang="en-US" dirty="0" smtClean="0">
                <a:solidFill>
                  <a:schemeClr val="bg1"/>
                </a:solidFill>
              </a:rPr>
              <a:t>) </a:t>
            </a:r>
            <a:r>
              <a:rPr lang="en-US" dirty="0" err="1" smtClean="0">
                <a:solidFill>
                  <a:schemeClr val="bg1"/>
                </a:solidFill>
              </a:rPr>
              <a:t>hasta</a:t>
            </a:r>
            <a:r>
              <a:rPr lang="en-US" dirty="0" smtClean="0">
                <a:solidFill>
                  <a:schemeClr val="bg1"/>
                </a:solidFill>
              </a:rPr>
              <a:t> </a:t>
            </a:r>
            <a:r>
              <a:rPr lang="en-US" dirty="0" err="1" smtClean="0">
                <a:solidFill>
                  <a:schemeClr val="bg1"/>
                </a:solidFill>
              </a:rPr>
              <a:t>Administracion</a:t>
            </a:r>
            <a:r>
              <a:rPr lang="en-US" dirty="0" smtClean="0">
                <a:solidFill>
                  <a:schemeClr val="bg1"/>
                </a:solidFill>
              </a:rPr>
              <a:t> </a:t>
            </a:r>
            <a:r>
              <a:rPr lang="en-US" dirty="0" err="1" smtClean="0">
                <a:solidFill>
                  <a:schemeClr val="bg1"/>
                </a:solidFill>
              </a:rPr>
              <a:t>Desempe</a:t>
            </a:r>
            <a:r>
              <a:rPr lang="es-MX" dirty="0" smtClean="0">
                <a:solidFill>
                  <a:schemeClr val="bg1"/>
                </a:solidFill>
              </a:rPr>
              <a:t>ñ</a:t>
            </a:r>
            <a:r>
              <a:rPr lang="en-US" dirty="0" smtClean="0">
                <a:solidFill>
                  <a:schemeClr val="bg1"/>
                </a:solidFill>
              </a:rPr>
              <a:t>o del </a:t>
            </a:r>
            <a:r>
              <a:rPr lang="en-US" dirty="0" err="1" smtClean="0">
                <a:solidFill>
                  <a:schemeClr val="bg1"/>
                </a:solidFill>
              </a:rPr>
              <a:t>proveedor</a:t>
            </a:r>
            <a:r>
              <a:rPr lang="en-US" dirty="0" smtClean="0">
                <a:solidFill>
                  <a:schemeClr val="bg1"/>
                </a:solidFill>
              </a:rPr>
              <a:t>.</a:t>
            </a:r>
          </a:p>
          <a:p>
            <a:pPr marL="122942" indent="-122942">
              <a:spcBef>
                <a:spcPct val="25000"/>
              </a:spcBef>
              <a:tabLst>
                <a:tab pos="122942" algn="l"/>
              </a:tabLst>
              <a:defRPr/>
            </a:pPr>
            <a:r>
              <a:rPr lang="en-US" dirty="0" smtClean="0">
                <a:solidFill>
                  <a:schemeClr val="bg1"/>
                </a:solidFill>
              </a:rPr>
              <a:t>3-Disponible </a:t>
            </a:r>
            <a:r>
              <a:rPr lang="en-US" dirty="0" err="1" smtClean="0">
                <a:solidFill>
                  <a:schemeClr val="bg1"/>
                </a:solidFill>
              </a:rPr>
              <a:t>por</a:t>
            </a:r>
            <a:r>
              <a:rPr lang="en-US" dirty="0" smtClean="0">
                <a:solidFill>
                  <a:schemeClr val="bg1"/>
                </a:solidFill>
              </a:rPr>
              <a:t> </a:t>
            </a:r>
            <a:r>
              <a:rPr lang="en-US" dirty="0" err="1" smtClean="0">
                <a:solidFill>
                  <a:schemeClr val="bg1"/>
                </a:solidFill>
              </a:rPr>
              <a:t>modulos</a:t>
            </a:r>
            <a:r>
              <a:rPr lang="en-US" dirty="0" smtClean="0">
                <a:solidFill>
                  <a:schemeClr val="bg1"/>
                </a:solidFill>
              </a:rPr>
              <a:t> y extendible </a:t>
            </a:r>
            <a:r>
              <a:rPr lang="en-US" dirty="0" err="1" smtClean="0">
                <a:solidFill>
                  <a:schemeClr val="bg1"/>
                </a:solidFill>
              </a:rPr>
              <a:t>basado</a:t>
            </a:r>
            <a:r>
              <a:rPr lang="en-US" dirty="0" smtClean="0">
                <a:solidFill>
                  <a:schemeClr val="bg1"/>
                </a:solidFill>
              </a:rPr>
              <a:t> en </a:t>
            </a:r>
            <a:r>
              <a:rPr lang="en-US" dirty="0" err="1" smtClean="0">
                <a:solidFill>
                  <a:schemeClr val="bg1"/>
                </a:solidFill>
              </a:rPr>
              <a:t>evolucion</a:t>
            </a:r>
            <a:r>
              <a:rPr lang="en-US" dirty="0" smtClean="0">
                <a:solidFill>
                  <a:schemeClr val="bg1"/>
                </a:solidFill>
              </a:rPr>
              <a:t> </a:t>
            </a:r>
            <a:r>
              <a:rPr lang="en-US" dirty="0" err="1" smtClean="0">
                <a:solidFill>
                  <a:schemeClr val="bg1"/>
                </a:solidFill>
              </a:rPr>
              <a:t>necesidades</a:t>
            </a:r>
            <a:r>
              <a:rPr lang="en-US" dirty="0" smtClean="0">
                <a:solidFill>
                  <a:schemeClr val="bg1"/>
                </a:solidFill>
              </a:rPr>
              <a:t> del </a:t>
            </a:r>
            <a:r>
              <a:rPr lang="en-US" dirty="0" err="1" smtClean="0">
                <a:solidFill>
                  <a:schemeClr val="bg1"/>
                </a:solidFill>
              </a:rPr>
              <a:t>cliente</a:t>
            </a:r>
            <a:endParaRPr lang="en-US" dirty="0" smtClean="0">
              <a:solidFill>
                <a:schemeClr val="bg1"/>
              </a:solidFill>
            </a:endParaRPr>
          </a:p>
          <a:p>
            <a:pPr marL="122942" indent="-122942">
              <a:spcBef>
                <a:spcPct val="25000"/>
              </a:spcBef>
              <a:tabLst>
                <a:tab pos="122942" algn="l"/>
              </a:tabLst>
              <a:defRPr/>
            </a:pPr>
            <a:r>
              <a:rPr lang="en-US" dirty="0" smtClean="0">
                <a:solidFill>
                  <a:schemeClr val="bg1"/>
                </a:solidFill>
              </a:rPr>
              <a:t>4-Soluciones “On Demand” y </a:t>
            </a:r>
            <a:r>
              <a:rPr lang="en-US" dirty="0" err="1" smtClean="0">
                <a:solidFill>
                  <a:schemeClr val="bg1"/>
                </a:solidFill>
              </a:rPr>
              <a:t>podemos</a:t>
            </a:r>
            <a:r>
              <a:rPr lang="en-US" dirty="0" smtClean="0">
                <a:solidFill>
                  <a:schemeClr val="bg1"/>
                </a:solidFill>
              </a:rPr>
              <a:t> </a:t>
            </a:r>
            <a:r>
              <a:rPr lang="en-US" dirty="0" err="1" smtClean="0">
                <a:solidFill>
                  <a:schemeClr val="bg1"/>
                </a:solidFill>
              </a:rPr>
              <a:t>integrar</a:t>
            </a:r>
            <a:r>
              <a:rPr lang="en-US" dirty="0" smtClean="0">
                <a:solidFill>
                  <a:schemeClr val="bg1"/>
                </a:solidFill>
              </a:rPr>
              <a:t> a </a:t>
            </a:r>
            <a:r>
              <a:rPr lang="en-US" dirty="0" err="1" smtClean="0">
                <a:solidFill>
                  <a:schemeClr val="bg1"/>
                </a:solidFill>
              </a:rPr>
              <a:t>su</a:t>
            </a:r>
            <a:r>
              <a:rPr lang="en-US" dirty="0" smtClean="0">
                <a:solidFill>
                  <a:schemeClr val="bg1"/>
                </a:solidFill>
              </a:rPr>
              <a:t> ERP </a:t>
            </a:r>
            <a:r>
              <a:rPr lang="en-US" dirty="0" err="1" smtClean="0">
                <a:solidFill>
                  <a:schemeClr val="bg1"/>
                </a:solidFill>
              </a:rPr>
              <a:t>todos</a:t>
            </a:r>
            <a:r>
              <a:rPr lang="en-US" dirty="0" smtClean="0">
                <a:solidFill>
                  <a:schemeClr val="bg1"/>
                </a:solidFill>
              </a:rPr>
              <a:t> los </a:t>
            </a:r>
            <a:r>
              <a:rPr lang="en-US" dirty="0" err="1" smtClean="0">
                <a:solidFill>
                  <a:schemeClr val="bg1"/>
                </a:solidFill>
              </a:rPr>
              <a:t>documentos</a:t>
            </a:r>
            <a:r>
              <a:rPr lang="en-US" dirty="0" smtClean="0">
                <a:solidFill>
                  <a:schemeClr val="bg1"/>
                </a:solidFill>
              </a:rPr>
              <a:t> </a:t>
            </a:r>
            <a:r>
              <a:rPr lang="en-US" dirty="0" err="1" smtClean="0">
                <a:solidFill>
                  <a:schemeClr val="bg1"/>
                </a:solidFill>
              </a:rPr>
              <a:t>que</a:t>
            </a:r>
            <a:r>
              <a:rPr lang="en-US" dirty="0" smtClean="0">
                <a:solidFill>
                  <a:schemeClr val="bg1"/>
                </a:solidFill>
              </a:rPr>
              <a:t> </a:t>
            </a:r>
            <a:r>
              <a:rPr lang="en-US" dirty="0" err="1" smtClean="0">
                <a:solidFill>
                  <a:schemeClr val="bg1"/>
                </a:solidFill>
              </a:rPr>
              <a:t>sean</a:t>
            </a:r>
            <a:r>
              <a:rPr lang="en-US" dirty="0" smtClean="0">
                <a:solidFill>
                  <a:schemeClr val="bg1"/>
                </a:solidFill>
              </a:rPr>
              <a:t> </a:t>
            </a:r>
            <a:r>
              <a:rPr lang="en-US" dirty="0" err="1" smtClean="0">
                <a:solidFill>
                  <a:schemeClr val="bg1"/>
                </a:solidFill>
              </a:rPr>
              <a:t>requeridos</a:t>
            </a:r>
            <a:r>
              <a:rPr lang="en-US" dirty="0" smtClean="0">
                <a:solidFill>
                  <a:schemeClr val="bg1"/>
                </a:solidFill>
              </a:rPr>
              <a:t>.</a:t>
            </a:r>
          </a:p>
          <a:p>
            <a:pPr marL="122942" indent="-122942">
              <a:spcBef>
                <a:spcPct val="25000"/>
              </a:spcBef>
              <a:tabLst>
                <a:tab pos="122942" algn="l"/>
              </a:tabLst>
              <a:defRPr/>
            </a:pPr>
            <a:r>
              <a:rPr lang="en-US" dirty="0" smtClean="0">
                <a:solidFill>
                  <a:schemeClr val="bg1"/>
                </a:solidFill>
              </a:rPr>
              <a:t>5-Incluye la red de </a:t>
            </a:r>
            <a:r>
              <a:rPr lang="en-US" dirty="0" err="1" smtClean="0">
                <a:solidFill>
                  <a:schemeClr val="bg1"/>
                </a:solidFill>
              </a:rPr>
              <a:t>proveedores</a:t>
            </a:r>
            <a:r>
              <a:rPr lang="en-US" dirty="0" smtClean="0">
                <a:solidFill>
                  <a:schemeClr val="bg1"/>
                </a:solidFill>
              </a:rPr>
              <a:t> </a:t>
            </a:r>
            <a:r>
              <a:rPr lang="en-US" dirty="0" err="1" smtClean="0">
                <a:solidFill>
                  <a:schemeClr val="bg1"/>
                </a:solidFill>
              </a:rPr>
              <a:t>mas</a:t>
            </a:r>
            <a:r>
              <a:rPr lang="en-US" dirty="0" smtClean="0">
                <a:solidFill>
                  <a:schemeClr val="bg1"/>
                </a:solidFill>
              </a:rPr>
              <a:t> </a:t>
            </a:r>
            <a:r>
              <a:rPr lang="en-US" dirty="0" err="1" smtClean="0">
                <a:solidFill>
                  <a:schemeClr val="bg1"/>
                </a:solidFill>
              </a:rPr>
              <a:t>grande</a:t>
            </a:r>
            <a:r>
              <a:rPr lang="en-US" dirty="0" smtClean="0">
                <a:solidFill>
                  <a:schemeClr val="bg1"/>
                </a:solidFill>
              </a:rPr>
              <a:t> del </a:t>
            </a:r>
            <a:r>
              <a:rPr lang="en-US" dirty="0" err="1" smtClean="0">
                <a:solidFill>
                  <a:schemeClr val="bg1"/>
                </a:solidFill>
              </a:rPr>
              <a:t>mundo</a:t>
            </a:r>
            <a:r>
              <a:rPr lang="en-US" dirty="0" smtClean="0">
                <a:solidFill>
                  <a:schemeClr val="bg1"/>
                </a:solidFill>
              </a:rPr>
              <a:t> </a:t>
            </a:r>
            <a:r>
              <a:rPr lang="en-US" dirty="0" err="1" smtClean="0">
                <a:solidFill>
                  <a:schemeClr val="bg1"/>
                </a:solidFill>
              </a:rPr>
              <a:t>para</a:t>
            </a:r>
            <a:r>
              <a:rPr lang="en-US" dirty="0" smtClean="0">
                <a:solidFill>
                  <a:schemeClr val="bg1"/>
                </a:solidFill>
              </a:rPr>
              <a:t> </a:t>
            </a:r>
            <a:r>
              <a:rPr lang="en-US" dirty="0" err="1" smtClean="0">
                <a:solidFill>
                  <a:schemeClr val="bg1"/>
                </a:solidFill>
              </a:rPr>
              <a:t>comunicarse</a:t>
            </a:r>
            <a:r>
              <a:rPr lang="en-US" dirty="0" smtClean="0">
                <a:solidFill>
                  <a:schemeClr val="bg1"/>
                </a:solidFill>
              </a:rPr>
              <a:t> y </a:t>
            </a:r>
            <a:r>
              <a:rPr lang="en-US" dirty="0" err="1" smtClean="0">
                <a:solidFill>
                  <a:schemeClr val="bg1"/>
                </a:solidFill>
              </a:rPr>
              <a:t>obtener</a:t>
            </a:r>
            <a:r>
              <a:rPr lang="en-US" dirty="0" smtClean="0">
                <a:solidFill>
                  <a:schemeClr val="bg1"/>
                </a:solidFill>
              </a:rPr>
              <a:t> </a:t>
            </a:r>
            <a:r>
              <a:rPr lang="en-US" dirty="0" err="1" smtClean="0">
                <a:solidFill>
                  <a:schemeClr val="bg1"/>
                </a:solidFill>
              </a:rPr>
              <a:t>excelentes</a:t>
            </a:r>
            <a:r>
              <a:rPr lang="en-US" dirty="0" smtClean="0">
                <a:solidFill>
                  <a:schemeClr val="bg1"/>
                </a:solidFill>
              </a:rPr>
              <a:t> </a:t>
            </a:r>
            <a:r>
              <a:rPr lang="en-US" dirty="0" err="1" smtClean="0">
                <a:solidFill>
                  <a:schemeClr val="bg1"/>
                </a:solidFill>
              </a:rPr>
              <a:t>oportunidades</a:t>
            </a:r>
            <a:r>
              <a:rPr lang="en-US" dirty="0" smtClean="0">
                <a:solidFill>
                  <a:schemeClr val="bg1"/>
                </a:solidFill>
              </a:rPr>
              <a:t> de </a:t>
            </a:r>
            <a:r>
              <a:rPr lang="en-US" dirty="0" err="1" smtClean="0">
                <a:solidFill>
                  <a:schemeClr val="bg1"/>
                </a:solidFill>
              </a:rPr>
              <a:t>ahorro</a:t>
            </a:r>
            <a:r>
              <a:rPr lang="en-US" dirty="0" smtClean="0">
                <a:solidFill>
                  <a:schemeClr val="bg1"/>
                </a:solidFill>
              </a:rPr>
              <a:t>.</a:t>
            </a:r>
          </a:p>
          <a:p>
            <a:pPr marL="122942" indent="-122942">
              <a:spcBef>
                <a:spcPct val="25000"/>
              </a:spcBef>
              <a:tabLst>
                <a:tab pos="122942" algn="l"/>
              </a:tabLst>
              <a:defRPr/>
            </a:pPr>
            <a:r>
              <a:rPr lang="en-US" dirty="0" smtClean="0">
                <a:solidFill>
                  <a:schemeClr val="bg1"/>
                </a:solidFill>
              </a:rPr>
              <a:t>6-Entre </a:t>
            </a:r>
            <a:r>
              <a:rPr lang="en-US" dirty="0" err="1" smtClean="0">
                <a:solidFill>
                  <a:schemeClr val="bg1"/>
                </a:solidFill>
              </a:rPr>
              <a:t>mas</a:t>
            </a:r>
            <a:r>
              <a:rPr lang="en-US" dirty="0" smtClean="0">
                <a:solidFill>
                  <a:schemeClr val="bg1"/>
                </a:solidFill>
              </a:rPr>
              <a:t> </a:t>
            </a:r>
            <a:r>
              <a:rPr lang="en-US" dirty="0" err="1" smtClean="0">
                <a:solidFill>
                  <a:schemeClr val="bg1"/>
                </a:solidFill>
              </a:rPr>
              <a:t>gasto</a:t>
            </a:r>
            <a:r>
              <a:rPr lang="en-US" dirty="0" smtClean="0">
                <a:solidFill>
                  <a:schemeClr val="bg1"/>
                </a:solidFill>
              </a:rPr>
              <a:t> </a:t>
            </a:r>
            <a:r>
              <a:rPr lang="en-US" dirty="0" err="1" smtClean="0">
                <a:solidFill>
                  <a:schemeClr val="bg1"/>
                </a:solidFill>
              </a:rPr>
              <a:t>bajo</a:t>
            </a:r>
            <a:r>
              <a:rPr lang="en-US" dirty="0" smtClean="0">
                <a:solidFill>
                  <a:schemeClr val="bg1"/>
                </a:solidFill>
              </a:rPr>
              <a:t> </a:t>
            </a:r>
            <a:r>
              <a:rPr lang="en-US" dirty="0" err="1" smtClean="0">
                <a:solidFill>
                  <a:schemeClr val="bg1"/>
                </a:solidFill>
              </a:rPr>
              <a:t>administracion</a:t>
            </a:r>
            <a:r>
              <a:rPr lang="en-US" dirty="0" smtClean="0">
                <a:solidFill>
                  <a:schemeClr val="bg1"/>
                </a:solidFill>
              </a:rPr>
              <a:t> </a:t>
            </a:r>
            <a:r>
              <a:rPr lang="en-US" dirty="0" err="1" smtClean="0">
                <a:solidFill>
                  <a:schemeClr val="bg1"/>
                </a:solidFill>
              </a:rPr>
              <a:t>tengamos</a:t>
            </a:r>
            <a:r>
              <a:rPr lang="en-US" dirty="0" smtClean="0">
                <a:solidFill>
                  <a:schemeClr val="bg1"/>
                </a:solidFill>
              </a:rPr>
              <a:t> = </a:t>
            </a:r>
            <a:r>
              <a:rPr lang="en-US" dirty="0" err="1" smtClean="0">
                <a:solidFill>
                  <a:schemeClr val="bg1"/>
                </a:solidFill>
              </a:rPr>
              <a:t>mas</a:t>
            </a:r>
            <a:r>
              <a:rPr lang="en-US" dirty="0" smtClean="0">
                <a:solidFill>
                  <a:schemeClr val="bg1"/>
                </a:solidFill>
              </a:rPr>
              <a:t> </a:t>
            </a:r>
            <a:r>
              <a:rPr lang="en-US" dirty="0" err="1" smtClean="0">
                <a:solidFill>
                  <a:schemeClr val="bg1"/>
                </a:solidFill>
              </a:rPr>
              <a:t>ahorros</a:t>
            </a:r>
            <a:r>
              <a:rPr lang="en-US" dirty="0" smtClean="0">
                <a:solidFill>
                  <a:schemeClr val="bg1"/>
                </a:solidFill>
              </a:rPr>
              <a:t> </a:t>
            </a:r>
            <a:r>
              <a:rPr lang="en-US" dirty="0" err="1" smtClean="0">
                <a:solidFill>
                  <a:schemeClr val="bg1"/>
                </a:solidFill>
              </a:rPr>
              <a:t>obtenidos</a:t>
            </a:r>
            <a:r>
              <a:rPr lang="en-US" dirty="0" smtClean="0">
                <a:solidFill>
                  <a:schemeClr val="bg1"/>
                </a:solidFill>
              </a:rPr>
              <a:t>. </a:t>
            </a:r>
          </a:p>
          <a:p>
            <a:pPr eaLnBrk="1" hangingPunct="1">
              <a:defRPr/>
            </a:pPr>
            <a:endParaRPr lang="en-US" b="1" dirty="0" smtClean="0"/>
          </a:p>
          <a:p>
            <a:pPr eaLnBrk="1" hangingPunct="1">
              <a:defRPr/>
            </a:pPr>
            <a:endParaRPr lang="en-US" dirty="0" smtClean="0"/>
          </a:p>
          <a:p>
            <a:pPr eaLnBrk="1" hangingPunct="1">
              <a:defRPr/>
            </a:pPr>
            <a:endParaRPr lang="en-US" dirty="0" smtClean="0"/>
          </a:p>
          <a:p>
            <a:pPr eaLnBrk="1" hangingPunct="1">
              <a:defRPr/>
            </a:pPr>
            <a:endParaRPr lang="en-US" dirty="0" smtClean="0"/>
          </a:p>
          <a:p>
            <a:pPr eaLnBrk="1" hangingPunct="1">
              <a:defRPr/>
            </a:pPr>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7AB7D66F-2B59-4663-9597-FA57F4D3FE8D}" type="slidenum">
              <a:rPr lang="en-US"/>
              <a:pPr/>
              <a:t>39</a:t>
            </a:fld>
            <a:endParaRPr lang="en-US"/>
          </a:p>
        </p:txBody>
      </p:sp>
      <p:sp>
        <p:nvSpPr>
          <p:cNvPr id="45058" name="Rectangle 7"/>
          <p:cNvSpPr txBox="1">
            <a:spLocks noGrp="1" noChangeArrowheads="1"/>
          </p:cNvSpPr>
          <p:nvPr/>
        </p:nvSpPr>
        <p:spPr bwMode="auto">
          <a:xfrm>
            <a:off x="3969315" y="8829967"/>
            <a:ext cx="3039463" cy="464820"/>
          </a:xfrm>
          <a:prstGeom prst="rect">
            <a:avLst/>
          </a:prstGeom>
          <a:noFill/>
          <a:ln w="9525">
            <a:noFill/>
            <a:miter lim="800000"/>
            <a:headEnd/>
            <a:tailEnd/>
          </a:ln>
        </p:spPr>
        <p:txBody>
          <a:bodyPr lIns="91430" tIns="45714" rIns="91430" bIns="45714" anchor="b"/>
          <a:lstStyle/>
          <a:p>
            <a:pPr algn="r" defTabSz="915597"/>
            <a:fld id="{13CDAEC3-C9D3-491A-BB6C-AD46A312D29A}" type="slidenum">
              <a:rPr lang="en-US" sz="1200">
                <a:latin typeface="Arial" charset="0"/>
              </a:rPr>
              <a:pPr algn="r" defTabSz="915597"/>
              <a:t>39</a:t>
            </a:fld>
            <a:endParaRPr lang="en-US" sz="1200">
              <a:latin typeface="Arial" charset="0"/>
            </a:endParaRPr>
          </a:p>
        </p:txBody>
      </p:sp>
      <p:sp>
        <p:nvSpPr>
          <p:cNvPr id="45059" name="Rectangle 2"/>
          <p:cNvSpPr>
            <a:spLocks noGrp="1" noRot="1" noChangeAspect="1" noChangeArrowheads="1" noTextEdit="1"/>
          </p:cNvSpPr>
          <p:nvPr>
            <p:ph type="sldImg"/>
          </p:nvPr>
        </p:nvSpPr>
        <p:spPr>
          <a:xfrm>
            <a:off x="1182688" y="696913"/>
            <a:ext cx="4648200" cy="3486150"/>
          </a:xfrm>
          <a:ln/>
        </p:spPr>
      </p:sp>
      <p:sp>
        <p:nvSpPr>
          <p:cNvPr id="45060" name="Rectangle 3"/>
          <p:cNvSpPr>
            <a:spLocks noGrp="1" noChangeArrowheads="1"/>
          </p:cNvSpPr>
          <p:nvPr>
            <p:ph type="body" idx="1"/>
          </p:nvPr>
        </p:nvSpPr>
        <p:spPr/>
        <p:txBody>
          <a:bodyPr lIns="91430" tIns="45714" rIns="91430" bIns="45714"/>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7AB7D66F-2B59-4663-9597-FA57F4D3FE8D}" type="slidenum">
              <a:rPr lang="en-US"/>
              <a:pPr/>
              <a:t>40</a:t>
            </a:fld>
            <a:endParaRPr lang="en-US"/>
          </a:p>
        </p:txBody>
      </p:sp>
      <p:sp>
        <p:nvSpPr>
          <p:cNvPr id="45058" name="Rectangle 7"/>
          <p:cNvSpPr txBox="1">
            <a:spLocks noGrp="1" noChangeArrowheads="1"/>
          </p:cNvSpPr>
          <p:nvPr/>
        </p:nvSpPr>
        <p:spPr bwMode="auto">
          <a:xfrm>
            <a:off x="3969315" y="8829967"/>
            <a:ext cx="3039463" cy="464820"/>
          </a:xfrm>
          <a:prstGeom prst="rect">
            <a:avLst/>
          </a:prstGeom>
          <a:noFill/>
          <a:ln w="9525">
            <a:noFill/>
            <a:miter lim="800000"/>
            <a:headEnd/>
            <a:tailEnd/>
          </a:ln>
        </p:spPr>
        <p:txBody>
          <a:bodyPr lIns="91430" tIns="45714" rIns="91430" bIns="45714" anchor="b"/>
          <a:lstStyle/>
          <a:p>
            <a:pPr algn="r" defTabSz="915597"/>
            <a:fld id="{13CDAEC3-C9D3-491A-BB6C-AD46A312D29A}" type="slidenum">
              <a:rPr lang="en-US" sz="1200">
                <a:latin typeface="Arial" charset="0"/>
              </a:rPr>
              <a:pPr algn="r" defTabSz="915597"/>
              <a:t>40</a:t>
            </a:fld>
            <a:endParaRPr lang="en-US" sz="1200">
              <a:latin typeface="Arial" charset="0"/>
            </a:endParaRPr>
          </a:p>
        </p:txBody>
      </p:sp>
      <p:sp>
        <p:nvSpPr>
          <p:cNvPr id="45059" name="Rectangle 2"/>
          <p:cNvSpPr>
            <a:spLocks noGrp="1" noRot="1" noChangeAspect="1" noChangeArrowheads="1" noTextEdit="1"/>
          </p:cNvSpPr>
          <p:nvPr>
            <p:ph type="sldImg"/>
          </p:nvPr>
        </p:nvSpPr>
        <p:spPr>
          <a:xfrm>
            <a:off x="1182688" y="696913"/>
            <a:ext cx="4648200" cy="3486150"/>
          </a:xfrm>
          <a:ln/>
        </p:spPr>
      </p:sp>
      <p:sp>
        <p:nvSpPr>
          <p:cNvPr id="45060" name="Rectangle 3"/>
          <p:cNvSpPr>
            <a:spLocks noGrp="1" noChangeArrowheads="1"/>
          </p:cNvSpPr>
          <p:nvPr>
            <p:ph type="body" idx="1"/>
          </p:nvPr>
        </p:nvSpPr>
        <p:spPr/>
        <p:txBody>
          <a:bodyPr lIns="91430" tIns="45714" rIns="91430" bIns="45714"/>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87EE3530-7700-41A7-ABAF-421E2AD50400}" type="slidenum">
              <a:rPr lang="en-US" smtClean="0"/>
              <a:pPr/>
              <a:t>42</a:t>
            </a:fld>
            <a:endParaRPr lang="en-US" smtClean="0"/>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p:spPr>
        <p:txBody>
          <a:bodyPr/>
          <a:lstStyle/>
          <a:p>
            <a:pPr eaLnBrk="1" hangingPunct="1"/>
            <a:endParaRPr lang="pt-BR"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11" name="Rectangle 10"/>
          <p:cNvSpPr/>
          <p:nvPr/>
        </p:nvSpPr>
        <p:spPr>
          <a:xfrm>
            <a:off x="0" y="0"/>
            <a:ext cx="752475" cy="6858000"/>
          </a:xfrm>
          <a:prstGeom prst="rect">
            <a:avLst/>
          </a:prstGeom>
          <a:gradFill>
            <a:gsLst>
              <a:gs pos="0">
                <a:schemeClr val="accent1">
                  <a:lumMod val="60000"/>
                  <a:lumOff val="40000"/>
                </a:schemeClr>
              </a:gs>
              <a:gs pos="50000">
                <a:schemeClr val="accent1"/>
              </a:gs>
              <a:gs pos="100000">
                <a:schemeClr val="accent6">
                  <a:lumMod val="75000"/>
                </a:schemeClr>
              </a:gs>
            </a:gsLst>
            <a:lin ang="5400000" scaled="0"/>
          </a:gradFill>
          <a:ln>
            <a:noFill/>
          </a:ln>
          <a:effectLst>
            <a:innerShdw blurRad="190500" dist="254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ffectLst>
                <a:innerShdw blurRad="63500" dist="50800" dir="18900000">
                  <a:prstClr val="black">
                    <a:alpha val="50000"/>
                  </a:prstClr>
                </a:innerShdw>
              </a:effectLst>
            </a:endParaRPr>
          </a:p>
        </p:txBody>
      </p:sp>
      <p:sp>
        <p:nvSpPr>
          <p:cNvPr id="2" name="Title 1"/>
          <p:cNvSpPr>
            <a:spLocks noGrp="1"/>
          </p:cNvSpPr>
          <p:nvPr>
            <p:ph type="ctrTitle"/>
          </p:nvPr>
        </p:nvSpPr>
        <p:spPr>
          <a:xfrm>
            <a:off x="1216152" y="1267485"/>
            <a:ext cx="7235981" cy="5133316"/>
          </a:xfrm>
        </p:spPr>
        <p:txBody>
          <a:bodyPr/>
          <a:lstStyle>
            <a:lvl1pPr>
              <a:defRPr sz="11500">
                <a:solidFill>
                  <a:srgbClr val="0070C0"/>
                </a:solidFill>
              </a:defRPr>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216151" y="201702"/>
            <a:ext cx="6189583" cy="949569"/>
          </a:xfrm>
        </p:spPr>
        <p:txBody>
          <a:bodyPr>
            <a:normAutofit/>
          </a:bodyPr>
          <a:lstStyle>
            <a:lvl1pPr marL="0" indent="0" algn="r">
              <a:buNone/>
              <a:defRPr sz="2400">
                <a:solidFill>
                  <a:schemeClr val="tx2">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B4CB70A6-10A0-493D-BFA0-CE380953CBFA}" type="datetimeFigureOut">
              <a:rPr lang="en-US" smtClean="0"/>
              <a:t>4/19/2012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8150469" y="236415"/>
            <a:ext cx="785301" cy="365125"/>
          </a:xfrm>
        </p:spPr>
        <p:txBody>
          <a:bodyPr/>
          <a:lstStyle>
            <a:lvl1pPr>
              <a:defRPr sz="1400"/>
            </a:lvl1pPr>
          </a:lstStyle>
          <a:p>
            <a:fld id="{C63D61C3-2624-42F1-9C8A-F171CE77BC0A}" type="slidenum">
              <a:rPr lang="en-US" smtClean="0"/>
              <a:t>‹Nº›</a:t>
            </a:fld>
            <a:endParaRPr lang="en-US"/>
          </a:p>
        </p:txBody>
      </p:sp>
      <p:grpSp>
        <p:nvGrpSpPr>
          <p:cNvPr id="7" name="Group 6"/>
          <p:cNvGrpSpPr/>
          <p:nvPr/>
        </p:nvGrpSpPr>
        <p:grpSpPr>
          <a:xfrm>
            <a:off x="7467600" y="209550"/>
            <a:ext cx="657226" cy="431800"/>
            <a:chOff x="7467600" y="209550"/>
            <a:chExt cx="657226" cy="431800"/>
          </a:xfrm>
          <a:solidFill>
            <a:schemeClr val="tx2">
              <a:lumMod val="60000"/>
              <a:lumOff val="40000"/>
            </a:schemeClr>
          </a:solidFill>
        </p:grpSpPr>
        <p:sp>
          <p:nvSpPr>
            <p:cNvPr id="8" name="Freeform 5"/>
            <p:cNvSpPr>
              <a:spLocks/>
            </p:cNvSpPr>
            <p:nvPr/>
          </p:nvSpPr>
          <p:spPr bwMode="auto">
            <a:xfrm>
              <a:off x="7467600" y="209550"/>
              <a:ext cx="242887" cy="431800"/>
            </a:xfrm>
            <a:custGeom>
              <a:avLst/>
              <a:gdLst/>
              <a:ahLst/>
              <a:cxnLst>
                <a:cxn ang="0">
                  <a:pos x="62" y="0"/>
                </a:cxn>
                <a:cxn ang="0">
                  <a:pos x="0" y="0"/>
                </a:cxn>
                <a:cxn ang="0">
                  <a:pos x="89" y="136"/>
                </a:cxn>
                <a:cxn ang="0">
                  <a:pos x="89" y="136"/>
                </a:cxn>
                <a:cxn ang="0">
                  <a:pos x="0" y="272"/>
                </a:cxn>
                <a:cxn ang="0">
                  <a:pos x="62" y="272"/>
                </a:cxn>
                <a:cxn ang="0">
                  <a:pos x="153" y="136"/>
                </a:cxn>
                <a:cxn ang="0">
                  <a:pos x="62" y="0"/>
                </a:cxn>
              </a:cxnLst>
              <a:rect l="0" t="0" r="r" b="b"/>
              <a:pathLst>
                <a:path w="153" h="272">
                  <a:moveTo>
                    <a:pt x="62" y="0"/>
                  </a:moveTo>
                  <a:lnTo>
                    <a:pt x="0" y="0"/>
                  </a:lnTo>
                  <a:lnTo>
                    <a:pt x="89" y="136"/>
                  </a:lnTo>
                  <a:lnTo>
                    <a:pt x="89" y="136"/>
                  </a:lnTo>
                  <a:lnTo>
                    <a:pt x="0" y="272"/>
                  </a:lnTo>
                  <a:lnTo>
                    <a:pt x="62" y="272"/>
                  </a:lnTo>
                  <a:lnTo>
                    <a:pt x="153" y="136"/>
                  </a:lnTo>
                  <a:lnTo>
                    <a:pt x="6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5"/>
            <p:cNvSpPr>
              <a:spLocks/>
            </p:cNvSpPr>
            <p:nvPr/>
          </p:nvSpPr>
          <p:spPr bwMode="auto">
            <a:xfrm>
              <a:off x="7677151" y="209550"/>
              <a:ext cx="242887" cy="431800"/>
            </a:xfrm>
            <a:custGeom>
              <a:avLst/>
              <a:gdLst/>
              <a:ahLst/>
              <a:cxnLst>
                <a:cxn ang="0">
                  <a:pos x="62" y="0"/>
                </a:cxn>
                <a:cxn ang="0">
                  <a:pos x="0" y="0"/>
                </a:cxn>
                <a:cxn ang="0">
                  <a:pos x="89" y="136"/>
                </a:cxn>
                <a:cxn ang="0">
                  <a:pos x="89" y="136"/>
                </a:cxn>
                <a:cxn ang="0">
                  <a:pos x="0" y="272"/>
                </a:cxn>
                <a:cxn ang="0">
                  <a:pos x="62" y="272"/>
                </a:cxn>
                <a:cxn ang="0">
                  <a:pos x="153" y="136"/>
                </a:cxn>
                <a:cxn ang="0">
                  <a:pos x="62" y="0"/>
                </a:cxn>
              </a:cxnLst>
              <a:rect l="0" t="0" r="r" b="b"/>
              <a:pathLst>
                <a:path w="153" h="272">
                  <a:moveTo>
                    <a:pt x="62" y="0"/>
                  </a:moveTo>
                  <a:lnTo>
                    <a:pt x="0" y="0"/>
                  </a:lnTo>
                  <a:lnTo>
                    <a:pt x="89" y="136"/>
                  </a:lnTo>
                  <a:lnTo>
                    <a:pt x="89" y="136"/>
                  </a:lnTo>
                  <a:lnTo>
                    <a:pt x="0" y="272"/>
                  </a:lnTo>
                  <a:lnTo>
                    <a:pt x="62" y="272"/>
                  </a:lnTo>
                  <a:lnTo>
                    <a:pt x="153" y="136"/>
                  </a:lnTo>
                  <a:lnTo>
                    <a:pt x="6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5"/>
            <p:cNvSpPr>
              <a:spLocks/>
            </p:cNvSpPr>
            <p:nvPr/>
          </p:nvSpPr>
          <p:spPr bwMode="auto">
            <a:xfrm>
              <a:off x="7881939" y="209550"/>
              <a:ext cx="242887" cy="431800"/>
            </a:xfrm>
            <a:custGeom>
              <a:avLst/>
              <a:gdLst/>
              <a:ahLst/>
              <a:cxnLst>
                <a:cxn ang="0">
                  <a:pos x="62" y="0"/>
                </a:cxn>
                <a:cxn ang="0">
                  <a:pos x="0" y="0"/>
                </a:cxn>
                <a:cxn ang="0">
                  <a:pos x="89" y="136"/>
                </a:cxn>
                <a:cxn ang="0">
                  <a:pos x="89" y="136"/>
                </a:cxn>
                <a:cxn ang="0">
                  <a:pos x="0" y="272"/>
                </a:cxn>
                <a:cxn ang="0">
                  <a:pos x="62" y="272"/>
                </a:cxn>
                <a:cxn ang="0">
                  <a:pos x="153" y="136"/>
                </a:cxn>
                <a:cxn ang="0">
                  <a:pos x="62" y="0"/>
                </a:cxn>
              </a:cxnLst>
              <a:rect l="0" t="0" r="r" b="b"/>
              <a:pathLst>
                <a:path w="153" h="272">
                  <a:moveTo>
                    <a:pt x="62" y="0"/>
                  </a:moveTo>
                  <a:lnTo>
                    <a:pt x="0" y="0"/>
                  </a:lnTo>
                  <a:lnTo>
                    <a:pt x="89" y="136"/>
                  </a:lnTo>
                  <a:lnTo>
                    <a:pt x="89" y="136"/>
                  </a:lnTo>
                  <a:lnTo>
                    <a:pt x="0" y="272"/>
                  </a:lnTo>
                  <a:lnTo>
                    <a:pt x="62" y="272"/>
                  </a:lnTo>
                  <a:lnTo>
                    <a:pt x="153" y="136"/>
                  </a:lnTo>
                  <a:lnTo>
                    <a:pt x="6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500"/>
                                  </p:stCondLst>
                                  <p:childTnLst>
                                    <p:animEffect transition="out" filter="fade">
                                      <p:cBhvr>
                                        <p:cTn id="6" dur="2000"/>
                                        <p:tgtEl>
                                          <p:spTgt spid="11"/>
                                        </p:tgtEl>
                                      </p:cBhvr>
                                    </p:animEffect>
                                    <p:set>
                                      <p:cBhvr>
                                        <p:cTn id="7" dur="1" fill="hold">
                                          <p:stCondLst>
                                            <p:cond delay="1999"/>
                                          </p:stCondLst>
                                        </p:cTn>
                                        <p:tgtEl>
                                          <p:spTgt spid="11"/>
                                        </p:tgtEl>
                                        <p:attrNameLst>
                                          <p:attrName>style.visibility</p:attrName>
                                        </p:attrNameLst>
                                      </p:cBhvr>
                                      <p:to>
                                        <p:strVal val="hidden"/>
                                      </p:to>
                                    </p:set>
                                  </p:childTnLst>
                                </p:cTn>
                              </p:par>
                            </p:childTnLst>
                          </p:cTn>
                        </p:par>
                        <p:par>
                          <p:cTn id="8" fill="hold">
                            <p:stCondLst>
                              <p:cond delay="2500"/>
                            </p:stCondLst>
                            <p:childTnLst>
                              <p:par>
                                <p:cTn id="9" presetID="10" presetClass="entr" presetSubtype="0" fill="hold" grpId="1"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B4CB70A6-10A0-493D-BFA0-CE380953CBFA}" type="datetimeFigureOut">
              <a:rPr lang="en-US" smtClean="0"/>
              <a:t>4/19/2012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3D61C3-2624-42F1-9C8A-F171CE77BC0A}" type="slidenum">
              <a:rPr lang="en-US" smtClean="0"/>
              <a:t>‹Nº›</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B4CB70A6-10A0-493D-BFA0-CE380953CBFA}" type="datetimeFigureOut">
              <a:rPr lang="en-US" smtClean="0"/>
              <a:t>4/19/2012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3D61C3-2624-42F1-9C8A-F171CE77BC0A}" type="slidenum">
              <a:rPr lang="en-US" smtClean="0"/>
              <a:t>‹Nº›</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ido">
    <p:spTree>
      <p:nvGrpSpPr>
        <p:cNvPr id="1" name=""/>
        <p:cNvGrpSpPr/>
        <p:nvPr/>
      </p:nvGrpSpPr>
      <p:grpSpPr>
        <a:xfrm>
          <a:off x="0" y="0"/>
          <a:ext cx="0" cy="0"/>
          <a:chOff x="0" y="0"/>
          <a:chExt cx="0" cy="0"/>
        </a:xfrm>
      </p:grpSpPr>
      <p:sp>
        <p:nvSpPr>
          <p:cNvPr id="2" name="1 Marcador de contenido"/>
          <p:cNvSpPr>
            <a:spLocks noGrp="1"/>
          </p:cNvSpPr>
          <p:nvPr>
            <p:ph/>
          </p:nvPr>
        </p:nvSpPr>
        <p:spPr>
          <a:xfrm>
            <a:off x="457200" y="277813"/>
            <a:ext cx="8229600" cy="5853112"/>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3" name="Rectangle 44"/>
          <p:cNvSpPr>
            <a:spLocks noGrp="1" noChangeArrowheads="1"/>
          </p:cNvSpPr>
          <p:nvPr>
            <p:ph type="dt" sz="half" idx="10"/>
          </p:nvPr>
        </p:nvSpPr>
        <p:spPr>
          <a:ln/>
        </p:spPr>
        <p:txBody>
          <a:bodyPr/>
          <a:lstStyle>
            <a:lvl1pPr>
              <a:defRPr/>
            </a:lvl1pPr>
          </a:lstStyle>
          <a:p>
            <a:pPr>
              <a:defRPr/>
            </a:pPr>
            <a:endParaRPr lang="es-ES"/>
          </a:p>
        </p:txBody>
      </p:sp>
      <p:sp>
        <p:nvSpPr>
          <p:cNvPr id="4" name="Rectangle 45"/>
          <p:cNvSpPr>
            <a:spLocks noGrp="1" noChangeArrowheads="1"/>
          </p:cNvSpPr>
          <p:nvPr>
            <p:ph type="ftr" sz="quarter" idx="11"/>
          </p:nvPr>
        </p:nvSpPr>
        <p:spPr>
          <a:ln/>
        </p:spPr>
        <p:txBody>
          <a:bodyPr/>
          <a:lstStyle>
            <a:lvl1pPr>
              <a:defRPr/>
            </a:lvl1pPr>
          </a:lstStyle>
          <a:p>
            <a:pPr>
              <a:defRPr/>
            </a:pPr>
            <a:endParaRPr lang="es-ES"/>
          </a:p>
        </p:txBody>
      </p:sp>
      <p:sp>
        <p:nvSpPr>
          <p:cNvPr id="5" name="Rectangle 46"/>
          <p:cNvSpPr>
            <a:spLocks noGrp="1" noChangeArrowheads="1"/>
          </p:cNvSpPr>
          <p:nvPr>
            <p:ph type="sldNum" sz="quarter" idx="12"/>
          </p:nvPr>
        </p:nvSpPr>
        <p:spPr>
          <a:ln/>
        </p:spPr>
        <p:txBody>
          <a:bodyPr/>
          <a:lstStyle>
            <a:lvl1pPr>
              <a:defRPr/>
            </a:lvl1pPr>
          </a:lstStyle>
          <a:p>
            <a:pPr>
              <a:defRPr/>
            </a:pPr>
            <a:fld id="{80EEC87D-F616-4755-BB2A-902F35E44EEE}" type="slidenum">
              <a:rPr lang="es-ES"/>
              <a:pPr>
                <a:defRPr/>
              </a:pPr>
              <a:t>‹Nº›</a:t>
            </a:fld>
            <a:endParaRPr lang="es-ES"/>
          </a:p>
        </p:txBody>
      </p:sp>
    </p:spTree>
    <p:extLst>
      <p:ext uri="{BB962C8B-B14F-4D97-AF65-F5344CB8AC3E}">
        <p14:creationId xmlns:p14="http://schemas.microsoft.com/office/powerpoint/2010/main" val="7748845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a:xfrm>
            <a:off x="1219200" y="5257800"/>
            <a:ext cx="7239000" cy="1143000"/>
          </a:xfrm>
        </p:spPr>
        <p:txBody>
          <a:bodyPr>
            <a:noAutofit/>
          </a:bodyPr>
          <a:lstStyle>
            <a:lvl1pPr algn="l">
              <a:defRPr sz="7200" baseline="0">
                <a:ln w="12700">
                  <a:solidFill>
                    <a:schemeClr val="tx2"/>
                  </a:solidFill>
                </a:ln>
              </a:defRPr>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1219200" y="838200"/>
            <a:ext cx="7467600" cy="4419600"/>
          </a:xfrm>
        </p:spPr>
        <p:txBody>
          <a:bodyPr>
            <a:normAutofit/>
          </a:bodyPr>
          <a:lstStyle>
            <a:lvl1pPr>
              <a:defRPr sz="2800"/>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B4CB70A6-10A0-493D-BFA0-CE380953CBFA}" type="datetimeFigureOut">
              <a:rPr lang="en-US" smtClean="0"/>
              <a:t>4/19/2012</a:t>
            </a:fld>
            <a:endParaRPr lang="en-US"/>
          </a:p>
        </p:txBody>
      </p:sp>
      <p:sp>
        <p:nvSpPr>
          <p:cNvPr id="10" name="Slide Number Placeholder 9"/>
          <p:cNvSpPr>
            <a:spLocks noGrp="1"/>
          </p:cNvSpPr>
          <p:nvPr>
            <p:ph type="sldNum" sz="quarter" idx="11"/>
          </p:nvPr>
        </p:nvSpPr>
        <p:spPr/>
        <p:txBody>
          <a:bodyPr/>
          <a:lstStyle/>
          <a:p>
            <a:fld id="{C63D61C3-2624-42F1-9C8A-F171CE77BC0A}" type="slidenum">
              <a:rPr lang="en-US" smtClean="0"/>
              <a:t>‹Nº›</a:t>
            </a:fld>
            <a:endParaRPr lang="en-US"/>
          </a:p>
        </p:txBody>
      </p:sp>
      <p:sp>
        <p:nvSpPr>
          <p:cNvPr id="12" name="Footer Placeholder 11"/>
          <p:cNvSpPr>
            <a:spLocks noGrp="1"/>
          </p:cNvSpPr>
          <p:nvPr>
            <p:ph type="ftr" sz="quarter" idx="12"/>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219199" y="4484080"/>
            <a:ext cx="7239001" cy="762000"/>
          </a:xfrm>
        </p:spPr>
        <p:txBody>
          <a:bodyPr bIns="0"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13" name="Title 1"/>
          <p:cNvSpPr>
            <a:spLocks noGrp="1"/>
          </p:cNvSpPr>
          <p:nvPr>
            <p:ph type="title"/>
          </p:nvPr>
        </p:nvSpPr>
        <p:spPr>
          <a:xfrm>
            <a:off x="1219200" y="5257800"/>
            <a:ext cx="7239000" cy="1143000"/>
          </a:xfrm>
        </p:spPr>
        <p:txBody>
          <a:bodyPr>
            <a:noAutofit/>
          </a:bodyPr>
          <a:lstStyle>
            <a:lvl1pPr algn="l">
              <a:defRPr sz="7200" baseline="0">
                <a:ln w="12700">
                  <a:solidFill>
                    <a:schemeClr val="tx2"/>
                  </a:solidFill>
                </a:ln>
              </a:defRPr>
            </a:lvl1pPr>
          </a:lstStyle>
          <a:p>
            <a:r>
              <a:rPr lang="es-ES" smtClean="0"/>
              <a:t>Haga clic para modificar el estilo de título del patrón</a:t>
            </a:r>
            <a:endParaRPr lang="en-US" dirty="0"/>
          </a:p>
        </p:txBody>
      </p:sp>
      <p:sp>
        <p:nvSpPr>
          <p:cNvPr id="19" name="Date Placeholder 18"/>
          <p:cNvSpPr>
            <a:spLocks noGrp="1"/>
          </p:cNvSpPr>
          <p:nvPr>
            <p:ph type="dt" sz="half" idx="10"/>
          </p:nvPr>
        </p:nvSpPr>
        <p:spPr/>
        <p:txBody>
          <a:bodyPr/>
          <a:lstStyle/>
          <a:p>
            <a:fld id="{B4CB70A6-10A0-493D-BFA0-CE380953CBFA}" type="datetimeFigureOut">
              <a:rPr lang="en-US" smtClean="0"/>
              <a:t>4/19/2012</a:t>
            </a:fld>
            <a:endParaRPr lang="en-US"/>
          </a:p>
        </p:txBody>
      </p:sp>
      <p:sp>
        <p:nvSpPr>
          <p:cNvPr id="20" name="Slide Number Placeholder 19"/>
          <p:cNvSpPr>
            <a:spLocks noGrp="1"/>
          </p:cNvSpPr>
          <p:nvPr>
            <p:ph type="sldNum" sz="quarter" idx="11"/>
          </p:nvPr>
        </p:nvSpPr>
        <p:spPr/>
        <p:txBody>
          <a:bodyPr/>
          <a:lstStyle/>
          <a:p>
            <a:fld id="{C63D61C3-2624-42F1-9C8A-F171CE77BC0A}" type="slidenum">
              <a:rPr lang="en-US" smtClean="0"/>
              <a:t>‹Nº›</a:t>
            </a:fld>
            <a:endParaRPr lang="en-US"/>
          </a:p>
        </p:txBody>
      </p:sp>
      <p:sp>
        <p:nvSpPr>
          <p:cNvPr id="21" name="Footer Placeholder 20"/>
          <p:cNvSpPr>
            <a:spLocks noGrp="1"/>
          </p:cNvSpPr>
          <p:nvPr>
            <p:ph type="ftr" sz="quarter" idx="12"/>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smtClean="0"/>
              <a:t>Haga clic para modificar el estilo de título del patrón</a:t>
            </a:r>
            <a:endParaRPr lang="en-US" dirty="0"/>
          </a:p>
        </p:txBody>
      </p:sp>
      <p:sp>
        <p:nvSpPr>
          <p:cNvPr id="5" name="Date Placeholder 4"/>
          <p:cNvSpPr>
            <a:spLocks noGrp="1"/>
          </p:cNvSpPr>
          <p:nvPr>
            <p:ph type="dt" sz="half" idx="10"/>
          </p:nvPr>
        </p:nvSpPr>
        <p:spPr/>
        <p:txBody>
          <a:bodyPr/>
          <a:lstStyle/>
          <a:p>
            <a:fld id="{B4CB70A6-10A0-493D-BFA0-CE380953CBFA}" type="datetimeFigureOut">
              <a:rPr lang="en-US" smtClean="0"/>
              <a:t>4/19/2012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63D61C3-2624-42F1-9C8A-F171CE77BC0A}" type="slidenum">
              <a:rPr lang="en-US" smtClean="0"/>
              <a:t>‹Nº›</a:t>
            </a:fld>
            <a:endParaRPr lang="en-US"/>
          </a:p>
        </p:txBody>
      </p:sp>
      <p:sp>
        <p:nvSpPr>
          <p:cNvPr id="9" name="Content Placeholder 8"/>
          <p:cNvSpPr>
            <a:spLocks noGrp="1"/>
          </p:cNvSpPr>
          <p:nvPr>
            <p:ph sz="quarter" idx="13"/>
          </p:nvPr>
        </p:nvSpPr>
        <p:spPr>
          <a:xfrm>
            <a:off x="1216152" y="841248"/>
            <a:ext cx="3730752" cy="438912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11" name="Content Placeholder 10"/>
          <p:cNvSpPr>
            <a:spLocks noGrp="1"/>
          </p:cNvSpPr>
          <p:nvPr>
            <p:ph sz="quarter" idx="14"/>
          </p:nvPr>
        </p:nvSpPr>
        <p:spPr>
          <a:xfrm>
            <a:off x="5102352" y="841248"/>
            <a:ext cx="3730752" cy="438912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219200" y="841248"/>
            <a:ext cx="3733800" cy="533400"/>
          </a:xfrm>
        </p:spPr>
        <p:txBody>
          <a:bodyPr anchor="t">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5" name="Text Placeholder 4"/>
          <p:cNvSpPr>
            <a:spLocks noGrp="1"/>
          </p:cNvSpPr>
          <p:nvPr>
            <p:ph type="body" sz="quarter" idx="3"/>
          </p:nvPr>
        </p:nvSpPr>
        <p:spPr>
          <a:xfrm>
            <a:off x="5105400" y="841248"/>
            <a:ext cx="3735267" cy="533400"/>
          </a:xfrm>
        </p:spPr>
        <p:txBody>
          <a:bodyPr anchor="t">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7" name="Date Placeholder 6"/>
          <p:cNvSpPr>
            <a:spLocks noGrp="1"/>
          </p:cNvSpPr>
          <p:nvPr>
            <p:ph type="dt" sz="half" idx="10"/>
          </p:nvPr>
        </p:nvSpPr>
        <p:spPr/>
        <p:txBody>
          <a:bodyPr/>
          <a:lstStyle/>
          <a:p>
            <a:fld id="{B4CB70A6-10A0-493D-BFA0-CE380953CBFA}" type="datetimeFigureOut">
              <a:rPr lang="en-US" smtClean="0"/>
              <a:t>4/19/2012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63D61C3-2624-42F1-9C8A-F171CE77BC0A}" type="slidenum">
              <a:rPr lang="en-US" smtClean="0"/>
              <a:t>‹Nº›</a:t>
            </a:fld>
            <a:endParaRPr lang="en-US"/>
          </a:p>
        </p:txBody>
      </p:sp>
      <p:sp>
        <p:nvSpPr>
          <p:cNvPr id="11" name="Content Placeholder 10"/>
          <p:cNvSpPr>
            <a:spLocks noGrp="1"/>
          </p:cNvSpPr>
          <p:nvPr>
            <p:ph sz="quarter" idx="13"/>
          </p:nvPr>
        </p:nvSpPr>
        <p:spPr>
          <a:xfrm>
            <a:off x="1216152" y="1380744"/>
            <a:ext cx="3730752" cy="384048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13" name="Content Placeholder 12"/>
          <p:cNvSpPr>
            <a:spLocks noGrp="1"/>
          </p:cNvSpPr>
          <p:nvPr>
            <p:ph sz="quarter" idx="14"/>
          </p:nvPr>
        </p:nvSpPr>
        <p:spPr>
          <a:xfrm>
            <a:off x="5102352" y="1380743"/>
            <a:ext cx="3730752" cy="384048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B4CB70A6-10A0-493D-BFA0-CE380953CBFA}" type="datetimeFigureOut">
              <a:rPr lang="en-US" smtClean="0"/>
              <a:t>4/19/2012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63D61C3-2624-42F1-9C8A-F171CE77BC0A}" type="slidenum">
              <a:rPr lang="en-US" smtClean="0"/>
              <a:t>‹Nº›</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4CB70A6-10A0-493D-BFA0-CE380953CBFA}" type="datetimeFigureOut">
              <a:rPr lang="en-US" smtClean="0"/>
              <a:t>4/19/2012</a:t>
            </a:fld>
            <a:endParaRPr lang="en-US"/>
          </a:p>
        </p:txBody>
      </p:sp>
      <p:sp>
        <p:nvSpPr>
          <p:cNvPr id="6" name="Slide Number Placeholder 5"/>
          <p:cNvSpPr>
            <a:spLocks noGrp="1"/>
          </p:cNvSpPr>
          <p:nvPr>
            <p:ph type="sldNum" sz="quarter" idx="11"/>
          </p:nvPr>
        </p:nvSpPr>
        <p:spPr/>
        <p:txBody>
          <a:bodyPr/>
          <a:lstStyle/>
          <a:p>
            <a:fld id="{C63D61C3-2624-42F1-9C8A-F171CE77BC0A}" type="slidenum">
              <a:rPr lang="en-US" smtClean="0"/>
              <a:t>‹Nº›</a:t>
            </a:fld>
            <a:endParaRPr lang="en-US"/>
          </a:p>
        </p:txBody>
      </p:sp>
      <p:sp>
        <p:nvSpPr>
          <p:cNvPr id="7" name="Footer Placeholder 6"/>
          <p:cNvSpPr>
            <a:spLocks noGrp="1"/>
          </p:cNvSpPr>
          <p:nvPr>
            <p:ph type="ftr" sz="quarter" idx="12"/>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5715000" y="395287"/>
            <a:ext cx="3008313" cy="1162050"/>
          </a:xfrm>
        </p:spPr>
        <p:txBody>
          <a:bodyPr anchor="b"/>
          <a:lstStyle>
            <a:lvl1pPr algn="l">
              <a:defRPr sz="2000" b="1">
                <a:ln>
                  <a:noFill/>
                </a:ln>
                <a:solidFill>
                  <a:srgbClr val="FF7605"/>
                </a:solidFill>
                <a:effectLst/>
              </a:defRPr>
            </a:lvl1pPr>
          </a:lstStyle>
          <a:p>
            <a:r>
              <a:rPr lang="es-ES" smtClean="0"/>
              <a:t>Haga clic para modificar el estilo de título del patrón</a:t>
            </a:r>
            <a:endParaRPr lang="en-US" dirty="0"/>
          </a:p>
        </p:txBody>
      </p:sp>
      <p:sp>
        <p:nvSpPr>
          <p:cNvPr id="4" name="Text Placeholder 3"/>
          <p:cNvSpPr>
            <a:spLocks noGrp="1"/>
          </p:cNvSpPr>
          <p:nvPr>
            <p:ph type="body" sz="half" idx="2"/>
          </p:nvPr>
        </p:nvSpPr>
        <p:spPr>
          <a:xfrm>
            <a:off x="5715000" y="1557337"/>
            <a:ext cx="3008313" cy="4386263"/>
          </a:xfrm>
        </p:spPr>
        <p:txBody>
          <a:bodyPr/>
          <a:lstStyle>
            <a:lvl1pPr marL="0" indent="0">
              <a:buNone/>
              <a:defRPr sz="140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14" name="Content Placeholder 13"/>
          <p:cNvSpPr>
            <a:spLocks noGrp="1"/>
          </p:cNvSpPr>
          <p:nvPr>
            <p:ph sz="quarter" idx="13"/>
          </p:nvPr>
        </p:nvSpPr>
        <p:spPr>
          <a:xfrm>
            <a:off x="914400" y="381000"/>
            <a:ext cx="4800600" cy="59436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9" name="Date Placeholder 8"/>
          <p:cNvSpPr>
            <a:spLocks noGrp="1"/>
          </p:cNvSpPr>
          <p:nvPr>
            <p:ph type="dt" sz="half" idx="14"/>
          </p:nvPr>
        </p:nvSpPr>
        <p:spPr/>
        <p:txBody>
          <a:bodyPr/>
          <a:lstStyle/>
          <a:p>
            <a:fld id="{B4CB70A6-10A0-493D-BFA0-CE380953CBFA}" type="datetimeFigureOut">
              <a:rPr lang="en-US" smtClean="0"/>
              <a:t>4/19/2012</a:t>
            </a:fld>
            <a:endParaRPr lang="en-US"/>
          </a:p>
        </p:txBody>
      </p:sp>
      <p:sp>
        <p:nvSpPr>
          <p:cNvPr id="10" name="Slide Number Placeholder 9"/>
          <p:cNvSpPr>
            <a:spLocks noGrp="1"/>
          </p:cNvSpPr>
          <p:nvPr>
            <p:ph type="sldNum" sz="quarter" idx="15"/>
          </p:nvPr>
        </p:nvSpPr>
        <p:spPr/>
        <p:txBody>
          <a:bodyPr/>
          <a:lstStyle/>
          <a:p>
            <a:fld id="{C63D61C3-2624-42F1-9C8A-F171CE77BC0A}" type="slidenum">
              <a:rPr lang="en-US" smtClean="0"/>
              <a:t>‹Nº›</a:t>
            </a:fld>
            <a:endParaRPr lang="en-US"/>
          </a:p>
        </p:txBody>
      </p:sp>
      <p:sp>
        <p:nvSpPr>
          <p:cNvPr id="13" name="Footer Placeholder 12"/>
          <p:cNvSpPr>
            <a:spLocks noGrp="1"/>
          </p:cNvSpPr>
          <p:nvPr>
            <p:ph type="ftr" sz="quarter" idx="16"/>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219200" y="4624754"/>
            <a:ext cx="5486400" cy="404446"/>
          </a:xfrm>
        </p:spPr>
        <p:txBody>
          <a:bodyPr bIns="0" anchor="b"/>
          <a:lstStyle>
            <a:lvl1pPr algn="l">
              <a:defRPr sz="2000" b="1">
                <a:ln w="12700">
                  <a:noFill/>
                </a:ln>
                <a:solidFill>
                  <a:schemeClr val="tx1"/>
                </a:solidFill>
                <a:effectLst/>
              </a:defRPr>
            </a:lvl1pPr>
          </a:lstStyle>
          <a:p>
            <a:r>
              <a:rPr lang="es-ES" smtClean="0"/>
              <a:t>Haga clic para modificar el estilo de título del patrón</a:t>
            </a:r>
            <a:endParaRPr lang="en-US" dirty="0"/>
          </a:p>
        </p:txBody>
      </p:sp>
      <p:sp>
        <p:nvSpPr>
          <p:cNvPr id="3" name="Picture Placeholder 2"/>
          <p:cNvSpPr>
            <a:spLocks noGrp="1"/>
          </p:cNvSpPr>
          <p:nvPr>
            <p:ph type="pic" idx="1"/>
          </p:nvPr>
        </p:nvSpPr>
        <p:spPr>
          <a:xfrm>
            <a:off x="1323975" y="381000"/>
            <a:ext cx="5867400" cy="408146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a:p>
        </p:txBody>
      </p:sp>
      <p:sp>
        <p:nvSpPr>
          <p:cNvPr id="4" name="Text Placeholder 3"/>
          <p:cNvSpPr>
            <a:spLocks noGrp="1"/>
          </p:cNvSpPr>
          <p:nvPr>
            <p:ph type="body" sz="half" idx="2"/>
          </p:nvPr>
        </p:nvSpPr>
        <p:spPr>
          <a:xfrm>
            <a:off x="1219200" y="5029200"/>
            <a:ext cx="4038600" cy="1371600"/>
          </a:xfrm>
        </p:spPr>
        <p:txBody>
          <a:bodyPr/>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B4CB70A6-10A0-493D-BFA0-CE380953CBFA}" type="datetimeFigureOut">
              <a:rPr lang="en-US" smtClean="0"/>
              <a:t>4/19/2012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63D61C3-2624-42F1-9C8A-F171CE77BC0A}" type="slidenum">
              <a:rPr lang="en-US" smtClean="0"/>
              <a:t>‹Nº›</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228600" cy="6858000"/>
          </a:xfrm>
          <a:prstGeom prst="rect">
            <a:avLst/>
          </a:prstGeom>
          <a:gradFill>
            <a:gsLst>
              <a:gs pos="0">
                <a:schemeClr val="accent1"/>
              </a:gs>
              <a:gs pos="52000">
                <a:schemeClr val="accent6">
                  <a:lumMod val="75000"/>
                </a:schemeClr>
              </a:gs>
              <a:gs pos="100000">
                <a:schemeClr val="accent6">
                  <a:lumMod val="50000"/>
                </a:schemeClr>
              </a:gs>
            </a:gsLst>
            <a:lin ang="5400000" scaled="0"/>
          </a:gradFill>
          <a:ln>
            <a:noFill/>
          </a:ln>
          <a:effectLst>
            <a:innerShdw blurRad="190500" dist="254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ffectLst>
                <a:innerShdw blurRad="63500" dist="50800" dir="18900000">
                  <a:prstClr val="black">
                    <a:alpha val="50000"/>
                  </a:prstClr>
                </a:innerShdw>
              </a:effectLst>
            </a:endParaRPr>
          </a:p>
        </p:txBody>
      </p:sp>
      <p:sp>
        <p:nvSpPr>
          <p:cNvPr id="13" name="Rectangle 12"/>
          <p:cNvSpPr/>
          <p:nvPr/>
        </p:nvSpPr>
        <p:spPr>
          <a:xfrm>
            <a:off x="0" y="0"/>
            <a:ext cx="228600" cy="6858000"/>
          </a:xfrm>
          <a:prstGeom prst="rect">
            <a:avLst/>
          </a:prstGeom>
          <a:gradFill>
            <a:gsLst>
              <a:gs pos="0">
                <a:schemeClr val="accent1">
                  <a:lumMod val="60000"/>
                  <a:lumOff val="40000"/>
                </a:schemeClr>
              </a:gs>
              <a:gs pos="50000">
                <a:schemeClr val="accent1"/>
              </a:gs>
              <a:gs pos="100000">
                <a:schemeClr val="accent6">
                  <a:lumMod val="75000"/>
                </a:schemeClr>
              </a:gs>
            </a:gsLst>
            <a:lin ang="5400000" scaled="0"/>
          </a:gradFill>
          <a:ln>
            <a:noFill/>
          </a:ln>
          <a:effectLst>
            <a:innerShdw blurRad="190500" dist="254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ffectLst>
                <a:innerShdw blurRad="63500" dist="50800" dir="18900000">
                  <a:prstClr val="black">
                    <a:alpha val="50000"/>
                  </a:prstClr>
                </a:innerShdw>
              </a:effectLst>
            </a:endParaRPr>
          </a:p>
        </p:txBody>
      </p:sp>
      <p:sp>
        <p:nvSpPr>
          <p:cNvPr id="2" name="Title Placeholder 1"/>
          <p:cNvSpPr>
            <a:spLocks noGrp="1"/>
          </p:cNvSpPr>
          <p:nvPr>
            <p:ph type="title"/>
          </p:nvPr>
        </p:nvSpPr>
        <p:spPr>
          <a:xfrm>
            <a:off x="1219200" y="5257800"/>
            <a:ext cx="7239000" cy="1143000"/>
          </a:xfrm>
          <a:prstGeom prst="rect">
            <a:avLst/>
          </a:prstGeom>
        </p:spPr>
        <p:txBody>
          <a:bodyPr vert="horz" lIns="91440" tIns="45720" rIns="91440" bIns="45720" rtlCol="0" anchor="b">
            <a:noAutofit/>
          </a:bodyPr>
          <a:lstStyle/>
          <a:p>
            <a:endParaRPr lang="en-US" dirty="0"/>
          </a:p>
        </p:txBody>
      </p:sp>
      <p:sp>
        <p:nvSpPr>
          <p:cNvPr id="3" name="Text Placeholder 2"/>
          <p:cNvSpPr>
            <a:spLocks noGrp="1"/>
          </p:cNvSpPr>
          <p:nvPr>
            <p:ph type="body" idx="1"/>
          </p:nvPr>
        </p:nvSpPr>
        <p:spPr>
          <a:xfrm>
            <a:off x="1219200" y="838200"/>
            <a:ext cx="7467600" cy="4419600"/>
          </a:xfrm>
          <a:prstGeom prst="rect">
            <a:avLst/>
          </a:prstGeom>
        </p:spPr>
        <p:txBody>
          <a:bodyPr vert="horz" lIns="91440" tIns="45720" rIns="91440" bIns="45720" rtlCol="0">
            <a:normAutofit/>
          </a:body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n-US" dirty="0"/>
          </a:p>
        </p:txBody>
      </p:sp>
      <p:sp>
        <p:nvSpPr>
          <p:cNvPr id="5" name="Footer Placeholder 4"/>
          <p:cNvSpPr>
            <a:spLocks noGrp="1"/>
          </p:cNvSpPr>
          <p:nvPr>
            <p:ph type="ftr" sz="quarter" idx="3"/>
          </p:nvPr>
        </p:nvSpPr>
        <p:spPr>
          <a:xfrm>
            <a:off x="1259680" y="6553200"/>
            <a:ext cx="7162800" cy="228600"/>
          </a:xfrm>
          <a:prstGeom prst="rect">
            <a:avLst/>
          </a:prstGeom>
        </p:spPr>
        <p:txBody>
          <a:bodyPr vert="horz" lIns="91440" tIns="45720" rIns="91440" bIns="45720" rtlCol="0" anchor="ctr"/>
          <a:lstStyle>
            <a:lvl1pPr algn="l">
              <a:defRPr sz="1200">
                <a:solidFill>
                  <a:schemeClr val="tx1">
                    <a:lumMod val="60000"/>
                    <a:lumOff val="40000"/>
                  </a:schemeClr>
                </a:solidFill>
              </a:defRPr>
            </a:lvl1pPr>
          </a:lstStyle>
          <a:p>
            <a:endParaRPr lang="en-US"/>
          </a:p>
        </p:txBody>
      </p:sp>
      <p:sp>
        <p:nvSpPr>
          <p:cNvPr id="6" name="Slide Number Placeholder 5"/>
          <p:cNvSpPr>
            <a:spLocks noGrp="1"/>
          </p:cNvSpPr>
          <p:nvPr>
            <p:ph type="sldNum" sz="quarter" idx="4"/>
          </p:nvPr>
        </p:nvSpPr>
        <p:spPr>
          <a:xfrm>
            <a:off x="8686800" y="5740400"/>
            <a:ext cx="381000" cy="365125"/>
          </a:xfrm>
          <a:prstGeom prst="rect">
            <a:avLst/>
          </a:prstGeom>
        </p:spPr>
        <p:txBody>
          <a:bodyPr vert="horz" lIns="91440" tIns="45720" rIns="91440" bIns="45720" rtlCol="0" anchor="ctr"/>
          <a:lstStyle>
            <a:lvl1pPr algn="l">
              <a:defRPr sz="1200" b="0">
                <a:solidFill>
                  <a:schemeClr val="tx2">
                    <a:lumMod val="60000"/>
                    <a:lumOff val="40000"/>
                  </a:schemeClr>
                </a:solidFill>
              </a:defRPr>
            </a:lvl1pPr>
          </a:lstStyle>
          <a:p>
            <a:fld id="{C63D61C3-2624-42F1-9C8A-F171CE77BC0A}" type="slidenum">
              <a:rPr lang="en-US" smtClean="0"/>
              <a:t>‹Nº›</a:t>
            </a:fld>
            <a:endParaRPr lang="en-US"/>
          </a:p>
        </p:txBody>
      </p:sp>
      <p:sp>
        <p:nvSpPr>
          <p:cNvPr id="16" name="Freeform 5"/>
          <p:cNvSpPr>
            <a:spLocks/>
          </p:cNvSpPr>
          <p:nvPr/>
        </p:nvSpPr>
        <p:spPr bwMode="auto">
          <a:xfrm>
            <a:off x="8453438" y="5715000"/>
            <a:ext cx="242887" cy="431800"/>
          </a:xfrm>
          <a:custGeom>
            <a:avLst/>
            <a:gdLst/>
            <a:ahLst/>
            <a:cxnLst>
              <a:cxn ang="0">
                <a:pos x="62" y="0"/>
              </a:cxn>
              <a:cxn ang="0">
                <a:pos x="0" y="0"/>
              </a:cxn>
              <a:cxn ang="0">
                <a:pos x="89" y="136"/>
              </a:cxn>
              <a:cxn ang="0">
                <a:pos x="89" y="136"/>
              </a:cxn>
              <a:cxn ang="0">
                <a:pos x="0" y="272"/>
              </a:cxn>
              <a:cxn ang="0">
                <a:pos x="62" y="272"/>
              </a:cxn>
              <a:cxn ang="0">
                <a:pos x="153" y="136"/>
              </a:cxn>
              <a:cxn ang="0">
                <a:pos x="62" y="0"/>
              </a:cxn>
            </a:cxnLst>
            <a:rect l="0" t="0" r="r" b="b"/>
            <a:pathLst>
              <a:path w="153" h="272">
                <a:moveTo>
                  <a:pt x="62" y="0"/>
                </a:moveTo>
                <a:lnTo>
                  <a:pt x="0" y="0"/>
                </a:lnTo>
                <a:lnTo>
                  <a:pt x="89" y="136"/>
                </a:lnTo>
                <a:lnTo>
                  <a:pt x="89" y="136"/>
                </a:lnTo>
                <a:lnTo>
                  <a:pt x="0" y="272"/>
                </a:lnTo>
                <a:lnTo>
                  <a:pt x="62" y="272"/>
                </a:lnTo>
                <a:lnTo>
                  <a:pt x="153" y="136"/>
                </a:lnTo>
                <a:lnTo>
                  <a:pt x="62" y="0"/>
                </a:lnTo>
                <a:close/>
              </a:path>
            </a:pathLst>
          </a:custGeom>
          <a:solidFill>
            <a:schemeClr val="tx2">
              <a:lumMod val="60000"/>
              <a:lumOff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 name="Date Placeholder 3"/>
          <p:cNvSpPr>
            <a:spLocks noGrp="1"/>
          </p:cNvSpPr>
          <p:nvPr>
            <p:ph type="dt" sz="half" idx="2"/>
          </p:nvPr>
        </p:nvSpPr>
        <p:spPr>
          <a:xfrm rot="16200000">
            <a:off x="-1198682" y="4821116"/>
            <a:ext cx="2625969" cy="228600"/>
          </a:xfrm>
          <a:prstGeom prst="rect">
            <a:avLst/>
          </a:prstGeom>
        </p:spPr>
        <p:txBody>
          <a:bodyPr vert="horz" lIns="91440" tIns="45720" rIns="91440" bIns="45720" rtlCol="0" anchor="ctr"/>
          <a:lstStyle>
            <a:lvl1pPr algn="l">
              <a:defRPr sz="1200">
                <a:solidFill>
                  <a:srgbClr val="FFFFFF"/>
                </a:solidFill>
              </a:defRPr>
            </a:lvl1pPr>
          </a:lstStyle>
          <a:p>
            <a:fld id="{B4CB70A6-10A0-493D-BFA0-CE380953CBFA}" type="datetimeFigureOut">
              <a:rPr lang="en-US" smtClean="0"/>
              <a:t>4/19/2012</a:t>
            </a:fld>
            <a:endParaRPr 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Lst>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500"/>
                                  </p:stCondLst>
                                  <p:childTnLst>
                                    <p:animEffect transition="out" filter="fade">
                                      <p:cBhvr>
                                        <p:cTn id="6" dur="2000"/>
                                        <p:tgtEl>
                                          <p:spTgt spid="13"/>
                                        </p:tgtEl>
                                      </p:cBhvr>
                                    </p:animEffect>
                                    <p:set>
                                      <p:cBhvr>
                                        <p:cTn id="7" dur="1" fill="hold">
                                          <p:stCondLst>
                                            <p:cond delay="1999"/>
                                          </p:stCondLst>
                                        </p:cTn>
                                        <p:tgtEl>
                                          <p:spTgt spid="13"/>
                                        </p:tgtEl>
                                        <p:attrNameLst>
                                          <p:attrName>style.visibility</p:attrName>
                                        </p:attrNameLst>
                                      </p:cBhvr>
                                      <p:to>
                                        <p:strVal val="hidden"/>
                                      </p:to>
                                    </p:set>
                                  </p:childTnLst>
                                </p:cTn>
                              </p:par>
                            </p:childTnLst>
                          </p:cTn>
                        </p:par>
                        <p:par>
                          <p:cTn id="8" fill="hold">
                            <p:stCondLst>
                              <p:cond delay="2500"/>
                            </p:stCondLst>
                            <p:childTnLst>
                              <p:par>
                                <p:cTn id="9" presetID="10" presetClass="entr" presetSubtype="0" fill="hold" grpId="1"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Lst>
  </p:timing>
  <p:txStyles>
    <p:titleStyle>
      <a:lvl1pPr algn="l" defTabSz="914400" rtl="0" eaLnBrk="1" latinLnBrk="0" hangingPunct="1">
        <a:spcBef>
          <a:spcPct val="0"/>
        </a:spcBef>
        <a:buNone/>
        <a:defRPr sz="7200" b="1" kern="1200">
          <a:ln w="12700">
            <a:solidFill>
              <a:schemeClr val="tx2"/>
            </a:solidFill>
          </a:ln>
          <a:solidFill>
            <a:schemeClr val="bg1"/>
          </a:solidFill>
          <a:effectLst>
            <a:outerShdw blurRad="50800" dist="38100" dir="8100000" algn="tr" rotWithShape="0">
              <a:prstClr val="black">
                <a:alpha val="40000"/>
              </a:prstClr>
            </a:outerShdw>
          </a:effectLst>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800" kern="1200">
          <a:solidFill>
            <a:srgbClr val="0070C0"/>
          </a:solidFill>
          <a:latin typeface="+mn-lt"/>
          <a:ea typeface="+mn-ea"/>
          <a:cs typeface="+mn-cs"/>
        </a:defRPr>
      </a:lvl1pPr>
      <a:lvl2pPr marL="742950" indent="-285750" algn="l" defTabSz="914400" rtl="0" eaLnBrk="1" latinLnBrk="0" hangingPunct="1">
        <a:spcBef>
          <a:spcPct val="20000"/>
        </a:spcBef>
        <a:buFont typeface="Arial" pitchFamily="34" charset="0"/>
        <a:buChar char="˃"/>
        <a:defRPr sz="1800" kern="1200">
          <a:solidFill>
            <a:srgbClr val="0070C0"/>
          </a:solidFill>
          <a:latin typeface="+mn-lt"/>
          <a:ea typeface="+mn-ea"/>
          <a:cs typeface="+mn-cs"/>
        </a:defRPr>
      </a:lvl2pPr>
      <a:lvl3pPr marL="1143000" indent="-228600" algn="l" defTabSz="914400" rtl="0" eaLnBrk="1" latinLnBrk="0" hangingPunct="1">
        <a:spcBef>
          <a:spcPct val="20000"/>
        </a:spcBef>
        <a:buFont typeface="Calibri" pitchFamily="34" charset="0"/>
        <a:buChar char="+"/>
        <a:defRPr sz="1800" kern="1200">
          <a:solidFill>
            <a:srgbClr val="0070C0"/>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rgbClr val="0070C0"/>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rgbClr val="0070C0"/>
          </a:solidFill>
          <a:latin typeface="+mn-lt"/>
          <a:ea typeface="+mn-ea"/>
          <a:cs typeface="+mn-cs"/>
        </a:defRPr>
      </a:lvl5pPr>
      <a:lvl6pPr marL="2514600" indent="-228600" algn="l" defTabSz="914400" rtl="0" eaLnBrk="1" latinLnBrk="0" hangingPunct="1">
        <a:spcBef>
          <a:spcPct val="20000"/>
        </a:spcBef>
        <a:buClr>
          <a:schemeClr val="tx1"/>
        </a:buClr>
        <a:buFont typeface="Calibri" pitchFamily="34" charset="0"/>
        <a:buChar char="&gt;"/>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Calibri"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Clr>
          <a:schemeClr val="tx1"/>
        </a:buClr>
        <a:buFont typeface="Calibri"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Clr>
          <a:schemeClr val="tx1"/>
        </a:buClr>
        <a:buFont typeface="Calibri"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22.wmf"/><Relationship Id="rId4" Type="http://schemas.openxmlformats.org/officeDocument/2006/relationships/image" Target="../media/image21.wmf"/></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diagramLayout" Target="../diagrams/layout4.xml"/><Relationship Id="rId3" Type="http://schemas.openxmlformats.org/officeDocument/2006/relationships/diagramLayout" Target="../diagrams/layout3.xml"/><Relationship Id="rId7" Type="http://schemas.openxmlformats.org/officeDocument/2006/relationships/diagramData" Target="../diagrams/data4.xml"/><Relationship Id="rId12" Type="http://schemas.openxmlformats.org/officeDocument/2006/relationships/image" Target="../media/image29.pn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11" Type="http://schemas.microsoft.com/office/2007/relationships/diagramDrawing" Target="../diagrams/drawing4.xml"/><Relationship Id="rId5" Type="http://schemas.openxmlformats.org/officeDocument/2006/relationships/diagramColors" Target="../diagrams/colors3.xml"/><Relationship Id="rId10" Type="http://schemas.openxmlformats.org/officeDocument/2006/relationships/diagramColors" Target="../diagrams/colors4.xml"/><Relationship Id="rId4" Type="http://schemas.openxmlformats.org/officeDocument/2006/relationships/diagramQuickStyle" Target="../diagrams/quickStyle3.xml"/><Relationship Id="rId9" Type="http://schemas.openxmlformats.org/officeDocument/2006/relationships/diagramQuickStyle" Target="../diagrams/quickStyle4.xml"/></Relationships>
</file>

<file path=ppt/slides/_rels/slide24.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image" Target="../media/image31.wm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10" Type="http://schemas.openxmlformats.org/officeDocument/2006/relationships/image" Target="../media/image39.png"/><Relationship Id="rId4" Type="http://schemas.openxmlformats.org/officeDocument/2006/relationships/image" Target="../media/image33.png"/><Relationship Id="rId9" Type="http://schemas.openxmlformats.org/officeDocument/2006/relationships/image" Target="../media/image38.png"/></Relationships>
</file>

<file path=ppt/slides/_rels/slide3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gif"/><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wmf"/><Relationship Id="rId4" Type="http://schemas.openxmlformats.org/officeDocument/2006/relationships/image" Target="../media/image43.wmf"/></Relationships>
</file>

<file path=ppt/slides/_rels/slide35.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jpeg"/><Relationship Id="rId7" Type="http://schemas.openxmlformats.org/officeDocument/2006/relationships/image" Target="../media/image51.jpeg"/><Relationship Id="rId2" Type="http://schemas.openxmlformats.org/officeDocument/2006/relationships/image" Target="../media/image46.jpeg"/><Relationship Id="rId1" Type="http://schemas.openxmlformats.org/officeDocument/2006/relationships/slideLayout" Target="../slideLayouts/slideLayout2.xml"/><Relationship Id="rId6" Type="http://schemas.openxmlformats.org/officeDocument/2006/relationships/image" Target="../media/image50.gif"/><Relationship Id="rId5" Type="http://schemas.openxmlformats.org/officeDocument/2006/relationships/image" Target="../media/image49.jpeg"/><Relationship Id="rId4" Type="http://schemas.openxmlformats.org/officeDocument/2006/relationships/image" Target="../media/image48.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png"/><Relationship Id="rId1" Type="http://schemas.openxmlformats.org/officeDocument/2006/relationships/slideLayout" Target="../slideLayouts/slideLayout7.xml"/><Relationship Id="rId4" Type="http://schemas.openxmlformats.org/officeDocument/2006/relationships/slide" Target="slide11.xml"/></Relationships>
</file>

<file path=ppt/slides/_rels/slide42.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32.png"/><Relationship Id="rId7" Type="http://schemas.openxmlformats.org/officeDocument/2006/relationships/image" Target="../media/image39.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36.png"/><Relationship Id="rId11" Type="http://schemas.openxmlformats.org/officeDocument/2006/relationships/image" Target="../media/image59.png"/><Relationship Id="rId5" Type="http://schemas.openxmlformats.org/officeDocument/2006/relationships/image" Target="../media/image34.png"/><Relationship Id="rId10" Type="http://schemas.openxmlformats.org/officeDocument/2006/relationships/image" Target="../media/image58.png"/><Relationship Id="rId4" Type="http://schemas.openxmlformats.org/officeDocument/2006/relationships/image" Target="../media/image33.png"/><Relationship Id="rId9" Type="http://schemas.openxmlformats.org/officeDocument/2006/relationships/image" Target="../media/image57.png"/></Relationships>
</file>

<file path=ppt/slides/_rels/slide43.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62.gif"/><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61.png"/><Relationship Id="rId4" Type="http://schemas.openxmlformats.org/officeDocument/2006/relationships/oleObject" Target="../embeddings/oleObject2.bin"/></Relationships>
</file>

<file path=ppt/slides/_rels/slide47.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6.xml"/><Relationship Id="rId1" Type="http://schemas.openxmlformats.org/officeDocument/2006/relationships/vmlDrawing" Target="../drawings/vmlDrawing3.vml"/><Relationship Id="rId4" Type="http://schemas.openxmlformats.org/officeDocument/2006/relationships/image" Target="../media/image65.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6.xml"/><Relationship Id="rId1" Type="http://schemas.openxmlformats.org/officeDocument/2006/relationships/vmlDrawing" Target="../drawings/vmlDrawing4.vml"/><Relationship Id="rId4" Type="http://schemas.openxmlformats.org/officeDocument/2006/relationships/image" Target="../media/image66.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6.xml"/><Relationship Id="rId1" Type="http://schemas.openxmlformats.org/officeDocument/2006/relationships/vmlDrawing" Target="../drawings/vmlDrawing5.vml"/><Relationship Id="rId4" Type="http://schemas.openxmlformats.org/officeDocument/2006/relationships/image" Target="../media/image67.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6.xml"/><Relationship Id="rId1" Type="http://schemas.openxmlformats.org/officeDocument/2006/relationships/vmlDrawing" Target="../drawings/vmlDrawing6.vml"/><Relationship Id="rId4" Type="http://schemas.openxmlformats.org/officeDocument/2006/relationships/image" Target="../media/image68.pn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71.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69.emf"/></Relationships>
</file>

<file path=ppt/slides/_rels/slide72.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notesSlide" Target="../notesSlides/notesSlide17.xml"/><Relationship Id="rId7" Type="http://schemas.openxmlformats.org/officeDocument/2006/relationships/image" Target="../media/image70.png"/><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oleObject" Target="../embeddings/oleObject8.bin"/><Relationship Id="rId11" Type="http://schemas.openxmlformats.org/officeDocument/2006/relationships/image" Target="../media/image76.emf"/><Relationship Id="rId5" Type="http://schemas.openxmlformats.org/officeDocument/2006/relationships/image" Target="../media/image72.png"/><Relationship Id="rId10" Type="http://schemas.openxmlformats.org/officeDocument/2006/relationships/image" Target="../media/image75.png"/><Relationship Id="rId4" Type="http://schemas.openxmlformats.org/officeDocument/2006/relationships/image" Target="../media/image71.png"/><Relationship Id="rId9" Type="http://schemas.openxmlformats.org/officeDocument/2006/relationships/image" Target="../media/image74.png"/></Relationships>
</file>

<file path=ppt/slides/_rels/slide73.xml.rels><?xml version="1.0" encoding="UTF-8" standalone="yes"?>
<Relationships xmlns="http://schemas.openxmlformats.org/package/2006/relationships"><Relationship Id="rId8" Type="http://schemas.openxmlformats.org/officeDocument/2006/relationships/slide" Target="slide11.xml"/><Relationship Id="rId3" Type="http://schemas.openxmlformats.org/officeDocument/2006/relationships/slide" Target="slide8.xml"/><Relationship Id="rId7" Type="http://schemas.openxmlformats.org/officeDocument/2006/relationships/image" Target="../media/image80.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11560" y="4221088"/>
            <a:ext cx="7772400" cy="1470025"/>
          </a:xfrm>
        </p:spPr>
        <p:txBody>
          <a:bodyPr>
            <a:normAutofit/>
          </a:bodyPr>
          <a:lstStyle/>
          <a:p>
            <a:pPr algn="ctr"/>
            <a:r>
              <a:rPr lang="es-MX" sz="3600" dirty="0" smtClean="0">
                <a:solidFill>
                  <a:srgbClr val="FF0000"/>
                </a:solidFill>
              </a:rPr>
              <a:t>Clase </a:t>
            </a:r>
            <a:r>
              <a:rPr lang="es-MX" sz="3600" dirty="0" smtClean="0">
                <a:solidFill>
                  <a:srgbClr val="FF0000"/>
                </a:solidFill>
              </a:rPr>
              <a:t>2</a:t>
            </a:r>
            <a:r>
              <a:rPr lang="es-MX" sz="3600" dirty="0" smtClean="0">
                <a:solidFill>
                  <a:srgbClr val="FF0000"/>
                </a:solidFill>
              </a:rPr>
              <a:t/>
            </a:r>
            <a:br>
              <a:rPr lang="es-MX" sz="3600" dirty="0" smtClean="0">
                <a:solidFill>
                  <a:srgbClr val="FF0000"/>
                </a:solidFill>
              </a:rPr>
            </a:br>
            <a:r>
              <a:rPr lang="es-MX" sz="2400" dirty="0" smtClean="0">
                <a:solidFill>
                  <a:srgbClr val="FF0000"/>
                </a:solidFill>
              </a:rPr>
              <a:t>Abril </a:t>
            </a:r>
            <a:r>
              <a:rPr lang="es-MX" sz="2400" dirty="0" smtClean="0">
                <a:solidFill>
                  <a:srgbClr val="FF0000"/>
                </a:solidFill>
              </a:rPr>
              <a:t>19 </a:t>
            </a:r>
            <a:r>
              <a:rPr lang="es-MX" sz="2400" dirty="0" smtClean="0">
                <a:solidFill>
                  <a:srgbClr val="FF0000"/>
                </a:solidFill>
              </a:rPr>
              <a:t>de 2012</a:t>
            </a:r>
            <a:endParaRPr lang="en-US" sz="2400" dirty="0">
              <a:solidFill>
                <a:srgbClr val="FF0000"/>
              </a:solidFill>
            </a:endParaRPr>
          </a:p>
        </p:txBody>
      </p:sp>
      <p:sp>
        <p:nvSpPr>
          <p:cNvPr id="3" name="2 Subtítulo"/>
          <p:cNvSpPr>
            <a:spLocks noGrp="1"/>
          </p:cNvSpPr>
          <p:nvPr>
            <p:ph type="subTitle" idx="1"/>
          </p:nvPr>
        </p:nvSpPr>
        <p:spPr>
          <a:xfrm>
            <a:off x="1547664" y="2132856"/>
            <a:ext cx="6400800" cy="1752600"/>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5"/>
          </a:lnRef>
          <a:fillRef idx="2">
            <a:schemeClr val="accent5"/>
          </a:fillRef>
          <a:effectRef idx="1">
            <a:schemeClr val="accent5"/>
          </a:effectRef>
          <a:fontRef idx="minor">
            <a:schemeClr val="dk1"/>
          </a:fontRef>
        </p:style>
        <p:txBody>
          <a:bodyPr>
            <a:normAutofit/>
          </a:bodyPr>
          <a:lstStyle/>
          <a:p>
            <a:pPr algn="ctr"/>
            <a:r>
              <a:rPr lang="es-ES" sz="3600" b="1" dirty="0">
                <a:solidFill>
                  <a:srgbClr val="0070C0"/>
                </a:solidFill>
              </a:rPr>
              <a:t>Tecnologías de la Información y Comercio Electrónico en Abastecimiento</a:t>
            </a:r>
            <a:endParaRPr lang="en-US" sz="3600" b="1" dirty="0">
              <a:solidFill>
                <a:srgbClr val="0070C0"/>
              </a:solidFill>
            </a:endParaRPr>
          </a:p>
        </p:txBody>
      </p:sp>
    </p:spTree>
    <p:extLst>
      <p:ext uri="{BB962C8B-B14F-4D97-AF65-F5344CB8AC3E}">
        <p14:creationId xmlns:p14="http://schemas.microsoft.com/office/powerpoint/2010/main" val="298428870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r>
              <a:rPr lang="es-MX" sz="4800" dirty="0" err="1" smtClean="0">
                <a:solidFill>
                  <a:schemeClr val="accent6"/>
                </a:solidFill>
              </a:rPr>
              <a:t>Stakeholders</a:t>
            </a:r>
            <a:r>
              <a:rPr lang="es-MX" sz="4800" dirty="0" smtClean="0">
                <a:solidFill>
                  <a:schemeClr val="accent6"/>
                </a:solidFill>
              </a:rPr>
              <a:t> claves en el abastecimiento electrónico</a:t>
            </a:r>
            <a:endParaRPr lang="en-US" sz="4800" dirty="0">
              <a:solidFill>
                <a:schemeClr val="accent6"/>
              </a:solidFill>
            </a:endParaRPr>
          </a:p>
        </p:txBody>
      </p:sp>
      <p:sp>
        <p:nvSpPr>
          <p:cNvPr id="3" name="2 Marcador de contenido"/>
          <p:cNvSpPr>
            <a:spLocks noGrp="1"/>
          </p:cNvSpPr>
          <p:nvPr>
            <p:ph idx="1"/>
          </p:nvPr>
        </p:nvSpPr>
        <p:spPr>
          <a:xfrm>
            <a:off x="467544" y="-16480"/>
            <a:ext cx="8229600" cy="3888432"/>
          </a:xfrm>
        </p:spPr>
        <p:txBody>
          <a:bodyPr/>
          <a:lstStyle/>
          <a:p>
            <a:r>
              <a:rPr lang="es-MX" dirty="0" smtClean="0"/>
              <a:t>CEO</a:t>
            </a:r>
            <a:endParaRPr lang="en-US" dirty="0" smtClean="0"/>
          </a:p>
          <a:p>
            <a:r>
              <a:rPr lang="es-MX" dirty="0" smtClean="0"/>
              <a:t>Clientes</a:t>
            </a:r>
          </a:p>
          <a:p>
            <a:r>
              <a:rPr lang="es-MX" dirty="0" smtClean="0"/>
              <a:t>Finanzas</a:t>
            </a:r>
          </a:p>
          <a:p>
            <a:r>
              <a:rPr lang="es-MX" dirty="0" smtClean="0"/>
              <a:t>Contraloría</a:t>
            </a:r>
          </a:p>
          <a:p>
            <a:r>
              <a:rPr lang="es-MX" dirty="0" smtClean="0"/>
              <a:t>Proveedores</a:t>
            </a:r>
          </a:p>
          <a:p>
            <a:r>
              <a:rPr lang="es-MX" dirty="0" smtClean="0"/>
              <a:t>Operadores Logísticos</a:t>
            </a:r>
          </a:p>
        </p:txBody>
      </p:sp>
    </p:spTree>
    <p:extLst>
      <p:ext uri="{BB962C8B-B14F-4D97-AF65-F5344CB8AC3E}">
        <p14:creationId xmlns:p14="http://schemas.microsoft.com/office/powerpoint/2010/main" val="250373028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solidFill>
                  <a:srgbClr val="0070C0"/>
                </a:solidFill>
              </a:rPr>
              <a:t>Ejercicio 3</a:t>
            </a:r>
            <a:endParaRPr lang="en-US" dirty="0">
              <a:solidFill>
                <a:srgbClr val="0070C0"/>
              </a:solidFill>
            </a:endParaRPr>
          </a:p>
        </p:txBody>
      </p:sp>
      <p:sp>
        <p:nvSpPr>
          <p:cNvPr id="3" name="2 Marcador de contenido"/>
          <p:cNvSpPr>
            <a:spLocks noGrp="1"/>
          </p:cNvSpPr>
          <p:nvPr>
            <p:ph idx="1"/>
          </p:nvPr>
        </p:nvSpPr>
        <p:spPr>
          <a:xfrm>
            <a:off x="457200" y="1600201"/>
            <a:ext cx="8229600" cy="1108719"/>
          </a:xfrm>
        </p:spPr>
        <p:txBody>
          <a:bodyPr>
            <a:noAutofit/>
          </a:bodyPr>
          <a:lstStyle/>
          <a:p>
            <a:r>
              <a:rPr lang="es-MX" dirty="0" smtClean="0"/>
              <a:t>¿Qué tipo de información le interesa más a cada </a:t>
            </a:r>
            <a:r>
              <a:rPr lang="es-MX" dirty="0" err="1" smtClean="0"/>
              <a:t>stakeholder</a:t>
            </a:r>
            <a:r>
              <a:rPr lang="es-MX" dirty="0" smtClean="0"/>
              <a:t>?</a:t>
            </a:r>
          </a:p>
          <a:p>
            <a:endParaRPr lang="es-MX" dirty="0" smtClean="0"/>
          </a:p>
          <a:p>
            <a:r>
              <a:rPr lang="es-MX" dirty="0" smtClean="0"/>
              <a:t>¿ Dónde están los aportes de TI que más impactan a cada </a:t>
            </a:r>
            <a:r>
              <a:rPr lang="es-MX" dirty="0" err="1" smtClean="0"/>
              <a:t>stakeholder</a:t>
            </a:r>
            <a:r>
              <a:rPr lang="es-MX" dirty="0" smtClean="0"/>
              <a:t>?</a:t>
            </a:r>
            <a:endParaRPr lang="en-US" dirty="0"/>
          </a:p>
        </p:txBody>
      </p:sp>
    </p:spTree>
    <p:extLst>
      <p:ext uri="{BB962C8B-B14F-4D97-AF65-F5344CB8AC3E}">
        <p14:creationId xmlns:p14="http://schemas.microsoft.com/office/powerpoint/2010/main" val="410485694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sz="4800" dirty="0" smtClean="0">
                <a:solidFill>
                  <a:srgbClr val="0070C0"/>
                </a:solidFill>
              </a:rPr>
              <a:t>El enorme cambio en el B2C</a:t>
            </a:r>
            <a:endParaRPr lang="en-US" sz="4800" dirty="0">
              <a:solidFill>
                <a:srgbClr val="0070C0"/>
              </a:solidFill>
            </a:endParaRPr>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7714" y="228496"/>
            <a:ext cx="2765107" cy="1728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26226" y="260648"/>
            <a:ext cx="3094267" cy="19339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7714" y="2941424"/>
            <a:ext cx="2765107" cy="1728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9"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26226" y="2903098"/>
            <a:ext cx="2906576" cy="1816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0460524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187624" y="5085184"/>
            <a:ext cx="7239000" cy="1143000"/>
          </a:xfrm>
        </p:spPr>
        <p:txBody>
          <a:bodyPr>
            <a:noAutofit/>
          </a:bodyPr>
          <a:lstStyle/>
          <a:p>
            <a:r>
              <a:rPr lang="es-MX" sz="4400" dirty="0" smtClean="0">
                <a:solidFill>
                  <a:srgbClr val="0070C0"/>
                </a:solidFill>
              </a:rPr>
              <a:t>Relaciones de negocio entre empresas (B2B)</a:t>
            </a:r>
            <a:endParaRPr lang="en-US" sz="4400" dirty="0">
              <a:solidFill>
                <a:srgbClr val="0070C0"/>
              </a:solidFill>
            </a:endParaRPr>
          </a:p>
        </p:txBody>
      </p:sp>
      <p:sp>
        <p:nvSpPr>
          <p:cNvPr id="3" name="2 Marcador de contenido"/>
          <p:cNvSpPr>
            <a:spLocks noGrp="1"/>
          </p:cNvSpPr>
          <p:nvPr>
            <p:ph idx="1"/>
          </p:nvPr>
        </p:nvSpPr>
        <p:spPr>
          <a:xfrm>
            <a:off x="467544" y="332656"/>
            <a:ext cx="8229600" cy="1900808"/>
          </a:xfrm>
        </p:spPr>
        <p:txBody>
          <a:bodyPr>
            <a:noAutofit/>
          </a:bodyPr>
          <a:lstStyle/>
          <a:p>
            <a:r>
              <a:rPr lang="es-MX" sz="2400" dirty="0" smtClean="0"/>
              <a:t>La complejidad central dice relación con hacer negocios entre empresas.</a:t>
            </a:r>
          </a:p>
          <a:p>
            <a:endParaRPr lang="es-MX" sz="2400" dirty="0" smtClean="0"/>
          </a:p>
          <a:p>
            <a:r>
              <a:rPr lang="es-MX" sz="2400" dirty="0" smtClean="0"/>
              <a:t>Debemos generar una solución que conecte procesos y formas de gestión de modo eficiente para un flujo continuo.</a:t>
            </a:r>
          </a:p>
          <a:p>
            <a:endParaRPr lang="es-MX" sz="2400" dirty="0"/>
          </a:p>
          <a:p>
            <a:r>
              <a:rPr lang="es-MX" sz="2400" dirty="0" smtClean="0"/>
              <a:t>Es necesario desarrollar un nuevo modo de operación compatible con todos </a:t>
            </a:r>
            <a:r>
              <a:rPr lang="es-MX" sz="2400" dirty="0" err="1" smtClean="0"/>
              <a:t>alo</a:t>
            </a:r>
            <a:r>
              <a:rPr lang="es-MX" sz="2400" dirty="0" smtClean="0"/>
              <a:t> actores involucrados.</a:t>
            </a:r>
            <a:endParaRPr lang="en-US" sz="2400" dirty="0"/>
          </a:p>
        </p:txBody>
      </p:sp>
    </p:spTree>
    <p:extLst>
      <p:ext uri="{BB962C8B-B14F-4D97-AF65-F5344CB8AC3E}">
        <p14:creationId xmlns:p14="http://schemas.microsoft.com/office/powerpoint/2010/main" val="223100023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ChangeArrowheads="1"/>
          </p:cNvSpPr>
          <p:nvPr/>
        </p:nvSpPr>
        <p:spPr bwMode="auto">
          <a:xfrm>
            <a:off x="5867400" y="1676400"/>
            <a:ext cx="2743200" cy="4038600"/>
          </a:xfrm>
          <a:prstGeom prst="rect">
            <a:avLst/>
          </a:prstGeom>
          <a:solidFill>
            <a:schemeClr val="accent1"/>
          </a:solidFill>
          <a:ln w="9525">
            <a:solidFill>
              <a:schemeClr val="tx1"/>
            </a:solidFill>
            <a:miter lim="800000"/>
            <a:headEnd/>
            <a:tailEnd/>
          </a:ln>
        </p:spPr>
        <p:txBody>
          <a:bodyPr wrap="none" anchor="ctr"/>
          <a:lstStyle/>
          <a:p>
            <a:endParaRPr lang="es-ES"/>
          </a:p>
        </p:txBody>
      </p:sp>
      <p:sp>
        <p:nvSpPr>
          <p:cNvPr id="25603" name="Rectangle 3"/>
          <p:cNvSpPr>
            <a:spLocks noChangeArrowheads="1"/>
          </p:cNvSpPr>
          <p:nvPr/>
        </p:nvSpPr>
        <p:spPr bwMode="auto">
          <a:xfrm>
            <a:off x="457200" y="1600200"/>
            <a:ext cx="2743200" cy="4038600"/>
          </a:xfrm>
          <a:prstGeom prst="rect">
            <a:avLst/>
          </a:prstGeom>
          <a:solidFill>
            <a:schemeClr val="accent1"/>
          </a:solidFill>
          <a:ln w="9525">
            <a:solidFill>
              <a:schemeClr val="tx1"/>
            </a:solidFill>
            <a:miter lim="800000"/>
            <a:headEnd/>
            <a:tailEnd/>
          </a:ln>
        </p:spPr>
        <p:txBody>
          <a:bodyPr wrap="none" anchor="ctr"/>
          <a:lstStyle/>
          <a:p>
            <a:endParaRPr lang="es-ES"/>
          </a:p>
        </p:txBody>
      </p:sp>
      <p:sp>
        <p:nvSpPr>
          <p:cNvPr id="25604" name="Text Box 4"/>
          <p:cNvSpPr txBox="1">
            <a:spLocks noChangeArrowheads="1"/>
          </p:cNvSpPr>
          <p:nvPr/>
        </p:nvSpPr>
        <p:spPr bwMode="auto">
          <a:xfrm>
            <a:off x="517525" y="2098675"/>
            <a:ext cx="7988300" cy="831850"/>
          </a:xfrm>
          <a:prstGeom prst="rect">
            <a:avLst/>
          </a:prstGeom>
          <a:noFill/>
          <a:ln w="9525">
            <a:solidFill>
              <a:schemeClr val="tx1"/>
            </a:solidFill>
            <a:miter lim="800000"/>
            <a:headEnd/>
            <a:tailEnd/>
          </a:ln>
        </p:spPr>
        <p:txBody>
          <a:bodyPr wrap="none">
            <a:spAutoFit/>
          </a:bodyPr>
          <a:lstStyle/>
          <a:p>
            <a:r>
              <a:rPr lang="es-CL" sz="2400">
                <a:latin typeface="Times New Roman" pitchFamily="18" charset="0"/>
              </a:rPr>
              <a:t>Organización                                                   Proveedores          </a:t>
            </a:r>
          </a:p>
          <a:p>
            <a:r>
              <a:rPr lang="es-CL" sz="2400">
                <a:latin typeface="Times New Roman" pitchFamily="18" charset="0"/>
              </a:rPr>
              <a:t>compradora</a:t>
            </a:r>
            <a:endParaRPr lang="es-ES" sz="2400">
              <a:latin typeface="Times New Roman" pitchFamily="18" charset="0"/>
            </a:endParaRPr>
          </a:p>
        </p:txBody>
      </p:sp>
      <p:sp>
        <p:nvSpPr>
          <p:cNvPr id="25605" name="Text Box 5"/>
          <p:cNvSpPr txBox="1">
            <a:spLocks noChangeArrowheads="1"/>
          </p:cNvSpPr>
          <p:nvPr/>
        </p:nvSpPr>
        <p:spPr bwMode="auto">
          <a:xfrm>
            <a:off x="533400" y="3352800"/>
            <a:ext cx="7999413" cy="831850"/>
          </a:xfrm>
          <a:prstGeom prst="rect">
            <a:avLst/>
          </a:prstGeom>
          <a:noFill/>
          <a:ln w="9525">
            <a:solidFill>
              <a:schemeClr val="tx1"/>
            </a:solidFill>
            <a:prstDash val="sysDot"/>
            <a:miter lim="800000"/>
            <a:headEnd/>
            <a:tailEnd/>
          </a:ln>
        </p:spPr>
        <p:txBody>
          <a:bodyPr wrap="none">
            <a:spAutoFit/>
          </a:bodyPr>
          <a:lstStyle/>
          <a:p>
            <a:r>
              <a:rPr lang="es-CL" sz="2400">
                <a:latin typeface="Times New Roman" pitchFamily="18" charset="0"/>
              </a:rPr>
              <a:t>Políticas y Procesos 				Gestión y procesos</a:t>
            </a:r>
          </a:p>
          <a:p>
            <a:r>
              <a:rPr lang="es-CL" sz="2400">
                <a:latin typeface="Times New Roman" pitchFamily="18" charset="0"/>
              </a:rPr>
              <a:t>de abastecimiento 				comerciales</a:t>
            </a:r>
            <a:endParaRPr lang="es-ES" sz="2400">
              <a:latin typeface="Times New Roman" pitchFamily="18" charset="0"/>
            </a:endParaRPr>
          </a:p>
        </p:txBody>
      </p:sp>
      <p:sp>
        <p:nvSpPr>
          <p:cNvPr id="25606" name="Text Box 6"/>
          <p:cNvSpPr txBox="1">
            <a:spLocks noChangeArrowheads="1"/>
          </p:cNvSpPr>
          <p:nvPr/>
        </p:nvSpPr>
        <p:spPr bwMode="auto">
          <a:xfrm>
            <a:off x="593725" y="4613275"/>
            <a:ext cx="7810500" cy="457200"/>
          </a:xfrm>
          <a:prstGeom prst="rect">
            <a:avLst/>
          </a:prstGeom>
          <a:noFill/>
          <a:ln w="9525">
            <a:noFill/>
            <a:miter lim="800000"/>
            <a:headEnd/>
            <a:tailEnd/>
          </a:ln>
        </p:spPr>
        <p:txBody>
          <a:bodyPr wrap="none">
            <a:spAutoFit/>
          </a:bodyPr>
          <a:lstStyle/>
          <a:p>
            <a:r>
              <a:rPr lang="es-CL" sz="2400">
                <a:latin typeface="Times New Roman" pitchFamily="18" charset="0"/>
              </a:rPr>
              <a:t>Sistemas internos				Sistemas internos</a:t>
            </a:r>
            <a:endParaRPr lang="es-ES" sz="2400">
              <a:latin typeface="Times New Roman" pitchFamily="18" charset="0"/>
            </a:endParaRPr>
          </a:p>
        </p:txBody>
      </p:sp>
      <p:sp>
        <p:nvSpPr>
          <p:cNvPr id="25607" name="AutoShape 7"/>
          <p:cNvSpPr>
            <a:spLocks noChangeArrowheads="1"/>
          </p:cNvSpPr>
          <p:nvPr/>
        </p:nvSpPr>
        <p:spPr bwMode="auto">
          <a:xfrm>
            <a:off x="3429000" y="2362200"/>
            <a:ext cx="2286000" cy="228600"/>
          </a:xfrm>
          <a:prstGeom prst="leftRightArrow">
            <a:avLst>
              <a:gd name="adj1" fmla="val 50000"/>
              <a:gd name="adj2" fmla="val 200000"/>
            </a:avLst>
          </a:prstGeom>
          <a:solidFill>
            <a:schemeClr val="accent1"/>
          </a:solidFill>
          <a:ln w="9525">
            <a:solidFill>
              <a:schemeClr val="tx1"/>
            </a:solidFill>
            <a:miter lim="800000"/>
            <a:headEnd/>
            <a:tailEnd/>
          </a:ln>
        </p:spPr>
        <p:txBody>
          <a:bodyPr wrap="none" anchor="ctr"/>
          <a:lstStyle/>
          <a:p>
            <a:endParaRPr lang="es-ES"/>
          </a:p>
        </p:txBody>
      </p:sp>
      <p:sp>
        <p:nvSpPr>
          <p:cNvPr id="25608" name="Line 8"/>
          <p:cNvSpPr>
            <a:spLocks noChangeShapeType="1"/>
          </p:cNvSpPr>
          <p:nvPr/>
        </p:nvSpPr>
        <p:spPr bwMode="auto">
          <a:xfrm>
            <a:off x="3276600" y="3733800"/>
            <a:ext cx="2514600" cy="0"/>
          </a:xfrm>
          <a:prstGeom prst="line">
            <a:avLst/>
          </a:prstGeom>
          <a:noFill/>
          <a:ln w="38100">
            <a:solidFill>
              <a:schemeClr val="tx1"/>
            </a:solidFill>
            <a:prstDash val="sysDot"/>
            <a:round/>
            <a:headEnd type="triangle" w="med" len="med"/>
            <a:tailEnd type="triangle" w="med" len="med"/>
          </a:ln>
        </p:spPr>
        <p:txBody>
          <a:bodyPr/>
          <a:lstStyle/>
          <a:p>
            <a:endParaRPr lang="es-ES"/>
          </a:p>
        </p:txBody>
      </p:sp>
      <p:sp>
        <p:nvSpPr>
          <p:cNvPr id="25609" name="Text Box 9"/>
          <p:cNvSpPr txBox="1">
            <a:spLocks noChangeArrowheads="1"/>
          </p:cNvSpPr>
          <p:nvPr/>
        </p:nvSpPr>
        <p:spPr bwMode="auto">
          <a:xfrm>
            <a:off x="3886200" y="457200"/>
            <a:ext cx="1166813" cy="457200"/>
          </a:xfrm>
          <a:prstGeom prst="rect">
            <a:avLst/>
          </a:prstGeom>
          <a:noFill/>
          <a:ln w="9525">
            <a:noFill/>
            <a:miter lim="800000"/>
            <a:headEnd/>
            <a:tailEnd/>
          </a:ln>
        </p:spPr>
        <p:txBody>
          <a:bodyPr wrap="none">
            <a:spAutoFit/>
          </a:bodyPr>
          <a:lstStyle/>
          <a:p>
            <a:r>
              <a:rPr lang="es-CL" sz="2400">
                <a:latin typeface="Times New Roman" pitchFamily="18" charset="0"/>
              </a:rPr>
              <a:t>ANTES</a:t>
            </a:r>
            <a:endParaRPr lang="es-ES" sz="2400">
              <a:latin typeface="Times New Roman" pitchFamily="18" charset="0"/>
            </a:endParaRPr>
          </a:p>
        </p:txBody>
      </p:sp>
    </p:spTree>
    <p:extLst>
      <p:ext uri="{BB962C8B-B14F-4D97-AF65-F5344CB8AC3E}">
        <p14:creationId xmlns:p14="http://schemas.microsoft.com/office/powerpoint/2010/main" val="245728255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Oval 2"/>
          <p:cNvSpPr>
            <a:spLocks noChangeArrowheads="1"/>
          </p:cNvSpPr>
          <p:nvPr/>
        </p:nvSpPr>
        <p:spPr bwMode="auto">
          <a:xfrm>
            <a:off x="4038600" y="1295400"/>
            <a:ext cx="1143000" cy="4572000"/>
          </a:xfrm>
          <a:prstGeom prst="ellipse">
            <a:avLst/>
          </a:prstGeom>
          <a:solidFill>
            <a:srgbClr val="FFFF99"/>
          </a:solidFill>
          <a:ln w="9525">
            <a:solidFill>
              <a:schemeClr val="tx1"/>
            </a:solidFill>
            <a:round/>
            <a:headEnd/>
            <a:tailEnd/>
          </a:ln>
        </p:spPr>
        <p:txBody>
          <a:bodyPr wrap="none" anchor="ctr"/>
          <a:lstStyle/>
          <a:p>
            <a:endParaRPr lang="es-ES"/>
          </a:p>
        </p:txBody>
      </p:sp>
      <p:sp>
        <p:nvSpPr>
          <p:cNvPr id="26627" name="Rectangle 3"/>
          <p:cNvSpPr>
            <a:spLocks noChangeArrowheads="1"/>
          </p:cNvSpPr>
          <p:nvPr/>
        </p:nvSpPr>
        <p:spPr bwMode="auto">
          <a:xfrm>
            <a:off x="5867400" y="1676400"/>
            <a:ext cx="2743200" cy="4038600"/>
          </a:xfrm>
          <a:prstGeom prst="rect">
            <a:avLst/>
          </a:prstGeom>
          <a:solidFill>
            <a:schemeClr val="accent1"/>
          </a:solidFill>
          <a:ln w="9525">
            <a:solidFill>
              <a:schemeClr val="tx1"/>
            </a:solidFill>
            <a:miter lim="800000"/>
            <a:headEnd/>
            <a:tailEnd/>
          </a:ln>
        </p:spPr>
        <p:txBody>
          <a:bodyPr wrap="none" anchor="ctr"/>
          <a:lstStyle/>
          <a:p>
            <a:endParaRPr lang="es-ES"/>
          </a:p>
        </p:txBody>
      </p:sp>
      <p:sp>
        <p:nvSpPr>
          <p:cNvPr id="26628" name="Rectangle 4"/>
          <p:cNvSpPr>
            <a:spLocks noChangeArrowheads="1"/>
          </p:cNvSpPr>
          <p:nvPr/>
        </p:nvSpPr>
        <p:spPr bwMode="auto">
          <a:xfrm>
            <a:off x="457200" y="1600200"/>
            <a:ext cx="2743200" cy="4038600"/>
          </a:xfrm>
          <a:prstGeom prst="rect">
            <a:avLst/>
          </a:prstGeom>
          <a:solidFill>
            <a:schemeClr val="accent1"/>
          </a:solidFill>
          <a:ln w="9525">
            <a:solidFill>
              <a:schemeClr val="tx1"/>
            </a:solidFill>
            <a:miter lim="800000"/>
            <a:headEnd/>
            <a:tailEnd/>
          </a:ln>
        </p:spPr>
        <p:txBody>
          <a:bodyPr wrap="none" anchor="ctr"/>
          <a:lstStyle/>
          <a:p>
            <a:endParaRPr lang="es-ES"/>
          </a:p>
        </p:txBody>
      </p:sp>
      <p:sp>
        <p:nvSpPr>
          <p:cNvPr id="26629" name="Text Box 5"/>
          <p:cNvSpPr txBox="1">
            <a:spLocks noChangeArrowheads="1"/>
          </p:cNvSpPr>
          <p:nvPr/>
        </p:nvSpPr>
        <p:spPr bwMode="auto">
          <a:xfrm>
            <a:off x="517525" y="2098675"/>
            <a:ext cx="7988300" cy="831850"/>
          </a:xfrm>
          <a:prstGeom prst="rect">
            <a:avLst/>
          </a:prstGeom>
          <a:noFill/>
          <a:ln w="9525">
            <a:solidFill>
              <a:schemeClr val="tx1"/>
            </a:solidFill>
            <a:miter lim="800000"/>
            <a:headEnd/>
            <a:tailEnd/>
          </a:ln>
        </p:spPr>
        <p:txBody>
          <a:bodyPr wrap="none">
            <a:spAutoFit/>
          </a:bodyPr>
          <a:lstStyle/>
          <a:p>
            <a:r>
              <a:rPr lang="es-CL" sz="2400">
                <a:latin typeface="Times New Roman" pitchFamily="18" charset="0"/>
              </a:rPr>
              <a:t>Organización                                                   Proveedores          </a:t>
            </a:r>
          </a:p>
          <a:p>
            <a:r>
              <a:rPr lang="es-CL" sz="2400">
                <a:latin typeface="Times New Roman" pitchFamily="18" charset="0"/>
              </a:rPr>
              <a:t>compradora</a:t>
            </a:r>
            <a:endParaRPr lang="es-ES" sz="2400">
              <a:latin typeface="Times New Roman" pitchFamily="18" charset="0"/>
            </a:endParaRPr>
          </a:p>
        </p:txBody>
      </p:sp>
      <p:sp>
        <p:nvSpPr>
          <p:cNvPr id="26630" name="Text Box 6"/>
          <p:cNvSpPr txBox="1">
            <a:spLocks noChangeArrowheads="1"/>
          </p:cNvSpPr>
          <p:nvPr/>
        </p:nvSpPr>
        <p:spPr bwMode="auto">
          <a:xfrm>
            <a:off x="533400" y="3352800"/>
            <a:ext cx="7999413" cy="831850"/>
          </a:xfrm>
          <a:prstGeom prst="rect">
            <a:avLst/>
          </a:prstGeom>
          <a:noFill/>
          <a:ln w="9525">
            <a:solidFill>
              <a:schemeClr val="tx1"/>
            </a:solidFill>
            <a:miter lim="800000"/>
            <a:headEnd/>
            <a:tailEnd/>
          </a:ln>
        </p:spPr>
        <p:txBody>
          <a:bodyPr wrap="none">
            <a:spAutoFit/>
          </a:bodyPr>
          <a:lstStyle/>
          <a:p>
            <a:r>
              <a:rPr lang="es-CL" sz="2400">
                <a:latin typeface="Times New Roman" pitchFamily="18" charset="0"/>
              </a:rPr>
              <a:t>Políticas y Procesos 				Gestión y procesos</a:t>
            </a:r>
          </a:p>
          <a:p>
            <a:r>
              <a:rPr lang="es-CL" sz="2400">
                <a:latin typeface="Times New Roman" pitchFamily="18" charset="0"/>
              </a:rPr>
              <a:t>de abastecimiento 				comerciales</a:t>
            </a:r>
            <a:endParaRPr lang="es-ES" sz="2400">
              <a:latin typeface="Times New Roman" pitchFamily="18" charset="0"/>
            </a:endParaRPr>
          </a:p>
        </p:txBody>
      </p:sp>
      <p:sp>
        <p:nvSpPr>
          <p:cNvPr id="26631" name="Text Box 7"/>
          <p:cNvSpPr txBox="1">
            <a:spLocks noChangeArrowheads="1"/>
          </p:cNvSpPr>
          <p:nvPr/>
        </p:nvSpPr>
        <p:spPr bwMode="auto">
          <a:xfrm>
            <a:off x="593725" y="4613275"/>
            <a:ext cx="7848600" cy="495300"/>
          </a:xfrm>
          <a:prstGeom prst="rect">
            <a:avLst/>
          </a:prstGeom>
          <a:noFill/>
          <a:ln w="38100">
            <a:solidFill>
              <a:schemeClr val="tx1"/>
            </a:solidFill>
            <a:miter lim="800000"/>
            <a:headEnd/>
            <a:tailEnd/>
          </a:ln>
        </p:spPr>
        <p:txBody>
          <a:bodyPr wrap="none">
            <a:spAutoFit/>
          </a:bodyPr>
          <a:lstStyle/>
          <a:p>
            <a:r>
              <a:rPr lang="es-CL" sz="2400">
                <a:latin typeface="Times New Roman" pitchFamily="18" charset="0"/>
              </a:rPr>
              <a:t>Sistemas internos				Sistemas internos</a:t>
            </a:r>
            <a:endParaRPr lang="es-ES" sz="2400">
              <a:latin typeface="Times New Roman" pitchFamily="18" charset="0"/>
            </a:endParaRPr>
          </a:p>
        </p:txBody>
      </p:sp>
      <p:sp>
        <p:nvSpPr>
          <p:cNvPr id="26632" name="AutoShape 8"/>
          <p:cNvSpPr>
            <a:spLocks noChangeArrowheads="1"/>
          </p:cNvSpPr>
          <p:nvPr/>
        </p:nvSpPr>
        <p:spPr bwMode="auto">
          <a:xfrm>
            <a:off x="3429000" y="2362200"/>
            <a:ext cx="2286000" cy="228600"/>
          </a:xfrm>
          <a:prstGeom prst="leftRightArrow">
            <a:avLst>
              <a:gd name="adj1" fmla="val 50000"/>
              <a:gd name="adj2" fmla="val 200000"/>
            </a:avLst>
          </a:prstGeom>
          <a:solidFill>
            <a:schemeClr val="accent1"/>
          </a:solidFill>
          <a:ln w="9525">
            <a:solidFill>
              <a:schemeClr val="tx1"/>
            </a:solidFill>
            <a:miter lim="800000"/>
            <a:headEnd/>
            <a:tailEnd/>
          </a:ln>
        </p:spPr>
        <p:txBody>
          <a:bodyPr wrap="none" anchor="ctr"/>
          <a:lstStyle/>
          <a:p>
            <a:endParaRPr lang="es-ES"/>
          </a:p>
        </p:txBody>
      </p:sp>
      <p:sp>
        <p:nvSpPr>
          <p:cNvPr id="26633" name="Text Box 9"/>
          <p:cNvSpPr txBox="1">
            <a:spLocks noChangeArrowheads="1"/>
          </p:cNvSpPr>
          <p:nvPr/>
        </p:nvSpPr>
        <p:spPr bwMode="auto">
          <a:xfrm>
            <a:off x="3886200" y="457200"/>
            <a:ext cx="1506538" cy="457200"/>
          </a:xfrm>
          <a:prstGeom prst="rect">
            <a:avLst/>
          </a:prstGeom>
          <a:noFill/>
          <a:ln w="9525">
            <a:noFill/>
            <a:miter lim="800000"/>
            <a:headEnd/>
            <a:tailEnd/>
          </a:ln>
        </p:spPr>
        <p:txBody>
          <a:bodyPr wrap="none">
            <a:spAutoFit/>
          </a:bodyPr>
          <a:lstStyle/>
          <a:p>
            <a:r>
              <a:rPr lang="es-CL" sz="2400">
                <a:latin typeface="Times New Roman" pitchFamily="18" charset="0"/>
              </a:rPr>
              <a:t>DESPUES</a:t>
            </a:r>
            <a:endParaRPr lang="es-ES" sz="2400">
              <a:latin typeface="Times New Roman" pitchFamily="18" charset="0"/>
            </a:endParaRPr>
          </a:p>
        </p:txBody>
      </p:sp>
      <p:sp>
        <p:nvSpPr>
          <p:cNvPr id="26634" name="AutoShape 10"/>
          <p:cNvSpPr>
            <a:spLocks noChangeArrowheads="1"/>
          </p:cNvSpPr>
          <p:nvPr/>
        </p:nvSpPr>
        <p:spPr bwMode="auto">
          <a:xfrm>
            <a:off x="3429000" y="3581400"/>
            <a:ext cx="2286000" cy="228600"/>
          </a:xfrm>
          <a:prstGeom prst="leftRightArrow">
            <a:avLst>
              <a:gd name="adj1" fmla="val 50000"/>
              <a:gd name="adj2" fmla="val 200000"/>
            </a:avLst>
          </a:prstGeom>
          <a:solidFill>
            <a:schemeClr val="accent1"/>
          </a:solidFill>
          <a:ln w="9525">
            <a:solidFill>
              <a:schemeClr val="tx1"/>
            </a:solidFill>
            <a:miter lim="800000"/>
            <a:headEnd/>
            <a:tailEnd/>
          </a:ln>
        </p:spPr>
        <p:txBody>
          <a:bodyPr wrap="none" anchor="ctr"/>
          <a:lstStyle/>
          <a:p>
            <a:endParaRPr lang="es-ES"/>
          </a:p>
        </p:txBody>
      </p:sp>
      <p:sp>
        <p:nvSpPr>
          <p:cNvPr id="26635" name="AutoShape 11"/>
          <p:cNvSpPr>
            <a:spLocks noChangeArrowheads="1"/>
          </p:cNvSpPr>
          <p:nvPr/>
        </p:nvSpPr>
        <p:spPr bwMode="auto">
          <a:xfrm>
            <a:off x="3505200" y="4724400"/>
            <a:ext cx="2286000" cy="228600"/>
          </a:xfrm>
          <a:prstGeom prst="leftRightArrow">
            <a:avLst>
              <a:gd name="adj1" fmla="val 50000"/>
              <a:gd name="adj2" fmla="val 200000"/>
            </a:avLst>
          </a:prstGeom>
          <a:solidFill>
            <a:schemeClr val="accent1"/>
          </a:solidFill>
          <a:ln w="9525">
            <a:solidFill>
              <a:schemeClr val="tx1"/>
            </a:solidFill>
            <a:miter lim="800000"/>
            <a:headEnd/>
            <a:tailEnd/>
          </a:ln>
        </p:spPr>
        <p:txBody>
          <a:bodyPr wrap="none" anchor="ctr"/>
          <a:lstStyle/>
          <a:p>
            <a:endParaRPr lang="es-ES"/>
          </a:p>
        </p:txBody>
      </p:sp>
      <p:sp>
        <p:nvSpPr>
          <p:cNvPr id="26636" name="Text Box 12"/>
          <p:cNvSpPr txBox="1">
            <a:spLocks noChangeArrowheads="1"/>
          </p:cNvSpPr>
          <p:nvPr/>
        </p:nvSpPr>
        <p:spPr bwMode="auto">
          <a:xfrm>
            <a:off x="3870325" y="5908675"/>
            <a:ext cx="1600118" cy="830997"/>
          </a:xfrm>
          <a:prstGeom prst="rect">
            <a:avLst/>
          </a:prstGeom>
          <a:noFill/>
          <a:ln w="9525">
            <a:noFill/>
            <a:miter lim="800000"/>
            <a:headEnd/>
            <a:tailEnd/>
          </a:ln>
        </p:spPr>
        <p:txBody>
          <a:bodyPr wrap="none">
            <a:spAutoFit/>
          </a:bodyPr>
          <a:lstStyle/>
          <a:p>
            <a:r>
              <a:rPr lang="es-CL" sz="2400" dirty="0" smtClean="0">
                <a:latin typeface="Times New Roman" pitchFamily="18" charset="0"/>
              </a:rPr>
              <a:t>Comercio</a:t>
            </a:r>
            <a:endParaRPr lang="es-CL" sz="2400" dirty="0">
              <a:latin typeface="Times New Roman" pitchFamily="18" charset="0"/>
            </a:endParaRPr>
          </a:p>
          <a:p>
            <a:r>
              <a:rPr lang="es-CL" sz="2400" dirty="0">
                <a:latin typeface="Times New Roman" pitchFamily="18" charset="0"/>
              </a:rPr>
              <a:t>Electrónico</a:t>
            </a:r>
            <a:endParaRPr lang="es-ES" sz="2400" dirty="0">
              <a:latin typeface="Times New Roman" pitchFamily="18" charset="0"/>
            </a:endParaRPr>
          </a:p>
        </p:txBody>
      </p:sp>
    </p:spTree>
    <p:extLst>
      <p:ext uri="{BB962C8B-B14F-4D97-AF65-F5344CB8AC3E}">
        <p14:creationId xmlns:p14="http://schemas.microsoft.com/office/powerpoint/2010/main" val="100545580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81000" y="4549"/>
            <a:ext cx="8204200" cy="765175"/>
          </a:xfrm>
        </p:spPr>
        <p:txBody>
          <a:bodyPr/>
          <a:lstStyle/>
          <a:p>
            <a:r>
              <a:rPr lang="es-PE" sz="4000" dirty="0" smtClean="0">
                <a:solidFill>
                  <a:srgbClr val="0070C0"/>
                </a:solidFill>
              </a:rPr>
              <a:t>La problemática que enfrentamos</a:t>
            </a:r>
            <a:endParaRPr lang="en-AU" sz="4000" dirty="0">
              <a:solidFill>
                <a:srgbClr val="0070C0"/>
              </a:solidFill>
            </a:endParaRPr>
          </a:p>
        </p:txBody>
      </p:sp>
      <p:pic>
        <p:nvPicPr>
          <p:cNvPr id="6149" name="Picture 4"/>
          <p:cNvPicPr>
            <a:picLocks noGrp="1" noChangeAspect="1" noChangeArrowheads="1"/>
          </p:cNvPicPr>
          <p:nvPr>
            <p:ph idx="1"/>
          </p:nvPr>
        </p:nvPicPr>
        <p:blipFill>
          <a:blip r:embed="rId3" cstate="print"/>
          <a:srcRect l="1260"/>
          <a:stretch>
            <a:fillRect/>
          </a:stretch>
        </p:blipFill>
        <p:spPr>
          <a:xfrm>
            <a:off x="1115616" y="801085"/>
            <a:ext cx="7643579" cy="5887547"/>
          </a:xfrm>
        </p:spPr>
      </p:pic>
    </p:spTree>
    <p:extLst>
      <p:ext uri="{BB962C8B-B14F-4D97-AF65-F5344CB8AC3E}">
        <p14:creationId xmlns:p14="http://schemas.microsoft.com/office/powerpoint/2010/main" val="365628650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2825" name="Picture 9"/>
          <p:cNvPicPr>
            <a:picLocks noChangeAspect="1" noChangeArrowheads="1"/>
          </p:cNvPicPr>
          <p:nvPr/>
        </p:nvPicPr>
        <p:blipFill>
          <a:blip r:embed="rId2" cstate="print"/>
          <a:srcRect/>
          <a:stretch>
            <a:fillRect/>
          </a:stretch>
        </p:blipFill>
        <p:spPr bwMode="auto">
          <a:xfrm>
            <a:off x="6638715" y="1825629"/>
            <a:ext cx="1331277" cy="407987"/>
          </a:xfrm>
          <a:prstGeom prst="rect">
            <a:avLst/>
          </a:prstGeom>
          <a:noFill/>
          <a:ln w="9525">
            <a:noFill/>
            <a:miter lim="800000"/>
            <a:headEnd/>
            <a:tailEnd/>
          </a:ln>
          <a:effectLst/>
        </p:spPr>
      </p:pic>
      <p:pic>
        <p:nvPicPr>
          <p:cNvPr id="162824" name="Picture 8"/>
          <p:cNvPicPr>
            <a:picLocks noChangeAspect="1" noChangeArrowheads="1"/>
          </p:cNvPicPr>
          <p:nvPr/>
        </p:nvPicPr>
        <p:blipFill>
          <a:blip r:embed="rId3" cstate="print"/>
          <a:srcRect/>
          <a:stretch>
            <a:fillRect/>
          </a:stretch>
        </p:blipFill>
        <p:spPr bwMode="auto">
          <a:xfrm>
            <a:off x="3729461" y="2375856"/>
            <a:ext cx="1302727" cy="403225"/>
          </a:xfrm>
          <a:prstGeom prst="rect">
            <a:avLst/>
          </a:prstGeom>
          <a:noFill/>
          <a:ln w="9525">
            <a:noFill/>
            <a:miter lim="800000"/>
            <a:headEnd/>
            <a:tailEnd/>
          </a:ln>
          <a:effectLst/>
        </p:spPr>
      </p:pic>
      <p:pic>
        <p:nvPicPr>
          <p:cNvPr id="162823" name="Picture 7"/>
          <p:cNvPicPr>
            <a:picLocks noChangeAspect="1" noChangeArrowheads="1"/>
          </p:cNvPicPr>
          <p:nvPr/>
        </p:nvPicPr>
        <p:blipFill>
          <a:blip r:embed="rId4" cstate="print"/>
          <a:srcRect/>
          <a:stretch>
            <a:fillRect/>
          </a:stretch>
        </p:blipFill>
        <p:spPr bwMode="auto">
          <a:xfrm>
            <a:off x="816082" y="1857696"/>
            <a:ext cx="1332230" cy="416560"/>
          </a:xfrm>
          <a:prstGeom prst="rect">
            <a:avLst/>
          </a:prstGeom>
          <a:noFill/>
          <a:ln w="9525">
            <a:noFill/>
            <a:miter lim="800000"/>
            <a:headEnd/>
            <a:tailEnd/>
          </a:ln>
          <a:effectLst/>
        </p:spPr>
      </p:pic>
      <p:pic>
        <p:nvPicPr>
          <p:cNvPr id="162818" name="Picture 2"/>
          <p:cNvPicPr>
            <a:picLocks noChangeAspect="1" noChangeArrowheads="1"/>
          </p:cNvPicPr>
          <p:nvPr/>
        </p:nvPicPr>
        <p:blipFill>
          <a:blip r:embed="rId5" cstate="print"/>
          <a:srcRect/>
          <a:stretch>
            <a:fillRect/>
          </a:stretch>
        </p:blipFill>
        <p:spPr bwMode="auto">
          <a:xfrm>
            <a:off x="3894214" y="4275913"/>
            <a:ext cx="1321436" cy="421640"/>
          </a:xfrm>
          <a:prstGeom prst="rect">
            <a:avLst/>
          </a:prstGeom>
          <a:noFill/>
          <a:ln w="9525">
            <a:noFill/>
            <a:miter lim="800000"/>
            <a:headEnd/>
            <a:tailEnd/>
          </a:ln>
          <a:effectLst/>
        </p:spPr>
      </p:pic>
      <p:sp>
        <p:nvSpPr>
          <p:cNvPr id="2" name="Slide Number Placeholder 1"/>
          <p:cNvSpPr>
            <a:spLocks noGrp="1"/>
          </p:cNvSpPr>
          <p:nvPr>
            <p:ph type="sldNum" sz="quarter" idx="11"/>
          </p:nvPr>
        </p:nvSpPr>
        <p:spPr>
          <a:xfrm>
            <a:off x="106363" y="6442526"/>
            <a:ext cx="407987" cy="306388"/>
          </a:xfrm>
        </p:spPr>
        <p:txBody>
          <a:bodyPr/>
          <a:lstStyle/>
          <a:p>
            <a:fld id="{F5042D6B-44CD-4378-89B0-77F807F5CBF6}" type="slidenum">
              <a:rPr lang="en-US" smtClean="0"/>
              <a:pPr/>
              <a:t>17</a:t>
            </a:fld>
            <a:endParaRPr lang="en-US" dirty="0"/>
          </a:p>
        </p:txBody>
      </p:sp>
      <p:pic>
        <p:nvPicPr>
          <p:cNvPr id="17" name="Picture 12"/>
          <p:cNvPicPr>
            <a:picLocks noChangeAspect="1" noChangeArrowheads="1"/>
          </p:cNvPicPr>
          <p:nvPr/>
        </p:nvPicPr>
        <p:blipFill>
          <a:blip r:embed="rId6" cstate="print">
            <a:clrChange>
              <a:clrFrom>
                <a:srgbClr val="FFFFFF"/>
              </a:clrFrom>
              <a:clrTo>
                <a:srgbClr val="FFFFFF">
                  <a:alpha val="0"/>
                </a:srgbClr>
              </a:clrTo>
            </a:clrChange>
          </a:blip>
          <a:srcRect l="17870" t="7084" r="5055" b="8789"/>
          <a:stretch>
            <a:fillRect/>
          </a:stretch>
        </p:blipFill>
        <p:spPr bwMode="auto">
          <a:xfrm>
            <a:off x="3609379" y="2887621"/>
            <a:ext cx="1878314" cy="1366046"/>
          </a:xfrm>
          <a:prstGeom prst="ellipse">
            <a:avLst/>
          </a:prstGeom>
          <a:noFill/>
          <a:ln w="9525">
            <a:noFill/>
            <a:miter lim="800000"/>
            <a:headEnd/>
            <a:tailEnd/>
          </a:ln>
        </p:spPr>
      </p:pic>
      <p:sp>
        <p:nvSpPr>
          <p:cNvPr id="20" name="Rounded Rectangle 19"/>
          <p:cNvSpPr/>
          <p:nvPr/>
        </p:nvSpPr>
        <p:spPr>
          <a:xfrm>
            <a:off x="6699010" y="4301313"/>
            <a:ext cx="1351967" cy="433377"/>
          </a:xfrm>
          <a:prstGeom prst="roundRect">
            <a:avLst>
              <a:gd name="adj" fmla="val 22728"/>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5"/>
          <p:cNvPicPr>
            <a:picLocks noChangeAspect="1" noChangeArrowheads="1"/>
          </p:cNvPicPr>
          <p:nvPr/>
        </p:nvPicPr>
        <p:blipFill>
          <a:blip r:embed="rId7" cstate="print"/>
          <a:srcRect/>
          <a:stretch>
            <a:fillRect/>
          </a:stretch>
        </p:blipFill>
        <p:spPr bwMode="auto">
          <a:xfrm>
            <a:off x="454766" y="4855519"/>
            <a:ext cx="2445085" cy="1449807"/>
          </a:xfrm>
          <a:prstGeom prst="rect">
            <a:avLst/>
          </a:prstGeom>
          <a:noFill/>
          <a:ln w="9525">
            <a:solidFill>
              <a:schemeClr val="accent2"/>
            </a:solidFill>
            <a:miter lim="800000"/>
            <a:headEnd/>
            <a:tailEnd/>
          </a:ln>
        </p:spPr>
      </p:pic>
      <p:sp>
        <p:nvSpPr>
          <p:cNvPr id="24" name="Rounded Rectangle 23"/>
          <p:cNvSpPr/>
          <p:nvPr/>
        </p:nvSpPr>
        <p:spPr>
          <a:xfrm>
            <a:off x="1025189" y="4253667"/>
            <a:ext cx="1351967" cy="433377"/>
          </a:xfrm>
          <a:prstGeom prst="roundRect">
            <a:avLst>
              <a:gd name="adj" fmla="val 22728"/>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13"/>
          <p:cNvPicPr>
            <a:picLocks noChangeAspect="1" noChangeArrowheads="1"/>
          </p:cNvPicPr>
          <p:nvPr/>
        </p:nvPicPr>
        <p:blipFill>
          <a:blip r:embed="rId8" cstate="print">
            <a:clrChange>
              <a:clrFrom>
                <a:srgbClr val="FEFEFE"/>
              </a:clrFrom>
              <a:clrTo>
                <a:srgbClr val="FEFEFE">
                  <a:alpha val="0"/>
                </a:srgbClr>
              </a:clrTo>
            </a:clrChange>
          </a:blip>
          <a:srcRect l="8467" r="9095"/>
          <a:stretch>
            <a:fillRect/>
          </a:stretch>
        </p:blipFill>
        <p:spPr bwMode="auto">
          <a:xfrm>
            <a:off x="1112281" y="4349699"/>
            <a:ext cx="1168888" cy="275785"/>
          </a:xfrm>
          <a:prstGeom prst="rect">
            <a:avLst/>
          </a:prstGeom>
          <a:noFill/>
          <a:ln w="9525">
            <a:noFill/>
            <a:miter lim="800000"/>
            <a:headEnd/>
            <a:tailEnd/>
          </a:ln>
        </p:spPr>
      </p:pic>
      <p:sp>
        <p:nvSpPr>
          <p:cNvPr id="27" name="Rounded Rectangle 26"/>
          <p:cNvSpPr/>
          <p:nvPr/>
        </p:nvSpPr>
        <p:spPr>
          <a:xfrm>
            <a:off x="3872553" y="4269788"/>
            <a:ext cx="1351967" cy="433377"/>
          </a:xfrm>
          <a:prstGeom prst="roundRect">
            <a:avLst>
              <a:gd name="adj" fmla="val 22728"/>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33"/>
          <p:cNvGrpSpPr/>
          <p:nvPr/>
        </p:nvGrpSpPr>
        <p:grpSpPr>
          <a:xfrm>
            <a:off x="3572588" y="4879163"/>
            <a:ext cx="2039301" cy="1413509"/>
            <a:chOff x="3162618" y="3493770"/>
            <a:chExt cx="2541875" cy="1810207"/>
          </a:xfrm>
        </p:grpSpPr>
        <p:pic>
          <p:nvPicPr>
            <p:cNvPr id="162819" name="Picture 3"/>
            <p:cNvPicPr>
              <a:picLocks noChangeAspect="1" noChangeArrowheads="1"/>
            </p:cNvPicPr>
            <p:nvPr/>
          </p:nvPicPr>
          <p:blipFill>
            <a:blip r:embed="rId9" cstate="print"/>
            <a:srcRect/>
            <a:stretch>
              <a:fillRect/>
            </a:stretch>
          </p:blipFill>
          <p:spPr bwMode="auto">
            <a:xfrm>
              <a:off x="3163887" y="3493770"/>
              <a:ext cx="2540606" cy="113030"/>
            </a:xfrm>
            <a:prstGeom prst="rect">
              <a:avLst/>
            </a:prstGeom>
            <a:noFill/>
            <a:ln w="9525">
              <a:noFill/>
              <a:miter lim="800000"/>
              <a:headEnd/>
              <a:tailEnd/>
            </a:ln>
            <a:effectLst/>
          </p:spPr>
        </p:pic>
        <p:pic>
          <p:nvPicPr>
            <p:cNvPr id="162820" name="Picture 4"/>
            <p:cNvPicPr>
              <a:picLocks noChangeAspect="1" noChangeArrowheads="1"/>
            </p:cNvPicPr>
            <p:nvPr/>
          </p:nvPicPr>
          <p:blipFill>
            <a:blip r:embed="rId10" cstate="print"/>
            <a:srcRect/>
            <a:stretch>
              <a:fillRect/>
            </a:stretch>
          </p:blipFill>
          <p:spPr bwMode="auto">
            <a:xfrm>
              <a:off x="3162618" y="3595370"/>
              <a:ext cx="2526981" cy="1708607"/>
            </a:xfrm>
            <a:prstGeom prst="rect">
              <a:avLst/>
            </a:prstGeom>
            <a:noFill/>
            <a:ln w="9525">
              <a:noFill/>
              <a:miter lim="800000"/>
              <a:headEnd/>
              <a:tailEnd/>
            </a:ln>
            <a:effectLst/>
          </p:spPr>
        </p:pic>
      </p:grpSp>
      <p:sp>
        <p:nvSpPr>
          <p:cNvPr id="36" name="Rectangle 35"/>
          <p:cNvSpPr/>
          <p:nvPr/>
        </p:nvSpPr>
        <p:spPr bwMode="auto">
          <a:xfrm>
            <a:off x="3529090" y="4839793"/>
            <a:ext cx="2113280" cy="1473200"/>
          </a:xfrm>
          <a:prstGeom prst="rect">
            <a:avLst/>
          </a:prstGeom>
          <a:noFill/>
          <a:ln w="19050" cap="flat" cmpd="sng" algn="ctr">
            <a:solidFill>
              <a:schemeClr val="accent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pic>
        <p:nvPicPr>
          <p:cNvPr id="162821" name="Picture 5"/>
          <p:cNvPicPr>
            <a:picLocks noChangeAspect="1" noChangeArrowheads="1"/>
          </p:cNvPicPr>
          <p:nvPr/>
        </p:nvPicPr>
        <p:blipFill>
          <a:blip r:embed="rId11" cstate="print"/>
          <a:srcRect/>
          <a:stretch>
            <a:fillRect/>
          </a:stretch>
        </p:blipFill>
        <p:spPr bwMode="auto">
          <a:xfrm>
            <a:off x="6824423" y="4343542"/>
            <a:ext cx="1073467" cy="383110"/>
          </a:xfrm>
          <a:prstGeom prst="rect">
            <a:avLst/>
          </a:prstGeom>
          <a:noFill/>
          <a:ln w="9525">
            <a:noFill/>
            <a:miter lim="800000"/>
            <a:headEnd/>
            <a:tailEnd/>
          </a:ln>
          <a:effectLst/>
        </p:spPr>
      </p:pic>
      <p:sp>
        <p:nvSpPr>
          <p:cNvPr id="38" name="Rectangle 37"/>
          <p:cNvSpPr/>
          <p:nvPr/>
        </p:nvSpPr>
        <p:spPr bwMode="auto">
          <a:xfrm>
            <a:off x="6404370" y="4870273"/>
            <a:ext cx="2113280" cy="1473200"/>
          </a:xfrm>
          <a:prstGeom prst="rect">
            <a:avLst/>
          </a:prstGeom>
          <a:noFill/>
          <a:ln w="19050" cap="flat" cmpd="sng" algn="ctr">
            <a:solidFill>
              <a:schemeClr val="accent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pic>
        <p:nvPicPr>
          <p:cNvPr id="162822" name="Picture 6"/>
          <p:cNvPicPr>
            <a:picLocks noChangeAspect="1" noChangeArrowheads="1"/>
          </p:cNvPicPr>
          <p:nvPr/>
        </p:nvPicPr>
        <p:blipFill>
          <a:blip r:embed="rId12" cstate="print"/>
          <a:srcRect/>
          <a:stretch>
            <a:fillRect/>
          </a:stretch>
        </p:blipFill>
        <p:spPr bwMode="auto">
          <a:xfrm>
            <a:off x="6499938" y="4955681"/>
            <a:ext cx="1936432" cy="1315881"/>
          </a:xfrm>
          <a:prstGeom prst="rect">
            <a:avLst/>
          </a:prstGeom>
          <a:noFill/>
          <a:ln w="9525">
            <a:noFill/>
            <a:miter lim="800000"/>
            <a:headEnd/>
            <a:tailEnd/>
          </a:ln>
          <a:effectLst/>
        </p:spPr>
      </p:pic>
      <p:sp>
        <p:nvSpPr>
          <p:cNvPr id="40" name="Rounded Rectangle 39"/>
          <p:cNvSpPr/>
          <p:nvPr/>
        </p:nvSpPr>
        <p:spPr>
          <a:xfrm>
            <a:off x="797032" y="1847536"/>
            <a:ext cx="1351967" cy="433377"/>
          </a:xfrm>
          <a:prstGeom prst="roundRect">
            <a:avLst>
              <a:gd name="adj" fmla="val 22728"/>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ounded Rectangle 41"/>
          <p:cNvSpPr/>
          <p:nvPr/>
        </p:nvSpPr>
        <p:spPr>
          <a:xfrm>
            <a:off x="6618712" y="1806896"/>
            <a:ext cx="1351967" cy="433377"/>
          </a:xfrm>
          <a:prstGeom prst="roundRect">
            <a:avLst>
              <a:gd name="adj" fmla="val 22728"/>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ounded Rectangle 43"/>
          <p:cNvSpPr/>
          <p:nvPr/>
        </p:nvSpPr>
        <p:spPr>
          <a:xfrm>
            <a:off x="3702792" y="2355536"/>
            <a:ext cx="1351967" cy="433377"/>
          </a:xfrm>
          <a:prstGeom prst="roundRect">
            <a:avLst>
              <a:gd name="adj" fmla="val 22728"/>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itle 1"/>
          <p:cNvSpPr txBox="1">
            <a:spLocks/>
          </p:cNvSpPr>
          <p:nvPr/>
        </p:nvSpPr>
        <p:spPr bwMode="auto">
          <a:xfrm>
            <a:off x="243840" y="-28574"/>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3200" b="0" i="0" u="none" strike="noStrike" kern="0" cap="none" spc="0" normalizeH="0" baseline="0" noProof="0" dirty="0" smtClean="0">
              <a:ln>
                <a:noFill/>
              </a:ln>
              <a:solidFill>
                <a:schemeClr val="accent2"/>
              </a:solidFill>
              <a:effectLst/>
              <a:uLnTx/>
              <a:uFillTx/>
              <a:latin typeface="+mj-lt"/>
              <a:ea typeface="+mj-ea"/>
              <a:cs typeface="+mj-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lang="es-MX" sz="3200" kern="0" dirty="0" smtClean="0">
                <a:solidFill>
                  <a:schemeClr val="accent2"/>
                </a:solidFill>
                <a:latin typeface="+mj-lt"/>
                <a:ea typeface="+mj-ea"/>
                <a:cs typeface="+mj-cs"/>
              </a:rPr>
              <a:t>La nube transforma nuestra forma de relacionarnos…</a:t>
            </a:r>
            <a:endParaRPr lang="en-US" sz="3200" kern="0" dirty="0">
              <a:solidFill>
                <a:schemeClr val="accent2"/>
              </a:solidFill>
              <a:latin typeface="+mj-lt"/>
              <a:ea typeface="+mj-ea"/>
              <a:cs typeface="+mj-cs"/>
            </a:endParaRPr>
          </a:p>
        </p:txBody>
      </p:sp>
    </p:spTree>
    <p:extLst>
      <p:ext uri="{BB962C8B-B14F-4D97-AF65-F5344CB8AC3E}">
        <p14:creationId xmlns:p14="http://schemas.microsoft.com/office/powerpoint/2010/main" val="200572888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endParaRPr lang="es-ES"/>
          </a:p>
        </p:txBody>
      </p:sp>
      <p:pic>
        <p:nvPicPr>
          <p:cNvPr id="98306" name="Picture 2"/>
          <p:cNvPicPr>
            <a:picLocks noChangeAspect="1" noChangeArrowheads="1"/>
          </p:cNvPicPr>
          <p:nvPr/>
        </p:nvPicPr>
        <p:blipFill>
          <a:blip r:embed="rId2" cstate="print"/>
          <a:srcRect/>
          <a:stretch>
            <a:fillRect/>
          </a:stretch>
        </p:blipFill>
        <p:spPr bwMode="auto">
          <a:xfrm>
            <a:off x="404813" y="447675"/>
            <a:ext cx="8334375" cy="5962650"/>
          </a:xfrm>
          <a:prstGeom prst="rect">
            <a:avLst/>
          </a:prstGeom>
          <a:noFill/>
          <a:ln w="9525">
            <a:noFill/>
            <a:miter lim="800000"/>
            <a:headEnd/>
            <a:tailEnd/>
          </a:ln>
        </p:spPr>
      </p:pic>
    </p:spTree>
    <p:extLst>
      <p:ext uri="{BB962C8B-B14F-4D97-AF65-F5344CB8AC3E}">
        <p14:creationId xmlns:p14="http://schemas.microsoft.com/office/powerpoint/2010/main" val="86800855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043608" y="764704"/>
            <a:ext cx="7239000" cy="1143000"/>
          </a:xfrm>
        </p:spPr>
        <p:txBody>
          <a:bodyPr>
            <a:noAutofit/>
          </a:bodyPr>
          <a:lstStyle/>
          <a:p>
            <a:pPr algn="ctr"/>
            <a:r>
              <a:rPr lang="es-MX" sz="4800" dirty="0" smtClean="0">
                <a:solidFill>
                  <a:srgbClr val="0070C0"/>
                </a:solidFill>
              </a:rPr>
              <a:t>La aplicación a los negocios entre empresas es natural</a:t>
            </a:r>
            <a:endParaRPr lang="en-US" sz="4800" dirty="0">
              <a:solidFill>
                <a:srgbClr val="0070C0"/>
              </a:solidFill>
            </a:endParaRPr>
          </a:p>
        </p:txBody>
      </p:sp>
      <p:sp>
        <p:nvSpPr>
          <p:cNvPr id="4" name="3 Marcador de número de diapositiva"/>
          <p:cNvSpPr>
            <a:spLocks noGrp="1"/>
          </p:cNvSpPr>
          <p:nvPr>
            <p:ph type="sldNum" sz="quarter" idx="12"/>
          </p:nvPr>
        </p:nvSpPr>
        <p:spPr/>
        <p:txBody>
          <a:bodyPr/>
          <a:lstStyle/>
          <a:p>
            <a:pPr>
              <a:defRPr/>
            </a:pPr>
            <a:fld id="{0FD5E3D1-5B70-4CCD-9692-621E7A9D6D83}" type="slidenum">
              <a:rPr lang="en-US" smtClean="0"/>
              <a:pPr>
                <a:defRPr/>
              </a:pPr>
              <a:t>19</a:t>
            </a:fld>
            <a:endParaRPr lang="en-US"/>
          </a:p>
        </p:txBody>
      </p:sp>
      <p:sp>
        <p:nvSpPr>
          <p:cNvPr id="5" name="4 CuadroTexto"/>
          <p:cNvSpPr txBox="1"/>
          <p:nvPr/>
        </p:nvSpPr>
        <p:spPr>
          <a:xfrm>
            <a:off x="2890374" y="2544606"/>
            <a:ext cx="3168623" cy="523220"/>
          </a:xfrm>
          <a:prstGeom prst="rect">
            <a:avLst/>
          </a:prstGeom>
          <a:solidFill>
            <a:srgbClr val="CCFFCC"/>
          </a:solidFill>
        </p:spPr>
        <p:style>
          <a:lnRef idx="2">
            <a:schemeClr val="accent2"/>
          </a:lnRef>
          <a:fillRef idx="1">
            <a:schemeClr val="lt1"/>
          </a:fillRef>
          <a:effectRef idx="0">
            <a:schemeClr val="accent2"/>
          </a:effectRef>
          <a:fontRef idx="minor">
            <a:schemeClr val="dk1"/>
          </a:fontRef>
        </p:style>
        <p:txBody>
          <a:bodyPr wrap="none" rtlCol="0">
            <a:spAutoFit/>
          </a:bodyPr>
          <a:lstStyle/>
          <a:p>
            <a:pPr algn="ctr"/>
            <a:r>
              <a:rPr lang="es-MX" sz="2800" dirty="0" smtClean="0"/>
              <a:t>Negocios en la Nube</a:t>
            </a:r>
            <a:endParaRPr lang="en-US" sz="2800" dirty="0"/>
          </a:p>
        </p:txBody>
      </p:sp>
      <p:sp>
        <p:nvSpPr>
          <p:cNvPr id="6" name="5 CuadroTexto"/>
          <p:cNvSpPr txBox="1"/>
          <p:nvPr/>
        </p:nvSpPr>
        <p:spPr>
          <a:xfrm>
            <a:off x="1780675" y="4735774"/>
            <a:ext cx="5406188" cy="1077218"/>
          </a:xfrm>
          <a:prstGeom prst="rect">
            <a:avLst/>
          </a:prstGeom>
          <a:noFill/>
        </p:spPr>
        <p:txBody>
          <a:bodyPr wrap="square" rtlCol="0">
            <a:spAutoFit/>
          </a:bodyPr>
          <a:lstStyle/>
          <a:p>
            <a:pPr algn="ctr"/>
            <a:r>
              <a:rPr lang="es-MX" sz="3200" b="1" dirty="0" smtClean="0">
                <a:solidFill>
                  <a:srgbClr val="FF0000"/>
                </a:solidFill>
              </a:rPr>
              <a:t>El gran cambio y la gran oportunidad</a:t>
            </a:r>
            <a:endParaRPr lang="en-US" sz="3200" b="1" dirty="0">
              <a:solidFill>
                <a:srgbClr val="FF0000"/>
              </a:solidFill>
            </a:endParaRPr>
          </a:p>
        </p:txBody>
      </p:sp>
      <p:sp>
        <p:nvSpPr>
          <p:cNvPr id="7" name="6 Flecha abajo"/>
          <p:cNvSpPr/>
          <p:nvPr/>
        </p:nvSpPr>
        <p:spPr bwMode="auto">
          <a:xfrm>
            <a:off x="4171451" y="3370997"/>
            <a:ext cx="600502" cy="1023582"/>
          </a:xfrm>
          <a:prstGeom prst="downArrow">
            <a:avLst/>
          </a:prstGeom>
          <a:gradFill rotWithShape="1">
            <a:gsLst>
              <a:gs pos="0">
                <a:srgbClr val="C0C0C0">
                  <a:alpha val="39999"/>
                </a:srgbClr>
              </a:gs>
              <a:gs pos="100000">
                <a:srgbClr val="C0C0C0">
                  <a:gamma/>
                  <a:shade val="86275"/>
                  <a:invGamma/>
                </a:srgbClr>
              </a:gs>
            </a:gsLst>
            <a:lin ang="0" scaled="1"/>
          </a:gradFill>
          <a:ln w="12700" cap="flat" cmpd="sng" algn="ctr">
            <a:noFill/>
            <a:prstDash val="solid"/>
            <a:round/>
            <a:headEnd type="none" w="med" len="med"/>
            <a:tailEnd type="none" w="med" len="med"/>
          </a:ln>
          <a:effectLst>
            <a:outerShdw dist="107763" dir="2700000" algn="ctr" rotWithShape="0">
              <a:schemeClr val="bg2">
                <a:alpha val="50000"/>
              </a:schemeClr>
            </a:outerShdw>
          </a:effectLst>
        </p:spPr>
        <p:txBody>
          <a:bodyPr rot="10800000" vert="eaVert" wrap="none" lIns="91440" tIns="45720" rIns="91440" bIns="45720" numCol="1" rtlCol="0" anchor="ctr"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313240065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MX" dirty="0" smtClean="0"/>
              <a:t>Introducción</a:t>
            </a:r>
            <a:r>
              <a:rPr lang="es-MX" dirty="0" smtClean="0"/>
              <a:t/>
            </a:r>
            <a:br>
              <a:rPr lang="es-MX" dirty="0" smtClean="0"/>
            </a:br>
            <a:endParaRPr lang="en-US" dirty="0"/>
          </a:p>
        </p:txBody>
      </p:sp>
      <p:sp>
        <p:nvSpPr>
          <p:cNvPr id="3" name="2 Marcador de contenido"/>
          <p:cNvSpPr>
            <a:spLocks noGrp="1"/>
          </p:cNvSpPr>
          <p:nvPr>
            <p:ph idx="1"/>
          </p:nvPr>
        </p:nvSpPr>
        <p:spPr/>
        <p:txBody>
          <a:bodyPr/>
          <a:lstStyle/>
          <a:p>
            <a:pPr marL="514350" indent="-514350">
              <a:buFont typeface="+mj-lt"/>
              <a:buAutoNum type="arabicPeriod"/>
            </a:pPr>
            <a:endParaRPr lang="es-MX" dirty="0" smtClean="0"/>
          </a:p>
          <a:p>
            <a:pPr marL="971550" lvl="1" indent="-571500">
              <a:buFont typeface="+mj-lt"/>
              <a:buAutoNum type="romanLcPeriod"/>
            </a:pPr>
            <a:r>
              <a:rPr lang="es-MX" dirty="0" smtClean="0"/>
              <a:t>El Abastecimiento y las TIC</a:t>
            </a:r>
          </a:p>
          <a:p>
            <a:pPr marL="971550" lvl="1" indent="-571500">
              <a:buFont typeface="+mj-lt"/>
              <a:buAutoNum type="romanLcPeriod"/>
            </a:pPr>
            <a:r>
              <a:rPr lang="es-MX" dirty="0" smtClean="0"/>
              <a:t>La complejidad TIC  - Abastecimiento</a:t>
            </a:r>
          </a:p>
          <a:p>
            <a:pPr marL="971550" lvl="1" indent="-571500">
              <a:buFont typeface="+mj-lt"/>
              <a:buAutoNum type="romanLcPeriod"/>
            </a:pPr>
            <a:r>
              <a:rPr lang="es-MX" dirty="0" smtClean="0"/>
              <a:t>Visión esquemática </a:t>
            </a:r>
          </a:p>
        </p:txBody>
      </p:sp>
    </p:spTree>
    <p:extLst>
      <p:ext uri="{BB962C8B-B14F-4D97-AF65-F5344CB8AC3E}">
        <p14:creationId xmlns:p14="http://schemas.microsoft.com/office/powerpoint/2010/main" val="410885548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Rectangle 2"/>
          <p:cNvSpPr>
            <a:spLocks noGrp="1" noChangeArrowheads="1"/>
          </p:cNvSpPr>
          <p:nvPr>
            <p:ph type="title"/>
          </p:nvPr>
        </p:nvSpPr>
        <p:spPr>
          <a:xfrm>
            <a:off x="736021" y="208626"/>
            <a:ext cx="7239000" cy="484070"/>
          </a:xfrm>
        </p:spPr>
        <p:txBody>
          <a:bodyPr>
            <a:noAutofit/>
          </a:bodyPr>
          <a:lstStyle/>
          <a:p>
            <a:r>
              <a:rPr lang="en-US" sz="4000" dirty="0" smtClean="0">
                <a:solidFill>
                  <a:srgbClr val="0070C0"/>
                </a:solidFill>
              </a:rPr>
              <a:t>Multiples </a:t>
            </a:r>
            <a:r>
              <a:rPr lang="en-US" sz="4000" dirty="0" err="1" smtClean="0">
                <a:solidFill>
                  <a:srgbClr val="0070C0"/>
                </a:solidFill>
              </a:rPr>
              <a:t>conexiones</a:t>
            </a:r>
            <a:r>
              <a:rPr lang="en-US" sz="4000" dirty="0" smtClean="0">
                <a:solidFill>
                  <a:srgbClr val="0070C0"/>
                </a:solidFill>
              </a:rPr>
              <a:t> de </a:t>
            </a:r>
            <a:r>
              <a:rPr lang="en-US" sz="4000" dirty="0" err="1" smtClean="0">
                <a:solidFill>
                  <a:srgbClr val="0070C0"/>
                </a:solidFill>
              </a:rPr>
              <a:t>negocio</a:t>
            </a:r>
            <a:endParaRPr lang="en-US" sz="4000" dirty="0">
              <a:solidFill>
                <a:srgbClr val="0070C0"/>
              </a:solidFill>
            </a:endParaRPr>
          </a:p>
        </p:txBody>
      </p:sp>
      <p:grpSp>
        <p:nvGrpSpPr>
          <p:cNvPr id="316419" name="Group 3"/>
          <p:cNvGrpSpPr>
            <a:grpSpLocks/>
          </p:cNvGrpSpPr>
          <p:nvPr/>
        </p:nvGrpSpPr>
        <p:grpSpPr bwMode="auto">
          <a:xfrm>
            <a:off x="685800" y="1371600"/>
            <a:ext cx="3048000" cy="2438400"/>
            <a:chOff x="432" y="864"/>
            <a:chExt cx="1920" cy="1536"/>
          </a:xfrm>
        </p:grpSpPr>
        <p:pic>
          <p:nvPicPr>
            <p:cNvPr id="316420" name="Picture 4" descr="j020550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44" y="1920"/>
              <a:ext cx="480" cy="480"/>
            </a:xfrm>
            <a:prstGeom prst="rect">
              <a:avLst/>
            </a:prstGeom>
            <a:noFill/>
            <a:extLst>
              <a:ext uri="{909E8E84-426E-40DD-AFC4-6F175D3DCCD1}">
                <a14:hiddenFill xmlns:a14="http://schemas.microsoft.com/office/drawing/2010/main">
                  <a:solidFill>
                    <a:srgbClr val="FFFFFF"/>
                  </a:solidFill>
                </a14:hiddenFill>
              </a:ext>
            </a:extLst>
          </p:spPr>
        </p:pic>
        <p:pic>
          <p:nvPicPr>
            <p:cNvPr id="316421" name="Picture 5" descr="j03011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36" y="864"/>
              <a:ext cx="432" cy="400"/>
            </a:xfrm>
            <a:prstGeom prst="rect">
              <a:avLst/>
            </a:prstGeom>
            <a:noFill/>
            <a:extLst>
              <a:ext uri="{909E8E84-426E-40DD-AFC4-6F175D3DCCD1}">
                <a14:hiddenFill xmlns:a14="http://schemas.microsoft.com/office/drawing/2010/main">
                  <a:solidFill>
                    <a:srgbClr val="FFFFFF"/>
                  </a:solidFill>
                </a14:hiddenFill>
              </a:ext>
            </a:extLst>
          </p:spPr>
        </p:pic>
        <p:pic>
          <p:nvPicPr>
            <p:cNvPr id="316422" name="Picture 6" descr="j031134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8" y="1014"/>
              <a:ext cx="756" cy="762"/>
            </a:xfrm>
            <a:prstGeom prst="rect">
              <a:avLst/>
            </a:prstGeom>
            <a:noFill/>
            <a:extLst>
              <a:ext uri="{909E8E84-426E-40DD-AFC4-6F175D3DCCD1}">
                <a14:hiddenFill xmlns:a14="http://schemas.microsoft.com/office/drawing/2010/main">
                  <a:solidFill>
                    <a:srgbClr val="FFFFFF"/>
                  </a:solidFill>
                </a14:hiddenFill>
              </a:ext>
            </a:extLst>
          </p:spPr>
        </p:pic>
        <p:pic>
          <p:nvPicPr>
            <p:cNvPr id="316423" name="Picture 7" descr="j03011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24" y="1760"/>
              <a:ext cx="432" cy="400"/>
            </a:xfrm>
            <a:prstGeom prst="rect">
              <a:avLst/>
            </a:prstGeom>
            <a:noFill/>
            <a:extLst>
              <a:ext uri="{909E8E84-426E-40DD-AFC4-6F175D3DCCD1}">
                <a14:hiddenFill xmlns:a14="http://schemas.microsoft.com/office/drawing/2010/main">
                  <a:solidFill>
                    <a:srgbClr val="FFFFFF"/>
                  </a:solidFill>
                </a14:hiddenFill>
              </a:ext>
            </a:extLst>
          </p:spPr>
        </p:pic>
        <p:pic>
          <p:nvPicPr>
            <p:cNvPr id="316424" name="Picture 8" descr="j020550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72" y="1104"/>
              <a:ext cx="480" cy="480"/>
            </a:xfrm>
            <a:prstGeom prst="rect">
              <a:avLst/>
            </a:prstGeom>
            <a:noFill/>
            <a:extLst>
              <a:ext uri="{909E8E84-426E-40DD-AFC4-6F175D3DCCD1}">
                <a14:hiddenFill xmlns:a14="http://schemas.microsoft.com/office/drawing/2010/main">
                  <a:solidFill>
                    <a:srgbClr val="FFFFFF"/>
                  </a:solidFill>
                </a14:hiddenFill>
              </a:ext>
            </a:extLst>
          </p:spPr>
        </p:pic>
        <p:sp>
          <p:nvSpPr>
            <p:cNvPr id="316425" name="Text Box 9"/>
            <p:cNvSpPr txBox="1">
              <a:spLocks noChangeArrowheads="1"/>
            </p:cNvSpPr>
            <p:nvPr/>
          </p:nvSpPr>
          <p:spPr bwMode="auto">
            <a:xfrm>
              <a:off x="432" y="1776"/>
              <a:ext cx="885"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t>Buyer #1</a:t>
              </a:r>
            </a:p>
          </p:txBody>
        </p:sp>
        <p:sp>
          <p:nvSpPr>
            <p:cNvPr id="316426" name="Line 10"/>
            <p:cNvSpPr>
              <a:spLocks noChangeShapeType="1"/>
            </p:cNvSpPr>
            <p:nvPr/>
          </p:nvSpPr>
          <p:spPr bwMode="auto">
            <a:xfrm>
              <a:off x="1200" y="1680"/>
              <a:ext cx="384" cy="480"/>
            </a:xfrm>
            <a:prstGeom prst="line">
              <a:avLst/>
            </a:prstGeom>
            <a:noFill/>
            <a:ln w="571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316427" name="Line 11"/>
            <p:cNvSpPr>
              <a:spLocks noChangeShapeType="1"/>
            </p:cNvSpPr>
            <p:nvPr/>
          </p:nvSpPr>
          <p:spPr bwMode="auto">
            <a:xfrm>
              <a:off x="1152" y="1632"/>
              <a:ext cx="720" cy="192"/>
            </a:xfrm>
            <a:prstGeom prst="line">
              <a:avLst/>
            </a:prstGeom>
            <a:noFill/>
            <a:ln w="571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sp>
          <p:nvSpPr>
            <p:cNvPr id="316428" name="Line 12"/>
            <p:cNvSpPr>
              <a:spLocks noChangeShapeType="1"/>
            </p:cNvSpPr>
            <p:nvPr/>
          </p:nvSpPr>
          <p:spPr bwMode="auto">
            <a:xfrm flipV="1">
              <a:off x="1152" y="1392"/>
              <a:ext cx="768" cy="192"/>
            </a:xfrm>
            <a:prstGeom prst="line">
              <a:avLst/>
            </a:prstGeom>
            <a:noFill/>
            <a:ln w="571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sp>
          <p:nvSpPr>
            <p:cNvPr id="316429" name="Line 13"/>
            <p:cNvSpPr>
              <a:spLocks noChangeShapeType="1"/>
            </p:cNvSpPr>
            <p:nvPr/>
          </p:nvSpPr>
          <p:spPr bwMode="auto">
            <a:xfrm flipV="1">
              <a:off x="1152" y="1152"/>
              <a:ext cx="576" cy="384"/>
            </a:xfrm>
            <a:prstGeom prst="line">
              <a:avLst/>
            </a:prstGeom>
            <a:noFill/>
            <a:ln w="571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grpSp>
      <p:grpSp>
        <p:nvGrpSpPr>
          <p:cNvPr id="316430" name="Group 14"/>
          <p:cNvGrpSpPr>
            <a:grpSpLocks/>
          </p:cNvGrpSpPr>
          <p:nvPr/>
        </p:nvGrpSpPr>
        <p:grpSpPr bwMode="auto">
          <a:xfrm>
            <a:off x="5257800" y="1905000"/>
            <a:ext cx="3635375" cy="3544888"/>
            <a:chOff x="2843" y="1008"/>
            <a:chExt cx="2485" cy="2443"/>
          </a:xfrm>
        </p:grpSpPr>
        <p:grpSp>
          <p:nvGrpSpPr>
            <p:cNvPr id="316431" name="Group 15"/>
            <p:cNvGrpSpPr>
              <a:grpSpLocks/>
            </p:cNvGrpSpPr>
            <p:nvPr/>
          </p:nvGrpSpPr>
          <p:grpSpPr bwMode="auto">
            <a:xfrm>
              <a:off x="2843" y="1872"/>
              <a:ext cx="960" cy="942"/>
              <a:chOff x="2674" y="912"/>
              <a:chExt cx="1107" cy="1145"/>
            </a:xfrm>
          </p:grpSpPr>
          <p:pic>
            <p:nvPicPr>
              <p:cNvPr id="316432" name="Picture 16" descr="j031134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80" y="912"/>
                <a:ext cx="756" cy="762"/>
              </a:xfrm>
              <a:prstGeom prst="rect">
                <a:avLst/>
              </a:prstGeom>
              <a:noFill/>
              <a:extLst>
                <a:ext uri="{909E8E84-426E-40DD-AFC4-6F175D3DCCD1}">
                  <a14:hiddenFill xmlns:a14="http://schemas.microsoft.com/office/drawing/2010/main">
                    <a:solidFill>
                      <a:srgbClr val="FFFFFF"/>
                    </a:solidFill>
                  </a14:hiddenFill>
                </a:ext>
              </a:extLst>
            </p:spPr>
          </p:pic>
          <p:sp>
            <p:nvSpPr>
              <p:cNvPr id="316433" name="Text Box 17"/>
              <p:cNvSpPr txBox="1">
                <a:spLocks noChangeArrowheads="1"/>
              </p:cNvSpPr>
              <p:nvPr/>
            </p:nvSpPr>
            <p:spPr bwMode="auto">
              <a:xfrm>
                <a:off x="2674" y="1674"/>
                <a:ext cx="1107" cy="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t>Buyer #2</a:t>
                </a:r>
              </a:p>
            </p:txBody>
          </p:sp>
        </p:grpSp>
        <p:grpSp>
          <p:nvGrpSpPr>
            <p:cNvPr id="316434" name="Group 18"/>
            <p:cNvGrpSpPr>
              <a:grpSpLocks/>
            </p:cNvGrpSpPr>
            <p:nvPr/>
          </p:nvGrpSpPr>
          <p:grpSpPr bwMode="auto">
            <a:xfrm>
              <a:off x="3040" y="1008"/>
              <a:ext cx="2288" cy="2443"/>
              <a:chOff x="3031" y="1008"/>
              <a:chExt cx="2537" cy="2588"/>
            </a:xfrm>
          </p:grpSpPr>
          <p:pic>
            <p:nvPicPr>
              <p:cNvPr id="316435" name="Picture 19" descr="j020550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60" y="2640"/>
                <a:ext cx="480" cy="480"/>
              </a:xfrm>
              <a:prstGeom prst="rect">
                <a:avLst/>
              </a:prstGeom>
              <a:noFill/>
              <a:extLst>
                <a:ext uri="{909E8E84-426E-40DD-AFC4-6F175D3DCCD1}">
                  <a14:hiddenFill xmlns:a14="http://schemas.microsoft.com/office/drawing/2010/main">
                    <a:solidFill>
                      <a:srgbClr val="FFFFFF"/>
                    </a:solidFill>
                  </a14:hiddenFill>
                </a:ext>
              </a:extLst>
            </p:spPr>
          </p:pic>
          <p:pic>
            <p:nvPicPr>
              <p:cNvPr id="316436" name="Picture 20" descr="j03011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52" y="1584"/>
                <a:ext cx="432" cy="400"/>
              </a:xfrm>
              <a:prstGeom prst="rect">
                <a:avLst/>
              </a:prstGeom>
              <a:noFill/>
              <a:extLst>
                <a:ext uri="{909E8E84-426E-40DD-AFC4-6F175D3DCCD1}">
                  <a14:hiddenFill xmlns:a14="http://schemas.microsoft.com/office/drawing/2010/main">
                    <a:solidFill>
                      <a:srgbClr val="FFFFFF"/>
                    </a:solidFill>
                  </a14:hiddenFill>
                </a:ext>
              </a:extLst>
            </p:spPr>
          </p:pic>
          <p:pic>
            <p:nvPicPr>
              <p:cNvPr id="316437" name="Picture 21" descr="j03011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40" y="2480"/>
                <a:ext cx="432" cy="400"/>
              </a:xfrm>
              <a:prstGeom prst="rect">
                <a:avLst/>
              </a:prstGeom>
              <a:noFill/>
              <a:extLst>
                <a:ext uri="{909E8E84-426E-40DD-AFC4-6F175D3DCCD1}">
                  <a14:hiddenFill xmlns:a14="http://schemas.microsoft.com/office/drawing/2010/main">
                    <a:solidFill>
                      <a:srgbClr val="FFFFFF"/>
                    </a:solidFill>
                  </a14:hiddenFill>
                </a:ext>
              </a:extLst>
            </p:spPr>
          </p:pic>
          <p:pic>
            <p:nvPicPr>
              <p:cNvPr id="316438" name="Picture 22" descr="j020550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88" y="1824"/>
                <a:ext cx="480" cy="480"/>
              </a:xfrm>
              <a:prstGeom prst="rect">
                <a:avLst/>
              </a:prstGeom>
              <a:noFill/>
              <a:extLst>
                <a:ext uri="{909E8E84-426E-40DD-AFC4-6F175D3DCCD1}">
                  <a14:hiddenFill xmlns:a14="http://schemas.microsoft.com/office/drawing/2010/main">
                    <a:solidFill>
                      <a:srgbClr val="FFFFFF"/>
                    </a:solidFill>
                  </a14:hiddenFill>
                </a:ext>
              </a:extLst>
            </p:spPr>
          </p:pic>
          <p:grpSp>
            <p:nvGrpSpPr>
              <p:cNvPr id="316439" name="Group 23"/>
              <p:cNvGrpSpPr>
                <a:grpSpLocks/>
              </p:cNvGrpSpPr>
              <p:nvPr/>
            </p:nvGrpSpPr>
            <p:grpSpPr bwMode="auto">
              <a:xfrm>
                <a:off x="3031" y="1008"/>
                <a:ext cx="1066" cy="961"/>
                <a:chOff x="2615" y="912"/>
                <a:chExt cx="1227" cy="1168"/>
              </a:xfrm>
            </p:grpSpPr>
            <p:pic>
              <p:nvPicPr>
                <p:cNvPr id="316440" name="Picture 24" descr="j031134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80" y="912"/>
                  <a:ext cx="756" cy="762"/>
                </a:xfrm>
                <a:prstGeom prst="rect">
                  <a:avLst/>
                </a:prstGeom>
                <a:noFill/>
                <a:extLst>
                  <a:ext uri="{909E8E84-426E-40DD-AFC4-6F175D3DCCD1}">
                    <a14:hiddenFill xmlns:a14="http://schemas.microsoft.com/office/drawing/2010/main">
                      <a:solidFill>
                        <a:srgbClr val="FFFFFF"/>
                      </a:solidFill>
                    </a14:hiddenFill>
                  </a:ext>
                </a:extLst>
              </p:spPr>
            </p:pic>
            <p:sp>
              <p:nvSpPr>
                <p:cNvPr id="316441" name="Text Box 25"/>
                <p:cNvSpPr txBox="1">
                  <a:spLocks noChangeArrowheads="1"/>
                </p:cNvSpPr>
                <p:nvPr/>
              </p:nvSpPr>
              <p:spPr bwMode="auto">
                <a:xfrm>
                  <a:off x="2615" y="1674"/>
                  <a:ext cx="1227" cy="4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t>Buyer #1</a:t>
                  </a:r>
                </a:p>
              </p:txBody>
            </p:sp>
          </p:grpSp>
          <p:sp>
            <p:nvSpPr>
              <p:cNvPr id="316442" name="Line 26"/>
              <p:cNvSpPr>
                <a:spLocks noChangeShapeType="1"/>
              </p:cNvSpPr>
              <p:nvPr/>
            </p:nvSpPr>
            <p:spPr bwMode="auto">
              <a:xfrm>
                <a:off x="4512" y="2592"/>
                <a:ext cx="288" cy="288"/>
              </a:xfrm>
              <a:prstGeom prst="line">
                <a:avLst/>
              </a:prstGeom>
              <a:noFill/>
              <a:ln w="571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sp>
            <p:nvSpPr>
              <p:cNvPr id="316443" name="Line 27"/>
              <p:cNvSpPr>
                <a:spLocks noChangeShapeType="1"/>
              </p:cNvSpPr>
              <p:nvPr/>
            </p:nvSpPr>
            <p:spPr bwMode="auto">
              <a:xfrm>
                <a:off x="4656" y="2400"/>
                <a:ext cx="432" cy="144"/>
              </a:xfrm>
              <a:prstGeom prst="line">
                <a:avLst/>
              </a:prstGeom>
              <a:noFill/>
              <a:ln w="571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sp>
            <p:nvSpPr>
              <p:cNvPr id="316444" name="Line 28"/>
              <p:cNvSpPr>
                <a:spLocks noChangeShapeType="1"/>
              </p:cNvSpPr>
              <p:nvPr/>
            </p:nvSpPr>
            <p:spPr bwMode="auto">
              <a:xfrm flipV="1">
                <a:off x="4656" y="2160"/>
                <a:ext cx="480" cy="96"/>
              </a:xfrm>
              <a:prstGeom prst="line">
                <a:avLst/>
              </a:prstGeom>
              <a:noFill/>
              <a:ln w="571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sp>
            <p:nvSpPr>
              <p:cNvPr id="316445" name="Line 29"/>
              <p:cNvSpPr>
                <a:spLocks noChangeShapeType="1"/>
              </p:cNvSpPr>
              <p:nvPr/>
            </p:nvSpPr>
            <p:spPr bwMode="auto">
              <a:xfrm flipV="1">
                <a:off x="4608" y="1776"/>
                <a:ext cx="576" cy="384"/>
              </a:xfrm>
              <a:prstGeom prst="line">
                <a:avLst/>
              </a:prstGeom>
              <a:noFill/>
              <a:ln w="571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grpSp>
            <p:nvGrpSpPr>
              <p:cNvPr id="316446" name="Group 30"/>
              <p:cNvGrpSpPr>
                <a:grpSpLocks/>
              </p:cNvGrpSpPr>
              <p:nvPr/>
            </p:nvGrpSpPr>
            <p:grpSpPr bwMode="auto">
              <a:xfrm>
                <a:off x="3347" y="2736"/>
                <a:ext cx="1103" cy="860"/>
                <a:chOff x="2446" y="912"/>
                <a:chExt cx="1564" cy="1246"/>
              </a:xfrm>
            </p:grpSpPr>
            <p:pic>
              <p:nvPicPr>
                <p:cNvPr id="316447" name="Picture 31" descr="j031134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80" y="912"/>
                  <a:ext cx="756" cy="762"/>
                </a:xfrm>
                <a:prstGeom prst="rect">
                  <a:avLst/>
                </a:prstGeom>
                <a:noFill/>
                <a:extLst>
                  <a:ext uri="{909E8E84-426E-40DD-AFC4-6F175D3DCCD1}">
                    <a14:hiddenFill xmlns:a14="http://schemas.microsoft.com/office/drawing/2010/main">
                      <a:solidFill>
                        <a:srgbClr val="FFFFFF"/>
                      </a:solidFill>
                    </a14:hiddenFill>
                  </a:ext>
                </a:extLst>
              </p:spPr>
            </p:pic>
            <p:sp>
              <p:nvSpPr>
                <p:cNvPr id="316448" name="Text Box 32"/>
                <p:cNvSpPr txBox="1">
                  <a:spLocks noChangeArrowheads="1"/>
                </p:cNvSpPr>
                <p:nvPr/>
              </p:nvSpPr>
              <p:spPr bwMode="auto">
                <a:xfrm>
                  <a:off x="2446" y="1674"/>
                  <a:ext cx="1564" cy="4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t>Buyer #N</a:t>
                  </a:r>
                </a:p>
              </p:txBody>
            </p:sp>
          </p:grpSp>
          <p:sp>
            <p:nvSpPr>
              <p:cNvPr id="316449" name="Oval 33"/>
              <p:cNvSpPr>
                <a:spLocks noChangeArrowheads="1"/>
              </p:cNvSpPr>
              <p:nvPr/>
            </p:nvSpPr>
            <p:spPr bwMode="auto">
              <a:xfrm>
                <a:off x="3984" y="1968"/>
                <a:ext cx="672" cy="672"/>
              </a:xfrm>
              <a:prstGeom prst="ellipse">
                <a:avLst/>
              </a:prstGeom>
              <a:noFill/>
              <a:ln w="57150" algn="ctr">
                <a:solidFill>
                  <a:schemeClr val="tx1"/>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316450" name="Line 34"/>
              <p:cNvSpPr>
                <a:spLocks noChangeShapeType="1"/>
              </p:cNvSpPr>
              <p:nvPr/>
            </p:nvSpPr>
            <p:spPr bwMode="auto">
              <a:xfrm>
                <a:off x="3936" y="1680"/>
                <a:ext cx="288" cy="288"/>
              </a:xfrm>
              <a:prstGeom prst="line">
                <a:avLst/>
              </a:prstGeom>
              <a:noFill/>
              <a:ln w="571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sp>
            <p:nvSpPr>
              <p:cNvPr id="316451" name="Line 35"/>
              <p:cNvSpPr>
                <a:spLocks noChangeShapeType="1"/>
              </p:cNvSpPr>
              <p:nvPr/>
            </p:nvSpPr>
            <p:spPr bwMode="auto">
              <a:xfrm flipV="1">
                <a:off x="3648" y="2352"/>
                <a:ext cx="336" cy="96"/>
              </a:xfrm>
              <a:prstGeom prst="line">
                <a:avLst/>
              </a:prstGeom>
              <a:noFill/>
              <a:ln w="571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sp>
            <p:nvSpPr>
              <p:cNvPr id="316452" name="Line 36"/>
              <p:cNvSpPr>
                <a:spLocks noChangeShapeType="1"/>
              </p:cNvSpPr>
              <p:nvPr/>
            </p:nvSpPr>
            <p:spPr bwMode="auto">
              <a:xfrm flipV="1">
                <a:off x="4080" y="2640"/>
                <a:ext cx="240" cy="432"/>
              </a:xfrm>
              <a:prstGeom prst="line">
                <a:avLst/>
              </a:prstGeom>
              <a:noFill/>
              <a:ln w="571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grpSp>
      </p:grpSp>
      <p:grpSp>
        <p:nvGrpSpPr>
          <p:cNvPr id="316453" name="Group 37"/>
          <p:cNvGrpSpPr>
            <a:grpSpLocks/>
          </p:cNvGrpSpPr>
          <p:nvPr/>
        </p:nvGrpSpPr>
        <p:grpSpPr bwMode="auto">
          <a:xfrm>
            <a:off x="508000" y="2057400"/>
            <a:ext cx="4025900" cy="3463925"/>
            <a:chOff x="320" y="1296"/>
            <a:chExt cx="2536" cy="2182"/>
          </a:xfrm>
        </p:grpSpPr>
        <p:grpSp>
          <p:nvGrpSpPr>
            <p:cNvPr id="316454" name="Group 38"/>
            <p:cNvGrpSpPr>
              <a:grpSpLocks/>
            </p:cNvGrpSpPr>
            <p:nvPr/>
          </p:nvGrpSpPr>
          <p:grpSpPr bwMode="auto">
            <a:xfrm>
              <a:off x="320" y="2304"/>
              <a:ext cx="1312" cy="1174"/>
              <a:chOff x="416" y="864"/>
              <a:chExt cx="1936" cy="1633"/>
            </a:xfrm>
          </p:grpSpPr>
          <p:pic>
            <p:nvPicPr>
              <p:cNvPr id="316455" name="Picture 39" descr="j020550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44" y="1920"/>
                <a:ext cx="480" cy="480"/>
              </a:xfrm>
              <a:prstGeom prst="rect">
                <a:avLst/>
              </a:prstGeom>
              <a:noFill/>
              <a:extLst>
                <a:ext uri="{909E8E84-426E-40DD-AFC4-6F175D3DCCD1}">
                  <a14:hiddenFill xmlns:a14="http://schemas.microsoft.com/office/drawing/2010/main">
                    <a:solidFill>
                      <a:srgbClr val="FFFFFF"/>
                    </a:solidFill>
                  </a14:hiddenFill>
                </a:ext>
              </a:extLst>
            </p:spPr>
          </p:pic>
          <p:pic>
            <p:nvPicPr>
              <p:cNvPr id="316456" name="Picture 40" descr="j03011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36" y="864"/>
                <a:ext cx="432" cy="400"/>
              </a:xfrm>
              <a:prstGeom prst="rect">
                <a:avLst/>
              </a:prstGeom>
              <a:noFill/>
              <a:extLst>
                <a:ext uri="{909E8E84-426E-40DD-AFC4-6F175D3DCCD1}">
                  <a14:hiddenFill xmlns:a14="http://schemas.microsoft.com/office/drawing/2010/main">
                    <a:solidFill>
                      <a:srgbClr val="FFFFFF"/>
                    </a:solidFill>
                  </a14:hiddenFill>
                </a:ext>
              </a:extLst>
            </p:spPr>
          </p:pic>
          <p:pic>
            <p:nvPicPr>
              <p:cNvPr id="316457" name="Picture 41" descr="j031134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8" y="1014"/>
                <a:ext cx="756" cy="762"/>
              </a:xfrm>
              <a:prstGeom prst="rect">
                <a:avLst/>
              </a:prstGeom>
              <a:noFill/>
              <a:extLst>
                <a:ext uri="{909E8E84-426E-40DD-AFC4-6F175D3DCCD1}">
                  <a14:hiddenFill xmlns:a14="http://schemas.microsoft.com/office/drawing/2010/main">
                    <a:solidFill>
                      <a:srgbClr val="FFFFFF"/>
                    </a:solidFill>
                  </a14:hiddenFill>
                </a:ext>
              </a:extLst>
            </p:spPr>
          </p:pic>
          <p:pic>
            <p:nvPicPr>
              <p:cNvPr id="316458" name="Picture 42" descr="j03011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24" y="1760"/>
                <a:ext cx="432" cy="400"/>
              </a:xfrm>
              <a:prstGeom prst="rect">
                <a:avLst/>
              </a:prstGeom>
              <a:noFill/>
              <a:extLst>
                <a:ext uri="{909E8E84-426E-40DD-AFC4-6F175D3DCCD1}">
                  <a14:hiddenFill xmlns:a14="http://schemas.microsoft.com/office/drawing/2010/main">
                    <a:solidFill>
                      <a:srgbClr val="FFFFFF"/>
                    </a:solidFill>
                  </a14:hiddenFill>
                </a:ext>
              </a:extLst>
            </p:spPr>
          </p:pic>
          <p:pic>
            <p:nvPicPr>
              <p:cNvPr id="316459" name="Picture 43" descr="j020550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72" y="1104"/>
                <a:ext cx="480" cy="480"/>
              </a:xfrm>
              <a:prstGeom prst="rect">
                <a:avLst/>
              </a:prstGeom>
              <a:noFill/>
              <a:extLst>
                <a:ext uri="{909E8E84-426E-40DD-AFC4-6F175D3DCCD1}">
                  <a14:hiddenFill xmlns:a14="http://schemas.microsoft.com/office/drawing/2010/main">
                    <a:solidFill>
                      <a:srgbClr val="FFFFFF"/>
                    </a:solidFill>
                  </a14:hiddenFill>
                </a:ext>
              </a:extLst>
            </p:spPr>
          </p:pic>
          <p:sp>
            <p:nvSpPr>
              <p:cNvPr id="316460" name="Text Box 44"/>
              <p:cNvSpPr txBox="1">
                <a:spLocks noChangeArrowheads="1"/>
              </p:cNvSpPr>
              <p:nvPr/>
            </p:nvSpPr>
            <p:spPr bwMode="auto">
              <a:xfrm>
                <a:off x="416" y="1777"/>
                <a:ext cx="916" cy="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t>Buyer #2</a:t>
                </a:r>
              </a:p>
            </p:txBody>
          </p:sp>
          <p:sp>
            <p:nvSpPr>
              <p:cNvPr id="316461" name="Line 45"/>
              <p:cNvSpPr>
                <a:spLocks noChangeShapeType="1"/>
              </p:cNvSpPr>
              <p:nvPr/>
            </p:nvSpPr>
            <p:spPr bwMode="auto">
              <a:xfrm>
                <a:off x="1200" y="1680"/>
                <a:ext cx="384" cy="480"/>
              </a:xfrm>
              <a:prstGeom prst="line">
                <a:avLst/>
              </a:prstGeom>
              <a:noFill/>
              <a:ln w="571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316462" name="Line 46"/>
              <p:cNvSpPr>
                <a:spLocks noChangeShapeType="1"/>
              </p:cNvSpPr>
              <p:nvPr/>
            </p:nvSpPr>
            <p:spPr bwMode="auto">
              <a:xfrm>
                <a:off x="1152" y="1632"/>
                <a:ext cx="720" cy="192"/>
              </a:xfrm>
              <a:prstGeom prst="line">
                <a:avLst/>
              </a:prstGeom>
              <a:noFill/>
              <a:ln w="571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sp>
            <p:nvSpPr>
              <p:cNvPr id="316463" name="Line 47"/>
              <p:cNvSpPr>
                <a:spLocks noChangeShapeType="1"/>
              </p:cNvSpPr>
              <p:nvPr/>
            </p:nvSpPr>
            <p:spPr bwMode="auto">
              <a:xfrm flipV="1">
                <a:off x="1152" y="1392"/>
                <a:ext cx="768" cy="192"/>
              </a:xfrm>
              <a:prstGeom prst="line">
                <a:avLst/>
              </a:prstGeom>
              <a:noFill/>
              <a:ln w="571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sp>
            <p:nvSpPr>
              <p:cNvPr id="316464" name="Line 48"/>
              <p:cNvSpPr>
                <a:spLocks noChangeShapeType="1"/>
              </p:cNvSpPr>
              <p:nvPr/>
            </p:nvSpPr>
            <p:spPr bwMode="auto">
              <a:xfrm flipV="1">
                <a:off x="1152" y="1152"/>
                <a:ext cx="576" cy="384"/>
              </a:xfrm>
              <a:prstGeom prst="line">
                <a:avLst/>
              </a:prstGeom>
              <a:noFill/>
              <a:ln w="571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grpSp>
        <p:sp>
          <p:nvSpPr>
            <p:cNvPr id="316465" name="Freeform 49"/>
            <p:cNvSpPr>
              <a:spLocks/>
            </p:cNvSpPr>
            <p:nvPr/>
          </p:nvSpPr>
          <p:spPr bwMode="auto">
            <a:xfrm>
              <a:off x="608" y="1296"/>
              <a:ext cx="2248" cy="1632"/>
            </a:xfrm>
            <a:custGeom>
              <a:avLst/>
              <a:gdLst>
                <a:gd name="T0" fmla="*/ 1600 w 2248"/>
                <a:gd name="T1" fmla="*/ 0 h 1632"/>
                <a:gd name="T2" fmla="*/ 2032 w 2248"/>
                <a:gd name="T3" fmla="*/ 624 h 1632"/>
                <a:gd name="T4" fmla="*/ 304 w 2248"/>
                <a:gd name="T5" fmla="*/ 1488 h 1632"/>
                <a:gd name="T6" fmla="*/ 208 w 2248"/>
                <a:gd name="T7" fmla="*/ 1488 h 1632"/>
              </a:gdLst>
              <a:ahLst/>
              <a:cxnLst>
                <a:cxn ang="0">
                  <a:pos x="T0" y="T1"/>
                </a:cxn>
                <a:cxn ang="0">
                  <a:pos x="T2" y="T3"/>
                </a:cxn>
                <a:cxn ang="0">
                  <a:pos x="T4" y="T5"/>
                </a:cxn>
                <a:cxn ang="0">
                  <a:pos x="T6" y="T7"/>
                </a:cxn>
              </a:cxnLst>
              <a:rect l="0" t="0" r="r" b="b"/>
              <a:pathLst>
                <a:path w="2248" h="1632">
                  <a:moveTo>
                    <a:pt x="1600" y="0"/>
                  </a:moveTo>
                  <a:cubicBezTo>
                    <a:pt x="1924" y="188"/>
                    <a:pt x="2248" y="376"/>
                    <a:pt x="2032" y="624"/>
                  </a:cubicBezTo>
                  <a:cubicBezTo>
                    <a:pt x="1816" y="872"/>
                    <a:pt x="608" y="1344"/>
                    <a:pt x="304" y="1488"/>
                  </a:cubicBezTo>
                  <a:cubicBezTo>
                    <a:pt x="0" y="1632"/>
                    <a:pt x="104" y="1560"/>
                    <a:pt x="208" y="1488"/>
                  </a:cubicBezTo>
                </a:path>
              </a:pathLst>
            </a:custGeom>
            <a:noFill/>
            <a:ln w="38100" cap="flat" cmpd="sng">
              <a:solidFill>
                <a:schemeClr val="tx1"/>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grpSp>
        <p:nvGrpSpPr>
          <p:cNvPr id="316466" name="Group 50"/>
          <p:cNvGrpSpPr>
            <a:grpSpLocks/>
          </p:cNvGrpSpPr>
          <p:nvPr/>
        </p:nvGrpSpPr>
        <p:grpSpPr bwMode="auto">
          <a:xfrm>
            <a:off x="2133600" y="2133600"/>
            <a:ext cx="2082800" cy="4225925"/>
            <a:chOff x="1344" y="1344"/>
            <a:chExt cx="1312" cy="2662"/>
          </a:xfrm>
        </p:grpSpPr>
        <p:grpSp>
          <p:nvGrpSpPr>
            <p:cNvPr id="316467" name="Group 51"/>
            <p:cNvGrpSpPr>
              <a:grpSpLocks/>
            </p:cNvGrpSpPr>
            <p:nvPr/>
          </p:nvGrpSpPr>
          <p:grpSpPr bwMode="auto">
            <a:xfrm>
              <a:off x="1344" y="2832"/>
              <a:ext cx="1312" cy="1174"/>
              <a:chOff x="416" y="864"/>
              <a:chExt cx="1936" cy="1633"/>
            </a:xfrm>
          </p:grpSpPr>
          <p:pic>
            <p:nvPicPr>
              <p:cNvPr id="316468" name="Picture 52" descr="j020550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44" y="1920"/>
                <a:ext cx="480" cy="480"/>
              </a:xfrm>
              <a:prstGeom prst="rect">
                <a:avLst/>
              </a:prstGeom>
              <a:noFill/>
              <a:extLst>
                <a:ext uri="{909E8E84-426E-40DD-AFC4-6F175D3DCCD1}">
                  <a14:hiddenFill xmlns:a14="http://schemas.microsoft.com/office/drawing/2010/main">
                    <a:solidFill>
                      <a:srgbClr val="FFFFFF"/>
                    </a:solidFill>
                  </a14:hiddenFill>
                </a:ext>
              </a:extLst>
            </p:spPr>
          </p:pic>
          <p:pic>
            <p:nvPicPr>
              <p:cNvPr id="316469" name="Picture 53" descr="j03011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36" y="864"/>
                <a:ext cx="432" cy="400"/>
              </a:xfrm>
              <a:prstGeom prst="rect">
                <a:avLst/>
              </a:prstGeom>
              <a:noFill/>
              <a:extLst>
                <a:ext uri="{909E8E84-426E-40DD-AFC4-6F175D3DCCD1}">
                  <a14:hiddenFill xmlns:a14="http://schemas.microsoft.com/office/drawing/2010/main">
                    <a:solidFill>
                      <a:srgbClr val="FFFFFF"/>
                    </a:solidFill>
                  </a14:hiddenFill>
                </a:ext>
              </a:extLst>
            </p:spPr>
          </p:pic>
          <p:pic>
            <p:nvPicPr>
              <p:cNvPr id="316470" name="Picture 54" descr="j031134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8" y="1014"/>
                <a:ext cx="756" cy="762"/>
              </a:xfrm>
              <a:prstGeom prst="rect">
                <a:avLst/>
              </a:prstGeom>
              <a:noFill/>
              <a:extLst>
                <a:ext uri="{909E8E84-426E-40DD-AFC4-6F175D3DCCD1}">
                  <a14:hiddenFill xmlns:a14="http://schemas.microsoft.com/office/drawing/2010/main">
                    <a:solidFill>
                      <a:srgbClr val="FFFFFF"/>
                    </a:solidFill>
                  </a14:hiddenFill>
                </a:ext>
              </a:extLst>
            </p:spPr>
          </p:pic>
          <p:pic>
            <p:nvPicPr>
              <p:cNvPr id="316471" name="Picture 55" descr="j03011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24" y="1760"/>
                <a:ext cx="432" cy="400"/>
              </a:xfrm>
              <a:prstGeom prst="rect">
                <a:avLst/>
              </a:prstGeom>
              <a:noFill/>
              <a:extLst>
                <a:ext uri="{909E8E84-426E-40DD-AFC4-6F175D3DCCD1}">
                  <a14:hiddenFill xmlns:a14="http://schemas.microsoft.com/office/drawing/2010/main">
                    <a:solidFill>
                      <a:srgbClr val="FFFFFF"/>
                    </a:solidFill>
                  </a14:hiddenFill>
                </a:ext>
              </a:extLst>
            </p:spPr>
          </p:pic>
          <p:pic>
            <p:nvPicPr>
              <p:cNvPr id="316472" name="Picture 56" descr="j020550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72" y="1104"/>
                <a:ext cx="480" cy="480"/>
              </a:xfrm>
              <a:prstGeom prst="rect">
                <a:avLst/>
              </a:prstGeom>
              <a:noFill/>
              <a:extLst>
                <a:ext uri="{909E8E84-426E-40DD-AFC4-6F175D3DCCD1}">
                  <a14:hiddenFill xmlns:a14="http://schemas.microsoft.com/office/drawing/2010/main">
                    <a:solidFill>
                      <a:srgbClr val="FFFFFF"/>
                    </a:solidFill>
                  </a14:hiddenFill>
                </a:ext>
              </a:extLst>
            </p:spPr>
          </p:pic>
          <p:sp>
            <p:nvSpPr>
              <p:cNvPr id="316473" name="Text Box 57"/>
              <p:cNvSpPr txBox="1">
                <a:spLocks noChangeArrowheads="1"/>
              </p:cNvSpPr>
              <p:nvPr/>
            </p:nvSpPr>
            <p:spPr bwMode="auto">
              <a:xfrm>
                <a:off x="416" y="1777"/>
                <a:ext cx="916" cy="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t>Buyer #N</a:t>
                </a:r>
              </a:p>
            </p:txBody>
          </p:sp>
          <p:sp>
            <p:nvSpPr>
              <p:cNvPr id="316474" name="Line 58"/>
              <p:cNvSpPr>
                <a:spLocks noChangeShapeType="1"/>
              </p:cNvSpPr>
              <p:nvPr/>
            </p:nvSpPr>
            <p:spPr bwMode="auto">
              <a:xfrm>
                <a:off x="1200" y="1680"/>
                <a:ext cx="384" cy="480"/>
              </a:xfrm>
              <a:prstGeom prst="line">
                <a:avLst/>
              </a:prstGeom>
              <a:noFill/>
              <a:ln w="571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316475" name="Line 59"/>
              <p:cNvSpPr>
                <a:spLocks noChangeShapeType="1"/>
              </p:cNvSpPr>
              <p:nvPr/>
            </p:nvSpPr>
            <p:spPr bwMode="auto">
              <a:xfrm>
                <a:off x="1152" y="1632"/>
                <a:ext cx="720" cy="192"/>
              </a:xfrm>
              <a:prstGeom prst="line">
                <a:avLst/>
              </a:prstGeom>
              <a:noFill/>
              <a:ln w="571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sp>
            <p:nvSpPr>
              <p:cNvPr id="316476" name="Line 60"/>
              <p:cNvSpPr>
                <a:spLocks noChangeShapeType="1"/>
              </p:cNvSpPr>
              <p:nvPr/>
            </p:nvSpPr>
            <p:spPr bwMode="auto">
              <a:xfrm flipV="1">
                <a:off x="1152" y="1392"/>
                <a:ext cx="768" cy="192"/>
              </a:xfrm>
              <a:prstGeom prst="line">
                <a:avLst/>
              </a:prstGeom>
              <a:noFill/>
              <a:ln w="571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sp>
            <p:nvSpPr>
              <p:cNvPr id="316477" name="Line 61"/>
              <p:cNvSpPr>
                <a:spLocks noChangeShapeType="1"/>
              </p:cNvSpPr>
              <p:nvPr/>
            </p:nvSpPr>
            <p:spPr bwMode="auto">
              <a:xfrm flipV="1">
                <a:off x="1152" y="1152"/>
                <a:ext cx="576" cy="384"/>
              </a:xfrm>
              <a:prstGeom prst="line">
                <a:avLst/>
              </a:prstGeom>
              <a:noFill/>
              <a:ln w="571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grpSp>
        <p:sp>
          <p:nvSpPr>
            <p:cNvPr id="316478" name="Freeform 62"/>
            <p:cNvSpPr>
              <a:spLocks/>
            </p:cNvSpPr>
            <p:nvPr/>
          </p:nvSpPr>
          <p:spPr bwMode="auto">
            <a:xfrm>
              <a:off x="1824" y="1344"/>
              <a:ext cx="720" cy="2016"/>
            </a:xfrm>
            <a:custGeom>
              <a:avLst/>
              <a:gdLst>
                <a:gd name="T0" fmla="*/ 1600 w 2248"/>
                <a:gd name="T1" fmla="*/ 0 h 1632"/>
                <a:gd name="T2" fmla="*/ 2032 w 2248"/>
                <a:gd name="T3" fmla="*/ 624 h 1632"/>
                <a:gd name="T4" fmla="*/ 304 w 2248"/>
                <a:gd name="T5" fmla="*/ 1488 h 1632"/>
                <a:gd name="T6" fmla="*/ 208 w 2248"/>
                <a:gd name="T7" fmla="*/ 1488 h 1632"/>
              </a:gdLst>
              <a:ahLst/>
              <a:cxnLst>
                <a:cxn ang="0">
                  <a:pos x="T0" y="T1"/>
                </a:cxn>
                <a:cxn ang="0">
                  <a:pos x="T2" y="T3"/>
                </a:cxn>
                <a:cxn ang="0">
                  <a:pos x="T4" y="T5"/>
                </a:cxn>
                <a:cxn ang="0">
                  <a:pos x="T6" y="T7"/>
                </a:cxn>
              </a:cxnLst>
              <a:rect l="0" t="0" r="r" b="b"/>
              <a:pathLst>
                <a:path w="2248" h="1632">
                  <a:moveTo>
                    <a:pt x="1600" y="0"/>
                  </a:moveTo>
                  <a:cubicBezTo>
                    <a:pt x="1924" y="188"/>
                    <a:pt x="2248" y="376"/>
                    <a:pt x="2032" y="624"/>
                  </a:cubicBezTo>
                  <a:cubicBezTo>
                    <a:pt x="1816" y="872"/>
                    <a:pt x="608" y="1344"/>
                    <a:pt x="304" y="1488"/>
                  </a:cubicBezTo>
                  <a:cubicBezTo>
                    <a:pt x="0" y="1632"/>
                    <a:pt x="104" y="1560"/>
                    <a:pt x="208" y="1488"/>
                  </a:cubicBezTo>
                </a:path>
              </a:pathLst>
            </a:custGeom>
            <a:noFill/>
            <a:ln w="38100" cap="flat" cmpd="sng">
              <a:solidFill>
                <a:schemeClr val="tx1"/>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grpSp>
      <p:sp>
        <p:nvSpPr>
          <p:cNvPr id="316479" name="Text Box 63"/>
          <p:cNvSpPr txBox="1">
            <a:spLocks noChangeArrowheads="1"/>
          </p:cNvSpPr>
          <p:nvPr/>
        </p:nvSpPr>
        <p:spPr bwMode="auto">
          <a:xfrm>
            <a:off x="4191000" y="2649538"/>
            <a:ext cx="1482725"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8000">
                <a:solidFill>
                  <a:schemeClr val="folHlink"/>
                </a:solidFill>
              </a:rPr>
              <a:t>vs.</a:t>
            </a:r>
          </a:p>
        </p:txBody>
      </p:sp>
    </p:spTree>
    <p:extLst>
      <p:ext uri="{BB962C8B-B14F-4D97-AF65-F5344CB8AC3E}">
        <p14:creationId xmlns:p14="http://schemas.microsoft.com/office/powerpoint/2010/main" val="194905522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16453"/>
                                        </p:tgtEl>
                                        <p:attrNameLst>
                                          <p:attrName>style.visibility</p:attrName>
                                        </p:attrNameLst>
                                      </p:cBhvr>
                                      <p:to>
                                        <p:strVal val="visible"/>
                                      </p:to>
                                    </p:set>
                                    <p:animEffect transition="in" filter="blinds(horizontal)">
                                      <p:cBhvr>
                                        <p:cTn id="7" dur="500"/>
                                        <p:tgtEl>
                                          <p:spTgt spid="31645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16466"/>
                                        </p:tgtEl>
                                        <p:attrNameLst>
                                          <p:attrName>style.visibility</p:attrName>
                                        </p:attrNameLst>
                                      </p:cBhvr>
                                      <p:to>
                                        <p:strVal val="visible"/>
                                      </p:to>
                                    </p:set>
                                    <p:animEffect transition="in" filter="blinds(horizontal)">
                                      <p:cBhvr>
                                        <p:cTn id="12" dur="500"/>
                                        <p:tgtEl>
                                          <p:spTgt spid="31646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16479"/>
                                        </p:tgtEl>
                                        <p:attrNameLst>
                                          <p:attrName>style.visibility</p:attrName>
                                        </p:attrNameLst>
                                      </p:cBhvr>
                                      <p:to>
                                        <p:strVal val="visible"/>
                                      </p:to>
                                    </p:set>
                                    <p:animEffect transition="in" filter="blinds(horizontal)">
                                      <p:cBhvr>
                                        <p:cTn id="17" dur="500"/>
                                        <p:tgtEl>
                                          <p:spTgt spid="316479"/>
                                        </p:tgtEl>
                                      </p:cBhvr>
                                    </p:animEffect>
                                  </p:childTnLst>
                                </p:cTn>
                              </p:par>
                              <p:par>
                                <p:cTn id="18" presetID="3" presetClass="entr" presetSubtype="10" fill="hold" nodeType="withEffect">
                                  <p:stCondLst>
                                    <p:cond delay="0"/>
                                  </p:stCondLst>
                                  <p:childTnLst>
                                    <p:set>
                                      <p:cBhvr>
                                        <p:cTn id="19" dur="1" fill="hold">
                                          <p:stCondLst>
                                            <p:cond delay="0"/>
                                          </p:stCondLst>
                                        </p:cTn>
                                        <p:tgtEl>
                                          <p:spTgt spid="316430"/>
                                        </p:tgtEl>
                                        <p:attrNameLst>
                                          <p:attrName>style.visibility</p:attrName>
                                        </p:attrNameLst>
                                      </p:cBhvr>
                                      <p:to>
                                        <p:strVal val="visible"/>
                                      </p:to>
                                    </p:set>
                                    <p:animEffect transition="in" filter="blinds(horizontal)">
                                      <p:cBhvr>
                                        <p:cTn id="20" dur="500"/>
                                        <p:tgtEl>
                                          <p:spTgt spid="3164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647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n-US"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802789"/>
            <a:ext cx="8131676" cy="4238526"/>
          </a:xfrm>
          <a:prstGeom prst="rect">
            <a:avLst/>
          </a:prstGeom>
          <a:ln/>
        </p:spPr>
        <p:style>
          <a:lnRef idx="0">
            <a:schemeClr val="accent4"/>
          </a:lnRef>
          <a:fillRef idx="3">
            <a:schemeClr val="accent4"/>
          </a:fillRef>
          <a:effectRef idx="3">
            <a:schemeClr val="accent4"/>
          </a:effectRef>
          <a:fontRef idx="minor">
            <a:schemeClr val="lt1"/>
          </a:fontRef>
        </p:style>
      </p:pic>
    </p:spTree>
    <p:extLst>
      <p:ext uri="{BB962C8B-B14F-4D97-AF65-F5344CB8AC3E}">
        <p14:creationId xmlns:p14="http://schemas.microsoft.com/office/powerpoint/2010/main" val="260182419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08000" y="476672"/>
            <a:ext cx="8204200" cy="765175"/>
          </a:xfrm>
        </p:spPr>
        <p:txBody>
          <a:bodyPr>
            <a:noAutofit/>
          </a:bodyPr>
          <a:lstStyle/>
          <a:p>
            <a:r>
              <a:rPr lang="en-US" sz="4000" dirty="0" smtClean="0">
                <a:solidFill>
                  <a:srgbClr val="0070C0"/>
                </a:solidFill>
              </a:rPr>
              <a:t>Los </a:t>
            </a:r>
            <a:r>
              <a:rPr lang="en-US" sz="4000" dirty="0" err="1" smtClean="0">
                <a:solidFill>
                  <a:srgbClr val="0070C0"/>
                </a:solidFill>
              </a:rPr>
              <a:t>ahorros</a:t>
            </a:r>
            <a:r>
              <a:rPr lang="en-US" sz="4000" dirty="0" smtClean="0">
                <a:solidFill>
                  <a:srgbClr val="0070C0"/>
                </a:solidFill>
              </a:rPr>
              <a:t> de Sourcing  y un </a:t>
            </a:r>
            <a:r>
              <a:rPr lang="en-US" sz="4000" dirty="0" err="1" smtClean="0">
                <a:solidFill>
                  <a:srgbClr val="0070C0"/>
                </a:solidFill>
              </a:rPr>
              <a:t>eProcurement</a:t>
            </a:r>
            <a:r>
              <a:rPr lang="en-US" sz="4000" dirty="0" smtClean="0">
                <a:solidFill>
                  <a:srgbClr val="0070C0"/>
                </a:solidFill>
              </a:rPr>
              <a:t> </a:t>
            </a:r>
            <a:r>
              <a:rPr lang="en-US" sz="4000" dirty="0" err="1" smtClean="0">
                <a:solidFill>
                  <a:srgbClr val="0070C0"/>
                </a:solidFill>
              </a:rPr>
              <a:t>optimizado</a:t>
            </a:r>
            <a:endParaRPr lang="en-US" sz="4000" dirty="0">
              <a:solidFill>
                <a:srgbClr val="0070C0"/>
              </a:solidFill>
            </a:endParaRPr>
          </a:p>
        </p:txBody>
      </p:sp>
      <p:sp>
        <p:nvSpPr>
          <p:cNvPr id="4" name="3 Marcador de fecha"/>
          <p:cNvSpPr>
            <a:spLocks noGrp="1"/>
          </p:cNvSpPr>
          <p:nvPr>
            <p:ph type="dt" sz="half" idx="10"/>
          </p:nvPr>
        </p:nvSpPr>
        <p:spPr/>
        <p:txBody>
          <a:bodyPr/>
          <a:lstStyle/>
          <a:p>
            <a:pPr>
              <a:defRPr/>
            </a:pPr>
            <a:fld id="{DB2D60AE-2CEC-4D4A-8F13-2FF481FF1966}" type="datetime1">
              <a:rPr lang="en-US" smtClean="0"/>
              <a:pPr>
                <a:defRPr/>
              </a:pPr>
              <a:t>4/19/2012</a:t>
            </a:fld>
            <a:endParaRPr lang="en-US"/>
          </a:p>
        </p:txBody>
      </p:sp>
      <p:sp>
        <p:nvSpPr>
          <p:cNvPr id="6" name="5 Marcador de número de diapositiva"/>
          <p:cNvSpPr>
            <a:spLocks noGrp="1"/>
          </p:cNvSpPr>
          <p:nvPr>
            <p:ph type="sldNum" sz="quarter" idx="11"/>
          </p:nvPr>
        </p:nvSpPr>
        <p:spPr>
          <a:xfrm>
            <a:off x="8280400" y="6543675"/>
            <a:ext cx="863600" cy="260350"/>
          </a:xfrm>
          <a:prstGeom prst="rect">
            <a:avLst/>
          </a:prstGeom>
        </p:spPr>
        <p:txBody>
          <a:bodyPr/>
          <a:lstStyle/>
          <a:p>
            <a:pPr>
              <a:defRPr/>
            </a:pPr>
            <a:fld id="{9941EB5C-3EB3-4822-BA6A-C9466CDA0481}" type="slidenum">
              <a:rPr lang="en-US" smtClean="0"/>
              <a:pPr>
                <a:defRPr/>
              </a:pPr>
              <a:t>22</a:t>
            </a:fld>
            <a:endParaRPr lang="en-US"/>
          </a:p>
        </p:txBody>
      </p:sp>
      <p:sp>
        <p:nvSpPr>
          <p:cNvPr id="5" name="4 Marcador de pie de página"/>
          <p:cNvSpPr>
            <a:spLocks noGrp="1"/>
          </p:cNvSpPr>
          <p:nvPr>
            <p:ph type="ftr" sz="quarter" idx="12"/>
          </p:nvPr>
        </p:nvSpPr>
        <p:spPr/>
        <p:txBody>
          <a:bodyPr/>
          <a:lstStyle/>
          <a:p>
            <a:pPr>
              <a:defRPr/>
            </a:pPr>
            <a:r>
              <a:rPr lang="en-US" dirty="0" smtClean="0"/>
              <a:t>© 2001-2008 Quadrem International, Ltd.</a:t>
            </a:r>
            <a:endParaRPr lang="en-US" dirty="0"/>
          </a:p>
        </p:txBody>
      </p:sp>
      <p:pic>
        <p:nvPicPr>
          <p:cNvPr id="2058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1600200"/>
            <a:ext cx="7086600" cy="396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0945218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10 Diagrama"/>
          <p:cNvGraphicFramePr/>
          <p:nvPr/>
        </p:nvGraphicFramePr>
        <p:xfrm>
          <a:off x="714348" y="1428736"/>
          <a:ext cx="7772400" cy="4114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55650" name="Line 8"/>
          <p:cNvSpPr>
            <a:spLocks noChangeShapeType="1"/>
          </p:cNvSpPr>
          <p:nvPr/>
        </p:nvSpPr>
        <p:spPr bwMode="auto">
          <a:xfrm>
            <a:off x="323850" y="908050"/>
            <a:ext cx="8569325" cy="0"/>
          </a:xfrm>
          <a:prstGeom prst="line">
            <a:avLst/>
          </a:prstGeom>
          <a:noFill/>
          <a:ln w="9525">
            <a:solidFill>
              <a:schemeClr val="accent1"/>
            </a:solidFill>
            <a:round/>
            <a:headEnd/>
            <a:tailEnd/>
          </a:ln>
          <a:extLst>
            <a:ext uri="{909E8E84-426E-40DD-AFC4-6F175D3DCCD1}">
              <a14:hiddenFill xmlns:a14="http://schemas.microsoft.com/office/drawing/2010/main">
                <a:noFill/>
              </a14:hiddenFill>
            </a:ext>
          </a:extLst>
        </p:spPr>
        <p:txBody>
          <a:bodyPr lIns="36696" tIns="18348" rIns="36696" bIns="18348" anchor="ctr">
            <a:spAutoFit/>
          </a:bodyPr>
          <a:lstStyle/>
          <a:p>
            <a:endParaRPr lang="en-AU"/>
          </a:p>
        </p:txBody>
      </p:sp>
      <p:graphicFrame>
        <p:nvGraphicFramePr>
          <p:cNvPr id="13" name="12 Diagrama"/>
          <p:cNvGraphicFramePr/>
          <p:nvPr>
            <p:extLst>
              <p:ext uri="{D42A27DB-BD31-4B8C-83A1-F6EECF244321}">
                <p14:modId xmlns:p14="http://schemas.microsoft.com/office/powerpoint/2010/main" val="2095170162"/>
              </p:ext>
            </p:extLst>
          </p:nvPr>
        </p:nvGraphicFramePr>
        <p:xfrm>
          <a:off x="928662" y="1357298"/>
          <a:ext cx="7500990" cy="445146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5" name="14 Título"/>
          <p:cNvSpPr>
            <a:spLocks noGrp="1"/>
          </p:cNvSpPr>
          <p:nvPr>
            <p:ph type="title"/>
          </p:nvPr>
        </p:nvSpPr>
        <p:spPr>
          <a:xfrm>
            <a:off x="179512" y="228600"/>
            <a:ext cx="8352928" cy="608111"/>
          </a:xfrm>
        </p:spPr>
        <p:txBody>
          <a:bodyPr>
            <a:noAutofit/>
          </a:bodyPr>
          <a:lstStyle/>
          <a:p>
            <a:pPr eaLnBrk="1" hangingPunct="1">
              <a:defRPr/>
            </a:pPr>
            <a:r>
              <a:rPr lang="en-US" sz="2400" dirty="0">
                <a:solidFill>
                  <a:srgbClr val="0070C0"/>
                </a:solidFill>
              </a:rPr>
              <a:t>El Valor </a:t>
            </a:r>
            <a:r>
              <a:rPr lang="en-US" sz="2400" dirty="0" smtClean="0">
                <a:solidFill>
                  <a:srgbClr val="0070C0"/>
                </a:solidFill>
              </a:rPr>
              <a:t>del Abastecimiento </a:t>
            </a:r>
            <a:r>
              <a:rPr lang="en-US" sz="2400" dirty="0" err="1" smtClean="0">
                <a:solidFill>
                  <a:srgbClr val="0070C0"/>
                </a:solidFill>
              </a:rPr>
              <a:t>electrónico</a:t>
            </a:r>
            <a:r>
              <a:rPr lang="en-US" sz="2400" dirty="0" smtClean="0">
                <a:solidFill>
                  <a:srgbClr val="0070C0"/>
                </a:solidFill>
              </a:rPr>
              <a:t>:  </a:t>
            </a:r>
            <a:r>
              <a:rPr lang="en-US" sz="2400" dirty="0" err="1" smtClean="0">
                <a:solidFill>
                  <a:srgbClr val="0070C0"/>
                </a:solidFill>
              </a:rPr>
              <a:t>Beneficios</a:t>
            </a:r>
            <a:r>
              <a:rPr lang="en-US" sz="2400" dirty="0" smtClean="0">
                <a:solidFill>
                  <a:srgbClr val="0070C0"/>
                </a:solidFill>
              </a:rPr>
              <a:t> </a:t>
            </a:r>
            <a:r>
              <a:rPr lang="en-US" sz="2400" dirty="0" err="1" smtClean="0">
                <a:solidFill>
                  <a:srgbClr val="0070C0"/>
                </a:solidFill>
              </a:rPr>
              <a:t>Observados</a:t>
            </a:r>
            <a:endParaRPr lang="es-ES" sz="2400" dirty="0">
              <a:solidFill>
                <a:srgbClr val="0070C0"/>
              </a:solidFill>
            </a:endParaRPr>
          </a:p>
        </p:txBody>
      </p:sp>
      <p:pic>
        <p:nvPicPr>
          <p:cNvPr id="190466" name="Picture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850828" y="5867400"/>
            <a:ext cx="6064572"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2287486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graphicEl>
                                              <a:dgm id="{81D2C80B-F704-444D-8E6F-4106E052A11A}"/>
                                            </p:graphicEl>
                                          </p:spTgt>
                                        </p:tgtEl>
                                        <p:attrNameLst>
                                          <p:attrName>style.visibility</p:attrName>
                                        </p:attrNameLst>
                                      </p:cBhvr>
                                      <p:to>
                                        <p:strVal val="visible"/>
                                      </p:to>
                                    </p:set>
                                    <p:animEffect transition="in" filter="wipe(down)">
                                      <p:cBhvr>
                                        <p:cTn id="7" dur="500"/>
                                        <p:tgtEl>
                                          <p:spTgt spid="13">
                                            <p:graphicEl>
                                              <a:dgm id="{81D2C80B-F704-444D-8E6F-4106E052A11A}"/>
                                            </p:graphic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3">
                                            <p:graphicEl>
                                              <a:dgm id="{A4AC7AA7-F43E-4627-BF92-AAC05F73482A}"/>
                                            </p:graphicEl>
                                          </p:spTgt>
                                        </p:tgtEl>
                                        <p:attrNameLst>
                                          <p:attrName>style.visibility</p:attrName>
                                        </p:attrNameLst>
                                      </p:cBhvr>
                                      <p:to>
                                        <p:strVal val="visible"/>
                                      </p:to>
                                    </p:set>
                                    <p:animEffect transition="in" filter="wipe(down)">
                                      <p:cBhvr>
                                        <p:cTn id="10" dur="500"/>
                                        <p:tgtEl>
                                          <p:spTgt spid="13">
                                            <p:graphicEl>
                                              <a:dgm id="{A4AC7AA7-F43E-4627-BF92-AAC05F73482A}"/>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3">
                                            <p:graphicEl>
                                              <a:dgm id="{A0CFB931-40A8-48BA-BE70-335650083A89}"/>
                                            </p:graphicEl>
                                          </p:spTgt>
                                        </p:tgtEl>
                                        <p:attrNameLst>
                                          <p:attrName>style.visibility</p:attrName>
                                        </p:attrNameLst>
                                      </p:cBhvr>
                                      <p:to>
                                        <p:strVal val="visible"/>
                                      </p:to>
                                    </p:set>
                                    <p:animEffect transition="in" filter="wipe(down)">
                                      <p:cBhvr>
                                        <p:cTn id="15" dur="500"/>
                                        <p:tgtEl>
                                          <p:spTgt spid="13">
                                            <p:graphicEl>
                                              <a:dgm id="{A0CFB931-40A8-48BA-BE70-335650083A89}"/>
                                            </p:graphicEl>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3">
                                            <p:graphicEl>
                                              <a:dgm id="{1042CD5A-9516-46B4-9EC1-A35CA0E53178}"/>
                                            </p:graphicEl>
                                          </p:spTgt>
                                        </p:tgtEl>
                                        <p:attrNameLst>
                                          <p:attrName>style.visibility</p:attrName>
                                        </p:attrNameLst>
                                      </p:cBhvr>
                                      <p:to>
                                        <p:strVal val="visible"/>
                                      </p:to>
                                    </p:set>
                                    <p:animEffect transition="in" filter="wipe(down)">
                                      <p:cBhvr>
                                        <p:cTn id="18" dur="500"/>
                                        <p:tgtEl>
                                          <p:spTgt spid="13">
                                            <p:graphicEl>
                                              <a:dgm id="{1042CD5A-9516-46B4-9EC1-A35CA0E53178}"/>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3">
                                            <p:graphicEl>
                                              <a:dgm id="{D4FF082A-4109-467E-A3CB-26FA3BE932A0}"/>
                                            </p:graphicEl>
                                          </p:spTgt>
                                        </p:tgtEl>
                                        <p:attrNameLst>
                                          <p:attrName>style.visibility</p:attrName>
                                        </p:attrNameLst>
                                      </p:cBhvr>
                                      <p:to>
                                        <p:strVal val="visible"/>
                                      </p:to>
                                    </p:set>
                                    <p:animEffect transition="in" filter="wipe(down)">
                                      <p:cBhvr>
                                        <p:cTn id="23" dur="500"/>
                                        <p:tgtEl>
                                          <p:spTgt spid="13">
                                            <p:graphicEl>
                                              <a:dgm id="{D4FF082A-4109-467E-A3CB-26FA3BE932A0}"/>
                                            </p:graphicEl>
                                          </p:spTgt>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3">
                                            <p:graphicEl>
                                              <a:dgm id="{7D5E4BC6-CE6D-4471-BAA3-AEAC40852B81}"/>
                                            </p:graphicEl>
                                          </p:spTgt>
                                        </p:tgtEl>
                                        <p:attrNameLst>
                                          <p:attrName>style.visibility</p:attrName>
                                        </p:attrNameLst>
                                      </p:cBhvr>
                                      <p:to>
                                        <p:strVal val="visible"/>
                                      </p:to>
                                    </p:set>
                                    <p:animEffect transition="in" filter="wipe(down)">
                                      <p:cBhvr>
                                        <p:cTn id="26" dur="500"/>
                                        <p:tgtEl>
                                          <p:spTgt spid="13">
                                            <p:graphicEl>
                                              <a:dgm id="{7D5E4BC6-CE6D-4471-BAA3-AEAC40852B81}"/>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13">
                                            <p:graphicEl>
                                              <a:dgm id="{85A7C15E-593E-483B-8341-F45E6D412B93}"/>
                                            </p:graphicEl>
                                          </p:spTgt>
                                        </p:tgtEl>
                                        <p:attrNameLst>
                                          <p:attrName>style.visibility</p:attrName>
                                        </p:attrNameLst>
                                      </p:cBhvr>
                                      <p:to>
                                        <p:strVal val="visible"/>
                                      </p:to>
                                    </p:set>
                                    <p:animEffect transition="in" filter="wipe(down)">
                                      <p:cBhvr>
                                        <p:cTn id="31" dur="500"/>
                                        <p:tgtEl>
                                          <p:spTgt spid="13">
                                            <p:graphicEl>
                                              <a:dgm id="{85A7C15E-593E-483B-8341-F45E6D412B93}"/>
                                            </p:graphicEl>
                                          </p:spTgt>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3">
                                            <p:graphicEl>
                                              <a:dgm id="{CEA16822-4543-472E-BC1F-905B24D1AECE}"/>
                                            </p:graphicEl>
                                          </p:spTgt>
                                        </p:tgtEl>
                                        <p:attrNameLst>
                                          <p:attrName>style.visibility</p:attrName>
                                        </p:attrNameLst>
                                      </p:cBhvr>
                                      <p:to>
                                        <p:strVal val="visible"/>
                                      </p:to>
                                    </p:set>
                                    <p:animEffect transition="in" filter="wipe(down)">
                                      <p:cBhvr>
                                        <p:cTn id="34" dur="500"/>
                                        <p:tgtEl>
                                          <p:spTgt spid="13">
                                            <p:graphicEl>
                                              <a:dgm id="{CEA16822-4543-472E-BC1F-905B24D1AECE}"/>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3" grpId="0">
        <p:bldSub>
          <a:bldDgm bld="one"/>
        </p:bldSub>
      </p:bldGraphic>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798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0825" y="981075"/>
            <a:ext cx="8893175" cy="2087563"/>
          </a:xfrm>
          <a:prstGeom prst="rect">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7987" name="Text Box 3"/>
          <p:cNvSpPr txBox="1">
            <a:spLocks noChangeArrowheads="1"/>
          </p:cNvSpPr>
          <p:nvPr/>
        </p:nvSpPr>
        <p:spPr bwMode="auto">
          <a:xfrm>
            <a:off x="1403350" y="260350"/>
            <a:ext cx="6299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s-CL" b="1">
                <a:latin typeface="Arial" pitchFamily="34" charset="0"/>
              </a:rPr>
              <a:t>Importantes beneficios para ambas partes</a:t>
            </a:r>
          </a:p>
        </p:txBody>
      </p:sp>
      <p:sp>
        <p:nvSpPr>
          <p:cNvPr id="297988" name="AutoShape 4"/>
          <p:cNvSpPr>
            <a:spLocks noChangeArrowheads="1"/>
          </p:cNvSpPr>
          <p:nvPr/>
        </p:nvSpPr>
        <p:spPr bwMode="auto">
          <a:xfrm>
            <a:off x="4427538" y="3357563"/>
            <a:ext cx="504825" cy="1800225"/>
          </a:xfrm>
          <a:prstGeom prst="curvedRightArrow">
            <a:avLst>
              <a:gd name="adj1" fmla="val 71321"/>
              <a:gd name="adj2" fmla="val 142642"/>
              <a:gd name="adj3" fmla="val 3333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7989" name="AutoShape 5"/>
          <p:cNvSpPr>
            <a:spLocks noChangeArrowheads="1"/>
          </p:cNvSpPr>
          <p:nvPr/>
        </p:nvSpPr>
        <p:spPr bwMode="auto">
          <a:xfrm>
            <a:off x="3851275" y="3429000"/>
            <a:ext cx="433388" cy="1657350"/>
          </a:xfrm>
          <a:prstGeom prst="curvedLeftArrow">
            <a:avLst>
              <a:gd name="adj1" fmla="val 76483"/>
              <a:gd name="adj2" fmla="val 152967"/>
              <a:gd name="adj3" fmla="val 3333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7990" name="Text Box 6"/>
          <p:cNvSpPr txBox="1">
            <a:spLocks noChangeArrowheads="1"/>
          </p:cNvSpPr>
          <p:nvPr/>
        </p:nvSpPr>
        <p:spPr bwMode="auto">
          <a:xfrm>
            <a:off x="539750" y="3500438"/>
            <a:ext cx="2755900" cy="2573337"/>
          </a:xfrm>
          <a:prstGeom prst="rect">
            <a:avLst/>
          </a:prstGeom>
          <a:solidFill>
            <a:srgbClr val="FFFF99"/>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s-CL" sz="1800">
                <a:solidFill>
                  <a:srgbClr val="000066"/>
                </a:solidFill>
                <a:latin typeface="Arial" pitchFamily="34" charset="0"/>
              </a:rPr>
              <a:t> COMPRADORES:</a:t>
            </a:r>
          </a:p>
          <a:p>
            <a:endParaRPr lang="es-CL" sz="1800">
              <a:solidFill>
                <a:srgbClr val="000066"/>
              </a:solidFill>
              <a:latin typeface="Arial" pitchFamily="34" charset="0"/>
            </a:endParaRPr>
          </a:p>
          <a:p>
            <a:pPr>
              <a:buFontTx/>
              <a:buChar char="-"/>
            </a:pPr>
            <a:r>
              <a:rPr lang="es-CL" sz="1800">
                <a:solidFill>
                  <a:srgbClr val="000066"/>
                </a:solidFill>
                <a:latin typeface="Arial" pitchFamily="34" charset="0"/>
              </a:rPr>
              <a:t>Ahorros en precio</a:t>
            </a:r>
          </a:p>
          <a:p>
            <a:pPr>
              <a:buFontTx/>
              <a:buChar char="-"/>
            </a:pPr>
            <a:r>
              <a:rPr lang="es-CL" sz="1800">
                <a:solidFill>
                  <a:srgbClr val="000066"/>
                </a:solidFill>
                <a:latin typeface="Arial" pitchFamily="34" charset="0"/>
              </a:rPr>
              <a:t> Más transparencia</a:t>
            </a:r>
          </a:p>
          <a:p>
            <a:pPr>
              <a:buFontTx/>
              <a:buChar char="-"/>
            </a:pPr>
            <a:r>
              <a:rPr lang="es-CL" sz="1800">
                <a:solidFill>
                  <a:srgbClr val="000066"/>
                </a:solidFill>
                <a:latin typeface="Arial" pitchFamily="34" charset="0"/>
              </a:rPr>
              <a:t> Más eficiencia</a:t>
            </a:r>
          </a:p>
          <a:p>
            <a:pPr>
              <a:buFontTx/>
              <a:buChar char="-"/>
            </a:pPr>
            <a:r>
              <a:rPr lang="es-CL" sz="1800">
                <a:solidFill>
                  <a:srgbClr val="000066"/>
                </a:solidFill>
                <a:latin typeface="Arial" pitchFamily="34" charset="0"/>
              </a:rPr>
              <a:t> Menos inventarios</a:t>
            </a:r>
          </a:p>
          <a:p>
            <a:pPr>
              <a:buFontTx/>
              <a:buChar char="-"/>
            </a:pPr>
            <a:r>
              <a:rPr lang="es-CL" sz="1800">
                <a:solidFill>
                  <a:srgbClr val="000066"/>
                </a:solidFill>
                <a:latin typeface="Arial" pitchFamily="34" charset="0"/>
              </a:rPr>
              <a:t> Mejorar colaboración       con proveedores</a:t>
            </a:r>
          </a:p>
          <a:p>
            <a:pPr>
              <a:buFontTx/>
              <a:buChar char="-"/>
            </a:pPr>
            <a:endParaRPr lang="es-CL" sz="1800">
              <a:solidFill>
                <a:srgbClr val="000066"/>
              </a:solidFill>
              <a:latin typeface="Arial" pitchFamily="34" charset="0"/>
            </a:endParaRPr>
          </a:p>
        </p:txBody>
      </p:sp>
      <p:sp>
        <p:nvSpPr>
          <p:cNvPr id="297991" name="Text Box 7"/>
          <p:cNvSpPr txBox="1">
            <a:spLocks noChangeArrowheads="1"/>
          </p:cNvSpPr>
          <p:nvPr/>
        </p:nvSpPr>
        <p:spPr bwMode="auto">
          <a:xfrm>
            <a:off x="323850" y="6237288"/>
            <a:ext cx="5137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s-CL" sz="1800">
                <a:latin typeface="Arial" pitchFamily="34" charset="0"/>
              </a:rPr>
              <a:t>10% – 15% del Margen operacional	(*)	      </a:t>
            </a:r>
          </a:p>
        </p:txBody>
      </p:sp>
      <p:sp>
        <p:nvSpPr>
          <p:cNvPr id="297992" name="Text Box 8"/>
          <p:cNvSpPr txBox="1">
            <a:spLocks noChangeArrowheads="1"/>
          </p:cNvSpPr>
          <p:nvPr/>
        </p:nvSpPr>
        <p:spPr bwMode="auto">
          <a:xfrm>
            <a:off x="5435600" y="3500438"/>
            <a:ext cx="2755900" cy="2573337"/>
          </a:xfrm>
          <a:prstGeom prst="rect">
            <a:avLst/>
          </a:prstGeom>
          <a:solidFill>
            <a:srgbClr val="FFFF99"/>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s-CL" sz="1800">
                <a:solidFill>
                  <a:srgbClr val="000066"/>
                </a:solidFill>
                <a:latin typeface="Arial" pitchFamily="34" charset="0"/>
              </a:rPr>
              <a:t> PROVEEDORES:</a:t>
            </a:r>
          </a:p>
          <a:p>
            <a:endParaRPr lang="es-CL" sz="1800">
              <a:solidFill>
                <a:srgbClr val="000066"/>
              </a:solidFill>
              <a:latin typeface="Arial" pitchFamily="34" charset="0"/>
            </a:endParaRPr>
          </a:p>
          <a:p>
            <a:pPr>
              <a:buFontTx/>
              <a:buChar char="-"/>
            </a:pPr>
            <a:r>
              <a:rPr lang="es-CL" sz="1800">
                <a:solidFill>
                  <a:srgbClr val="000066"/>
                </a:solidFill>
                <a:latin typeface="Arial" pitchFamily="34" charset="0"/>
              </a:rPr>
              <a:t> Más oportunidades de negocio.</a:t>
            </a:r>
          </a:p>
          <a:p>
            <a:pPr>
              <a:buFontTx/>
              <a:buChar char="-"/>
            </a:pPr>
            <a:r>
              <a:rPr lang="es-CL" sz="1800">
                <a:solidFill>
                  <a:srgbClr val="000066"/>
                </a:solidFill>
                <a:latin typeface="Arial" pitchFamily="34" charset="0"/>
              </a:rPr>
              <a:t> Más eficiencia</a:t>
            </a:r>
          </a:p>
          <a:p>
            <a:pPr>
              <a:buFontTx/>
              <a:buChar char="-"/>
            </a:pPr>
            <a:r>
              <a:rPr lang="es-CL" sz="1800">
                <a:solidFill>
                  <a:srgbClr val="000066"/>
                </a:solidFill>
                <a:latin typeface="Arial" pitchFamily="34" charset="0"/>
              </a:rPr>
              <a:t> Fidelización y mejor servicio.</a:t>
            </a:r>
          </a:p>
          <a:p>
            <a:endParaRPr lang="es-CL" sz="1800">
              <a:solidFill>
                <a:srgbClr val="000066"/>
              </a:solidFill>
              <a:latin typeface="Arial" pitchFamily="34" charset="0"/>
            </a:endParaRPr>
          </a:p>
          <a:p>
            <a:pPr>
              <a:buFontTx/>
              <a:buChar char="-"/>
            </a:pPr>
            <a:endParaRPr lang="es-CL" sz="1800">
              <a:solidFill>
                <a:srgbClr val="000066"/>
              </a:solidFill>
              <a:latin typeface="Arial" pitchFamily="34" charset="0"/>
            </a:endParaRPr>
          </a:p>
        </p:txBody>
      </p:sp>
      <p:sp>
        <p:nvSpPr>
          <p:cNvPr id="297993" name="Text Box 9"/>
          <p:cNvSpPr txBox="1">
            <a:spLocks noChangeArrowheads="1"/>
          </p:cNvSpPr>
          <p:nvPr/>
        </p:nvSpPr>
        <p:spPr bwMode="auto">
          <a:xfrm>
            <a:off x="6143625" y="6629400"/>
            <a:ext cx="3000375"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s-CL" sz="900">
                <a:latin typeface="Arial" pitchFamily="34" charset="0"/>
              </a:rPr>
              <a:t>(*) = Estudio del Credite Suisse First Technology Group</a:t>
            </a:r>
          </a:p>
        </p:txBody>
      </p:sp>
    </p:spTree>
    <p:extLst>
      <p:ext uri="{BB962C8B-B14F-4D97-AF65-F5344CB8AC3E}">
        <p14:creationId xmlns:p14="http://schemas.microsoft.com/office/powerpoint/2010/main" val="127340558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23528" y="2564904"/>
            <a:ext cx="8373616" cy="1143000"/>
          </a:xfrm>
        </p:spPr>
        <p:style>
          <a:lnRef idx="2">
            <a:schemeClr val="accent2"/>
          </a:lnRef>
          <a:fillRef idx="1">
            <a:schemeClr val="lt1"/>
          </a:fillRef>
          <a:effectRef idx="0">
            <a:schemeClr val="accent2"/>
          </a:effectRef>
          <a:fontRef idx="minor">
            <a:schemeClr val="dk1"/>
          </a:fontRef>
        </p:style>
        <p:txBody>
          <a:bodyPr>
            <a:normAutofit fontScale="90000"/>
          </a:bodyPr>
          <a:lstStyle/>
          <a:p>
            <a:r>
              <a:rPr lang="es-MX" dirty="0" smtClean="0"/>
              <a:t>iii) Visión esquemática</a:t>
            </a:r>
            <a:endParaRPr lang="en-US" dirty="0"/>
          </a:p>
        </p:txBody>
      </p:sp>
    </p:spTree>
    <p:extLst>
      <p:ext uri="{BB962C8B-B14F-4D97-AF65-F5344CB8AC3E}">
        <p14:creationId xmlns:p14="http://schemas.microsoft.com/office/powerpoint/2010/main" val="57950852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ChangeArrowheads="1"/>
          </p:cNvSpPr>
          <p:nvPr/>
        </p:nvSpPr>
        <p:spPr bwMode="auto">
          <a:xfrm>
            <a:off x="746125" y="2193925"/>
            <a:ext cx="1205458" cy="369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lang="es-CL" b="1" dirty="0" smtClean="0">
                <a:solidFill>
                  <a:srgbClr val="000066"/>
                </a:solidFill>
              </a:rPr>
              <a:t>e-</a:t>
            </a:r>
            <a:r>
              <a:rPr lang="es-CL" b="1" dirty="0" err="1" smtClean="0">
                <a:solidFill>
                  <a:srgbClr val="000066"/>
                </a:solidFill>
              </a:rPr>
              <a:t>Auctions</a:t>
            </a:r>
            <a:endParaRPr lang="es-CL" b="1" dirty="0">
              <a:solidFill>
                <a:srgbClr val="000066"/>
              </a:solidFill>
            </a:endParaRPr>
          </a:p>
        </p:txBody>
      </p:sp>
      <p:sp>
        <p:nvSpPr>
          <p:cNvPr id="100355" name="Rectangle 3"/>
          <p:cNvSpPr>
            <a:spLocks noChangeArrowheads="1"/>
          </p:cNvSpPr>
          <p:nvPr/>
        </p:nvSpPr>
        <p:spPr bwMode="auto">
          <a:xfrm>
            <a:off x="6461125" y="2041525"/>
            <a:ext cx="203993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lang="es-CL" sz="2800" b="1">
                <a:solidFill>
                  <a:srgbClr val="000066"/>
                </a:solidFill>
              </a:rPr>
              <a:t>INTERNET</a:t>
            </a:r>
          </a:p>
        </p:txBody>
      </p:sp>
      <p:sp>
        <p:nvSpPr>
          <p:cNvPr id="100356" name="Rectangle 4"/>
          <p:cNvSpPr>
            <a:spLocks noChangeArrowheads="1"/>
          </p:cNvSpPr>
          <p:nvPr/>
        </p:nvSpPr>
        <p:spPr bwMode="auto">
          <a:xfrm>
            <a:off x="2117725" y="2727325"/>
            <a:ext cx="1098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lang="es-CL" b="1">
                <a:solidFill>
                  <a:srgbClr val="000066"/>
                </a:solidFill>
              </a:rPr>
              <a:t>WWW</a:t>
            </a:r>
          </a:p>
        </p:txBody>
      </p:sp>
      <p:sp>
        <p:nvSpPr>
          <p:cNvPr id="100358" name="Rectangle 6"/>
          <p:cNvSpPr>
            <a:spLocks noChangeArrowheads="1"/>
          </p:cNvSpPr>
          <p:nvPr/>
        </p:nvSpPr>
        <p:spPr bwMode="auto">
          <a:xfrm>
            <a:off x="5910631" y="4515624"/>
            <a:ext cx="2320187" cy="369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lang="es-CL" b="1" dirty="0" smtClean="0">
                <a:solidFill>
                  <a:srgbClr val="000066"/>
                </a:solidFill>
              </a:rPr>
              <a:t>Catálogos electrónicos</a:t>
            </a:r>
            <a:endParaRPr lang="es-CL" b="1" dirty="0">
              <a:solidFill>
                <a:srgbClr val="000066"/>
              </a:solidFill>
            </a:endParaRPr>
          </a:p>
        </p:txBody>
      </p:sp>
      <p:sp>
        <p:nvSpPr>
          <p:cNvPr id="100359" name="Rectangle 7"/>
          <p:cNvSpPr>
            <a:spLocks noChangeArrowheads="1"/>
          </p:cNvSpPr>
          <p:nvPr/>
        </p:nvSpPr>
        <p:spPr bwMode="auto">
          <a:xfrm>
            <a:off x="6918325" y="3794125"/>
            <a:ext cx="14874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lang="es-CL" b="1">
                <a:solidFill>
                  <a:srgbClr val="000066"/>
                </a:solidFill>
              </a:rPr>
              <a:t>ORACLE</a:t>
            </a:r>
          </a:p>
        </p:txBody>
      </p:sp>
      <p:sp>
        <p:nvSpPr>
          <p:cNvPr id="100364" name="Rectangle 12"/>
          <p:cNvSpPr>
            <a:spLocks noChangeArrowheads="1"/>
          </p:cNvSpPr>
          <p:nvPr/>
        </p:nvSpPr>
        <p:spPr bwMode="auto">
          <a:xfrm>
            <a:off x="136525" y="1584325"/>
            <a:ext cx="626775" cy="369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lang="es-CL" b="1" dirty="0" smtClean="0">
                <a:solidFill>
                  <a:srgbClr val="000066"/>
                </a:solidFill>
              </a:rPr>
              <a:t>SRM</a:t>
            </a:r>
            <a:endParaRPr lang="es-CL" b="1" dirty="0">
              <a:solidFill>
                <a:srgbClr val="000066"/>
              </a:solidFill>
            </a:endParaRPr>
          </a:p>
        </p:txBody>
      </p:sp>
      <p:sp>
        <p:nvSpPr>
          <p:cNvPr id="100366" name="Rectangle 14"/>
          <p:cNvSpPr>
            <a:spLocks noChangeArrowheads="1"/>
          </p:cNvSpPr>
          <p:nvPr/>
        </p:nvSpPr>
        <p:spPr bwMode="auto">
          <a:xfrm>
            <a:off x="5851525" y="6003925"/>
            <a:ext cx="3140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lang="es-CL" b="1">
                <a:solidFill>
                  <a:srgbClr val="000066"/>
                </a:solidFill>
              </a:rPr>
              <a:t>DATA WAREHOUSE</a:t>
            </a:r>
          </a:p>
        </p:txBody>
      </p:sp>
      <p:sp>
        <p:nvSpPr>
          <p:cNvPr id="100369" name="Rectangle 17"/>
          <p:cNvSpPr>
            <a:spLocks noChangeArrowheads="1"/>
          </p:cNvSpPr>
          <p:nvPr/>
        </p:nvSpPr>
        <p:spPr bwMode="auto">
          <a:xfrm>
            <a:off x="3870325" y="2574925"/>
            <a:ext cx="2114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lang="es-CL" b="1" dirty="0">
                <a:solidFill>
                  <a:srgbClr val="000066"/>
                </a:solidFill>
              </a:rPr>
              <a:t>WORKFLOW</a:t>
            </a:r>
          </a:p>
        </p:txBody>
      </p:sp>
      <p:sp>
        <p:nvSpPr>
          <p:cNvPr id="100370" name="Rectangle 18"/>
          <p:cNvSpPr>
            <a:spLocks noChangeArrowheads="1"/>
          </p:cNvSpPr>
          <p:nvPr/>
        </p:nvSpPr>
        <p:spPr bwMode="auto">
          <a:xfrm>
            <a:off x="4876800" y="2746375"/>
            <a:ext cx="914400" cy="155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r>
              <a:rPr lang="es-CL" sz="9600" b="1">
                <a:solidFill>
                  <a:srgbClr val="CC3300"/>
                </a:solidFill>
              </a:rPr>
              <a:t>?</a:t>
            </a:r>
          </a:p>
        </p:txBody>
      </p:sp>
      <p:sp>
        <p:nvSpPr>
          <p:cNvPr id="100373" name="Rectangle 21"/>
          <p:cNvSpPr>
            <a:spLocks noChangeArrowheads="1"/>
          </p:cNvSpPr>
          <p:nvPr/>
        </p:nvSpPr>
        <p:spPr bwMode="auto">
          <a:xfrm>
            <a:off x="2955925" y="2041525"/>
            <a:ext cx="7254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lang="es-CL" b="1">
                <a:solidFill>
                  <a:srgbClr val="000066"/>
                </a:solidFill>
              </a:rPr>
              <a:t>EDI</a:t>
            </a:r>
          </a:p>
        </p:txBody>
      </p:sp>
      <p:graphicFrame>
        <p:nvGraphicFramePr>
          <p:cNvPr id="100376" name="Object 24"/>
          <p:cNvGraphicFramePr>
            <a:graphicFrameLocks/>
          </p:cNvGraphicFramePr>
          <p:nvPr/>
        </p:nvGraphicFramePr>
        <p:xfrm>
          <a:off x="3670300" y="3497263"/>
          <a:ext cx="1668463" cy="1760537"/>
        </p:xfrm>
        <a:graphic>
          <a:graphicData uri="http://schemas.openxmlformats.org/presentationml/2006/ole">
            <mc:AlternateContent xmlns:mc="http://schemas.openxmlformats.org/markup-compatibility/2006">
              <mc:Choice xmlns:v="urn:schemas-microsoft-com:vml" Requires="v">
                <p:oleObj spid="_x0000_s5185" name="Imagen" r:id="rId3" imgW="3468600" imgH="3662280" progId="MS_ClipArt_Gallery.2">
                  <p:embed/>
                </p:oleObj>
              </mc:Choice>
              <mc:Fallback>
                <p:oleObj name="Imagen" r:id="rId3" imgW="3468600" imgH="3662280" progId="MS_ClipArt_Gallery.2">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70300" y="3497263"/>
                        <a:ext cx="1668463" cy="1760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0377" name="Rectangle 25"/>
          <p:cNvSpPr>
            <a:spLocks noChangeArrowheads="1"/>
          </p:cNvSpPr>
          <p:nvPr/>
        </p:nvSpPr>
        <p:spPr bwMode="auto">
          <a:xfrm>
            <a:off x="5562600" y="1371600"/>
            <a:ext cx="16589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lang="es-CL" b="1">
                <a:solidFill>
                  <a:srgbClr val="000066"/>
                </a:solidFill>
              </a:rPr>
              <a:t>e - business</a:t>
            </a:r>
          </a:p>
        </p:txBody>
      </p:sp>
      <p:sp>
        <p:nvSpPr>
          <p:cNvPr id="100378" name="Rectangle 26"/>
          <p:cNvSpPr>
            <a:spLocks noChangeArrowheads="1"/>
          </p:cNvSpPr>
          <p:nvPr/>
        </p:nvSpPr>
        <p:spPr bwMode="auto">
          <a:xfrm>
            <a:off x="1752600" y="5410200"/>
            <a:ext cx="20605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lang="es-CL" sz="2800" b="1">
                <a:solidFill>
                  <a:srgbClr val="000066"/>
                </a:solidFill>
              </a:rPr>
              <a:t>INTRANET</a:t>
            </a:r>
          </a:p>
        </p:txBody>
      </p:sp>
      <p:sp>
        <p:nvSpPr>
          <p:cNvPr id="100379" name="Text Box 27"/>
          <p:cNvSpPr txBox="1">
            <a:spLocks noChangeArrowheads="1"/>
          </p:cNvSpPr>
          <p:nvPr/>
        </p:nvSpPr>
        <p:spPr bwMode="auto">
          <a:xfrm>
            <a:off x="1680524" y="786935"/>
            <a:ext cx="742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s-CL" dirty="0"/>
              <a:t>B2B</a:t>
            </a:r>
          </a:p>
        </p:txBody>
      </p:sp>
      <p:sp>
        <p:nvSpPr>
          <p:cNvPr id="100381" name="Text Box 29"/>
          <p:cNvSpPr txBox="1">
            <a:spLocks noChangeArrowheads="1"/>
          </p:cNvSpPr>
          <p:nvPr/>
        </p:nvSpPr>
        <p:spPr bwMode="auto">
          <a:xfrm>
            <a:off x="7070725" y="1031875"/>
            <a:ext cx="742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s-CL"/>
              <a:t>B2C</a:t>
            </a:r>
          </a:p>
        </p:txBody>
      </p:sp>
      <p:sp>
        <p:nvSpPr>
          <p:cNvPr id="100382" name="Text Box 30"/>
          <p:cNvSpPr txBox="1">
            <a:spLocks noChangeArrowheads="1"/>
          </p:cNvSpPr>
          <p:nvPr/>
        </p:nvSpPr>
        <p:spPr bwMode="auto">
          <a:xfrm>
            <a:off x="347024" y="4058424"/>
            <a:ext cx="17049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s-CL" dirty="0" err="1"/>
              <a:t>Marketplace</a:t>
            </a:r>
            <a:endParaRPr lang="es-CL" dirty="0"/>
          </a:p>
        </p:txBody>
      </p:sp>
      <p:sp>
        <p:nvSpPr>
          <p:cNvPr id="100384" name="Text Box 32"/>
          <p:cNvSpPr txBox="1">
            <a:spLocks noChangeArrowheads="1"/>
          </p:cNvSpPr>
          <p:nvPr/>
        </p:nvSpPr>
        <p:spPr bwMode="auto">
          <a:xfrm>
            <a:off x="3276600" y="3124200"/>
            <a:ext cx="1403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s-CL" dirty="0"/>
              <a:t>ORACLE</a:t>
            </a:r>
          </a:p>
        </p:txBody>
      </p:sp>
      <p:sp>
        <p:nvSpPr>
          <p:cNvPr id="34" name="Text Box 30"/>
          <p:cNvSpPr txBox="1">
            <a:spLocks noChangeArrowheads="1"/>
          </p:cNvSpPr>
          <p:nvPr/>
        </p:nvSpPr>
        <p:spPr bwMode="auto">
          <a:xfrm>
            <a:off x="3870325" y="939048"/>
            <a:ext cx="126489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s-CL" dirty="0" smtClean="0"/>
              <a:t>E - </a:t>
            </a:r>
            <a:r>
              <a:rPr lang="es-CL" dirty="0" err="1" smtClean="0"/>
              <a:t>sourcing</a:t>
            </a:r>
            <a:endParaRPr lang="es-CL" dirty="0"/>
          </a:p>
        </p:txBody>
      </p:sp>
      <p:sp>
        <p:nvSpPr>
          <p:cNvPr id="35" name="Text Box 30"/>
          <p:cNvSpPr txBox="1">
            <a:spLocks noChangeArrowheads="1"/>
          </p:cNvSpPr>
          <p:nvPr/>
        </p:nvSpPr>
        <p:spPr bwMode="auto">
          <a:xfrm>
            <a:off x="136525" y="3370765"/>
            <a:ext cx="164897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s-CL" dirty="0" smtClean="0"/>
              <a:t>E- </a:t>
            </a:r>
            <a:r>
              <a:rPr lang="es-CL" dirty="0" err="1" smtClean="0"/>
              <a:t>procurement</a:t>
            </a:r>
            <a:endParaRPr lang="es-CL" dirty="0"/>
          </a:p>
        </p:txBody>
      </p:sp>
      <p:sp>
        <p:nvSpPr>
          <p:cNvPr id="36" name="Text Box 30"/>
          <p:cNvSpPr txBox="1">
            <a:spLocks noChangeArrowheads="1"/>
          </p:cNvSpPr>
          <p:nvPr/>
        </p:nvSpPr>
        <p:spPr bwMode="auto">
          <a:xfrm>
            <a:off x="6120026" y="3027788"/>
            <a:ext cx="106663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s-CL" dirty="0" smtClean="0"/>
              <a:t>E- Tender</a:t>
            </a:r>
            <a:endParaRPr lang="es-CL" dirty="0"/>
          </a:p>
        </p:txBody>
      </p:sp>
      <p:sp>
        <p:nvSpPr>
          <p:cNvPr id="2" name="1 CuadroTexto"/>
          <p:cNvSpPr txBox="1"/>
          <p:nvPr/>
        </p:nvSpPr>
        <p:spPr>
          <a:xfrm>
            <a:off x="948106" y="4738382"/>
            <a:ext cx="934871" cy="369332"/>
          </a:xfrm>
          <a:prstGeom prst="rect">
            <a:avLst/>
          </a:prstGeom>
          <a:noFill/>
        </p:spPr>
        <p:txBody>
          <a:bodyPr wrap="none" rtlCol="0">
            <a:spAutoFit/>
          </a:bodyPr>
          <a:lstStyle/>
          <a:p>
            <a:r>
              <a:rPr lang="es-MX" dirty="0" smtClean="0"/>
              <a:t>UNSPSC</a:t>
            </a:r>
            <a:endParaRPr lang="en-US" dirty="0"/>
          </a:p>
        </p:txBody>
      </p:sp>
      <p:sp>
        <p:nvSpPr>
          <p:cNvPr id="3" name="2 CuadroTexto"/>
          <p:cNvSpPr txBox="1"/>
          <p:nvPr/>
        </p:nvSpPr>
        <p:spPr>
          <a:xfrm>
            <a:off x="5334000" y="5517232"/>
            <a:ext cx="2466253" cy="369332"/>
          </a:xfrm>
          <a:prstGeom prst="rect">
            <a:avLst/>
          </a:prstGeom>
          <a:noFill/>
        </p:spPr>
        <p:txBody>
          <a:bodyPr wrap="none" rtlCol="0">
            <a:spAutoFit/>
          </a:bodyPr>
          <a:lstStyle/>
          <a:p>
            <a:r>
              <a:rPr lang="es-MX" dirty="0" smtClean="0"/>
              <a:t>Registro de proveedores</a:t>
            </a:r>
            <a:endParaRPr lang="en-US" dirty="0"/>
          </a:p>
        </p:txBody>
      </p:sp>
      <p:sp>
        <p:nvSpPr>
          <p:cNvPr id="4" name="3 CuadroTexto"/>
          <p:cNvSpPr txBox="1"/>
          <p:nvPr/>
        </p:nvSpPr>
        <p:spPr>
          <a:xfrm>
            <a:off x="2667000" y="4302125"/>
            <a:ext cx="692818" cy="369332"/>
          </a:xfrm>
          <a:prstGeom prst="rect">
            <a:avLst/>
          </a:prstGeom>
          <a:noFill/>
        </p:spPr>
        <p:txBody>
          <a:bodyPr wrap="none" rtlCol="0">
            <a:spAutoFit/>
          </a:bodyPr>
          <a:lstStyle/>
          <a:p>
            <a:r>
              <a:rPr lang="es-MX" dirty="0" smtClean="0"/>
              <a:t>WMS</a:t>
            </a:r>
            <a:endParaRPr lang="en-US" dirty="0"/>
          </a:p>
        </p:txBody>
      </p:sp>
      <p:sp>
        <p:nvSpPr>
          <p:cNvPr id="5" name="4 CuadroTexto"/>
          <p:cNvSpPr txBox="1"/>
          <p:nvPr/>
        </p:nvSpPr>
        <p:spPr>
          <a:xfrm>
            <a:off x="469117" y="5873338"/>
            <a:ext cx="599844" cy="369332"/>
          </a:xfrm>
          <a:prstGeom prst="rect">
            <a:avLst/>
          </a:prstGeom>
          <a:noFill/>
        </p:spPr>
        <p:txBody>
          <a:bodyPr wrap="none" rtlCol="0">
            <a:spAutoFit/>
          </a:bodyPr>
          <a:lstStyle/>
          <a:p>
            <a:r>
              <a:rPr lang="es-MX" dirty="0" smtClean="0"/>
              <a:t>TMS</a:t>
            </a:r>
            <a:endParaRPr lang="en-US" dirty="0"/>
          </a:p>
        </p:txBody>
      </p:sp>
      <p:sp>
        <p:nvSpPr>
          <p:cNvPr id="6" name="5 CuadroTexto"/>
          <p:cNvSpPr txBox="1"/>
          <p:nvPr/>
        </p:nvSpPr>
        <p:spPr>
          <a:xfrm>
            <a:off x="1882977" y="1584325"/>
            <a:ext cx="797013" cy="369332"/>
          </a:xfrm>
          <a:prstGeom prst="rect">
            <a:avLst/>
          </a:prstGeom>
          <a:noFill/>
        </p:spPr>
        <p:txBody>
          <a:bodyPr wrap="none" rtlCol="0">
            <a:spAutoFit/>
          </a:bodyPr>
          <a:lstStyle/>
          <a:p>
            <a:r>
              <a:rPr lang="es-MX" dirty="0" smtClean="0"/>
              <a:t>e-SCM</a:t>
            </a:r>
            <a:endParaRPr lang="en-US" dirty="0"/>
          </a:p>
        </p:txBody>
      </p:sp>
      <p:sp>
        <p:nvSpPr>
          <p:cNvPr id="7" name="6 CuadroTexto"/>
          <p:cNvSpPr txBox="1"/>
          <p:nvPr/>
        </p:nvSpPr>
        <p:spPr>
          <a:xfrm>
            <a:off x="2534543" y="6116135"/>
            <a:ext cx="1968231" cy="369332"/>
          </a:xfrm>
          <a:prstGeom prst="rect">
            <a:avLst/>
          </a:prstGeom>
          <a:noFill/>
        </p:spPr>
        <p:txBody>
          <a:bodyPr wrap="none" rtlCol="0">
            <a:spAutoFit/>
          </a:bodyPr>
          <a:lstStyle/>
          <a:p>
            <a:r>
              <a:rPr lang="es-MX" dirty="0" smtClean="0"/>
              <a:t>Factura electrónica</a:t>
            </a:r>
            <a:endParaRPr lang="en-US" dirty="0"/>
          </a:p>
        </p:txBody>
      </p:sp>
      <p:sp>
        <p:nvSpPr>
          <p:cNvPr id="8" name="7 CuadroTexto"/>
          <p:cNvSpPr txBox="1"/>
          <p:nvPr/>
        </p:nvSpPr>
        <p:spPr>
          <a:xfrm>
            <a:off x="4502774" y="1828800"/>
            <a:ext cx="538930" cy="369332"/>
          </a:xfrm>
          <a:prstGeom prst="rect">
            <a:avLst/>
          </a:prstGeom>
          <a:noFill/>
        </p:spPr>
        <p:txBody>
          <a:bodyPr wrap="none" rtlCol="0">
            <a:spAutoFit/>
          </a:bodyPr>
          <a:lstStyle/>
          <a:p>
            <a:r>
              <a:rPr lang="es-MX" dirty="0" smtClean="0"/>
              <a:t>P2P</a:t>
            </a:r>
            <a:endParaRPr lang="en-US" dirty="0"/>
          </a:p>
        </p:txBody>
      </p:sp>
    </p:spTree>
    <p:extLst>
      <p:ext uri="{BB962C8B-B14F-4D97-AF65-F5344CB8AC3E}">
        <p14:creationId xmlns:p14="http://schemas.microsoft.com/office/powerpoint/2010/main" val="258443697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2492896"/>
            <a:ext cx="8229600" cy="1143000"/>
          </a:xfrm>
        </p:spPr>
        <p:txBody>
          <a:bodyPr>
            <a:normAutofit fontScale="90000"/>
          </a:bodyPr>
          <a:lstStyle/>
          <a:p>
            <a:r>
              <a:rPr lang="es-MX" dirty="0" smtClean="0"/>
              <a:t>¿Que necesitamos?</a:t>
            </a:r>
            <a:br>
              <a:rPr lang="es-MX" dirty="0" smtClean="0"/>
            </a:br>
            <a:r>
              <a:rPr lang="es-MX" dirty="0"/>
              <a:t/>
            </a:r>
            <a:br>
              <a:rPr lang="es-MX" dirty="0"/>
            </a:br>
            <a:r>
              <a:rPr lang="es-MX" dirty="0" smtClean="0"/>
              <a:t>Un mapa para ordenar</a:t>
            </a:r>
            <a:endParaRPr lang="en-US" dirty="0"/>
          </a:p>
        </p:txBody>
      </p:sp>
    </p:spTree>
    <p:extLst>
      <p:ext uri="{BB962C8B-B14F-4D97-AF65-F5344CB8AC3E}">
        <p14:creationId xmlns:p14="http://schemas.microsoft.com/office/powerpoint/2010/main" val="18066508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403648" y="260648"/>
            <a:ext cx="6491064" cy="1143000"/>
          </a:xfrm>
        </p:spPr>
        <p:txBody>
          <a:bodyPr>
            <a:noAutofit/>
          </a:bodyPr>
          <a:lstStyle/>
          <a:p>
            <a:r>
              <a:rPr lang="es-MX" sz="2800" dirty="0" smtClean="0"/>
              <a:t>Visión esquemática de las formas de soporte TIC al Abastecimiento</a:t>
            </a:r>
            <a:endParaRPr lang="en-US" sz="2800" dirty="0"/>
          </a:p>
        </p:txBody>
      </p:sp>
      <p:sp>
        <p:nvSpPr>
          <p:cNvPr id="3" name="2 Marcador de contenido"/>
          <p:cNvSpPr>
            <a:spLocks noGrp="1"/>
          </p:cNvSpPr>
          <p:nvPr>
            <p:ph idx="1"/>
          </p:nvPr>
        </p:nvSpPr>
        <p:spPr/>
        <p:txBody>
          <a:bodyPr/>
          <a:lstStyle/>
          <a:p>
            <a:endParaRPr lang="en-US" dirty="0"/>
          </a:p>
        </p:txBody>
      </p:sp>
    </p:spTree>
    <p:extLst>
      <p:ext uri="{BB962C8B-B14F-4D97-AF65-F5344CB8AC3E}">
        <p14:creationId xmlns:p14="http://schemas.microsoft.com/office/powerpoint/2010/main" val="236885292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Rectángulo"/>
          <p:cNvSpPr/>
          <p:nvPr/>
        </p:nvSpPr>
        <p:spPr>
          <a:xfrm>
            <a:off x="1037862" y="2924944"/>
            <a:ext cx="6768752" cy="2232248"/>
          </a:xfrm>
          <a:prstGeom prst="rect">
            <a:avLst/>
          </a:prstGeom>
          <a:solidFill>
            <a:srgbClr val="FFFF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2800" dirty="0" smtClean="0">
                <a:solidFill>
                  <a:srgbClr val="0070C0"/>
                </a:solidFill>
              </a:rPr>
              <a:t>Abastecimiento Transaccional</a:t>
            </a:r>
            <a:endParaRPr lang="en-US" sz="2800" dirty="0">
              <a:solidFill>
                <a:srgbClr val="0070C0"/>
              </a:solidFill>
            </a:endParaRPr>
          </a:p>
        </p:txBody>
      </p:sp>
      <p:sp>
        <p:nvSpPr>
          <p:cNvPr id="12" name="11 Triángulo isósceles"/>
          <p:cNvSpPr/>
          <p:nvPr/>
        </p:nvSpPr>
        <p:spPr>
          <a:xfrm>
            <a:off x="3432854" y="476672"/>
            <a:ext cx="3312368" cy="1008112"/>
          </a:xfrm>
          <a:prstGeom prst="triangle">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dirty="0" err="1" smtClean="0"/>
              <a:t>Contract</a:t>
            </a:r>
            <a:endParaRPr lang="es-MX" sz="1400" dirty="0" smtClean="0"/>
          </a:p>
          <a:p>
            <a:pPr algn="ctr"/>
            <a:r>
              <a:rPr lang="es-MX" sz="1400" dirty="0" err="1" smtClean="0"/>
              <a:t>compliance</a:t>
            </a:r>
            <a:endParaRPr lang="en-US" sz="1400" dirty="0"/>
          </a:p>
        </p:txBody>
      </p:sp>
      <p:sp>
        <p:nvSpPr>
          <p:cNvPr id="11" name="10 Rectángulo"/>
          <p:cNvSpPr/>
          <p:nvPr/>
        </p:nvSpPr>
        <p:spPr>
          <a:xfrm>
            <a:off x="2811017" y="1628800"/>
            <a:ext cx="4194415" cy="1080120"/>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2"/>
          </a:lnRef>
          <a:fillRef idx="2">
            <a:schemeClr val="accent2"/>
          </a:fillRef>
          <a:effectRef idx="1">
            <a:schemeClr val="accent2"/>
          </a:effectRef>
          <a:fontRef idx="minor">
            <a:schemeClr val="dk1"/>
          </a:fontRef>
        </p:style>
        <p:txBody>
          <a:bodyPr rtlCol="0" anchor="ctr"/>
          <a:lstStyle/>
          <a:p>
            <a:pPr algn="ctr"/>
            <a:r>
              <a:rPr lang="es-MX" dirty="0" err="1" smtClean="0"/>
              <a:t>Sourcing</a:t>
            </a:r>
            <a:r>
              <a:rPr lang="es-MX" dirty="0" smtClean="0"/>
              <a:t> Estratégico</a:t>
            </a:r>
            <a:endParaRPr lang="en-US" dirty="0"/>
          </a:p>
        </p:txBody>
      </p:sp>
      <p:sp>
        <p:nvSpPr>
          <p:cNvPr id="14" name="13 Rectángulo"/>
          <p:cNvSpPr/>
          <p:nvPr/>
        </p:nvSpPr>
        <p:spPr>
          <a:xfrm>
            <a:off x="1037862" y="5301208"/>
            <a:ext cx="6768752" cy="504056"/>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3">
            <a:schemeClr val="accent3"/>
          </a:fillRef>
          <a:effectRef idx="2">
            <a:schemeClr val="accent3"/>
          </a:effectRef>
          <a:fontRef idx="minor">
            <a:schemeClr val="lt1"/>
          </a:fontRef>
        </p:style>
        <p:txBody>
          <a:bodyPr rtlCol="0" anchor="ctr"/>
          <a:lstStyle/>
          <a:p>
            <a:pPr algn="ctr"/>
            <a:r>
              <a:rPr lang="es-MX" dirty="0" smtClean="0">
                <a:solidFill>
                  <a:schemeClr val="bg1"/>
                </a:solidFill>
              </a:rPr>
              <a:t>Datos Maestro (MDM)</a:t>
            </a:r>
            <a:endParaRPr lang="en-US" dirty="0">
              <a:solidFill>
                <a:schemeClr val="bg1"/>
              </a:solidFill>
            </a:endParaRPr>
          </a:p>
        </p:txBody>
      </p:sp>
      <p:sp>
        <p:nvSpPr>
          <p:cNvPr id="17" name="16 Flecha arriba"/>
          <p:cNvSpPr/>
          <p:nvPr/>
        </p:nvSpPr>
        <p:spPr>
          <a:xfrm>
            <a:off x="434753" y="476672"/>
            <a:ext cx="2814868" cy="2034598"/>
          </a:xfrm>
          <a:prstGeom prst="upArrow">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dirty="0"/>
              <a:t>Control de gestión Abastecimiento</a:t>
            </a:r>
            <a:endParaRPr lang="en-US" sz="1400" dirty="0"/>
          </a:p>
        </p:txBody>
      </p:sp>
      <p:sp>
        <p:nvSpPr>
          <p:cNvPr id="18" name="17 CuadroTexto"/>
          <p:cNvSpPr txBox="1"/>
          <p:nvPr/>
        </p:nvSpPr>
        <p:spPr>
          <a:xfrm rot="5400000">
            <a:off x="7463783" y="3633562"/>
            <a:ext cx="2434055" cy="584775"/>
          </a:xfrm>
          <a:prstGeom prst="rect">
            <a:avLst/>
          </a:prstGeom>
          <a:noFill/>
        </p:spPr>
        <p:txBody>
          <a:bodyPr wrap="square" rtlCol="0">
            <a:spAutoFit/>
          </a:bodyPr>
          <a:lstStyle/>
          <a:p>
            <a:r>
              <a:rPr lang="es-MX" sz="3200" dirty="0" smtClean="0"/>
              <a:t>Proveedores</a:t>
            </a:r>
            <a:endParaRPr lang="en-US" sz="3200" dirty="0"/>
          </a:p>
        </p:txBody>
      </p:sp>
      <p:sp>
        <p:nvSpPr>
          <p:cNvPr id="19" name="18 CuadroTexto"/>
          <p:cNvSpPr txBox="1"/>
          <p:nvPr/>
        </p:nvSpPr>
        <p:spPr>
          <a:xfrm rot="16200000">
            <a:off x="-2553578" y="3163811"/>
            <a:ext cx="5976664" cy="646331"/>
          </a:xfrm>
          <a:prstGeom prst="rect">
            <a:avLst/>
          </a:prstGeom>
          <a:noFill/>
        </p:spPr>
        <p:txBody>
          <a:bodyPr wrap="square" rtlCol="0">
            <a:spAutoFit/>
          </a:bodyPr>
          <a:lstStyle>
            <a:defPPr>
              <a:defRPr lang="en-US"/>
            </a:defPPr>
            <a:lvl1pPr>
              <a:defRPr sz="3200"/>
            </a:lvl1pPr>
          </a:lstStyle>
          <a:p>
            <a:r>
              <a:rPr lang="es-MX" sz="3600" dirty="0" smtClean="0"/>
              <a:t>Ámbitos claves de soporte TIC</a:t>
            </a:r>
            <a:endParaRPr lang="en-US" sz="3600" dirty="0"/>
          </a:p>
        </p:txBody>
      </p:sp>
      <p:cxnSp>
        <p:nvCxnSpPr>
          <p:cNvPr id="21" name="20 Conector recto de flecha"/>
          <p:cNvCxnSpPr/>
          <p:nvPr/>
        </p:nvCxnSpPr>
        <p:spPr>
          <a:xfrm flipH="1">
            <a:off x="7956377" y="5547270"/>
            <a:ext cx="43204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22 Conector recto de flecha"/>
          <p:cNvCxnSpPr/>
          <p:nvPr/>
        </p:nvCxnSpPr>
        <p:spPr>
          <a:xfrm flipH="1" flipV="1">
            <a:off x="7900866" y="3925948"/>
            <a:ext cx="581809" cy="1"/>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5" name="24 Conector recto de flecha"/>
          <p:cNvCxnSpPr/>
          <p:nvPr/>
        </p:nvCxnSpPr>
        <p:spPr>
          <a:xfrm>
            <a:off x="7380312" y="1124744"/>
            <a:ext cx="938281"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 name="25 Conector recto de flecha"/>
          <p:cNvCxnSpPr/>
          <p:nvPr/>
        </p:nvCxnSpPr>
        <p:spPr>
          <a:xfrm flipH="1" flipV="1">
            <a:off x="7736784" y="2276872"/>
            <a:ext cx="581809" cy="1"/>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9" name="28 Elipse"/>
          <p:cNvSpPr/>
          <p:nvPr/>
        </p:nvSpPr>
        <p:spPr>
          <a:xfrm>
            <a:off x="7005432" y="836712"/>
            <a:ext cx="2031064" cy="5472608"/>
          </a:xfrm>
          <a:prstGeom prst="ellipse">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6982278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sz="4800" dirty="0" smtClean="0">
                <a:solidFill>
                  <a:srgbClr val="0070C0"/>
                </a:solidFill>
              </a:rPr>
              <a:t>Abastecimiento Electrónico</a:t>
            </a:r>
            <a:endParaRPr lang="en-US" sz="4800" dirty="0">
              <a:solidFill>
                <a:srgbClr val="0070C0"/>
              </a:solidFill>
            </a:endParaRPr>
          </a:p>
        </p:txBody>
      </p:sp>
      <p:sp>
        <p:nvSpPr>
          <p:cNvPr id="3" name="2 Marcador de contenido"/>
          <p:cNvSpPr>
            <a:spLocks noGrp="1"/>
          </p:cNvSpPr>
          <p:nvPr>
            <p:ph idx="1"/>
          </p:nvPr>
        </p:nvSpPr>
        <p:spPr>
          <a:xfrm rot="20959445">
            <a:off x="296966" y="412462"/>
            <a:ext cx="8229600" cy="3974990"/>
          </a:xfrm>
          <a:ln>
            <a:noFill/>
          </a:ln>
          <a:effectLst>
            <a:outerShdw blurRad="127000" dist="38100" dir="2700000" algn="ctr">
              <a:srgbClr val="000000">
                <a:alpha val="45000"/>
              </a:srgbClr>
            </a:outerShdw>
          </a:effectLst>
          <a:scene3d>
            <a:camera prst="perspectiveFront" fov="2700000">
              <a:rot lat="20376000" lon="1938000" rev="20112001"/>
            </a:camera>
            <a:lightRig rig="soft" dir="t">
              <a:rot lat="0" lon="0" rev="0"/>
            </a:lightRig>
          </a:scene3d>
          <a:sp3d prstMaterial="translucentPowder">
            <a:bevelT w="203200" h="50800" prst="softRound"/>
          </a:sp3d>
        </p:spPr>
        <p:style>
          <a:lnRef idx="1">
            <a:schemeClr val="accent4"/>
          </a:lnRef>
          <a:fillRef idx="2">
            <a:schemeClr val="accent4"/>
          </a:fillRef>
          <a:effectRef idx="1">
            <a:schemeClr val="accent4"/>
          </a:effectRef>
          <a:fontRef idx="minor">
            <a:schemeClr val="dk1"/>
          </a:fontRef>
        </p:style>
        <p:txBody>
          <a:bodyPr>
            <a:noAutofit/>
          </a:bodyPr>
          <a:lstStyle/>
          <a:p>
            <a:pPr marL="0" indent="0" algn="ctr">
              <a:buNone/>
            </a:pPr>
            <a:endParaRPr lang="es-CL" sz="3200" dirty="0" smtClean="0"/>
          </a:p>
          <a:p>
            <a:pPr marL="0" indent="0" algn="ctr">
              <a:buNone/>
            </a:pPr>
            <a:r>
              <a:rPr lang="es-CL" sz="3200" dirty="0" smtClean="0"/>
              <a:t>Conceptualmente </a:t>
            </a:r>
            <a:r>
              <a:rPr lang="es-CL" sz="3200" dirty="0"/>
              <a:t>el abastecimiento electrónico implica la utilización de </a:t>
            </a:r>
            <a:r>
              <a:rPr lang="es-CL" sz="3200" dirty="0" smtClean="0"/>
              <a:t>Tecnologías de </a:t>
            </a:r>
            <a:r>
              <a:rPr lang="es-CL" sz="3200" dirty="0"/>
              <a:t>Información y Comunicaciones (TIC) para desarrollar los procesos de compras </a:t>
            </a:r>
            <a:r>
              <a:rPr lang="es-CL" sz="3200" dirty="0" smtClean="0"/>
              <a:t>y de </a:t>
            </a:r>
            <a:r>
              <a:rPr lang="es-CL" sz="3200" dirty="0"/>
              <a:t>las organizaciones y sus relaciones de negocio con proveedores </a:t>
            </a:r>
            <a:r>
              <a:rPr lang="es-CL" sz="3200" dirty="0" smtClean="0"/>
              <a:t>y </a:t>
            </a:r>
            <a:r>
              <a:rPr lang="en-US" sz="3200" dirty="0" err="1" smtClean="0"/>
              <a:t>contratistas</a:t>
            </a:r>
            <a:r>
              <a:rPr lang="en-US" sz="3200" dirty="0" smtClean="0"/>
              <a:t>.</a:t>
            </a:r>
            <a:endParaRPr lang="en-US" sz="3200" dirty="0"/>
          </a:p>
        </p:txBody>
      </p:sp>
    </p:spTree>
    <p:extLst>
      <p:ext uri="{BB962C8B-B14F-4D97-AF65-F5344CB8AC3E}">
        <p14:creationId xmlns:p14="http://schemas.microsoft.com/office/powerpoint/2010/main" val="134624392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Rectángulo"/>
          <p:cNvSpPr/>
          <p:nvPr/>
        </p:nvSpPr>
        <p:spPr>
          <a:xfrm>
            <a:off x="1037862" y="2924944"/>
            <a:ext cx="6768752" cy="2232248"/>
          </a:xfrm>
          <a:prstGeom prst="rect">
            <a:avLst/>
          </a:prstGeom>
          <a:solidFill>
            <a:srgbClr val="FFFF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0070C0"/>
              </a:solidFill>
            </a:endParaRPr>
          </a:p>
        </p:txBody>
      </p:sp>
      <p:sp>
        <p:nvSpPr>
          <p:cNvPr id="12" name="11 Triángulo isósceles"/>
          <p:cNvSpPr/>
          <p:nvPr/>
        </p:nvSpPr>
        <p:spPr>
          <a:xfrm>
            <a:off x="3432854" y="476672"/>
            <a:ext cx="3312368" cy="1008112"/>
          </a:xfrm>
          <a:prstGeom prst="triangle">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dirty="0" err="1" smtClean="0"/>
              <a:t>Contract</a:t>
            </a:r>
            <a:endParaRPr lang="es-MX" sz="1400" dirty="0" smtClean="0"/>
          </a:p>
          <a:p>
            <a:pPr algn="ctr"/>
            <a:r>
              <a:rPr lang="es-MX" sz="1400" dirty="0" err="1" smtClean="0"/>
              <a:t>compliance</a:t>
            </a:r>
            <a:endParaRPr lang="en-US" sz="1400" dirty="0"/>
          </a:p>
        </p:txBody>
      </p:sp>
      <p:sp>
        <p:nvSpPr>
          <p:cNvPr id="11" name="10 Rectángulo"/>
          <p:cNvSpPr/>
          <p:nvPr/>
        </p:nvSpPr>
        <p:spPr>
          <a:xfrm>
            <a:off x="2811017" y="1628800"/>
            <a:ext cx="4194415" cy="1080120"/>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2"/>
          </a:lnRef>
          <a:fillRef idx="2">
            <a:schemeClr val="accent2"/>
          </a:fillRef>
          <a:effectRef idx="1">
            <a:schemeClr val="accent2"/>
          </a:effectRef>
          <a:fontRef idx="minor">
            <a:schemeClr val="dk1"/>
          </a:fontRef>
        </p:style>
        <p:txBody>
          <a:bodyPr rtlCol="0" anchor="ctr"/>
          <a:lstStyle/>
          <a:p>
            <a:pPr algn="ctr"/>
            <a:r>
              <a:rPr lang="es-MX" dirty="0" err="1" smtClean="0"/>
              <a:t>Sourcing</a:t>
            </a:r>
            <a:r>
              <a:rPr lang="es-MX" dirty="0" smtClean="0"/>
              <a:t> Estratégico</a:t>
            </a:r>
            <a:endParaRPr lang="en-US" dirty="0"/>
          </a:p>
        </p:txBody>
      </p:sp>
      <p:sp>
        <p:nvSpPr>
          <p:cNvPr id="14" name="13 Rectángulo"/>
          <p:cNvSpPr/>
          <p:nvPr/>
        </p:nvSpPr>
        <p:spPr>
          <a:xfrm>
            <a:off x="1037862" y="5301208"/>
            <a:ext cx="6768752" cy="504056"/>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3">
            <a:schemeClr val="accent3"/>
          </a:fillRef>
          <a:effectRef idx="2">
            <a:schemeClr val="accent3"/>
          </a:effectRef>
          <a:fontRef idx="minor">
            <a:schemeClr val="lt1"/>
          </a:fontRef>
        </p:style>
        <p:txBody>
          <a:bodyPr rtlCol="0" anchor="ctr"/>
          <a:lstStyle/>
          <a:p>
            <a:pPr algn="ctr"/>
            <a:r>
              <a:rPr lang="es-MX" dirty="0" smtClean="0">
                <a:solidFill>
                  <a:schemeClr val="bg1"/>
                </a:solidFill>
              </a:rPr>
              <a:t>Datos Maestro (MDM)</a:t>
            </a:r>
            <a:endParaRPr lang="en-US" dirty="0">
              <a:solidFill>
                <a:schemeClr val="bg1"/>
              </a:solidFill>
            </a:endParaRPr>
          </a:p>
        </p:txBody>
      </p:sp>
      <p:sp>
        <p:nvSpPr>
          <p:cNvPr id="17" name="16 Flecha arriba"/>
          <p:cNvSpPr/>
          <p:nvPr/>
        </p:nvSpPr>
        <p:spPr>
          <a:xfrm>
            <a:off x="434753" y="476672"/>
            <a:ext cx="2814868" cy="2034598"/>
          </a:xfrm>
          <a:prstGeom prst="upArrow">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dirty="0"/>
              <a:t>Control de gestión Abastecimiento</a:t>
            </a:r>
            <a:endParaRPr lang="en-US" sz="1400" dirty="0"/>
          </a:p>
        </p:txBody>
      </p:sp>
      <p:sp>
        <p:nvSpPr>
          <p:cNvPr id="18" name="17 CuadroTexto"/>
          <p:cNvSpPr txBox="1"/>
          <p:nvPr/>
        </p:nvSpPr>
        <p:spPr>
          <a:xfrm rot="5400000">
            <a:off x="7463783" y="3633562"/>
            <a:ext cx="2434055" cy="584775"/>
          </a:xfrm>
          <a:prstGeom prst="rect">
            <a:avLst/>
          </a:prstGeom>
          <a:noFill/>
        </p:spPr>
        <p:txBody>
          <a:bodyPr wrap="square" rtlCol="0">
            <a:spAutoFit/>
          </a:bodyPr>
          <a:lstStyle/>
          <a:p>
            <a:r>
              <a:rPr lang="es-MX" sz="3200" dirty="0" smtClean="0"/>
              <a:t>Proveedores</a:t>
            </a:r>
            <a:endParaRPr lang="en-US" sz="3200" dirty="0"/>
          </a:p>
        </p:txBody>
      </p:sp>
      <p:sp>
        <p:nvSpPr>
          <p:cNvPr id="19" name="18 CuadroTexto"/>
          <p:cNvSpPr txBox="1"/>
          <p:nvPr/>
        </p:nvSpPr>
        <p:spPr>
          <a:xfrm rot="16200000">
            <a:off x="-2553578" y="3163811"/>
            <a:ext cx="5976664" cy="646331"/>
          </a:xfrm>
          <a:prstGeom prst="rect">
            <a:avLst/>
          </a:prstGeom>
          <a:noFill/>
        </p:spPr>
        <p:txBody>
          <a:bodyPr wrap="square" rtlCol="0">
            <a:spAutoFit/>
          </a:bodyPr>
          <a:lstStyle>
            <a:defPPr>
              <a:defRPr lang="en-US"/>
            </a:defPPr>
            <a:lvl1pPr>
              <a:defRPr sz="3200"/>
            </a:lvl1pPr>
          </a:lstStyle>
          <a:p>
            <a:r>
              <a:rPr lang="es-MX" sz="3600" dirty="0" smtClean="0"/>
              <a:t>Ámbitos claves de soporte TIC</a:t>
            </a:r>
            <a:endParaRPr lang="en-US" sz="3600" dirty="0"/>
          </a:p>
        </p:txBody>
      </p:sp>
      <p:cxnSp>
        <p:nvCxnSpPr>
          <p:cNvPr id="21" name="20 Conector recto de flecha"/>
          <p:cNvCxnSpPr/>
          <p:nvPr/>
        </p:nvCxnSpPr>
        <p:spPr>
          <a:xfrm flipH="1">
            <a:off x="7956377" y="5547270"/>
            <a:ext cx="43204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22 Conector recto de flecha"/>
          <p:cNvCxnSpPr/>
          <p:nvPr/>
        </p:nvCxnSpPr>
        <p:spPr>
          <a:xfrm flipH="1" flipV="1">
            <a:off x="7900866" y="3925948"/>
            <a:ext cx="581809" cy="1"/>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5" name="24 Conector recto de flecha"/>
          <p:cNvCxnSpPr/>
          <p:nvPr/>
        </p:nvCxnSpPr>
        <p:spPr>
          <a:xfrm>
            <a:off x="7380312" y="1124744"/>
            <a:ext cx="938281"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 name="25 Conector recto de flecha"/>
          <p:cNvCxnSpPr/>
          <p:nvPr/>
        </p:nvCxnSpPr>
        <p:spPr>
          <a:xfrm flipH="1" flipV="1">
            <a:off x="7736784" y="2276872"/>
            <a:ext cx="581809" cy="1"/>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9" name="28 Elipse"/>
          <p:cNvSpPr/>
          <p:nvPr/>
        </p:nvSpPr>
        <p:spPr>
          <a:xfrm>
            <a:off x="7005432" y="836712"/>
            <a:ext cx="2031064" cy="5472608"/>
          </a:xfrm>
          <a:prstGeom prst="ellipse">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1 Rectángulo"/>
          <p:cNvSpPr/>
          <p:nvPr/>
        </p:nvSpPr>
        <p:spPr>
          <a:xfrm>
            <a:off x="1403648" y="3284984"/>
            <a:ext cx="1656184" cy="144016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dirty="0" smtClean="0">
                <a:solidFill>
                  <a:schemeClr val="tx1"/>
                </a:solidFill>
              </a:rPr>
              <a:t>ERP – </a:t>
            </a:r>
            <a:r>
              <a:rPr lang="es-MX" dirty="0" err="1" smtClean="0">
                <a:solidFill>
                  <a:schemeClr val="tx1"/>
                </a:solidFill>
              </a:rPr>
              <a:t>Abast</a:t>
            </a:r>
            <a:r>
              <a:rPr lang="es-MX" dirty="0" smtClean="0">
                <a:solidFill>
                  <a:schemeClr val="tx1"/>
                </a:solidFill>
              </a:rPr>
              <a:t>.</a:t>
            </a:r>
          </a:p>
          <a:p>
            <a:pPr algn="ctr"/>
            <a:endParaRPr lang="es-MX" dirty="0">
              <a:solidFill>
                <a:schemeClr val="tx1"/>
              </a:solidFill>
            </a:endParaRPr>
          </a:p>
        </p:txBody>
      </p:sp>
      <p:sp>
        <p:nvSpPr>
          <p:cNvPr id="15" name="14 Rectángulo"/>
          <p:cNvSpPr/>
          <p:nvPr/>
        </p:nvSpPr>
        <p:spPr>
          <a:xfrm>
            <a:off x="3096343" y="3272393"/>
            <a:ext cx="783704" cy="144016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200" dirty="0" smtClean="0">
                <a:solidFill>
                  <a:schemeClr val="tx1"/>
                </a:solidFill>
              </a:rPr>
              <a:t>Ciclo de compra</a:t>
            </a:r>
            <a:endParaRPr lang="en-US" sz="1200" dirty="0">
              <a:solidFill>
                <a:schemeClr val="tx1"/>
              </a:solidFill>
            </a:endParaRPr>
          </a:p>
        </p:txBody>
      </p:sp>
      <p:sp>
        <p:nvSpPr>
          <p:cNvPr id="16" name="15 Rectángulo"/>
          <p:cNvSpPr/>
          <p:nvPr/>
        </p:nvSpPr>
        <p:spPr>
          <a:xfrm>
            <a:off x="4435625" y="3272393"/>
            <a:ext cx="1162507" cy="144016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200" b="1" u="sng" dirty="0" smtClean="0">
                <a:solidFill>
                  <a:schemeClr val="tx1"/>
                </a:solidFill>
              </a:rPr>
              <a:t>e – </a:t>
            </a:r>
            <a:r>
              <a:rPr lang="es-MX" sz="1200" b="1" u="sng" dirty="0" err="1" smtClean="0">
                <a:solidFill>
                  <a:schemeClr val="tx1"/>
                </a:solidFill>
              </a:rPr>
              <a:t>commerce</a:t>
            </a:r>
            <a:r>
              <a:rPr lang="es-MX" sz="1200" dirty="0" smtClean="0">
                <a:solidFill>
                  <a:schemeClr val="tx1"/>
                </a:solidFill>
              </a:rPr>
              <a:t>:</a:t>
            </a:r>
          </a:p>
          <a:p>
            <a:pPr algn="ctr"/>
            <a:endParaRPr lang="es-MX" sz="1200" dirty="0">
              <a:solidFill>
                <a:schemeClr val="tx1"/>
              </a:solidFill>
            </a:endParaRPr>
          </a:p>
          <a:p>
            <a:pPr algn="ctr"/>
            <a:r>
              <a:rPr lang="es-MX" sz="1200" dirty="0" smtClean="0">
                <a:solidFill>
                  <a:schemeClr val="tx1"/>
                </a:solidFill>
              </a:rPr>
              <a:t>RFQ</a:t>
            </a:r>
          </a:p>
          <a:p>
            <a:pPr algn="ctr"/>
            <a:r>
              <a:rPr lang="es-MX" sz="1200" dirty="0" smtClean="0">
                <a:solidFill>
                  <a:schemeClr val="tx1"/>
                </a:solidFill>
              </a:rPr>
              <a:t>Pedidos</a:t>
            </a:r>
          </a:p>
          <a:p>
            <a:pPr algn="ctr"/>
            <a:r>
              <a:rPr lang="es-MX" sz="1200" dirty="0" smtClean="0">
                <a:solidFill>
                  <a:schemeClr val="tx1"/>
                </a:solidFill>
              </a:rPr>
              <a:t>Catálogos</a:t>
            </a:r>
          </a:p>
          <a:p>
            <a:pPr algn="ctr"/>
            <a:r>
              <a:rPr lang="es-MX" sz="1200" dirty="0" smtClean="0">
                <a:solidFill>
                  <a:schemeClr val="tx1"/>
                </a:solidFill>
              </a:rPr>
              <a:t>Entregas</a:t>
            </a:r>
          </a:p>
          <a:p>
            <a:pPr algn="ctr"/>
            <a:r>
              <a:rPr lang="es-MX" sz="1200" dirty="0" smtClean="0">
                <a:solidFill>
                  <a:schemeClr val="tx1"/>
                </a:solidFill>
              </a:rPr>
              <a:t>Factura</a:t>
            </a:r>
            <a:endParaRPr lang="en-US" sz="1200" dirty="0">
              <a:solidFill>
                <a:schemeClr val="tx1"/>
              </a:solidFill>
            </a:endParaRPr>
          </a:p>
        </p:txBody>
      </p:sp>
      <p:sp>
        <p:nvSpPr>
          <p:cNvPr id="3" name="2 Rectángulo"/>
          <p:cNvSpPr/>
          <p:nvPr/>
        </p:nvSpPr>
        <p:spPr>
          <a:xfrm>
            <a:off x="1691680" y="4051075"/>
            <a:ext cx="1520552" cy="936104"/>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itchFamily="34" charset="0"/>
              <a:buChar char="•"/>
            </a:pPr>
            <a:r>
              <a:rPr lang="es-MX" sz="1400" dirty="0" smtClean="0">
                <a:solidFill>
                  <a:schemeClr val="tx1"/>
                </a:solidFill>
              </a:rPr>
              <a:t>Logística</a:t>
            </a:r>
          </a:p>
          <a:p>
            <a:pPr marL="285750" indent="-285750">
              <a:buFont typeface="Arial" pitchFamily="34" charset="0"/>
              <a:buChar char="•"/>
            </a:pPr>
            <a:r>
              <a:rPr lang="es-MX" sz="1400" dirty="0" smtClean="0">
                <a:solidFill>
                  <a:schemeClr val="tx1"/>
                </a:solidFill>
              </a:rPr>
              <a:t>Inventario</a:t>
            </a:r>
          </a:p>
          <a:p>
            <a:pPr marL="285750" indent="-285750">
              <a:buFont typeface="Arial" pitchFamily="34" charset="0"/>
              <a:buChar char="•"/>
            </a:pPr>
            <a:r>
              <a:rPr lang="es-MX" sz="1400" dirty="0" smtClean="0">
                <a:solidFill>
                  <a:schemeClr val="tx1"/>
                </a:solidFill>
              </a:rPr>
              <a:t>Contabilidad</a:t>
            </a:r>
          </a:p>
          <a:p>
            <a:pPr marL="285750" indent="-285750">
              <a:buFont typeface="Arial" pitchFamily="34" charset="0"/>
              <a:buChar char="•"/>
            </a:pPr>
            <a:r>
              <a:rPr lang="es-MX" sz="1400" dirty="0" smtClean="0">
                <a:solidFill>
                  <a:schemeClr val="tx1"/>
                </a:solidFill>
              </a:rPr>
              <a:t>Pagos</a:t>
            </a:r>
            <a:endParaRPr lang="en-US" sz="1400" dirty="0">
              <a:solidFill>
                <a:schemeClr val="tx1"/>
              </a:solidFill>
            </a:endParaRPr>
          </a:p>
        </p:txBody>
      </p:sp>
      <p:sp>
        <p:nvSpPr>
          <p:cNvPr id="4" name="3 Rectángulo"/>
          <p:cNvSpPr/>
          <p:nvPr/>
        </p:nvSpPr>
        <p:spPr>
          <a:xfrm>
            <a:off x="1332717" y="2909356"/>
            <a:ext cx="2395271" cy="307777"/>
          </a:xfrm>
          <a:prstGeom prst="rect">
            <a:avLst/>
          </a:prstGeom>
        </p:spPr>
        <p:txBody>
          <a:bodyPr wrap="none">
            <a:spAutoFit/>
          </a:bodyPr>
          <a:lstStyle/>
          <a:p>
            <a:pPr algn="ctr"/>
            <a:r>
              <a:rPr lang="es-MX" sz="1400" b="1" dirty="0" smtClean="0">
                <a:solidFill>
                  <a:srgbClr val="0070C0"/>
                </a:solidFill>
              </a:rPr>
              <a:t>Abastecimiento Transaccional</a:t>
            </a:r>
            <a:endParaRPr lang="en-US" sz="1400" b="1" dirty="0">
              <a:solidFill>
                <a:srgbClr val="0070C0"/>
              </a:solidFill>
            </a:endParaRPr>
          </a:p>
        </p:txBody>
      </p:sp>
      <p:sp>
        <p:nvSpPr>
          <p:cNvPr id="20" name="19 Rectángulo"/>
          <p:cNvSpPr/>
          <p:nvPr/>
        </p:nvSpPr>
        <p:spPr>
          <a:xfrm>
            <a:off x="6300192" y="3220466"/>
            <a:ext cx="1080120" cy="144016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200" dirty="0" smtClean="0">
                <a:solidFill>
                  <a:schemeClr val="tx1"/>
                </a:solidFill>
              </a:rPr>
              <a:t>Red de proveedores</a:t>
            </a:r>
            <a:endParaRPr lang="en-US" sz="1200" dirty="0">
              <a:solidFill>
                <a:schemeClr val="tx1"/>
              </a:solidFill>
            </a:endParaRPr>
          </a:p>
        </p:txBody>
      </p:sp>
      <p:cxnSp>
        <p:nvCxnSpPr>
          <p:cNvPr id="22" name="21 Conector recto de flecha"/>
          <p:cNvCxnSpPr/>
          <p:nvPr/>
        </p:nvCxnSpPr>
        <p:spPr>
          <a:xfrm flipH="1" flipV="1">
            <a:off x="5646073" y="3922153"/>
            <a:ext cx="581809" cy="1"/>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4" name="23 Conector recto de flecha"/>
          <p:cNvCxnSpPr/>
          <p:nvPr/>
        </p:nvCxnSpPr>
        <p:spPr>
          <a:xfrm flipH="1" flipV="1">
            <a:off x="3995936" y="3892792"/>
            <a:ext cx="440805" cy="2"/>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6743504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5" grpId="0" animBg="1"/>
      <p:bldP spid="16" grpId="0" animBg="1"/>
      <p:bldP spid="3" grpId="0" animBg="1"/>
      <p:bldP spid="2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Rectángulo"/>
          <p:cNvSpPr/>
          <p:nvPr/>
        </p:nvSpPr>
        <p:spPr>
          <a:xfrm>
            <a:off x="1037862" y="2924944"/>
            <a:ext cx="6768752" cy="2232248"/>
          </a:xfrm>
          <a:prstGeom prst="rect">
            <a:avLst/>
          </a:prstGeom>
          <a:solidFill>
            <a:srgbClr val="FFFF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0070C0"/>
              </a:solidFill>
            </a:endParaRPr>
          </a:p>
        </p:txBody>
      </p:sp>
      <p:sp>
        <p:nvSpPr>
          <p:cNvPr id="12" name="11 Triángulo isósceles"/>
          <p:cNvSpPr/>
          <p:nvPr/>
        </p:nvSpPr>
        <p:spPr>
          <a:xfrm>
            <a:off x="3432854" y="476672"/>
            <a:ext cx="3312368" cy="1008112"/>
          </a:xfrm>
          <a:prstGeom prst="triangle">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dirty="0" err="1" smtClean="0"/>
              <a:t>Contract</a:t>
            </a:r>
            <a:endParaRPr lang="es-MX" sz="1400" dirty="0" smtClean="0"/>
          </a:p>
          <a:p>
            <a:pPr algn="ctr"/>
            <a:r>
              <a:rPr lang="es-MX" sz="1400" dirty="0" err="1" smtClean="0"/>
              <a:t>compliance</a:t>
            </a:r>
            <a:endParaRPr lang="en-US" sz="1400" dirty="0"/>
          </a:p>
        </p:txBody>
      </p:sp>
      <p:sp>
        <p:nvSpPr>
          <p:cNvPr id="11" name="10 Rectángulo"/>
          <p:cNvSpPr/>
          <p:nvPr/>
        </p:nvSpPr>
        <p:spPr>
          <a:xfrm>
            <a:off x="2811017" y="1628800"/>
            <a:ext cx="4194415" cy="1080120"/>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dirty="0"/>
          </a:p>
        </p:txBody>
      </p:sp>
      <p:sp>
        <p:nvSpPr>
          <p:cNvPr id="14" name="13 Rectángulo"/>
          <p:cNvSpPr/>
          <p:nvPr/>
        </p:nvSpPr>
        <p:spPr>
          <a:xfrm>
            <a:off x="1037862" y="5301208"/>
            <a:ext cx="6768752" cy="504056"/>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3">
            <a:schemeClr val="accent3"/>
          </a:fillRef>
          <a:effectRef idx="2">
            <a:schemeClr val="accent3"/>
          </a:effectRef>
          <a:fontRef idx="minor">
            <a:schemeClr val="lt1"/>
          </a:fontRef>
        </p:style>
        <p:txBody>
          <a:bodyPr rtlCol="0" anchor="ctr"/>
          <a:lstStyle/>
          <a:p>
            <a:pPr algn="ctr"/>
            <a:r>
              <a:rPr lang="es-MX" dirty="0" smtClean="0">
                <a:solidFill>
                  <a:schemeClr val="bg1"/>
                </a:solidFill>
              </a:rPr>
              <a:t>Datos Maestro (MDM)</a:t>
            </a:r>
            <a:endParaRPr lang="en-US" dirty="0">
              <a:solidFill>
                <a:schemeClr val="bg1"/>
              </a:solidFill>
            </a:endParaRPr>
          </a:p>
        </p:txBody>
      </p:sp>
      <p:sp>
        <p:nvSpPr>
          <p:cNvPr id="17" name="16 Flecha arriba"/>
          <p:cNvSpPr/>
          <p:nvPr/>
        </p:nvSpPr>
        <p:spPr>
          <a:xfrm>
            <a:off x="434753" y="476672"/>
            <a:ext cx="2814868" cy="2034598"/>
          </a:xfrm>
          <a:prstGeom prst="upArrow">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dirty="0"/>
              <a:t>Control de gestión Abastecimiento</a:t>
            </a:r>
            <a:endParaRPr lang="en-US" sz="1400" dirty="0"/>
          </a:p>
        </p:txBody>
      </p:sp>
      <p:sp>
        <p:nvSpPr>
          <p:cNvPr id="18" name="17 CuadroTexto"/>
          <p:cNvSpPr txBox="1"/>
          <p:nvPr/>
        </p:nvSpPr>
        <p:spPr>
          <a:xfrm rot="5400000">
            <a:off x="7463783" y="3633562"/>
            <a:ext cx="2434055" cy="584775"/>
          </a:xfrm>
          <a:prstGeom prst="rect">
            <a:avLst/>
          </a:prstGeom>
          <a:noFill/>
        </p:spPr>
        <p:txBody>
          <a:bodyPr wrap="square" rtlCol="0">
            <a:spAutoFit/>
          </a:bodyPr>
          <a:lstStyle/>
          <a:p>
            <a:r>
              <a:rPr lang="es-MX" sz="3200" dirty="0" smtClean="0"/>
              <a:t>Proveedores</a:t>
            </a:r>
            <a:endParaRPr lang="en-US" sz="3200" dirty="0"/>
          </a:p>
        </p:txBody>
      </p:sp>
      <p:sp>
        <p:nvSpPr>
          <p:cNvPr id="19" name="18 CuadroTexto"/>
          <p:cNvSpPr txBox="1"/>
          <p:nvPr/>
        </p:nvSpPr>
        <p:spPr>
          <a:xfrm rot="16200000">
            <a:off x="-2553578" y="3163811"/>
            <a:ext cx="5976664" cy="646331"/>
          </a:xfrm>
          <a:prstGeom prst="rect">
            <a:avLst/>
          </a:prstGeom>
          <a:noFill/>
        </p:spPr>
        <p:txBody>
          <a:bodyPr wrap="square" rtlCol="0">
            <a:spAutoFit/>
          </a:bodyPr>
          <a:lstStyle>
            <a:defPPr>
              <a:defRPr lang="en-US"/>
            </a:defPPr>
            <a:lvl1pPr>
              <a:defRPr sz="3200"/>
            </a:lvl1pPr>
          </a:lstStyle>
          <a:p>
            <a:r>
              <a:rPr lang="es-MX" sz="3600" dirty="0" smtClean="0"/>
              <a:t>Ámbitos claves de soporte TIC</a:t>
            </a:r>
            <a:endParaRPr lang="en-US" sz="3600" dirty="0"/>
          </a:p>
        </p:txBody>
      </p:sp>
      <p:cxnSp>
        <p:nvCxnSpPr>
          <p:cNvPr id="21" name="20 Conector recto de flecha"/>
          <p:cNvCxnSpPr/>
          <p:nvPr/>
        </p:nvCxnSpPr>
        <p:spPr>
          <a:xfrm flipH="1">
            <a:off x="7956377" y="5547270"/>
            <a:ext cx="43204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22 Conector recto de flecha"/>
          <p:cNvCxnSpPr/>
          <p:nvPr/>
        </p:nvCxnSpPr>
        <p:spPr>
          <a:xfrm flipH="1" flipV="1">
            <a:off x="7900866" y="3925948"/>
            <a:ext cx="581809" cy="1"/>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5" name="24 Conector recto de flecha"/>
          <p:cNvCxnSpPr/>
          <p:nvPr/>
        </p:nvCxnSpPr>
        <p:spPr>
          <a:xfrm>
            <a:off x="7380312" y="1124744"/>
            <a:ext cx="938281"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 name="25 Conector recto de flecha"/>
          <p:cNvCxnSpPr/>
          <p:nvPr/>
        </p:nvCxnSpPr>
        <p:spPr>
          <a:xfrm flipH="1" flipV="1">
            <a:off x="7736784" y="2276872"/>
            <a:ext cx="581809" cy="1"/>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9" name="28 Elipse"/>
          <p:cNvSpPr/>
          <p:nvPr/>
        </p:nvSpPr>
        <p:spPr>
          <a:xfrm>
            <a:off x="7005432" y="836712"/>
            <a:ext cx="2031064" cy="5472608"/>
          </a:xfrm>
          <a:prstGeom prst="ellipse">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1 Rectángulo"/>
          <p:cNvSpPr/>
          <p:nvPr/>
        </p:nvSpPr>
        <p:spPr>
          <a:xfrm>
            <a:off x="1403648" y="3284984"/>
            <a:ext cx="1656184" cy="144016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dirty="0" smtClean="0">
                <a:solidFill>
                  <a:schemeClr val="tx1"/>
                </a:solidFill>
              </a:rPr>
              <a:t>ERP – </a:t>
            </a:r>
            <a:r>
              <a:rPr lang="es-MX" dirty="0" err="1" smtClean="0">
                <a:solidFill>
                  <a:schemeClr val="tx1"/>
                </a:solidFill>
              </a:rPr>
              <a:t>Abast</a:t>
            </a:r>
            <a:r>
              <a:rPr lang="es-MX" dirty="0" smtClean="0">
                <a:solidFill>
                  <a:schemeClr val="tx1"/>
                </a:solidFill>
              </a:rPr>
              <a:t>.</a:t>
            </a:r>
          </a:p>
          <a:p>
            <a:pPr algn="ctr"/>
            <a:endParaRPr lang="es-MX" dirty="0">
              <a:solidFill>
                <a:schemeClr val="tx1"/>
              </a:solidFill>
            </a:endParaRPr>
          </a:p>
        </p:txBody>
      </p:sp>
      <p:sp>
        <p:nvSpPr>
          <p:cNvPr id="15" name="14 Rectángulo"/>
          <p:cNvSpPr/>
          <p:nvPr/>
        </p:nvSpPr>
        <p:spPr>
          <a:xfrm>
            <a:off x="3096343" y="3272393"/>
            <a:ext cx="783704" cy="144016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200" dirty="0" smtClean="0">
                <a:solidFill>
                  <a:schemeClr val="tx1"/>
                </a:solidFill>
              </a:rPr>
              <a:t>Ciclo de compra</a:t>
            </a:r>
            <a:endParaRPr lang="en-US" sz="1200" dirty="0">
              <a:solidFill>
                <a:schemeClr val="tx1"/>
              </a:solidFill>
            </a:endParaRPr>
          </a:p>
        </p:txBody>
      </p:sp>
      <p:sp>
        <p:nvSpPr>
          <p:cNvPr id="16" name="15 Rectángulo"/>
          <p:cNvSpPr/>
          <p:nvPr/>
        </p:nvSpPr>
        <p:spPr>
          <a:xfrm>
            <a:off x="4435625" y="3272393"/>
            <a:ext cx="1162507" cy="144016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200" b="1" u="sng" dirty="0" smtClean="0">
                <a:solidFill>
                  <a:schemeClr val="tx1"/>
                </a:solidFill>
              </a:rPr>
              <a:t>e – </a:t>
            </a:r>
            <a:r>
              <a:rPr lang="es-MX" sz="1200" b="1" u="sng" dirty="0" err="1" smtClean="0">
                <a:solidFill>
                  <a:schemeClr val="tx1"/>
                </a:solidFill>
              </a:rPr>
              <a:t>commerce</a:t>
            </a:r>
            <a:r>
              <a:rPr lang="es-MX" sz="1200" dirty="0" smtClean="0">
                <a:solidFill>
                  <a:schemeClr val="tx1"/>
                </a:solidFill>
              </a:rPr>
              <a:t>:</a:t>
            </a:r>
          </a:p>
          <a:p>
            <a:pPr algn="ctr"/>
            <a:endParaRPr lang="es-MX" sz="1200" dirty="0">
              <a:solidFill>
                <a:schemeClr val="tx1"/>
              </a:solidFill>
            </a:endParaRPr>
          </a:p>
          <a:p>
            <a:pPr algn="ctr"/>
            <a:r>
              <a:rPr lang="es-MX" sz="1200" dirty="0" smtClean="0">
                <a:solidFill>
                  <a:schemeClr val="tx1"/>
                </a:solidFill>
              </a:rPr>
              <a:t>RFQ</a:t>
            </a:r>
          </a:p>
          <a:p>
            <a:pPr algn="ctr"/>
            <a:r>
              <a:rPr lang="es-MX" sz="1200" dirty="0" smtClean="0">
                <a:solidFill>
                  <a:schemeClr val="tx1"/>
                </a:solidFill>
              </a:rPr>
              <a:t>Pedidos</a:t>
            </a:r>
          </a:p>
          <a:p>
            <a:pPr algn="ctr"/>
            <a:r>
              <a:rPr lang="es-MX" sz="1200" dirty="0" smtClean="0">
                <a:solidFill>
                  <a:schemeClr val="tx1"/>
                </a:solidFill>
              </a:rPr>
              <a:t>Catálogos</a:t>
            </a:r>
          </a:p>
          <a:p>
            <a:pPr algn="ctr"/>
            <a:r>
              <a:rPr lang="es-MX" sz="1200" dirty="0" smtClean="0">
                <a:solidFill>
                  <a:schemeClr val="tx1"/>
                </a:solidFill>
              </a:rPr>
              <a:t>Entregas</a:t>
            </a:r>
          </a:p>
          <a:p>
            <a:pPr algn="ctr"/>
            <a:r>
              <a:rPr lang="es-MX" sz="1200" dirty="0" smtClean="0">
                <a:solidFill>
                  <a:schemeClr val="tx1"/>
                </a:solidFill>
              </a:rPr>
              <a:t>Factura</a:t>
            </a:r>
            <a:endParaRPr lang="en-US" sz="1200" dirty="0">
              <a:solidFill>
                <a:schemeClr val="tx1"/>
              </a:solidFill>
            </a:endParaRPr>
          </a:p>
        </p:txBody>
      </p:sp>
      <p:sp>
        <p:nvSpPr>
          <p:cNvPr id="3" name="2 Rectángulo"/>
          <p:cNvSpPr/>
          <p:nvPr/>
        </p:nvSpPr>
        <p:spPr>
          <a:xfrm>
            <a:off x="1691680" y="4051075"/>
            <a:ext cx="1520552" cy="936104"/>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itchFamily="34" charset="0"/>
              <a:buChar char="•"/>
            </a:pPr>
            <a:r>
              <a:rPr lang="es-MX" sz="1400" dirty="0" smtClean="0">
                <a:solidFill>
                  <a:schemeClr val="tx1"/>
                </a:solidFill>
              </a:rPr>
              <a:t>Logística</a:t>
            </a:r>
          </a:p>
          <a:p>
            <a:pPr marL="285750" indent="-285750">
              <a:buFont typeface="Arial" pitchFamily="34" charset="0"/>
              <a:buChar char="•"/>
            </a:pPr>
            <a:r>
              <a:rPr lang="es-MX" sz="1400" dirty="0" smtClean="0">
                <a:solidFill>
                  <a:schemeClr val="tx1"/>
                </a:solidFill>
              </a:rPr>
              <a:t>Inventario</a:t>
            </a:r>
          </a:p>
          <a:p>
            <a:pPr marL="285750" indent="-285750">
              <a:buFont typeface="Arial" pitchFamily="34" charset="0"/>
              <a:buChar char="•"/>
            </a:pPr>
            <a:r>
              <a:rPr lang="es-MX" sz="1400" dirty="0" smtClean="0">
                <a:solidFill>
                  <a:schemeClr val="tx1"/>
                </a:solidFill>
              </a:rPr>
              <a:t>Contabilidad</a:t>
            </a:r>
          </a:p>
          <a:p>
            <a:pPr marL="285750" indent="-285750">
              <a:buFont typeface="Arial" pitchFamily="34" charset="0"/>
              <a:buChar char="•"/>
            </a:pPr>
            <a:r>
              <a:rPr lang="es-MX" sz="1400" dirty="0" smtClean="0">
                <a:solidFill>
                  <a:schemeClr val="tx1"/>
                </a:solidFill>
              </a:rPr>
              <a:t>Pagos</a:t>
            </a:r>
            <a:endParaRPr lang="en-US" sz="1400" dirty="0">
              <a:solidFill>
                <a:schemeClr val="tx1"/>
              </a:solidFill>
            </a:endParaRPr>
          </a:p>
        </p:txBody>
      </p:sp>
      <p:sp>
        <p:nvSpPr>
          <p:cNvPr id="4" name="3 Rectángulo"/>
          <p:cNvSpPr/>
          <p:nvPr/>
        </p:nvSpPr>
        <p:spPr>
          <a:xfrm>
            <a:off x="1332717" y="2909356"/>
            <a:ext cx="2395271" cy="307777"/>
          </a:xfrm>
          <a:prstGeom prst="rect">
            <a:avLst/>
          </a:prstGeom>
        </p:spPr>
        <p:txBody>
          <a:bodyPr wrap="none">
            <a:spAutoFit/>
          </a:bodyPr>
          <a:lstStyle/>
          <a:p>
            <a:pPr algn="ctr"/>
            <a:r>
              <a:rPr lang="es-MX" sz="1400" b="1" dirty="0" smtClean="0">
                <a:solidFill>
                  <a:srgbClr val="0070C0"/>
                </a:solidFill>
              </a:rPr>
              <a:t>Abastecimiento Transaccional</a:t>
            </a:r>
            <a:endParaRPr lang="en-US" sz="1400" b="1" dirty="0">
              <a:solidFill>
                <a:srgbClr val="0070C0"/>
              </a:solidFill>
            </a:endParaRPr>
          </a:p>
        </p:txBody>
      </p:sp>
      <p:sp>
        <p:nvSpPr>
          <p:cNvPr id="20" name="19 Rectángulo"/>
          <p:cNvSpPr/>
          <p:nvPr/>
        </p:nvSpPr>
        <p:spPr>
          <a:xfrm>
            <a:off x="6300192" y="3220466"/>
            <a:ext cx="1080120" cy="144016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200" dirty="0" smtClean="0">
                <a:solidFill>
                  <a:schemeClr val="tx1"/>
                </a:solidFill>
              </a:rPr>
              <a:t>Red de proveedores</a:t>
            </a:r>
            <a:endParaRPr lang="en-US" sz="1200" dirty="0">
              <a:solidFill>
                <a:schemeClr val="tx1"/>
              </a:solidFill>
            </a:endParaRPr>
          </a:p>
        </p:txBody>
      </p:sp>
      <p:cxnSp>
        <p:nvCxnSpPr>
          <p:cNvPr id="22" name="21 Conector recto de flecha"/>
          <p:cNvCxnSpPr/>
          <p:nvPr/>
        </p:nvCxnSpPr>
        <p:spPr>
          <a:xfrm flipH="1" flipV="1">
            <a:off x="5646073" y="3922153"/>
            <a:ext cx="581809" cy="1"/>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4" name="23 Conector recto de flecha"/>
          <p:cNvCxnSpPr/>
          <p:nvPr/>
        </p:nvCxnSpPr>
        <p:spPr>
          <a:xfrm flipH="1" flipV="1">
            <a:off x="3995936" y="3892792"/>
            <a:ext cx="440805" cy="2"/>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 name="4 Rectángulo"/>
          <p:cNvSpPr/>
          <p:nvPr/>
        </p:nvSpPr>
        <p:spPr>
          <a:xfrm>
            <a:off x="2836619" y="1484784"/>
            <a:ext cx="1470147" cy="276999"/>
          </a:xfrm>
          <a:prstGeom prst="rect">
            <a:avLst/>
          </a:prstGeom>
        </p:spPr>
        <p:txBody>
          <a:bodyPr wrap="none">
            <a:spAutoFit/>
          </a:bodyPr>
          <a:lstStyle/>
          <a:p>
            <a:pPr algn="ctr"/>
            <a:r>
              <a:rPr lang="es-MX" sz="1200" b="1" dirty="0" err="1"/>
              <a:t>Sourcing</a:t>
            </a:r>
            <a:r>
              <a:rPr lang="es-MX" sz="1200" b="1" dirty="0"/>
              <a:t> Estratégico</a:t>
            </a:r>
            <a:endParaRPr lang="en-US" sz="1200" b="1" dirty="0"/>
          </a:p>
        </p:txBody>
      </p:sp>
      <p:sp>
        <p:nvSpPr>
          <p:cNvPr id="28" name="27 Rectángulo"/>
          <p:cNvSpPr/>
          <p:nvPr/>
        </p:nvSpPr>
        <p:spPr>
          <a:xfrm>
            <a:off x="2869188" y="1768948"/>
            <a:ext cx="2219850" cy="939972"/>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itchFamily="34" charset="0"/>
              <a:buChar char="•"/>
            </a:pPr>
            <a:r>
              <a:rPr lang="es-MX" sz="1400" dirty="0" smtClean="0">
                <a:solidFill>
                  <a:schemeClr val="tx1"/>
                </a:solidFill>
              </a:rPr>
              <a:t>Análisis de Gasto</a:t>
            </a:r>
          </a:p>
          <a:p>
            <a:pPr marL="285750" indent="-285750">
              <a:buFont typeface="Arial" pitchFamily="34" charset="0"/>
              <a:buChar char="•"/>
            </a:pPr>
            <a:r>
              <a:rPr lang="es-MX" sz="1400" dirty="0" smtClean="0">
                <a:solidFill>
                  <a:schemeClr val="tx1"/>
                </a:solidFill>
              </a:rPr>
              <a:t>Licitaciones / Subastas</a:t>
            </a:r>
          </a:p>
          <a:p>
            <a:pPr marL="285750" indent="-285750">
              <a:buFont typeface="Arial" pitchFamily="34" charset="0"/>
              <a:buChar char="•"/>
            </a:pPr>
            <a:r>
              <a:rPr lang="es-MX" sz="1400" dirty="0" smtClean="0">
                <a:solidFill>
                  <a:schemeClr val="tx1"/>
                </a:solidFill>
              </a:rPr>
              <a:t>Contratos</a:t>
            </a:r>
          </a:p>
          <a:p>
            <a:pPr marL="285750" indent="-285750">
              <a:buFont typeface="Arial" pitchFamily="34" charset="0"/>
              <a:buChar char="•"/>
            </a:pPr>
            <a:endParaRPr lang="es-MX" sz="1400" dirty="0">
              <a:solidFill>
                <a:schemeClr val="tx1"/>
              </a:solidFill>
            </a:endParaRPr>
          </a:p>
        </p:txBody>
      </p:sp>
      <p:sp>
        <p:nvSpPr>
          <p:cNvPr id="30" name="29 Rectángulo"/>
          <p:cNvSpPr/>
          <p:nvPr/>
        </p:nvSpPr>
        <p:spPr>
          <a:xfrm>
            <a:off x="6300192" y="1761783"/>
            <a:ext cx="1093676" cy="749487"/>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1200" dirty="0" smtClean="0">
                <a:solidFill>
                  <a:schemeClr val="tx1"/>
                </a:solidFill>
              </a:rPr>
              <a:t>Acceso a Proveedores</a:t>
            </a:r>
            <a:endParaRPr lang="es-MX" sz="1200" dirty="0">
              <a:solidFill>
                <a:schemeClr val="tx1"/>
              </a:solidFill>
            </a:endParaRPr>
          </a:p>
        </p:txBody>
      </p:sp>
      <p:cxnSp>
        <p:nvCxnSpPr>
          <p:cNvPr id="31" name="30 Conector recto de flecha"/>
          <p:cNvCxnSpPr/>
          <p:nvPr/>
        </p:nvCxnSpPr>
        <p:spPr>
          <a:xfrm flipH="1" flipV="1">
            <a:off x="5377729" y="2168525"/>
            <a:ext cx="440805" cy="2"/>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328332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2"/>
          <p:cNvSpPr>
            <a:spLocks noGrp="1" noChangeArrowheads="1"/>
          </p:cNvSpPr>
          <p:nvPr>
            <p:ph type="title"/>
          </p:nvPr>
        </p:nvSpPr>
        <p:spPr>
          <a:xfrm>
            <a:off x="611560" y="10220"/>
            <a:ext cx="7780337" cy="762000"/>
          </a:xfrm>
        </p:spPr>
        <p:txBody>
          <a:bodyPr>
            <a:noAutofit/>
          </a:bodyPr>
          <a:lstStyle/>
          <a:p>
            <a:pPr defTabSz="465138" eaLnBrk="1" hangingPunct="1">
              <a:lnSpc>
                <a:spcPct val="80000"/>
              </a:lnSpc>
            </a:pPr>
            <a:r>
              <a:rPr lang="en-US" sz="4400" dirty="0" err="1" smtClean="0">
                <a:solidFill>
                  <a:srgbClr val="0070C0"/>
                </a:solidFill>
              </a:rPr>
              <a:t>Soluciones</a:t>
            </a:r>
            <a:r>
              <a:rPr lang="en-US" sz="4400" dirty="0" smtClean="0">
                <a:solidFill>
                  <a:srgbClr val="0070C0"/>
                </a:solidFill>
              </a:rPr>
              <a:t> de </a:t>
            </a:r>
            <a:r>
              <a:rPr lang="en-US" sz="4400" dirty="0" err="1" smtClean="0">
                <a:solidFill>
                  <a:srgbClr val="0070C0"/>
                </a:solidFill>
              </a:rPr>
              <a:t>abastecimiento</a:t>
            </a:r>
            <a:endParaRPr lang="en-US" sz="4400" dirty="0" smtClean="0">
              <a:solidFill>
                <a:srgbClr val="0070C0"/>
              </a:solidFill>
            </a:endParaRPr>
          </a:p>
        </p:txBody>
      </p:sp>
      <p:sp>
        <p:nvSpPr>
          <p:cNvPr id="14" name="Slide Number Placeholder 4"/>
          <p:cNvSpPr>
            <a:spLocks noGrp="1"/>
          </p:cNvSpPr>
          <p:nvPr>
            <p:ph type="sldNum" sz="quarter" idx="11"/>
          </p:nvPr>
        </p:nvSpPr>
        <p:spPr/>
        <p:txBody>
          <a:bodyPr/>
          <a:lstStyle/>
          <a:p>
            <a:pPr>
              <a:defRPr/>
            </a:pPr>
            <a:fld id="{4B6F5A75-BF7C-458A-ADDF-E779C6BD497B}" type="slidenum">
              <a:rPr lang="en-US"/>
              <a:pPr>
                <a:defRPr/>
              </a:pPr>
              <a:t>32</a:t>
            </a:fld>
            <a:endParaRPr lang="en-US"/>
          </a:p>
        </p:txBody>
      </p:sp>
      <p:grpSp>
        <p:nvGrpSpPr>
          <p:cNvPr id="17413" name="Group 8"/>
          <p:cNvGrpSpPr>
            <a:grpSpLocks/>
          </p:cNvGrpSpPr>
          <p:nvPr/>
        </p:nvGrpSpPr>
        <p:grpSpPr bwMode="auto">
          <a:xfrm>
            <a:off x="1619672" y="1124744"/>
            <a:ext cx="5191125" cy="4840288"/>
            <a:chOff x="1050" y="338"/>
            <a:chExt cx="3631" cy="3307"/>
          </a:xfrm>
        </p:grpSpPr>
        <p:pic>
          <p:nvPicPr>
            <p:cNvPr id="17415" name="Picture 9" descr="SolutionsGraphic_09_NetworkGroundShadow(BuildPiece,GroundShadow)_605x551"/>
            <p:cNvPicPr>
              <a:picLocks noChangeAspect="1" noChangeArrowheads="1"/>
            </p:cNvPicPr>
            <p:nvPr/>
          </p:nvPicPr>
          <p:blipFill>
            <a:blip r:embed="rId3" cstate="print"/>
            <a:srcRect/>
            <a:stretch>
              <a:fillRect/>
            </a:stretch>
          </p:blipFill>
          <p:spPr bwMode="auto">
            <a:xfrm>
              <a:off x="1050" y="338"/>
              <a:ext cx="3630" cy="3306"/>
            </a:xfrm>
            <a:prstGeom prst="rect">
              <a:avLst/>
            </a:prstGeom>
            <a:noFill/>
            <a:ln w="9525">
              <a:noFill/>
              <a:miter lim="800000"/>
              <a:headEnd/>
              <a:tailEnd/>
            </a:ln>
          </p:spPr>
        </p:pic>
        <p:pic>
          <p:nvPicPr>
            <p:cNvPr id="17416" name="Picture 10" descr="SolutionsGraphic_09_Network(BuildPiece)_605x551"/>
            <p:cNvPicPr>
              <a:picLocks noChangeAspect="1" noChangeArrowheads="1"/>
            </p:cNvPicPr>
            <p:nvPr/>
          </p:nvPicPr>
          <p:blipFill>
            <a:blip r:embed="rId4" cstate="print"/>
            <a:srcRect/>
            <a:stretch>
              <a:fillRect/>
            </a:stretch>
          </p:blipFill>
          <p:spPr bwMode="auto">
            <a:xfrm>
              <a:off x="1051" y="339"/>
              <a:ext cx="3630" cy="3306"/>
            </a:xfrm>
            <a:prstGeom prst="rect">
              <a:avLst/>
            </a:prstGeom>
            <a:noFill/>
            <a:ln w="9525">
              <a:noFill/>
              <a:miter lim="800000"/>
              <a:headEnd/>
              <a:tailEnd/>
            </a:ln>
          </p:spPr>
        </p:pic>
        <p:pic>
          <p:nvPicPr>
            <p:cNvPr id="17417" name="Picture 11" descr="SolutionsGraphic_09_Text_AribaNetwork(BuildPiece)_242x43"/>
            <p:cNvPicPr>
              <a:picLocks noChangeAspect="1" noChangeArrowheads="1"/>
            </p:cNvPicPr>
            <p:nvPr/>
          </p:nvPicPr>
          <p:blipFill>
            <a:blip r:embed="rId5" cstate="print"/>
            <a:srcRect/>
            <a:stretch>
              <a:fillRect/>
            </a:stretch>
          </p:blipFill>
          <p:spPr bwMode="auto">
            <a:xfrm>
              <a:off x="2169" y="3097"/>
              <a:ext cx="1452" cy="258"/>
            </a:xfrm>
            <a:prstGeom prst="rect">
              <a:avLst/>
            </a:prstGeom>
            <a:noFill/>
            <a:ln w="9525">
              <a:noFill/>
              <a:miter lim="800000"/>
              <a:headEnd/>
              <a:tailEnd/>
            </a:ln>
          </p:spPr>
        </p:pic>
        <p:pic>
          <p:nvPicPr>
            <p:cNvPr id="17418" name="Picture 12" descr="SolutionsGraphic_09_Solutions(BuildPiece,DropShadow)_484x418"/>
            <p:cNvPicPr>
              <a:picLocks noChangeAspect="1" noChangeArrowheads="1"/>
            </p:cNvPicPr>
            <p:nvPr/>
          </p:nvPicPr>
          <p:blipFill>
            <a:blip r:embed="rId6" cstate="print"/>
            <a:srcRect/>
            <a:stretch>
              <a:fillRect/>
            </a:stretch>
          </p:blipFill>
          <p:spPr bwMode="auto">
            <a:xfrm>
              <a:off x="1376" y="472"/>
              <a:ext cx="2964" cy="2568"/>
            </a:xfrm>
            <a:prstGeom prst="rect">
              <a:avLst/>
            </a:prstGeom>
            <a:noFill/>
            <a:ln w="9525">
              <a:noFill/>
              <a:miter lim="800000"/>
              <a:headEnd/>
              <a:tailEnd/>
            </a:ln>
          </p:spPr>
        </p:pic>
        <p:pic>
          <p:nvPicPr>
            <p:cNvPr id="17419" name="Picture 13" descr="SolutionsGraphic_09_Text_AribaSpendManagementSolutions(BuildPiece)_405x100"/>
            <p:cNvPicPr>
              <a:picLocks noChangeAspect="1" noChangeArrowheads="1"/>
            </p:cNvPicPr>
            <p:nvPr/>
          </p:nvPicPr>
          <p:blipFill>
            <a:blip r:embed="rId7" cstate="print"/>
            <a:srcRect/>
            <a:stretch>
              <a:fillRect/>
            </a:stretch>
          </p:blipFill>
          <p:spPr bwMode="auto">
            <a:xfrm>
              <a:off x="1656" y="2404"/>
              <a:ext cx="2430" cy="600"/>
            </a:xfrm>
            <a:prstGeom prst="rect">
              <a:avLst/>
            </a:prstGeom>
            <a:noFill/>
            <a:ln w="9525">
              <a:noFill/>
              <a:miter lim="800000"/>
              <a:headEnd/>
              <a:tailEnd/>
            </a:ln>
          </p:spPr>
        </p:pic>
        <p:pic>
          <p:nvPicPr>
            <p:cNvPr id="17420" name="Picture 14" descr="SolutionGraphics_09_Services(BuildPiece,DropShadow)_523x456"/>
            <p:cNvPicPr>
              <a:picLocks noChangeAspect="1" noChangeArrowheads="1"/>
            </p:cNvPicPr>
            <p:nvPr/>
          </p:nvPicPr>
          <p:blipFill>
            <a:blip r:embed="rId8" cstate="print"/>
            <a:srcRect/>
            <a:stretch>
              <a:fillRect/>
            </a:stretch>
          </p:blipFill>
          <p:spPr bwMode="auto">
            <a:xfrm>
              <a:off x="1296" y="400"/>
              <a:ext cx="3138" cy="2736"/>
            </a:xfrm>
            <a:prstGeom prst="rect">
              <a:avLst/>
            </a:prstGeom>
            <a:noFill/>
            <a:ln w="9525">
              <a:noFill/>
              <a:miter lim="800000"/>
              <a:headEnd/>
              <a:tailEnd/>
            </a:ln>
          </p:spPr>
        </p:pic>
        <p:pic>
          <p:nvPicPr>
            <p:cNvPr id="17421" name="Picture 15" descr="SolutionsGraphic_09_Text_AribaServices(BuildPiece)_185x45"/>
            <p:cNvPicPr>
              <a:picLocks noChangeAspect="1" noChangeArrowheads="1"/>
            </p:cNvPicPr>
            <p:nvPr/>
          </p:nvPicPr>
          <p:blipFill>
            <a:blip r:embed="rId9" cstate="print"/>
            <a:srcRect/>
            <a:stretch>
              <a:fillRect/>
            </a:stretch>
          </p:blipFill>
          <p:spPr bwMode="auto">
            <a:xfrm>
              <a:off x="2364" y="2154"/>
              <a:ext cx="1110" cy="270"/>
            </a:xfrm>
            <a:prstGeom prst="rect">
              <a:avLst/>
            </a:prstGeom>
            <a:noFill/>
            <a:ln w="9525">
              <a:noFill/>
              <a:miter lim="800000"/>
              <a:headEnd/>
              <a:tailEnd/>
            </a:ln>
          </p:spPr>
        </p:pic>
        <p:pic>
          <p:nvPicPr>
            <p:cNvPr id="17422" name="Picture 16" descr="SolutionsGraphic_09_Logo_Ariba(BuildPiece)_88x38"/>
            <p:cNvPicPr>
              <a:picLocks noChangeAspect="1" noChangeArrowheads="1"/>
            </p:cNvPicPr>
            <p:nvPr/>
          </p:nvPicPr>
          <p:blipFill>
            <a:blip r:embed="rId10" cstate="print"/>
            <a:srcRect/>
            <a:stretch>
              <a:fillRect/>
            </a:stretch>
          </p:blipFill>
          <p:spPr bwMode="auto">
            <a:xfrm>
              <a:off x="2622" y="1530"/>
              <a:ext cx="528" cy="228"/>
            </a:xfrm>
            <a:prstGeom prst="rect">
              <a:avLst/>
            </a:prstGeom>
            <a:noFill/>
            <a:ln w="9525">
              <a:noFill/>
              <a:miter lim="800000"/>
              <a:headEnd/>
              <a:tailEnd/>
            </a:ln>
          </p:spPr>
        </p:pic>
      </p:grpSp>
    </p:spTree>
    <p:extLst>
      <p:ext uri="{BB962C8B-B14F-4D97-AF65-F5344CB8AC3E}">
        <p14:creationId xmlns:p14="http://schemas.microsoft.com/office/powerpoint/2010/main" val="261068897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43" name="Rectangle 11"/>
          <p:cNvSpPr>
            <a:spLocks noGrp="1" noChangeArrowheads="1"/>
          </p:cNvSpPr>
          <p:nvPr>
            <p:ph type="title"/>
          </p:nvPr>
        </p:nvSpPr>
        <p:spPr>
          <a:xfrm>
            <a:off x="395288" y="188913"/>
            <a:ext cx="8204200" cy="765175"/>
          </a:xfrm>
        </p:spPr>
        <p:txBody>
          <a:bodyPr>
            <a:normAutofit fontScale="90000"/>
          </a:bodyPr>
          <a:lstStyle/>
          <a:p>
            <a:pPr eaLnBrk="1" hangingPunct="1"/>
            <a:r>
              <a:rPr lang="es-PE" sz="2400" dirty="0" smtClean="0">
                <a:solidFill>
                  <a:srgbClr val="0070C0"/>
                </a:solidFill>
              </a:rPr>
              <a:t>Aplicación Comercio Electrónico al abastecimiento transaccional</a:t>
            </a:r>
            <a:endParaRPr lang="es-ES" sz="2400" dirty="0" smtClean="0">
              <a:solidFill>
                <a:srgbClr val="0070C0"/>
              </a:solidFill>
            </a:endParaRPr>
          </a:p>
        </p:txBody>
      </p:sp>
      <p:sp>
        <p:nvSpPr>
          <p:cNvPr id="12" name="Date Placeholder 2"/>
          <p:cNvSpPr>
            <a:spLocks noGrp="1"/>
          </p:cNvSpPr>
          <p:nvPr>
            <p:ph type="dt" sz="half" idx="10"/>
          </p:nvPr>
        </p:nvSpPr>
        <p:spPr/>
        <p:txBody>
          <a:bodyPr/>
          <a:lstStyle/>
          <a:p>
            <a:pPr>
              <a:defRPr/>
            </a:pPr>
            <a:fld id="{9C6A0702-46B3-4115-88AD-B3138CCF8884}" type="datetime1">
              <a:rPr lang="en-US"/>
              <a:pPr>
                <a:defRPr/>
              </a:pPr>
              <a:t>4/19/2012</a:t>
            </a:fld>
            <a:endParaRPr lang="en-US"/>
          </a:p>
        </p:txBody>
      </p:sp>
      <p:sp>
        <p:nvSpPr>
          <p:cNvPr id="14" name="Slide Number Placeholder 4"/>
          <p:cNvSpPr>
            <a:spLocks noGrp="1"/>
          </p:cNvSpPr>
          <p:nvPr>
            <p:ph type="sldNum" sz="quarter" idx="12"/>
          </p:nvPr>
        </p:nvSpPr>
        <p:spPr>
          <a:xfrm>
            <a:off x="8280400" y="6543675"/>
            <a:ext cx="863600" cy="260350"/>
          </a:xfrm>
          <a:prstGeom prst="rect">
            <a:avLst/>
          </a:prstGeom>
        </p:spPr>
        <p:txBody>
          <a:bodyPr/>
          <a:lstStyle/>
          <a:p>
            <a:pPr>
              <a:defRPr/>
            </a:pPr>
            <a:fld id="{F55BC498-2F28-42D8-AB2E-BCFF32F490A6}" type="slidenum">
              <a:rPr lang="en-US"/>
              <a:pPr>
                <a:defRPr/>
              </a:pPr>
              <a:t>33</a:t>
            </a:fld>
            <a:endParaRPr lang="en-US"/>
          </a:p>
        </p:txBody>
      </p:sp>
      <p:grpSp>
        <p:nvGrpSpPr>
          <p:cNvPr id="2" name="Group 2"/>
          <p:cNvGrpSpPr>
            <a:grpSpLocks/>
          </p:cNvGrpSpPr>
          <p:nvPr/>
        </p:nvGrpSpPr>
        <p:grpSpPr bwMode="auto">
          <a:xfrm>
            <a:off x="217488" y="1196975"/>
            <a:ext cx="8675687" cy="4398963"/>
            <a:chOff x="0" y="336"/>
            <a:chExt cx="5760" cy="3552"/>
          </a:xfrm>
        </p:grpSpPr>
        <p:pic>
          <p:nvPicPr>
            <p:cNvPr id="44044" name="Picture 3"/>
            <p:cNvPicPr>
              <a:picLocks noChangeAspect="1" noChangeArrowheads="1"/>
            </p:cNvPicPr>
            <p:nvPr/>
          </p:nvPicPr>
          <p:blipFill>
            <a:blip r:embed="rId2" cstate="print"/>
            <a:srcRect/>
            <a:stretch>
              <a:fillRect/>
            </a:stretch>
          </p:blipFill>
          <p:spPr bwMode="auto">
            <a:xfrm>
              <a:off x="0" y="336"/>
              <a:ext cx="5760" cy="3552"/>
            </a:xfrm>
            <a:prstGeom prst="rect">
              <a:avLst/>
            </a:prstGeom>
            <a:noFill/>
            <a:ln w="9525">
              <a:noFill/>
              <a:miter lim="800000"/>
              <a:headEnd/>
              <a:tailEnd/>
            </a:ln>
          </p:spPr>
        </p:pic>
        <p:sp>
          <p:nvSpPr>
            <p:cNvPr id="44045" name="Rectangle 4"/>
            <p:cNvSpPr>
              <a:spLocks noChangeArrowheads="1"/>
            </p:cNvSpPr>
            <p:nvPr/>
          </p:nvSpPr>
          <p:spPr bwMode="auto">
            <a:xfrm>
              <a:off x="144" y="336"/>
              <a:ext cx="768" cy="144"/>
            </a:xfrm>
            <a:prstGeom prst="rect">
              <a:avLst/>
            </a:prstGeom>
            <a:solidFill>
              <a:schemeClr val="folHlink"/>
            </a:solidFill>
            <a:ln w="9525">
              <a:solidFill>
                <a:schemeClr val="tx1"/>
              </a:solidFill>
              <a:miter lim="800000"/>
              <a:headEnd/>
              <a:tailEnd/>
            </a:ln>
          </p:spPr>
          <p:txBody>
            <a:bodyPr wrap="none" anchor="ctr"/>
            <a:lstStyle/>
            <a:p>
              <a:pPr algn="ctr" eaLnBrk="0" hangingPunct="0"/>
              <a:endParaRPr lang="es-PE" sz="1200" b="1" i="1" dirty="0">
                <a:solidFill>
                  <a:srgbClr val="000000"/>
                </a:solidFill>
                <a:cs typeface="Arial" pitchFamily="34" charset="0"/>
              </a:endParaRPr>
            </a:p>
          </p:txBody>
        </p:sp>
        <p:sp>
          <p:nvSpPr>
            <p:cNvPr id="44046" name="Rectangle 5"/>
            <p:cNvSpPr>
              <a:spLocks noChangeArrowheads="1"/>
            </p:cNvSpPr>
            <p:nvPr/>
          </p:nvSpPr>
          <p:spPr bwMode="auto">
            <a:xfrm>
              <a:off x="144" y="3120"/>
              <a:ext cx="768" cy="144"/>
            </a:xfrm>
            <a:prstGeom prst="rect">
              <a:avLst/>
            </a:prstGeom>
            <a:solidFill>
              <a:schemeClr val="folHlink"/>
            </a:solidFill>
            <a:ln w="9525">
              <a:solidFill>
                <a:schemeClr val="tx1"/>
              </a:solidFill>
              <a:miter lim="800000"/>
              <a:headEnd/>
              <a:tailEnd/>
            </a:ln>
          </p:spPr>
          <p:txBody>
            <a:bodyPr wrap="none" anchor="ctr"/>
            <a:lstStyle/>
            <a:p>
              <a:pPr algn="ctr" eaLnBrk="0" hangingPunct="0"/>
              <a:r>
                <a:rPr lang="es-PE" sz="1200" b="1" i="1" dirty="0" err="1">
                  <a:solidFill>
                    <a:srgbClr val="000000"/>
                  </a:solidFill>
                  <a:cs typeface="Arial" pitchFamily="34" charset="0"/>
                </a:rPr>
                <a:t>SupplyCentre</a:t>
              </a:r>
              <a:endParaRPr lang="es-PE" sz="1200" b="1" i="1" dirty="0">
                <a:solidFill>
                  <a:srgbClr val="000000"/>
                </a:solidFill>
                <a:cs typeface="Arial" pitchFamily="34" charset="0"/>
              </a:endParaRPr>
            </a:p>
          </p:txBody>
        </p:sp>
      </p:grpSp>
      <p:sp>
        <p:nvSpPr>
          <p:cNvPr id="536582" name="Text Box 6"/>
          <p:cNvSpPr txBox="1">
            <a:spLocks noChangeArrowheads="1"/>
          </p:cNvSpPr>
          <p:nvPr/>
        </p:nvSpPr>
        <p:spPr bwMode="auto">
          <a:xfrm>
            <a:off x="722313" y="2925763"/>
            <a:ext cx="360362" cy="317500"/>
          </a:xfrm>
          <a:prstGeom prst="rect">
            <a:avLst/>
          </a:prstGeom>
          <a:solidFill>
            <a:srgbClr val="FF3300"/>
          </a:solidFill>
          <a:ln w="12700" algn="ctr">
            <a:solidFill>
              <a:srgbClr val="000000"/>
            </a:solidFill>
            <a:miter lim="800000"/>
            <a:headEnd/>
            <a:tailEnd/>
          </a:ln>
          <a:effectLst>
            <a:outerShdw dist="17961" dir="2700000" algn="ctr" rotWithShape="0">
              <a:srgbClr val="E2E2E2"/>
            </a:outerShdw>
          </a:effectLst>
        </p:spPr>
        <p:txBody>
          <a:bodyPr>
            <a:spAutoFit/>
          </a:bodyPr>
          <a:lstStyle/>
          <a:p>
            <a:pPr marL="117475" indent="-117475" eaLnBrk="0" hangingPunct="0">
              <a:spcBef>
                <a:spcPct val="50000"/>
              </a:spcBef>
              <a:buClr>
                <a:srgbClr val="000000"/>
              </a:buClr>
              <a:buSzPct val="75000"/>
              <a:defRPr/>
            </a:pPr>
            <a:r>
              <a:rPr lang="es-ES" b="1" dirty="0">
                <a:solidFill>
                  <a:srgbClr val="000000"/>
                </a:solidFill>
                <a:cs typeface="Arial" pitchFamily="34" charset="0"/>
              </a:rPr>
              <a:t>2</a:t>
            </a:r>
            <a:r>
              <a:rPr lang="es-ES" b="1" dirty="0" smtClean="0">
                <a:solidFill>
                  <a:srgbClr val="000000"/>
                </a:solidFill>
                <a:cs typeface="Arial" pitchFamily="34" charset="0"/>
              </a:rPr>
              <a:t>.</a:t>
            </a:r>
            <a:endParaRPr lang="es-ES" b="1" dirty="0">
              <a:solidFill>
                <a:srgbClr val="000000"/>
              </a:solidFill>
              <a:cs typeface="Arial" pitchFamily="34" charset="0"/>
            </a:endParaRPr>
          </a:p>
        </p:txBody>
      </p:sp>
      <p:sp>
        <p:nvSpPr>
          <p:cNvPr id="536583" name="Text Box 7"/>
          <p:cNvSpPr txBox="1">
            <a:spLocks noChangeArrowheads="1"/>
          </p:cNvSpPr>
          <p:nvPr/>
        </p:nvSpPr>
        <p:spPr bwMode="auto">
          <a:xfrm>
            <a:off x="2667000" y="2925763"/>
            <a:ext cx="360363" cy="317500"/>
          </a:xfrm>
          <a:prstGeom prst="rect">
            <a:avLst/>
          </a:prstGeom>
          <a:solidFill>
            <a:srgbClr val="FF3300"/>
          </a:solidFill>
          <a:ln w="12700" algn="ctr">
            <a:solidFill>
              <a:srgbClr val="000000"/>
            </a:solidFill>
            <a:miter lim="800000"/>
            <a:headEnd/>
            <a:tailEnd/>
          </a:ln>
          <a:effectLst>
            <a:outerShdw dist="17961" dir="2700000" algn="ctr" rotWithShape="0">
              <a:srgbClr val="E2E2E2"/>
            </a:outerShdw>
          </a:effectLst>
        </p:spPr>
        <p:txBody>
          <a:bodyPr>
            <a:spAutoFit/>
          </a:bodyPr>
          <a:lstStyle/>
          <a:p>
            <a:pPr marL="117475" indent="-117475" eaLnBrk="0" hangingPunct="0">
              <a:spcBef>
                <a:spcPct val="50000"/>
              </a:spcBef>
              <a:buClr>
                <a:srgbClr val="000000"/>
              </a:buClr>
              <a:buSzPct val="75000"/>
              <a:defRPr/>
            </a:pPr>
            <a:r>
              <a:rPr lang="es-ES" b="1" dirty="0">
                <a:solidFill>
                  <a:srgbClr val="000000"/>
                </a:solidFill>
                <a:cs typeface="Arial" pitchFamily="34" charset="0"/>
              </a:rPr>
              <a:t>1</a:t>
            </a:r>
            <a:r>
              <a:rPr lang="es-ES" b="1" dirty="0" smtClean="0">
                <a:solidFill>
                  <a:srgbClr val="000000"/>
                </a:solidFill>
                <a:cs typeface="Arial" pitchFamily="34" charset="0"/>
              </a:rPr>
              <a:t>.</a:t>
            </a:r>
            <a:endParaRPr lang="es-ES" b="1" dirty="0">
              <a:solidFill>
                <a:srgbClr val="000000"/>
              </a:solidFill>
              <a:cs typeface="Arial" pitchFamily="34" charset="0"/>
            </a:endParaRPr>
          </a:p>
        </p:txBody>
      </p:sp>
      <p:sp>
        <p:nvSpPr>
          <p:cNvPr id="536584" name="Text Box 8"/>
          <p:cNvSpPr txBox="1">
            <a:spLocks noChangeArrowheads="1"/>
          </p:cNvSpPr>
          <p:nvPr/>
        </p:nvSpPr>
        <p:spPr bwMode="auto">
          <a:xfrm>
            <a:off x="4683125" y="2925763"/>
            <a:ext cx="360363" cy="317500"/>
          </a:xfrm>
          <a:prstGeom prst="rect">
            <a:avLst/>
          </a:prstGeom>
          <a:solidFill>
            <a:srgbClr val="FF3300"/>
          </a:solidFill>
          <a:ln w="12700" algn="ctr">
            <a:solidFill>
              <a:srgbClr val="000000"/>
            </a:solidFill>
            <a:miter lim="800000"/>
            <a:headEnd/>
            <a:tailEnd/>
          </a:ln>
          <a:effectLst>
            <a:outerShdw dist="17961" dir="2700000" algn="ctr" rotWithShape="0">
              <a:srgbClr val="E2E2E2"/>
            </a:outerShdw>
          </a:effectLst>
        </p:spPr>
        <p:txBody>
          <a:bodyPr>
            <a:spAutoFit/>
          </a:bodyPr>
          <a:lstStyle/>
          <a:p>
            <a:pPr marL="117475" indent="-117475" eaLnBrk="0" hangingPunct="0">
              <a:spcBef>
                <a:spcPct val="50000"/>
              </a:spcBef>
              <a:buClr>
                <a:srgbClr val="000000"/>
              </a:buClr>
              <a:buSzPct val="75000"/>
              <a:defRPr/>
            </a:pPr>
            <a:r>
              <a:rPr lang="es-ES" b="1" dirty="0">
                <a:solidFill>
                  <a:srgbClr val="000000"/>
                </a:solidFill>
                <a:cs typeface="Arial" pitchFamily="34" charset="0"/>
              </a:rPr>
              <a:t>3.</a:t>
            </a:r>
          </a:p>
        </p:txBody>
      </p:sp>
      <p:sp>
        <p:nvSpPr>
          <p:cNvPr id="536585" name="Text Box 9"/>
          <p:cNvSpPr txBox="1">
            <a:spLocks noChangeArrowheads="1"/>
          </p:cNvSpPr>
          <p:nvPr/>
        </p:nvSpPr>
        <p:spPr bwMode="auto">
          <a:xfrm>
            <a:off x="6483350" y="2925763"/>
            <a:ext cx="360363" cy="317500"/>
          </a:xfrm>
          <a:prstGeom prst="rect">
            <a:avLst/>
          </a:prstGeom>
          <a:solidFill>
            <a:srgbClr val="FF3300"/>
          </a:solidFill>
          <a:ln w="12700" algn="ctr">
            <a:solidFill>
              <a:srgbClr val="000000"/>
            </a:solidFill>
            <a:miter lim="800000"/>
            <a:headEnd/>
            <a:tailEnd/>
          </a:ln>
          <a:effectLst>
            <a:outerShdw dist="17961" dir="2700000" algn="ctr" rotWithShape="0">
              <a:srgbClr val="E2E2E2"/>
            </a:outerShdw>
          </a:effectLst>
        </p:spPr>
        <p:txBody>
          <a:bodyPr>
            <a:spAutoFit/>
          </a:bodyPr>
          <a:lstStyle/>
          <a:p>
            <a:pPr marL="117475" indent="-117475" eaLnBrk="0" hangingPunct="0">
              <a:spcBef>
                <a:spcPct val="50000"/>
              </a:spcBef>
              <a:buClr>
                <a:srgbClr val="000000"/>
              </a:buClr>
              <a:buSzPct val="75000"/>
              <a:defRPr/>
            </a:pPr>
            <a:r>
              <a:rPr lang="es-ES" b="1" dirty="0">
                <a:solidFill>
                  <a:srgbClr val="000000"/>
                </a:solidFill>
                <a:cs typeface="Arial" pitchFamily="34" charset="0"/>
              </a:rPr>
              <a:t>4.</a:t>
            </a:r>
          </a:p>
        </p:txBody>
      </p:sp>
      <p:sp>
        <p:nvSpPr>
          <p:cNvPr id="536586" name="Text Box 10"/>
          <p:cNvSpPr txBox="1">
            <a:spLocks noChangeArrowheads="1"/>
          </p:cNvSpPr>
          <p:nvPr/>
        </p:nvSpPr>
        <p:spPr bwMode="auto">
          <a:xfrm>
            <a:off x="7851775" y="2925763"/>
            <a:ext cx="360363" cy="317500"/>
          </a:xfrm>
          <a:prstGeom prst="rect">
            <a:avLst/>
          </a:prstGeom>
          <a:solidFill>
            <a:srgbClr val="FF3300"/>
          </a:solidFill>
          <a:ln w="12700" algn="ctr">
            <a:solidFill>
              <a:srgbClr val="000000"/>
            </a:solidFill>
            <a:miter lim="800000"/>
            <a:headEnd/>
            <a:tailEnd/>
          </a:ln>
          <a:effectLst>
            <a:outerShdw dist="17961" dir="2700000" algn="ctr" rotWithShape="0">
              <a:srgbClr val="E2E2E2"/>
            </a:outerShdw>
          </a:effectLst>
        </p:spPr>
        <p:txBody>
          <a:bodyPr>
            <a:spAutoFit/>
          </a:bodyPr>
          <a:lstStyle/>
          <a:p>
            <a:pPr marL="117475" indent="-117475" eaLnBrk="0" hangingPunct="0">
              <a:spcBef>
                <a:spcPct val="50000"/>
              </a:spcBef>
              <a:buClr>
                <a:srgbClr val="000000"/>
              </a:buClr>
              <a:buSzPct val="75000"/>
              <a:defRPr/>
            </a:pPr>
            <a:r>
              <a:rPr lang="es-ES" b="1" dirty="0">
                <a:solidFill>
                  <a:srgbClr val="000000"/>
                </a:solidFill>
                <a:cs typeface="Arial" pitchFamily="34" charset="0"/>
              </a:rPr>
              <a:t>3</a:t>
            </a:r>
            <a:r>
              <a:rPr lang="es-ES" b="1" dirty="0" smtClean="0">
                <a:solidFill>
                  <a:srgbClr val="000000"/>
                </a:solidFill>
                <a:cs typeface="Arial" pitchFamily="34" charset="0"/>
              </a:rPr>
              <a:t>.</a:t>
            </a:r>
            <a:endParaRPr lang="es-ES" b="1" dirty="0">
              <a:solidFill>
                <a:srgbClr val="000000"/>
              </a:solidFill>
              <a:cs typeface="Arial" pitchFamily="34" charset="0"/>
            </a:endParaRPr>
          </a:p>
        </p:txBody>
      </p:sp>
    </p:spTree>
    <p:extLst>
      <p:ext uri="{BB962C8B-B14F-4D97-AF65-F5344CB8AC3E}">
        <p14:creationId xmlns:p14="http://schemas.microsoft.com/office/powerpoint/2010/main" val="71042304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1 Título"/>
          <p:cNvSpPr>
            <a:spLocks noGrp="1"/>
          </p:cNvSpPr>
          <p:nvPr>
            <p:ph type="title"/>
          </p:nvPr>
        </p:nvSpPr>
        <p:spPr>
          <a:xfrm>
            <a:off x="214313" y="0"/>
            <a:ext cx="8001000" cy="1143000"/>
          </a:xfrm>
        </p:spPr>
        <p:txBody>
          <a:bodyPr>
            <a:noAutofit/>
          </a:bodyPr>
          <a:lstStyle/>
          <a:p>
            <a:pPr eaLnBrk="1" hangingPunct="1"/>
            <a:r>
              <a:rPr lang="es-CL" sz="3600" dirty="0" smtClean="0">
                <a:solidFill>
                  <a:srgbClr val="0070C0"/>
                </a:solidFill>
              </a:rPr>
              <a:t>CICLO LOGISTICO INTEGRAL </a:t>
            </a:r>
            <a:br>
              <a:rPr lang="es-CL" sz="3600" dirty="0" smtClean="0">
                <a:solidFill>
                  <a:srgbClr val="0070C0"/>
                </a:solidFill>
              </a:rPr>
            </a:br>
            <a:r>
              <a:rPr lang="es-CL" sz="3600" dirty="0" smtClean="0">
                <a:solidFill>
                  <a:srgbClr val="0070C0"/>
                </a:solidFill>
              </a:rPr>
              <a:t>Compañía Minera COLLAHUASI</a:t>
            </a:r>
            <a:endParaRPr lang="es-ES" sz="3600" dirty="0" smtClean="0">
              <a:solidFill>
                <a:srgbClr val="0070C0"/>
              </a:solidFill>
            </a:endParaRPr>
          </a:p>
        </p:txBody>
      </p:sp>
      <p:sp>
        <p:nvSpPr>
          <p:cNvPr id="8195" name="71 Rectángulo"/>
          <p:cNvSpPr>
            <a:spLocks noChangeArrowheads="1"/>
          </p:cNvSpPr>
          <p:nvPr/>
        </p:nvSpPr>
        <p:spPr bwMode="auto">
          <a:xfrm>
            <a:off x="6572250" y="1341438"/>
            <a:ext cx="2214563" cy="5357812"/>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a:lstStyle/>
          <a:p>
            <a:endParaRPr lang="es-ES" sz="1200"/>
          </a:p>
        </p:txBody>
      </p:sp>
      <p:sp>
        <p:nvSpPr>
          <p:cNvPr id="8196" name="Text Box 12"/>
          <p:cNvSpPr txBox="1">
            <a:spLocks noChangeArrowheads="1"/>
          </p:cNvSpPr>
          <p:nvPr/>
        </p:nvSpPr>
        <p:spPr bwMode="auto">
          <a:xfrm>
            <a:off x="6572250" y="1412875"/>
            <a:ext cx="2214563" cy="369332"/>
          </a:xfrm>
          <a:prstGeom prst="rect">
            <a:avLst/>
          </a:prstGeom>
          <a:noFill/>
          <a:ln w="9525">
            <a:noFill/>
            <a:miter lim="800000"/>
            <a:headEnd/>
            <a:tailEnd/>
          </a:ln>
        </p:spPr>
        <p:txBody>
          <a:bodyPr>
            <a:spAutoFit/>
          </a:bodyPr>
          <a:lstStyle/>
          <a:p>
            <a:pPr algn="ctr"/>
            <a:r>
              <a:rPr lang="es-CL" sz="1800" b="1">
                <a:cs typeface="Times New Roman" pitchFamily="18" charset="0"/>
              </a:rPr>
              <a:t>PROVEEDOR</a:t>
            </a:r>
          </a:p>
        </p:txBody>
      </p:sp>
      <p:sp>
        <p:nvSpPr>
          <p:cNvPr id="8197" name="70 Rectángulo"/>
          <p:cNvSpPr>
            <a:spLocks noChangeArrowheads="1"/>
          </p:cNvSpPr>
          <p:nvPr/>
        </p:nvSpPr>
        <p:spPr bwMode="auto">
          <a:xfrm>
            <a:off x="214313" y="1341438"/>
            <a:ext cx="2214562" cy="5357812"/>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a:lstStyle/>
          <a:p>
            <a:endParaRPr lang="es-ES" sz="1050"/>
          </a:p>
        </p:txBody>
      </p:sp>
      <p:grpSp>
        <p:nvGrpSpPr>
          <p:cNvPr id="2" name="Group 45"/>
          <p:cNvGrpSpPr>
            <a:grpSpLocks/>
          </p:cNvGrpSpPr>
          <p:nvPr/>
        </p:nvGrpSpPr>
        <p:grpSpPr bwMode="auto">
          <a:xfrm flipH="1">
            <a:off x="1349375" y="2127250"/>
            <a:ext cx="508000" cy="500063"/>
            <a:chOff x="1247" y="1888"/>
            <a:chExt cx="540" cy="544"/>
          </a:xfrm>
        </p:grpSpPr>
        <p:pic>
          <p:nvPicPr>
            <p:cNvPr id="8275" name="Picture 46" descr="retired_woman_working_on_pc_sm_wm"/>
            <p:cNvPicPr>
              <a:picLocks noChangeAspect="1" noChangeArrowheads="1" noCrop="1"/>
            </p:cNvPicPr>
            <p:nvPr/>
          </p:nvPicPr>
          <p:blipFill>
            <a:blip r:embed="rId2" cstate="print"/>
            <a:srcRect/>
            <a:stretch>
              <a:fillRect/>
            </a:stretch>
          </p:blipFill>
          <p:spPr bwMode="auto">
            <a:xfrm>
              <a:off x="1247" y="1888"/>
              <a:ext cx="540" cy="540"/>
            </a:xfrm>
            <a:prstGeom prst="rect">
              <a:avLst/>
            </a:prstGeom>
            <a:noFill/>
            <a:ln w="9525">
              <a:noFill/>
              <a:miter lim="800000"/>
              <a:headEnd/>
              <a:tailEnd/>
            </a:ln>
          </p:spPr>
        </p:pic>
        <p:sp>
          <p:nvSpPr>
            <p:cNvPr id="8276" name="Rectangle 47"/>
            <p:cNvSpPr>
              <a:spLocks noChangeArrowheads="1"/>
            </p:cNvSpPr>
            <p:nvPr/>
          </p:nvSpPr>
          <p:spPr bwMode="auto">
            <a:xfrm>
              <a:off x="1247" y="2341"/>
              <a:ext cx="499" cy="91"/>
            </a:xfrm>
            <a:prstGeom prst="rect">
              <a:avLst/>
            </a:prstGeom>
            <a:solidFill>
              <a:schemeClr val="bg1"/>
            </a:solidFill>
            <a:ln w="9525">
              <a:noFill/>
              <a:miter lim="800000"/>
              <a:headEnd/>
              <a:tailEnd/>
            </a:ln>
          </p:spPr>
          <p:txBody>
            <a:bodyPr wrap="none" anchor="ctr"/>
            <a:lstStyle/>
            <a:p>
              <a:endParaRPr lang="es-ES"/>
            </a:p>
          </p:txBody>
        </p:sp>
      </p:grpSp>
      <p:sp>
        <p:nvSpPr>
          <p:cNvPr id="8199" name="AutoShape 5"/>
          <p:cNvSpPr>
            <a:spLocks noChangeArrowheads="1"/>
          </p:cNvSpPr>
          <p:nvPr/>
        </p:nvSpPr>
        <p:spPr bwMode="auto">
          <a:xfrm>
            <a:off x="928688" y="2627313"/>
            <a:ext cx="1357312" cy="390525"/>
          </a:xfrm>
          <a:prstGeom prst="roundRect">
            <a:avLst>
              <a:gd name="adj" fmla="val 12931"/>
            </a:avLst>
          </a:prstGeom>
          <a:solidFill>
            <a:srgbClr val="663300"/>
          </a:solidFill>
          <a:ln w="9525" algn="ctr">
            <a:noFill/>
            <a:round/>
            <a:headEnd/>
            <a:tailEnd/>
          </a:ln>
          <a:effectLst>
            <a:prstShdw prst="shdw17" dist="17961" dir="13500000">
              <a:srgbClr val="3D1F00"/>
            </a:prstShdw>
          </a:effectLst>
        </p:spPr>
        <p:txBody>
          <a:bodyPr wrap="none" anchor="ctr"/>
          <a:lstStyle/>
          <a:p>
            <a:pPr algn="ctr">
              <a:spcBef>
                <a:spcPct val="50000"/>
              </a:spcBef>
            </a:pPr>
            <a:r>
              <a:rPr kumimoji="1" lang="es-ES_tradnl" sz="900">
                <a:solidFill>
                  <a:schemeClr val="bg1"/>
                </a:solidFill>
              </a:rPr>
              <a:t>Crea  Pedido</a:t>
            </a:r>
          </a:p>
        </p:txBody>
      </p:sp>
      <p:sp>
        <p:nvSpPr>
          <p:cNvPr id="8200" name="Text Box 12"/>
          <p:cNvSpPr txBox="1">
            <a:spLocks noChangeArrowheads="1"/>
          </p:cNvSpPr>
          <p:nvPr/>
        </p:nvSpPr>
        <p:spPr bwMode="auto">
          <a:xfrm>
            <a:off x="214313" y="1412875"/>
            <a:ext cx="2214562" cy="784830"/>
          </a:xfrm>
          <a:prstGeom prst="rect">
            <a:avLst/>
          </a:prstGeom>
          <a:noFill/>
          <a:ln w="9525">
            <a:noFill/>
            <a:miter lim="800000"/>
            <a:headEnd/>
            <a:tailEnd/>
          </a:ln>
        </p:spPr>
        <p:txBody>
          <a:bodyPr>
            <a:spAutoFit/>
          </a:bodyPr>
          <a:lstStyle/>
          <a:p>
            <a:pPr algn="ctr"/>
            <a:r>
              <a:rPr lang="es-CL" sz="1800" b="1" dirty="0" smtClean="0">
                <a:cs typeface="Times New Roman" pitchFamily="18" charset="0"/>
              </a:rPr>
              <a:t>COMPRADOR</a:t>
            </a:r>
          </a:p>
          <a:p>
            <a:pPr algn="ctr"/>
            <a:r>
              <a:rPr lang="es-CL" sz="1800" b="1" dirty="0" err="1" smtClean="0">
                <a:cs typeface="Times New Roman" pitchFamily="18" charset="0"/>
              </a:rPr>
              <a:t>Ellipse</a:t>
            </a:r>
            <a:endParaRPr lang="es-CL" sz="1800" b="1" dirty="0">
              <a:cs typeface="Times New Roman" pitchFamily="18" charset="0"/>
            </a:endParaRPr>
          </a:p>
        </p:txBody>
      </p:sp>
      <p:sp>
        <p:nvSpPr>
          <p:cNvPr id="8201" name="Rectangle 22"/>
          <p:cNvSpPr>
            <a:spLocks noChangeArrowheads="1"/>
          </p:cNvSpPr>
          <p:nvPr/>
        </p:nvSpPr>
        <p:spPr bwMode="auto">
          <a:xfrm>
            <a:off x="0" y="1730375"/>
            <a:ext cx="9144000" cy="404813"/>
          </a:xfrm>
          <a:prstGeom prst="rect">
            <a:avLst/>
          </a:prstGeom>
          <a:noFill/>
          <a:ln w="9525">
            <a:noFill/>
            <a:miter lim="800000"/>
            <a:headEnd/>
            <a:tailEnd/>
          </a:ln>
        </p:spPr>
        <p:txBody>
          <a:bodyPr lIns="92075" tIns="46038" rIns="92075" bIns="46038" anchor="b"/>
          <a:lstStyle/>
          <a:p>
            <a:pPr algn="ctr" eaLnBrk="0" hangingPunct="0">
              <a:lnSpc>
                <a:spcPct val="90000"/>
              </a:lnSpc>
            </a:pPr>
            <a:endParaRPr lang="es-ES" sz="1000" b="1" dirty="0">
              <a:cs typeface="Arial" charset="0"/>
            </a:endParaRPr>
          </a:p>
        </p:txBody>
      </p:sp>
      <p:sp>
        <p:nvSpPr>
          <p:cNvPr id="143" name="65 Flecha izquierda"/>
          <p:cNvSpPr>
            <a:spLocks noChangeArrowheads="1"/>
          </p:cNvSpPr>
          <p:nvPr/>
        </p:nvSpPr>
        <p:spPr bwMode="auto">
          <a:xfrm>
            <a:off x="2428875" y="3484563"/>
            <a:ext cx="4071938" cy="571500"/>
          </a:xfrm>
          <a:prstGeom prst="leftArrow">
            <a:avLst>
              <a:gd name="adj1" fmla="val 50000"/>
              <a:gd name="adj2" fmla="val 50007"/>
            </a:avLst>
          </a:prstGeom>
          <a:solidFill>
            <a:schemeClr val="accent1">
              <a:lumMod val="40000"/>
              <a:lumOff val="60000"/>
            </a:schemeClr>
          </a:solidFill>
          <a:ln w="9525" algn="ctr">
            <a:solidFill>
              <a:srgbClr val="000000"/>
            </a:solidFill>
            <a:round/>
            <a:headEnd/>
            <a:tailEnd/>
          </a:ln>
        </p:spPr>
        <p:txBody>
          <a:bodyPr/>
          <a:lstStyle/>
          <a:p>
            <a:pPr algn="ctr">
              <a:defRPr/>
            </a:pPr>
            <a:r>
              <a:rPr lang="es-ES" dirty="0"/>
              <a:t>Envío Electrónico </a:t>
            </a:r>
            <a:r>
              <a:rPr lang="es-ES" dirty="0" smtClean="0"/>
              <a:t>Guía de Remisión</a:t>
            </a:r>
            <a:endParaRPr lang="es-ES" dirty="0"/>
          </a:p>
        </p:txBody>
      </p:sp>
      <p:sp>
        <p:nvSpPr>
          <p:cNvPr id="144" name="66 Flecha derecha"/>
          <p:cNvSpPr>
            <a:spLocks noChangeArrowheads="1"/>
          </p:cNvSpPr>
          <p:nvPr/>
        </p:nvSpPr>
        <p:spPr bwMode="auto">
          <a:xfrm>
            <a:off x="2500313" y="2484438"/>
            <a:ext cx="4000500" cy="571500"/>
          </a:xfrm>
          <a:prstGeom prst="rightArrow">
            <a:avLst>
              <a:gd name="adj1" fmla="val 50000"/>
              <a:gd name="adj2" fmla="val 49972"/>
            </a:avLst>
          </a:prstGeom>
          <a:solidFill>
            <a:schemeClr val="accent1">
              <a:lumMod val="40000"/>
              <a:lumOff val="60000"/>
            </a:schemeClr>
          </a:solidFill>
          <a:ln w="9525" algn="ctr">
            <a:solidFill>
              <a:srgbClr val="000000"/>
            </a:solidFill>
            <a:round/>
            <a:headEnd/>
            <a:tailEnd/>
          </a:ln>
        </p:spPr>
        <p:txBody>
          <a:bodyPr/>
          <a:lstStyle/>
          <a:p>
            <a:pPr algn="ctr">
              <a:defRPr/>
            </a:pPr>
            <a:r>
              <a:rPr lang="es-ES" dirty="0"/>
              <a:t>Envío Electrónico OC</a:t>
            </a:r>
          </a:p>
        </p:txBody>
      </p:sp>
      <p:sp>
        <p:nvSpPr>
          <p:cNvPr id="8204" name="AutoShape 20"/>
          <p:cNvSpPr>
            <a:spLocks noChangeArrowheads="1"/>
          </p:cNvSpPr>
          <p:nvPr/>
        </p:nvSpPr>
        <p:spPr bwMode="auto">
          <a:xfrm>
            <a:off x="1428750" y="4056063"/>
            <a:ext cx="357188" cy="1000125"/>
          </a:xfrm>
          <a:prstGeom prst="upDownArrow">
            <a:avLst>
              <a:gd name="adj1" fmla="val 50000"/>
              <a:gd name="adj2" fmla="val 103522"/>
            </a:avLst>
          </a:prstGeom>
          <a:solidFill>
            <a:schemeClr val="accent2"/>
          </a:solidFill>
          <a:ln w="9525">
            <a:solidFill>
              <a:schemeClr val="tx1"/>
            </a:solidFill>
            <a:miter lim="800000"/>
            <a:headEnd/>
            <a:tailEnd/>
          </a:ln>
        </p:spPr>
        <p:txBody>
          <a:bodyPr wrap="none" anchor="ctr"/>
          <a:lstStyle/>
          <a:p>
            <a:endParaRPr lang="es-ES"/>
          </a:p>
        </p:txBody>
      </p:sp>
      <p:grpSp>
        <p:nvGrpSpPr>
          <p:cNvPr id="3" name="21 Grupo"/>
          <p:cNvGrpSpPr>
            <a:grpSpLocks/>
          </p:cNvGrpSpPr>
          <p:nvPr/>
        </p:nvGrpSpPr>
        <p:grpSpPr bwMode="auto">
          <a:xfrm>
            <a:off x="357188" y="2676527"/>
            <a:ext cx="285750" cy="307777"/>
            <a:chOff x="357158" y="1714488"/>
            <a:chExt cx="285752" cy="308442"/>
          </a:xfrm>
        </p:grpSpPr>
        <p:sp>
          <p:nvSpPr>
            <p:cNvPr id="8273" name="20 Elipse"/>
            <p:cNvSpPr>
              <a:spLocks noChangeArrowheads="1"/>
            </p:cNvSpPr>
            <p:nvPr/>
          </p:nvSpPr>
          <p:spPr bwMode="auto">
            <a:xfrm>
              <a:off x="357158" y="1714488"/>
              <a:ext cx="285752" cy="285752"/>
            </a:xfrm>
            <a:prstGeom prst="ellipse">
              <a:avLst/>
            </a:prstGeom>
            <a:solidFill>
              <a:schemeClr val="accent1"/>
            </a:solidFill>
            <a:ln w="9525" algn="ctr">
              <a:solidFill>
                <a:srgbClr val="000000"/>
              </a:solidFill>
              <a:round/>
              <a:headEnd/>
              <a:tailEnd/>
            </a:ln>
          </p:spPr>
          <p:txBody>
            <a:bodyPr/>
            <a:lstStyle/>
            <a:p>
              <a:endParaRPr lang="es-ES"/>
            </a:p>
          </p:txBody>
        </p:sp>
        <p:sp>
          <p:nvSpPr>
            <p:cNvPr id="8274" name="19 CuadroTexto"/>
            <p:cNvSpPr txBox="1">
              <a:spLocks noChangeArrowheads="1"/>
            </p:cNvSpPr>
            <p:nvPr/>
          </p:nvSpPr>
          <p:spPr bwMode="auto">
            <a:xfrm>
              <a:off x="357158" y="1714488"/>
              <a:ext cx="285752" cy="308442"/>
            </a:xfrm>
            <a:prstGeom prst="rect">
              <a:avLst/>
            </a:prstGeom>
            <a:noFill/>
            <a:ln w="9525">
              <a:noFill/>
              <a:miter lim="800000"/>
              <a:headEnd/>
              <a:tailEnd/>
            </a:ln>
          </p:spPr>
          <p:txBody>
            <a:bodyPr>
              <a:spAutoFit/>
            </a:bodyPr>
            <a:lstStyle/>
            <a:p>
              <a:r>
                <a:rPr lang="es-ES"/>
                <a:t>1</a:t>
              </a:r>
            </a:p>
          </p:txBody>
        </p:sp>
      </p:grpSp>
      <p:grpSp>
        <p:nvGrpSpPr>
          <p:cNvPr id="4" name="22 Grupo"/>
          <p:cNvGrpSpPr>
            <a:grpSpLocks/>
          </p:cNvGrpSpPr>
          <p:nvPr/>
        </p:nvGrpSpPr>
        <p:grpSpPr bwMode="auto">
          <a:xfrm>
            <a:off x="8215313" y="2605090"/>
            <a:ext cx="285750" cy="307777"/>
            <a:chOff x="357158" y="1714488"/>
            <a:chExt cx="285752" cy="308442"/>
          </a:xfrm>
        </p:grpSpPr>
        <p:sp>
          <p:nvSpPr>
            <p:cNvPr id="8271" name="23 Elipse"/>
            <p:cNvSpPr>
              <a:spLocks noChangeArrowheads="1"/>
            </p:cNvSpPr>
            <p:nvPr/>
          </p:nvSpPr>
          <p:spPr bwMode="auto">
            <a:xfrm>
              <a:off x="357158" y="1714488"/>
              <a:ext cx="285752" cy="285752"/>
            </a:xfrm>
            <a:prstGeom prst="ellipse">
              <a:avLst/>
            </a:prstGeom>
            <a:solidFill>
              <a:schemeClr val="accent1"/>
            </a:solidFill>
            <a:ln w="9525" algn="ctr">
              <a:solidFill>
                <a:srgbClr val="000000"/>
              </a:solidFill>
              <a:round/>
              <a:headEnd/>
              <a:tailEnd/>
            </a:ln>
          </p:spPr>
          <p:txBody>
            <a:bodyPr/>
            <a:lstStyle/>
            <a:p>
              <a:endParaRPr lang="es-ES"/>
            </a:p>
          </p:txBody>
        </p:sp>
        <p:sp>
          <p:nvSpPr>
            <p:cNvPr id="8272" name="24 CuadroTexto"/>
            <p:cNvSpPr txBox="1">
              <a:spLocks noChangeArrowheads="1"/>
            </p:cNvSpPr>
            <p:nvPr/>
          </p:nvSpPr>
          <p:spPr bwMode="auto">
            <a:xfrm>
              <a:off x="357158" y="1714488"/>
              <a:ext cx="285752" cy="308442"/>
            </a:xfrm>
            <a:prstGeom prst="rect">
              <a:avLst/>
            </a:prstGeom>
            <a:noFill/>
            <a:ln w="9525">
              <a:noFill/>
              <a:miter lim="800000"/>
              <a:headEnd/>
              <a:tailEnd/>
            </a:ln>
          </p:spPr>
          <p:txBody>
            <a:bodyPr>
              <a:spAutoFit/>
            </a:bodyPr>
            <a:lstStyle/>
            <a:p>
              <a:r>
                <a:rPr lang="es-ES"/>
                <a:t>2</a:t>
              </a:r>
            </a:p>
          </p:txBody>
        </p:sp>
      </p:grpSp>
      <p:grpSp>
        <p:nvGrpSpPr>
          <p:cNvPr id="5" name="25 Grupo"/>
          <p:cNvGrpSpPr>
            <a:grpSpLocks/>
          </p:cNvGrpSpPr>
          <p:nvPr/>
        </p:nvGrpSpPr>
        <p:grpSpPr bwMode="auto">
          <a:xfrm>
            <a:off x="8215313" y="3605215"/>
            <a:ext cx="285750" cy="307777"/>
            <a:chOff x="357158" y="1714488"/>
            <a:chExt cx="285752" cy="308442"/>
          </a:xfrm>
        </p:grpSpPr>
        <p:sp>
          <p:nvSpPr>
            <p:cNvPr id="8269" name="26 Elipse"/>
            <p:cNvSpPr>
              <a:spLocks noChangeArrowheads="1"/>
            </p:cNvSpPr>
            <p:nvPr/>
          </p:nvSpPr>
          <p:spPr bwMode="auto">
            <a:xfrm>
              <a:off x="357158" y="1714488"/>
              <a:ext cx="285752" cy="285752"/>
            </a:xfrm>
            <a:prstGeom prst="ellipse">
              <a:avLst/>
            </a:prstGeom>
            <a:solidFill>
              <a:schemeClr val="accent1"/>
            </a:solidFill>
            <a:ln w="9525" algn="ctr">
              <a:solidFill>
                <a:srgbClr val="000000"/>
              </a:solidFill>
              <a:round/>
              <a:headEnd/>
              <a:tailEnd/>
            </a:ln>
          </p:spPr>
          <p:txBody>
            <a:bodyPr/>
            <a:lstStyle/>
            <a:p>
              <a:endParaRPr lang="es-ES"/>
            </a:p>
          </p:txBody>
        </p:sp>
        <p:sp>
          <p:nvSpPr>
            <p:cNvPr id="8270" name="27 CuadroTexto"/>
            <p:cNvSpPr txBox="1">
              <a:spLocks noChangeArrowheads="1"/>
            </p:cNvSpPr>
            <p:nvPr/>
          </p:nvSpPr>
          <p:spPr bwMode="auto">
            <a:xfrm>
              <a:off x="357158" y="1714488"/>
              <a:ext cx="285752" cy="308442"/>
            </a:xfrm>
            <a:prstGeom prst="rect">
              <a:avLst/>
            </a:prstGeom>
            <a:noFill/>
            <a:ln w="9525">
              <a:noFill/>
              <a:miter lim="800000"/>
              <a:headEnd/>
              <a:tailEnd/>
            </a:ln>
          </p:spPr>
          <p:txBody>
            <a:bodyPr>
              <a:spAutoFit/>
            </a:bodyPr>
            <a:lstStyle/>
            <a:p>
              <a:r>
                <a:rPr lang="es-ES"/>
                <a:t>3</a:t>
              </a:r>
            </a:p>
          </p:txBody>
        </p:sp>
      </p:grpSp>
      <p:grpSp>
        <p:nvGrpSpPr>
          <p:cNvPr id="6" name="28 Grupo"/>
          <p:cNvGrpSpPr>
            <a:grpSpLocks/>
          </p:cNvGrpSpPr>
          <p:nvPr/>
        </p:nvGrpSpPr>
        <p:grpSpPr bwMode="auto">
          <a:xfrm>
            <a:off x="357188" y="3556002"/>
            <a:ext cx="285750" cy="307777"/>
            <a:chOff x="357158" y="1714488"/>
            <a:chExt cx="285752" cy="308442"/>
          </a:xfrm>
        </p:grpSpPr>
        <p:sp>
          <p:nvSpPr>
            <p:cNvPr id="8267" name="29 Elipse"/>
            <p:cNvSpPr>
              <a:spLocks noChangeArrowheads="1"/>
            </p:cNvSpPr>
            <p:nvPr/>
          </p:nvSpPr>
          <p:spPr bwMode="auto">
            <a:xfrm>
              <a:off x="357158" y="1714488"/>
              <a:ext cx="285752" cy="285752"/>
            </a:xfrm>
            <a:prstGeom prst="ellipse">
              <a:avLst/>
            </a:prstGeom>
            <a:solidFill>
              <a:schemeClr val="accent1"/>
            </a:solidFill>
            <a:ln w="9525" algn="ctr">
              <a:solidFill>
                <a:srgbClr val="000000"/>
              </a:solidFill>
              <a:round/>
              <a:headEnd/>
              <a:tailEnd/>
            </a:ln>
          </p:spPr>
          <p:txBody>
            <a:bodyPr/>
            <a:lstStyle/>
            <a:p>
              <a:endParaRPr lang="es-ES"/>
            </a:p>
          </p:txBody>
        </p:sp>
        <p:sp>
          <p:nvSpPr>
            <p:cNvPr id="8268" name="30 CuadroTexto"/>
            <p:cNvSpPr txBox="1">
              <a:spLocks noChangeArrowheads="1"/>
            </p:cNvSpPr>
            <p:nvPr/>
          </p:nvSpPr>
          <p:spPr bwMode="auto">
            <a:xfrm>
              <a:off x="357158" y="1714488"/>
              <a:ext cx="285752" cy="308442"/>
            </a:xfrm>
            <a:prstGeom prst="rect">
              <a:avLst/>
            </a:prstGeom>
            <a:noFill/>
            <a:ln w="9525">
              <a:noFill/>
              <a:miter lim="800000"/>
              <a:headEnd/>
              <a:tailEnd/>
            </a:ln>
          </p:spPr>
          <p:txBody>
            <a:bodyPr>
              <a:spAutoFit/>
            </a:bodyPr>
            <a:lstStyle/>
            <a:p>
              <a:r>
                <a:rPr lang="es-ES"/>
                <a:t>4</a:t>
              </a:r>
            </a:p>
          </p:txBody>
        </p:sp>
      </p:grpSp>
      <p:grpSp>
        <p:nvGrpSpPr>
          <p:cNvPr id="7" name="31 Grupo"/>
          <p:cNvGrpSpPr>
            <a:grpSpLocks/>
          </p:cNvGrpSpPr>
          <p:nvPr/>
        </p:nvGrpSpPr>
        <p:grpSpPr bwMode="auto">
          <a:xfrm>
            <a:off x="8215313" y="5127627"/>
            <a:ext cx="285750" cy="307777"/>
            <a:chOff x="357158" y="1714488"/>
            <a:chExt cx="285752" cy="308442"/>
          </a:xfrm>
        </p:grpSpPr>
        <p:sp>
          <p:nvSpPr>
            <p:cNvPr id="8265" name="32 Elipse"/>
            <p:cNvSpPr>
              <a:spLocks noChangeArrowheads="1"/>
            </p:cNvSpPr>
            <p:nvPr/>
          </p:nvSpPr>
          <p:spPr bwMode="auto">
            <a:xfrm>
              <a:off x="357158" y="1714488"/>
              <a:ext cx="285752" cy="285752"/>
            </a:xfrm>
            <a:prstGeom prst="ellipse">
              <a:avLst/>
            </a:prstGeom>
            <a:solidFill>
              <a:schemeClr val="accent1"/>
            </a:solidFill>
            <a:ln w="9525" algn="ctr">
              <a:solidFill>
                <a:srgbClr val="000000"/>
              </a:solidFill>
              <a:round/>
              <a:headEnd/>
              <a:tailEnd/>
            </a:ln>
          </p:spPr>
          <p:txBody>
            <a:bodyPr/>
            <a:lstStyle/>
            <a:p>
              <a:endParaRPr lang="es-ES"/>
            </a:p>
          </p:txBody>
        </p:sp>
        <p:sp>
          <p:nvSpPr>
            <p:cNvPr id="8266" name="33 CuadroTexto"/>
            <p:cNvSpPr txBox="1">
              <a:spLocks noChangeArrowheads="1"/>
            </p:cNvSpPr>
            <p:nvPr/>
          </p:nvSpPr>
          <p:spPr bwMode="auto">
            <a:xfrm>
              <a:off x="357158" y="1714488"/>
              <a:ext cx="285752" cy="308442"/>
            </a:xfrm>
            <a:prstGeom prst="rect">
              <a:avLst/>
            </a:prstGeom>
            <a:noFill/>
            <a:ln w="9525">
              <a:noFill/>
              <a:miter lim="800000"/>
              <a:headEnd/>
              <a:tailEnd/>
            </a:ln>
          </p:spPr>
          <p:txBody>
            <a:bodyPr>
              <a:spAutoFit/>
            </a:bodyPr>
            <a:lstStyle/>
            <a:p>
              <a:r>
                <a:rPr lang="es-ES"/>
                <a:t>5</a:t>
              </a:r>
            </a:p>
          </p:txBody>
        </p:sp>
      </p:grpSp>
      <p:grpSp>
        <p:nvGrpSpPr>
          <p:cNvPr id="8" name="34 Grupo"/>
          <p:cNvGrpSpPr>
            <a:grpSpLocks/>
          </p:cNvGrpSpPr>
          <p:nvPr/>
        </p:nvGrpSpPr>
        <p:grpSpPr bwMode="auto">
          <a:xfrm>
            <a:off x="357188" y="5127627"/>
            <a:ext cx="285750" cy="307777"/>
            <a:chOff x="357158" y="1714488"/>
            <a:chExt cx="285752" cy="308442"/>
          </a:xfrm>
        </p:grpSpPr>
        <p:sp>
          <p:nvSpPr>
            <p:cNvPr id="8263" name="35 Elipse"/>
            <p:cNvSpPr>
              <a:spLocks noChangeArrowheads="1"/>
            </p:cNvSpPr>
            <p:nvPr/>
          </p:nvSpPr>
          <p:spPr bwMode="auto">
            <a:xfrm>
              <a:off x="357158" y="1714488"/>
              <a:ext cx="285752" cy="285752"/>
            </a:xfrm>
            <a:prstGeom prst="ellipse">
              <a:avLst/>
            </a:prstGeom>
            <a:solidFill>
              <a:schemeClr val="accent1"/>
            </a:solidFill>
            <a:ln w="9525" algn="ctr">
              <a:solidFill>
                <a:srgbClr val="000000"/>
              </a:solidFill>
              <a:round/>
              <a:headEnd/>
              <a:tailEnd/>
            </a:ln>
          </p:spPr>
          <p:txBody>
            <a:bodyPr/>
            <a:lstStyle/>
            <a:p>
              <a:endParaRPr lang="es-ES"/>
            </a:p>
          </p:txBody>
        </p:sp>
        <p:sp>
          <p:nvSpPr>
            <p:cNvPr id="8264" name="36 CuadroTexto"/>
            <p:cNvSpPr txBox="1">
              <a:spLocks noChangeArrowheads="1"/>
            </p:cNvSpPr>
            <p:nvPr/>
          </p:nvSpPr>
          <p:spPr bwMode="auto">
            <a:xfrm>
              <a:off x="357158" y="1714488"/>
              <a:ext cx="285752" cy="308442"/>
            </a:xfrm>
            <a:prstGeom prst="rect">
              <a:avLst/>
            </a:prstGeom>
            <a:noFill/>
            <a:ln w="9525">
              <a:noFill/>
              <a:miter lim="800000"/>
              <a:headEnd/>
              <a:tailEnd/>
            </a:ln>
          </p:spPr>
          <p:txBody>
            <a:bodyPr>
              <a:spAutoFit/>
            </a:bodyPr>
            <a:lstStyle/>
            <a:p>
              <a:r>
                <a:rPr lang="es-ES"/>
                <a:t>6</a:t>
              </a:r>
            </a:p>
          </p:txBody>
        </p:sp>
      </p:grpSp>
      <p:pic>
        <p:nvPicPr>
          <p:cNvPr id="8212" name="Picture 171"/>
          <p:cNvPicPr>
            <a:picLocks noChangeAspect="1" noChangeArrowheads="1"/>
          </p:cNvPicPr>
          <p:nvPr/>
        </p:nvPicPr>
        <p:blipFill>
          <a:blip r:embed="rId3" cstate="print"/>
          <a:srcRect/>
          <a:stretch>
            <a:fillRect/>
          </a:stretch>
        </p:blipFill>
        <p:spPr bwMode="auto">
          <a:xfrm>
            <a:off x="7429500" y="1698625"/>
            <a:ext cx="603250" cy="384175"/>
          </a:xfrm>
          <a:prstGeom prst="rect">
            <a:avLst/>
          </a:prstGeom>
          <a:noFill/>
          <a:ln w="9525">
            <a:noFill/>
            <a:miter lim="800000"/>
            <a:headEnd/>
            <a:tailEnd/>
          </a:ln>
        </p:spPr>
      </p:pic>
      <p:sp>
        <p:nvSpPr>
          <p:cNvPr id="8213" name="AutoShape 5"/>
          <p:cNvSpPr>
            <a:spLocks noChangeArrowheads="1"/>
          </p:cNvSpPr>
          <p:nvPr/>
        </p:nvSpPr>
        <p:spPr bwMode="auto">
          <a:xfrm>
            <a:off x="6643688" y="2627313"/>
            <a:ext cx="1357312" cy="390525"/>
          </a:xfrm>
          <a:prstGeom prst="roundRect">
            <a:avLst>
              <a:gd name="adj" fmla="val 12931"/>
            </a:avLst>
          </a:prstGeom>
          <a:solidFill>
            <a:srgbClr val="663300"/>
          </a:solidFill>
          <a:ln w="9525" algn="ctr">
            <a:noFill/>
            <a:round/>
            <a:headEnd/>
            <a:tailEnd/>
          </a:ln>
          <a:effectLst>
            <a:prstShdw prst="shdw17" dist="17961" dir="13500000">
              <a:srgbClr val="3D1F00"/>
            </a:prstShdw>
          </a:effectLst>
        </p:spPr>
        <p:txBody>
          <a:bodyPr wrap="none" anchor="ctr"/>
          <a:lstStyle/>
          <a:p>
            <a:pPr algn="ctr">
              <a:spcBef>
                <a:spcPct val="50000"/>
              </a:spcBef>
            </a:pPr>
            <a:r>
              <a:rPr kumimoji="1" lang="es-ES_tradnl" sz="900">
                <a:solidFill>
                  <a:schemeClr val="bg1"/>
                </a:solidFill>
              </a:rPr>
              <a:t>Recibe Pedido</a:t>
            </a:r>
          </a:p>
        </p:txBody>
      </p:sp>
      <p:pic>
        <p:nvPicPr>
          <p:cNvPr id="8214" name="Picture 174" descr="j0215569"/>
          <p:cNvPicPr>
            <a:picLocks noChangeAspect="1" noChangeArrowheads="1"/>
          </p:cNvPicPr>
          <p:nvPr/>
        </p:nvPicPr>
        <p:blipFill>
          <a:blip r:embed="rId4" cstate="print"/>
          <a:srcRect/>
          <a:stretch>
            <a:fillRect/>
          </a:stretch>
        </p:blipFill>
        <p:spPr bwMode="auto">
          <a:xfrm>
            <a:off x="7072313" y="2160588"/>
            <a:ext cx="536575" cy="395287"/>
          </a:xfrm>
          <a:prstGeom prst="rect">
            <a:avLst/>
          </a:prstGeom>
          <a:noFill/>
          <a:ln w="9525">
            <a:noFill/>
            <a:miter lim="800000"/>
            <a:headEnd/>
            <a:tailEnd/>
          </a:ln>
        </p:spPr>
      </p:pic>
      <p:cxnSp>
        <p:nvCxnSpPr>
          <p:cNvPr id="8215" name="48 Conector recto de flecha"/>
          <p:cNvCxnSpPr>
            <a:cxnSpLocks noChangeShapeType="1"/>
          </p:cNvCxnSpPr>
          <p:nvPr/>
        </p:nvCxnSpPr>
        <p:spPr bwMode="auto">
          <a:xfrm rot="5400000">
            <a:off x="7108825" y="3305175"/>
            <a:ext cx="357188" cy="1588"/>
          </a:xfrm>
          <a:prstGeom prst="straightConnector1">
            <a:avLst/>
          </a:prstGeom>
          <a:noFill/>
          <a:ln w="19050">
            <a:solidFill>
              <a:schemeClr val="tx1"/>
            </a:solidFill>
            <a:miter lim="800000"/>
            <a:headEnd/>
            <a:tailEnd type="arrow" w="med" len="med"/>
          </a:ln>
        </p:spPr>
      </p:cxnSp>
      <p:sp>
        <p:nvSpPr>
          <p:cNvPr id="8216" name="AutoShape 5"/>
          <p:cNvSpPr>
            <a:spLocks noChangeArrowheads="1"/>
          </p:cNvSpPr>
          <p:nvPr/>
        </p:nvSpPr>
        <p:spPr bwMode="auto">
          <a:xfrm>
            <a:off x="6643688" y="3594100"/>
            <a:ext cx="1357312" cy="390525"/>
          </a:xfrm>
          <a:prstGeom prst="roundRect">
            <a:avLst>
              <a:gd name="adj" fmla="val 12931"/>
            </a:avLst>
          </a:prstGeom>
          <a:solidFill>
            <a:srgbClr val="663300"/>
          </a:solidFill>
          <a:ln w="9525" algn="ctr">
            <a:noFill/>
            <a:round/>
            <a:headEnd/>
            <a:tailEnd/>
          </a:ln>
          <a:effectLst>
            <a:prstShdw prst="shdw17" dist="17961" dir="13500000">
              <a:srgbClr val="3D1F00"/>
            </a:prstShdw>
          </a:effectLst>
        </p:spPr>
        <p:txBody>
          <a:bodyPr wrap="none" anchor="ctr"/>
          <a:lstStyle/>
          <a:p>
            <a:pPr algn="ctr">
              <a:spcBef>
                <a:spcPct val="50000"/>
              </a:spcBef>
            </a:pPr>
            <a:r>
              <a:rPr kumimoji="1" lang="es-ES_tradnl" sz="900">
                <a:solidFill>
                  <a:schemeClr val="bg1"/>
                </a:solidFill>
              </a:rPr>
              <a:t>Genera ASN</a:t>
            </a:r>
          </a:p>
        </p:txBody>
      </p:sp>
      <p:sp>
        <p:nvSpPr>
          <p:cNvPr id="8217" name="AutoShape 5"/>
          <p:cNvSpPr>
            <a:spLocks noChangeArrowheads="1"/>
          </p:cNvSpPr>
          <p:nvPr/>
        </p:nvSpPr>
        <p:spPr bwMode="auto">
          <a:xfrm>
            <a:off x="928688" y="3556000"/>
            <a:ext cx="1357312" cy="390525"/>
          </a:xfrm>
          <a:prstGeom prst="roundRect">
            <a:avLst>
              <a:gd name="adj" fmla="val 12931"/>
            </a:avLst>
          </a:prstGeom>
          <a:solidFill>
            <a:srgbClr val="663300"/>
          </a:solidFill>
          <a:ln w="9525" algn="ctr">
            <a:noFill/>
            <a:round/>
            <a:headEnd/>
            <a:tailEnd/>
          </a:ln>
          <a:effectLst>
            <a:prstShdw prst="shdw17" dist="17961" dir="13500000">
              <a:srgbClr val="3D1F00"/>
            </a:prstShdw>
          </a:effectLst>
        </p:spPr>
        <p:txBody>
          <a:bodyPr wrap="none" anchor="ctr"/>
          <a:lstStyle/>
          <a:p>
            <a:pPr algn="ctr">
              <a:spcBef>
                <a:spcPct val="50000"/>
              </a:spcBef>
            </a:pPr>
            <a:r>
              <a:rPr kumimoji="1" lang="es-ES_tradnl" sz="900">
                <a:solidFill>
                  <a:schemeClr val="bg1"/>
                </a:solidFill>
              </a:rPr>
              <a:t>Recibe ASN</a:t>
            </a:r>
          </a:p>
        </p:txBody>
      </p:sp>
      <p:sp>
        <p:nvSpPr>
          <p:cNvPr id="171" name="AutoShape 5"/>
          <p:cNvSpPr>
            <a:spLocks noChangeArrowheads="1"/>
          </p:cNvSpPr>
          <p:nvPr/>
        </p:nvSpPr>
        <p:spPr bwMode="auto">
          <a:xfrm>
            <a:off x="928688" y="5127625"/>
            <a:ext cx="1357312" cy="390525"/>
          </a:xfrm>
          <a:prstGeom prst="roundRect">
            <a:avLst>
              <a:gd name="adj" fmla="val 12931"/>
            </a:avLst>
          </a:prstGeom>
          <a:solidFill>
            <a:schemeClr val="accent2">
              <a:lumMod val="75000"/>
            </a:schemeClr>
          </a:solidFill>
          <a:ln w="9525" algn="ctr">
            <a:noFill/>
            <a:round/>
            <a:headEnd/>
            <a:tailEnd/>
          </a:ln>
          <a:effectLst>
            <a:prstShdw prst="shdw17" dist="17961" dir="13500000">
              <a:srgbClr val="3D1F00"/>
            </a:prstShdw>
          </a:effectLst>
        </p:spPr>
        <p:txBody>
          <a:bodyPr wrap="none" anchor="ctr"/>
          <a:lstStyle/>
          <a:p>
            <a:pPr algn="ctr">
              <a:spcBef>
                <a:spcPct val="50000"/>
              </a:spcBef>
              <a:defRPr/>
            </a:pPr>
            <a:r>
              <a:rPr kumimoji="1" lang="es-ES_tradnl" sz="900" dirty="0">
                <a:solidFill>
                  <a:schemeClr val="bg1"/>
                </a:solidFill>
              </a:rPr>
              <a:t>Recibe Material</a:t>
            </a:r>
          </a:p>
        </p:txBody>
      </p:sp>
      <p:sp>
        <p:nvSpPr>
          <p:cNvPr id="172" name="65 Flecha izquierda"/>
          <p:cNvSpPr>
            <a:spLocks noChangeArrowheads="1"/>
          </p:cNvSpPr>
          <p:nvPr/>
        </p:nvSpPr>
        <p:spPr bwMode="auto">
          <a:xfrm>
            <a:off x="2428875" y="4984750"/>
            <a:ext cx="4071938" cy="571500"/>
          </a:xfrm>
          <a:prstGeom prst="leftArrow">
            <a:avLst>
              <a:gd name="adj1" fmla="val 50000"/>
              <a:gd name="adj2" fmla="val 50007"/>
            </a:avLst>
          </a:prstGeom>
          <a:solidFill>
            <a:schemeClr val="accent2">
              <a:lumMod val="75000"/>
            </a:schemeClr>
          </a:solidFill>
          <a:ln w="9525" algn="ctr">
            <a:solidFill>
              <a:srgbClr val="000000"/>
            </a:solidFill>
            <a:prstDash val="sysDash"/>
            <a:round/>
            <a:headEnd/>
            <a:tailEnd/>
          </a:ln>
        </p:spPr>
        <p:txBody>
          <a:bodyPr/>
          <a:lstStyle/>
          <a:p>
            <a:pPr algn="ctr">
              <a:defRPr/>
            </a:pPr>
            <a:r>
              <a:rPr lang="es-ES" dirty="0">
                <a:solidFill>
                  <a:schemeClr val="bg1"/>
                </a:solidFill>
              </a:rPr>
              <a:t>Envío Físico del Material</a:t>
            </a:r>
          </a:p>
        </p:txBody>
      </p:sp>
      <p:sp>
        <p:nvSpPr>
          <p:cNvPr id="173" name="AutoShape 5"/>
          <p:cNvSpPr>
            <a:spLocks noChangeArrowheads="1"/>
          </p:cNvSpPr>
          <p:nvPr/>
        </p:nvSpPr>
        <p:spPr bwMode="auto">
          <a:xfrm>
            <a:off x="6643688" y="5094288"/>
            <a:ext cx="1357312" cy="390525"/>
          </a:xfrm>
          <a:prstGeom prst="roundRect">
            <a:avLst>
              <a:gd name="adj" fmla="val 12931"/>
            </a:avLst>
          </a:prstGeom>
          <a:solidFill>
            <a:schemeClr val="accent2">
              <a:lumMod val="75000"/>
            </a:schemeClr>
          </a:solidFill>
          <a:ln w="9525" algn="ctr">
            <a:noFill/>
            <a:round/>
            <a:headEnd/>
            <a:tailEnd/>
          </a:ln>
          <a:effectLst>
            <a:prstShdw prst="shdw17" dist="17961" dir="13500000">
              <a:srgbClr val="3D1F00"/>
            </a:prstShdw>
          </a:effectLst>
        </p:spPr>
        <p:txBody>
          <a:bodyPr wrap="none" anchor="ctr"/>
          <a:lstStyle/>
          <a:p>
            <a:pPr algn="ctr">
              <a:spcBef>
                <a:spcPct val="50000"/>
              </a:spcBef>
              <a:defRPr/>
            </a:pPr>
            <a:r>
              <a:rPr kumimoji="1" lang="es-ES_tradnl" sz="900" dirty="0">
                <a:solidFill>
                  <a:schemeClr val="bg1"/>
                </a:solidFill>
              </a:rPr>
              <a:t>Envía Material</a:t>
            </a:r>
          </a:p>
        </p:txBody>
      </p:sp>
      <p:sp>
        <p:nvSpPr>
          <p:cNvPr id="8221" name="55 CuadroTexto"/>
          <p:cNvSpPr txBox="1">
            <a:spLocks noChangeArrowheads="1"/>
          </p:cNvSpPr>
          <p:nvPr/>
        </p:nvSpPr>
        <p:spPr bwMode="auto">
          <a:xfrm>
            <a:off x="468313" y="4394200"/>
            <a:ext cx="889000" cy="307777"/>
          </a:xfrm>
          <a:prstGeom prst="rect">
            <a:avLst/>
          </a:prstGeom>
          <a:noFill/>
          <a:ln w="9525">
            <a:noFill/>
            <a:miter lim="800000"/>
            <a:headEnd/>
            <a:tailEnd/>
          </a:ln>
        </p:spPr>
        <p:txBody>
          <a:bodyPr>
            <a:spAutoFit/>
          </a:bodyPr>
          <a:lstStyle/>
          <a:p>
            <a:r>
              <a:rPr lang="es-ES"/>
              <a:t>match</a:t>
            </a:r>
          </a:p>
        </p:txBody>
      </p:sp>
      <p:pic>
        <p:nvPicPr>
          <p:cNvPr id="8222" name="Picture 44" descr="MCj03112220000[1]"/>
          <p:cNvPicPr>
            <a:picLocks noChangeAspect="1" noChangeArrowheads="1"/>
          </p:cNvPicPr>
          <p:nvPr/>
        </p:nvPicPr>
        <p:blipFill>
          <a:blip r:embed="rId5" cstate="print"/>
          <a:srcRect/>
          <a:stretch>
            <a:fillRect/>
          </a:stretch>
        </p:blipFill>
        <p:spPr bwMode="auto">
          <a:xfrm rot="85280" flipH="1">
            <a:off x="3505200" y="4654550"/>
            <a:ext cx="1084263" cy="436563"/>
          </a:xfrm>
          <a:prstGeom prst="rect">
            <a:avLst/>
          </a:prstGeom>
          <a:noFill/>
          <a:ln w="9525">
            <a:noFill/>
            <a:miter lim="800000"/>
            <a:headEnd/>
            <a:tailEnd/>
          </a:ln>
        </p:spPr>
      </p:pic>
      <p:cxnSp>
        <p:nvCxnSpPr>
          <p:cNvPr id="8223" name="58 Conector recto de flecha"/>
          <p:cNvCxnSpPr>
            <a:cxnSpLocks noChangeShapeType="1"/>
          </p:cNvCxnSpPr>
          <p:nvPr/>
        </p:nvCxnSpPr>
        <p:spPr bwMode="auto">
          <a:xfrm rot="5400000">
            <a:off x="6930231" y="4555332"/>
            <a:ext cx="714375" cy="1588"/>
          </a:xfrm>
          <a:prstGeom prst="straightConnector1">
            <a:avLst/>
          </a:prstGeom>
          <a:noFill/>
          <a:ln w="19050">
            <a:solidFill>
              <a:schemeClr val="tx1"/>
            </a:solidFill>
            <a:miter lim="800000"/>
            <a:headEnd/>
            <a:tailEnd type="arrow" w="med" len="med"/>
          </a:ln>
        </p:spPr>
      </p:cxnSp>
      <p:sp>
        <p:nvSpPr>
          <p:cNvPr id="8224" name="AutoShape 5"/>
          <p:cNvSpPr>
            <a:spLocks noChangeArrowheads="1"/>
          </p:cNvSpPr>
          <p:nvPr/>
        </p:nvSpPr>
        <p:spPr bwMode="auto">
          <a:xfrm>
            <a:off x="928688" y="6094413"/>
            <a:ext cx="1357312" cy="390525"/>
          </a:xfrm>
          <a:prstGeom prst="roundRect">
            <a:avLst>
              <a:gd name="adj" fmla="val 12931"/>
            </a:avLst>
          </a:prstGeom>
          <a:solidFill>
            <a:srgbClr val="663300"/>
          </a:solidFill>
          <a:ln w="9525" algn="ctr">
            <a:noFill/>
            <a:round/>
            <a:headEnd/>
            <a:tailEnd/>
          </a:ln>
          <a:effectLst>
            <a:prstShdw prst="shdw17" dist="17961" dir="13500000">
              <a:srgbClr val="3D1F00"/>
            </a:prstShdw>
          </a:effectLst>
        </p:spPr>
        <p:txBody>
          <a:bodyPr wrap="none" anchor="ctr"/>
          <a:lstStyle/>
          <a:p>
            <a:pPr algn="ctr">
              <a:spcBef>
                <a:spcPct val="50000"/>
              </a:spcBef>
            </a:pPr>
            <a:r>
              <a:rPr kumimoji="1" lang="es-ES_tradnl" sz="900">
                <a:solidFill>
                  <a:schemeClr val="bg1"/>
                </a:solidFill>
              </a:rPr>
              <a:t>Confirma recepción</a:t>
            </a:r>
          </a:p>
        </p:txBody>
      </p:sp>
      <p:sp>
        <p:nvSpPr>
          <p:cNvPr id="178" name="66 Flecha derecha"/>
          <p:cNvSpPr>
            <a:spLocks noChangeArrowheads="1"/>
          </p:cNvSpPr>
          <p:nvPr/>
        </p:nvSpPr>
        <p:spPr bwMode="auto">
          <a:xfrm>
            <a:off x="2500313" y="5984875"/>
            <a:ext cx="4000500" cy="571500"/>
          </a:xfrm>
          <a:prstGeom prst="rightArrow">
            <a:avLst>
              <a:gd name="adj1" fmla="val 50000"/>
              <a:gd name="adj2" fmla="val 49972"/>
            </a:avLst>
          </a:prstGeom>
          <a:solidFill>
            <a:schemeClr val="accent1">
              <a:lumMod val="40000"/>
              <a:lumOff val="60000"/>
            </a:schemeClr>
          </a:solidFill>
          <a:ln w="9525" algn="ctr">
            <a:solidFill>
              <a:srgbClr val="000000"/>
            </a:solidFill>
            <a:round/>
            <a:headEnd/>
            <a:tailEnd/>
          </a:ln>
        </p:spPr>
        <p:txBody>
          <a:bodyPr/>
          <a:lstStyle/>
          <a:p>
            <a:pPr algn="ctr">
              <a:defRPr/>
            </a:pPr>
            <a:r>
              <a:rPr lang="es-ES"/>
              <a:t>Envío Aviso Electrónico Recepción</a:t>
            </a:r>
          </a:p>
        </p:txBody>
      </p:sp>
      <p:sp>
        <p:nvSpPr>
          <p:cNvPr id="8226" name="AutoShape 5"/>
          <p:cNvSpPr>
            <a:spLocks noChangeArrowheads="1"/>
          </p:cNvSpPr>
          <p:nvPr/>
        </p:nvSpPr>
        <p:spPr bwMode="auto">
          <a:xfrm>
            <a:off x="6643688" y="6022975"/>
            <a:ext cx="1357312" cy="390525"/>
          </a:xfrm>
          <a:prstGeom prst="roundRect">
            <a:avLst>
              <a:gd name="adj" fmla="val 12931"/>
            </a:avLst>
          </a:prstGeom>
          <a:solidFill>
            <a:srgbClr val="663300"/>
          </a:solidFill>
          <a:ln w="9525" algn="ctr">
            <a:noFill/>
            <a:round/>
            <a:headEnd/>
            <a:tailEnd/>
          </a:ln>
          <a:effectLst>
            <a:prstShdw prst="shdw17" dist="17961" dir="13500000">
              <a:srgbClr val="3D1F00"/>
            </a:prstShdw>
          </a:effectLst>
        </p:spPr>
        <p:txBody>
          <a:bodyPr wrap="none" anchor="ctr"/>
          <a:lstStyle/>
          <a:p>
            <a:pPr algn="ctr">
              <a:spcBef>
                <a:spcPct val="50000"/>
              </a:spcBef>
            </a:pPr>
            <a:r>
              <a:rPr kumimoji="1" lang="es-ES_tradnl" sz="900">
                <a:solidFill>
                  <a:schemeClr val="bg1"/>
                </a:solidFill>
              </a:rPr>
              <a:t>Recibe confirmación</a:t>
            </a:r>
          </a:p>
        </p:txBody>
      </p:sp>
      <p:cxnSp>
        <p:nvCxnSpPr>
          <p:cNvPr id="8227" name="63 Conector recto de flecha"/>
          <p:cNvCxnSpPr>
            <a:cxnSpLocks noChangeShapeType="1"/>
          </p:cNvCxnSpPr>
          <p:nvPr/>
        </p:nvCxnSpPr>
        <p:spPr bwMode="auto">
          <a:xfrm rot="5400000">
            <a:off x="1393825" y="5805488"/>
            <a:ext cx="357187" cy="1588"/>
          </a:xfrm>
          <a:prstGeom prst="straightConnector1">
            <a:avLst/>
          </a:prstGeom>
          <a:noFill/>
          <a:ln w="19050">
            <a:solidFill>
              <a:schemeClr val="tx1"/>
            </a:solidFill>
            <a:miter lim="800000"/>
            <a:headEnd/>
            <a:tailEnd type="arrow" w="med" len="med"/>
          </a:ln>
        </p:spPr>
      </p:cxnSp>
      <p:grpSp>
        <p:nvGrpSpPr>
          <p:cNvPr id="9" name="34 Grupo"/>
          <p:cNvGrpSpPr>
            <a:grpSpLocks/>
          </p:cNvGrpSpPr>
          <p:nvPr/>
        </p:nvGrpSpPr>
        <p:grpSpPr bwMode="auto">
          <a:xfrm>
            <a:off x="8215313" y="6034090"/>
            <a:ext cx="285750" cy="307777"/>
            <a:chOff x="357158" y="1714488"/>
            <a:chExt cx="285752" cy="308442"/>
          </a:xfrm>
        </p:grpSpPr>
        <p:sp>
          <p:nvSpPr>
            <p:cNvPr id="8261" name="35 Elipse"/>
            <p:cNvSpPr>
              <a:spLocks noChangeArrowheads="1"/>
            </p:cNvSpPr>
            <p:nvPr/>
          </p:nvSpPr>
          <p:spPr bwMode="auto">
            <a:xfrm>
              <a:off x="357158" y="1714488"/>
              <a:ext cx="285752" cy="285752"/>
            </a:xfrm>
            <a:prstGeom prst="ellipse">
              <a:avLst/>
            </a:prstGeom>
            <a:solidFill>
              <a:schemeClr val="accent1"/>
            </a:solidFill>
            <a:ln w="9525" algn="ctr">
              <a:solidFill>
                <a:srgbClr val="000000"/>
              </a:solidFill>
              <a:round/>
              <a:headEnd/>
              <a:tailEnd/>
            </a:ln>
          </p:spPr>
          <p:txBody>
            <a:bodyPr/>
            <a:lstStyle/>
            <a:p>
              <a:endParaRPr lang="es-ES"/>
            </a:p>
          </p:txBody>
        </p:sp>
        <p:sp>
          <p:nvSpPr>
            <p:cNvPr id="8262" name="36 CuadroTexto"/>
            <p:cNvSpPr txBox="1">
              <a:spLocks noChangeArrowheads="1"/>
            </p:cNvSpPr>
            <p:nvPr/>
          </p:nvSpPr>
          <p:spPr bwMode="auto">
            <a:xfrm>
              <a:off x="357158" y="1714488"/>
              <a:ext cx="285752" cy="308442"/>
            </a:xfrm>
            <a:prstGeom prst="rect">
              <a:avLst/>
            </a:prstGeom>
            <a:noFill/>
            <a:ln w="9525">
              <a:noFill/>
              <a:miter lim="800000"/>
              <a:headEnd/>
              <a:tailEnd/>
            </a:ln>
          </p:spPr>
          <p:txBody>
            <a:bodyPr>
              <a:spAutoFit/>
            </a:bodyPr>
            <a:lstStyle/>
            <a:p>
              <a:r>
                <a:rPr lang="es-ES"/>
                <a:t>8</a:t>
              </a:r>
            </a:p>
          </p:txBody>
        </p:sp>
      </p:grpSp>
      <p:grpSp>
        <p:nvGrpSpPr>
          <p:cNvPr id="10" name="34 Grupo"/>
          <p:cNvGrpSpPr>
            <a:grpSpLocks/>
          </p:cNvGrpSpPr>
          <p:nvPr/>
        </p:nvGrpSpPr>
        <p:grpSpPr bwMode="auto">
          <a:xfrm>
            <a:off x="357188" y="6127752"/>
            <a:ext cx="285750" cy="307777"/>
            <a:chOff x="357158" y="1714488"/>
            <a:chExt cx="285752" cy="308442"/>
          </a:xfrm>
        </p:grpSpPr>
        <p:sp>
          <p:nvSpPr>
            <p:cNvPr id="8259" name="35 Elipse"/>
            <p:cNvSpPr>
              <a:spLocks noChangeArrowheads="1"/>
            </p:cNvSpPr>
            <p:nvPr/>
          </p:nvSpPr>
          <p:spPr bwMode="auto">
            <a:xfrm>
              <a:off x="357158" y="1714488"/>
              <a:ext cx="285752" cy="285752"/>
            </a:xfrm>
            <a:prstGeom prst="ellipse">
              <a:avLst/>
            </a:prstGeom>
            <a:solidFill>
              <a:schemeClr val="accent1"/>
            </a:solidFill>
            <a:ln w="9525" algn="ctr">
              <a:solidFill>
                <a:srgbClr val="000000"/>
              </a:solidFill>
              <a:round/>
              <a:headEnd/>
              <a:tailEnd/>
            </a:ln>
          </p:spPr>
          <p:txBody>
            <a:bodyPr/>
            <a:lstStyle/>
            <a:p>
              <a:endParaRPr lang="es-ES"/>
            </a:p>
          </p:txBody>
        </p:sp>
        <p:sp>
          <p:nvSpPr>
            <p:cNvPr id="8260" name="36 CuadroTexto"/>
            <p:cNvSpPr txBox="1">
              <a:spLocks noChangeArrowheads="1"/>
            </p:cNvSpPr>
            <p:nvPr/>
          </p:nvSpPr>
          <p:spPr bwMode="auto">
            <a:xfrm>
              <a:off x="357158" y="1714488"/>
              <a:ext cx="285752" cy="308442"/>
            </a:xfrm>
            <a:prstGeom prst="rect">
              <a:avLst/>
            </a:prstGeom>
            <a:noFill/>
            <a:ln w="9525">
              <a:noFill/>
              <a:miter lim="800000"/>
              <a:headEnd/>
              <a:tailEnd/>
            </a:ln>
          </p:spPr>
          <p:txBody>
            <a:bodyPr>
              <a:spAutoFit/>
            </a:bodyPr>
            <a:lstStyle/>
            <a:p>
              <a:r>
                <a:rPr lang="es-ES"/>
                <a:t>7</a:t>
              </a:r>
            </a:p>
          </p:txBody>
        </p:sp>
      </p:grpSp>
      <p:grpSp>
        <p:nvGrpSpPr>
          <p:cNvPr id="11" name="Group 139"/>
          <p:cNvGrpSpPr>
            <a:grpSpLocks/>
          </p:cNvGrpSpPr>
          <p:nvPr/>
        </p:nvGrpSpPr>
        <p:grpSpPr bwMode="auto">
          <a:xfrm>
            <a:off x="4572000" y="4127500"/>
            <a:ext cx="1785938" cy="931863"/>
            <a:chOff x="2744" y="3149"/>
            <a:chExt cx="1261" cy="783"/>
          </a:xfrm>
        </p:grpSpPr>
        <p:grpSp>
          <p:nvGrpSpPr>
            <p:cNvPr id="12" name="Group 140"/>
            <p:cNvGrpSpPr>
              <a:grpSpLocks/>
            </p:cNvGrpSpPr>
            <p:nvPr/>
          </p:nvGrpSpPr>
          <p:grpSpPr bwMode="auto">
            <a:xfrm>
              <a:off x="2845" y="3242"/>
              <a:ext cx="514" cy="690"/>
              <a:chOff x="4419" y="3115"/>
              <a:chExt cx="514" cy="690"/>
            </a:xfrm>
          </p:grpSpPr>
          <p:grpSp>
            <p:nvGrpSpPr>
              <p:cNvPr id="13" name="Group 141"/>
              <p:cNvGrpSpPr>
                <a:grpSpLocks/>
              </p:cNvGrpSpPr>
              <p:nvPr/>
            </p:nvGrpSpPr>
            <p:grpSpPr bwMode="auto">
              <a:xfrm>
                <a:off x="4419" y="3115"/>
                <a:ext cx="415" cy="509"/>
                <a:chOff x="1968" y="1824"/>
                <a:chExt cx="624" cy="868"/>
              </a:xfrm>
            </p:grpSpPr>
            <p:sp>
              <p:nvSpPr>
                <p:cNvPr id="8252" name="AutoShape 142"/>
                <p:cNvSpPr>
                  <a:spLocks noChangeArrowheads="1"/>
                </p:cNvSpPr>
                <p:nvPr/>
              </p:nvSpPr>
              <p:spPr bwMode="auto">
                <a:xfrm rot="-8580000">
                  <a:off x="2414" y="1863"/>
                  <a:ext cx="158" cy="133"/>
                </a:xfrm>
                <a:prstGeom prst="triangle">
                  <a:avLst>
                    <a:gd name="adj" fmla="val 49958"/>
                  </a:avLst>
                </a:prstGeom>
                <a:gradFill rotWithShape="0">
                  <a:gsLst>
                    <a:gs pos="0">
                      <a:srgbClr val="DEFFDE"/>
                    </a:gs>
                    <a:gs pos="100000">
                      <a:srgbClr val="FFFFFF"/>
                    </a:gs>
                  </a:gsLst>
                  <a:lin ang="5400000" scaled="1"/>
                </a:gradFill>
                <a:ln w="12700">
                  <a:noFill/>
                  <a:miter lim="800000"/>
                  <a:headEnd/>
                  <a:tailEnd/>
                </a:ln>
              </p:spPr>
              <p:txBody>
                <a:bodyPr wrap="none" anchor="ctr"/>
                <a:lstStyle/>
                <a:p>
                  <a:endParaRPr lang="es-ES"/>
                </a:p>
              </p:txBody>
            </p:sp>
            <p:sp>
              <p:nvSpPr>
                <p:cNvPr id="8253" name="Freeform 143"/>
                <p:cNvSpPr>
                  <a:spLocks/>
                </p:cNvSpPr>
                <p:nvPr/>
              </p:nvSpPr>
              <p:spPr bwMode="auto">
                <a:xfrm>
                  <a:off x="1968" y="1824"/>
                  <a:ext cx="624" cy="868"/>
                </a:xfrm>
                <a:custGeom>
                  <a:avLst/>
                  <a:gdLst>
                    <a:gd name="T0" fmla="*/ 0 w 837"/>
                    <a:gd name="T1" fmla="*/ 11 h 1188"/>
                    <a:gd name="T2" fmla="*/ 0 w 837"/>
                    <a:gd name="T3" fmla="*/ 0 h 1188"/>
                    <a:gd name="T4" fmla="*/ 8 w 837"/>
                    <a:gd name="T5" fmla="*/ 0 h 1188"/>
                    <a:gd name="T6" fmla="*/ 10 w 837"/>
                    <a:gd name="T7" fmla="*/ 1 h 1188"/>
                    <a:gd name="T8" fmla="*/ 10 w 837"/>
                    <a:gd name="T9" fmla="*/ 11 h 1188"/>
                    <a:gd name="T10" fmla="*/ 0 w 837"/>
                    <a:gd name="T11" fmla="*/ 11 h 1188"/>
                    <a:gd name="T12" fmla="*/ 0 60000 65536"/>
                    <a:gd name="T13" fmla="*/ 0 60000 65536"/>
                    <a:gd name="T14" fmla="*/ 0 60000 65536"/>
                    <a:gd name="T15" fmla="*/ 0 60000 65536"/>
                    <a:gd name="T16" fmla="*/ 0 60000 65536"/>
                    <a:gd name="T17" fmla="*/ 0 60000 65536"/>
                    <a:gd name="T18" fmla="*/ 0 w 837"/>
                    <a:gd name="T19" fmla="*/ 0 h 1188"/>
                    <a:gd name="T20" fmla="*/ 837 w 837"/>
                    <a:gd name="T21" fmla="*/ 1188 h 1188"/>
                  </a:gdLst>
                  <a:ahLst/>
                  <a:cxnLst>
                    <a:cxn ang="T12">
                      <a:pos x="T0" y="T1"/>
                    </a:cxn>
                    <a:cxn ang="T13">
                      <a:pos x="T2" y="T3"/>
                    </a:cxn>
                    <a:cxn ang="T14">
                      <a:pos x="T4" y="T5"/>
                    </a:cxn>
                    <a:cxn ang="T15">
                      <a:pos x="T6" y="T7"/>
                    </a:cxn>
                    <a:cxn ang="T16">
                      <a:pos x="T8" y="T9"/>
                    </a:cxn>
                    <a:cxn ang="T17">
                      <a:pos x="T10" y="T11"/>
                    </a:cxn>
                  </a:cxnLst>
                  <a:rect l="T18" t="T19" r="T20" b="T21"/>
                  <a:pathLst>
                    <a:path w="837" h="1188">
                      <a:moveTo>
                        <a:pt x="0" y="1187"/>
                      </a:moveTo>
                      <a:lnTo>
                        <a:pt x="0" y="0"/>
                      </a:lnTo>
                      <a:lnTo>
                        <a:pt x="669" y="0"/>
                      </a:lnTo>
                      <a:lnTo>
                        <a:pt x="836" y="145"/>
                      </a:lnTo>
                      <a:lnTo>
                        <a:pt x="836" y="1187"/>
                      </a:lnTo>
                      <a:lnTo>
                        <a:pt x="0" y="1187"/>
                      </a:lnTo>
                    </a:path>
                  </a:pathLst>
                </a:custGeom>
                <a:gradFill rotWithShape="0">
                  <a:gsLst>
                    <a:gs pos="0">
                      <a:srgbClr val="DEFFDE"/>
                    </a:gs>
                    <a:gs pos="100000">
                      <a:srgbClr val="FFFFFF"/>
                    </a:gs>
                  </a:gsLst>
                  <a:lin ang="5400000" scaled="1"/>
                </a:gradFill>
                <a:ln w="12700" cap="rnd">
                  <a:solidFill>
                    <a:schemeClr val="tx1"/>
                  </a:solidFill>
                  <a:round/>
                  <a:headEnd/>
                  <a:tailEnd/>
                </a:ln>
              </p:spPr>
              <p:txBody>
                <a:bodyPr/>
                <a:lstStyle/>
                <a:p>
                  <a:endParaRPr lang="es-ES"/>
                </a:p>
              </p:txBody>
            </p:sp>
            <p:sp>
              <p:nvSpPr>
                <p:cNvPr id="8254" name="Rectangle 144"/>
                <p:cNvSpPr>
                  <a:spLocks noChangeArrowheads="1"/>
                </p:cNvSpPr>
                <p:nvPr/>
              </p:nvSpPr>
              <p:spPr bwMode="auto">
                <a:xfrm>
                  <a:off x="2179" y="1893"/>
                  <a:ext cx="220" cy="151"/>
                </a:xfrm>
                <a:prstGeom prst="rect">
                  <a:avLst/>
                </a:prstGeom>
                <a:gradFill rotWithShape="0">
                  <a:gsLst>
                    <a:gs pos="0">
                      <a:srgbClr val="DEFFDE"/>
                    </a:gs>
                    <a:gs pos="100000">
                      <a:srgbClr val="FFFFFF"/>
                    </a:gs>
                  </a:gsLst>
                  <a:lin ang="5400000" scaled="1"/>
                </a:gradFill>
                <a:ln w="12700">
                  <a:noFill/>
                  <a:miter lim="800000"/>
                  <a:headEnd/>
                  <a:tailEnd/>
                </a:ln>
              </p:spPr>
              <p:txBody>
                <a:bodyPr wrap="none" lIns="87312" tIns="44450" rIns="87312" bIns="44450">
                  <a:spAutoFit/>
                </a:bodyPr>
                <a:lstStyle/>
                <a:p>
                  <a:pPr defTabSz="844550" eaLnBrk="0" hangingPunct="0"/>
                  <a:r>
                    <a:rPr kumimoji="1" lang="es-CL" sz="100" b="1">
                      <a:latin typeface="Verdana" pitchFamily="34" charset="0"/>
                    </a:rPr>
                    <a:t>ASN</a:t>
                  </a:r>
                </a:p>
              </p:txBody>
            </p:sp>
            <p:sp>
              <p:nvSpPr>
                <p:cNvPr id="8255" name="Line 145"/>
                <p:cNvSpPr>
                  <a:spLocks noChangeShapeType="1"/>
                </p:cNvSpPr>
                <p:nvPr/>
              </p:nvSpPr>
              <p:spPr bwMode="auto">
                <a:xfrm>
                  <a:off x="2085" y="2577"/>
                  <a:ext cx="368" cy="0"/>
                </a:xfrm>
                <a:prstGeom prst="line">
                  <a:avLst/>
                </a:prstGeom>
                <a:noFill/>
                <a:ln w="12700">
                  <a:solidFill>
                    <a:schemeClr val="tx1"/>
                  </a:solidFill>
                  <a:round/>
                  <a:headEnd/>
                  <a:tailEnd/>
                </a:ln>
              </p:spPr>
              <p:txBody>
                <a:bodyPr wrap="none" anchor="ctr"/>
                <a:lstStyle/>
                <a:p>
                  <a:endParaRPr lang="es-ES"/>
                </a:p>
              </p:txBody>
            </p:sp>
            <p:sp>
              <p:nvSpPr>
                <p:cNvPr id="8256" name="Line 146"/>
                <p:cNvSpPr>
                  <a:spLocks noChangeShapeType="1"/>
                </p:cNvSpPr>
                <p:nvPr/>
              </p:nvSpPr>
              <p:spPr bwMode="auto">
                <a:xfrm>
                  <a:off x="2084" y="2384"/>
                  <a:ext cx="234" cy="0"/>
                </a:xfrm>
                <a:prstGeom prst="line">
                  <a:avLst/>
                </a:prstGeom>
                <a:noFill/>
                <a:ln w="12700">
                  <a:solidFill>
                    <a:schemeClr val="tx1"/>
                  </a:solidFill>
                  <a:round/>
                  <a:headEnd/>
                  <a:tailEnd/>
                </a:ln>
              </p:spPr>
              <p:txBody>
                <a:bodyPr wrap="none" anchor="ctr"/>
                <a:lstStyle/>
                <a:p>
                  <a:endParaRPr lang="es-ES"/>
                </a:p>
              </p:txBody>
            </p:sp>
            <p:sp>
              <p:nvSpPr>
                <p:cNvPr id="8257" name="Line 147"/>
                <p:cNvSpPr>
                  <a:spLocks noChangeShapeType="1"/>
                </p:cNvSpPr>
                <p:nvPr/>
              </p:nvSpPr>
              <p:spPr bwMode="auto">
                <a:xfrm>
                  <a:off x="2084" y="2487"/>
                  <a:ext cx="279" cy="0"/>
                </a:xfrm>
                <a:prstGeom prst="line">
                  <a:avLst/>
                </a:prstGeom>
                <a:noFill/>
                <a:ln w="12700">
                  <a:solidFill>
                    <a:schemeClr val="tx1"/>
                  </a:solidFill>
                  <a:round/>
                  <a:headEnd/>
                  <a:tailEnd/>
                </a:ln>
              </p:spPr>
              <p:txBody>
                <a:bodyPr wrap="none" anchor="ctr"/>
                <a:lstStyle/>
                <a:p>
                  <a:endParaRPr lang="es-ES"/>
                </a:p>
              </p:txBody>
            </p:sp>
            <p:sp>
              <p:nvSpPr>
                <p:cNvPr id="8258" name="AutoShape 148"/>
                <p:cNvSpPr>
                  <a:spLocks noChangeArrowheads="1"/>
                </p:cNvSpPr>
                <p:nvPr/>
              </p:nvSpPr>
              <p:spPr bwMode="auto">
                <a:xfrm rot="-8820000">
                  <a:off x="2427" y="1866"/>
                  <a:ext cx="154" cy="98"/>
                </a:xfrm>
                <a:prstGeom prst="triangle">
                  <a:avLst>
                    <a:gd name="adj" fmla="val 49958"/>
                  </a:avLst>
                </a:prstGeom>
                <a:gradFill rotWithShape="0">
                  <a:gsLst>
                    <a:gs pos="0">
                      <a:srgbClr val="DEFFDE"/>
                    </a:gs>
                    <a:gs pos="100000">
                      <a:srgbClr val="FFFFFF"/>
                    </a:gs>
                  </a:gsLst>
                  <a:lin ang="5400000" scaled="1"/>
                </a:gradFill>
                <a:ln w="12700">
                  <a:solidFill>
                    <a:schemeClr val="tx1"/>
                  </a:solidFill>
                  <a:miter lim="800000"/>
                  <a:headEnd/>
                  <a:tailEnd/>
                </a:ln>
              </p:spPr>
              <p:txBody>
                <a:bodyPr wrap="none" anchor="ctr"/>
                <a:lstStyle/>
                <a:p>
                  <a:endParaRPr lang="es-ES"/>
                </a:p>
              </p:txBody>
            </p:sp>
          </p:grpSp>
          <p:grpSp>
            <p:nvGrpSpPr>
              <p:cNvPr id="14" name="Group 149"/>
              <p:cNvGrpSpPr>
                <a:grpSpLocks/>
              </p:cNvGrpSpPr>
              <p:nvPr/>
            </p:nvGrpSpPr>
            <p:grpSpPr bwMode="auto">
              <a:xfrm>
                <a:off x="4464" y="3296"/>
                <a:ext cx="469" cy="509"/>
                <a:chOff x="1968" y="1824"/>
                <a:chExt cx="708" cy="868"/>
              </a:xfrm>
            </p:grpSpPr>
            <p:sp>
              <p:nvSpPr>
                <p:cNvPr id="8245" name="AutoShape 150"/>
                <p:cNvSpPr>
                  <a:spLocks noChangeArrowheads="1"/>
                </p:cNvSpPr>
                <p:nvPr/>
              </p:nvSpPr>
              <p:spPr bwMode="auto">
                <a:xfrm rot="-8580000">
                  <a:off x="2414" y="1863"/>
                  <a:ext cx="158" cy="133"/>
                </a:xfrm>
                <a:prstGeom prst="triangle">
                  <a:avLst>
                    <a:gd name="adj" fmla="val 49958"/>
                  </a:avLst>
                </a:prstGeom>
                <a:gradFill rotWithShape="0">
                  <a:gsLst>
                    <a:gs pos="0">
                      <a:srgbClr val="DEFFDE"/>
                    </a:gs>
                    <a:gs pos="100000">
                      <a:srgbClr val="FFFFFF"/>
                    </a:gs>
                  </a:gsLst>
                  <a:lin ang="5400000" scaled="1"/>
                </a:gradFill>
                <a:ln w="12700">
                  <a:noFill/>
                  <a:miter lim="800000"/>
                  <a:headEnd/>
                  <a:tailEnd/>
                </a:ln>
              </p:spPr>
              <p:txBody>
                <a:bodyPr wrap="none" anchor="ctr"/>
                <a:lstStyle/>
                <a:p>
                  <a:endParaRPr lang="es-ES"/>
                </a:p>
              </p:txBody>
            </p:sp>
            <p:sp>
              <p:nvSpPr>
                <p:cNvPr id="8246" name="Freeform 151"/>
                <p:cNvSpPr>
                  <a:spLocks/>
                </p:cNvSpPr>
                <p:nvPr/>
              </p:nvSpPr>
              <p:spPr bwMode="auto">
                <a:xfrm>
                  <a:off x="1968" y="1824"/>
                  <a:ext cx="624" cy="868"/>
                </a:xfrm>
                <a:custGeom>
                  <a:avLst/>
                  <a:gdLst>
                    <a:gd name="T0" fmla="*/ 0 w 837"/>
                    <a:gd name="T1" fmla="*/ 11 h 1188"/>
                    <a:gd name="T2" fmla="*/ 0 w 837"/>
                    <a:gd name="T3" fmla="*/ 0 h 1188"/>
                    <a:gd name="T4" fmla="*/ 8 w 837"/>
                    <a:gd name="T5" fmla="*/ 0 h 1188"/>
                    <a:gd name="T6" fmla="*/ 10 w 837"/>
                    <a:gd name="T7" fmla="*/ 1 h 1188"/>
                    <a:gd name="T8" fmla="*/ 10 w 837"/>
                    <a:gd name="T9" fmla="*/ 11 h 1188"/>
                    <a:gd name="T10" fmla="*/ 0 w 837"/>
                    <a:gd name="T11" fmla="*/ 11 h 1188"/>
                    <a:gd name="T12" fmla="*/ 0 60000 65536"/>
                    <a:gd name="T13" fmla="*/ 0 60000 65536"/>
                    <a:gd name="T14" fmla="*/ 0 60000 65536"/>
                    <a:gd name="T15" fmla="*/ 0 60000 65536"/>
                    <a:gd name="T16" fmla="*/ 0 60000 65536"/>
                    <a:gd name="T17" fmla="*/ 0 60000 65536"/>
                    <a:gd name="T18" fmla="*/ 0 w 837"/>
                    <a:gd name="T19" fmla="*/ 0 h 1188"/>
                    <a:gd name="T20" fmla="*/ 837 w 837"/>
                    <a:gd name="T21" fmla="*/ 1188 h 1188"/>
                  </a:gdLst>
                  <a:ahLst/>
                  <a:cxnLst>
                    <a:cxn ang="T12">
                      <a:pos x="T0" y="T1"/>
                    </a:cxn>
                    <a:cxn ang="T13">
                      <a:pos x="T2" y="T3"/>
                    </a:cxn>
                    <a:cxn ang="T14">
                      <a:pos x="T4" y="T5"/>
                    </a:cxn>
                    <a:cxn ang="T15">
                      <a:pos x="T6" y="T7"/>
                    </a:cxn>
                    <a:cxn ang="T16">
                      <a:pos x="T8" y="T9"/>
                    </a:cxn>
                    <a:cxn ang="T17">
                      <a:pos x="T10" y="T11"/>
                    </a:cxn>
                  </a:cxnLst>
                  <a:rect l="T18" t="T19" r="T20" b="T21"/>
                  <a:pathLst>
                    <a:path w="837" h="1188">
                      <a:moveTo>
                        <a:pt x="0" y="1187"/>
                      </a:moveTo>
                      <a:lnTo>
                        <a:pt x="0" y="0"/>
                      </a:lnTo>
                      <a:lnTo>
                        <a:pt x="669" y="0"/>
                      </a:lnTo>
                      <a:lnTo>
                        <a:pt x="836" y="145"/>
                      </a:lnTo>
                      <a:lnTo>
                        <a:pt x="836" y="1187"/>
                      </a:lnTo>
                      <a:lnTo>
                        <a:pt x="0" y="1187"/>
                      </a:lnTo>
                    </a:path>
                  </a:pathLst>
                </a:custGeom>
                <a:gradFill rotWithShape="0">
                  <a:gsLst>
                    <a:gs pos="0">
                      <a:srgbClr val="DEFFDE"/>
                    </a:gs>
                    <a:gs pos="100000">
                      <a:srgbClr val="FFFFFF"/>
                    </a:gs>
                  </a:gsLst>
                  <a:lin ang="5400000" scaled="1"/>
                </a:gradFill>
                <a:ln w="12700" cap="rnd">
                  <a:solidFill>
                    <a:schemeClr val="tx1"/>
                  </a:solidFill>
                  <a:round/>
                  <a:headEnd/>
                  <a:tailEnd/>
                </a:ln>
              </p:spPr>
              <p:txBody>
                <a:bodyPr/>
                <a:lstStyle/>
                <a:p>
                  <a:endParaRPr lang="es-ES"/>
                </a:p>
              </p:txBody>
            </p:sp>
            <p:sp>
              <p:nvSpPr>
                <p:cNvPr id="8247" name="Rectangle 152"/>
                <p:cNvSpPr>
                  <a:spLocks noChangeArrowheads="1"/>
                </p:cNvSpPr>
                <p:nvPr/>
              </p:nvSpPr>
              <p:spPr bwMode="auto">
                <a:xfrm>
                  <a:off x="2413" y="1893"/>
                  <a:ext cx="263" cy="173"/>
                </a:xfrm>
                <a:prstGeom prst="rect">
                  <a:avLst/>
                </a:prstGeom>
                <a:gradFill rotWithShape="0">
                  <a:gsLst>
                    <a:gs pos="0">
                      <a:srgbClr val="DEFFDE"/>
                    </a:gs>
                    <a:gs pos="100000">
                      <a:srgbClr val="FFFFFF"/>
                    </a:gs>
                  </a:gsLst>
                  <a:lin ang="5400000" scaled="1"/>
                </a:gradFill>
                <a:ln w="12700">
                  <a:noFill/>
                  <a:miter lim="800000"/>
                  <a:headEnd/>
                  <a:tailEnd/>
                </a:ln>
              </p:spPr>
              <p:txBody>
                <a:bodyPr wrap="none" lIns="87312" tIns="44450" rIns="87312" bIns="44450">
                  <a:spAutoFit/>
                </a:bodyPr>
                <a:lstStyle/>
                <a:p>
                  <a:pPr defTabSz="844550" eaLnBrk="0" hangingPunct="0"/>
                  <a:r>
                    <a:rPr kumimoji="1" lang="es-CL" sz="100" b="1">
                      <a:latin typeface="Verdana" pitchFamily="34" charset="0"/>
                    </a:rPr>
                    <a:t>Guía de</a:t>
                  </a:r>
                </a:p>
                <a:p>
                  <a:pPr defTabSz="844550" eaLnBrk="0" hangingPunct="0"/>
                  <a:r>
                    <a:rPr kumimoji="1" lang="es-CL" sz="100" b="1">
                      <a:latin typeface="Verdana" pitchFamily="34" charset="0"/>
                    </a:rPr>
                    <a:t>Despacho</a:t>
                  </a:r>
                </a:p>
              </p:txBody>
            </p:sp>
            <p:sp>
              <p:nvSpPr>
                <p:cNvPr id="8248" name="Line 153"/>
                <p:cNvSpPr>
                  <a:spLocks noChangeShapeType="1"/>
                </p:cNvSpPr>
                <p:nvPr/>
              </p:nvSpPr>
              <p:spPr bwMode="auto">
                <a:xfrm>
                  <a:off x="2085" y="2577"/>
                  <a:ext cx="368" cy="0"/>
                </a:xfrm>
                <a:prstGeom prst="line">
                  <a:avLst/>
                </a:prstGeom>
                <a:noFill/>
                <a:ln w="12700">
                  <a:solidFill>
                    <a:schemeClr val="tx1"/>
                  </a:solidFill>
                  <a:round/>
                  <a:headEnd/>
                  <a:tailEnd/>
                </a:ln>
              </p:spPr>
              <p:txBody>
                <a:bodyPr wrap="none" anchor="ctr"/>
                <a:lstStyle/>
                <a:p>
                  <a:endParaRPr lang="es-ES"/>
                </a:p>
              </p:txBody>
            </p:sp>
            <p:sp>
              <p:nvSpPr>
                <p:cNvPr id="8249" name="Line 154"/>
                <p:cNvSpPr>
                  <a:spLocks noChangeShapeType="1"/>
                </p:cNvSpPr>
                <p:nvPr/>
              </p:nvSpPr>
              <p:spPr bwMode="auto">
                <a:xfrm>
                  <a:off x="2084" y="2384"/>
                  <a:ext cx="234" cy="0"/>
                </a:xfrm>
                <a:prstGeom prst="line">
                  <a:avLst/>
                </a:prstGeom>
                <a:noFill/>
                <a:ln w="12700">
                  <a:solidFill>
                    <a:schemeClr val="tx1"/>
                  </a:solidFill>
                  <a:round/>
                  <a:headEnd/>
                  <a:tailEnd/>
                </a:ln>
              </p:spPr>
              <p:txBody>
                <a:bodyPr wrap="none" anchor="ctr"/>
                <a:lstStyle/>
                <a:p>
                  <a:endParaRPr lang="es-ES"/>
                </a:p>
              </p:txBody>
            </p:sp>
            <p:sp>
              <p:nvSpPr>
                <p:cNvPr id="8250" name="Line 155"/>
                <p:cNvSpPr>
                  <a:spLocks noChangeShapeType="1"/>
                </p:cNvSpPr>
                <p:nvPr/>
              </p:nvSpPr>
              <p:spPr bwMode="auto">
                <a:xfrm>
                  <a:off x="2084" y="2487"/>
                  <a:ext cx="279" cy="0"/>
                </a:xfrm>
                <a:prstGeom prst="line">
                  <a:avLst/>
                </a:prstGeom>
                <a:noFill/>
                <a:ln w="12700">
                  <a:solidFill>
                    <a:schemeClr val="tx1"/>
                  </a:solidFill>
                  <a:round/>
                  <a:headEnd/>
                  <a:tailEnd/>
                </a:ln>
              </p:spPr>
              <p:txBody>
                <a:bodyPr wrap="none" anchor="ctr"/>
                <a:lstStyle/>
                <a:p>
                  <a:endParaRPr lang="es-ES"/>
                </a:p>
              </p:txBody>
            </p:sp>
            <p:sp>
              <p:nvSpPr>
                <p:cNvPr id="8251" name="AutoShape 156"/>
                <p:cNvSpPr>
                  <a:spLocks noChangeArrowheads="1"/>
                </p:cNvSpPr>
                <p:nvPr/>
              </p:nvSpPr>
              <p:spPr bwMode="auto">
                <a:xfrm rot="-8820000">
                  <a:off x="2427" y="1866"/>
                  <a:ext cx="154" cy="98"/>
                </a:xfrm>
                <a:prstGeom prst="triangle">
                  <a:avLst>
                    <a:gd name="adj" fmla="val 49958"/>
                  </a:avLst>
                </a:prstGeom>
                <a:gradFill rotWithShape="0">
                  <a:gsLst>
                    <a:gs pos="0">
                      <a:srgbClr val="DEFFDE"/>
                    </a:gs>
                    <a:gs pos="100000">
                      <a:srgbClr val="FFFFFF"/>
                    </a:gs>
                  </a:gsLst>
                  <a:lin ang="5400000" scaled="1"/>
                </a:gradFill>
                <a:ln w="12700">
                  <a:solidFill>
                    <a:schemeClr val="tx1"/>
                  </a:solidFill>
                  <a:miter lim="800000"/>
                  <a:headEnd/>
                  <a:tailEnd/>
                </a:ln>
              </p:spPr>
              <p:txBody>
                <a:bodyPr wrap="none" anchor="ctr"/>
                <a:lstStyle/>
                <a:p>
                  <a:endParaRPr lang="es-ES"/>
                </a:p>
              </p:txBody>
            </p:sp>
          </p:grpSp>
        </p:grpSp>
        <p:grpSp>
          <p:nvGrpSpPr>
            <p:cNvPr id="15" name="Group 157"/>
            <p:cNvGrpSpPr>
              <a:grpSpLocks/>
            </p:cNvGrpSpPr>
            <p:nvPr/>
          </p:nvGrpSpPr>
          <p:grpSpPr bwMode="auto">
            <a:xfrm>
              <a:off x="2744" y="3149"/>
              <a:ext cx="1261" cy="686"/>
              <a:chOff x="3139" y="2919"/>
              <a:chExt cx="1261" cy="550"/>
            </a:xfrm>
          </p:grpSpPr>
          <p:sp>
            <p:nvSpPr>
              <p:cNvPr id="8233" name="Freeform 158"/>
              <p:cNvSpPr>
                <a:spLocks noEditPoints="1"/>
              </p:cNvSpPr>
              <p:nvPr/>
            </p:nvSpPr>
            <p:spPr bwMode="auto">
              <a:xfrm>
                <a:off x="3139" y="2919"/>
                <a:ext cx="625" cy="550"/>
              </a:xfrm>
              <a:custGeom>
                <a:avLst/>
                <a:gdLst>
                  <a:gd name="T0" fmla="*/ 0 w 2568"/>
                  <a:gd name="T1" fmla="*/ 0 h 3120"/>
                  <a:gd name="T2" fmla="*/ 0 w 2568"/>
                  <a:gd name="T3" fmla="*/ 0 h 3120"/>
                  <a:gd name="T4" fmla="*/ 0 w 2568"/>
                  <a:gd name="T5" fmla="*/ 0 h 3120"/>
                  <a:gd name="T6" fmla="*/ 0 w 2568"/>
                  <a:gd name="T7" fmla="*/ 0 h 3120"/>
                  <a:gd name="T8" fmla="*/ 0 w 2568"/>
                  <a:gd name="T9" fmla="*/ 0 h 3120"/>
                  <a:gd name="T10" fmla="*/ 0 w 2568"/>
                  <a:gd name="T11" fmla="*/ 0 h 3120"/>
                  <a:gd name="T12" fmla="*/ 0 w 2568"/>
                  <a:gd name="T13" fmla="*/ 0 h 3120"/>
                  <a:gd name="T14" fmla="*/ 0 w 2568"/>
                  <a:gd name="T15" fmla="*/ 0 h 3120"/>
                  <a:gd name="T16" fmla="*/ 0 w 2568"/>
                  <a:gd name="T17" fmla="*/ 0 h 3120"/>
                  <a:gd name="T18" fmla="*/ 0 w 2568"/>
                  <a:gd name="T19" fmla="*/ 0 h 3120"/>
                  <a:gd name="T20" fmla="*/ 0 w 2568"/>
                  <a:gd name="T21" fmla="*/ 0 h 3120"/>
                  <a:gd name="T22" fmla="*/ 0 w 2568"/>
                  <a:gd name="T23" fmla="*/ 0 h 3120"/>
                  <a:gd name="T24" fmla="*/ 0 w 2568"/>
                  <a:gd name="T25" fmla="*/ 0 h 3120"/>
                  <a:gd name="T26" fmla="*/ 0 w 2568"/>
                  <a:gd name="T27" fmla="*/ 0 h 3120"/>
                  <a:gd name="T28" fmla="*/ 0 w 2568"/>
                  <a:gd name="T29" fmla="*/ 0 h 3120"/>
                  <a:gd name="T30" fmla="*/ 0 w 2568"/>
                  <a:gd name="T31" fmla="*/ 0 h 3120"/>
                  <a:gd name="T32" fmla="*/ 0 w 2568"/>
                  <a:gd name="T33" fmla="*/ 0 h 3120"/>
                  <a:gd name="T34" fmla="*/ 0 w 2568"/>
                  <a:gd name="T35" fmla="*/ 0 h 3120"/>
                  <a:gd name="T36" fmla="*/ 0 w 2568"/>
                  <a:gd name="T37" fmla="*/ 0 h 3120"/>
                  <a:gd name="T38" fmla="*/ 0 w 2568"/>
                  <a:gd name="T39" fmla="*/ 0 h 3120"/>
                  <a:gd name="T40" fmla="*/ 0 w 2568"/>
                  <a:gd name="T41" fmla="*/ 0 h 3120"/>
                  <a:gd name="T42" fmla="*/ 0 w 2568"/>
                  <a:gd name="T43" fmla="*/ 0 h 3120"/>
                  <a:gd name="T44" fmla="*/ 0 w 2568"/>
                  <a:gd name="T45" fmla="*/ 0 h 3120"/>
                  <a:gd name="T46" fmla="*/ 0 w 2568"/>
                  <a:gd name="T47" fmla="*/ 0 h 3120"/>
                  <a:gd name="T48" fmla="*/ 0 w 2568"/>
                  <a:gd name="T49" fmla="*/ 0 h 3120"/>
                  <a:gd name="T50" fmla="*/ 0 w 2568"/>
                  <a:gd name="T51" fmla="*/ 0 h 3120"/>
                  <a:gd name="T52" fmla="*/ 0 w 2568"/>
                  <a:gd name="T53" fmla="*/ 0 h 3120"/>
                  <a:gd name="T54" fmla="*/ 0 w 2568"/>
                  <a:gd name="T55" fmla="*/ 0 h 3120"/>
                  <a:gd name="T56" fmla="*/ 0 w 2568"/>
                  <a:gd name="T57" fmla="*/ 0 h 3120"/>
                  <a:gd name="T58" fmla="*/ 0 w 2568"/>
                  <a:gd name="T59" fmla="*/ 0 h 3120"/>
                  <a:gd name="T60" fmla="*/ 0 w 2568"/>
                  <a:gd name="T61" fmla="*/ 0 h 3120"/>
                  <a:gd name="T62" fmla="*/ 0 w 2568"/>
                  <a:gd name="T63" fmla="*/ 0 h 3120"/>
                  <a:gd name="T64" fmla="*/ 0 w 2568"/>
                  <a:gd name="T65" fmla="*/ 0 h 3120"/>
                  <a:gd name="T66" fmla="*/ 0 w 2568"/>
                  <a:gd name="T67" fmla="*/ 0 h 3120"/>
                  <a:gd name="T68" fmla="*/ 0 w 2568"/>
                  <a:gd name="T69" fmla="*/ 0 h 3120"/>
                  <a:gd name="T70" fmla="*/ 0 w 2568"/>
                  <a:gd name="T71" fmla="*/ 0 h 3120"/>
                  <a:gd name="T72" fmla="*/ 0 w 2568"/>
                  <a:gd name="T73" fmla="*/ 0 h 3120"/>
                  <a:gd name="T74" fmla="*/ 0 w 2568"/>
                  <a:gd name="T75" fmla="*/ 0 h 3120"/>
                  <a:gd name="T76" fmla="*/ 0 w 2568"/>
                  <a:gd name="T77" fmla="*/ 0 h 3120"/>
                  <a:gd name="T78" fmla="*/ 0 w 2568"/>
                  <a:gd name="T79" fmla="*/ 0 h 3120"/>
                  <a:gd name="T80" fmla="*/ 0 w 2568"/>
                  <a:gd name="T81" fmla="*/ 0 h 3120"/>
                  <a:gd name="T82" fmla="*/ 0 w 2568"/>
                  <a:gd name="T83" fmla="*/ 0 h 3120"/>
                  <a:gd name="T84" fmla="*/ 0 w 2568"/>
                  <a:gd name="T85" fmla="*/ 0 h 3120"/>
                  <a:gd name="T86" fmla="*/ 0 w 2568"/>
                  <a:gd name="T87" fmla="*/ 0 h 312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568"/>
                  <a:gd name="T133" fmla="*/ 0 h 3120"/>
                  <a:gd name="T134" fmla="*/ 2568 w 2568"/>
                  <a:gd name="T135" fmla="*/ 3120 h 312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568" h="3120">
                    <a:moveTo>
                      <a:pt x="2453" y="2197"/>
                    </a:moveTo>
                    <a:lnTo>
                      <a:pt x="2501" y="2046"/>
                    </a:lnTo>
                    <a:lnTo>
                      <a:pt x="2535" y="1894"/>
                    </a:lnTo>
                    <a:lnTo>
                      <a:pt x="2556" y="1735"/>
                    </a:lnTo>
                    <a:lnTo>
                      <a:pt x="2568" y="1575"/>
                    </a:lnTo>
                    <a:lnTo>
                      <a:pt x="2564" y="1427"/>
                    </a:lnTo>
                    <a:lnTo>
                      <a:pt x="2547" y="1285"/>
                    </a:lnTo>
                    <a:lnTo>
                      <a:pt x="2520" y="1142"/>
                    </a:lnTo>
                    <a:lnTo>
                      <a:pt x="2481" y="1008"/>
                    </a:lnTo>
                    <a:lnTo>
                      <a:pt x="2433" y="879"/>
                    </a:lnTo>
                    <a:lnTo>
                      <a:pt x="2379" y="755"/>
                    </a:lnTo>
                    <a:lnTo>
                      <a:pt x="2316" y="639"/>
                    </a:lnTo>
                    <a:lnTo>
                      <a:pt x="2243" y="527"/>
                    </a:lnTo>
                    <a:lnTo>
                      <a:pt x="2162" y="427"/>
                    </a:lnTo>
                    <a:lnTo>
                      <a:pt x="2074" y="333"/>
                    </a:lnTo>
                    <a:lnTo>
                      <a:pt x="1980" y="252"/>
                    </a:lnTo>
                    <a:lnTo>
                      <a:pt x="1882" y="180"/>
                    </a:lnTo>
                    <a:lnTo>
                      <a:pt x="1775" y="120"/>
                    </a:lnTo>
                    <a:lnTo>
                      <a:pt x="1669" y="68"/>
                    </a:lnTo>
                    <a:lnTo>
                      <a:pt x="1552" y="36"/>
                    </a:lnTo>
                    <a:lnTo>
                      <a:pt x="1430" y="10"/>
                    </a:lnTo>
                    <a:lnTo>
                      <a:pt x="1309" y="0"/>
                    </a:lnTo>
                    <a:lnTo>
                      <a:pt x="1188" y="5"/>
                    </a:lnTo>
                    <a:lnTo>
                      <a:pt x="1071" y="25"/>
                    </a:lnTo>
                    <a:lnTo>
                      <a:pt x="955" y="52"/>
                    </a:lnTo>
                    <a:lnTo>
                      <a:pt x="845" y="95"/>
                    </a:lnTo>
                    <a:lnTo>
                      <a:pt x="737" y="147"/>
                    </a:lnTo>
                    <a:lnTo>
                      <a:pt x="635" y="214"/>
                    </a:lnTo>
                    <a:lnTo>
                      <a:pt x="537" y="289"/>
                    </a:lnTo>
                    <a:lnTo>
                      <a:pt x="447" y="380"/>
                    </a:lnTo>
                    <a:lnTo>
                      <a:pt x="365" y="475"/>
                    </a:lnTo>
                    <a:lnTo>
                      <a:pt x="286" y="581"/>
                    </a:lnTo>
                    <a:lnTo>
                      <a:pt x="214" y="690"/>
                    </a:lnTo>
                    <a:lnTo>
                      <a:pt x="156" y="815"/>
                    </a:lnTo>
                    <a:lnTo>
                      <a:pt x="102" y="942"/>
                    </a:lnTo>
                    <a:lnTo>
                      <a:pt x="61" y="1081"/>
                    </a:lnTo>
                    <a:lnTo>
                      <a:pt x="28" y="1226"/>
                    </a:lnTo>
                    <a:lnTo>
                      <a:pt x="7" y="1369"/>
                    </a:lnTo>
                    <a:lnTo>
                      <a:pt x="0" y="1516"/>
                    </a:lnTo>
                    <a:lnTo>
                      <a:pt x="3" y="1660"/>
                    </a:lnTo>
                    <a:lnTo>
                      <a:pt x="15" y="1802"/>
                    </a:lnTo>
                    <a:lnTo>
                      <a:pt x="37" y="1939"/>
                    </a:lnTo>
                    <a:lnTo>
                      <a:pt x="71" y="2073"/>
                    </a:lnTo>
                    <a:lnTo>
                      <a:pt x="114" y="2205"/>
                    </a:lnTo>
                    <a:lnTo>
                      <a:pt x="168" y="2331"/>
                    </a:lnTo>
                    <a:lnTo>
                      <a:pt x="230" y="2451"/>
                    </a:lnTo>
                    <a:lnTo>
                      <a:pt x="301" y="2560"/>
                    </a:lnTo>
                    <a:lnTo>
                      <a:pt x="381" y="2665"/>
                    </a:lnTo>
                    <a:lnTo>
                      <a:pt x="466" y="2760"/>
                    </a:lnTo>
                    <a:lnTo>
                      <a:pt x="558" y="2851"/>
                    </a:lnTo>
                    <a:lnTo>
                      <a:pt x="660" y="2921"/>
                    </a:lnTo>
                    <a:lnTo>
                      <a:pt x="768" y="2989"/>
                    </a:lnTo>
                    <a:lnTo>
                      <a:pt x="884" y="3045"/>
                    </a:lnTo>
                    <a:lnTo>
                      <a:pt x="999" y="3079"/>
                    </a:lnTo>
                    <a:lnTo>
                      <a:pt x="1117" y="3105"/>
                    </a:lnTo>
                    <a:lnTo>
                      <a:pt x="1237" y="3120"/>
                    </a:lnTo>
                    <a:lnTo>
                      <a:pt x="1350" y="3118"/>
                    </a:lnTo>
                    <a:lnTo>
                      <a:pt x="1469" y="3101"/>
                    </a:lnTo>
                    <a:lnTo>
                      <a:pt x="1583" y="3076"/>
                    </a:lnTo>
                    <a:lnTo>
                      <a:pt x="1696" y="3036"/>
                    </a:lnTo>
                    <a:lnTo>
                      <a:pt x="1801" y="2985"/>
                    </a:lnTo>
                    <a:lnTo>
                      <a:pt x="1907" y="2926"/>
                    </a:lnTo>
                    <a:lnTo>
                      <a:pt x="2002" y="2848"/>
                    </a:lnTo>
                    <a:lnTo>
                      <a:pt x="2098" y="2767"/>
                    </a:lnTo>
                    <a:lnTo>
                      <a:pt x="2183" y="2671"/>
                    </a:lnTo>
                    <a:lnTo>
                      <a:pt x="2265" y="2567"/>
                    </a:lnTo>
                    <a:lnTo>
                      <a:pt x="2337" y="2454"/>
                    </a:lnTo>
                    <a:lnTo>
                      <a:pt x="2398" y="2329"/>
                    </a:lnTo>
                    <a:lnTo>
                      <a:pt x="2453" y="2197"/>
                    </a:lnTo>
                    <a:close/>
                    <a:moveTo>
                      <a:pt x="2453" y="1872"/>
                    </a:moveTo>
                    <a:lnTo>
                      <a:pt x="2420" y="2015"/>
                    </a:lnTo>
                    <a:lnTo>
                      <a:pt x="2378" y="2155"/>
                    </a:lnTo>
                    <a:lnTo>
                      <a:pt x="2324" y="2282"/>
                    </a:lnTo>
                    <a:lnTo>
                      <a:pt x="2261" y="2404"/>
                    </a:lnTo>
                    <a:lnTo>
                      <a:pt x="2188" y="2513"/>
                    </a:lnTo>
                    <a:lnTo>
                      <a:pt x="2110" y="2616"/>
                    </a:lnTo>
                    <a:lnTo>
                      <a:pt x="2023" y="2708"/>
                    </a:lnTo>
                    <a:lnTo>
                      <a:pt x="1928" y="2788"/>
                    </a:lnTo>
                    <a:lnTo>
                      <a:pt x="1828" y="2858"/>
                    </a:lnTo>
                    <a:lnTo>
                      <a:pt x="1725" y="2918"/>
                    </a:lnTo>
                    <a:lnTo>
                      <a:pt x="1614" y="2961"/>
                    </a:lnTo>
                    <a:lnTo>
                      <a:pt x="1504" y="2993"/>
                    </a:lnTo>
                    <a:lnTo>
                      <a:pt x="1387" y="3013"/>
                    </a:lnTo>
                    <a:lnTo>
                      <a:pt x="1266" y="3015"/>
                    </a:lnTo>
                    <a:lnTo>
                      <a:pt x="1148" y="3005"/>
                    </a:lnTo>
                    <a:lnTo>
                      <a:pt x="1025" y="2981"/>
                    </a:lnTo>
                    <a:lnTo>
                      <a:pt x="907" y="2946"/>
                    </a:lnTo>
                    <a:lnTo>
                      <a:pt x="793" y="2892"/>
                    </a:lnTo>
                    <a:lnTo>
                      <a:pt x="688" y="2826"/>
                    </a:lnTo>
                    <a:lnTo>
                      <a:pt x="591" y="2750"/>
                    </a:lnTo>
                    <a:lnTo>
                      <a:pt x="497" y="2658"/>
                    </a:lnTo>
                    <a:lnTo>
                      <a:pt x="415" y="2563"/>
                    </a:lnTo>
                    <a:lnTo>
                      <a:pt x="337" y="2458"/>
                    </a:lnTo>
                    <a:lnTo>
                      <a:pt x="273" y="2346"/>
                    </a:lnTo>
                    <a:lnTo>
                      <a:pt x="217" y="2220"/>
                    </a:lnTo>
                    <a:lnTo>
                      <a:pt x="169" y="2096"/>
                    </a:lnTo>
                    <a:lnTo>
                      <a:pt x="132" y="1964"/>
                    </a:lnTo>
                    <a:lnTo>
                      <a:pt x="103" y="1827"/>
                    </a:lnTo>
                    <a:lnTo>
                      <a:pt x="89" y="1682"/>
                    </a:lnTo>
                    <a:lnTo>
                      <a:pt x="83" y="1537"/>
                    </a:lnTo>
                    <a:lnTo>
                      <a:pt x="94" y="1391"/>
                    </a:lnTo>
                    <a:lnTo>
                      <a:pt x="111" y="1245"/>
                    </a:lnTo>
                    <a:lnTo>
                      <a:pt x="144" y="1102"/>
                    </a:lnTo>
                    <a:lnTo>
                      <a:pt x="189" y="965"/>
                    </a:lnTo>
                    <a:lnTo>
                      <a:pt x="242" y="833"/>
                    </a:lnTo>
                    <a:lnTo>
                      <a:pt x="305" y="716"/>
                    </a:lnTo>
                    <a:lnTo>
                      <a:pt x="377" y="605"/>
                    </a:lnTo>
                    <a:lnTo>
                      <a:pt x="460" y="504"/>
                    </a:lnTo>
                    <a:lnTo>
                      <a:pt x="545" y="416"/>
                    </a:lnTo>
                    <a:lnTo>
                      <a:pt x="640" y="333"/>
                    </a:lnTo>
                    <a:lnTo>
                      <a:pt x="740" y="265"/>
                    </a:lnTo>
                    <a:lnTo>
                      <a:pt x="843" y="207"/>
                    </a:lnTo>
                    <a:lnTo>
                      <a:pt x="953" y="162"/>
                    </a:lnTo>
                    <a:lnTo>
                      <a:pt x="1068" y="130"/>
                    </a:lnTo>
                    <a:lnTo>
                      <a:pt x="1185" y="110"/>
                    </a:lnTo>
                    <a:lnTo>
                      <a:pt x="1301" y="104"/>
                    </a:lnTo>
                    <a:lnTo>
                      <a:pt x="1424" y="115"/>
                    </a:lnTo>
                    <a:lnTo>
                      <a:pt x="1544" y="138"/>
                    </a:lnTo>
                    <a:lnTo>
                      <a:pt x="1663" y="174"/>
                    </a:lnTo>
                    <a:lnTo>
                      <a:pt x="1773" y="227"/>
                    </a:lnTo>
                    <a:lnTo>
                      <a:pt x="1878" y="295"/>
                    </a:lnTo>
                    <a:lnTo>
                      <a:pt x="1975" y="371"/>
                    </a:lnTo>
                    <a:lnTo>
                      <a:pt x="2068" y="459"/>
                    </a:lnTo>
                    <a:lnTo>
                      <a:pt x="2150" y="554"/>
                    </a:lnTo>
                    <a:lnTo>
                      <a:pt x="2227" y="660"/>
                    </a:lnTo>
                    <a:lnTo>
                      <a:pt x="2292" y="775"/>
                    </a:lnTo>
                    <a:lnTo>
                      <a:pt x="2352" y="896"/>
                    </a:lnTo>
                    <a:lnTo>
                      <a:pt x="2396" y="1024"/>
                    </a:lnTo>
                    <a:lnTo>
                      <a:pt x="2433" y="1156"/>
                    </a:lnTo>
                    <a:lnTo>
                      <a:pt x="2460" y="1296"/>
                    </a:lnTo>
                    <a:lnTo>
                      <a:pt x="2474" y="1435"/>
                    </a:lnTo>
                    <a:lnTo>
                      <a:pt x="2482" y="1580"/>
                    </a:lnTo>
                    <a:lnTo>
                      <a:pt x="2471" y="1724"/>
                    </a:lnTo>
                    <a:lnTo>
                      <a:pt x="2453" y="1872"/>
                    </a:lnTo>
                    <a:close/>
                  </a:path>
                </a:pathLst>
              </a:custGeom>
              <a:solidFill>
                <a:srgbClr val="FFFF00"/>
              </a:solidFill>
              <a:ln w="9525">
                <a:noFill/>
                <a:round/>
                <a:headEnd/>
                <a:tailEnd/>
              </a:ln>
            </p:spPr>
            <p:txBody>
              <a:bodyPr/>
              <a:lstStyle/>
              <a:p>
                <a:endParaRPr lang="es-ES"/>
              </a:p>
            </p:txBody>
          </p:sp>
          <p:sp>
            <p:nvSpPr>
              <p:cNvPr id="8234" name="Freeform 159"/>
              <p:cNvSpPr>
                <a:spLocks/>
              </p:cNvSpPr>
              <p:nvPr/>
            </p:nvSpPr>
            <p:spPr bwMode="auto">
              <a:xfrm>
                <a:off x="3139" y="2919"/>
                <a:ext cx="625" cy="550"/>
              </a:xfrm>
              <a:custGeom>
                <a:avLst/>
                <a:gdLst>
                  <a:gd name="T0" fmla="*/ 0 w 2568"/>
                  <a:gd name="T1" fmla="*/ 0 h 3120"/>
                  <a:gd name="T2" fmla="*/ 0 w 2568"/>
                  <a:gd name="T3" fmla="*/ 0 h 3120"/>
                  <a:gd name="T4" fmla="*/ 0 w 2568"/>
                  <a:gd name="T5" fmla="*/ 0 h 3120"/>
                  <a:gd name="T6" fmla="*/ 0 w 2568"/>
                  <a:gd name="T7" fmla="*/ 0 h 3120"/>
                  <a:gd name="T8" fmla="*/ 0 w 2568"/>
                  <a:gd name="T9" fmla="*/ 0 h 3120"/>
                  <a:gd name="T10" fmla="*/ 0 w 2568"/>
                  <a:gd name="T11" fmla="*/ 0 h 3120"/>
                  <a:gd name="T12" fmla="*/ 0 w 2568"/>
                  <a:gd name="T13" fmla="*/ 0 h 3120"/>
                  <a:gd name="T14" fmla="*/ 0 w 2568"/>
                  <a:gd name="T15" fmla="*/ 0 h 3120"/>
                  <a:gd name="T16" fmla="*/ 0 w 2568"/>
                  <a:gd name="T17" fmla="*/ 0 h 3120"/>
                  <a:gd name="T18" fmla="*/ 0 w 2568"/>
                  <a:gd name="T19" fmla="*/ 0 h 3120"/>
                  <a:gd name="T20" fmla="*/ 0 w 2568"/>
                  <a:gd name="T21" fmla="*/ 0 h 3120"/>
                  <a:gd name="T22" fmla="*/ 0 w 2568"/>
                  <a:gd name="T23" fmla="*/ 0 h 3120"/>
                  <a:gd name="T24" fmla="*/ 0 w 2568"/>
                  <a:gd name="T25" fmla="*/ 0 h 3120"/>
                  <a:gd name="T26" fmla="*/ 0 w 2568"/>
                  <a:gd name="T27" fmla="*/ 0 h 3120"/>
                  <a:gd name="T28" fmla="*/ 0 w 2568"/>
                  <a:gd name="T29" fmla="*/ 0 h 3120"/>
                  <a:gd name="T30" fmla="*/ 0 w 2568"/>
                  <a:gd name="T31" fmla="*/ 0 h 3120"/>
                  <a:gd name="T32" fmla="*/ 0 w 2568"/>
                  <a:gd name="T33" fmla="*/ 0 h 3120"/>
                  <a:gd name="T34" fmla="*/ 0 w 2568"/>
                  <a:gd name="T35" fmla="*/ 0 h 3120"/>
                  <a:gd name="T36" fmla="*/ 0 w 2568"/>
                  <a:gd name="T37" fmla="*/ 0 h 3120"/>
                  <a:gd name="T38" fmla="*/ 0 w 2568"/>
                  <a:gd name="T39" fmla="*/ 0 h 3120"/>
                  <a:gd name="T40" fmla="*/ 0 w 2568"/>
                  <a:gd name="T41" fmla="*/ 0 h 3120"/>
                  <a:gd name="T42" fmla="*/ 0 w 2568"/>
                  <a:gd name="T43" fmla="*/ 0 h 3120"/>
                  <a:gd name="T44" fmla="*/ 0 w 2568"/>
                  <a:gd name="T45" fmla="*/ 0 h 3120"/>
                  <a:gd name="T46" fmla="*/ 0 w 2568"/>
                  <a:gd name="T47" fmla="*/ 0 h 3120"/>
                  <a:gd name="T48" fmla="*/ 0 w 2568"/>
                  <a:gd name="T49" fmla="*/ 0 h 3120"/>
                  <a:gd name="T50" fmla="*/ 0 w 2568"/>
                  <a:gd name="T51" fmla="*/ 0 h 3120"/>
                  <a:gd name="T52" fmla="*/ 0 w 2568"/>
                  <a:gd name="T53" fmla="*/ 0 h 3120"/>
                  <a:gd name="T54" fmla="*/ 0 w 2568"/>
                  <a:gd name="T55" fmla="*/ 0 h 3120"/>
                  <a:gd name="T56" fmla="*/ 0 w 2568"/>
                  <a:gd name="T57" fmla="*/ 0 h 3120"/>
                  <a:gd name="T58" fmla="*/ 0 w 2568"/>
                  <a:gd name="T59" fmla="*/ 0 h 3120"/>
                  <a:gd name="T60" fmla="*/ 0 w 2568"/>
                  <a:gd name="T61" fmla="*/ 0 h 3120"/>
                  <a:gd name="T62" fmla="*/ 0 w 2568"/>
                  <a:gd name="T63" fmla="*/ 0 h 3120"/>
                  <a:gd name="T64" fmla="*/ 0 w 2568"/>
                  <a:gd name="T65" fmla="*/ 0 h 3120"/>
                  <a:gd name="T66" fmla="*/ 0 w 2568"/>
                  <a:gd name="T67" fmla="*/ 0 h 312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568"/>
                  <a:gd name="T103" fmla="*/ 0 h 3120"/>
                  <a:gd name="T104" fmla="*/ 2568 w 2568"/>
                  <a:gd name="T105" fmla="*/ 3120 h 312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568" h="3120">
                    <a:moveTo>
                      <a:pt x="2453" y="2197"/>
                    </a:moveTo>
                    <a:lnTo>
                      <a:pt x="2501" y="2046"/>
                    </a:lnTo>
                    <a:lnTo>
                      <a:pt x="2535" y="1894"/>
                    </a:lnTo>
                    <a:lnTo>
                      <a:pt x="2556" y="1735"/>
                    </a:lnTo>
                    <a:lnTo>
                      <a:pt x="2568" y="1575"/>
                    </a:lnTo>
                    <a:lnTo>
                      <a:pt x="2564" y="1427"/>
                    </a:lnTo>
                    <a:lnTo>
                      <a:pt x="2547" y="1285"/>
                    </a:lnTo>
                    <a:lnTo>
                      <a:pt x="2520" y="1142"/>
                    </a:lnTo>
                    <a:lnTo>
                      <a:pt x="2481" y="1008"/>
                    </a:lnTo>
                    <a:lnTo>
                      <a:pt x="2433" y="879"/>
                    </a:lnTo>
                    <a:lnTo>
                      <a:pt x="2379" y="755"/>
                    </a:lnTo>
                    <a:lnTo>
                      <a:pt x="2316" y="639"/>
                    </a:lnTo>
                    <a:lnTo>
                      <a:pt x="2243" y="527"/>
                    </a:lnTo>
                    <a:lnTo>
                      <a:pt x="2162" y="427"/>
                    </a:lnTo>
                    <a:lnTo>
                      <a:pt x="2074" y="333"/>
                    </a:lnTo>
                    <a:lnTo>
                      <a:pt x="1980" y="252"/>
                    </a:lnTo>
                    <a:lnTo>
                      <a:pt x="1882" y="180"/>
                    </a:lnTo>
                    <a:lnTo>
                      <a:pt x="1775" y="120"/>
                    </a:lnTo>
                    <a:lnTo>
                      <a:pt x="1669" y="68"/>
                    </a:lnTo>
                    <a:lnTo>
                      <a:pt x="1552" y="36"/>
                    </a:lnTo>
                    <a:lnTo>
                      <a:pt x="1430" y="10"/>
                    </a:lnTo>
                    <a:lnTo>
                      <a:pt x="1309" y="0"/>
                    </a:lnTo>
                    <a:lnTo>
                      <a:pt x="1188" y="5"/>
                    </a:lnTo>
                    <a:lnTo>
                      <a:pt x="1071" y="25"/>
                    </a:lnTo>
                    <a:lnTo>
                      <a:pt x="955" y="52"/>
                    </a:lnTo>
                    <a:lnTo>
                      <a:pt x="845" y="95"/>
                    </a:lnTo>
                    <a:lnTo>
                      <a:pt x="737" y="147"/>
                    </a:lnTo>
                    <a:lnTo>
                      <a:pt x="635" y="214"/>
                    </a:lnTo>
                    <a:lnTo>
                      <a:pt x="537" y="289"/>
                    </a:lnTo>
                    <a:lnTo>
                      <a:pt x="447" y="380"/>
                    </a:lnTo>
                    <a:lnTo>
                      <a:pt x="365" y="475"/>
                    </a:lnTo>
                    <a:lnTo>
                      <a:pt x="286" y="581"/>
                    </a:lnTo>
                    <a:lnTo>
                      <a:pt x="214" y="690"/>
                    </a:lnTo>
                    <a:lnTo>
                      <a:pt x="156" y="815"/>
                    </a:lnTo>
                    <a:lnTo>
                      <a:pt x="102" y="942"/>
                    </a:lnTo>
                    <a:lnTo>
                      <a:pt x="61" y="1081"/>
                    </a:lnTo>
                    <a:lnTo>
                      <a:pt x="28" y="1226"/>
                    </a:lnTo>
                    <a:lnTo>
                      <a:pt x="7" y="1369"/>
                    </a:lnTo>
                    <a:lnTo>
                      <a:pt x="0" y="1516"/>
                    </a:lnTo>
                    <a:lnTo>
                      <a:pt x="3" y="1660"/>
                    </a:lnTo>
                    <a:lnTo>
                      <a:pt x="15" y="1802"/>
                    </a:lnTo>
                    <a:lnTo>
                      <a:pt x="37" y="1939"/>
                    </a:lnTo>
                    <a:lnTo>
                      <a:pt x="71" y="2073"/>
                    </a:lnTo>
                    <a:lnTo>
                      <a:pt x="114" y="2205"/>
                    </a:lnTo>
                    <a:lnTo>
                      <a:pt x="168" y="2331"/>
                    </a:lnTo>
                    <a:lnTo>
                      <a:pt x="230" y="2451"/>
                    </a:lnTo>
                    <a:lnTo>
                      <a:pt x="301" y="2560"/>
                    </a:lnTo>
                    <a:lnTo>
                      <a:pt x="381" y="2665"/>
                    </a:lnTo>
                    <a:lnTo>
                      <a:pt x="466" y="2760"/>
                    </a:lnTo>
                    <a:lnTo>
                      <a:pt x="558" y="2851"/>
                    </a:lnTo>
                    <a:lnTo>
                      <a:pt x="660" y="2921"/>
                    </a:lnTo>
                    <a:lnTo>
                      <a:pt x="768" y="2989"/>
                    </a:lnTo>
                    <a:lnTo>
                      <a:pt x="884" y="3045"/>
                    </a:lnTo>
                    <a:lnTo>
                      <a:pt x="999" y="3079"/>
                    </a:lnTo>
                    <a:lnTo>
                      <a:pt x="1117" y="3105"/>
                    </a:lnTo>
                    <a:lnTo>
                      <a:pt x="1237" y="3120"/>
                    </a:lnTo>
                    <a:lnTo>
                      <a:pt x="1350" y="3118"/>
                    </a:lnTo>
                    <a:lnTo>
                      <a:pt x="1469" y="3101"/>
                    </a:lnTo>
                    <a:lnTo>
                      <a:pt x="1583" y="3076"/>
                    </a:lnTo>
                    <a:lnTo>
                      <a:pt x="1696" y="3036"/>
                    </a:lnTo>
                    <a:lnTo>
                      <a:pt x="1801" y="2985"/>
                    </a:lnTo>
                    <a:lnTo>
                      <a:pt x="1907" y="2926"/>
                    </a:lnTo>
                    <a:lnTo>
                      <a:pt x="2002" y="2848"/>
                    </a:lnTo>
                    <a:lnTo>
                      <a:pt x="2098" y="2767"/>
                    </a:lnTo>
                    <a:lnTo>
                      <a:pt x="2183" y="2671"/>
                    </a:lnTo>
                    <a:lnTo>
                      <a:pt x="2265" y="2567"/>
                    </a:lnTo>
                    <a:lnTo>
                      <a:pt x="2337" y="2454"/>
                    </a:lnTo>
                    <a:lnTo>
                      <a:pt x="2398" y="2329"/>
                    </a:lnTo>
                    <a:lnTo>
                      <a:pt x="2453" y="2197"/>
                    </a:lnTo>
                  </a:path>
                </a:pathLst>
              </a:custGeom>
              <a:noFill/>
              <a:ln w="0">
                <a:solidFill>
                  <a:srgbClr val="000000"/>
                </a:solidFill>
                <a:round/>
                <a:headEnd/>
                <a:tailEnd/>
              </a:ln>
            </p:spPr>
            <p:txBody>
              <a:bodyPr/>
              <a:lstStyle/>
              <a:p>
                <a:endParaRPr lang="es-ES"/>
              </a:p>
            </p:txBody>
          </p:sp>
          <p:sp>
            <p:nvSpPr>
              <p:cNvPr id="8235" name="Freeform 160"/>
              <p:cNvSpPr>
                <a:spLocks/>
              </p:cNvSpPr>
              <p:nvPr/>
            </p:nvSpPr>
            <p:spPr bwMode="auto">
              <a:xfrm>
                <a:off x="3739" y="3216"/>
                <a:ext cx="661" cy="205"/>
              </a:xfrm>
              <a:custGeom>
                <a:avLst/>
                <a:gdLst>
                  <a:gd name="T0" fmla="*/ 0 w 2715"/>
                  <a:gd name="T1" fmla="*/ 0 h 1165"/>
                  <a:gd name="T2" fmla="*/ 0 w 2715"/>
                  <a:gd name="T3" fmla="*/ 0 h 1165"/>
                  <a:gd name="T4" fmla="*/ 0 w 2715"/>
                  <a:gd name="T5" fmla="*/ 0 h 1165"/>
                  <a:gd name="T6" fmla="*/ 0 w 2715"/>
                  <a:gd name="T7" fmla="*/ 0 h 1165"/>
                  <a:gd name="T8" fmla="*/ 0 w 2715"/>
                  <a:gd name="T9" fmla="*/ 0 h 1165"/>
                  <a:gd name="T10" fmla="*/ 0 w 2715"/>
                  <a:gd name="T11" fmla="*/ 0 h 1165"/>
                  <a:gd name="T12" fmla="*/ 0 w 2715"/>
                  <a:gd name="T13" fmla="*/ 0 h 1165"/>
                  <a:gd name="T14" fmla="*/ 0 w 2715"/>
                  <a:gd name="T15" fmla="*/ 0 h 1165"/>
                  <a:gd name="T16" fmla="*/ 0 w 2715"/>
                  <a:gd name="T17" fmla="*/ 0 h 1165"/>
                  <a:gd name="T18" fmla="*/ 0 w 2715"/>
                  <a:gd name="T19" fmla="*/ 0 h 1165"/>
                  <a:gd name="T20" fmla="*/ 0 w 2715"/>
                  <a:gd name="T21" fmla="*/ 0 h 1165"/>
                  <a:gd name="T22" fmla="*/ 0 w 2715"/>
                  <a:gd name="T23" fmla="*/ 0 h 1165"/>
                  <a:gd name="T24" fmla="*/ 0 w 2715"/>
                  <a:gd name="T25" fmla="*/ 0 h 1165"/>
                  <a:gd name="T26" fmla="*/ 0 w 2715"/>
                  <a:gd name="T27" fmla="*/ 0 h 1165"/>
                  <a:gd name="T28" fmla="*/ 0 w 2715"/>
                  <a:gd name="T29" fmla="*/ 0 h 1165"/>
                  <a:gd name="T30" fmla="*/ 0 w 2715"/>
                  <a:gd name="T31" fmla="*/ 0 h 1165"/>
                  <a:gd name="T32" fmla="*/ 0 w 2715"/>
                  <a:gd name="T33" fmla="*/ 0 h 1165"/>
                  <a:gd name="T34" fmla="*/ 0 w 2715"/>
                  <a:gd name="T35" fmla="*/ 0 h 1165"/>
                  <a:gd name="T36" fmla="*/ 0 w 2715"/>
                  <a:gd name="T37" fmla="*/ 0 h 1165"/>
                  <a:gd name="T38" fmla="*/ 0 w 2715"/>
                  <a:gd name="T39" fmla="*/ 0 h 1165"/>
                  <a:gd name="T40" fmla="*/ 0 w 2715"/>
                  <a:gd name="T41" fmla="*/ 0 h 1165"/>
                  <a:gd name="T42" fmla="*/ 0 w 2715"/>
                  <a:gd name="T43" fmla="*/ 0 h 1165"/>
                  <a:gd name="T44" fmla="*/ 0 w 2715"/>
                  <a:gd name="T45" fmla="*/ 0 h 1165"/>
                  <a:gd name="T46" fmla="*/ 0 w 2715"/>
                  <a:gd name="T47" fmla="*/ 0 h 1165"/>
                  <a:gd name="T48" fmla="*/ 0 w 2715"/>
                  <a:gd name="T49" fmla="*/ 0 h 1165"/>
                  <a:gd name="T50" fmla="*/ 0 w 2715"/>
                  <a:gd name="T51" fmla="*/ 0 h 116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715"/>
                  <a:gd name="T79" fmla="*/ 0 h 1165"/>
                  <a:gd name="T80" fmla="*/ 2715 w 2715"/>
                  <a:gd name="T81" fmla="*/ 1165 h 116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715" h="1165">
                    <a:moveTo>
                      <a:pt x="0" y="470"/>
                    </a:moveTo>
                    <a:lnTo>
                      <a:pt x="89" y="495"/>
                    </a:lnTo>
                    <a:lnTo>
                      <a:pt x="101" y="444"/>
                    </a:lnTo>
                    <a:lnTo>
                      <a:pt x="568" y="562"/>
                    </a:lnTo>
                    <a:lnTo>
                      <a:pt x="557" y="612"/>
                    </a:lnTo>
                    <a:lnTo>
                      <a:pt x="1403" y="872"/>
                    </a:lnTo>
                    <a:lnTo>
                      <a:pt x="2573" y="1165"/>
                    </a:lnTo>
                    <a:lnTo>
                      <a:pt x="2588" y="1161"/>
                    </a:lnTo>
                    <a:lnTo>
                      <a:pt x="2602" y="1152"/>
                    </a:lnTo>
                    <a:lnTo>
                      <a:pt x="2612" y="1141"/>
                    </a:lnTo>
                    <a:lnTo>
                      <a:pt x="2620" y="1126"/>
                    </a:lnTo>
                    <a:lnTo>
                      <a:pt x="2713" y="634"/>
                    </a:lnTo>
                    <a:lnTo>
                      <a:pt x="2715" y="619"/>
                    </a:lnTo>
                    <a:lnTo>
                      <a:pt x="2710" y="603"/>
                    </a:lnTo>
                    <a:lnTo>
                      <a:pt x="2700" y="591"/>
                    </a:lnTo>
                    <a:lnTo>
                      <a:pt x="2688" y="582"/>
                    </a:lnTo>
                    <a:lnTo>
                      <a:pt x="1517" y="296"/>
                    </a:lnTo>
                    <a:lnTo>
                      <a:pt x="650" y="135"/>
                    </a:lnTo>
                    <a:lnTo>
                      <a:pt x="641" y="185"/>
                    </a:lnTo>
                    <a:lnTo>
                      <a:pt x="171" y="68"/>
                    </a:lnTo>
                    <a:lnTo>
                      <a:pt x="181" y="19"/>
                    </a:lnTo>
                    <a:lnTo>
                      <a:pt x="96" y="0"/>
                    </a:lnTo>
                    <a:lnTo>
                      <a:pt x="86" y="119"/>
                    </a:lnTo>
                    <a:lnTo>
                      <a:pt x="66" y="240"/>
                    </a:lnTo>
                    <a:lnTo>
                      <a:pt x="39" y="358"/>
                    </a:lnTo>
                    <a:lnTo>
                      <a:pt x="0" y="470"/>
                    </a:lnTo>
                    <a:close/>
                  </a:path>
                </a:pathLst>
              </a:custGeom>
              <a:solidFill>
                <a:srgbClr val="7F0000"/>
              </a:solidFill>
              <a:ln w="9525">
                <a:noFill/>
                <a:round/>
                <a:headEnd/>
                <a:tailEnd/>
              </a:ln>
            </p:spPr>
            <p:txBody>
              <a:bodyPr/>
              <a:lstStyle/>
              <a:p>
                <a:endParaRPr lang="es-ES"/>
              </a:p>
            </p:txBody>
          </p:sp>
          <p:sp>
            <p:nvSpPr>
              <p:cNvPr id="8236" name="Freeform 161"/>
              <p:cNvSpPr>
                <a:spLocks/>
              </p:cNvSpPr>
              <p:nvPr/>
            </p:nvSpPr>
            <p:spPr bwMode="auto">
              <a:xfrm>
                <a:off x="3739" y="3216"/>
                <a:ext cx="661" cy="205"/>
              </a:xfrm>
              <a:custGeom>
                <a:avLst/>
                <a:gdLst>
                  <a:gd name="T0" fmla="*/ 0 w 2715"/>
                  <a:gd name="T1" fmla="*/ 0 h 1165"/>
                  <a:gd name="T2" fmla="*/ 0 w 2715"/>
                  <a:gd name="T3" fmla="*/ 0 h 1165"/>
                  <a:gd name="T4" fmla="*/ 0 w 2715"/>
                  <a:gd name="T5" fmla="*/ 0 h 1165"/>
                  <a:gd name="T6" fmla="*/ 0 w 2715"/>
                  <a:gd name="T7" fmla="*/ 0 h 1165"/>
                  <a:gd name="T8" fmla="*/ 0 w 2715"/>
                  <a:gd name="T9" fmla="*/ 0 h 1165"/>
                  <a:gd name="T10" fmla="*/ 0 w 2715"/>
                  <a:gd name="T11" fmla="*/ 0 h 1165"/>
                  <a:gd name="T12" fmla="*/ 0 w 2715"/>
                  <a:gd name="T13" fmla="*/ 0 h 1165"/>
                  <a:gd name="T14" fmla="*/ 0 w 2715"/>
                  <a:gd name="T15" fmla="*/ 0 h 1165"/>
                  <a:gd name="T16" fmla="*/ 0 w 2715"/>
                  <a:gd name="T17" fmla="*/ 0 h 1165"/>
                  <a:gd name="T18" fmla="*/ 0 w 2715"/>
                  <a:gd name="T19" fmla="*/ 0 h 1165"/>
                  <a:gd name="T20" fmla="*/ 0 w 2715"/>
                  <a:gd name="T21" fmla="*/ 0 h 1165"/>
                  <a:gd name="T22" fmla="*/ 0 w 2715"/>
                  <a:gd name="T23" fmla="*/ 0 h 1165"/>
                  <a:gd name="T24" fmla="*/ 0 w 2715"/>
                  <a:gd name="T25" fmla="*/ 0 h 1165"/>
                  <a:gd name="T26" fmla="*/ 0 w 2715"/>
                  <a:gd name="T27" fmla="*/ 0 h 1165"/>
                  <a:gd name="T28" fmla="*/ 0 w 2715"/>
                  <a:gd name="T29" fmla="*/ 0 h 1165"/>
                  <a:gd name="T30" fmla="*/ 0 w 2715"/>
                  <a:gd name="T31" fmla="*/ 0 h 1165"/>
                  <a:gd name="T32" fmla="*/ 0 w 2715"/>
                  <a:gd name="T33" fmla="*/ 0 h 1165"/>
                  <a:gd name="T34" fmla="*/ 0 w 2715"/>
                  <a:gd name="T35" fmla="*/ 0 h 1165"/>
                  <a:gd name="T36" fmla="*/ 0 w 2715"/>
                  <a:gd name="T37" fmla="*/ 0 h 1165"/>
                  <a:gd name="T38" fmla="*/ 0 w 2715"/>
                  <a:gd name="T39" fmla="*/ 0 h 1165"/>
                  <a:gd name="T40" fmla="*/ 0 w 2715"/>
                  <a:gd name="T41" fmla="*/ 0 h 1165"/>
                  <a:gd name="T42" fmla="*/ 0 w 2715"/>
                  <a:gd name="T43" fmla="*/ 0 h 1165"/>
                  <a:gd name="T44" fmla="*/ 0 w 2715"/>
                  <a:gd name="T45" fmla="*/ 0 h 1165"/>
                  <a:gd name="T46" fmla="*/ 0 w 2715"/>
                  <a:gd name="T47" fmla="*/ 0 h 1165"/>
                  <a:gd name="T48" fmla="*/ 0 w 2715"/>
                  <a:gd name="T49" fmla="*/ 0 h 1165"/>
                  <a:gd name="T50" fmla="*/ 0 w 2715"/>
                  <a:gd name="T51" fmla="*/ 0 h 116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715"/>
                  <a:gd name="T79" fmla="*/ 0 h 1165"/>
                  <a:gd name="T80" fmla="*/ 2715 w 2715"/>
                  <a:gd name="T81" fmla="*/ 1165 h 116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715" h="1165">
                    <a:moveTo>
                      <a:pt x="0" y="470"/>
                    </a:moveTo>
                    <a:lnTo>
                      <a:pt x="89" y="495"/>
                    </a:lnTo>
                    <a:lnTo>
                      <a:pt x="101" y="444"/>
                    </a:lnTo>
                    <a:lnTo>
                      <a:pt x="568" y="562"/>
                    </a:lnTo>
                    <a:lnTo>
                      <a:pt x="557" y="612"/>
                    </a:lnTo>
                    <a:lnTo>
                      <a:pt x="1403" y="872"/>
                    </a:lnTo>
                    <a:lnTo>
                      <a:pt x="2573" y="1165"/>
                    </a:lnTo>
                    <a:lnTo>
                      <a:pt x="2588" y="1161"/>
                    </a:lnTo>
                    <a:lnTo>
                      <a:pt x="2602" y="1152"/>
                    </a:lnTo>
                    <a:lnTo>
                      <a:pt x="2612" y="1141"/>
                    </a:lnTo>
                    <a:lnTo>
                      <a:pt x="2620" y="1126"/>
                    </a:lnTo>
                    <a:lnTo>
                      <a:pt x="2713" y="634"/>
                    </a:lnTo>
                    <a:lnTo>
                      <a:pt x="2715" y="619"/>
                    </a:lnTo>
                    <a:lnTo>
                      <a:pt x="2710" y="603"/>
                    </a:lnTo>
                    <a:lnTo>
                      <a:pt x="2700" y="591"/>
                    </a:lnTo>
                    <a:lnTo>
                      <a:pt x="2688" y="582"/>
                    </a:lnTo>
                    <a:lnTo>
                      <a:pt x="1517" y="296"/>
                    </a:lnTo>
                    <a:lnTo>
                      <a:pt x="650" y="135"/>
                    </a:lnTo>
                    <a:lnTo>
                      <a:pt x="641" y="185"/>
                    </a:lnTo>
                    <a:lnTo>
                      <a:pt x="171" y="68"/>
                    </a:lnTo>
                    <a:lnTo>
                      <a:pt x="181" y="19"/>
                    </a:lnTo>
                    <a:lnTo>
                      <a:pt x="96" y="0"/>
                    </a:lnTo>
                    <a:lnTo>
                      <a:pt x="86" y="119"/>
                    </a:lnTo>
                    <a:lnTo>
                      <a:pt x="66" y="240"/>
                    </a:lnTo>
                    <a:lnTo>
                      <a:pt x="39" y="358"/>
                    </a:lnTo>
                    <a:lnTo>
                      <a:pt x="0" y="470"/>
                    </a:lnTo>
                  </a:path>
                </a:pathLst>
              </a:custGeom>
              <a:noFill/>
              <a:ln w="0">
                <a:solidFill>
                  <a:srgbClr val="7F0000"/>
                </a:solidFill>
                <a:round/>
                <a:headEnd/>
                <a:tailEnd/>
              </a:ln>
            </p:spPr>
            <p:txBody>
              <a:bodyPr/>
              <a:lstStyle/>
              <a:p>
                <a:endParaRPr lang="es-ES"/>
              </a:p>
            </p:txBody>
          </p:sp>
          <p:sp>
            <p:nvSpPr>
              <p:cNvPr id="8237" name="Freeform 162"/>
              <p:cNvSpPr>
                <a:spLocks/>
              </p:cNvSpPr>
              <p:nvPr/>
            </p:nvSpPr>
            <p:spPr bwMode="auto">
              <a:xfrm>
                <a:off x="3739" y="3216"/>
                <a:ext cx="661" cy="205"/>
              </a:xfrm>
              <a:custGeom>
                <a:avLst/>
                <a:gdLst>
                  <a:gd name="T0" fmla="*/ 0 w 2715"/>
                  <a:gd name="T1" fmla="*/ 0 h 1165"/>
                  <a:gd name="T2" fmla="*/ 0 w 2715"/>
                  <a:gd name="T3" fmla="*/ 0 h 1165"/>
                  <a:gd name="T4" fmla="*/ 0 w 2715"/>
                  <a:gd name="T5" fmla="*/ 0 h 1165"/>
                  <a:gd name="T6" fmla="*/ 0 w 2715"/>
                  <a:gd name="T7" fmla="*/ 0 h 1165"/>
                  <a:gd name="T8" fmla="*/ 0 w 2715"/>
                  <a:gd name="T9" fmla="*/ 0 h 1165"/>
                  <a:gd name="T10" fmla="*/ 0 w 2715"/>
                  <a:gd name="T11" fmla="*/ 0 h 1165"/>
                  <a:gd name="T12" fmla="*/ 0 w 2715"/>
                  <a:gd name="T13" fmla="*/ 0 h 1165"/>
                  <a:gd name="T14" fmla="*/ 0 w 2715"/>
                  <a:gd name="T15" fmla="*/ 0 h 1165"/>
                  <a:gd name="T16" fmla="*/ 0 w 2715"/>
                  <a:gd name="T17" fmla="*/ 0 h 1165"/>
                  <a:gd name="T18" fmla="*/ 0 w 2715"/>
                  <a:gd name="T19" fmla="*/ 0 h 1165"/>
                  <a:gd name="T20" fmla="*/ 0 w 2715"/>
                  <a:gd name="T21" fmla="*/ 0 h 1165"/>
                  <a:gd name="T22" fmla="*/ 0 w 2715"/>
                  <a:gd name="T23" fmla="*/ 0 h 1165"/>
                  <a:gd name="T24" fmla="*/ 0 w 2715"/>
                  <a:gd name="T25" fmla="*/ 0 h 1165"/>
                  <a:gd name="T26" fmla="*/ 0 w 2715"/>
                  <a:gd name="T27" fmla="*/ 0 h 1165"/>
                  <a:gd name="T28" fmla="*/ 0 w 2715"/>
                  <a:gd name="T29" fmla="*/ 0 h 1165"/>
                  <a:gd name="T30" fmla="*/ 0 w 2715"/>
                  <a:gd name="T31" fmla="*/ 0 h 1165"/>
                  <a:gd name="T32" fmla="*/ 0 w 2715"/>
                  <a:gd name="T33" fmla="*/ 0 h 1165"/>
                  <a:gd name="T34" fmla="*/ 0 w 2715"/>
                  <a:gd name="T35" fmla="*/ 0 h 1165"/>
                  <a:gd name="T36" fmla="*/ 0 w 2715"/>
                  <a:gd name="T37" fmla="*/ 0 h 1165"/>
                  <a:gd name="T38" fmla="*/ 0 w 2715"/>
                  <a:gd name="T39" fmla="*/ 0 h 1165"/>
                  <a:gd name="T40" fmla="*/ 0 w 2715"/>
                  <a:gd name="T41" fmla="*/ 0 h 1165"/>
                  <a:gd name="T42" fmla="*/ 0 w 2715"/>
                  <a:gd name="T43" fmla="*/ 0 h 1165"/>
                  <a:gd name="T44" fmla="*/ 0 w 2715"/>
                  <a:gd name="T45" fmla="*/ 0 h 1165"/>
                  <a:gd name="T46" fmla="*/ 0 w 2715"/>
                  <a:gd name="T47" fmla="*/ 0 h 1165"/>
                  <a:gd name="T48" fmla="*/ 0 w 2715"/>
                  <a:gd name="T49" fmla="*/ 0 h 1165"/>
                  <a:gd name="T50" fmla="*/ 0 w 2715"/>
                  <a:gd name="T51" fmla="*/ 0 h 116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715"/>
                  <a:gd name="T79" fmla="*/ 0 h 1165"/>
                  <a:gd name="T80" fmla="*/ 2715 w 2715"/>
                  <a:gd name="T81" fmla="*/ 1165 h 116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715" h="1165">
                    <a:moveTo>
                      <a:pt x="0" y="470"/>
                    </a:moveTo>
                    <a:lnTo>
                      <a:pt x="89" y="495"/>
                    </a:lnTo>
                    <a:lnTo>
                      <a:pt x="101" y="444"/>
                    </a:lnTo>
                    <a:lnTo>
                      <a:pt x="568" y="562"/>
                    </a:lnTo>
                    <a:lnTo>
                      <a:pt x="557" y="612"/>
                    </a:lnTo>
                    <a:lnTo>
                      <a:pt x="1403" y="872"/>
                    </a:lnTo>
                    <a:lnTo>
                      <a:pt x="2573" y="1165"/>
                    </a:lnTo>
                    <a:lnTo>
                      <a:pt x="2588" y="1161"/>
                    </a:lnTo>
                    <a:lnTo>
                      <a:pt x="2602" y="1152"/>
                    </a:lnTo>
                    <a:lnTo>
                      <a:pt x="2612" y="1141"/>
                    </a:lnTo>
                    <a:lnTo>
                      <a:pt x="2620" y="1126"/>
                    </a:lnTo>
                    <a:lnTo>
                      <a:pt x="2713" y="634"/>
                    </a:lnTo>
                    <a:lnTo>
                      <a:pt x="2715" y="619"/>
                    </a:lnTo>
                    <a:lnTo>
                      <a:pt x="2710" y="603"/>
                    </a:lnTo>
                    <a:lnTo>
                      <a:pt x="2700" y="591"/>
                    </a:lnTo>
                    <a:lnTo>
                      <a:pt x="2688" y="582"/>
                    </a:lnTo>
                    <a:lnTo>
                      <a:pt x="1517" y="296"/>
                    </a:lnTo>
                    <a:lnTo>
                      <a:pt x="650" y="135"/>
                    </a:lnTo>
                    <a:lnTo>
                      <a:pt x="641" y="185"/>
                    </a:lnTo>
                    <a:lnTo>
                      <a:pt x="171" y="68"/>
                    </a:lnTo>
                    <a:lnTo>
                      <a:pt x="181" y="19"/>
                    </a:lnTo>
                    <a:lnTo>
                      <a:pt x="96" y="0"/>
                    </a:lnTo>
                    <a:lnTo>
                      <a:pt x="86" y="119"/>
                    </a:lnTo>
                    <a:lnTo>
                      <a:pt x="66" y="240"/>
                    </a:lnTo>
                    <a:lnTo>
                      <a:pt x="39" y="358"/>
                    </a:lnTo>
                    <a:lnTo>
                      <a:pt x="0" y="470"/>
                    </a:lnTo>
                    <a:close/>
                  </a:path>
                </a:pathLst>
              </a:custGeom>
              <a:solidFill>
                <a:srgbClr val="7F0000"/>
              </a:solidFill>
              <a:ln w="9525">
                <a:noFill/>
                <a:round/>
                <a:headEnd/>
                <a:tailEnd/>
              </a:ln>
            </p:spPr>
            <p:txBody>
              <a:bodyPr/>
              <a:lstStyle/>
              <a:p>
                <a:endParaRPr lang="es-ES"/>
              </a:p>
            </p:txBody>
          </p:sp>
          <p:sp>
            <p:nvSpPr>
              <p:cNvPr id="8238" name="Freeform 163"/>
              <p:cNvSpPr>
                <a:spLocks/>
              </p:cNvSpPr>
              <p:nvPr/>
            </p:nvSpPr>
            <p:spPr bwMode="auto">
              <a:xfrm>
                <a:off x="3739" y="3216"/>
                <a:ext cx="661" cy="205"/>
              </a:xfrm>
              <a:custGeom>
                <a:avLst/>
                <a:gdLst>
                  <a:gd name="T0" fmla="*/ 0 w 2715"/>
                  <a:gd name="T1" fmla="*/ 0 h 1165"/>
                  <a:gd name="T2" fmla="*/ 0 w 2715"/>
                  <a:gd name="T3" fmla="*/ 0 h 1165"/>
                  <a:gd name="T4" fmla="*/ 0 w 2715"/>
                  <a:gd name="T5" fmla="*/ 0 h 1165"/>
                  <a:gd name="T6" fmla="*/ 0 w 2715"/>
                  <a:gd name="T7" fmla="*/ 0 h 1165"/>
                  <a:gd name="T8" fmla="*/ 0 w 2715"/>
                  <a:gd name="T9" fmla="*/ 0 h 1165"/>
                  <a:gd name="T10" fmla="*/ 0 w 2715"/>
                  <a:gd name="T11" fmla="*/ 0 h 1165"/>
                  <a:gd name="T12" fmla="*/ 0 w 2715"/>
                  <a:gd name="T13" fmla="*/ 0 h 1165"/>
                  <a:gd name="T14" fmla="*/ 0 w 2715"/>
                  <a:gd name="T15" fmla="*/ 0 h 1165"/>
                  <a:gd name="T16" fmla="*/ 0 w 2715"/>
                  <a:gd name="T17" fmla="*/ 0 h 1165"/>
                  <a:gd name="T18" fmla="*/ 0 w 2715"/>
                  <a:gd name="T19" fmla="*/ 0 h 1165"/>
                  <a:gd name="T20" fmla="*/ 0 w 2715"/>
                  <a:gd name="T21" fmla="*/ 0 h 1165"/>
                  <a:gd name="T22" fmla="*/ 0 w 2715"/>
                  <a:gd name="T23" fmla="*/ 0 h 1165"/>
                  <a:gd name="T24" fmla="*/ 0 w 2715"/>
                  <a:gd name="T25" fmla="*/ 0 h 1165"/>
                  <a:gd name="T26" fmla="*/ 0 w 2715"/>
                  <a:gd name="T27" fmla="*/ 0 h 1165"/>
                  <a:gd name="T28" fmla="*/ 0 w 2715"/>
                  <a:gd name="T29" fmla="*/ 0 h 1165"/>
                  <a:gd name="T30" fmla="*/ 0 w 2715"/>
                  <a:gd name="T31" fmla="*/ 0 h 1165"/>
                  <a:gd name="T32" fmla="*/ 0 w 2715"/>
                  <a:gd name="T33" fmla="*/ 0 h 1165"/>
                  <a:gd name="T34" fmla="*/ 0 w 2715"/>
                  <a:gd name="T35" fmla="*/ 0 h 1165"/>
                  <a:gd name="T36" fmla="*/ 0 w 2715"/>
                  <a:gd name="T37" fmla="*/ 0 h 1165"/>
                  <a:gd name="T38" fmla="*/ 0 w 2715"/>
                  <a:gd name="T39" fmla="*/ 0 h 1165"/>
                  <a:gd name="T40" fmla="*/ 0 w 2715"/>
                  <a:gd name="T41" fmla="*/ 0 h 1165"/>
                  <a:gd name="T42" fmla="*/ 0 w 2715"/>
                  <a:gd name="T43" fmla="*/ 0 h 1165"/>
                  <a:gd name="T44" fmla="*/ 0 w 2715"/>
                  <a:gd name="T45" fmla="*/ 0 h 1165"/>
                  <a:gd name="T46" fmla="*/ 0 w 2715"/>
                  <a:gd name="T47" fmla="*/ 0 h 1165"/>
                  <a:gd name="T48" fmla="*/ 0 w 2715"/>
                  <a:gd name="T49" fmla="*/ 0 h 1165"/>
                  <a:gd name="T50" fmla="*/ 0 w 2715"/>
                  <a:gd name="T51" fmla="*/ 0 h 116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715"/>
                  <a:gd name="T79" fmla="*/ 0 h 1165"/>
                  <a:gd name="T80" fmla="*/ 2715 w 2715"/>
                  <a:gd name="T81" fmla="*/ 1165 h 116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715" h="1165">
                    <a:moveTo>
                      <a:pt x="0" y="470"/>
                    </a:moveTo>
                    <a:lnTo>
                      <a:pt x="89" y="495"/>
                    </a:lnTo>
                    <a:lnTo>
                      <a:pt x="101" y="444"/>
                    </a:lnTo>
                    <a:lnTo>
                      <a:pt x="568" y="562"/>
                    </a:lnTo>
                    <a:lnTo>
                      <a:pt x="557" y="612"/>
                    </a:lnTo>
                    <a:lnTo>
                      <a:pt x="1403" y="872"/>
                    </a:lnTo>
                    <a:lnTo>
                      <a:pt x="2573" y="1165"/>
                    </a:lnTo>
                    <a:lnTo>
                      <a:pt x="2588" y="1161"/>
                    </a:lnTo>
                    <a:lnTo>
                      <a:pt x="2602" y="1152"/>
                    </a:lnTo>
                    <a:lnTo>
                      <a:pt x="2612" y="1141"/>
                    </a:lnTo>
                    <a:lnTo>
                      <a:pt x="2620" y="1126"/>
                    </a:lnTo>
                    <a:lnTo>
                      <a:pt x="2713" y="634"/>
                    </a:lnTo>
                    <a:lnTo>
                      <a:pt x="2715" y="619"/>
                    </a:lnTo>
                    <a:lnTo>
                      <a:pt x="2710" y="603"/>
                    </a:lnTo>
                    <a:lnTo>
                      <a:pt x="2700" y="591"/>
                    </a:lnTo>
                    <a:lnTo>
                      <a:pt x="2688" y="582"/>
                    </a:lnTo>
                    <a:lnTo>
                      <a:pt x="1517" y="296"/>
                    </a:lnTo>
                    <a:lnTo>
                      <a:pt x="650" y="135"/>
                    </a:lnTo>
                    <a:lnTo>
                      <a:pt x="641" y="185"/>
                    </a:lnTo>
                    <a:lnTo>
                      <a:pt x="171" y="68"/>
                    </a:lnTo>
                    <a:lnTo>
                      <a:pt x="181" y="19"/>
                    </a:lnTo>
                    <a:lnTo>
                      <a:pt x="96" y="0"/>
                    </a:lnTo>
                    <a:lnTo>
                      <a:pt x="86" y="119"/>
                    </a:lnTo>
                    <a:lnTo>
                      <a:pt x="66" y="240"/>
                    </a:lnTo>
                    <a:lnTo>
                      <a:pt x="39" y="358"/>
                    </a:lnTo>
                    <a:lnTo>
                      <a:pt x="0" y="470"/>
                    </a:lnTo>
                  </a:path>
                </a:pathLst>
              </a:custGeom>
              <a:noFill/>
              <a:ln w="0">
                <a:solidFill>
                  <a:srgbClr val="7F0000"/>
                </a:solidFill>
                <a:round/>
                <a:headEnd/>
                <a:tailEnd/>
              </a:ln>
            </p:spPr>
            <p:txBody>
              <a:bodyPr/>
              <a:lstStyle/>
              <a:p>
                <a:endParaRPr lang="es-ES"/>
              </a:p>
            </p:txBody>
          </p:sp>
          <p:sp>
            <p:nvSpPr>
              <p:cNvPr id="8239" name="Freeform 164"/>
              <p:cNvSpPr>
                <a:spLocks/>
              </p:cNvSpPr>
              <p:nvPr/>
            </p:nvSpPr>
            <p:spPr bwMode="auto">
              <a:xfrm>
                <a:off x="3159" y="2938"/>
                <a:ext cx="584" cy="512"/>
              </a:xfrm>
              <a:custGeom>
                <a:avLst/>
                <a:gdLst>
                  <a:gd name="T0" fmla="*/ 0 w 2399"/>
                  <a:gd name="T1" fmla="*/ 0 h 2911"/>
                  <a:gd name="T2" fmla="*/ 0 w 2399"/>
                  <a:gd name="T3" fmla="*/ 0 h 2911"/>
                  <a:gd name="T4" fmla="*/ 0 w 2399"/>
                  <a:gd name="T5" fmla="*/ 0 h 2911"/>
                  <a:gd name="T6" fmla="*/ 0 w 2399"/>
                  <a:gd name="T7" fmla="*/ 0 h 2911"/>
                  <a:gd name="T8" fmla="*/ 0 w 2399"/>
                  <a:gd name="T9" fmla="*/ 0 h 2911"/>
                  <a:gd name="T10" fmla="*/ 0 w 2399"/>
                  <a:gd name="T11" fmla="*/ 0 h 2911"/>
                  <a:gd name="T12" fmla="*/ 0 w 2399"/>
                  <a:gd name="T13" fmla="*/ 0 h 2911"/>
                  <a:gd name="T14" fmla="*/ 0 w 2399"/>
                  <a:gd name="T15" fmla="*/ 0 h 2911"/>
                  <a:gd name="T16" fmla="*/ 0 w 2399"/>
                  <a:gd name="T17" fmla="*/ 0 h 2911"/>
                  <a:gd name="T18" fmla="*/ 0 w 2399"/>
                  <a:gd name="T19" fmla="*/ 0 h 2911"/>
                  <a:gd name="T20" fmla="*/ 0 w 2399"/>
                  <a:gd name="T21" fmla="*/ 0 h 2911"/>
                  <a:gd name="T22" fmla="*/ 0 w 2399"/>
                  <a:gd name="T23" fmla="*/ 0 h 2911"/>
                  <a:gd name="T24" fmla="*/ 0 w 2399"/>
                  <a:gd name="T25" fmla="*/ 0 h 2911"/>
                  <a:gd name="T26" fmla="*/ 0 w 2399"/>
                  <a:gd name="T27" fmla="*/ 0 h 2911"/>
                  <a:gd name="T28" fmla="*/ 0 w 2399"/>
                  <a:gd name="T29" fmla="*/ 0 h 2911"/>
                  <a:gd name="T30" fmla="*/ 0 w 2399"/>
                  <a:gd name="T31" fmla="*/ 0 h 2911"/>
                  <a:gd name="T32" fmla="*/ 0 w 2399"/>
                  <a:gd name="T33" fmla="*/ 0 h 2911"/>
                  <a:gd name="T34" fmla="*/ 0 w 2399"/>
                  <a:gd name="T35" fmla="*/ 0 h 2911"/>
                  <a:gd name="T36" fmla="*/ 0 w 2399"/>
                  <a:gd name="T37" fmla="*/ 0 h 2911"/>
                  <a:gd name="T38" fmla="*/ 0 w 2399"/>
                  <a:gd name="T39" fmla="*/ 0 h 2911"/>
                  <a:gd name="T40" fmla="*/ 0 w 2399"/>
                  <a:gd name="T41" fmla="*/ 0 h 2911"/>
                  <a:gd name="T42" fmla="*/ 0 w 2399"/>
                  <a:gd name="T43" fmla="*/ 0 h 2911"/>
                  <a:gd name="T44" fmla="*/ 0 w 2399"/>
                  <a:gd name="T45" fmla="*/ 0 h 2911"/>
                  <a:gd name="T46" fmla="*/ 0 w 2399"/>
                  <a:gd name="T47" fmla="*/ 0 h 2911"/>
                  <a:gd name="T48" fmla="*/ 0 w 2399"/>
                  <a:gd name="T49" fmla="*/ 0 h 2911"/>
                  <a:gd name="T50" fmla="*/ 0 w 2399"/>
                  <a:gd name="T51" fmla="*/ 0 h 2911"/>
                  <a:gd name="T52" fmla="*/ 0 w 2399"/>
                  <a:gd name="T53" fmla="*/ 0 h 2911"/>
                  <a:gd name="T54" fmla="*/ 0 w 2399"/>
                  <a:gd name="T55" fmla="*/ 0 h 2911"/>
                  <a:gd name="T56" fmla="*/ 0 w 2399"/>
                  <a:gd name="T57" fmla="*/ 0 h 2911"/>
                  <a:gd name="T58" fmla="*/ 0 w 2399"/>
                  <a:gd name="T59" fmla="*/ 0 h 2911"/>
                  <a:gd name="T60" fmla="*/ 0 w 2399"/>
                  <a:gd name="T61" fmla="*/ 0 h 2911"/>
                  <a:gd name="T62" fmla="*/ 0 w 2399"/>
                  <a:gd name="T63" fmla="*/ 0 h 291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99"/>
                  <a:gd name="T97" fmla="*/ 0 h 2911"/>
                  <a:gd name="T98" fmla="*/ 2399 w 2399"/>
                  <a:gd name="T99" fmla="*/ 2911 h 291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99" h="2911">
                    <a:moveTo>
                      <a:pt x="2370" y="1768"/>
                    </a:moveTo>
                    <a:lnTo>
                      <a:pt x="2337" y="1911"/>
                    </a:lnTo>
                    <a:lnTo>
                      <a:pt x="2295" y="2051"/>
                    </a:lnTo>
                    <a:lnTo>
                      <a:pt x="2241" y="2178"/>
                    </a:lnTo>
                    <a:lnTo>
                      <a:pt x="2178" y="2300"/>
                    </a:lnTo>
                    <a:lnTo>
                      <a:pt x="2105" y="2409"/>
                    </a:lnTo>
                    <a:lnTo>
                      <a:pt x="2027" y="2512"/>
                    </a:lnTo>
                    <a:lnTo>
                      <a:pt x="1940" y="2604"/>
                    </a:lnTo>
                    <a:lnTo>
                      <a:pt x="1845" y="2684"/>
                    </a:lnTo>
                    <a:lnTo>
                      <a:pt x="1745" y="2754"/>
                    </a:lnTo>
                    <a:lnTo>
                      <a:pt x="1642" y="2814"/>
                    </a:lnTo>
                    <a:lnTo>
                      <a:pt x="1531" y="2857"/>
                    </a:lnTo>
                    <a:lnTo>
                      <a:pt x="1421" y="2889"/>
                    </a:lnTo>
                    <a:lnTo>
                      <a:pt x="1304" y="2909"/>
                    </a:lnTo>
                    <a:lnTo>
                      <a:pt x="1183" y="2911"/>
                    </a:lnTo>
                    <a:lnTo>
                      <a:pt x="1065" y="2901"/>
                    </a:lnTo>
                    <a:lnTo>
                      <a:pt x="942" y="2877"/>
                    </a:lnTo>
                    <a:lnTo>
                      <a:pt x="824" y="2842"/>
                    </a:lnTo>
                    <a:lnTo>
                      <a:pt x="710" y="2788"/>
                    </a:lnTo>
                    <a:lnTo>
                      <a:pt x="605" y="2722"/>
                    </a:lnTo>
                    <a:lnTo>
                      <a:pt x="508" y="2646"/>
                    </a:lnTo>
                    <a:lnTo>
                      <a:pt x="414" y="2554"/>
                    </a:lnTo>
                    <a:lnTo>
                      <a:pt x="332" y="2459"/>
                    </a:lnTo>
                    <a:lnTo>
                      <a:pt x="254" y="2354"/>
                    </a:lnTo>
                    <a:lnTo>
                      <a:pt x="190" y="2242"/>
                    </a:lnTo>
                    <a:lnTo>
                      <a:pt x="134" y="2116"/>
                    </a:lnTo>
                    <a:lnTo>
                      <a:pt x="86" y="1992"/>
                    </a:lnTo>
                    <a:lnTo>
                      <a:pt x="49" y="1860"/>
                    </a:lnTo>
                    <a:lnTo>
                      <a:pt x="20" y="1723"/>
                    </a:lnTo>
                    <a:lnTo>
                      <a:pt x="6" y="1578"/>
                    </a:lnTo>
                    <a:lnTo>
                      <a:pt x="0" y="1433"/>
                    </a:lnTo>
                    <a:lnTo>
                      <a:pt x="11" y="1287"/>
                    </a:lnTo>
                    <a:lnTo>
                      <a:pt x="28" y="1141"/>
                    </a:lnTo>
                    <a:lnTo>
                      <a:pt x="61" y="998"/>
                    </a:lnTo>
                    <a:lnTo>
                      <a:pt x="106" y="861"/>
                    </a:lnTo>
                    <a:lnTo>
                      <a:pt x="159" y="729"/>
                    </a:lnTo>
                    <a:lnTo>
                      <a:pt x="222" y="612"/>
                    </a:lnTo>
                    <a:lnTo>
                      <a:pt x="294" y="501"/>
                    </a:lnTo>
                    <a:lnTo>
                      <a:pt x="377" y="400"/>
                    </a:lnTo>
                    <a:lnTo>
                      <a:pt x="462" y="312"/>
                    </a:lnTo>
                    <a:lnTo>
                      <a:pt x="557" y="229"/>
                    </a:lnTo>
                    <a:lnTo>
                      <a:pt x="657" y="161"/>
                    </a:lnTo>
                    <a:lnTo>
                      <a:pt x="760" y="103"/>
                    </a:lnTo>
                    <a:lnTo>
                      <a:pt x="870" y="58"/>
                    </a:lnTo>
                    <a:lnTo>
                      <a:pt x="985" y="26"/>
                    </a:lnTo>
                    <a:lnTo>
                      <a:pt x="1102" y="6"/>
                    </a:lnTo>
                    <a:lnTo>
                      <a:pt x="1218" y="0"/>
                    </a:lnTo>
                    <a:lnTo>
                      <a:pt x="1341" y="11"/>
                    </a:lnTo>
                    <a:lnTo>
                      <a:pt x="1461" y="34"/>
                    </a:lnTo>
                    <a:lnTo>
                      <a:pt x="1580" y="70"/>
                    </a:lnTo>
                    <a:lnTo>
                      <a:pt x="1690" y="123"/>
                    </a:lnTo>
                    <a:lnTo>
                      <a:pt x="1795" y="191"/>
                    </a:lnTo>
                    <a:lnTo>
                      <a:pt x="1892" y="267"/>
                    </a:lnTo>
                    <a:lnTo>
                      <a:pt x="1985" y="355"/>
                    </a:lnTo>
                    <a:lnTo>
                      <a:pt x="2067" y="450"/>
                    </a:lnTo>
                    <a:lnTo>
                      <a:pt x="2144" y="556"/>
                    </a:lnTo>
                    <a:lnTo>
                      <a:pt x="2209" y="671"/>
                    </a:lnTo>
                    <a:lnTo>
                      <a:pt x="2269" y="792"/>
                    </a:lnTo>
                    <a:lnTo>
                      <a:pt x="2313" y="920"/>
                    </a:lnTo>
                    <a:lnTo>
                      <a:pt x="2350" y="1052"/>
                    </a:lnTo>
                    <a:lnTo>
                      <a:pt x="2377" y="1192"/>
                    </a:lnTo>
                    <a:lnTo>
                      <a:pt x="2391" y="1331"/>
                    </a:lnTo>
                    <a:lnTo>
                      <a:pt x="2399" y="1476"/>
                    </a:lnTo>
                    <a:lnTo>
                      <a:pt x="2388" y="1620"/>
                    </a:lnTo>
                    <a:lnTo>
                      <a:pt x="2370" y="1768"/>
                    </a:lnTo>
                  </a:path>
                </a:pathLst>
              </a:custGeom>
              <a:noFill/>
              <a:ln w="0">
                <a:solidFill>
                  <a:srgbClr val="000000"/>
                </a:solidFill>
                <a:round/>
                <a:headEnd/>
                <a:tailEnd/>
              </a:ln>
            </p:spPr>
            <p:txBody>
              <a:bodyPr/>
              <a:lstStyle/>
              <a:p>
                <a:endParaRPr lang="es-ES"/>
              </a:p>
            </p:txBody>
          </p:sp>
          <p:sp>
            <p:nvSpPr>
              <p:cNvPr id="8240" name="Freeform 165"/>
              <p:cNvSpPr>
                <a:spLocks/>
              </p:cNvSpPr>
              <p:nvPr/>
            </p:nvSpPr>
            <p:spPr bwMode="auto">
              <a:xfrm>
                <a:off x="3739" y="3216"/>
                <a:ext cx="661" cy="205"/>
              </a:xfrm>
              <a:custGeom>
                <a:avLst/>
                <a:gdLst>
                  <a:gd name="T0" fmla="*/ 0 w 2715"/>
                  <a:gd name="T1" fmla="*/ 0 h 1165"/>
                  <a:gd name="T2" fmla="*/ 0 w 2715"/>
                  <a:gd name="T3" fmla="*/ 0 h 1165"/>
                  <a:gd name="T4" fmla="*/ 0 w 2715"/>
                  <a:gd name="T5" fmla="*/ 0 h 1165"/>
                  <a:gd name="T6" fmla="*/ 0 w 2715"/>
                  <a:gd name="T7" fmla="*/ 0 h 1165"/>
                  <a:gd name="T8" fmla="*/ 0 w 2715"/>
                  <a:gd name="T9" fmla="*/ 0 h 1165"/>
                  <a:gd name="T10" fmla="*/ 0 w 2715"/>
                  <a:gd name="T11" fmla="*/ 0 h 1165"/>
                  <a:gd name="T12" fmla="*/ 0 w 2715"/>
                  <a:gd name="T13" fmla="*/ 0 h 1165"/>
                  <a:gd name="T14" fmla="*/ 0 w 2715"/>
                  <a:gd name="T15" fmla="*/ 0 h 1165"/>
                  <a:gd name="T16" fmla="*/ 0 w 2715"/>
                  <a:gd name="T17" fmla="*/ 0 h 1165"/>
                  <a:gd name="T18" fmla="*/ 0 w 2715"/>
                  <a:gd name="T19" fmla="*/ 0 h 1165"/>
                  <a:gd name="T20" fmla="*/ 0 w 2715"/>
                  <a:gd name="T21" fmla="*/ 0 h 1165"/>
                  <a:gd name="T22" fmla="*/ 0 w 2715"/>
                  <a:gd name="T23" fmla="*/ 0 h 1165"/>
                  <a:gd name="T24" fmla="*/ 0 w 2715"/>
                  <a:gd name="T25" fmla="*/ 0 h 1165"/>
                  <a:gd name="T26" fmla="*/ 0 w 2715"/>
                  <a:gd name="T27" fmla="*/ 0 h 1165"/>
                  <a:gd name="T28" fmla="*/ 0 w 2715"/>
                  <a:gd name="T29" fmla="*/ 0 h 1165"/>
                  <a:gd name="T30" fmla="*/ 0 w 2715"/>
                  <a:gd name="T31" fmla="*/ 0 h 1165"/>
                  <a:gd name="T32" fmla="*/ 0 w 2715"/>
                  <a:gd name="T33" fmla="*/ 0 h 1165"/>
                  <a:gd name="T34" fmla="*/ 0 w 2715"/>
                  <a:gd name="T35" fmla="*/ 0 h 1165"/>
                  <a:gd name="T36" fmla="*/ 0 w 2715"/>
                  <a:gd name="T37" fmla="*/ 0 h 1165"/>
                  <a:gd name="T38" fmla="*/ 0 w 2715"/>
                  <a:gd name="T39" fmla="*/ 0 h 1165"/>
                  <a:gd name="T40" fmla="*/ 0 w 2715"/>
                  <a:gd name="T41" fmla="*/ 0 h 1165"/>
                  <a:gd name="T42" fmla="*/ 0 w 2715"/>
                  <a:gd name="T43" fmla="*/ 0 h 1165"/>
                  <a:gd name="T44" fmla="*/ 0 w 2715"/>
                  <a:gd name="T45" fmla="*/ 0 h 1165"/>
                  <a:gd name="T46" fmla="*/ 0 w 2715"/>
                  <a:gd name="T47" fmla="*/ 0 h 1165"/>
                  <a:gd name="T48" fmla="*/ 0 w 2715"/>
                  <a:gd name="T49" fmla="*/ 0 h 1165"/>
                  <a:gd name="T50" fmla="*/ 0 w 2715"/>
                  <a:gd name="T51" fmla="*/ 0 h 116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715"/>
                  <a:gd name="T79" fmla="*/ 0 h 1165"/>
                  <a:gd name="T80" fmla="*/ 2715 w 2715"/>
                  <a:gd name="T81" fmla="*/ 1165 h 116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715" h="1165">
                    <a:moveTo>
                      <a:pt x="0" y="470"/>
                    </a:moveTo>
                    <a:lnTo>
                      <a:pt x="89" y="495"/>
                    </a:lnTo>
                    <a:lnTo>
                      <a:pt x="101" y="444"/>
                    </a:lnTo>
                    <a:lnTo>
                      <a:pt x="568" y="562"/>
                    </a:lnTo>
                    <a:lnTo>
                      <a:pt x="557" y="612"/>
                    </a:lnTo>
                    <a:lnTo>
                      <a:pt x="1403" y="872"/>
                    </a:lnTo>
                    <a:lnTo>
                      <a:pt x="2573" y="1165"/>
                    </a:lnTo>
                    <a:lnTo>
                      <a:pt x="2588" y="1161"/>
                    </a:lnTo>
                    <a:lnTo>
                      <a:pt x="2602" y="1152"/>
                    </a:lnTo>
                    <a:lnTo>
                      <a:pt x="2612" y="1141"/>
                    </a:lnTo>
                    <a:lnTo>
                      <a:pt x="2620" y="1126"/>
                    </a:lnTo>
                    <a:lnTo>
                      <a:pt x="2713" y="634"/>
                    </a:lnTo>
                    <a:lnTo>
                      <a:pt x="2715" y="619"/>
                    </a:lnTo>
                    <a:lnTo>
                      <a:pt x="2710" y="603"/>
                    </a:lnTo>
                    <a:lnTo>
                      <a:pt x="2700" y="591"/>
                    </a:lnTo>
                    <a:lnTo>
                      <a:pt x="2688" y="582"/>
                    </a:lnTo>
                    <a:lnTo>
                      <a:pt x="1517" y="296"/>
                    </a:lnTo>
                    <a:lnTo>
                      <a:pt x="650" y="135"/>
                    </a:lnTo>
                    <a:lnTo>
                      <a:pt x="641" y="185"/>
                    </a:lnTo>
                    <a:lnTo>
                      <a:pt x="171" y="68"/>
                    </a:lnTo>
                    <a:lnTo>
                      <a:pt x="181" y="19"/>
                    </a:lnTo>
                    <a:lnTo>
                      <a:pt x="96" y="0"/>
                    </a:lnTo>
                    <a:lnTo>
                      <a:pt x="86" y="119"/>
                    </a:lnTo>
                    <a:lnTo>
                      <a:pt x="66" y="240"/>
                    </a:lnTo>
                    <a:lnTo>
                      <a:pt x="39" y="358"/>
                    </a:lnTo>
                    <a:lnTo>
                      <a:pt x="0" y="470"/>
                    </a:lnTo>
                  </a:path>
                </a:pathLst>
              </a:custGeom>
              <a:noFill/>
              <a:ln w="0">
                <a:solidFill>
                  <a:srgbClr val="000000"/>
                </a:solidFill>
                <a:round/>
                <a:headEnd/>
                <a:tailEnd/>
              </a:ln>
            </p:spPr>
            <p:txBody>
              <a:bodyPr/>
              <a:lstStyle/>
              <a:p>
                <a:endParaRPr lang="es-ES"/>
              </a:p>
            </p:txBody>
          </p:sp>
          <p:sp>
            <p:nvSpPr>
              <p:cNvPr id="8241" name="Line 166"/>
              <p:cNvSpPr>
                <a:spLocks noChangeShapeType="1"/>
              </p:cNvSpPr>
              <p:nvPr/>
            </p:nvSpPr>
            <p:spPr bwMode="auto">
              <a:xfrm flipV="1">
                <a:off x="3763" y="3228"/>
                <a:ext cx="17" cy="66"/>
              </a:xfrm>
              <a:prstGeom prst="line">
                <a:avLst/>
              </a:prstGeom>
              <a:noFill/>
              <a:ln w="0">
                <a:solidFill>
                  <a:srgbClr val="000000"/>
                </a:solidFill>
                <a:round/>
                <a:headEnd/>
                <a:tailEnd/>
              </a:ln>
            </p:spPr>
            <p:txBody>
              <a:bodyPr/>
              <a:lstStyle/>
              <a:p>
                <a:endParaRPr lang="es-ES"/>
              </a:p>
            </p:txBody>
          </p:sp>
          <p:sp>
            <p:nvSpPr>
              <p:cNvPr id="8242" name="Line 167"/>
              <p:cNvSpPr>
                <a:spLocks noChangeShapeType="1"/>
              </p:cNvSpPr>
              <p:nvPr/>
            </p:nvSpPr>
            <p:spPr bwMode="auto">
              <a:xfrm flipH="1">
                <a:off x="3878" y="3249"/>
                <a:ext cx="17" cy="66"/>
              </a:xfrm>
              <a:prstGeom prst="line">
                <a:avLst/>
              </a:prstGeom>
              <a:noFill/>
              <a:ln w="0">
                <a:solidFill>
                  <a:srgbClr val="000000"/>
                </a:solidFill>
                <a:round/>
                <a:headEnd/>
                <a:tailEnd/>
              </a:ln>
            </p:spPr>
            <p:txBody>
              <a:bodyPr/>
              <a:lstStyle/>
              <a:p>
                <a:endParaRPr lang="es-ES"/>
              </a:p>
            </p:txBody>
          </p:sp>
        </p:grpSp>
      </p:grpSp>
      <p:pic>
        <p:nvPicPr>
          <p:cNvPr id="84" name="Picture 7"/>
          <p:cNvPicPr>
            <a:picLocks noChangeAspect="1" noChangeArrowheads="1"/>
          </p:cNvPicPr>
          <p:nvPr/>
        </p:nvPicPr>
        <p:blipFill>
          <a:blip r:embed="rId6" cstate="print"/>
          <a:srcRect l="9312" t="66667" r="51822" b="22449"/>
          <a:stretch>
            <a:fillRect/>
          </a:stretch>
        </p:blipFill>
        <p:spPr bwMode="auto">
          <a:xfrm>
            <a:off x="6916153" y="152399"/>
            <a:ext cx="2075447" cy="922421"/>
          </a:xfrm>
          <a:prstGeom prst="rect">
            <a:avLst/>
          </a:prstGeom>
          <a:noFill/>
          <a:ln w="9525">
            <a:noFill/>
            <a:miter lim="800000"/>
            <a:headEnd/>
            <a:tailEnd/>
          </a:ln>
        </p:spPr>
      </p:pic>
    </p:spTree>
    <p:extLst>
      <p:ext uri="{BB962C8B-B14F-4D97-AF65-F5344CB8AC3E}">
        <p14:creationId xmlns:p14="http://schemas.microsoft.com/office/powerpoint/2010/main" val="164247762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41 Rectángulo redondeado"/>
          <p:cNvSpPr/>
          <p:nvPr/>
        </p:nvSpPr>
        <p:spPr>
          <a:xfrm>
            <a:off x="381000" y="1817687"/>
            <a:ext cx="8569325" cy="5040313"/>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800"/>
          </a:p>
        </p:txBody>
      </p:sp>
      <p:sp>
        <p:nvSpPr>
          <p:cNvPr id="11268" name="35 CuadroTexto"/>
          <p:cNvSpPr txBox="1">
            <a:spLocks noChangeArrowheads="1"/>
          </p:cNvSpPr>
          <p:nvPr/>
        </p:nvSpPr>
        <p:spPr bwMode="auto">
          <a:xfrm>
            <a:off x="152400" y="609600"/>
            <a:ext cx="2381250" cy="707886"/>
          </a:xfrm>
          <a:prstGeom prst="rect">
            <a:avLst/>
          </a:prstGeom>
          <a:noFill/>
          <a:ln w="9525">
            <a:noFill/>
            <a:miter lim="800000"/>
            <a:headEnd/>
            <a:tailEnd/>
          </a:ln>
        </p:spPr>
        <p:txBody>
          <a:bodyPr wrap="square">
            <a:spAutoFit/>
          </a:bodyPr>
          <a:lstStyle/>
          <a:p>
            <a:pPr algn="l"/>
            <a:r>
              <a:rPr lang="es-ES" sz="2000" dirty="0"/>
              <a:t>Caso Compras de Importación:</a:t>
            </a:r>
            <a:endParaRPr lang="es-ES" dirty="0"/>
          </a:p>
        </p:txBody>
      </p:sp>
      <p:grpSp>
        <p:nvGrpSpPr>
          <p:cNvPr id="2" name="36 Grupo"/>
          <p:cNvGrpSpPr>
            <a:grpSpLocks/>
          </p:cNvGrpSpPr>
          <p:nvPr/>
        </p:nvGrpSpPr>
        <p:grpSpPr bwMode="auto">
          <a:xfrm>
            <a:off x="342900" y="1700213"/>
            <a:ext cx="2357438" cy="1774825"/>
            <a:chOff x="342354" y="1700808"/>
            <a:chExt cx="2357438" cy="1774251"/>
          </a:xfrm>
        </p:grpSpPr>
        <p:pic>
          <p:nvPicPr>
            <p:cNvPr id="11296" name="6 Imagen" descr="empresa.jpg"/>
            <p:cNvPicPr>
              <a:picLocks noChangeAspect="1"/>
            </p:cNvPicPr>
            <p:nvPr/>
          </p:nvPicPr>
          <p:blipFill>
            <a:blip r:embed="rId2" cstate="print"/>
            <a:srcRect/>
            <a:stretch>
              <a:fillRect/>
            </a:stretch>
          </p:blipFill>
          <p:spPr bwMode="auto">
            <a:xfrm>
              <a:off x="785786" y="1998688"/>
              <a:ext cx="1476372" cy="1476371"/>
            </a:xfrm>
            <a:prstGeom prst="rect">
              <a:avLst/>
            </a:prstGeom>
            <a:noFill/>
            <a:ln w="9525">
              <a:noFill/>
              <a:miter lim="800000"/>
              <a:headEnd/>
              <a:tailEnd/>
            </a:ln>
          </p:spPr>
        </p:pic>
        <p:sp>
          <p:nvSpPr>
            <p:cNvPr id="11297" name="8 CuadroTexto"/>
            <p:cNvSpPr txBox="1">
              <a:spLocks noChangeArrowheads="1"/>
            </p:cNvSpPr>
            <p:nvPr/>
          </p:nvSpPr>
          <p:spPr bwMode="auto">
            <a:xfrm>
              <a:off x="342354" y="1700808"/>
              <a:ext cx="2357438" cy="369213"/>
            </a:xfrm>
            <a:prstGeom prst="rect">
              <a:avLst/>
            </a:prstGeom>
            <a:noFill/>
            <a:ln w="9525">
              <a:noFill/>
              <a:miter lim="800000"/>
              <a:headEnd/>
              <a:tailEnd/>
            </a:ln>
          </p:spPr>
          <p:txBody>
            <a:bodyPr>
              <a:spAutoFit/>
            </a:bodyPr>
            <a:lstStyle/>
            <a:p>
              <a:pPr algn="ctr"/>
              <a:r>
                <a:rPr lang="es-ES" sz="1800"/>
                <a:t>Proveedor</a:t>
              </a:r>
            </a:p>
          </p:txBody>
        </p:sp>
      </p:grpSp>
      <p:grpSp>
        <p:nvGrpSpPr>
          <p:cNvPr id="3" name="39 Grupo"/>
          <p:cNvGrpSpPr>
            <a:grpSpLocks/>
          </p:cNvGrpSpPr>
          <p:nvPr/>
        </p:nvGrpSpPr>
        <p:grpSpPr bwMode="auto">
          <a:xfrm>
            <a:off x="6659563" y="1706563"/>
            <a:ext cx="2357437" cy="1795462"/>
            <a:chOff x="6572281" y="1706613"/>
            <a:chExt cx="2357437" cy="1795424"/>
          </a:xfrm>
        </p:grpSpPr>
        <p:pic>
          <p:nvPicPr>
            <p:cNvPr id="11294" name="7 Imagen" descr="camion.jpg"/>
            <p:cNvPicPr>
              <a:picLocks noChangeAspect="1"/>
            </p:cNvPicPr>
            <p:nvPr/>
          </p:nvPicPr>
          <p:blipFill>
            <a:blip r:embed="rId3" cstate="print"/>
            <a:srcRect/>
            <a:stretch>
              <a:fillRect/>
            </a:stretch>
          </p:blipFill>
          <p:spPr bwMode="auto">
            <a:xfrm>
              <a:off x="6869143" y="2117737"/>
              <a:ext cx="1846262" cy="1384300"/>
            </a:xfrm>
            <a:prstGeom prst="rect">
              <a:avLst/>
            </a:prstGeom>
            <a:noFill/>
            <a:ln w="9525">
              <a:noFill/>
              <a:miter lim="800000"/>
              <a:headEnd/>
              <a:tailEnd/>
            </a:ln>
          </p:spPr>
        </p:pic>
        <p:sp>
          <p:nvSpPr>
            <p:cNvPr id="11295" name="9 CuadroTexto"/>
            <p:cNvSpPr txBox="1">
              <a:spLocks noChangeArrowheads="1"/>
            </p:cNvSpPr>
            <p:nvPr/>
          </p:nvSpPr>
          <p:spPr bwMode="auto">
            <a:xfrm>
              <a:off x="6572281" y="1706613"/>
              <a:ext cx="2357437" cy="369324"/>
            </a:xfrm>
            <a:prstGeom prst="rect">
              <a:avLst/>
            </a:prstGeom>
            <a:noFill/>
            <a:ln w="9525">
              <a:noFill/>
              <a:miter lim="800000"/>
              <a:headEnd/>
              <a:tailEnd/>
            </a:ln>
          </p:spPr>
          <p:txBody>
            <a:bodyPr>
              <a:spAutoFit/>
            </a:bodyPr>
            <a:lstStyle/>
            <a:p>
              <a:pPr algn="ctr"/>
              <a:r>
                <a:rPr lang="es-ES" sz="1800"/>
                <a:t>Transportista</a:t>
              </a:r>
            </a:p>
          </p:txBody>
        </p:sp>
      </p:grpSp>
      <p:grpSp>
        <p:nvGrpSpPr>
          <p:cNvPr id="4" name="42 Grupo"/>
          <p:cNvGrpSpPr>
            <a:grpSpLocks/>
          </p:cNvGrpSpPr>
          <p:nvPr/>
        </p:nvGrpSpPr>
        <p:grpSpPr bwMode="auto">
          <a:xfrm>
            <a:off x="6659563" y="4812269"/>
            <a:ext cx="2357437" cy="1305953"/>
            <a:chOff x="6660232" y="4811602"/>
            <a:chExt cx="2357437" cy="1306663"/>
          </a:xfrm>
        </p:grpSpPr>
        <p:pic>
          <p:nvPicPr>
            <p:cNvPr id="11292" name="36 Imagen" descr="galpon-tragaluz-1.jpg"/>
            <p:cNvPicPr>
              <a:picLocks noChangeAspect="1"/>
            </p:cNvPicPr>
            <p:nvPr/>
          </p:nvPicPr>
          <p:blipFill>
            <a:blip r:embed="rId4" cstate="print"/>
            <a:srcRect/>
            <a:stretch>
              <a:fillRect/>
            </a:stretch>
          </p:blipFill>
          <p:spPr bwMode="auto">
            <a:xfrm>
              <a:off x="7092280" y="4868099"/>
              <a:ext cx="1500198" cy="1250166"/>
            </a:xfrm>
            <a:prstGeom prst="rect">
              <a:avLst/>
            </a:prstGeom>
            <a:noFill/>
            <a:ln w="9525">
              <a:noFill/>
              <a:miter lim="800000"/>
              <a:headEnd/>
              <a:tailEnd/>
            </a:ln>
          </p:spPr>
        </p:pic>
        <p:sp>
          <p:nvSpPr>
            <p:cNvPr id="11293" name="38 CuadroTexto"/>
            <p:cNvSpPr txBox="1">
              <a:spLocks noChangeArrowheads="1"/>
            </p:cNvSpPr>
            <p:nvPr/>
          </p:nvSpPr>
          <p:spPr bwMode="auto">
            <a:xfrm>
              <a:off x="6660232" y="4811602"/>
              <a:ext cx="2357437" cy="369533"/>
            </a:xfrm>
            <a:prstGeom prst="rect">
              <a:avLst/>
            </a:prstGeom>
            <a:noFill/>
            <a:ln w="9525">
              <a:noFill/>
              <a:miter lim="800000"/>
              <a:headEnd/>
              <a:tailEnd/>
            </a:ln>
          </p:spPr>
          <p:txBody>
            <a:bodyPr>
              <a:spAutoFit/>
            </a:bodyPr>
            <a:lstStyle/>
            <a:p>
              <a:pPr algn="ctr"/>
              <a:r>
                <a:rPr lang="es-ES" sz="1800" dirty="0" err="1" smtClean="0"/>
                <a:t>Almacen</a:t>
              </a:r>
              <a:endParaRPr lang="es-ES" sz="1800" dirty="0"/>
            </a:p>
          </p:txBody>
        </p:sp>
      </p:grpSp>
      <p:sp>
        <p:nvSpPr>
          <p:cNvPr id="11272" name="46 Flecha derecha"/>
          <p:cNvSpPr>
            <a:spLocks noChangeArrowheads="1"/>
          </p:cNvSpPr>
          <p:nvPr/>
        </p:nvSpPr>
        <p:spPr bwMode="auto">
          <a:xfrm>
            <a:off x="2643188" y="4975225"/>
            <a:ext cx="1357312" cy="785813"/>
          </a:xfrm>
          <a:prstGeom prst="rightArrow">
            <a:avLst>
              <a:gd name="adj1" fmla="val 50000"/>
              <a:gd name="adj2" fmla="val 50003"/>
            </a:avLst>
          </a:prstGeom>
          <a:solidFill>
            <a:schemeClr val="accent1"/>
          </a:solidFill>
          <a:ln w="9525" algn="ctr">
            <a:solidFill>
              <a:srgbClr val="000000"/>
            </a:solidFill>
            <a:round/>
            <a:headEnd/>
            <a:tailEnd/>
          </a:ln>
        </p:spPr>
        <p:txBody>
          <a:bodyPr/>
          <a:lstStyle/>
          <a:p>
            <a:endParaRPr lang="es-ES" sz="700">
              <a:solidFill>
                <a:srgbClr val="551F00"/>
              </a:solidFill>
              <a:ea typeface="Arial Unicode MS" pitchFamily="34" charset="-128"/>
              <a:cs typeface="Arial Unicode MS" pitchFamily="34" charset="-128"/>
            </a:endParaRPr>
          </a:p>
        </p:txBody>
      </p:sp>
      <p:grpSp>
        <p:nvGrpSpPr>
          <p:cNvPr id="5" name="48 Grupo"/>
          <p:cNvGrpSpPr>
            <a:grpSpLocks/>
          </p:cNvGrpSpPr>
          <p:nvPr/>
        </p:nvGrpSpPr>
        <p:grpSpPr bwMode="auto">
          <a:xfrm>
            <a:off x="357188" y="4391025"/>
            <a:ext cx="2357437" cy="1690688"/>
            <a:chOff x="357175" y="4391055"/>
            <a:chExt cx="2357437" cy="1690688"/>
          </a:xfrm>
        </p:grpSpPr>
        <p:sp>
          <p:nvSpPr>
            <p:cNvPr id="11290" name="9 CuadroTexto"/>
            <p:cNvSpPr txBox="1">
              <a:spLocks noChangeArrowheads="1"/>
            </p:cNvSpPr>
            <p:nvPr/>
          </p:nvSpPr>
          <p:spPr bwMode="auto">
            <a:xfrm>
              <a:off x="357175" y="4391055"/>
              <a:ext cx="2357437" cy="369332"/>
            </a:xfrm>
            <a:prstGeom prst="rect">
              <a:avLst/>
            </a:prstGeom>
            <a:noFill/>
            <a:ln w="9525">
              <a:noFill/>
              <a:miter lim="800000"/>
              <a:headEnd/>
              <a:tailEnd/>
            </a:ln>
          </p:spPr>
          <p:txBody>
            <a:bodyPr>
              <a:spAutoFit/>
            </a:bodyPr>
            <a:lstStyle/>
            <a:p>
              <a:pPr algn="ctr"/>
              <a:r>
                <a:rPr lang="es-ES" sz="1800"/>
                <a:t>Embarcador</a:t>
              </a:r>
            </a:p>
          </p:txBody>
        </p:sp>
        <p:pic>
          <p:nvPicPr>
            <p:cNvPr id="11291" name="45 Imagen" descr="ER_Long_Beach_druck.jpg"/>
            <p:cNvPicPr>
              <a:picLocks noChangeAspect="1"/>
            </p:cNvPicPr>
            <p:nvPr/>
          </p:nvPicPr>
          <p:blipFill>
            <a:blip r:embed="rId5" cstate="print"/>
            <a:srcRect/>
            <a:stretch>
              <a:fillRect/>
            </a:stretch>
          </p:blipFill>
          <p:spPr bwMode="auto">
            <a:xfrm>
              <a:off x="500034" y="4689505"/>
              <a:ext cx="2097088" cy="1392238"/>
            </a:xfrm>
            <a:prstGeom prst="rect">
              <a:avLst/>
            </a:prstGeom>
            <a:noFill/>
            <a:ln w="9525">
              <a:noFill/>
              <a:miter lim="800000"/>
              <a:headEnd/>
              <a:tailEnd/>
            </a:ln>
          </p:spPr>
        </p:pic>
      </p:grpSp>
      <p:sp>
        <p:nvSpPr>
          <p:cNvPr id="11274" name="52 Flecha derecha"/>
          <p:cNvSpPr>
            <a:spLocks noChangeArrowheads="1"/>
          </p:cNvSpPr>
          <p:nvPr/>
        </p:nvSpPr>
        <p:spPr bwMode="auto">
          <a:xfrm rot="5400000">
            <a:off x="1071563" y="3617912"/>
            <a:ext cx="928688" cy="785813"/>
          </a:xfrm>
          <a:prstGeom prst="rightArrow">
            <a:avLst>
              <a:gd name="adj1" fmla="val 50000"/>
              <a:gd name="adj2" fmla="val 49992"/>
            </a:avLst>
          </a:prstGeom>
          <a:solidFill>
            <a:schemeClr val="accent1"/>
          </a:solidFill>
          <a:ln w="9525" algn="ctr">
            <a:solidFill>
              <a:srgbClr val="000000"/>
            </a:solidFill>
            <a:round/>
            <a:headEnd/>
            <a:tailEnd/>
          </a:ln>
        </p:spPr>
        <p:txBody>
          <a:bodyPr/>
          <a:lstStyle/>
          <a:p>
            <a:endParaRPr lang="es-ES" sz="700">
              <a:solidFill>
                <a:srgbClr val="551F00"/>
              </a:solidFill>
              <a:ea typeface="Arial Unicode MS" pitchFamily="34" charset="-128"/>
              <a:cs typeface="Arial Unicode MS" pitchFamily="34" charset="-128"/>
            </a:endParaRPr>
          </a:p>
        </p:txBody>
      </p:sp>
      <p:grpSp>
        <p:nvGrpSpPr>
          <p:cNvPr id="6" name="54 Grupo"/>
          <p:cNvGrpSpPr>
            <a:grpSpLocks/>
          </p:cNvGrpSpPr>
          <p:nvPr/>
        </p:nvGrpSpPr>
        <p:grpSpPr bwMode="auto">
          <a:xfrm>
            <a:off x="3500438" y="4462463"/>
            <a:ext cx="2357437" cy="1584325"/>
            <a:chOff x="3500430" y="4462494"/>
            <a:chExt cx="2357438" cy="1584333"/>
          </a:xfrm>
        </p:grpSpPr>
        <p:sp>
          <p:nvSpPr>
            <p:cNvPr id="11288" name="37 CuadroTexto"/>
            <p:cNvSpPr txBox="1">
              <a:spLocks noChangeArrowheads="1"/>
            </p:cNvSpPr>
            <p:nvPr/>
          </p:nvSpPr>
          <p:spPr bwMode="auto">
            <a:xfrm>
              <a:off x="3500430" y="4462494"/>
              <a:ext cx="2357438" cy="369334"/>
            </a:xfrm>
            <a:prstGeom prst="rect">
              <a:avLst/>
            </a:prstGeom>
            <a:noFill/>
            <a:ln w="9525">
              <a:noFill/>
              <a:miter lim="800000"/>
              <a:headEnd/>
              <a:tailEnd/>
            </a:ln>
          </p:spPr>
          <p:txBody>
            <a:bodyPr>
              <a:spAutoFit/>
            </a:bodyPr>
            <a:lstStyle/>
            <a:p>
              <a:pPr algn="ctr"/>
              <a:r>
                <a:rPr lang="es-ES" sz="1800"/>
                <a:t>Área Importación</a:t>
              </a:r>
            </a:p>
          </p:txBody>
        </p:sp>
        <p:pic>
          <p:nvPicPr>
            <p:cNvPr id="11289" name="55 Imagen" descr="oficinista.gif"/>
            <p:cNvPicPr>
              <a:picLocks noChangeAspect="1"/>
            </p:cNvPicPr>
            <p:nvPr/>
          </p:nvPicPr>
          <p:blipFill>
            <a:blip r:embed="rId6" cstate="print"/>
            <a:srcRect/>
            <a:stretch>
              <a:fillRect/>
            </a:stretch>
          </p:blipFill>
          <p:spPr bwMode="auto">
            <a:xfrm>
              <a:off x="4071934" y="4799052"/>
              <a:ext cx="1208087" cy="1247775"/>
            </a:xfrm>
            <a:prstGeom prst="rect">
              <a:avLst/>
            </a:prstGeom>
            <a:noFill/>
            <a:ln w="9525">
              <a:noFill/>
              <a:miter lim="800000"/>
              <a:headEnd/>
              <a:tailEnd/>
            </a:ln>
          </p:spPr>
        </p:pic>
      </p:grpSp>
      <p:grpSp>
        <p:nvGrpSpPr>
          <p:cNvPr id="7" name="57 Grupo"/>
          <p:cNvGrpSpPr>
            <a:grpSpLocks/>
          </p:cNvGrpSpPr>
          <p:nvPr/>
        </p:nvGrpSpPr>
        <p:grpSpPr bwMode="auto">
          <a:xfrm>
            <a:off x="3429000" y="1700213"/>
            <a:ext cx="2357438" cy="1741487"/>
            <a:chOff x="3428994" y="1700808"/>
            <a:chExt cx="2357437" cy="1740903"/>
          </a:xfrm>
        </p:grpSpPr>
        <p:sp>
          <p:nvSpPr>
            <p:cNvPr id="11286" name="9 CuadroTexto"/>
            <p:cNvSpPr txBox="1">
              <a:spLocks noChangeArrowheads="1"/>
            </p:cNvSpPr>
            <p:nvPr/>
          </p:nvSpPr>
          <p:spPr bwMode="auto">
            <a:xfrm>
              <a:off x="3428994" y="1700808"/>
              <a:ext cx="2357437" cy="369208"/>
            </a:xfrm>
            <a:prstGeom prst="rect">
              <a:avLst/>
            </a:prstGeom>
            <a:noFill/>
            <a:ln w="9525">
              <a:noFill/>
              <a:miter lim="800000"/>
              <a:headEnd/>
              <a:tailEnd/>
            </a:ln>
          </p:spPr>
          <p:txBody>
            <a:bodyPr>
              <a:spAutoFit/>
            </a:bodyPr>
            <a:lstStyle/>
            <a:p>
              <a:pPr algn="ctr"/>
              <a:r>
                <a:rPr lang="es-ES" sz="1800"/>
                <a:t>Agente de Aduana</a:t>
              </a:r>
            </a:p>
          </p:txBody>
        </p:sp>
        <p:pic>
          <p:nvPicPr>
            <p:cNvPr id="11287" name="36 Imagen" descr="Puerto de Iquique 105605_2.jpg"/>
            <p:cNvPicPr>
              <a:picLocks noChangeAspect="1"/>
            </p:cNvPicPr>
            <p:nvPr/>
          </p:nvPicPr>
          <p:blipFill>
            <a:blip r:embed="rId7" cstate="print"/>
            <a:srcRect/>
            <a:stretch>
              <a:fillRect/>
            </a:stretch>
          </p:blipFill>
          <p:spPr bwMode="auto">
            <a:xfrm>
              <a:off x="3714744" y="2046299"/>
              <a:ext cx="1857375" cy="1395412"/>
            </a:xfrm>
            <a:prstGeom prst="rect">
              <a:avLst/>
            </a:prstGeom>
            <a:noFill/>
            <a:ln w="9525">
              <a:noFill/>
              <a:miter lim="800000"/>
              <a:headEnd/>
              <a:tailEnd/>
            </a:ln>
          </p:spPr>
        </p:pic>
      </p:grpSp>
      <p:sp>
        <p:nvSpPr>
          <p:cNvPr id="11277" name="61 Flecha derecha"/>
          <p:cNvSpPr>
            <a:spLocks noChangeArrowheads="1"/>
          </p:cNvSpPr>
          <p:nvPr/>
        </p:nvSpPr>
        <p:spPr bwMode="auto">
          <a:xfrm rot="16200000" flipV="1">
            <a:off x="4189413" y="3617912"/>
            <a:ext cx="928688" cy="785813"/>
          </a:xfrm>
          <a:prstGeom prst="rightArrow">
            <a:avLst>
              <a:gd name="adj1" fmla="val 50000"/>
              <a:gd name="adj2" fmla="val 50019"/>
            </a:avLst>
          </a:prstGeom>
          <a:solidFill>
            <a:schemeClr val="accent1"/>
          </a:solidFill>
          <a:ln w="9525" algn="ctr">
            <a:solidFill>
              <a:srgbClr val="000000"/>
            </a:solidFill>
            <a:round/>
            <a:headEnd/>
            <a:tailEnd/>
          </a:ln>
        </p:spPr>
        <p:txBody>
          <a:bodyPr/>
          <a:lstStyle/>
          <a:p>
            <a:endParaRPr lang="es-ES" sz="700">
              <a:solidFill>
                <a:srgbClr val="551F00"/>
              </a:solidFill>
              <a:ea typeface="Arial Unicode MS" pitchFamily="34" charset="-128"/>
              <a:cs typeface="Arial Unicode MS" pitchFamily="34" charset="-128"/>
            </a:endParaRPr>
          </a:p>
        </p:txBody>
      </p:sp>
      <p:sp>
        <p:nvSpPr>
          <p:cNvPr id="11278" name="64 Flecha derecha"/>
          <p:cNvSpPr>
            <a:spLocks noChangeArrowheads="1"/>
          </p:cNvSpPr>
          <p:nvPr/>
        </p:nvSpPr>
        <p:spPr bwMode="auto">
          <a:xfrm>
            <a:off x="5643563" y="2332038"/>
            <a:ext cx="1357312" cy="785812"/>
          </a:xfrm>
          <a:prstGeom prst="rightArrow">
            <a:avLst>
              <a:gd name="adj1" fmla="val 50000"/>
              <a:gd name="adj2" fmla="val 50003"/>
            </a:avLst>
          </a:prstGeom>
          <a:solidFill>
            <a:schemeClr val="accent1"/>
          </a:solidFill>
          <a:ln w="9525" algn="ctr">
            <a:solidFill>
              <a:srgbClr val="000000"/>
            </a:solidFill>
            <a:round/>
            <a:headEnd/>
            <a:tailEnd/>
          </a:ln>
        </p:spPr>
        <p:txBody>
          <a:bodyPr/>
          <a:lstStyle/>
          <a:p>
            <a:endParaRPr lang="es-ES" sz="700">
              <a:solidFill>
                <a:srgbClr val="551F00"/>
              </a:solidFill>
              <a:ea typeface="Arial Unicode MS" pitchFamily="34" charset="-128"/>
              <a:cs typeface="Arial Unicode MS" pitchFamily="34" charset="-128"/>
            </a:endParaRPr>
          </a:p>
        </p:txBody>
      </p:sp>
      <p:sp>
        <p:nvSpPr>
          <p:cNvPr id="11279" name="67 Flecha derecha"/>
          <p:cNvSpPr>
            <a:spLocks noChangeArrowheads="1"/>
          </p:cNvSpPr>
          <p:nvPr/>
        </p:nvSpPr>
        <p:spPr bwMode="auto">
          <a:xfrm rot="5400000">
            <a:off x="7358063" y="3617912"/>
            <a:ext cx="928688" cy="785813"/>
          </a:xfrm>
          <a:prstGeom prst="rightArrow">
            <a:avLst>
              <a:gd name="adj1" fmla="val 50000"/>
              <a:gd name="adj2" fmla="val 49997"/>
            </a:avLst>
          </a:prstGeom>
          <a:solidFill>
            <a:schemeClr val="accent1"/>
          </a:solidFill>
          <a:ln w="9525" algn="ctr">
            <a:solidFill>
              <a:srgbClr val="000000"/>
            </a:solidFill>
            <a:round/>
            <a:headEnd/>
            <a:tailEnd/>
          </a:ln>
        </p:spPr>
        <p:txBody>
          <a:bodyPr/>
          <a:lstStyle/>
          <a:p>
            <a:endParaRPr lang="es-ES" sz="700">
              <a:solidFill>
                <a:srgbClr val="551F00"/>
              </a:solidFill>
              <a:ea typeface="Arial Unicode MS" pitchFamily="34" charset="-128"/>
              <a:cs typeface="Arial Unicode MS" pitchFamily="34" charset="-128"/>
            </a:endParaRPr>
          </a:p>
        </p:txBody>
      </p:sp>
      <p:sp>
        <p:nvSpPr>
          <p:cNvPr id="11280" name="23 CuadroTexto"/>
          <p:cNvSpPr txBox="1">
            <a:spLocks noChangeArrowheads="1"/>
          </p:cNvSpPr>
          <p:nvPr/>
        </p:nvSpPr>
        <p:spPr bwMode="auto">
          <a:xfrm>
            <a:off x="1371305" y="4005263"/>
            <a:ext cx="356188" cy="215444"/>
          </a:xfrm>
          <a:prstGeom prst="rect">
            <a:avLst/>
          </a:prstGeom>
          <a:noFill/>
          <a:ln w="9525">
            <a:noFill/>
            <a:miter lim="800000"/>
            <a:headEnd/>
            <a:tailEnd/>
          </a:ln>
        </p:spPr>
        <p:txBody>
          <a:bodyPr wrap="none">
            <a:spAutoFit/>
          </a:bodyPr>
          <a:lstStyle/>
          <a:p>
            <a:pPr algn="ctr"/>
            <a:r>
              <a:rPr lang="es-ES" sz="800"/>
              <a:t>ASN</a:t>
            </a:r>
          </a:p>
        </p:txBody>
      </p:sp>
      <p:sp>
        <p:nvSpPr>
          <p:cNvPr id="11281" name="23 CuadroTexto"/>
          <p:cNvSpPr txBox="1">
            <a:spLocks noChangeArrowheads="1"/>
          </p:cNvSpPr>
          <p:nvPr/>
        </p:nvSpPr>
        <p:spPr bwMode="auto">
          <a:xfrm>
            <a:off x="2955630" y="5194300"/>
            <a:ext cx="356188" cy="215444"/>
          </a:xfrm>
          <a:prstGeom prst="rect">
            <a:avLst/>
          </a:prstGeom>
          <a:noFill/>
          <a:ln w="9525">
            <a:noFill/>
            <a:miter lim="800000"/>
            <a:headEnd/>
            <a:tailEnd/>
          </a:ln>
        </p:spPr>
        <p:txBody>
          <a:bodyPr wrap="none">
            <a:spAutoFit/>
          </a:bodyPr>
          <a:lstStyle/>
          <a:p>
            <a:pPr algn="ctr"/>
            <a:r>
              <a:rPr lang="es-ES" sz="800"/>
              <a:t>ASN</a:t>
            </a:r>
          </a:p>
        </p:txBody>
      </p:sp>
      <p:sp>
        <p:nvSpPr>
          <p:cNvPr id="11282" name="23 CuadroTexto"/>
          <p:cNvSpPr txBox="1">
            <a:spLocks noChangeArrowheads="1"/>
          </p:cNvSpPr>
          <p:nvPr/>
        </p:nvSpPr>
        <p:spPr bwMode="auto">
          <a:xfrm>
            <a:off x="4468517" y="3716338"/>
            <a:ext cx="356188" cy="215444"/>
          </a:xfrm>
          <a:prstGeom prst="rect">
            <a:avLst/>
          </a:prstGeom>
          <a:noFill/>
          <a:ln w="9525">
            <a:noFill/>
            <a:miter lim="800000"/>
            <a:headEnd/>
            <a:tailEnd/>
          </a:ln>
        </p:spPr>
        <p:txBody>
          <a:bodyPr wrap="none">
            <a:spAutoFit/>
          </a:bodyPr>
          <a:lstStyle/>
          <a:p>
            <a:pPr algn="ctr"/>
            <a:r>
              <a:rPr lang="es-ES" sz="800"/>
              <a:t>ASN</a:t>
            </a:r>
          </a:p>
        </p:txBody>
      </p:sp>
      <p:sp>
        <p:nvSpPr>
          <p:cNvPr id="11283" name="23 CuadroTexto"/>
          <p:cNvSpPr txBox="1">
            <a:spLocks noChangeArrowheads="1"/>
          </p:cNvSpPr>
          <p:nvPr/>
        </p:nvSpPr>
        <p:spPr bwMode="auto">
          <a:xfrm>
            <a:off x="5908380" y="2565400"/>
            <a:ext cx="356188" cy="215444"/>
          </a:xfrm>
          <a:prstGeom prst="rect">
            <a:avLst/>
          </a:prstGeom>
          <a:noFill/>
          <a:ln w="9525">
            <a:noFill/>
            <a:miter lim="800000"/>
            <a:headEnd/>
            <a:tailEnd/>
          </a:ln>
        </p:spPr>
        <p:txBody>
          <a:bodyPr wrap="none">
            <a:spAutoFit/>
          </a:bodyPr>
          <a:lstStyle/>
          <a:p>
            <a:pPr algn="ctr"/>
            <a:r>
              <a:rPr lang="es-ES" sz="800"/>
              <a:t>ASN</a:t>
            </a:r>
          </a:p>
        </p:txBody>
      </p:sp>
      <p:sp>
        <p:nvSpPr>
          <p:cNvPr id="11284" name="23 CuadroTexto"/>
          <p:cNvSpPr txBox="1">
            <a:spLocks noChangeArrowheads="1"/>
          </p:cNvSpPr>
          <p:nvPr/>
        </p:nvSpPr>
        <p:spPr bwMode="auto">
          <a:xfrm>
            <a:off x="7636374" y="4005263"/>
            <a:ext cx="356188" cy="215444"/>
          </a:xfrm>
          <a:prstGeom prst="rect">
            <a:avLst/>
          </a:prstGeom>
          <a:noFill/>
          <a:ln w="9525">
            <a:noFill/>
            <a:miter lim="800000"/>
            <a:headEnd/>
            <a:tailEnd/>
          </a:ln>
        </p:spPr>
        <p:txBody>
          <a:bodyPr wrap="none">
            <a:spAutoFit/>
          </a:bodyPr>
          <a:lstStyle/>
          <a:p>
            <a:pPr algn="ctr"/>
            <a:r>
              <a:rPr lang="es-ES" sz="800"/>
              <a:t>ASN</a:t>
            </a:r>
          </a:p>
        </p:txBody>
      </p:sp>
      <p:sp>
        <p:nvSpPr>
          <p:cNvPr id="11285" name="8 CuadroTexto"/>
          <p:cNvSpPr txBox="1">
            <a:spLocks noChangeArrowheads="1"/>
          </p:cNvSpPr>
          <p:nvPr/>
        </p:nvSpPr>
        <p:spPr bwMode="auto">
          <a:xfrm>
            <a:off x="1403350" y="6227763"/>
            <a:ext cx="6481763" cy="369332"/>
          </a:xfrm>
          <a:prstGeom prst="rect">
            <a:avLst/>
          </a:prstGeom>
          <a:noFill/>
          <a:ln w="9525">
            <a:noFill/>
            <a:miter lim="800000"/>
            <a:headEnd/>
            <a:tailEnd/>
          </a:ln>
        </p:spPr>
        <p:txBody>
          <a:bodyPr>
            <a:spAutoFit/>
          </a:bodyPr>
          <a:lstStyle/>
          <a:p>
            <a:pPr algn="ctr"/>
            <a:r>
              <a:rPr lang="es-ES" sz="1800" b="1"/>
              <a:t>Visibilidad de los Procesos a través de Quadrem </a:t>
            </a:r>
          </a:p>
        </p:txBody>
      </p:sp>
      <p:pic>
        <p:nvPicPr>
          <p:cNvPr id="34" name="Picture 5"/>
          <p:cNvPicPr>
            <a:picLocks noChangeAspect="1" noChangeArrowheads="1"/>
          </p:cNvPicPr>
          <p:nvPr/>
        </p:nvPicPr>
        <p:blipFill>
          <a:blip r:embed="rId8" cstate="print"/>
          <a:srcRect t="9719" b="38978"/>
          <a:stretch>
            <a:fillRect/>
          </a:stretch>
        </p:blipFill>
        <p:spPr bwMode="auto">
          <a:xfrm>
            <a:off x="3276600" y="1"/>
            <a:ext cx="5867400" cy="1320165"/>
          </a:xfrm>
          <a:prstGeom prst="rect">
            <a:avLst/>
          </a:prstGeom>
          <a:noFill/>
          <a:ln w="9525">
            <a:noFill/>
            <a:miter lim="800000"/>
            <a:headEnd/>
            <a:tailEnd/>
          </a:ln>
        </p:spPr>
      </p:pic>
      <p:sp>
        <p:nvSpPr>
          <p:cNvPr id="36" name="35 Disco magnético"/>
          <p:cNvSpPr/>
          <p:nvPr/>
        </p:nvSpPr>
        <p:spPr bwMode="auto">
          <a:xfrm>
            <a:off x="5638800" y="3352800"/>
            <a:ext cx="1219200" cy="1528465"/>
          </a:xfrm>
          <a:prstGeom prst="flowChartMagneticDisk">
            <a:avLst/>
          </a:prstGeom>
          <a:solidFill>
            <a:schemeClr val="accent1"/>
          </a:solidFill>
          <a:ln w="38100" cap="flat" cmpd="sng" algn="ctr">
            <a:solidFill>
              <a:schemeClr val="bg2"/>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50000"/>
              </a:spcBef>
              <a:spcAft>
                <a:spcPct val="0"/>
              </a:spcAft>
              <a:buClrTx/>
              <a:buSzTx/>
              <a:buFontTx/>
              <a:buNone/>
              <a:tabLst/>
            </a:pPr>
            <a:endParaRPr kumimoji="0" lang="es-ES" sz="4400" b="0" i="0" u="none" strike="noStrike" cap="none" normalizeH="0" baseline="0" dirty="0" smtClean="0">
              <a:ln>
                <a:noFill/>
              </a:ln>
              <a:solidFill>
                <a:srgbClr val="4D4D4D"/>
              </a:solidFill>
              <a:effectLst/>
              <a:latin typeface="Calibri" pitchFamily="34" charset="0"/>
            </a:endParaRPr>
          </a:p>
        </p:txBody>
      </p:sp>
      <p:sp>
        <p:nvSpPr>
          <p:cNvPr id="35" name="34 Rectángulo"/>
          <p:cNvSpPr/>
          <p:nvPr/>
        </p:nvSpPr>
        <p:spPr>
          <a:xfrm>
            <a:off x="5715000" y="3962400"/>
            <a:ext cx="990600" cy="92333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es-ES" sz="1200" b="1" dirty="0" smtClean="0"/>
              <a:t>BD documental </a:t>
            </a:r>
            <a:r>
              <a:rPr lang="es-ES" sz="600" dirty="0" smtClean="0"/>
              <a:t>(B/L , guía aérea (CRT), certificado de origen, factura, lista de empaque, otros certificados.) </a:t>
            </a:r>
            <a:endParaRPr lang="es-ES" sz="600" dirty="0"/>
          </a:p>
        </p:txBody>
      </p:sp>
    </p:spTree>
    <p:extLst>
      <p:ext uri="{BB962C8B-B14F-4D97-AF65-F5344CB8AC3E}">
        <p14:creationId xmlns:p14="http://schemas.microsoft.com/office/powerpoint/2010/main" val="29917893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n-US"/>
          </a:p>
        </p:txBody>
      </p:sp>
      <p:sp>
        <p:nvSpPr>
          <p:cNvPr id="3" name="2 Marcador de contenido"/>
          <p:cNvSpPr>
            <a:spLocks noGrp="1"/>
          </p:cNvSpPr>
          <p:nvPr>
            <p:ph idx="1"/>
          </p:nvPr>
        </p:nvSpPr>
        <p:spPr>
          <a:xfrm>
            <a:off x="611560" y="2348880"/>
            <a:ext cx="8219256" cy="864096"/>
          </a:xfrm>
        </p:spPr>
        <p:style>
          <a:lnRef idx="0">
            <a:schemeClr val="accent4"/>
          </a:lnRef>
          <a:fillRef idx="3">
            <a:schemeClr val="accent4"/>
          </a:fillRef>
          <a:effectRef idx="3">
            <a:schemeClr val="accent4"/>
          </a:effectRef>
          <a:fontRef idx="minor">
            <a:schemeClr val="lt1"/>
          </a:fontRef>
        </p:style>
        <p:txBody>
          <a:bodyPr>
            <a:normAutofit/>
          </a:bodyPr>
          <a:lstStyle/>
          <a:p>
            <a:r>
              <a:rPr lang="es-MX" sz="3600" dirty="0" smtClean="0"/>
              <a:t>Soluciones para el </a:t>
            </a:r>
            <a:r>
              <a:rPr lang="es-MX" sz="3600" dirty="0" err="1" smtClean="0"/>
              <a:t>Sourcing</a:t>
            </a:r>
            <a:r>
              <a:rPr lang="es-MX" sz="3600" dirty="0" smtClean="0"/>
              <a:t> Estratégico</a:t>
            </a:r>
            <a:endParaRPr lang="en-US" sz="3600" dirty="0"/>
          </a:p>
        </p:txBody>
      </p:sp>
    </p:spTree>
    <p:extLst>
      <p:ext uri="{BB962C8B-B14F-4D97-AF65-F5344CB8AC3E}">
        <p14:creationId xmlns:p14="http://schemas.microsoft.com/office/powerpoint/2010/main" val="371611025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MX" sz="4000" dirty="0" smtClean="0"/>
              <a:t>El ciclo del abastecimiento estratégico</a:t>
            </a:r>
            <a:endParaRPr lang="en-US" sz="4000" dirty="0"/>
          </a:p>
        </p:txBody>
      </p:sp>
      <p:graphicFrame>
        <p:nvGraphicFramePr>
          <p:cNvPr id="4" name="3 Diagrama"/>
          <p:cNvGraphicFramePr/>
          <p:nvPr>
            <p:extLst>
              <p:ext uri="{D42A27DB-BD31-4B8C-83A1-F6EECF244321}">
                <p14:modId xmlns:p14="http://schemas.microsoft.com/office/powerpoint/2010/main" val="2318968863"/>
              </p:ext>
            </p:extLst>
          </p:nvPr>
        </p:nvGraphicFramePr>
        <p:xfrm>
          <a:off x="1835696" y="54868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6119676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n-US"/>
          </a:p>
        </p:txBody>
      </p:sp>
      <p:sp>
        <p:nvSpPr>
          <p:cNvPr id="3" name="2 Marcador de contenido"/>
          <p:cNvSpPr>
            <a:spLocks noGrp="1"/>
          </p:cNvSpPr>
          <p:nvPr>
            <p:ph idx="1"/>
          </p:nvPr>
        </p:nvSpPr>
        <p:spPr/>
        <p:txBody>
          <a:bodyPr>
            <a:normAutofit/>
          </a:bodyPr>
          <a:lstStyle/>
          <a:p>
            <a:r>
              <a:rPr lang="es-MX" sz="3600" dirty="0" smtClean="0"/>
              <a:t>Análisis del gasto</a:t>
            </a:r>
            <a:endParaRPr lang="en-US" sz="3600" dirty="0"/>
          </a:p>
        </p:txBody>
      </p:sp>
    </p:spTree>
    <p:extLst>
      <p:ext uri="{BB962C8B-B14F-4D97-AF65-F5344CB8AC3E}">
        <p14:creationId xmlns:p14="http://schemas.microsoft.com/office/powerpoint/2010/main" val="279222485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96710" y="3153543"/>
            <a:ext cx="9381390" cy="2639959"/>
          </a:xfrm>
          <a:prstGeom prst="rect">
            <a:avLst/>
          </a:prstGeom>
          <a:gradFill flip="none" rotWithShape="1">
            <a:gsLst>
              <a:gs pos="0">
                <a:srgbClr val="0099CC">
                  <a:shade val="30000"/>
                  <a:satMod val="115000"/>
                  <a:alpha val="0"/>
                </a:srgbClr>
              </a:gs>
              <a:gs pos="100000">
                <a:srgbClr val="0099CC">
                  <a:shade val="67500"/>
                  <a:satMod val="115000"/>
                  <a:alpha val="61000"/>
                </a:srgbClr>
              </a:gs>
              <a:gs pos="100000">
                <a:srgbClr val="0099CC">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Arial" pitchFamily="34" charset="0"/>
              <a:buChar char="•"/>
            </a:pPr>
            <a:endParaRPr lang="en-US"/>
          </a:p>
        </p:txBody>
      </p:sp>
      <p:sp>
        <p:nvSpPr>
          <p:cNvPr id="6" name="Footer Placeholder 1"/>
          <p:cNvSpPr>
            <a:spLocks noGrp="1"/>
          </p:cNvSpPr>
          <p:nvPr>
            <p:ph type="ftr" sz="quarter" idx="10"/>
          </p:nvPr>
        </p:nvSpPr>
        <p:spPr>
          <a:xfrm>
            <a:off x="481012" y="6469063"/>
            <a:ext cx="2895600" cy="171450"/>
          </a:xfrm>
        </p:spPr>
        <p:txBody>
          <a:bodyPr/>
          <a:lstStyle/>
          <a:p>
            <a:r>
              <a:rPr lang="en-US" altLang="en-US" dirty="0"/>
              <a:t>© </a:t>
            </a:r>
            <a:r>
              <a:rPr lang="en-US" altLang="en-US" dirty="0" smtClean="0"/>
              <a:t>2011 </a:t>
            </a:r>
            <a:r>
              <a:rPr lang="en-US" altLang="en-US" dirty="0"/>
              <a:t>Ariba, Inc. All rights reserved. </a:t>
            </a:r>
          </a:p>
        </p:txBody>
      </p:sp>
      <p:sp>
        <p:nvSpPr>
          <p:cNvPr id="7" name="Slide Number Placeholder 2"/>
          <p:cNvSpPr>
            <a:spLocks noGrp="1"/>
          </p:cNvSpPr>
          <p:nvPr>
            <p:ph type="sldNum" sz="quarter" idx="11"/>
          </p:nvPr>
        </p:nvSpPr>
        <p:spPr>
          <a:xfrm>
            <a:off x="0" y="6369050"/>
            <a:ext cx="407987" cy="306388"/>
          </a:xfrm>
        </p:spPr>
        <p:txBody>
          <a:bodyPr/>
          <a:lstStyle/>
          <a:p>
            <a:fld id="{0310D7C5-A614-4D06-ABFC-069EFFD57BA3}" type="slidenum">
              <a:rPr lang="en-US"/>
              <a:pPr/>
              <a:t>39</a:t>
            </a:fld>
            <a:endParaRPr lang="en-US"/>
          </a:p>
        </p:txBody>
      </p:sp>
      <p:sp>
        <p:nvSpPr>
          <p:cNvPr id="5" name="Slide Number Placeholder 4"/>
          <p:cNvSpPr txBox="1">
            <a:spLocks noGrp="1"/>
          </p:cNvSpPr>
          <p:nvPr/>
        </p:nvSpPr>
        <p:spPr bwMode="auto">
          <a:xfrm>
            <a:off x="0" y="6369050"/>
            <a:ext cx="407987" cy="306388"/>
          </a:xfrm>
          <a:prstGeom prst="rect">
            <a:avLst/>
          </a:prstGeom>
          <a:noFill/>
          <a:ln>
            <a:miter lim="800000"/>
            <a:headEnd/>
            <a:tailEnd/>
          </a:ln>
        </p:spPr>
        <p:txBody>
          <a:bodyPr/>
          <a:lstStyle/>
          <a:p>
            <a:pPr algn="ctr">
              <a:defRPr/>
            </a:pPr>
            <a:fld id="{0BC27BA9-EFDC-4D4F-A552-6859B5A8AA13}" type="slidenum">
              <a:rPr lang="en-US" sz="1000">
                <a:solidFill>
                  <a:schemeClr val="accent2"/>
                </a:solidFill>
                <a:latin typeface="+mj-lt"/>
                <a:ea typeface="+mn-ea"/>
              </a:rPr>
              <a:pPr algn="ctr">
                <a:defRPr/>
              </a:pPr>
              <a:t>39</a:t>
            </a:fld>
            <a:endParaRPr lang="en-US" sz="1000">
              <a:solidFill>
                <a:schemeClr val="accent2"/>
              </a:solidFill>
              <a:latin typeface="+mj-lt"/>
              <a:ea typeface="+mn-ea"/>
            </a:endParaRPr>
          </a:p>
        </p:txBody>
      </p:sp>
      <p:pic>
        <p:nvPicPr>
          <p:cNvPr id="26"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750075" y="1521071"/>
            <a:ext cx="3320122" cy="4818184"/>
          </a:xfrm>
          <a:prstGeom prst="rect">
            <a:avLst/>
          </a:prstGeom>
          <a:noFill/>
          <a:ln w="9525">
            <a:noFill/>
            <a:miter lim="800000"/>
            <a:headEnd/>
            <a:tailEnd/>
          </a:ln>
        </p:spPr>
      </p:pic>
      <p:cxnSp>
        <p:nvCxnSpPr>
          <p:cNvPr id="28" name="Straight Connector 27"/>
          <p:cNvCxnSpPr/>
          <p:nvPr/>
        </p:nvCxnSpPr>
        <p:spPr>
          <a:xfrm>
            <a:off x="-211015" y="3153542"/>
            <a:ext cx="9988061"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2" name="Group 58"/>
          <p:cNvGrpSpPr/>
          <p:nvPr/>
        </p:nvGrpSpPr>
        <p:grpSpPr>
          <a:xfrm>
            <a:off x="3552826" y="2295525"/>
            <a:ext cx="3900487" cy="646331"/>
            <a:chOff x="3552826" y="2295525"/>
            <a:chExt cx="3900487" cy="646331"/>
          </a:xfrm>
        </p:grpSpPr>
        <p:cxnSp>
          <p:nvCxnSpPr>
            <p:cNvPr id="48" name="Straight Connector 47"/>
            <p:cNvCxnSpPr/>
            <p:nvPr/>
          </p:nvCxnSpPr>
          <p:spPr>
            <a:xfrm flipV="1">
              <a:off x="3743325" y="2586038"/>
              <a:ext cx="2071688" cy="4"/>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7" name="Oval 56"/>
            <p:cNvSpPr/>
            <p:nvPr/>
          </p:nvSpPr>
          <p:spPr>
            <a:xfrm>
              <a:off x="3552826" y="2466975"/>
              <a:ext cx="200025" cy="200025"/>
            </a:xfrm>
            <a:prstGeom prst="ellipse">
              <a:avLst/>
            </a:prstGeom>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extBox 57"/>
            <p:cNvSpPr txBox="1"/>
            <p:nvPr/>
          </p:nvSpPr>
          <p:spPr>
            <a:xfrm>
              <a:off x="5653088" y="2295525"/>
              <a:ext cx="1800225" cy="646331"/>
            </a:xfrm>
            <a:prstGeom prst="rect">
              <a:avLst/>
            </a:prstGeom>
            <a:noFill/>
          </p:spPr>
          <p:txBody>
            <a:bodyPr wrap="square" rtlCol="0">
              <a:spAutoFit/>
            </a:bodyPr>
            <a:lstStyle/>
            <a:p>
              <a:pPr algn="ctr"/>
              <a:r>
                <a:rPr lang="en-US" dirty="0" smtClean="0">
                  <a:solidFill>
                    <a:schemeClr val="tx1">
                      <a:lumMod val="75000"/>
                      <a:lumOff val="25000"/>
                    </a:schemeClr>
                  </a:solidFill>
                  <a:effectLst>
                    <a:outerShdw blurRad="50800" dist="38100" dir="2700000" algn="tl" rotWithShape="0">
                      <a:prstClr val="black">
                        <a:alpha val="40000"/>
                      </a:prstClr>
                    </a:outerShdw>
                  </a:effectLst>
                  <a:latin typeface="Calibri" pitchFamily="34" charset="0"/>
                </a:rPr>
                <a:t>Commodity Classifications</a:t>
              </a:r>
              <a:endParaRPr lang="en-US" dirty="0">
                <a:solidFill>
                  <a:schemeClr val="tx1">
                    <a:lumMod val="75000"/>
                    <a:lumOff val="25000"/>
                  </a:schemeClr>
                </a:solidFill>
                <a:effectLst>
                  <a:outerShdw blurRad="50800" dist="38100" dir="2700000" algn="tl" rotWithShape="0">
                    <a:prstClr val="black">
                      <a:alpha val="40000"/>
                    </a:prstClr>
                  </a:outerShdw>
                </a:effectLst>
                <a:latin typeface="Calibri" pitchFamily="34" charset="0"/>
              </a:endParaRPr>
            </a:p>
          </p:txBody>
        </p:sp>
      </p:grpSp>
      <p:grpSp>
        <p:nvGrpSpPr>
          <p:cNvPr id="3" name="Group 59"/>
          <p:cNvGrpSpPr/>
          <p:nvPr/>
        </p:nvGrpSpPr>
        <p:grpSpPr>
          <a:xfrm>
            <a:off x="2605088" y="1533525"/>
            <a:ext cx="3900487" cy="646331"/>
            <a:chOff x="3552826" y="2295525"/>
            <a:chExt cx="3900487" cy="646331"/>
          </a:xfrm>
        </p:grpSpPr>
        <p:cxnSp>
          <p:nvCxnSpPr>
            <p:cNvPr id="61" name="Straight Connector 60"/>
            <p:cNvCxnSpPr/>
            <p:nvPr/>
          </p:nvCxnSpPr>
          <p:spPr>
            <a:xfrm flipV="1">
              <a:off x="3743325" y="2586038"/>
              <a:ext cx="2071688" cy="4"/>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2" name="Oval 61"/>
            <p:cNvSpPr/>
            <p:nvPr/>
          </p:nvSpPr>
          <p:spPr>
            <a:xfrm>
              <a:off x="3552826" y="2466975"/>
              <a:ext cx="200025" cy="200025"/>
            </a:xfrm>
            <a:prstGeom prst="ellipse">
              <a:avLst/>
            </a:prstGeom>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p:cNvSpPr txBox="1"/>
            <p:nvPr/>
          </p:nvSpPr>
          <p:spPr>
            <a:xfrm>
              <a:off x="5653088" y="2295525"/>
              <a:ext cx="1800225" cy="646331"/>
            </a:xfrm>
            <a:prstGeom prst="rect">
              <a:avLst/>
            </a:prstGeom>
            <a:noFill/>
          </p:spPr>
          <p:txBody>
            <a:bodyPr wrap="square" rtlCol="0">
              <a:spAutoFit/>
            </a:bodyPr>
            <a:lstStyle/>
            <a:p>
              <a:pPr algn="ctr"/>
              <a:r>
                <a:rPr lang="en-US" dirty="0" smtClean="0">
                  <a:solidFill>
                    <a:schemeClr val="tx1">
                      <a:lumMod val="75000"/>
                      <a:lumOff val="25000"/>
                    </a:schemeClr>
                  </a:solidFill>
                  <a:effectLst>
                    <a:outerShdw blurRad="50800" dist="38100" dir="2700000" algn="tl" rotWithShape="0">
                      <a:prstClr val="black">
                        <a:alpha val="40000"/>
                      </a:prstClr>
                    </a:outerShdw>
                  </a:effectLst>
                  <a:latin typeface="Calibri" pitchFamily="34" charset="0"/>
                </a:rPr>
                <a:t>Dashboards &amp; Reporting</a:t>
              </a:r>
              <a:endParaRPr lang="en-US" dirty="0">
                <a:solidFill>
                  <a:schemeClr val="tx1">
                    <a:lumMod val="75000"/>
                    <a:lumOff val="25000"/>
                  </a:schemeClr>
                </a:solidFill>
                <a:effectLst>
                  <a:outerShdw blurRad="50800" dist="38100" dir="2700000" algn="tl" rotWithShape="0">
                    <a:prstClr val="black">
                      <a:alpha val="40000"/>
                    </a:prstClr>
                  </a:outerShdw>
                </a:effectLst>
                <a:latin typeface="Calibri" pitchFamily="34" charset="0"/>
              </a:endParaRPr>
            </a:p>
          </p:txBody>
        </p:sp>
      </p:grpSp>
      <p:sp>
        <p:nvSpPr>
          <p:cNvPr id="4" name="3 CuadroTexto"/>
          <p:cNvSpPr txBox="1"/>
          <p:nvPr/>
        </p:nvSpPr>
        <p:spPr>
          <a:xfrm>
            <a:off x="2985616" y="395372"/>
            <a:ext cx="4513159" cy="461665"/>
          </a:xfrm>
          <a:prstGeom prst="rect">
            <a:avLst/>
          </a:prstGeom>
        </p:spPr>
        <p:style>
          <a:lnRef idx="0">
            <a:schemeClr val="accent4"/>
          </a:lnRef>
          <a:fillRef idx="3">
            <a:schemeClr val="accent4"/>
          </a:fillRef>
          <a:effectRef idx="3">
            <a:schemeClr val="accent4"/>
          </a:effectRef>
          <a:fontRef idx="minor">
            <a:schemeClr val="lt1"/>
          </a:fontRef>
        </p:style>
        <p:txBody>
          <a:bodyPr wrap="none" rtlCol="0">
            <a:spAutoFit/>
          </a:bodyPr>
          <a:lstStyle/>
          <a:p>
            <a:r>
              <a:rPr lang="es-MX" sz="2400" dirty="0" smtClean="0"/>
              <a:t>Análisis de gasto </a:t>
            </a:r>
            <a:r>
              <a:rPr lang="es-MX" sz="2400" dirty="0" smtClean="0">
                <a:sym typeface="Wingdings" pitchFamily="2" charset="2"/>
              </a:rPr>
              <a:t> enfoque inicial</a:t>
            </a:r>
            <a:endParaRPr lang="en-US" sz="2400" dirty="0"/>
          </a:p>
        </p:txBody>
      </p:sp>
    </p:spTree>
    <p:extLst>
      <p:ext uri="{BB962C8B-B14F-4D97-AF65-F5344CB8AC3E}">
        <p14:creationId xmlns:p14="http://schemas.microsoft.com/office/powerpoint/2010/main" val="19324422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a:xfrm>
            <a:off x="533400" y="228600"/>
            <a:ext cx="7772400" cy="1143000"/>
          </a:xfrm>
        </p:spPr>
        <p:txBody>
          <a:bodyPr/>
          <a:lstStyle/>
          <a:p>
            <a:r>
              <a:rPr lang="es-CL" sz="4800" dirty="0">
                <a:solidFill>
                  <a:srgbClr val="0070C0"/>
                </a:solidFill>
              </a:rPr>
              <a:t>Estrategias de e-</a:t>
            </a:r>
            <a:r>
              <a:rPr lang="es-CL" sz="4800" dirty="0" err="1">
                <a:solidFill>
                  <a:srgbClr val="0070C0"/>
                </a:solidFill>
              </a:rPr>
              <a:t>procurement</a:t>
            </a:r>
            <a:endParaRPr lang="en-GB" sz="4800" dirty="0">
              <a:solidFill>
                <a:srgbClr val="0070C0"/>
              </a:solidFill>
            </a:endParaRPr>
          </a:p>
        </p:txBody>
      </p:sp>
      <p:sp>
        <p:nvSpPr>
          <p:cNvPr id="1027" name="Line 3"/>
          <p:cNvSpPr>
            <a:spLocks noChangeShapeType="1"/>
          </p:cNvSpPr>
          <p:nvPr/>
        </p:nvSpPr>
        <p:spPr bwMode="auto">
          <a:xfrm flipV="1">
            <a:off x="1219200" y="2209800"/>
            <a:ext cx="0" cy="3962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028" name="Text Box 4"/>
          <p:cNvSpPr txBox="1">
            <a:spLocks noChangeArrowheads="1"/>
          </p:cNvSpPr>
          <p:nvPr/>
        </p:nvSpPr>
        <p:spPr bwMode="auto">
          <a:xfrm>
            <a:off x="685316" y="1682233"/>
            <a:ext cx="175458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s-CL" dirty="0" smtClean="0"/>
              <a:t>Valor estratégico</a:t>
            </a:r>
            <a:endParaRPr lang="en-GB" dirty="0"/>
          </a:p>
        </p:txBody>
      </p:sp>
      <p:sp>
        <p:nvSpPr>
          <p:cNvPr id="1029" name="Line 5"/>
          <p:cNvSpPr>
            <a:spLocks noChangeShapeType="1"/>
          </p:cNvSpPr>
          <p:nvPr/>
        </p:nvSpPr>
        <p:spPr bwMode="auto">
          <a:xfrm>
            <a:off x="1219200" y="6172200"/>
            <a:ext cx="67056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030" name="Text Box 6"/>
          <p:cNvSpPr txBox="1">
            <a:spLocks noChangeArrowheads="1"/>
          </p:cNvSpPr>
          <p:nvPr/>
        </p:nvSpPr>
        <p:spPr bwMode="auto">
          <a:xfrm>
            <a:off x="7680325" y="5603875"/>
            <a:ext cx="11160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s-CL"/>
              <a:t>Montos</a:t>
            </a:r>
            <a:endParaRPr lang="en-GB"/>
          </a:p>
        </p:txBody>
      </p:sp>
      <p:sp>
        <p:nvSpPr>
          <p:cNvPr id="1031" name="Line 7"/>
          <p:cNvSpPr>
            <a:spLocks noChangeShapeType="1"/>
          </p:cNvSpPr>
          <p:nvPr/>
        </p:nvSpPr>
        <p:spPr bwMode="auto">
          <a:xfrm>
            <a:off x="4267200" y="2286000"/>
            <a:ext cx="0" cy="3886200"/>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032" name="Line 8"/>
          <p:cNvSpPr>
            <a:spLocks noChangeShapeType="1"/>
          </p:cNvSpPr>
          <p:nvPr/>
        </p:nvSpPr>
        <p:spPr bwMode="auto">
          <a:xfrm>
            <a:off x="1219200" y="4038600"/>
            <a:ext cx="6248400" cy="0"/>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033" name="Text Box 9"/>
          <p:cNvSpPr txBox="1">
            <a:spLocks noChangeArrowheads="1"/>
          </p:cNvSpPr>
          <p:nvPr/>
        </p:nvSpPr>
        <p:spPr bwMode="auto">
          <a:xfrm>
            <a:off x="1752600" y="2780928"/>
            <a:ext cx="4923848"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s-CL" b="1" dirty="0">
                <a:solidFill>
                  <a:schemeClr val="accent6"/>
                </a:solidFill>
              </a:rPr>
              <a:t>Crítico				Estratégico</a:t>
            </a:r>
          </a:p>
          <a:p>
            <a:endParaRPr lang="es-CL" b="1" dirty="0">
              <a:solidFill>
                <a:schemeClr val="accent6"/>
              </a:solidFill>
            </a:endParaRPr>
          </a:p>
          <a:p>
            <a:endParaRPr lang="es-CL" b="1" dirty="0">
              <a:solidFill>
                <a:schemeClr val="accent6"/>
              </a:solidFill>
            </a:endParaRPr>
          </a:p>
          <a:p>
            <a:endParaRPr lang="es-CL" b="1" dirty="0">
              <a:solidFill>
                <a:schemeClr val="accent6"/>
              </a:solidFill>
            </a:endParaRPr>
          </a:p>
          <a:p>
            <a:endParaRPr lang="es-CL" b="1" dirty="0">
              <a:solidFill>
                <a:schemeClr val="accent6"/>
              </a:solidFill>
            </a:endParaRPr>
          </a:p>
          <a:p>
            <a:endParaRPr lang="es-CL" b="1" dirty="0" smtClean="0">
              <a:solidFill>
                <a:schemeClr val="accent6"/>
              </a:solidFill>
            </a:endParaRPr>
          </a:p>
          <a:p>
            <a:r>
              <a:rPr lang="es-CL" b="1" dirty="0" smtClean="0">
                <a:solidFill>
                  <a:schemeClr val="accent6"/>
                </a:solidFill>
              </a:rPr>
              <a:t>Táctico</a:t>
            </a:r>
            <a:r>
              <a:rPr lang="es-CL" b="1" dirty="0">
                <a:solidFill>
                  <a:schemeClr val="accent6"/>
                </a:solidFill>
              </a:rPr>
              <a:t>				Apalancar</a:t>
            </a:r>
            <a:endParaRPr lang="en-GB" b="1" dirty="0">
              <a:solidFill>
                <a:schemeClr val="accent6"/>
              </a:solidFill>
            </a:endParaRPr>
          </a:p>
        </p:txBody>
      </p:sp>
      <p:sp>
        <p:nvSpPr>
          <p:cNvPr id="1035" name="Text Box 11"/>
          <p:cNvSpPr txBox="1">
            <a:spLocks noChangeArrowheads="1"/>
          </p:cNvSpPr>
          <p:nvPr/>
        </p:nvSpPr>
        <p:spPr bwMode="auto">
          <a:xfrm>
            <a:off x="685316" y="4926206"/>
            <a:ext cx="88725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s-CL" dirty="0"/>
              <a:t>Automatizar y </a:t>
            </a:r>
            <a:r>
              <a:rPr lang="es-CL" dirty="0" err="1"/>
              <a:t>eficientar</a:t>
            </a:r>
            <a:r>
              <a:rPr lang="es-CL" dirty="0"/>
              <a:t> el proceso	Optimizar condiciones de compra</a:t>
            </a:r>
            <a:endParaRPr lang="en-GB" dirty="0"/>
          </a:p>
        </p:txBody>
      </p:sp>
      <p:sp>
        <p:nvSpPr>
          <p:cNvPr id="1036" name="Text Box 12"/>
          <p:cNvSpPr txBox="1">
            <a:spLocks noChangeArrowheads="1"/>
          </p:cNvSpPr>
          <p:nvPr/>
        </p:nvSpPr>
        <p:spPr bwMode="auto">
          <a:xfrm>
            <a:off x="685316" y="3211551"/>
            <a:ext cx="82311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s-CL" dirty="0"/>
              <a:t>Reducir riesgos, desarrollar proveedores	Alianzas estratégicas</a:t>
            </a:r>
            <a:endParaRPr lang="en-GB" dirty="0"/>
          </a:p>
        </p:txBody>
      </p:sp>
    </p:spTree>
    <p:extLst>
      <p:ext uri="{BB962C8B-B14F-4D97-AF65-F5344CB8AC3E}">
        <p14:creationId xmlns:p14="http://schemas.microsoft.com/office/powerpoint/2010/main" val="329739850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96710" y="3153543"/>
            <a:ext cx="9381390" cy="2639959"/>
          </a:xfrm>
          <a:prstGeom prst="rect">
            <a:avLst/>
          </a:prstGeom>
          <a:gradFill flip="none" rotWithShape="1">
            <a:gsLst>
              <a:gs pos="0">
                <a:srgbClr val="0099CC">
                  <a:shade val="30000"/>
                  <a:satMod val="115000"/>
                  <a:alpha val="0"/>
                </a:srgbClr>
              </a:gs>
              <a:gs pos="100000">
                <a:srgbClr val="0099CC">
                  <a:shade val="67500"/>
                  <a:satMod val="115000"/>
                  <a:alpha val="61000"/>
                </a:srgbClr>
              </a:gs>
              <a:gs pos="100000">
                <a:srgbClr val="0099CC">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Arial" pitchFamily="34" charset="0"/>
              <a:buChar char="•"/>
            </a:pPr>
            <a:endParaRPr lang="en-US"/>
          </a:p>
        </p:txBody>
      </p:sp>
      <p:sp>
        <p:nvSpPr>
          <p:cNvPr id="6" name="Footer Placeholder 1"/>
          <p:cNvSpPr>
            <a:spLocks noGrp="1"/>
          </p:cNvSpPr>
          <p:nvPr>
            <p:ph type="ftr" sz="quarter" idx="10"/>
          </p:nvPr>
        </p:nvSpPr>
        <p:spPr>
          <a:xfrm>
            <a:off x="481012" y="6469063"/>
            <a:ext cx="2895600" cy="171450"/>
          </a:xfrm>
        </p:spPr>
        <p:txBody>
          <a:bodyPr/>
          <a:lstStyle/>
          <a:p>
            <a:r>
              <a:rPr lang="en-US" altLang="en-US" dirty="0"/>
              <a:t>© </a:t>
            </a:r>
            <a:r>
              <a:rPr lang="en-US" altLang="en-US" dirty="0" smtClean="0"/>
              <a:t>2011 </a:t>
            </a:r>
            <a:r>
              <a:rPr lang="en-US" altLang="en-US" dirty="0"/>
              <a:t>Ariba, Inc. All rights reserved. </a:t>
            </a:r>
          </a:p>
        </p:txBody>
      </p:sp>
      <p:sp>
        <p:nvSpPr>
          <p:cNvPr id="7" name="Slide Number Placeholder 2"/>
          <p:cNvSpPr>
            <a:spLocks noGrp="1"/>
          </p:cNvSpPr>
          <p:nvPr>
            <p:ph type="sldNum" sz="quarter" idx="11"/>
          </p:nvPr>
        </p:nvSpPr>
        <p:spPr>
          <a:xfrm>
            <a:off x="0" y="6369050"/>
            <a:ext cx="407987" cy="306388"/>
          </a:xfrm>
        </p:spPr>
        <p:txBody>
          <a:bodyPr/>
          <a:lstStyle/>
          <a:p>
            <a:fld id="{0310D7C5-A614-4D06-ABFC-069EFFD57BA3}" type="slidenum">
              <a:rPr lang="en-US"/>
              <a:pPr/>
              <a:t>40</a:t>
            </a:fld>
            <a:endParaRPr lang="en-US"/>
          </a:p>
        </p:txBody>
      </p:sp>
      <p:sp>
        <p:nvSpPr>
          <p:cNvPr id="44034" name="Rectangle 2"/>
          <p:cNvSpPr>
            <a:spLocks noGrp="1" noChangeArrowheads="1"/>
          </p:cNvSpPr>
          <p:nvPr>
            <p:ph type="title" idx="4294967295"/>
          </p:nvPr>
        </p:nvSpPr>
        <p:spPr>
          <a:xfrm>
            <a:off x="546824" y="188640"/>
            <a:ext cx="6310958" cy="461665"/>
          </a:xfrm>
        </p:spPr>
        <p:style>
          <a:lnRef idx="0">
            <a:schemeClr val="accent4"/>
          </a:lnRef>
          <a:fillRef idx="3">
            <a:schemeClr val="accent4"/>
          </a:fillRef>
          <a:effectRef idx="3">
            <a:schemeClr val="accent4"/>
          </a:effectRef>
          <a:fontRef idx="minor">
            <a:schemeClr val="lt1"/>
          </a:fontRef>
        </p:style>
        <p:txBody>
          <a:bodyPr wrap="none" rtlCol="0">
            <a:spAutoFit/>
          </a:bodyPr>
          <a:lstStyle/>
          <a:p>
            <a:r>
              <a:rPr lang="en-US" sz="2400" dirty="0" err="1" smtClean="0">
                <a:solidFill>
                  <a:schemeClr val="lt1"/>
                </a:solidFill>
                <a:latin typeface="+mn-lt"/>
                <a:ea typeface="+mn-ea"/>
                <a:cs typeface="+mn-cs"/>
              </a:rPr>
              <a:t>Tranformar</a:t>
            </a:r>
            <a:r>
              <a:rPr lang="en-US" sz="2400" dirty="0" smtClean="0">
                <a:solidFill>
                  <a:schemeClr val="lt1"/>
                </a:solidFill>
                <a:latin typeface="+mn-lt"/>
                <a:ea typeface="+mn-ea"/>
                <a:cs typeface="+mn-cs"/>
              </a:rPr>
              <a:t> </a:t>
            </a:r>
            <a:r>
              <a:rPr lang="en-US" sz="2400" dirty="0" err="1" smtClean="0">
                <a:solidFill>
                  <a:schemeClr val="lt1"/>
                </a:solidFill>
                <a:latin typeface="+mn-lt"/>
                <a:ea typeface="+mn-ea"/>
                <a:cs typeface="+mn-cs"/>
              </a:rPr>
              <a:t>datos</a:t>
            </a:r>
            <a:r>
              <a:rPr lang="en-US" sz="2400" dirty="0" smtClean="0">
                <a:solidFill>
                  <a:schemeClr val="lt1"/>
                </a:solidFill>
                <a:latin typeface="+mn-lt"/>
                <a:ea typeface="+mn-ea"/>
                <a:cs typeface="+mn-cs"/>
              </a:rPr>
              <a:t> en </a:t>
            </a:r>
            <a:r>
              <a:rPr lang="en-US" sz="2400" dirty="0" err="1" smtClean="0">
                <a:solidFill>
                  <a:schemeClr val="lt1"/>
                </a:solidFill>
                <a:latin typeface="+mn-lt"/>
                <a:ea typeface="+mn-ea"/>
                <a:cs typeface="+mn-cs"/>
              </a:rPr>
              <a:t>inteligencia</a:t>
            </a:r>
            <a:r>
              <a:rPr lang="en-US" sz="2400" dirty="0" smtClean="0">
                <a:solidFill>
                  <a:schemeClr val="lt1"/>
                </a:solidFill>
                <a:latin typeface="+mn-lt"/>
                <a:ea typeface="+mn-ea"/>
                <a:cs typeface="+mn-cs"/>
              </a:rPr>
              <a:t> </a:t>
            </a:r>
            <a:r>
              <a:rPr lang="en-US" sz="2400" dirty="0" err="1" smtClean="0">
                <a:solidFill>
                  <a:schemeClr val="lt1"/>
                </a:solidFill>
                <a:latin typeface="+mn-lt"/>
                <a:ea typeface="+mn-ea"/>
                <a:cs typeface="+mn-cs"/>
              </a:rPr>
              <a:t>requiere</a:t>
            </a:r>
            <a:r>
              <a:rPr lang="en-US" sz="2400" dirty="0" smtClean="0">
                <a:solidFill>
                  <a:schemeClr val="lt1"/>
                </a:solidFill>
                <a:latin typeface="+mn-lt"/>
                <a:ea typeface="+mn-ea"/>
                <a:cs typeface="+mn-cs"/>
              </a:rPr>
              <a:t> </a:t>
            </a:r>
            <a:r>
              <a:rPr lang="en-US" sz="2400" dirty="0" err="1" smtClean="0">
                <a:solidFill>
                  <a:schemeClr val="lt1"/>
                </a:solidFill>
                <a:latin typeface="+mn-lt"/>
                <a:ea typeface="+mn-ea"/>
                <a:cs typeface="+mn-cs"/>
              </a:rPr>
              <a:t>más</a:t>
            </a:r>
            <a:r>
              <a:rPr lang="en-US" sz="2400" dirty="0" smtClean="0"/>
              <a:t>...</a:t>
            </a:r>
            <a:endParaRPr lang="en-US" sz="2400" dirty="0">
              <a:solidFill>
                <a:schemeClr val="lt1"/>
              </a:solidFill>
              <a:latin typeface="+mn-lt"/>
              <a:ea typeface="+mn-ea"/>
              <a:cs typeface="+mn-cs"/>
            </a:endParaRPr>
          </a:p>
        </p:txBody>
      </p:sp>
      <p:sp>
        <p:nvSpPr>
          <p:cNvPr id="5" name="Slide Number Placeholder 4"/>
          <p:cNvSpPr txBox="1">
            <a:spLocks noGrp="1"/>
          </p:cNvSpPr>
          <p:nvPr/>
        </p:nvSpPr>
        <p:spPr bwMode="auto">
          <a:xfrm>
            <a:off x="0" y="6369050"/>
            <a:ext cx="407987" cy="306388"/>
          </a:xfrm>
          <a:prstGeom prst="rect">
            <a:avLst/>
          </a:prstGeom>
          <a:noFill/>
          <a:ln>
            <a:miter lim="800000"/>
            <a:headEnd/>
            <a:tailEnd/>
          </a:ln>
        </p:spPr>
        <p:txBody>
          <a:bodyPr/>
          <a:lstStyle/>
          <a:p>
            <a:pPr algn="ctr">
              <a:defRPr/>
            </a:pPr>
            <a:fld id="{0BC27BA9-EFDC-4D4F-A552-6859B5A8AA13}" type="slidenum">
              <a:rPr lang="en-US" sz="1000">
                <a:solidFill>
                  <a:schemeClr val="accent2"/>
                </a:solidFill>
                <a:latin typeface="+mj-lt"/>
                <a:ea typeface="+mn-ea"/>
              </a:rPr>
              <a:pPr algn="ctr">
                <a:defRPr/>
              </a:pPr>
              <a:t>40</a:t>
            </a:fld>
            <a:endParaRPr lang="en-US" sz="1000">
              <a:solidFill>
                <a:schemeClr val="accent2"/>
              </a:solidFill>
              <a:latin typeface="+mj-lt"/>
              <a:ea typeface="+mn-ea"/>
            </a:endParaRPr>
          </a:p>
        </p:txBody>
      </p:sp>
      <p:pic>
        <p:nvPicPr>
          <p:cNvPr id="26"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750075" y="1521071"/>
            <a:ext cx="3320122" cy="4818184"/>
          </a:xfrm>
          <a:prstGeom prst="rect">
            <a:avLst/>
          </a:prstGeom>
          <a:noFill/>
          <a:ln w="9525">
            <a:noFill/>
            <a:miter lim="800000"/>
            <a:headEnd/>
            <a:tailEnd/>
          </a:ln>
        </p:spPr>
      </p:pic>
      <p:cxnSp>
        <p:nvCxnSpPr>
          <p:cNvPr id="28" name="Straight Connector 27"/>
          <p:cNvCxnSpPr/>
          <p:nvPr/>
        </p:nvCxnSpPr>
        <p:spPr>
          <a:xfrm>
            <a:off x="-211015" y="3153542"/>
            <a:ext cx="9988061"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2" name="Group 58"/>
          <p:cNvGrpSpPr/>
          <p:nvPr/>
        </p:nvGrpSpPr>
        <p:grpSpPr>
          <a:xfrm>
            <a:off x="3552826" y="2295525"/>
            <a:ext cx="3900487" cy="646331"/>
            <a:chOff x="3552826" y="2295525"/>
            <a:chExt cx="3900487" cy="646331"/>
          </a:xfrm>
        </p:grpSpPr>
        <p:cxnSp>
          <p:nvCxnSpPr>
            <p:cNvPr id="48" name="Straight Connector 47"/>
            <p:cNvCxnSpPr/>
            <p:nvPr/>
          </p:nvCxnSpPr>
          <p:spPr>
            <a:xfrm flipV="1">
              <a:off x="3743325" y="2586038"/>
              <a:ext cx="2071688" cy="4"/>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7" name="Oval 56"/>
            <p:cNvSpPr/>
            <p:nvPr/>
          </p:nvSpPr>
          <p:spPr>
            <a:xfrm>
              <a:off x="3552826" y="2466975"/>
              <a:ext cx="200025" cy="200025"/>
            </a:xfrm>
            <a:prstGeom prst="ellipse">
              <a:avLst/>
            </a:prstGeom>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extBox 57"/>
            <p:cNvSpPr txBox="1"/>
            <p:nvPr/>
          </p:nvSpPr>
          <p:spPr>
            <a:xfrm>
              <a:off x="5653088" y="2295525"/>
              <a:ext cx="1800225" cy="646331"/>
            </a:xfrm>
            <a:prstGeom prst="rect">
              <a:avLst/>
            </a:prstGeom>
            <a:noFill/>
          </p:spPr>
          <p:txBody>
            <a:bodyPr wrap="square" rtlCol="0">
              <a:spAutoFit/>
            </a:bodyPr>
            <a:lstStyle/>
            <a:p>
              <a:pPr algn="ctr"/>
              <a:r>
                <a:rPr lang="en-US" dirty="0" smtClean="0">
                  <a:solidFill>
                    <a:schemeClr val="tx1">
                      <a:lumMod val="75000"/>
                      <a:lumOff val="25000"/>
                    </a:schemeClr>
                  </a:solidFill>
                  <a:effectLst>
                    <a:outerShdw blurRad="50800" dist="38100" dir="2700000" algn="tl" rotWithShape="0">
                      <a:prstClr val="black">
                        <a:alpha val="40000"/>
                      </a:prstClr>
                    </a:outerShdw>
                  </a:effectLst>
                  <a:latin typeface="Calibri" pitchFamily="34" charset="0"/>
                </a:rPr>
                <a:t>Commodity Classifications</a:t>
              </a:r>
              <a:endParaRPr lang="en-US" dirty="0">
                <a:solidFill>
                  <a:schemeClr val="tx1">
                    <a:lumMod val="75000"/>
                    <a:lumOff val="25000"/>
                  </a:schemeClr>
                </a:solidFill>
                <a:effectLst>
                  <a:outerShdw blurRad="50800" dist="38100" dir="2700000" algn="tl" rotWithShape="0">
                    <a:prstClr val="black">
                      <a:alpha val="40000"/>
                    </a:prstClr>
                  </a:outerShdw>
                </a:effectLst>
                <a:latin typeface="Calibri" pitchFamily="34" charset="0"/>
              </a:endParaRPr>
            </a:p>
          </p:txBody>
        </p:sp>
      </p:grpSp>
      <p:grpSp>
        <p:nvGrpSpPr>
          <p:cNvPr id="3" name="Group 59"/>
          <p:cNvGrpSpPr/>
          <p:nvPr/>
        </p:nvGrpSpPr>
        <p:grpSpPr>
          <a:xfrm>
            <a:off x="2605088" y="1533525"/>
            <a:ext cx="3900487" cy="646331"/>
            <a:chOff x="3552826" y="2295525"/>
            <a:chExt cx="3900487" cy="646331"/>
          </a:xfrm>
        </p:grpSpPr>
        <p:cxnSp>
          <p:nvCxnSpPr>
            <p:cNvPr id="61" name="Straight Connector 60"/>
            <p:cNvCxnSpPr/>
            <p:nvPr/>
          </p:nvCxnSpPr>
          <p:spPr>
            <a:xfrm flipV="1">
              <a:off x="3743325" y="2586038"/>
              <a:ext cx="2071688" cy="4"/>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2" name="Oval 61"/>
            <p:cNvSpPr/>
            <p:nvPr/>
          </p:nvSpPr>
          <p:spPr>
            <a:xfrm>
              <a:off x="3552826" y="2466975"/>
              <a:ext cx="200025" cy="200025"/>
            </a:xfrm>
            <a:prstGeom prst="ellipse">
              <a:avLst/>
            </a:prstGeom>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p:cNvSpPr txBox="1"/>
            <p:nvPr/>
          </p:nvSpPr>
          <p:spPr>
            <a:xfrm>
              <a:off x="5653088" y="2295525"/>
              <a:ext cx="1800225" cy="646331"/>
            </a:xfrm>
            <a:prstGeom prst="rect">
              <a:avLst/>
            </a:prstGeom>
            <a:noFill/>
          </p:spPr>
          <p:txBody>
            <a:bodyPr wrap="square" rtlCol="0">
              <a:spAutoFit/>
            </a:bodyPr>
            <a:lstStyle/>
            <a:p>
              <a:pPr algn="ctr"/>
              <a:r>
                <a:rPr lang="en-US" dirty="0" smtClean="0">
                  <a:solidFill>
                    <a:schemeClr val="tx1">
                      <a:lumMod val="75000"/>
                      <a:lumOff val="25000"/>
                    </a:schemeClr>
                  </a:solidFill>
                  <a:effectLst>
                    <a:outerShdw blurRad="50800" dist="38100" dir="2700000" algn="tl" rotWithShape="0">
                      <a:prstClr val="black">
                        <a:alpha val="40000"/>
                      </a:prstClr>
                    </a:outerShdw>
                  </a:effectLst>
                  <a:latin typeface="Calibri" pitchFamily="34" charset="0"/>
                </a:rPr>
                <a:t>Dashboards &amp; Reporting</a:t>
              </a:r>
              <a:endParaRPr lang="en-US" dirty="0">
                <a:solidFill>
                  <a:schemeClr val="tx1">
                    <a:lumMod val="75000"/>
                    <a:lumOff val="25000"/>
                  </a:schemeClr>
                </a:solidFill>
                <a:effectLst>
                  <a:outerShdw blurRad="50800" dist="38100" dir="2700000" algn="tl" rotWithShape="0">
                    <a:prstClr val="black">
                      <a:alpha val="40000"/>
                    </a:prstClr>
                  </a:outerShdw>
                </a:effectLst>
                <a:latin typeface="Calibri" pitchFamily="34" charset="0"/>
              </a:endParaRPr>
            </a:p>
          </p:txBody>
        </p:sp>
      </p:grpSp>
      <p:cxnSp>
        <p:nvCxnSpPr>
          <p:cNvPr id="66" name="Straight Connector 65"/>
          <p:cNvCxnSpPr/>
          <p:nvPr/>
        </p:nvCxnSpPr>
        <p:spPr>
          <a:xfrm flipV="1">
            <a:off x="3886200" y="3581400"/>
            <a:ext cx="1371600" cy="4"/>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4" name="Group 58"/>
          <p:cNvGrpSpPr/>
          <p:nvPr/>
        </p:nvGrpSpPr>
        <p:grpSpPr>
          <a:xfrm>
            <a:off x="3733800" y="3276600"/>
            <a:ext cx="3019425" cy="646331"/>
            <a:chOff x="3552826" y="2219325"/>
            <a:chExt cx="3019425" cy="646331"/>
          </a:xfrm>
        </p:grpSpPr>
        <p:sp>
          <p:nvSpPr>
            <p:cNvPr id="19" name="Oval 18"/>
            <p:cNvSpPr/>
            <p:nvPr/>
          </p:nvSpPr>
          <p:spPr>
            <a:xfrm>
              <a:off x="3552826" y="2447925"/>
              <a:ext cx="200025" cy="200025"/>
            </a:xfrm>
            <a:prstGeom prst="ellipse">
              <a:avLst/>
            </a:prstGeom>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4772026" y="2219325"/>
              <a:ext cx="1800225" cy="646331"/>
            </a:xfrm>
            <a:prstGeom prst="rect">
              <a:avLst/>
            </a:prstGeom>
            <a:noFill/>
          </p:spPr>
          <p:txBody>
            <a:bodyPr wrap="square" rtlCol="0">
              <a:spAutoFit/>
            </a:bodyPr>
            <a:lstStyle/>
            <a:p>
              <a:pPr algn="ctr"/>
              <a:r>
                <a:rPr lang="en-US" dirty="0" smtClean="0">
                  <a:solidFill>
                    <a:schemeClr val="tx1">
                      <a:lumMod val="75000"/>
                      <a:lumOff val="25000"/>
                    </a:schemeClr>
                  </a:solidFill>
                  <a:effectLst>
                    <a:outerShdw blurRad="50800" dist="38100" dir="2700000" algn="tl" rotWithShape="0">
                      <a:prstClr val="black">
                        <a:alpha val="40000"/>
                      </a:prstClr>
                    </a:outerShdw>
                  </a:effectLst>
                  <a:latin typeface="Calibri" pitchFamily="34" charset="0"/>
                </a:rPr>
                <a:t>Supplier Enrichment</a:t>
              </a:r>
              <a:endParaRPr lang="en-US" dirty="0">
                <a:solidFill>
                  <a:schemeClr val="tx1">
                    <a:lumMod val="75000"/>
                    <a:lumOff val="25000"/>
                  </a:schemeClr>
                </a:solidFill>
                <a:effectLst>
                  <a:outerShdw blurRad="50800" dist="38100" dir="2700000" algn="tl" rotWithShape="0">
                    <a:prstClr val="black">
                      <a:alpha val="40000"/>
                    </a:prstClr>
                  </a:outerShdw>
                </a:effectLst>
                <a:latin typeface="Calibri" pitchFamily="34" charset="0"/>
              </a:endParaRPr>
            </a:p>
          </p:txBody>
        </p:sp>
      </p:grpSp>
      <p:cxnSp>
        <p:nvCxnSpPr>
          <p:cNvPr id="81" name="Straight Connector 80"/>
          <p:cNvCxnSpPr/>
          <p:nvPr/>
        </p:nvCxnSpPr>
        <p:spPr>
          <a:xfrm flipV="1">
            <a:off x="3505200" y="4419600"/>
            <a:ext cx="457200" cy="4"/>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8" name="Group 58"/>
          <p:cNvGrpSpPr/>
          <p:nvPr/>
        </p:nvGrpSpPr>
        <p:grpSpPr>
          <a:xfrm>
            <a:off x="3352800" y="4114800"/>
            <a:ext cx="2105025" cy="646331"/>
            <a:chOff x="3552826" y="2295525"/>
            <a:chExt cx="2105025" cy="646331"/>
          </a:xfrm>
        </p:grpSpPr>
        <p:sp>
          <p:nvSpPr>
            <p:cNvPr id="83" name="Oval 82"/>
            <p:cNvSpPr/>
            <p:nvPr/>
          </p:nvSpPr>
          <p:spPr>
            <a:xfrm>
              <a:off x="3552826" y="2466975"/>
              <a:ext cx="200025" cy="200025"/>
            </a:xfrm>
            <a:prstGeom prst="ellipse">
              <a:avLst/>
            </a:prstGeom>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TextBox 83"/>
            <p:cNvSpPr txBox="1"/>
            <p:nvPr/>
          </p:nvSpPr>
          <p:spPr>
            <a:xfrm>
              <a:off x="3857626" y="2295525"/>
              <a:ext cx="1800225" cy="646331"/>
            </a:xfrm>
            <a:prstGeom prst="rect">
              <a:avLst/>
            </a:prstGeom>
            <a:noFill/>
          </p:spPr>
          <p:txBody>
            <a:bodyPr wrap="square" rtlCol="0">
              <a:spAutoFit/>
            </a:bodyPr>
            <a:lstStyle/>
            <a:p>
              <a:pPr algn="ctr"/>
              <a:r>
                <a:rPr lang="en-US" dirty="0" smtClean="0">
                  <a:solidFill>
                    <a:schemeClr val="tx1">
                      <a:lumMod val="75000"/>
                      <a:lumOff val="25000"/>
                    </a:schemeClr>
                  </a:solidFill>
                  <a:effectLst>
                    <a:outerShdw blurRad="50800" dist="38100" dir="2700000" algn="tl" rotWithShape="0">
                      <a:prstClr val="black">
                        <a:alpha val="40000"/>
                      </a:prstClr>
                    </a:outerShdw>
                  </a:effectLst>
                  <a:latin typeface="Calibri" pitchFamily="34" charset="0"/>
                </a:rPr>
                <a:t>Market Intelligence</a:t>
              </a:r>
              <a:endParaRPr lang="en-US" dirty="0">
                <a:solidFill>
                  <a:schemeClr val="tx1">
                    <a:lumMod val="75000"/>
                    <a:lumOff val="25000"/>
                  </a:schemeClr>
                </a:solidFill>
                <a:effectLst>
                  <a:outerShdw blurRad="50800" dist="38100" dir="2700000" algn="tl" rotWithShape="0">
                    <a:prstClr val="black">
                      <a:alpha val="40000"/>
                    </a:prstClr>
                  </a:outerShdw>
                </a:effectLst>
                <a:latin typeface="Calibri" pitchFamily="34" charset="0"/>
              </a:endParaRPr>
            </a:p>
          </p:txBody>
        </p:sp>
      </p:grpSp>
      <p:cxnSp>
        <p:nvCxnSpPr>
          <p:cNvPr id="88" name="Straight Connector 87"/>
          <p:cNvCxnSpPr/>
          <p:nvPr/>
        </p:nvCxnSpPr>
        <p:spPr>
          <a:xfrm flipV="1">
            <a:off x="3276600" y="5257800"/>
            <a:ext cx="1143000" cy="4"/>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9" name="Group 58"/>
          <p:cNvGrpSpPr/>
          <p:nvPr/>
        </p:nvGrpSpPr>
        <p:grpSpPr>
          <a:xfrm>
            <a:off x="3124200" y="4953000"/>
            <a:ext cx="3429000" cy="646331"/>
            <a:chOff x="3552826" y="2295525"/>
            <a:chExt cx="3429000" cy="646331"/>
          </a:xfrm>
        </p:grpSpPr>
        <p:sp>
          <p:nvSpPr>
            <p:cNvPr id="90" name="Oval 89"/>
            <p:cNvSpPr/>
            <p:nvPr/>
          </p:nvSpPr>
          <p:spPr>
            <a:xfrm>
              <a:off x="3552826" y="2466975"/>
              <a:ext cx="200025" cy="200025"/>
            </a:xfrm>
            <a:prstGeom prst="ellipse">
              <a:avLst/>
            </a:prstGeom>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TextBox 90"/>
            <p:cNvSpPr txBox="1"/>
            <p:nvPr/>
          </p:nvSpPr>
          <p:spPr>
            <a:xfrm>
              <a:off x="4619626" y="2295525"/>
              <a:ext cx="2362200" cy="646331"/>
            </a:xfrm>
            <a:prstGeom prst="rect">
              <a:avLst/>
            </a:prstGeom>
            <a:noFill/>
          </p:spPr>
          <p:txBody>
            <a:bodyPr wrap="square" rtlCol="0">
              <a:spAutoFit/>
            </a:bodyPr>
            <a:lstStyle/>
            <a:p>
              <a:pPr algn="ctr"/>
              <a:r>
                <a:rPr lang="en-US" dirty="0" smtClean="0">
                  <a:solidFill>
                    <a:schemeClr val="tx1">
                      <a:lumMod val="75000"/>
                      <a:lumOff val="25000"/>
                    </a:schemeClr>
                  </a:solidFill>
                  <a:effectLst>
                    <a:outerShdw blurRad="50800" dist="38100" dir="2700000" algn="tl" rotWithShape="0">
                      <a:prstClr val="black">
                        <a:alpha val="40000"/>
                      </a:prstClr>
                    </a:outerShdw>
                  </a:effectLst>
                  <a:latin typeface="Calibri" pitchFamily="34" charset="0"/>
                </a:rPr>
                <a:t>Spend Management Integration</a:t>
              </a:r>
              <a:endParaRPr lang="en-US" dirty="0">
                <a:solidFill>
                  <a:schemeClr val="tx1">
                    <a:lumMod val="75000"/>
                    <a:lumOff val="25000"/>
                  </a:schemeClr>
                </a:solidFill>
                <a:effectLst>
                  <a:outerShdw blurRad="50800" dist="38100" dir="2700000" algn="tl" rotWithShape="0">
                    <a:prstClr val="black">
                      <a:alpha val="40000"/>
                    </a:prstClr>
                  </a:outerShdw>
                </a:effectLst>
                <a:latin typeface="Calibri" pitchFamily="34" charset="0"/>
              </a:endParaRPr>
            </a:p>
          </p:txBody>
        </p:sp>
      </p:grpSp>
      <p:cxnSp>
        <p:nvCxnSpPr>
          <p:cNvPr id="95" name="Straight Connector 94"/>
          <p:cNvCxnSpPr/>
          <p:nvPr/>
        </p:nvCxnSpPr>
        <p:spPr>
          <a:xfrm flipV="1">
            <a:off x="2819400" y="6172200"/>
            <a:ext cx="457200" cy="4"/>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10" name="Group 58"/>
          <p:cNvGrpSpPr/>
          <p:nvPr/>
        </p:nvGrpSpPr>
        <p:grpSpPr>
          <a:xfrm>
            <a:off x="2667000" y="5867400"/>
            <a:ext cx="2105025" cy="646331"/>
            <a:chOff x="3552826" y="2295525"/>
            <a:chExt cx="2105025" cy="646331"/>
          </a:xfrm>
        </p:grpSpPr>
        <p:sp>
          <p:nvSpPr>
            <p:cNvPr id="97" name="Oval 96"/>
            <p:cNvSpPr/>
            <p:nvPr/>
          </p:nvSpPr>
          <p:spPr>
            <a:xfrm>
              <a:off x="3552826" y="2466975"/>
              <a:ext cx="200025" cy="200025"/>
            </a:xfrm>
            <a:prstGeom prst="ellipse">
              <a:avLst/>
            </a:prstGeom>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TextBox 97"/>
            <p:cNvSpPr txBox="1"/>
            <p:nvPr/>
          </p:nvSpPr>
          <p:spPr>
            <a:xfrm>
              <a:off x="3857626" y="2295525"/>
              <a:ext cx="1800225" cy="646331"/>
            </a:xfrm>
            <a:prstGeom prst="rect">
              <a:avLst/>
            </a:prstGeom>
            <a:noFill/>
          </p:spPr>
          <p:txBody>
            <a:bodyPr wrap="square" rtlCol="0">
              <a:spAutoFit/>
            </a:bodyPr>
            <a:lstStyle/>
            <a:p>
              <a:pPr algn="ctr"/>
              <a:r>
                <a:rPr lang="en-US" dirty="0" smtClean="0">
                  <a:solidFill>
                    <a:schemeClr val="tx1">
                      <a:lumMod val="75000"/>
                      <a:lumOff val="25000"/>
                    </a:schemeClr>
                  </a:solidFill>
                  <a:effectLst>
                    <a:outerShdw blurRad="50800" dist="38100" dir="2700000" algn="tl" rotWithShape="0">
                      <a:prstClr val="black">
                        <a:alpha val="40000"/>
                      </a:prstClr>
                    </a:outerShdw>
                  </a:effectLst>
                  <a:latin typeface="Calibri" pitchFamily="34" charset="0"/>
                </a:rPr>
                <a:t>Additional Source Data</a:t>
              </a:r>
              <a:endParaRPr lang="en-US" dirty="0">
                <a:solidFill>
                  <a:schemeClr val="tx1">
                    <a:lumMod val="75000"/>
                    <a:lumOff val="25000"/>
                  </a:schemeClr>
                </a:solidFill>
                <a:effectLst>
                  <a:outerShdw blurRad="50800" dist="38100" dir="2700000" algn="tl" rotWithShape="0">
                    <a:prstClr val="black">
                      <a:alpha val="40000"/>
                    </a:prstClr>
                  </a:outerShdw>
                </a:effectLst>
                <a:latin typeface="Calibri" pitchFamily="34" charset="0"/>
              </a:endParaRPr>
            </a:p>
          </p:txBody>
        </p:sp>
      </p:grpSp>
    </p:spTree>
    <p:extLst>
      <p:ext uri="{BB962C8B-B14F-4D97-AF65-F5344CB8AC3E}">
        <p14:creationId xmlns:p14="http://schemas.microsoft.com/office/powerpoint/2010/main" val="336168393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1000"/>
                                        <p:tgtEl>
                                          <p:spTgt spid="66"/>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fade">
                                      <p:cBhvr>
                                        <p:cTn id="15" dur="1000"/>
                                        <p:tgtEl>
                                          <p:spTgt spid="81"/>
                                        </p:tgtEl>
                                      </p:cBhvr>
                                    </p:animEffect>
                                  </p:childTnLst>
                                </p:cTn>
                              </p:par>
                              <p:par>
                                <p:cTn id="16" presetID="10"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88"/>
                                        </p:tgtEl>
                                        <p:attrNameLst>
                                          <p:attrName>style.visibility</p:attrName>
                                        </p:attrNameLst>
                                      </p:cBhvr>
                                      <p:to>
                                        <p:strVal val="visible"/>
                                      </p:to>
                                    </p:set>
                                    <p:animEffect transition="in" filter="fade">
                                      <p:cBhvr>
                                        <p:cTn id="23" dur="1000"/>
                                        <p:tgtEl>
                                          <p:spTgt spid="88"/>
                                        </p:tgtEl>
                                      </p:cBhvr>
                                    </p:animEffect>
                                  </p:childTnLst>
                                </p:cTn>
                              </p:par>
                              <p:par>
                                <p:cTn id="24" presetID="10" presetClass="entr" presetSubtype="0"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95"/>
                                        </p:tgtEl>
                                        <p:attrNameLst>
                                          <p:attrName>style.visibility</p:attrName>
                                        </p:attrNameLst>
                                      </p:cBhvr>
                                      <p:to>
                                        <p:strVal val="visible"/>
                                      </p:to>
                                    </p:set>
                                    <p:animEffect transition="in" filter="fade">
                                      <p:cBhvr>
                                        <p:cTn id="31" dur="1000"/>
                                        <p:tgtEl>
                                          <p:spTgt spid="95"/>
                                        </p:tgtEl>
                                      </p:cBhvr>
                                    </p:animEffect>
                                  </p:childTnLst>
                                </p:cTn>
                              </p:par>
                              <p:par>
                                <p:cTn id="32" presetID="10" presetClass="entr" presetSubtype="0"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 Marcador de pie de página"/>
          <p:cNvSpPr>
            <a:spLocks noGrp="1"/>
          </p:cNvSpPr>
          <p:nvPr>
            <p:ph type="ftr" sz="quarter" idx="10"/>
          </p:nvPr>
        </p:nvSpPr>
        <p:spPr/>
        <p:txBody>
          <a:bodyPr/>
          <a:lstStyle/>
          <a:p>
            <a:r>
              <a:rPr lang="en-US" altLang="en-US"/>
              <a:t>© 2010 Ariba, Inc. All rights reserved. </a:t>
            </a:r>
          </a:p>
        </p:txBody>
      </p:sp>
      <p:sp>
        <p:nvSpPr>
          <p:cNvPr id="12" name="2 Marcador de número de diapositiva"/>
          <p:cNvSpPr>
            <a:spLocks noGrp="1"/>
          </p:cNvSpPr>
          <p:nvPr>
            <p:ph type="sldNum" sz="quarter" idx="11"/>
          </p:nvPr>
        </p:nvSpPr>
        <p:spPr/>
        <p:txBody>
          <a:bodyPr/>
          <a:lstStyle/>
          <a:p>
            <a:fld id="{80831291-296B-42E1-8D9F-C4D3310B713C}" type="slidenum">
              <a:rPr lang="en-US"/>
              <a:pPr/>
              <a:t>41</a:t>
            </a:fld>
            <a:endParaRPr lang="en-US"/>
          </a:p>
        </p:txBody>
      </p:sp>
      <p:sp>
        <p:nvSpPr>
          <p:cNvPr id="62466" name="Rectangle 2"/>
          <p:cNvSpPr>
            <a:spLocks noGrp="1" noChangeArrowheads="1"/>
          </p:cNvSpPr>
          <p:nvPr>
            <p:ph type="title" idx="4294967295"/>
          </p:nvPr>
        </p:nvSpPr>
        <p:spPr>
          <a:xfrm>
            <a:off x="457200" y="0"/>
            <a:ext cx="8229600" cy="1057275"/>
          </a:xfrm>
        </p:spPr>
        <p:txBody>
          <a:bodyPr/>
          <a:lstStyle/>
          <a:p>
            <a:pPr algn="ctr"/>
            <a:r>
              <a:rPr lang="en-US" sz="3000" dirty="0" smtClean="0">
                <a:solidFill>
                  <a:srgbClr val="FF0000"/>
                </a:solidFill>
              </a:rPr>
              <a:t>La </a:t>
            </a:r>
            <a:r>
              <a:rPr lang="en-US" sz="3000" dirty="0" err="1" smtClean="0">
                <a:solidFill>
                  <a:srgbClr val="FF0000"/>
                </a:solidFill>
              </a:rPr>
              <a:t>visibilidad</a:t>
            </a:r>
            <a:r>
              <a:rPr lang="en-US" sz="3000" dirty="0" smtClean="0">
                <a:solidFill>
                  <a:srgbClr val="FF0000"/>
                </a:solidFill>
              </a:rPr>
              <a:t> del </a:t>
            </a:r>
            <a:r>
              <a:rPr lang="en-US" sz="3000" dirty="0" err="1" smtClean="0">
                <a:solidFill>
                  <a:srgbClr val="FF0000"/>
                </a:solidFill>
              </a:rPr>
              <a:t>gasto</a:t>
            </a:r>
            <a:r>
              <a:rPr lang="en-US" sz="3000" dirty="0" smtClean="0">
                <a:solidFill>
                  <a:srgbClr val="FF0000"/>
                </a:solidFill>
              </a:rPr>
              <a:t> </a:t>
            </a:r>
            <a:r>
              <a:rPr lang="en-US" sz="3000" dirty="0" err="1" smtClean="0">
                <a:solidFill>
                  <a:srgbClr val="FF0000"/>
                </a:solidFill>
              </a:rPr>
              <a:t>es</a:t>
            </a:r>
            <a:r>
              <a:rPr lang="en-US" sz="3000" dirty="0" smtClean="0">
                <a:solidFill>
                  <a:srgbClr val="FF0000"/>
                </a:solidFill>
              </a:rPr>
              <a:t> </a:t>
            </a:r>
            <a:r>
              <a:rPr lang="en-US" sz="3000" dirty="0" err="1" smtClean="0">
                <a:solidFill>
                  <a:srgbClr val="FF0000"/>
                </a:solidFill>
              </a:rPr>
              <a:t>esencial</a:t>
            </a:r>
            <a:r>
              <a:rPr lang="en-US" sz="3000" dirty="0" smtClean="0">
                <a:solidFill>
                  <a:srgbClr val="FF0000"/>
                </a:solidFill>
              </a:rPr>
              <a:t> </a:t>
            </a:r>
            <a:r>
              <a:rPr lang="en-US" sz="3000" dirty="0" err="1" smtClean="0">
                <a:solidFill>
                  <a:srgbClr val="FF0000"/>
                </a:solidFill>
              </a:rPr>
              <a:t>para</a:t>
            </a:r>
            <a:r>
              <a:rPr lang="en-US" sz="3000" dirty="0" smtClean="0">
                <a:solidFill>
                  <a:srgbClr val="FF0000"/>
                </a:solidFill>
              </a:rPr>
              <a:t> el </a:t>
            </a:r>
            <a:r>
              <a:rPr lang="en-US" sz="3000" dirty="0" err="1" smtClean="0">
                <a:solidFill>
                  <a:srgbClr val="FF0000"/>
                </a:solidFill>
              </a:rPr>
              <a:t>abastecimiento</a:t>
            </a:r>
            <a:r>
              <a:rPr lang="en-US" sz="3000" dirty="0" smtClean="0">
                <a:solidFill>
                  <a:srgbClr val="FF0000"/>
                </a:solidFill>
              </a:rPr>
              <a:t> </a:t>
            </a:r>
            <a:r>
              <a:rPr lang="en-US" sz="3000" dirty="0" err="1" smtClean="0">
                <a:solidFill>
                  <a:srgbClr val="FF0000"/>
                </a:solidFill>
              </a:rPr>
              <a:t>estratégico</a:t>
            </a:r>
            <a:r>
              <a:rPr lang="en-US" sz="3000" dirty="0" smtClean="0">
                <a:solidFill>
                  <a:srgbClr val="FF0000"/>
                </a:solidFill>
              </a:rPr>
              <a:t>. </a:t>
            </a:r>
            <a:endParaRPr lang="en-US" sz="3000" dirty="0">
              <a:solidFill>
                <a:srgbClr val="FF0000"/>
              </a:solidFill>
            </a:endParaRPr>
          </a:p>
        </p:txBody>
      </p:sp>
      <p:sp>
        <p:nvSpPr>
          <p:cNvPr id="62467" name="Footer Placeholder 3"/>
          <p:cNvSpPr txBox="1">
            <a:spLocks noGrp="1"/>
          </p:cNvSpPr>
          <p:nvPr/>
        </p:nvSpPr>
        <p:spPr bwMode="auto">
          <a:xfrm>
            <a:off x="587375" y="6597650"/>
            <a:ext cx="2895600"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nSpc>
                <a:spcPct val="50000"/>
              </a:lnSpc>
            </a:pPr>
            <a:r>
              <a:rPr lang="en-US" altLang="en-US" sz="800" i="1">
                <a:solidFill>
                  <a:schemeClr val="accent2"/>
                </a:solidFill>
              </a:rPr>
              <a:t>© 2010 Ariba, Inc. All rights reserved. </a:t>
            </a:r>
          </a:p>
        </p:txBody>
      </p:sp>
      <p:sp>
        <p:nvSpPr>
          <p:cNvPr id="88" name="Slide Number Placeholder 4"/>
          <p:cNvSpPr txBox="1">
            <a:spLocks noGrp="1"/>
          </p:cNvSpPr>
          <p:nvPr/>
        </p:nvSpPr>
        <p:spPr bwMode="auto">
          <a:xfrm>
            <a:off x="106363" y="6540500"/>
            <a:ext cx="407987" cy="306388"/>
          </a:xfrm>
          <a:prstGeom prst="rect">
            <a:avLst/>
          </a:prstGeom>
          <a:noFill/>
          <a:ln>
            <a:miter lim="800000"/>
            <a:headEnd/>
            <a:tailEnd/>
          </a:ln>
        </p:spPr>
        <p:txBody>
          <a:bodyPr/>
          <a:lstStyle/>
          <a:p>
            <a:pPr algn="ctr">
              <a:defRPr/>
            </a:pPr>
            <a:fld id="{EDA3245C-B948-4A10-B414-0B65AB86B787}" type="slidenum">
              <a:rPr lang="en-US" sz="1000">
                <a:solidFill>
                  <a:schemeClr val="accent2"/>
                </a:solidFill>
                <a:latin typeface="+mj-lt"/>
              </a:rPr>
              <a:pPr algn="ctr">
                <a:defRPr/>
              </a:pPr>
              <a:t>41</a:t>
            </a:fld>
            <a:endParaRPr lang="en-US" sz="1000">
              <a:solidFill>
                <a:schemeClr val="accent2"/>
              </a:solidFill>
              <a:latin typeface="+mj-lt"/>
            </a:endParaRPr>
          </a:p>
        </p:txBody>
      </p:sp>
      <p:pic>
        <p:nvPicPr>
          <p:cNvPr id="62469" name="Picture 98" descr="SolutionGraphic_09_Solutions_AnalyzeDetails_605x56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49925" y="1057275"/>
            <a:ext cx="3154363" cy="294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0" name="Picture 99" descr="Suite reporting dashboard screenshot"/>
          <p:cNvPicPr>
            <a:picLocks noChangeAspect="1" noChangeArrowheads="1"/>
          </p:cNvPicPr>
          <p:nvPr/>
        </p:nvPicPr>
        <p:blipFill>
          <a:blip r:embed="rId3">
            <a:lum bright="32000"/>
            <a:extLst>
              <a:ext uri="{28A0092B-C50C-407E-A947-70E740481C1C}">
                <a14:useLocalDpi xmlns:a14="http://schemas.microsoft.com/office/drawing/2010/main" val="0"/>
              </a:ext>
            </a:extLst>
          </a:blip>
          <a:srcRect/>
          <a:stretch>
            <a:fillRect/>
          </a:stretch>
        </p:blipFill>
        <p:spPr bwMode="auto">
          <a:xfrm>
            <a:off x="295275" y="1182688"/>
            <a:ext cx="5199063" cy="492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8398" name="AutoShape 14"/>
          <p:cNvSpPr>
            <a:spLocks noChangeArrowheads="1"/>
          </p:cNvSpPr>
          <p:nvPr/>
        </p:nvSpPr>
        <p:spPr bwMode="auto">
          <a:xfrm>
            <a:off x="139700" y="2574925"/>
            <a:ext cx="2798763" cy="2493963"/>
          </a:xfrm>
          <a:prstGeom prst="roundRect">
            <a:avLst>
              <a:gd name="adj" fmla="val 4139"/>
            </a:avLst>
          </a:prstGeom>
          <a:gradFill rotWithShape="1">
            <a:gsLst>
              <a:gs pos="0">
                <a:srgbClr val="D8E2E7"/>
              </a:gs>
              <a:gs pos="50000">
                <a:schemeClr val="bg1"/>
              </a:gs>
              <a:gs pos="100000">
                <a:srgbClr val="D8E2E7"/>
              </a:gs>
            </a:gsLst>
            <a:lin ang="2700000" scaled="1"/>
          </a:gradFill>
          <a:ln w="19050">
            <a:noFill/>
            <a:round/>
            <a:headEnd/>
            <a:tailEnd/>
          </a:ln>
          <a:effectLst>
            <a:outerShdw blurRad="50800" dist="38100" dir="2700000" algn="tl" rotWithShape="0">
              <a:prstClr val="black">
                <a:alpha val="40000"/>
              </a:prstClr>
            </a:outerShdw>
          </a:effectLst>
        </p:spPr>
        <p:txBody>
          <a:bodyPr/>
          <a:lstStyle/>
          <a:p>
            <a:pPr>
              <a:defRPr/>
            </a:pPr>
            <a:r>
              <a:rPr lang="en-US" sz="1600">
                <a:solidFill>
                  <a:srgbClr val="455560"/>
                </a:solidFill>
                <a:latin typeface="Arial Black" pitchFamily="34" charset="0"/>
                <a:ea typeface="ＭＳ Ｐゴシック" pitchFamily="34" charset="-128"/>
              </a:rPr>
              <a:t>Integrated Role-Based Dashboard Include:</a:t>
            </a:r>
          </a:p>
        </p:txBody>
      </p:sp>
      <p:sp>
        <p:nvSpPr>
          <p:cNvPr id="62472" name="Text Box 16"/>
          <p:cNvSpPr txBox="1">
            <a:spLocks noChangeArrowheads="1"/>
          </p:cNvSpPr>
          <p:nvPr/>
        </p:nvSpPr>
        <p:spPr bwMode="auto">
          <a:xfrm>
            <a:off x="131763" y="3108325"/>
            <a:ext cx="2914650" cy="212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17475" indent="-117475">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nSpc>
                <a:spcPct val="85000"/>
              </a:lnSpc>
              <a:spcBef>
                <a:spcPct val="25000"/>
              </a:spcBef>
              <a:buClr>
                <a:schemeClr val="folHlink"/>
              </a:buClr>
              <a:buFontTx/>
              <a:buChar char="•"/>
            </a:pPr>
            <a:r>
              <a:rPr lang="en-US" sz="1600" b="1">
                <a:solidFill>
                  <a:srgbClr val="455560"/>
                </a:solidFill>
                <a:latin typeface="Arial Narrow" pitchFamily="34" charset="0"/>
                <a:ea typeface="ＭＳ Ｐゴシック" pitchFamily="34" charset="-128"/>
              </a:rPr>
              <a:t>Spend reports</a:t>
            </a:r>
          </a:p>
          <a:p>
            <a:pPr>
              <a:lnSpc>
                <a:spcPct val="85000"/>
              </a:lnSpc>
              <a:spcBef>
                <a:spcPct val="25000"/>
              </a:spcBef>
              <a:buClr>
                <a:schemeClr val="folHlink"/>
              </a:buClr>
              <a:buFontTx/>
              <a:buChar char="•"/>
            </a:pPr>
            <a:r>
              <a:rPr lang="en-US" sz="1600" b="1">
                <a:solidFill>
                  <a:srgbClr val="455560"/>
                </a:solidFill>
                <a:latin typeface="Arial Narrow" pitchFamily="34" charset="0"/>
                <a:ea typeface="ＭＳ Ｐゴシック" pitchFamily="34" charset="-128"/>
              </a:rPr>
              <a:t>Sourcing activity</a:t>
            </a:r>
          </a:p>
          <a:p>
            <a:pPr>
              <a:lnSpc>
                <a:spcPct val="85000"/>
              </a:lnSpc>
              <a:spcBef>
                <a:spcPct val="25000"/>
              </a:spcBef>
              <a:buClr>
                <a:schemeClr val="folHlink"/>
              </a:buClr>
              <a:buFontTx/>
              <a:buChar char="•"/>
            </a:pPr>
            <a:r>
              <a:rPr lang="en-US" sz="1600" b="1">
                <a:solidFill>
                  <a:srgbClr val="455560"/>
                </a:solidFill>
                <a:latin typeface="Arial Narrow" pitchFamily="34" charset="0"/>
                <a:ea typeface="ＭＳ Ｐゴシック" pitchFamily="34" charset="-128"/>
              </a:rPr>
              <a:t>In-process/expiring contracts</a:t>
            </a:r>
          </a:p>
          <a:p>
            <a:pPr>
              <a:lnSpc>
                <a:spcPct val="85000"/>
              </a:lnSpc>
              <a:spcBef>
                <a:spcPct val="25000"/>
              </a:spcBef>
              <a:buClr>
                <a:schemeClr val="folHlink"/>
              </a:buClr>
              <a:buFontTx/>
              <a:buChar char="•"/>
            </a:pPr>
            <a:r>
              <a:rPr lang="en-US" sz="1600" b="1">
                <a:solidFill>
                  <a:srgbClr val="455560"/>
                </a:solidFill>
                <a:latin typeface="Arial Narrow" pitchFamily="34" charset="0"/>
                <a:ea typeface="ＭＳ Ｐゴシック" pitchFamily="34" charset="-128"/>
              </a:rPr>
              <a:t>Purchasing activity (including non-compliant purchases)</a:t>
            </a:r>
          </a:p>
          <a:p>
            <a:pPr>
              <a:lnSpc>
                <a:spcPct val="85000"/>
              </a:lnSpc>
              <a:spcBef>
                <a:spcPct val="25000"/>
              </a:spcBef>
              <a:buClr>
                <a:schemeClr val="folHlink"/>
              </a:buClr>
              <a:buFontTx/>
              <a:buChar char="•"/>
            </a:pPr>
            <a:r>
              <a:rPr lang="en-US" sz="1600" b="1">
                <a:solidFill>
                  <a:srgbClr val="455560"/>
                </a:solidFill>
                <a:latin typeface="Arial Narrow" pitchFamily="34" charset="0"/>
                <a:ea typeface="ＭＳ Ｐゴシック" pitchFamily="34" charset="-128"/>
              </a:rPr>
              <a:t>Productivity measures</a:t>
            </a:r>
          </a:p>
          <a:p>
            <a:pPr>
              <a:lnSpc>
                <a:spcPct val="85000"/>
              </a:lnSpc>
              <a:spcBef>
                <a:spcPct val="25000"/>
              </a:spcBef>
              <a:buClr>
                <a:schemeClr val="folHlink"/>
              </a:buClr>
              <a:buFontTx/>
              <a:buChar char="•"/>
            </a:pPr>
            <a:r>
              <a:rPr lang="en-US" sz="1600" b="1">
                <a:solidFill>
                  <a:srgbClr val="455560"/>
                </a:solidFill>
                <a:latin typeface="Arial Narrow" pitchFamily="34" charset="0"/>
                <a:ea typeface="ＭＳ Ｐゴシック" pitchFamily="34" charset="-128"/>
              </a:rPr>
              <a:t>Alerts and notifications</a:t>
            </a:r>
          </a:p>
          <a:p>
            <a:pPr>
              <a:lnSpc>
                <a:spcPct val="85000"/>
              </a:lnSpc>
              <a:spcBef>
                <a:spcPct val="25000"/>
              </a:spcBef>
              <a:buClr>
                <a:schemeClr val="folHlink"/>
              </a:buClr>
              <a:buFontTx/>
              <a:buChar char="•"/>
            </a:pPr>
            <a:endParaRPr lang="en-US" sz="1600" b="1">
              <a:solidFill>
                <a:srgbClr val="455560"/>
              </a:solidFill>
              <a:latin typeface="Arial Narrow" pitchFamily="34" charset="0"/>
              <a:ea typeface="ＭＳ Ｐゴシック" pitchFamily="34" charset="-128"/>
            </a:endParaRPr>
          </a:p>
        </p:txBody>
      </p:sp>
      <p:sp>
        <p:nvSpPr>
          <p:cNvPr id="2" name="AutoShape 14"/>
          <p:cNvSpPr>
            <a:spLocks noChangeArrowheads="1"/>
          </p:cNvSpPr>
          <p:nvPr/>
        </p:nvSpPr>
        <p:spPr bwMode="auto">
          <a:xfrm>
            <a:off x="3089275" y="4064000"/>
            <a:ext cx="5918200" cy="2078038"/>
          </a:xfrm>
          <a:prstGeom prst="roundRect">
            <a:avLst>
              <a:gd name="adj" fmla="val 4139"/>
            </a:avLst>
          </a:prstGeom>
          <a:gradFill rotWithShape="1">
            <a:gsLst>
              <a:gs pos="0">
                <a:srgbClr val="D8E2E7"/>
              </a:gs>
              <a:gs pos="50000">
                <a:schemeClr val="bg1"/>
              </a:gs>
              <a:gs pos="100000">
                <a:srgbClr val="D8E2E7"/>
              </a:gs>
            </a:gsLst>
            <a:lin ang="2700000" scaled="1"/>
          </a:gradFill>
          <a:ln w="19050">
            <a:noFill/>
            <a:round/>
            <a:headEnd/>
            <a:tailEnd/>
          </a:ln>
          <a:effectLst>
            <a:outerShdw blurRad="50800" dist="38100" dir="2700000" algn="tl" rotWithShape="0">
              <a:prstClr val="black">
                <a:alpha val="40000"/>
              </a:prstClr>
            </a:outerShdw>
          </a:effectLst>
        </p:spPr>
        <p:txBody>
          <a:bodyPr/>
          <a:lstStyle/>
          <a:p>
            <a:pPr>
              <a:defRPr/>
            </a:pPr>
            <a:r>
              <a:rPr lang="en-US" sz="1600" dirty="0">
                <a:solidFill>
                  <a:srgbClr val="455560"/>
                </a:solidFill>
                <a:latin typeface="Arial Black" pitchFamily="34" charset="0"/>
                <a:ea typeface="ＭＳ Ｐゴシック" pitchFamily="34" charset="-128"/>
              </a:rPr>
              <a:t>According to the Analysts:</a:t>
            </a:r>
          </a:p>
          <a:p>
            <a:pPr>
              <a:defRPr/>
            </a:pPr>
            <a:r>
              <a:rPr lang="en-US" sz="1600" b="1" dirty="0">
                <a:solidFill>
                  <a:srgbClr val="455560"/>
                </a:solidFill>
                <a:latin typeface="Arial Narrow" pitchFamily="34" charset="0"/>
                <a:ea typeface="ＭＳ Ｐゴシック" pitchFamily="34" charset="-128"/>
              </a:rPr>
              <a:t>“Remarkable demonstration of market understanding and marketing execution for this suite.” </a:t>
            </a:r>
          </a:p>
          <a:p>
            <a:pPr algn="r">
              <a:buFontTx/>
              <a:buChar char="-"/>
              <a:defRPr/>
            </a:pPr>
            <a:r>
              <a:rPr lang="en-US" sz="1600" b="1" dirty="0">
                <a:solidFill>
                  <a:srgbClr val="455560"/>
                </a:solidFill>
                <a:latin typeface="Arial Narrow" pitchFamily="34" charset="0"/>
                <a:ea typeface="ＭＳ Ｐゴシック" pitchFamily="34" charset="-128"/>
              </a:rPr>
              <a:t> Gartner, Strategic Sourcing MQ, Feb. 2010</a:t>
            </a:r>
          </a:p>
          <a:p>
            <a:pPr algn="r">
              <a:buFontTx/>
              <a:buChar char="-"/>
              <a:defRPr/>
            </a:pPr>
            <a:endParaRPr lang="en-US" sz="1600" b="1" dirty="0">
              <a:solidFill>
                <a:srgbClr val="455560"/>
              </a:solidFill>
              <a:latin typeface="Arial Narrow" pitchFamily="34" charset="0"/>
              <a:ea typeface="ＭＳ Ｐゴシック" pitchFamily="34" charset="-128"/>
            </a:endParaRPr>
          </a:p>
          <a:p>
            <a:pPr>
              <a:defRPr/>
            </a:pPr>
            <a:r>
              <a:rPr lang="en-US" sz="1600" b="1" dirty="0">
                <a:solidFill>
                  <a:srgbClr val="455560"/>
                </a:solidFill>
                <a:latin typeface="Arial Narrow" pitchFamily="34" charset="0"/>
                <a:ea typeface="ＭＳ Ｐゴシック" pitchFamily="34" charset="-128"/>
              </a:rPr>
              <a:t>Ariba is the largest provider with more spend analysis customers and revenues than any other vendor.</a:t>
            </a:r>
          </a:p>
          <a:p>
            <a:pPr algn="r">
              <a:defRPr/>
            </a:pPr>
            <a:r>
              <a:rPr lang="en-US" sz="1600" b="1" dirty="0">
                <a:solidFill>
                  <a:srgbClr val="455560"/>
                </a:solidFill>
                <a:latin typeface="Arial Narrow" pitchFamily="34" charset="0"/>
                <a:ea typeface="ＭＳ Ｐゴシック" pitchFamily="34" charset="-128"/>
              </a:rPr>
              <a:t>- According to Forrester, Market Overview, Apr. 2008</a:t>
            </a:r>
          </a:p>
        </p:txBody>
      </p:sp>
      <p:sp>
        <p:nvSpPr>
          <p:cNvPr id="62474" name="AutoShape 214">
            <a:hlinkClick r:id="rId4" action="ppaction://hlinksldjump" highlightClick="1"/>
          </p:cNvPr>
          <p:cNvSpPr>
            <a:spLocks noChangeArrowheads="1"/>
          </p:cNvSpPr>
          <p:nvPr/>
        </p:nvSpPr>
        <p:spPr bwMode="auto">
          <a:xfrm>
            <a:off x="7429500" y="6296025"/>
            <a:ext cx="466725" cy="447675"/>
          </a:xfrm>
          <a:prstGeom prst="actionButtonReturn">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s-CL"/>
          </a:p>
        </p:txBody>
      </p:sp>
    </p:spTree>
    <p:extLst>
      <p:ext uri="{BB962C8B-B14F-4D97-AF65-F5344CB8AC3E}">
        <p14:creationId xmlns:p14="http://schemas.microsoft.com/office/powerpoint/2010/main" val="3983226125"/>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Footer Placeholder 1"/>
          <p:cNvSpPr>
            <a:spLocks noGrp="1"/>
          </p:cNvSpPr>
          <p:nvPr>
            <p:ph type="ftr" sz="quarter" idx="10"/>
          </p:nvPr>
        </p:nvSpPr>
        <p:spPr>
          <a:xfrm rot="16200000">
            <a:off x="-45691" y="4323874"/>
            <a:ext cx="2625969" cy="228600"/>
          </a:xfrm>
          <a:noFill/>
        </p:spPr>
        <p:txBody>
          <a:bodyPr/>
          <a:lstStyle/>
          <a:p>
            <a:r>
              <a:rPr lang="en-US" altLang="en-US" smtClean="0"/>
              <a:t>© 2010 Ariba, Inc. All rights reserved. </a:t>
            </a:r>
          </a:p>
        </p:txBody>
      </p:sp>
      <p:sp>
        <p:nvSpPr>
          <p:cNvPr id="13" name="Slide Number Placeholder 2"/>
          <p:cNvSpPr>
            <a:spLocks noGrp="1"/>
          </p:cNvSpPr>
          <p:nvPr>
            <p:ph type="sldNum" sz="quarter" idx="11"/>
          </p:nvPr>
        </p:nvSpPr>
        <p:spPr/>
        <p:txBody>
          <a:bodyPr/>
          <a:lstStyle/>
          <a:p>
            <a:pPr>
              <a:defRPr/>
            </a:pPr>
            <a:fld id="{BB700419-EE70-4459-A54E-B661ED36D319}" type="slidenum">
              <a:rPr lang="en-US"/>
              <a:pPr>
                <a:defRPr/>
              </a:pPr>
              <a:t>42</a:t>
            </a:fld>
            <a:endParaRPr lang="en-US"/>
          </a:p>
        </p:txBody>
      </p:sp>
      <p:pic>
        <p:nvPicPr>
          <p:cNvPr id="11268" name="Picture 2" descr="SolutionsGraphic_09_NetworkGroundShadow(BuildPiece,GroundShadow)_605x551"/>
          <p:cNvPicPr>
            <a:picLocks noChangeAspect="1" noChangeArrowheads="1"/>
          </p:cNvPicPr>
          <p:nvPr/>
        </p:nvPicPr>
        <p:blipFill>
          <a:blip r:embed="rId3" cstate="print"/>
          <a:srcRect/>
          <a:stretch>
            <a:fillRect/>
          </a:stretch>
        </p:blipFill>
        <p:spPr bwMode="auto">
          <a:xfrm>
            <a:off x="1275823" y="983738"/>
            <a:ext cx="5762625" cy="5248275"/>
          </a:xfrm>
          <a:prstGeom prst="rect">
            <a:avLst/>
          </a:prstGeom>
          <a:noFill/>
          <a:ln w="9525">
            <a:noFill/>
            <a:miter lim="800000"/>
            <a:headEnd/>
            <a:tailEnd/>
          </a:ln>
        </p:spPr>
      </p:pic>
      <p:pic>
        <p:nvPicPr>
          <p:cNvPr id="11269" name="Picture 4" descr="SolutionsGraphic_09_Network(BuildPiece)_605x551"/>
          <p:cNvPicPr>
            <a:picLocks noChangeAspect="1" noChangeArrowheads="1"/>
          </p:cNvPicPr>
          <p:nvPr/>
        </p:nvPicPr>
        <p:blipFill>
          <a:blip r:embed="rId4" cstate="print"/>
          <a:srcRect/>
          <a:stretch>
            <a:fillRect/>
          </a:stretch>
        </p:blipFill>
        <p:spPr bwMode="auto">
          <a:xfrm>
            <a:off x="1275823" y="931351"/>
            <a:ext cx="5762625" cy="5248275"/>
          </a:xfrm>
          <a:prstGeom prst="rect">
            <a:avLst/>
          </a:prstGeom>
          <a:noFill/>
          <a:ln w="9525">
            <a:noFill/>
            <a:miter lim="800000"/>
            <a:headEnd/>
            <a:tailEnd/>
          </a:ln>
        </p:spPr>
      </p:pic>
      <p:pic>
        <p:nvPicPr>
          <p:cNvPr id="11270" name="Picture 5" descr="SolutionsGraphic_09_Text_AribaNetwork(BuildPiece)_242x43"/>
          <p:cNvPicPr>
            <a:picLocks noChangeAspect="1" noChangeArrowheads="1"/>
          </p:cNvPicPr>
          <p:nvPr/>
        </p:nvPicPr>
        <p:blipFill>
          <a:blip r:embed="rId5" cstate="print"/>
          <a:srcRect/>
          <a:stretch>
            <a:fillRect/>
          </a:stretch>
        </p:blipFill>
        <p:spPr bwMode="auto">
          <a:xfrm>
            <a:off x="3050648" y="5418860"/>
            <a:ext cx="2305050" cy="409575"/>
          </a:xfrm>
          <a:prstGeom prst="rect">
            <a:avLst/>
          </a:prstGeom>
          <a:noFill/>
          <a:ln w="9525">
            <a:noFill/>
            <a:miter lim="800000"/>
            <a:headEnd/>
            <a:tailEnd/>
          </a:ln>
        </p:spPr>
      </p:pic>
      <p:pic>
        <p:nvPicPr>
          <p:cNvPr id="11271" name="Picture 6" descr="SolutionsGraphic_09_Text_AribaSpendManagementSolutions(BuildPiece)_405x100"/>
          <p:cNvPicPr>
            <a:picLocks noChangeAspect="1" noChangeArrowheads="1"/>
          </p:cNvPicPr>
          <p:nvPr/>
        </p:nvPicPr>
        <p:blipFill>
          <a:blip r:embed="rId6" cstate="print"/>
          <a:srcRect/>
          <a:stretch>
            <a:fillRect/>
          </a:stretch>
        </p:blipFill>
        <p:spPr bwMode="auto">
          <a:xfrm>
            <a:off x="2236261" y="4318722"/>
            <a:ext cx="3857625" cy="952500"/>
          </a:xfrm>
          <a:prstGeom prst="rect">
            <a:avLst/>
          </a:prstGeom>
          <a:noFill/>
          <a:ln w="9525">
            <a:noFill/>
            <a:miter lim="800000"/>
            <a:headEnd/>
            <a:tailEnd/>
          </a:ln>
        </p:spPr>
      </p:pic>
      <p:pic>
        <p:nvPicPr>
          <p:cNvPr id="11272" name="Picture 7" descr="SolutionsGraphic_09_Logo_Ariba(BuildPiece)_88x38"/>
          <p:cNvPicPr>
            <a:picLocks noChangeAspect="1" noChangeArrowheads="1"/>
          </p:cNvPicPr>
          <p:nvPr/>
        </p:nvPicPr>
        <p:blipFill>
          <a:blip r:embed="rId7" cstate="print"/>
          <a:srcRect/>
          <a:stretch>
            <a:fillRect/>
          </a:stretch>
        </p:blipFill>
        <p:spPr bwMode="auto">
          <a:xfrm>
            <a:off x="3765023" y="3058247"/>
            <a:ext cx="838200" cy="361950"/>
          </a:xfrm>
          <a:prstGeom prst="rect">
            <a:avLst/>
          </a:prstGeom>
          <a:noFill/>
          <a:ln w="9525">
            <a:noFill/>
            <a:miter lim="800000"/>
            <a:headEnd/>
            <a:tailEnd/>
          </a:ln>
        </p:spPr>
      </p:pic>
      <p:pic>
        <p:nvPicPr>
          <p:cNvPr id="11273" name="Picture 8" descr="SolutionsGraphic_09_Solutions&amp;Services_SourceOut(BuildPiece,DropShadow)_494x428"/>
          <p:cNvPicPr>
            <a:picLocks noChangeAspect="1" noChangeArrowheads="1"/>
          </p:cNvPicPr>
          <p:nvPr/>
        </p:nvPicPr>
        <p:blipFill>
          <a:blip r:embed="rId8" cstate="print"/>
          <a:srcRect/>
          <a:stretch>
            <a:fillRect/>
          </a:stretch>
        </p:blipFill>
        <p:spPr bwMode="auto">
          <a:xfrm>
            <a:off x="1788586" y="1243735"/>
            <a:ext cx="4705350" cy="4076700"/>
          </a:xfrm>
          <a:prstGeom prst="rect">
            <a:avLst/>
          </a:prstGeom>
          <a:noFill/>
          <a:ln w="9525">
            <a:noFill/>
            <a:miter lim="800000"/>
            <a:headEnd/>
            <a:tailEnd/>
          </a:ln>
        </p:spPr>
      </p:pic>
      <p:pic>
        <p:nvPicPr>
          <p:cNvPr id="11274" name="Picture 9" descr="SolutionsGraphic_09_Solutions&amp;Services_SourceOut(BuildPiece,Highlighted)_494x428"/>
          <p:cNvPicPr>
            <a:picLocks noChangeAspect="1" noChangeArrowheads="1"/>
          </p:cNvPicPr>
          <p:nvPr/>
        </p:nvPicPr>
        <p:blipFill>
          <a:blip r:embed="rId9" cstate="print"/>
          <a:srcRect/>
          <a:stretch>
            <a:fillRect/>
          </a:stretch>
        </p:blipFill>
        <p:spPr bwMode="auto">
          <a:xfrm>
            <a:off x="1788586" y="1243735"/>
            <a:ext cx="4705350" cy="4076700"/>
          </a:xfrm>
          <a:prstGeom prst="rect">
            <a:avLst/>
          </a:prstGeom>
          <a:noFill/>
          <a:ln w="9525">
            <a:noFill/>
            <a:miter lim="800000"/>
            <a:headEnd/>
            <a:tailEnd/>
          </a:ln>
        </p:spPr>
      </p:pic>
      <p:pic>
        <p:nvPicPr>
          <p:cNvPr id="11275" name="Picture 10" descr="SolutionsGraphic_09_Text_AribaSpendManagementSolutions(BuildPiece,Highlighted)_405x100"/>
          <p:cNvPicPr>
            <a:picLocks noChangeAspect="1" noChangeArrowheads="1"/>
          </p:cNvPicPr>
          <p:nvPr/>
        </p:nvPicPr>
        <p:blipFill>
          <a:blip r:embed="rId10" cstate="print"/>
          <a:srcRect/>
          <a:stretch>
            <a:fillRect/>
          </a:stretch>
        </p:blipFill>
        <p:spPr bwMode="auto">
          <a:xfrm>
            <a:off x="2237848" y="4313960"/>
            <a:ext cx="3857625" cy="952500"/>
          </a:xfrm>
          <a:prstGeom prst="rect">
            <a:avLst/>
          </a:prstGeom>
          <a:noFill/>
          <a:ln w="9525">
            <a:noFill/>
            <a:miter lim="800000"/>
            <a:headEnd/>
            <a:tailEnd/>
          </a:ln>
        </p:spPr>
      </p:pic>
      <p:pic>
        <p:nvPicPr>
          <p:cNvPr id="11276" name="Picture 11" descr="SolutionsGraphic_09_Solutions_Source(BuildPiece)_264x327"/>
          <p:cNvPicPr>
            <a:picLocks noChangeAspect="1" noChangeArrowheads="1"/>
          </p:cNvPicPr>
          <p:nvPr/>
        </p:nvPicPr>
        <p:blipFill>
          <a:blip r:embed="rId11" cstate="print"/>
          <a:srcRect/>
          <a:stretch>
            <a:fillRect/>
          </a:stretch>
        </p:blipFill>
        <p:spPr bwMode="auto">
          <a:xfrm>
            <a:off x="4371448" y="1024660"/>
            <a:ext cx="2514600" cy="3114675"/>
          </a:xfrm>
          <a:prstGeom prst="rect">
            <a:avLst/>
          </a:prstGeom>
          <a:noFill/>
          <a:ln w="9525">
            <a:noFill/>
            <a:miter lim="800000"/>
            <a:headEnd/>
            <a:tailEnd/>
          </a:ln>
        </p:spPr>
      </p:pic>
      <p:sp>
        <p:nvSpPr>
          <p:cNvPr id="14" name="Rectangle 18"/>
          <p:cNvSpPr txBox="1">
            <a:spLocks noChangeArrowheads="1"/>
          </p:cNvSpPr>
          <p:nvPr/>
        </p:nvSpPr>
        <p:spPr bwMode="auto">
          <a:xfrm>
            <a:off x="1937967" y="87290"/>
            <a:ext cx="3862316" cy="838200"/>
          </a:xfrm>
          <a:prstGeom prst="rect">
            <a:avLst/>
          </a:prstGeom>
          <a:noFill/>
          <a:ln w="9525">
            <a:noFill/>
            <a:miter lim="800000"/>
            <a:headEnd/>
            <a:tailEnd/>
          </a:ln>
        </p:spPr>
        <p:txBody>
          <a:bodyPr vert="horz" wrap="square" lIns="91418" tIns="45709" rIns="91418" bIns="45709" numCol="1" anchor="ctr" anchorCtr="0" compatLnSpc="1">
            <a:prstTxWarp prst="textNoShape">
              <a:avLst/>
            </a:prstTxWarp>
          </a:bodyPr>
          <a:lstStyle/>
          <a:p>
            <a:pPr marL="0" marR="0" lvl="0" indent="0" algn="l" defTabSz="1019175" rtl="0" eaLnBrk="1" fontAlgn="base" latinLnBrk="0" hangingPunct="1">
              <a:lnSpc>
                <a:spcPct val="100000"/>
              </a:lnSpc>
              <a:spcBef>
                <a:spcPct val="0"/>
              </a:spcBef>
              <a:spcAft>
                <a:spcPct val="0"/>
              </a:spcAft>
              <a:buClrTx/>
              <a:buSzTx/>
              <a:buFontTx/>
              <a:buNone/>
              <a:tabLst/>
              <a:defRPr/>
            </a:pPr>
            <a:r>
              <a:rPr kumimoji="0" lang="en-US" sz="3200" b="0" i="0" u="none" strike="noStrike" kern="0" cap="none" spc="0" normalizeH="0" baseline="0" noProof="0" dirty="0" smtClean="0">
                <a:ln>
                  <a:noFill/>
                </a:ln>
                <a:solidFill>
                  <a:schemeClr val="accent2"/>
                </a:solidFill>
                <a:effectLst/>
                <a:uLnTx/>
                <a:uFillTx/>
                <a:latin typeface="+mj-lt"/>
                <a:ea typeface="+mj-ea"/>
                <a:cs typeface="+mj-cs"/>
              </a:rPr>
              <a:t>Sourcing</a:t>
            </a:r>
            <a:endParaRPr kumimoji="0" lang="en-US" altLang="en-US" sz="3200" b="0" i="0" u="none" strike="noStrike" kern="0" cap="none" spc="0" normalizeH="0" baseline="0" noProof="0" dirty="0" smtClean="0">
              <a:ln>
                <a:noFill/>
              </a:ln>
              <a:solidFill>
                <a:schemeClr val="accent2"/>
              </a:solidFill>
              <a:effectLst/>
              <a:uLnTx/>
              <a:uFillTx/>
              <a:latin typeface="+mj-lt"/>
              <a:ea typeface="+mj-ea"/>
              <a:cs typeface="+mj-cs"/>
            </a:endParaRPr>
          </a:p>
        </p:txBody>
      </p:sp>
    </p:spTree>
    <p:extLst>
      <p:ext uri="{BB962C8B-B14F-4D97-AF65-F5344CB8AC3E}">
        <p14:creationId xmlns:p14="http://schemas.microsoft.com/office/powerpoint/2010/main" val="1832919184"/>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Footer Placeholder 1"/>
          <p:cNvSpPr txBox="1">
            <a:spLocks noGrp="1"/>
          </p:cNvSpPr>
          <p:nvPr/>
        </p:nvSpPr>
        <p:spPr bwMode="auto">
          <a:xfrm>
            <a:off x="587375" y="6597650"/>
            <a:ext cx="2895600" cy="171450"/>
          </a:xfrm>
          <a:prstGeom prst="rect">
            <a:avLst/>
          </a:prstGeom>
          <a:noFill/>
          <a:ln w="9525">
            <a:noFill/>
            <a:miter lim="800000"/>
            <a:headEnd/>
            <a:tailEnd/>
          </a:ln>
        </p:spPr>
        <p:txBody>
          <a:bodyPr/>
          <a:lstStyle/>
          <a:p>
            <a:pPr>
              <a:lnSpc>
                <a:spcPct val="50000"/>
              </a:lnSpc>
            </a:pPr>
            <a:r>
              <a:rPr lang="en-US" altLang="en-US" sz="800" i="1">
                <a:solidFill>
                  <a:schemeClr val="accent2"/>
                </a:solidFill>
              </a:rPr>
              <a:t>© 2010 Ariba, Inc. All rights reserved. </a:t>
            </a:r>
          </a:p>
        </p:txBody>
      </p:sp>
      <p:sp>
        <p:nvSpPr>
          <p:cNvPr id="20" name="Slide Number Placeholder 2"/>
          <p:cNvSpPr txBox="1">
            <a:spLocks noGrp="1"/>
          </p:cNvSpPr>
          <p:nvPr/>
        </p:nvSpPr>
        <p:spPr bwMode="auto">
          <a:xfrm>
            <a:off x="106363" y="6540500"/>
            <a:ext cx="407987" cy="306388"/>
          </a:xfrm>
          <a:prstGeom prst="rect">
            <a:avLst/>
          </a:prstGeom>
          <a:noFill/>
          <a:ln>
            <a:miter lim="800000"/>
            <a:headEnd/>
            <a:tailEnd/>
          </a:ln>
        </p:spPr>
        <p:txBody>
          <a:bodyPr/>
          <a:lstStyle/>
          <a:p>
            <a:pPr algn="ctr">
              <a:defRPr/>
            </a:pPr>
            <a:fld id="{140BD089-7B29-4D08-932C-0DEA7E747A15}" type="slidenum">
              <a:rPr lang="en-US" sz="1000">
                <a:solidFill>
                  <a:schemeClr val="accent2"/>
                </a:solidFill>
                <a:latin typeface="+mj-lt"/>
              </a:rPr>
              <a:pPr algn="ctr">
                <a:defRPr/>
              </a:pPr>
              <a:t>43</a:t>
            </a:fld>
            <a:endParaRPr lang="en-US" sz="1000">
              <a:solidFill>
                <a:schemeClr val="accent2"/>
              </a:solidFill>
              <a:latin typeface="+mj-lt"/>
            </a:endParaRPr>
          </a:p>
        </p:txBody>
      </p:sp>
      <p:sp>
        <p:nvSpPr>
          <p:cNvPr id="57364" name="Rectangle 18"/>
          <p:cNvSpPr>
            <a:spLocks noGrp="1" noChangeArrowheads="1"/>
          </p:cNvSpPr>
          <p:nvPr>
            <p:ph type="title" idx="4294967295"/>
          </p:nvPr>
        </p:nvSpPr>
        <p:spPr>
          <a:xfrm>
            <a:off x="560388" y="19050"/>
            <a:ext cx="7718425" cy="838200"/>
          </a:xfrm>
          <a:noFill/>
        </p:spPr>
        <p:txBody>
          <a:bodyPr lIns="91418" tIns="45709" rIns="91418" bIns="45709"/>
          <a:lstStyle/>
          <a:p>
            <a:pPr defTabSz="1019175" eaLnBrk="1" hangingPunct="1"/>
            <a:r>
              <a:rPr lang="en-US" sz="4000" dirty="0" smtClean="0">
                <a:solidFill>
                  <a:srgbClr val="FF0000"/>
                </a:solidFill>
              </a:rPr>
              <a:t>Sourcing </a:t>
            </a:r>
            <a:r>
              <a:rPr lang="en-US" sz="4000" dirty="0" smtClean="0">
                <a:solidFill>
                  <a:srgbClr val="FF0000"/>
                </a:solidFill>
              </a:rPr>
              <a:t>Overview</a:t>
            </a:r>
            <a:endParaRPr lang="en-US" altLang="en-US" sz="4000" dirty="0" smtClean="0">
              <a:solidFill>
                <a:srgbClr val="FF0000"/>
              </a:solidFill>
            </a:endParaRPr>
          </a:p>
        </p:txBody>
      </p:sp>
      <p:pic>
        <p:nvPicPr>
          <p:cNvPr id="22" name="21 Imagen"/>
          <p:cNvPicPr/>
          <p:nvPr/>
        </p:nvPicPr>
        <p:blipFill>
          <a:blip r:embed="rId3" cstate="print"/>
          <a:srcRect/>
          <a:stretch>
            <a:fillRect/>
          </a:stretch>
        </p:blipFill>
        <p:spPr bwMode="auto">
          <a:xfrm>
            <a:off x="450376" y="966651"/>
            <a:ext cx="7674721" cy="5270376"/>
          </a:xfrm>
          <a:prstGeom prst="rect">
            <a:avLst/>
          </a:prstGeom>
          <a:noFill/>
          <a:ln w="9525">
            <a:noFill/>
            <a:miter lim="800000"/>
            <a:headEnd/>
            <a:tailEnd/>
          </a:ln>
        </p:spPr>
      </p:pic>
    </p:spTree>
    <p:extLst>
      <p:ext uri="{BB962C8B-B14F-4D97-AF65-F5344CB8AC3E}">
        <p14:creationId xmlns:p14="http://schemas.microsoft.com/office/powerpoint/2010/main" val="2319599127"/>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3 Marcador de pie de página"/>
          <p:cNvSpPr>
            <a:spLocks noGrp="1"/>
          </p:cNvSpPr>
          <p:nvPr>
            <p:ph type="ftr" sz="quarter" idx="10"/>
          </p:nvPr>
        </p:nvSpPr>
        <p:spPr/>
        <p:txBody>
          <a:bodyPr/>
          <a:lstStyle/>
          <a:p>
            <a:r>
              <a:rPr lang="en-US" altLang="en-US"/>
              <a:t>Quadrem Proprietário e Confidencial</a:t>
            </a:r>
          </a:p>
        </p:txBody>
      </p:sp>
      <p:sp>
        <p:nvSpPr>
          <p:cNvPr id="14" name="4 Marcador de número de diapositiva"/>
          <p:cNvSpPr>
            <a:spLocks noGrp="1"/>
          </p:cNvSpPr>
          <p:nvPr>
            <p:ph type="sldNum" sz="quarter" idx="11"/>
          </p:nvPr>
        </p:nvSpPr>
        <p:spPr/>
        <p:txBody>
          <a:bodyPr/>
          <a:lstStyle/>
          <a:p>
            <a:fld id="{7FE3EC95-CC64-46A2-9C92-70848E68D55F}" type="slidenum">
              <a:rPr lang="en-US" altLang="en-US"/>
              <a:pPr/>
              <a:t>44</a:t>
            </a:fld>
            <a:endParaRPr lang="en-US" altLang="en-US"/>
          </a:p>
        </p:txBody>
      </p:sp>
      <p:sp>
        <p:nvSpPr>
          <p:cNvPr id="1341443" name="Rectangle 3"/>
          <p:cNvSpPr>
            <a:spLocks noGrp="1" noChangeArrowheads="1"/>
          </p:cNvSpPr>
          <p:nvPr>
            <p:ph type="body" idx="1"/>
          </p:nvPr>
        </p:nvSpPr>
        <p:spPr>
          <a:xfrm>
            <a:off x="395287" y="188640"/>
            <a:ext cx="8748713" cy="2559050"/>
          </a:xfrm>
        </p:spPr>
        <p:txBody>
          <a:bodyPr/>
          <a:lstStyle/>
          <a:p>
            <a:r>
              <a:rPr lang="es-ES_tradnl" sz="2400" dirty="0" smtClean="0"/>
              <a:t>Subastas  y Licitaciones electrónicas: </a:t>
            </a:r>
            <a:endParaRPr lang="es-ES_tradnl" sz="2400" dirty="0"/>
          </a:p>
          <a:p>
            <a:endParaRPr lang="es-ES_tradnl" sz="2400" dirty="0"/>
          </a:p>
          <a:p>
            <a:pPr lvl="1"/>
            <a:r>
              <a:rPr lang="es-ES_tradnl" sz="2400" dirty="0"/>
              <a:t>Proceso de selección de proveedores o contratistas para abastecerse de un bien o servicio, desarrollado con apoyo de Tecnologías de Información y Comunicaciones.</a:t>
            </a:r>
          </a:p>
        </p:txBody>
      </p:sp>
      <p:sp>
        <p:nvSpPr>
          <p:cNvPr id="1341444" name="Text Box 4"/>
          <p:cNvSpPr txBox="1">
            <a:spLocks noChangeArrowheads="1"/>
          </p:cNvSpPr>
          <p:nvPr/>
        </p:nvSpPr>
        <p:spPr bwMode="auto">
          <a:xfrm>
            <a:off x="2987675" y="3356992"/>
            <a:ext cx="5765800" cy="1636713"/>
          </a:xfrm>
          <a:prstGeom prst="rect">
            <a:avLst/>
          </a:prstGeom>
          <a:ln/>
        </p:spPr>
        <p:style>
          <a:lnRef idx="1">
            <a:schemeClr val="accent1"/>
          </a:lnRef>
          <a:fillRef idx="2">
            <a:schemeClr val="accent1"/>
          </a:fillRef>
          <a:effectRef idx="1">
            <a:schemeClr val="accent1"/>
          </a:effectRef>
          <a:fontRef idx="minor">
            <a:schemeClr val="dk1"/>
          </a:fontRef>
        </p:style>
        <p:txBody>
          <a:bodyPr/>
          <a:lstStyle>
            <a:lvl1pPr marL="341313" indent="-341313">
              <a:defRPr>
                <a:solidFill>
                  <a:schemeClr val="tx1"/>
                </a:solidFill>
                <a:latin typeface="Arial" charset="0"/>
              </a:defRPr>
            </a:lvl1pPr>
            <a:lvl2pPr marL="512763">
              <a:defRPr>
                <a:solidFill>
                  <a:schemeClr val="tx1"/>
                </a:solidFill>
                <a:latin typeface="Arial" charset="0"/>
              </a:defRPr>
            </a:lvl2pPr>
            <a:lvl3pPr>
              <a:defRPr>
                <a:solidFill>
                  <a:schemeClr val="tx1"/>
                </a:solidFill>
                <a:latin typeface="Arial" charset="0"/>
              </a:defRPr>
            </a:lvl3pPr>
            <a:lvl4pPr>
              <a:defRPr>
                <a:solidFill>
                  <a:schemeClr val="tx1"/>
                </a:solidFill>
                <a:latin typeface="Arial" charset="0"/>
              </a:defRPr>
            </a:lvl4pPr>
            <a:lvl5pPr>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eaLnBrk="1" hangingPunct="1">
              <a:buFontTx/>
              <a:buChar char="•"/>
            </a:pPr>
            <a:r>
              <a:rPr lang="en-US" sz="1600" i="1" dirty="0"/>
              <a:t>“Electronic Reverse Auctions are here to stay and their use will continue to grow”</a:t>
            </a:r>
          </a:p>
          <a:p>
            <a:pPr eaLnBrk="1" hangingPunct="1"/>
            <a:endParaRPr lang="en-US" sz="1600" i="1" dirty="0"/>
          </a:p>
          <a:p>
            <a:pPr eaLnBrk="1" hangingPunct="1">
              <a:buFontTx/>
              <a:buChar char="•"/>
            </a:pPr>
            <a:r>
              <a:rPr lang="en-US" sz="1600" i="1" dirty="0"/>
              <a:t>“…Electronic Reverse Auction’s resulted in outcomes that were as good as our best negotiations and better than most of our negotiations”</a:t>
            </a:r>
          </a:p>
        </p:txBody>
      </p:sp>
      <p:sp>
        <p:nvSpPr>
          <p:cNvPr id="1341445" name="Rectangle 5"/>
          <p:cNvSpPr>
            <a:spLocks noChangeArrowheads="1"/>
          </p:cNvSpPr>
          <p:nvPr/>
        </p:nvSpPr>
        <p:spPr bwMode="auto">
          <a:xfrm>
            <a:off x="2976912" y="5072063"/>
            <a:ext cx="6048375"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1400" b="1">
                <a:solidFill>
                  <a:schemeClr val="accent1"/>
                </a:solidFill>
              </a:rPr>
              <a:t>Center for Advanced Procurement Studies  “</a:t>
            </a:r>
            <a:r>
              <a:rPr lang="en-US" sz="1400" b="1" i="1">
                <a:solidFill>
                  <a:schemeClr val="accent1"/>
                </a:solidFill>
              </a:rPr>
              <a:t>The Role of Reverse Auctions in Strategic Sourcing”</a:t>
            </a:r>
            <a:endParaRPr lang="es-ES_tradnl" sz="1400" b="1" i="1">
              <a:solidFill>
                <a:schemeClr val="accent1"/>
              </a:solidFill>
            </a:endParaRPr>
          </a:p>
        </p:txBody>
      </p:sp>
    </p:spTree>
    <p:extLst>
      <p:ext uri="{BB962C8B-B14F-4D97-AF65-F5344CB8AC3E}">
        <p14:creationId xmlns:p14="http://schemas.microsoft.com/office/powerpoint/2010/main" val="356354820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341443">
                                            <p:txEl>
                                              <p:pRg st="0" end="0"/>
                                            </p:txEl>
                                          </p:spTgt>
                                        </p:tgtEl>
                                        <p:attrNameLst>
                                          <p:attrName>style.visibility</p:attrName>
                                        </p:attrNameLst>
                                      </p:cBhvr>
                                      <p:to>
                                        <p:strVal val="visible"/>
                                      </p:to>
                                    </p:set>
                                    <p:animEffect transition="in" filter="box(in)">
                                      <p:cBhvr>
                                        <p:cTn id="7" dur="500"/>
                                        <p:tgtEl>
                                          <p:spTgt spid="1341443">
                                            <p:txEl>
                                              <p:pRg st="0" end="0"/>
                                            </p:txEl>
                                          </p:spTgt>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1341443">
                                            <p:txEl>
                                              <p:pRg st="2" end="2"/>
                                            </p:txEl>
                                          </p:spTgt>
                                        </p:tgtEl>
                                        <p:attrNameLst>
                                          <p:attrName>style.visibility</p:attrName>
                                        </p:attrNameLst>
                                      </p:cBhvr>
                                      <p:to>
                                        <p:strVal val="visible"/>
                                      </p:to>
                                    </p:set>
                                    <p:animEffect transition="in" filter="box(in)">
                                      <p:cBhvr>
                                        <p:cTn id="10" dur="500"/>
                                        <p:tgtEl>
                                          <p:spTgt spid="1341443">
                                            <p:txEl>
                                              <p:pRg st="2" end="2"/>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1341444"/>
                                        </p:tgtEl>
                                        <p:attrNameLst>
                                          <p:attrName>style.visibility</p:attrName>
                                        </p:attrNameLst>
                                      </p:cBhvr>
                                      <p:to>
                                        <p:strVal val="visible"/>
                                      </p:to>
                                    </p:set>
                                    <p:animEffect transition="in" filter="box(in)">
                                      <p:cBhvr>
                                        <p:cTn id="15" dur="500"/>
                                        <p:tgtEl>
                                          <p:spTgt spid="1341444"/>
                                        </p:tgtEl>
                                      </p:cBhvr>
                                    </p:animEffect>
                                  </p:childTnLst>
                                </p:cTn>
                              </p:par>
                              <p:par>
                                <p:cTn id="16" presetID="4" presetClass="entr" presetSubtype="16" fill="hold" grpId="0" nodeType="withEffect">
                                  <p:stCondLst>
                                    <p:cond delay="0"/>
                                  </p:stCondLst>
                                  <p:childTnLst>
                                    <p:set>
                                      <p:cBhvr>
                                        <p:cTn id="17" dur="1" fill="hold">
                                          <p:stCondLst>
                                            <p:cond delay="0"/>
                                          </p:stCondLst>
                                        </p:cTn>
                                        <p:tgtEl>
                                          <p:spTgt spid="1341445"/>
                                        </p:tgtEl>
                                        <p:attrNameLst>
                                          <p:attrName>style.visibility</p:attrName>
                                        </p:attrNameLst>
                                      </p:cBhvr>
                                      <p:to>
                                        <p:strVal val="visible"/>
                                      </p:to>
                                    </p:set>
                                    <p:animEffect transition="in" filter="box(in)">
                                      <p:cBhvr>
                                        <p:cTn id="18" dur="500"/>
                                        <p:tgtEl>
                                          <p:spTgt spid="13414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443" grpId="0" build="p"/>
      <p:bldP spid="1341444" grpId="0" animBg="1"/>
      <p:bldP spid="134144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pie de página"/>
          <p:cNvSpPr>
            <a:spLocks noGrp="1"/>
          </p:cNvSpPr>
          <p:nvPr>
            <p:ph type="ftr" sz="quarter" idx="10"/>
          </p:nvPr>
        </p:nvSpPr>
        <p:spPr/>
        <p:txBody>
          <a:bodyPr/>
          <a:lstStyle/>
          <a:p>
            <a:r>
              <a:rPr lang="en-US" altLang="en-US"/>
              <a:t>Quadrem Proprietário e Confidencial</a:t>
            </a:r>
          </a:p>
        </p:txBody>
      </p:sp>
      <p:sp>
        <p:nvSpPr>
          <p:cNvPr id="5" name="4 Marcador de número de diapositiva"/>
          <p:cNvSpPr>
            <a:spLocks noGrp="1"/>
          </p:cNvSpPr>
          <p:nvPr>
            <p:ph type="sldNum" sz="quarter" idx="11"/>
          </p:nvPr>
        </p:nvSpPr>
        <p:spPr/>
        <p:txBody>
          <a:bodyPr/>
          <a:lstStyle/>
          <a:p>
            <a:fld id="{4259BA70-7351-41D1-844B-CE4627B46E35}" type="slidenum">
              <a:rPr lang="en-US" altLang="en-US"/>
              <a:pPr/>
              <a:t>45</a:t>
            </a:fld>
            <a:endParaRPr lang="en-US" altLang="en-US"/>
          </a:p>
        </p:txBody>
      </p:sp>
      <p:sp>
        <p:nvSpPr>
          <p:cNvPr id="1447938" name="Rectangle 2"/>
          <p:cNvSpPr>
            <a:spLocks noGrp="1" noChangeArrowheads="1"/>
          </p:cNvSpPr>
          <p:nvPr>
            <p:ph type="title"/>
          </p:nvPr>
        </p:nvSpPr>
        <p:spPr>
          <a:xfrm>
            <a:off x="539552" y="476672"/>
            <a:ext cx="7239000" cy="1143000"/>
          </a:xfrm>
        </p:spPr>
        <p:txBody>
          <a:bodyPr/>
          <a:lstStyle/>
          <a:p>
            <a:r>
              <a:rPr lang="es-ES_tradnl" sz="4800" dirty="0"/>
              <a:t>Tipos de licitaciones electrónicas</a:t>
            </a:r>
          </a:p>
        </p:txBody>
      </p:sp>
      <p:sp>
        <p:nvSpPr>
          <p:cNvPr id="1447939" name="Rectangle 3"/>
          <p:cNvSpPr>
            <a:spLocks noGrp="1" noChangeArrowheads="1"/>
          </p:cNvSpPr>
          <p:nvPr>
            <p:ph type="body" idx="1"/>
          </p:nvPr>
        </p:nvSpPr>
        <p:spPr>
          <a:xfrm>
            <a:off x="611560" y="1916832"/>
            <a:ext cx="8207375" cy="4114800"/>
          </a:xfrm>
        </p:spPr>
        <p:txBody>
          <a:bodyPr>
            <a:normAutofit lnSpcReduction="10000"/>
          </a:bodyPr>
          <a:lstStyle/>
          <a:p>
            <a:pPr>
              <a:lnSpc>
                <a:spcPct val="80000"/>
              </a:lnSpc>
            </a:pPr>
            <a:r>
              <a:rPr lang="es-ES_tradnl" sz="2400" dirty="0"/>
              <a:t>Licitación </a:t>
            </a:r>
            <a:r>
              <a:rPr lang="es-ES_tradnl" sz="2400" dirty="0" smtClean="0"/>
              <a:t>simple (RFP):</a:t>
            </a:r>
            <a:endParaRPr lang="es-ES_tradnl" sz="2400" dirty="0"/>
          </a:p>
          <a:p>
            <a:pPr>
              <a:lnSpc>
                <a:spcPct val="80000"/>
              </a:lnSpc>
            </a:pPr>
            <a:endParaRPr lang="es-ES_tradnl" sz="2400" dirty="0"/>
          </a:p>
          <a:p>
            <a:pPr lvl="1">
              <a:lnSpc>
                <a:spcPct val="80000"/>
              </a:lnSpc>
            </a:pPr>
            <a:r>
              <a:rPr lang="es-ES_tradnl" sz="1600" dirty="0"/>
              <a:t>Proceso análogo al tradicional, aunque soportado electrónicamente.</a:t>
            </a:r>
          </a:p>
          <a:p>
            <a:pPr lvl="1">
              <a:lnSpc>
                <a:spcPct val="80000"/>
              </a:lnSpc>
            </a:pPr>
            <a:r>
              <a:rPr lang="es-ES_tradnl" sz="1600" dirty="0"/>
              <a:t>Sobre cerrado se </a:t>
            </a:r>
            <a:r>
              <a:rPr lang="es-ES_tradnl" sz="1600" dirty="0" err="1"/>
              <a:t>reemplaza</a:t>
            </a:r>
            <a:r>
              <a:rPr lang="es-ES_tradnl" sz="1600" dirty="0"/>
              <a:t> por envío electrónico de documentos.</a:t>
            </a:r>
          </a:p>
          <a:p>
            <a:pPr lvl="1">
              <a:lnSpc>
                <a:spcPct val="80000"/>
              </a:lnSpc>
            </a:pPr>
            <a:r>
              <a:rPr lang="es-ES_tradnl" sz="1600" dirty="0"/>
              <a:t>Interacciones con proveedor es full digital.</a:t>
            </a:r>
          </a:p>
          <a:p>
            <a:pPr lvl="1">
              <a:lnSpc>
                <a:spcPct val="80000"/>
              </a:lnSpc>
            </a:pPr>
            <a:r>
              <a:rPr lang="es-ES_tradnl" sz="1600" dirty="0"/>
              <a:t>Proveedores realizan una sola oferta.</a:t>
            </a:r>
          </a:p>
          <a:p>
            <a:pPr lvl="1">
              <a:lnSpc>
                <a:spcPct val="80000"/>
              </a:lnSpc>
            </a:pPr>
            <a:r>
              <a:rPr lang="es-ES_tradnl" sz="1600" dirty="0"/>
              <a:t>No hay </a:t>
            </a:r>
            <a:r>
              <a:rPr lang="es-ES_tradnl" sz="1600" dirty="0" err="1"/>
              <a:t>feedback</a:t>
            </a:r>
            <a:r>
              <a:rPr lang="es-ES_tradnl" sz="1600" dirty="0"/>
              <a:t> al proveedor que le permita mejorar su oferta.</a:t>
            </a:r>
          </a:p>
          <a:p>
            <a:pPr lvl="1">
              <a:lnSpc>
                <a:spcPct val="80000"/>
              </a:lnSpc>
            </a:pPr>
            <a:r>
              <a:rPr lang="es-ES_tradnl" sz="1600" dirty="0"/>
              <a:t>Tecnología aporta eficiencia, </a:t>
            </a:r>
            <a:r>
              <a:rPr lang="es-ES_tradnl" sz="1600" dirty="0" err="1"/>
              <a:t>auditabilidad</a:t>
            </a:r>
            <a:r>
              <a:rPr lang="es-ES_tradnl" sz="1600" dirty="0"/>
              <a:t> y transparencia.</a:t>
            </a:r>
          </a:p>
          <a:p>
            <a:pPr>
              <a:lnSpc>
                <a:spcPct val="80000"/>
              </a:lnSpc>
            </a:pPr>
            <a:endParaRPr lang="es-ES_tradnl" sz="1500" dirty="0"/>
          </a:p>
          <a:p>
            <a:pPr>
              <a:lnSpc>
                <a:spcPct val="80000"/>
              </a:lnSpc>
            </a:pPr>
            <a:endParaRPr lang="es-ES_tradnl" sz="1500" dirty="0"/>
          </a:p>
          <a:p>
            <a:pPr>
              <a:lnSpc>
                <a:spcPct val="80000"/>
              </a:lnSpc>
            </a:pPr>
            <a:r>
              <a:rPr lang="es-ES_tradnl" sz="2400" dirty="0"/>
              <a:t>Licitaciones dinámicas:</a:t>
            </a:r>
          </a:p>
          <a:p>
            <a:pPr>
              <a:lnSpc>
                <a:spcPct val="80000"/>
              </a:lnSpc>
            </a:pPr>
            <a:endParaRPr lang="es-ES_tradnl" sz="2400" dirty="0"/>
          </a:p>
          <a:p>
            <a:pPr lvl="1">
              <a:lnSpc>
                <a:spcPct val="80000"/>
              </a:lnSpc>
            </a:pPr>
            <a:r>
              <a:rPr lang="es-ES_tradnl" sz="1600" dirty="0"/>
              <a:t>Adicionalmente, se aprovecha la tecnología para hacer un proceso en que el proveedor puede mejorar su oferta</a:t>
            </a:r>
          </a:p>
          <a:p>
            <a:pPr lvl="1">
              <a:lnSpc>
                <a:spcPct val="80000"/>
              </a:lnSpc>
            </a:pPr>
            <a:r>
              <a:rPr lang="es-ES_tradnl" sz="1600" dirty="0"/>
              <a:t>Hay un </a:t>
            </a:r>
            <a:r>
              <a:rPr lang="es-ES_tradnl" sz="1600" dirty="0" err="1"/>
              <a:t>feedback</a:t>
            </a:r>
            <a:r>
              <a:rPr lang="es-ES_tradnl" sz="1600" dirty="0"/>
              <a:t> al proveedor, que le permite conocer su opción y mejorar su oferta: precio y otras variables.</a:t>
            </a:r>
          </a:p>
          <a:p>
            <a:pPr lvl="1">
              <a:lnSpc>
                <a:spcPct val="80000"/>
              </a:lnSpc>
            </a:pPr>
            <a:r>
              <a:rPr lang="es-ES_tradnl" sz="1600" dirty="0"/>
              <a:t>Se genera una dinámica competitiva muy fuerte entre los oferentes.</a:t>
            </a:r>
          </a:p>
          <a:p>
            <a:pPr>
              <a:lnSpc>
                <a:spcPct val="80000"/>
              </a:lnSpc>
            </a:pPr>
            <a:endParaRPr lang="es-ES_tradnl" sz="1500" dirty="0"/>
          </a:p>
        </p:txBody>
      </p:sp>
    </p:spTree>
    <p:extLst>
      <p:ext uri="{BB962C8B-B14F-4D97-AF65-F5344CB8AC3E}">
        <p14:creationId xmlns:p14="http://schemas.microsoft.com/office/powerpoint/2010/main" val="3126761310"/>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3 Marcador de pie de página"/>
          <p:cNvSpPr>
            <a:spLocks noGrp="1"/>
          </p:cNvSpPr>
          <p:nvPr>
            <p:ph type="ftr" sz="quarter" idx="10"/>
          </p:nvPr>
        </p:nvSpPr>
        <p:spPr/>
        <p:txBody>
          <a:bodyPr/>
          <a:lstStyle/>
          <a:p>
            <a:r>
              <a:rPr lang="en-US" altLang="en-US"/>
              <a:t>Quadrem Proprietário e Confidencial</a:t>
            </a:r>
          </a:p>
        </p:txBody>
      </p:sp>
      <p:sp>
        <p:nvSpPr>
          <p:cNvPr id="11" name="4 Marcador de número de diapositiva"/>
          <p:cNvSpPr>
            <a:spLocks noGrp="1"/>
          </p:cNvSpPr>
          <p:nvPr>
            <p:ph type="sldNum" sz="quarter" idx="11"/>
          </p:nvPr>
        </p:nvSpPr>
        <p:spPr/>
        <p:txBody>
          <a:bodyPr/>
          <a:lstStyle/>
          <a:p>
            <a:fld id="{CB559BD9-0402-4FCF-9DC3-99EF99A002F6}" type="slidenum">
              <a:rPr lang="en-US" altLang="en-US"/>
              <a:pPr/>
              <a:t>46</a:t>
            </a:fld>
            <a:endParaRPr lang="en-US" altLang="en-US"/>
          </a:p>
        </p:txBody>
      </p:sp>
      <p:sp>
        <p:nvSpPr>
          <p:cNvPr id="1394690" name="Rectangle 2"/>
          <p:cNvSpPr>
            <a:spLocks noGrp="1" noChangeArrowheads="1"/>
          </p:cNvSpPr>
          <p:nvPr>
            <p:ph type="title"/>
          </p:nvPr>
        </p:nvSpPr>
        <p:spPr>
          <a:xfrm>
            <a:off x="900113" y="0"/>
            <a:ext cx="7772400" cy="764704"/>
          </a:xfrm>
        </p:spPr>
        <p:txBody>
          <a:bodyPr/>
          <a:lstStyle/>
          <a:p>
            <a:pPr algn="ctr"/>
            <a:r>
              <a:rPr lang="es-CL" sz="4000" dirty="0"/>
              <a:t>¿ Qué es una Licitación Dinámica ?</a:t>
            </a:r>
            <a:endParaRPr lang="es-ES" sz="4000" dirty="0"/>
          </a:p>
        </p:txBody>
      </p:sp>
      <p:sp>
        <p:nvSpPr>
          <p:cNvPr id="1394691" name="Rectangle 3"/>
          <p:cNvSpPr>
            <a:spLocks noGrp="1" noChangeArrowheads="1"/>
          </p:cNvSpPr>
          <p:nvPr>
            <p:ph type="body" idx="1"/>
          </p:nvPr>
        </p:nvSpPr>
        <p:spPr>
          <a:xfrm>
            <a:off x="395288" y="827088"/>
            <a:ext cx="8497887" cy="4114800"/>
          </a:xfrm>
        </p:spPr>
        <p:txBody>
          <a:bodyPr/>
          <a:lstStyle/>
          <a:p>
            <a:pPr algn="just">
              <a:buClr>
                <a:srgbClr val="FF0000"/>
              </a:buClr>
              <a:buSzPct val="150000"/>
              <a:buFont typeface="Wingdings" pitchFamily="2" charset="2"/>
              <a:buChar char="ü"/>
            </a:pPr>
            <a:r>
              <a:rPr lang="es-CL" sz="2000"/>
              <a:t>Es un proceso de licitación competitivo, mediante el cual proveedores identificados y previamente calificados, pueden entregar interactivamente sus ofertas - tanto económicas como técnicas - y recibir feedback en línea de su evaluación competitiva.  </a:t>
            </a:r>
          </a:p>
          <a:p>
            <a:pPr algn="just">
              <a:buClr>
                <a:srgbClr val="FF0000"/>
              </a:buClr>
              <a:buSzPct val="150000"/>
              <a:buFont typeface="Wingdings" pitchFamily="2" charset="2"/>
              <a:buChar char="ü"/>
            </a:pPr>
            <a:endParaRPr lang="es-CL" sz="2000"/>
          </a:p>
          <a:p>
            <a:pPr algn="just">
              <a:buClr>
                <a:srgbClr val="FF0000"/>
              </a:buClr>
              <a:buSzPct val="150000"/>
              <a:buFont typeface="Wingdings" pitchFamily="2" charset="2"/>
              <a:buChar char="ü"/>
            </a:pPr>
            <a:r>
              <a:rPr lang="es-CL" sz="2000"/>
              <a:t>A partir de la información recibida (retroalimentación), pueden modificar sus ofertas previas y tomar decisiones que les permitan obtener la adjudicación de la Licitación. </a:t>
            </a:r>
          </a:p>
          <a:p>
            <a:pPr algn="just">
              <a:buClr>
                <a:srgbClr val="FF0000"/>
              </a:buClr>
              <a:buSzPct val="150000"/>
              <a:buFont typeface="Wingdings" pitchFamily="2" charset="2"/>
              <a:buChar char="ü"/>
            </a:pPr>
            <a:endParaRPr lang="es-CL" sz="2000" b="1" i="1" u="sng"/>
          </a:p>
          <a:p>
            <a:pPr algn="just">
              <a:buClr>
                <a:srgbClr val="FF0000"/>
              </a:buClr>
              <a:buSzPct val="150000"/>
              <a:buFont typeface="Wingdings" pitchFamily="2" charset="2"/>
              <a:buChar char="ü"/>
            </a:pPr>
            <a:r>
              <a:rPr lang="es-CL" sz="2000" i="1" u="sng"/>
              <a:t>La negociación se apoya en un “facilitador electrónico”.</a:t>
            </a:r>
          </a:p>
          <a:p>
            <a:pPr algn="just"/>
            <a:endParaRPr lang="es-ES" sz="2000" i="1" u="sng"/>
          </a:p>
        </p:txBody>
      </p:sp>
      <p:pic>
        <p:nvPicPr>
          <p:cNvPr id="1394692" name="Picture 4" descr="j0234774"/>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851275" y="4508500"/>
            <a:ext cx="1362075" cy="164147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394693" name="Object 5"/>
          <p:cNvGraphicFramePr>
            <a:graphicFrameLocks noChangeAspect="1"/>
          </p:cNvGraphicFramePr>
          <p:nvPr/>
        </p:nvGraphicFramePr>
        <p:xfrm>
          <a:off x="4119563" y="4699000"/>
          <a:ext cx="400050" cy="622300"/>
        </p:xfrm>
        <a:graphic>
          <a:graphicData uri="http://schemas.openxmlformats.org/presentationml/2006/ole">
            <mc:AlternateContent xmlns:mc="http://schemas.openxmlformats.org/markup-compatibility/2006">
              <mc:Choice xmlns:v="urn:schemas-microsoft-com:vml" Requires="v">
                <p:oleObj spid="_x0000_s9236" name="Photo Editor Photo" r:id="rId4" imgW="2324424" imgH="1467055" progId="MSPhotoEd.3">
                  <p:embed/>
                </p:oleObj>
              </mc:Choice>
              <mc:Fallback>
                <p:oleObj name="Photo Editor Photo" r:id="rId4" imgW="2324424" imgH="1467055" progId="MSPhotoEd.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19563" y="4699000"/>
                        <a:ext cx="400050" cy="622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94694" name="Freeform 6"/>
          <p:cNvSpPr>
            <a:spLocks/>
          </p:cNvSpPr>
          <p:nvPr/>
        </p:nvSpPr>
        <p:spPr bwMode="black">
          <a:xfrm>
            <a:off x="2627313" y="4868863"/>
            <a:ext cx="1219200" cy="995362"/>
          </a:xfrm>
          <a:custGeom>
            <a:avLst/>
            <a:gdLst>
              <a:gd name="T0" fmla="*/ 768 w 768"/>
              <a:gd name="T1" fmla="*/ 604 h 627"/>
              <a:gd name="T2" fmla="*/ 192 w 768"/>
              <a:gd name="T3" fmla="*/ 539 h 627"/>
              <a:gd name="T4" fmla="*/ 215 w 768"/>
              <a:gd name="T5" fmla="*/ 78 h 627"/>
              <a:gd name="T6" fmla="*/ 0 w 768"/>
              <a:gd name="T7" fmla="*/ 69 h 627"/>
            </a:gdLst>
            <a:ahLst/>
            <a:cxnLst>
              <a:cxn ang="0">
                <a:pos x="T0" y="T1"/>
              </a:cxn>
              <a:cxn ang="0">
                <a:pos x="T2" y="T3"/>
              </a:cxn>
              <a:cxn ang="0">
                <a:pos x="T4" y="T5"/>
              </a:cxn>
              <a:cxn ang="0">
                <a:pos x="T6" y="T7"/>
              </a:cxn>
            </a:cxnLst>
            <a:rect l="0" t="0" r="r" b="b"/>
            <a:pathLst>
              <a:path w="768" h="627">
                <a:moveTo>
                  <a:pt x="768" y="604"/>
                </a:moveTo>
                <a:cubicBezTo>
                  <a:pt x="672" y="593"/>
                  <a:pt x="284" y="627"/>
                  <a:pt x="192" y="539"/>
                </a:cubicBezTo>
                <a:cubicBezTo>
                  <a:pt x="100" y="451"/>
                  <a:pt x="247" y="156"/>
                  <a:pt x="215" y="78"/>
                </a:cubicBezTo>
                <a:cubicBezTo>
                  <a:pt x="183" y="0"/>
                  <a:pt x="45" y="71"/>
                  <a:pt x="0" y="69"/>
                </a:cubicBezTo>
              </a:path>
            </a:pathLst>
          </a:custGeom>
          <a:noFill/>
          <a:ln w="28575" cap="flat" cmpd="sng">
            <a:solidFill>
              <a:srgbClr val="000000"/>
            </a:solidFill>
            <a:prstDash val="solid"/>
            <a:round/>
            <a:headEnd/>
            <a:tailEnd/>
          </a:ln>
          <a:effectLst/>
          <a:extLst>
            <a:ext uri="{909E8E84-426E-40DD-AFC4-6F175D3DCCD1}">
              <a14:hiddenFill xmlns:a14="http://schemas.microsoft.com/office/drawing/2010/main">
                <a:solidFill>
                  <a:schemeClr va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n-US"/>
          </a:p>
        </p:txBody>
      </p:sp>
      <p:sp>
        <p:nvSpPr>
          <p:cNvPr id="1394695" name="Freeform 7"/>
          <p:cNvSpPr>
            <a:spLocks/>
          </p:cNvSpPr>
          <p:nvPr/>
        </p:nvSpPr>
        <p:spPr bwMode="black">
          <a:xfrm>
            <a:off x="5219700" y="4868863"/>
            <a:ext cx="1122363" cy="1135062"/>
          </a:xfrm>
          <a:custGeom>
            <a:avLst/>
            <a:gdLst>
              <a:gd name="T0" fmla="*/ 0 w 707"/>
              <a:gd name="T1" fmla="*/ 619 h 715"/>
              <a:gd name="T2" fmla="*/ 507 w 707"/>
              <a:gd name="T3" fmla="*/ 627 h 715"/>
              <a:gd name="T4" fmla="*/ 492 w 707"/>
              <a:gd name="T5" fmla="*/ 91 h 715"/>
              <a:gd name="T6" fmla="*/ 707 w 707"/>
              <a:gd name="T7" fmla="*/ 82 h 715"/>
            </a:gdLst>
            <a:ahLst/>
            <a:cxnLst>
              <a:cxn ang="0">
                <a:pos x="T0" y="T1"/>
              </a:cxn>
              <a:cxn ang="0">
                <a:pos x="T2" y="T3"/>
              </a:cxn>
              <a:cxn ang="0">
                <a:pos x="T4" y="T5"/>
              </a:cxn>
              <a:cxn ang="0">
                <a:pos x="T6" y="T7"/>
              </a:cxn>
            </a:cxnLst>
            <a:rect l="0" t="0" r="r" b="b"/>
            <a:pathLst>
              <a:path w="707" h="715">
                <a:moveTo>
                  <a:pt x="0" y="619"/>
                </a:moveTo>
                <a:cubicBezTo>
                  <a:pt x="84" y="620"/>
                  <a:pt x="425" y="715"/>
                  <a:pt x="507" y="627"/>
                </a:cubicBezTo>
                <a:cubicBezTo>
                  <a:pt x="589" y="539"/>
                  <a:pt x="459" y="182"/>
                  <a:pt x="492" y="91"/>
                </a:cubicBezTo>
                <a:cubicBezTo>
                  <a:pt x="525" y="0"/>
                  <a:pt x="662" y="84"/>
                  <a:pt x="707" y="82"/>
                </a:cubicBezTo>
              </a:path>
            </a:pathLst>
          </a:custGeom>
          <a:noFill/>
          <a:ln w="28575" cap="flat" cmpd="sng">
            <a:solidFill>
              <a:srgbClr val="000000"/>
            </a:solidFill>
            <a:prstDash val="solid"/>
            <a:round/>
            <a:headEnd/>
            <a:tailEnd/>
          </a:ln>
          <a:effectLst/>
          <a:extLst>
            <a:ext uri="{909E8E84-426E-40DD-AFC4-6F175D3DCCD1}">
              <a14:hiddenFill xmlns:a14="http://schemas.microsoft.com/office/drawing/2010/main">
                <a:solidFill>
                  <a:schemeClr va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n-US"/>
          </a:p>
        </p:txBody>
      </p:sp>
      <p:sp>
        <p:nvSpPr>
          <p:cNvPr id="1394696" name="Rectangle 8"/>
          <p:cNvSpPr>
            <a:spLocks noChangeArrowheads="1"/>
          </p:cNvSpPr>
          <p:nvPr/>
        </p:nvSpPr>
        <p:spPr bwMode="auto">
          <a:xfrm>
            <a:off x="755650" y="4581525"/>
            <a:ext cx="1871663" cy="792163"/>
          </a:xfrm>
          <a:prstGeom prst="rect">
            <a:avLst/>
          </a:prstGeom>
          <a:solidFill>
            <a:schemeClr val="hlink">
              <a:alpha val="77000"/>
            </a:schemeClr>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algn="ctr"/>
            <a:r>
              <a:rPr lang="es-CL" sz="1800"/>
              <a:t>Comprador</a:t>
            </a:r>
            <a:endParaRPr lang="es-ES" sz="1800"/>
          </a:p>
        </p:txBody>
      </p:sp>
      <p:sp>
        <p:nvSpPr>
          <p:cNvPr id="1394697" name="Rectangle 9"/>
          <p:cNvSpPr>
            <a:spLocks noChangeArrowheads="1"/>
          </p:cNvSpPr>
          <p:nvPr/>
        </p:nvSpPr>
        <p:spPr bwMode="auto">
          <a:xfrm>
            <a:off x="6372225" y="4581525"/>
            <a:ext cx="2016125" cy="792163"/>
          </a:xfrm>
          <a:prstGeom prst="rect">
            <a:avLst/>
          </a:prstGeom>
          <a:solidFill>
            <a:schemeClr val="hlink">
              <a:alpha val="77000"/>
            </a:schemeClr>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algn="ctr"/>
            <a:r>
              <a:rPr lang="es-CL" sz="1800"/>
              <a:t>Proveedores</a:t>
            </a:r>
          </a:p>
          <a:p>
            <a:pPr algn="ctr"/>
            <a:r>
              <a:rPr lang="es-CL" sz="1800"/>
              <a:t>Bienes &amp; Servicios</a:t>
            </a:r>
            <a:endParaRPr lang="es-ES" sz="1800"/>
          </a:p>
        </p:txBody>
      </p:sp>
    </p:spTree>
    <p:extLst>
      <p:ext uri="{BB962C8B-B14F-4D97-AF65-F5344CB8AC3E}">
        <p14:creationId xmlns:p14="http://schemas.microsoft.com/office/powerpoint/2010/main" val="37224254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1394691">
                                            <p:txEl>
                                              <p:pRg st="0" end="0"/>
                                            </p:txEl>
                                          </p:spTgt>
                                        </p:tgtEl>
                                        <p:attrNameLst>
                                          <p:attrName>style.visibility</p:attrName>
                                        </p:attrNameLst>
                                      </p:cBhvr>
                                      <p:to>
                                        <p:strVal val="visible"/>
                                      </p:to>
                                    </p:set>
                                    <p:animEffect transition="in" filter="checkerboard(across)">
                                      <p:cBhvr>
                                        <p:cTn id="7" dur="500"/>
                                        <p:tgtEl>
                                          <p:spTgt spid="139469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1394691">
                                            <p:txEl>
                                              <p:pRg st="2" end="2"/>
                                            </p:txEl>
                                          </p:spTgt>
                                        </p:tgtEl>
                                        <p:attrNameLst>
                                          <p:attrName>style.visibility</p:attrName>
                                        </p:attrNameLst>
                                      </p:cBhvr>
                                      <p:to>
                                        <p:strVal val="visible"/>
                                      </p:to>
                                    </p:set>
                                    <p:animEffect transition="in" filter="checkerboard(across)">
                                      <p:cBhvr>
                                        <p:cTn id="12" dur="500"/>
                                        <p:tgtEl>
                                          <p:spTgt spid="1394691">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7" presetClass="entr" presetSubtype="4" fill="hold" nodeType="clickEffect">
                                  <p:stCondLst>
                                    <p:cond delay="0"/>
                                  </p:stCondLst>
                                  <p:childTnLst>
                                    <p:set>
                                      <p:cBhvr>
                                        <p:cTn id="16" dur="1" fill="hold">
                                          <p:stCondLst>
                                            <p:cond delay="0"/>
                                          </p:stCondLst>
                                        </p:cTn>
                                        <p:tgtEl>
                                          <p:spTgt spid="1394691">
                                            <p:txEl>
                                              <p:pRg st="4" end="4"/>
                                            </p:txEl>
                                          </p:spTgt>
                                        </p:tgtEl>
                                        <p:attrNameLst>
                                          <p:attrName>style.visibility</p:attrName>
                                        </p:attrNameLst>
                                      </p:cBhvr>
                                      <p:to>
                                        <p:strVal val="visible"/>
                                      </p:to>
                                    </p:set>
                                    <p:anim calcmode="lin" valueType="num">
                                      <p:cBhvr additive="base">
                                        <p:cTn id="17" dur="1000" fill="hold"/>
                                        <p:tgtEl>
                                          <p:spTgt spid="1394691">
                                            <p:txEl>
                                              <p:pRg st="4" end="4"/>
                                            </p:txEl>
                                          </p:spTgt>
                                        </p:tgtEl>
                                        <p:attrNameLst>
                                          <p:attrName>ppt_x</p:attrName>
                                        </p:attrNameLst>
                                      </p:cBhvr>
                                      <p:tavLst>
                                        <p:tav tm="0">
                                          <p:val>
                                            <p:strVal val="#ppt_x"/>
                                          </p:val>
                                        </p:tav>
                                        <p:tav tm="100000">
                                          <p:val>
                                            <p:strVal val="#ppt_x"/>
                                          </p:val>
                                        </p:tav>
                                      </p:tavLst>
                                    </p:anim>
                                    <p:anim calcmode="lin" valueType="num">
                                      <p:cBhvr additive="base">
                                        <p:cTn id="18" dur="1000" fill="hold"/>
                                        <p:tgtEl>
                                          <p:spTgt spid="139469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2 Marcador de pie de página"/>
          <p:cNvSpPr>
            <a:spLocks noGrp="1"/>
          </p:cNvSpPr>
          <p:nvPr>
            <p:ph type="ftr" sz="quarter" idx="10"/>
          </p:nvPr>
        </p:nvSpPr>
        <p:spPr/>
        <p:txBody>
          <a:bodyPr/>
          <a:lstStyle/>
          <a:p>
            <a:r>
              <a:rPr lang="en-US" altLang="en-US"/>
              <a:t>Quadrem Proprietário e Confidencial</a:t>
            </a:r>
          </a:p>
        </p:txBody>
      </p:sp>
      <p:sp>
        <p:nvSpPr>
          <p:cNvPr id="13" name="3 Marcador de número de diapositiva"/>
          <p:cNvSpPr>
            <a:spLocks noGrp="1"/>
          </p:cNvSpPr>
          <p:nvPr>
            <p:ph type="sldNum" sz="quarter" idx="11"/>
          </p:nvPr>
        </p:nvSpPr>
        <p:spPr/>
        <p:txBody>
          <a:bodyPr/>
          <a:lstStyle/>
          <a:p>
            <a:fld id="{90EEF83D-9B0A-4E21-BDCD-34757100303D}" type="slidenum">
              <a:rPr lang="en-US" altLang="en-US"/>
              <a:pPr/>
              <a:t>47</a:t>
            </a:fld>
            <a:endParaRPr lang="en-US" altLang="en-US"/>
          </a:p>
        </p:txBody>
      </p:sp>
      <p:sp>
        <p:nvSpPr>
          <p:cNvPr id="1382402" name="Text Box 2"/>
          <p:cNvSpPr txBox="1">
            <a:spLocks noChangeArrowheads="1"/>
          </p:cNvSpPr>
          <p:nvPr/>
        </p:nvSpPr>
        <p:spPr bwMode="black">
          <a:xfrm>
            <a:off x="3886200" y="1447800"/>
            <a:ext cx="5091113" cy="1171575"/>
          </a:xfrm>
          <a:prstGeom prst="rect">
            <a:avLst/>
          </a:prstGeom>
          <a:noFill/>
          <a:ln>
            <a:noFill/>
          </a:ln>
          <a:effectLst/>
          <a:extLst>
            <a:ext uri="{909E8E84-426E-40DD-AFC4-6F175D3DCCD1}">
              <a14:hiddenFill xmlns:a14="http://schemas.microsoft.com/office/drawing/2010/main">
                <a:solidFill>
                  <a:srgbClr val="AEBAD2"/>
                </a:solidFill>
              </a14:hiddenFill>
            </a:ext>
            <a:ext uri="{91240B29-F687-4F45-9708-019B960494DF}">
              <a14:hiddenLine xmlns:a14="http://schemas.microsoft.com/office/drawing/2010/main" w="12700">
                <a:solidFill>
                  <a:srgbClr val="0033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1438" tIns="36512" rIns="71438" bIns="36512" anchorCtr="1">
            <a:spAutoFit/>
          </a:bodyPr>
          <a:lstStyle>
            <a:lvl1pPr marL="195263" indent="-195263">
              <a:defRPr>
                <a:solidFill>
                  <a:schemeClr val="tx1"/>
                </a:solidFill>
                <a:latin typeface="Arial" charset="0"/>
              </a:defRPr>
            </a:lvl1pPr>
            <a:lvl2pPr>
              <a:defRPr>
                <a:solidFill>
                  <a:schemeClr val="tx1"/>
                </a:solidFill>
                <a:latin typeface="Arial" charset="0"/>
              </a:defRPr>
            </a:lvl2pPr>
            <a:lvl3pPr>
              <a:defRPr>
                <a:solidFill>
                  <a:schemeClr val="tx1"/>
                </a:solidFill>
                <a:latin typeface="Arial" charset="0"/>
              </a:defRPr>
            </a:lvl3pPr>
            <a:lvl4pPr>
              <a:defRPr>
                <a:solidFill>
                  <a:schemeClr val="tx1"/>
                </a:solidFill>
                <a:latin typeface="Arial" charset="0"/>
              </a:defRPr>
            </a:lvl4pPr>
            <a:lvl5pPr>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algn="ctr">
              <a:lnSpc>
                <a:spcPct val="90000"/>
              </a:lnSpc>
            </a:pPr>
            <a:r>
              <a:rPr lang="es-CL" sz="2000" b="1"/>
              <a:t>Proveedores acceden al sistema de licitaciones y colocan sus ofertas y reciben feedback usando un sistema conectado vía Internet.  </a:t>
            </a:r>
          </a:p>
        </p:txBody>
      </p:sp>
      <p:sp>
        <p:nvSpPr>
          <p:cNvPr id="1382403" name="Rectangle 3"/>
          <p:cNvSpPr>
            <a:spLocks noChangeArrowheads="1"/>
          </p:cNvSpPr>
          <p:nvPr/>
        </p:nvSpPr>
        <p:spPr bwMode="auto">
          <a:xfrm>
            <a:off x="1258888" y="333375"/>
            <a:ext cx="6443662" cy="801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r" eaLnBrk="1" hangingPunct="1"/>
            <a:r>
              <a:rPr lang="es-ES" sz="2800" b="1">
                <a:solidFill>
                  <a:schemeClr val="tx2"/>
                </a:solidFill>
                <a:latin typeface="Arial Narrow" pitchFamily="34" charset="0"/>
              </a:rPr>
              <a:t>¿Cómo funciona una licitación dinámica?</a:t>
            </a:r>
          </a:p>
          <a:p>
            <a:pPr algn="r" eaLnBrk="1" hangingPunct="1"/>
            <a:endParaRPr lang="es-ES" sz="2800" b="1" i="1">
              <a:solidFill>
                <a:schemeClr val="tx2"/>
              </a:solidFill>
              <a:latin typeface="Arial Narrow" pitchFamily="34" charset="0"/>
            </a:endParaRPr>
          </a:p>
        </p:txBody>
      </p:sp>
      <p:cxnSp>
        <p:nvCxnSpPr>
          <p:cNvPr id="1382404" name="AutoShape 4"/>
          <p:cNvCxnSpPr>
            <a:cxnSpLocks noChangeShapeType="1"/>
            <a:stCxn id="1382407" idx="3"/>
            <a:endCxn id="1382410" idx="0"/>
          </p:cNvCxnSpPr>
          <p:nvPr/>
        </p:nvCxnSpPr>
        <p:spPr bwMode="auto">
          <a:xfrm>
            <a:off x="1219200" y="3252788"/>
            <a:ext cx="588963" cy="0"/>
          </a:xfrm>
          <a:prstGeom prst="straightConnector1">
            <a:avLst/>
          </a:prstGeom>
          <a:noFill/>
          <a:ln w="19050">
            <a:solidFill>
              <a:srgbClr val="000000"/>
            </a:solidFill>
            <a:round/>
            <a:headE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71842" dir="2700000" algn="ctr" rotWithShape="0">
                    <a:srgbClr val="42501E"/>
                  </a:outerShdw>
                </a:effectLst>
              </a14:hiddenEffects>
            </a:ext>
          </a:extLst>
        </p:spPr>
      </p:cxnSp>
      <p:cxnSp>
        <p:nvCxnSpPr>
          <p:cNvPr id="1382405" name="AutoShape 5"/>
          <p:cNvCxnSpPr>
            <a:cxnSpLocks noChangeShapeType="1"/>
            <a:stCxn id="1382409" idx="1"/>
            <a:endCxn id="1382410" idx="3"/>
          </p:cNvCxnSpPr>
          <p:nvPr/>
        </p:nvCxnSpPr>
        <p:spPr bwMode="auto">
          <a:xfrm flipH="1">
            <a:off x="3589338" y="3244850"/>
            <a:ext cx="658812" cy="7938"/>
          </a:xfrm>
          <a:prstGeom prst="straightConnector1">
            <a:avLst/>
          </a:prstGeom>
          <a:noFill/>
          <a:ln w="19050">
            <a:solidFill>
              <a:srgbClr val="000000"/>
            </a:solidFill>
            <a:round/>
            <a:headE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71842" dir="2700000" algn="ctr" rotWithShape="0">
                    <a:srgbClr val="42501E"/>
                  </a:outerShdw>
                </a:effectLst>
              </a14:hiddenEffects>
            </a:ext>
          </a:extLst>
        </p:spPr>
      </p:cxnSp>
      <p:cxnSp>
        <p:nvCxnSpPr>
          <p:cNvPr id="1382406" name="AutoShape 6"/>
          <p:cNvCxnSpPr>
            <a:cxnSpLocks noChangeShapeType="1"/>
            <a:stCxn id="1382408" idx="5"/>
            <a:endCxn id="1382410" idx="1"/>
          </p:cNvCxnSpPr>
          <p:nvPr/>
        </p:nvCxnSpPr>
        <p:spPr bwMode="auto">
          <a:xfrm>
            <a:off x="2865438" y="2217738"/>
            <a:ext cx="3175" cy="371475"/>
          </a:xfrm>
          <a:prstGeom prst="straightConnector1">
            <a:avLst/>
          </a:prstGeom>
          <a:noFill/>
          <a:ln w="19050">
            <a:solidFill>
              <a:srgbClr val="000000"/>
            </a:solidFill>
            <a:round/>
            <a:headE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71842" dir="2700000" algn="ctr" rotWithShape="0">
                    <a:srgbClr val="42501E"/>
                  </a:outerShdw>
                </a:effectLst>
              </a14:hiddenEffects>
            </a:ext>
          </a:extLst>
        </p:spPr>
      </p:cxnSp>
      <p:sp>
        <p:nvSpPr>
          <p:cNvPr id="1382407" name="laptop"/>
          <p:cNvSpPr>
            <a:spLocks noEditPoints="1" noChangeArrowheads="1"/>
          </p:cNvSpPr>
          <p:nvPr/>
        </p:nvSpPr>
        <p:spPr bwMode="auto">
          <a:xfrm>
            <a:off x="76200" y="2971800"/>
            <a:ext cx="1346200" cy="846138"/>
          </a:xfrm>
          <a:custGeom>
            <a:avLst/>
            <a:gdLst>
              <a:gd name="T0" fmla="*/ 3362 w 21600"/>
              <a:gd name="T1" fmla="*/ 0 h 21600"/>
              <a:gd name="T2" fmla="*/ 3362 w 21600"/>
              <a:gd name="T3" fmla="*/ 7173 h 21600"/>
              <a:gd name="T4" fmla="*/ 18327 w 21600"/>
              <a:gd name="T5" fmla="*/ 0 h 21600"/>
              <a:gd name="T6" fmla="*/ 18327 w 21600"/>
              <a:gd name="T7" fmla="*/ 7173 h 21600"/>
              <a:gd name="T8" fmla="*/ 10800 w 21600"/>
              <a:gd name="T9" fmla="*/ 0 h 21600"/>
              <a:gd name="T10" fmla="*/ 10800 w 21600"/>
              <a:gd name="T11" fmla="*/ 21600 h 21600"/>
              <a:gd name="T12" fmla="*/ 0 w 21600"/>
              <a:gd name="T13" fmla="*/ 21600 h 21600"/>
              <a:gd name="T14" fmla="*/ 21600 w 21600"/>
              <a:gd name="T15" fmla="*/ 21600 h 21600"/>
              <a:gd name="T16" fmla="*/ 4445 w 21600"/>
              <a:gd name="T17" fmla="*/ 1858 h 21600"/>
              <a:gd name="T18" fmla="*/ 17311 w 21600"/>
              <a:gd name="T19" fmla="*/ 12323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3362" y="0"/>
                </a:moveTo>
                <a:lnTo>
                  <a:pt x="18327" y="0"/>
                </a:lnTo>
                <a:lnTo>
                  <a:pt x="18327" y="14347"/>
                </a:lnTo>
                <a:lnTo>
                  <a:pt x="3362" y="14347"/>
                </a:lnTo>
                <a:lnTo>
                  <a:pt x="3362" y="0"/>
                </a:lnTo>
                <a:close/>
              </a:path>
              <a:path w="21600" h="21600" extrusionOk="0">
                <a:moveTo>
                  <a:pt x="3340" y="15068"/>
                </a:moveTo>
                <a:lnTo>
                  <a:pt x="0" y="19877"/>
                </a:lnTo>
                <a:lnTo>
                  <a:pt x="21600" y="19877"/>
                </a:lnTo>
                <a:lnTo>
                  <a:pt x="18327" y="15068"/>
                </a:lnTo>
                <a:lnTo>
                  <a:pt x="3340" y="15068"/>
                </a:lnTo>
                <a:close/>
              </a:path>
              <a:path w="21600" h="21600" extrusionOk="0">
                <a:moveTo>
                  <a:pt x="0" y="19877"/>
                </a:moveTo>
                <a:lnTo>
                  <a:pt x="0" y="21600"/>
                </a:lnTo>
                <a:lnTo>
                  <a:pt x="21600" y="21600"/>
                </a:lnTo>
                <a:lnTo>
                  <a:pt x="21600" y="19877"/>
                </a:lnTo>
                <a:lnTo>
                  <a:pt x="0" y="19877"/>
                </a:lnTo>
                <a:close/>
              </a:path>
              <a:path w="21600" h="21600" extrusionOk="0">
                <a:moveTo>
                  <a:pt x="4186" y="1523"/>
                </a:moveTo>
                <a:lnTo>
                  <a:pt x="17547" y="1523"/>
                </a:lnTo>
                <a:lnTo>
                  <a:pt x="17547" y="12744"/>
                </a:lnTo>
                <a:lnTo>
                  <a:pt x="4186" y="12744"/>
                </a:lnTo>
                <a:lnTo>
                  <a:pt x="4186" y="1523"/>
                </a:lnTo>
                <a:close/>
              </a:path>
              <a:path w="21600" h="21600" extrusionOk="0">
                <a:moveTo>
                  <a:pt x="3318" y="15549"/>
                </a:moveTo>
                <a:lnTo>
                  <a:pt x="2917" y="16110"/>
                </a:lnTo>
                <a:lnTo>
                  <a:pt x="18727" y="16110"/>
                </a:lnTo>
                <a:lnTo>
                  <a:pt x="18327" y="15549"/>
                </a:lnTo>
                <a:lnTo>
                  <a:pt x="3318" y="15549"/>
                </a:lnTo>
                <a:close/>
              </a:path>
              <a:path w="21600" h="21600" extrusionOk="0">
                <a:moveTo>
                  <a:pt x="6213" y="18314"/>
                </a:moveTo>
                <a:lnTo>
                  <a:pt x="5946" y="18875"/>
                </a:lnTo>
                <a:lnTo>
                  <a:pt x="15766" y="18875"/>
                </a:lnTo>
                <a:lnTo>
                  <a:pt x="15499" y="18314"/>
                </a:lnTo>
                <a:lnTo>
                  <a:pt x="6213" y="18314"/>
                </a:lnTo>
                <a:close/>
              </a:path>
              <a:path w="21600" h="21600" extrusionOk="0">
                <a:moveTo>
                  <a:pt x="2828" y="16471"/>
                </a:moveTo>
                <a:lnTo>
                  <a:pt x="2405" y="17072"/>
                </a:lnTo>
                <a:lnTo>
                  <a:pt x="19284" y="17072"/>
                </a:lnTo>
                <a:lnTo>
                  <a:pt x="18839" y="16471"/>
                </a:lnTo>
                <a:lnTo>
                  <a:pt x="2828" y="16471"/>
                </a:lnTo>
                <a:close/>
              </a:path>
              <a:path w="21600" h="21600" extrusionOk="0">
                <a:moveTo>
                  <a:pt x="2316" y="17352"/>
                </a:moveTo>
                <a:lnTo>
                  <a:pt x="1871" y="17953"/>
                </a:lnTo>
                <a:lnTo>
                  <a:pt x="19863" y="17953"/>
                </a:lnTo>
                <a:lnTo>
                  <a:pt x="19395" y="17352"/>
                </a:lnTo>
                <a:lnTo>
                  <a:pt x="2316" y="17352"/>
                </a:lnTo>
                <a:close/>
              </a:path>
            </a:pathLst>
          </a:custGeom>
          <a:solidFill>
            <a:srgbClr val="C0C0C0"/>
          </a:solidFill>
          <a:ln w="9525">
            <a:solidFill>
              <a:srgbClr val="000000"/>
            </a:solidFill>
            <a:miter lim="800000"/>
            <a:headEnd/>
            <a:tailEnd/>
          </a:ln>
        </p:spPr>
        <p:txBody>
          <a:bodyPr/>
          <a:lstStyle/>
          <a:p>
            <a:pPr algn="ctr"/>
            <a:r>
              <a:rPr lang="en-US" sz="1200" b="1">
                <a:solidFill>
                  <a:srgbClr val="FF3300"/>
                </a:solidFill>
              </a:rPr>
              <a:t>Supplier 1</a:t>
            </a:r>
          </a:p>
        </p:txBody>
      </p:sp>
      <p:sp>
        <p:nvSpPr>
          <p:cNvPr id="1382408" name="laptop"/>
          <p:cNvSpPr>
            <a:spLocks noEditPoints="1" noChangeArrowheads="1"/>
          </p:cNvSpPr>
          <p:nvPr/>
        </p:nvSpPr>
        <p:spPr bwMode="auto">
          <a:xfrm>
            <a:off x="2192338" y="1371600"/>
            <a:ext cx="1346200" cy="846138"/>
          </a:xfrm>
          <a:custGeom>
            <a:avLst/>
            <a:gdLst>
              <a:gd name="T0" fmla="*/ 3362 w 21600"/>
              <a:gd name="T1" fmla="*/ 0 h 21600"/>
              <a:gd name="T2" fmla="*/ 3362 w 21600"/>
              <a:gd name="T3" fmla="*/ 7173 h 21600"/>
              <a:gd name="T4" fmla="*/ 18327 w 21600"/>
              <a:gd name="T5" fmla="*/ 0 h 21600"/>
              <a:gd name="T6" fmla="*/ 18327 w 21600"/>
              <a:gd name="T7" fmla="*/ 7173 h 21600"/>
              <a:gd name="T8" fmla="*/ 10800 w 21600"/>
              <a:gd name="T9" fmla="*/ 0 h 21600"/>
              <a:gd name="T10" fmla="*/ 10800 w 21600"/>
              <a:gd name="T11" fmla="*/ 21600 h 21600"/>
              <a:gd name="T12" fmla="*/ 0 w 21600"/>
              <a:gd name="T13" fmla="*/ 21600 h 21600"/>
              <a:gd name="T14" fmla="*/ 21600 w 21600"/>
              <a:gd name="T15" fmla="*/ 21600 h 21600"/>
              <a:gd name="T16" fmla="*/ 4445 w 21600"/>
              <a:gd name="T17" fmla="*/ 1858 h 21600"/>
              <a:gd name="T18" fmla="*/ 17311 w 21600"/>
              <a:gd name="T19" fmla="*/ 12323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3362" y="0"/>
                </a:moveTo>
                <a:lnTo>
                  <a:pt x="18327" y="0"/>
                </a:lnTo>
                <a:lnTo>
                  <a:pt x="18327" y="14347"/>
                </a:lnTo>
                <a:lnTo>
                  <a:pt x="3362" y="14347"/>
                </a:lnTo>
                <a:lnTo>
                  <a:pt x="3362" y="0"/>
                </a:lnTo>
                <a:close/>
              </a:path>
              <a:path w="21600" h="21600" extrusionOk="0">
                <a:moveTo>
                  <a:pt x="3340" y="15068"/>
                </a:moveTo>
                <a:lnTo>
                  <a:pt x="0" y="19877"/>
                </a:lnTo>
                <a:lnTo>
                  <a:pt x="21600" y="19877"/>
                </a:lnTo>
                <a:lnTo>
                  <a:pt x="18327" y="15068"/>
                </a:lnTo>
                <a:lnTo>
                  <a:pt x="3340" y="15068"/>
                </a:lnTo>
                <a:close/>
              </a:path>
              <a:path w="21600" h="21600" extrusionOk="0">
                <a:moveTo>
                  <a:pt x="0" y="19877"/>
                </a:moveTo>
                <a:lnTo>
                  <a:pt x="0" y="21600"/>
                </a:lnTo>
                <a:lnTo>
                  <a:pt x="21600" y="21600"/>
                </a:lnTo>
                <a:lnTo>
                  <a:pt x="21600" y="19877"/>
                </a:lnTo>
                <a:lnTo>
                  <a:pt x="0" y="19877"/>
                </a:lnTo>
                <a:close/>
              </a:path>
              <a:path w="21600" h="21600" extrusionOk="0">
                <a:moveTo>
                  <a:pt x="4186" y="1523"/>
                </a:moveTo>
                <a:lnTo>
                  <a:pt x="17547" y="1523"/>
                </a:lnTo>
                <a:lnTo>
                  <a:pt x="17547" y="12744"/>
                </a:lnTo>
                <a:lnTo>
                  <a:pt x="4186" y="12744"/>
                </a:lnTo>
                <a:lnTo>
                  <a:pt x="4186" y="1523"/>
                </a:lnTo>
                <a:close/>
              </a:path>
              <a:path w="21600" h="21600" extrusionOk="0">
                <a:moveTo>
                  <a:pt x="3318" y="15549"/>
                </a:moveTo>
                <a:lnTo>
                  <a:pt x="2917" y="16110"/>
                </a:lnTo>
                <a:lnTo>
                  <a:pt x="18727" y="16110"/>
                </a:lnTo>
                <a:lnTo>
                  <a:pt x="18327" y="15549"/>
                </a:lnTo>
                <a:lnTo>
                  <a:pt x="3318" y="15549"/>
                </a:lnTo>
                <a:close/>
              </a:path>
              <a:path w="21600" h="21600" extrusionOk="0">
                <a:moveTo>
                  <a:pt x="6213" y="18314"/>
                </a:moveTo>
                <a:lnTo>
                  <a:pt x="5946" y="18875"/>
                </a:lnTo>
                <a:lnTo>
                  <a:pt x="15766" y="18875"/>
                </a:lnTo>
                <a:lnTo>
                  <a:pt x="15499" y="18314"/>
                </a:lnTo>
                <a:lnTo>
                  <a:pt x="6213" y="18314"/>
                </a:lnTo>
                <a:close/>
              </a:path>
              <a:path w="21600" h="21600" extrusionOk="0">
                <a:moveTo>
                  <a:pt x="2828" y="16471"/>
                </a:moveTo>
                <a:lnTo>
                  <a:pt x="2405" y="17072"/>
                </a:lnTo>
                <a:lnTo>
                  <a:pt x="19284" y="17072"/>
                </a:lnTo>
                <a:lnTo>
                  <a:pt x="18839" y="16471"/>
                </a:lnTo>
                <a:lnTo>
                  <a:pt x="2828" y="16471"/>
                </a:lnTo>
                <a:close/>
              </a:path>
              <a:path w="21600" h="21600" extrusionOk="0">
                <a:moveTo>
                  <a:pt x="2316" y="17352"/>
                </a:moveTo>
                <a:lnTo>
                  <a:pt x="1871" y="17953"/>
                </a:lnTo>
                <a:lnTo>
                  <a:pt x="19863" y="17953"/>
                </a:lnTo>
                <a:lnTo>
                  <a:pt x="19395" y="17352"/>
                </a:lnTo>
                <a:lnTo>
                  <a:pt x="2316" y="17352"/>
                </a:lnTo>
                <a:close/>
              </a:path>
            </a:pathLst>
          </a:custGeom>
          <a:solidFill>
            <a:srgbClr val="C0C0C0"/>
          </a:solidFill>
          <a:ln w="9525">
            <a:solidFill>
              <a:srgbClr val="000000"/>
            </a:solidFill>
            <a:miter lim="800000"/>
            <a:headEnd/>
            <a:tailEnd/>
          </a:ln>
        </p:spPr>
        <p:txBody>
          <a:bodyPr/>
          <a:lstStyle/>
          <a:p>
            <a:pPr algn="ctr"/>
            <a:r>
              <a:rPr lang="en-US" sz="1200" b="1">
                <a:solidFill>
                  <a:srgbClr val="FF3300"/>
                </a:solidFill>
              </a:rPr>
              <a:t>Supplier 2</a:t>
            </a:r>
          </a:p>
        </p:txBody>
      </p:sp>
      <p:sp>
        <p:nvSpPr>
          <p:cNvPr id="1382409" name="laptop"/>
          <p:cNvSpPr>
            <a:spLocks noEditPoints="1" noChangeArrowheads="1"/>
          </p:cNvSpPr>
          <p:nvPr/>
        </p:nvSpPr>
        <p:spPr bwMode="auto">
          <a:xfrm>
            <a:off x="4038600" y="2963863"/>
            <a:ext cx="1346200" cy="846137"/>
          </a:xfrm>
          <a:custGeom>
            <a:avLst/>
            <a:gdLst>
              <a:gd name="T0" fmla="*/ 3362 w 21600"/>
              <a:gd name="T1" fmla="*/ 0 h 21600"/>
              <a:gd name="T2" fmla="*/ 3362 w 21600"/>
              <a:gd name="T3" fmla="*/ 7173 h 21600"/>
              <a:gd name="T4" fmla="*/ 18327 w 21600"/>
              <a:gd name="T5" fmla="*/ 0 h 21600"/>
              <a:gd name="T6" fmla="*/ 18327 w 21600"/>
              <a:gd name="T7" fmla="*/ 7173 h 21600"/>
              <a:gd name="T8" fmla="*/ 10800 w 21600"/>
              <a:gd name="T9" fmla="*/ 0 h 21600"/>
              <a:gd name="T10" fmla="*/ 10800 w 21600"/>
              <a:gd name="T11" fmla="*/ 21600 h 21600"/>
              <a:gd name="T12" fmla="*/ 0 w 21600"/>
              <a:gd name="T13" fmla="*/ 21600 h 21600"/>
              <a:gd name="T14" fmla="*/ 21600 w 21600"/>
              <a:gd name="T15" fmla="*/ 21600 h 21600"/>
              <a:gd name="T16" fmla="*/ 4445 w 21600"/>
              <a:gd name="T17" fmla="*/ 1858 h 21600"/>
              <a:gd name="T18" fmla="*/ 17311 w 21600"/>
              <a:gd name="T19" fmla="*/ 12323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3362" y="0"/>
                </a:moveTo>
                <a:lnTo>
                  <a:pt x="18327" y="0"/>
                </a:lnTo>
                <a:lnTo>
                  <a:pt x="18327" y="14347"/>
                </a:lnTo>
                <a:lnTo>
                  <a:pt x="3362" y="14347"/>
                </a:lnTo>
                <a:lnTo>
                  <a:pt x="3362" y="0"/>
                </a:lnTo>
                <a:close/>
              </a:path>
              <a:path w="21600" h="21600" extrusionOk="0">
                <a:moveTo>
                  <a:pt x="3340" y="15068"/>
                </a:moveTo>
                <a:lnTo>
                  <a:pt x="0" y="19877"/>
                </a:lnTo>
                <a:lnTo>
                  <a:pt x="21600" y="19877"/>
                </a:lnTo>
                <a:lnTo>
                  <a:pt x="18327" y="15068"/>
                </a:lnTo>
                <a:lnTo>
                  <a:pt x="3340" y="15068"/>
                </a:lnTo>
                <a:close/>
              </a:path>
              <a:path w="21600" h="21600" extrusionOk="0">
                <a:moveTo>
                  <a:pt x="0" y="19877"/>
                </a:moveTo>
                <a:lnTo>
                  <a:pt x="0" y="21600"/>
                </a:lnTo>
                <a:lnTo>
                  <a:pt x="21600" y="21600"/>
                </a:lnTo>
                <a:lnTo>
                  <a:pt x="21600" y="19877"/>
                </a:lnTo>
                <a:lnTo>
                  <a:pt x="0" y="19877"/>
                </a:lnTo>
                <a:close/>
              </a:path>
              <a:path w="21600" h="21600" extrusionOk="0">
                <a:moveTo>
                  <a:pt x="4186" y="1523"/>
                </a:moveTo>
                <a:lnTo>
                  <a:pt x="17547" y="1523"/>
                </a:lnTo>
                <a:lnTo>
                  <a:pt x="17547" y="12744"/>
                </a:lnTo>
                <a:lnTo>
                  <a:pt x="4186" y="12744"/>
                </a:lnTo>
                <a:lnTo>
                  <a:pt x="4186" y="1523"/>
                </a:lnTo>
                <a:close/>
              </a:path>
              <a:path w="21600" h="21600" extrusionOk="0">
                <a:moveTo>
                  <a:pt x="3318" y="15549"/>
                </a:moveTo>
                <a:lnTo>
                  <a:pt x="2917" y="16110"/>
                </a:lnTo>
                <a:lnTo>
                  <a:pt x="18727" y="16110"/>
                </a:lnTo>
                <a:lnTo>
                  <a:pt x="18327" y="15549"/>
                </a:lnTo>
                <a:lnTo>
                  <a:pt x="3318" y="15549"/>
                </a:lnTo>
                <a:close/>
              </a:path>
              <a:path w="21600" h="21600" extrusionOk="0">
                <a:moveTo>
                  <a:pt x="6213" y="18314"/>
                </a:moveTo>
                <a:lnTo>
                  <a:pt x="5946" y="18875"/>
                </a:lnTo>
                <a:lnTo>
                  <a:pt x="15766" y="18875"/>
                </a:lnTo>
                <a:lnTo>
                  <a:pt x="15499" y="18314"/>
                </a:lnTo>
                <a:lnTo>
                  <a:pt x="6213" y="18314"/>
                </a:lnTo>
                <a:close/>
              </a:path>
              <a:path w="21600" h="21600" extrusionOk="0">
                <a:moveTo>
                  <a:pt x="2828" y="16471"/>
                </a:moveTo>
                <a:lnTo>
                  <a:pt x="2405" y="17072"/>
                </a:lnTo>
                <a:lnTo>
                  <a:pt x="19284" y="17072"/>
                </a:lnTo>
                <a:lnTo>
                  <a:pt x="18839" y="16471"/>
                </a:lnTo>
                <a:lnTo>
                  <a:pt x="2828" y="16471"/>
                </a:lnTo>
                <a:close/>
              </a:path>
              <a:path w="21600" h="21600" extrusionOk="0">
                <a:moveTo>
                  <a:pt x="2316" y="17352"/>
                </a:moveTo>
                <a:lnTo>
                  <a:pt x="1871" y="17953"/>
                </a:lnTo>
                <a:lnTo>
                  <a:pt x="19863" y="17953"/>
                </a:lnTo>
                <a:lnTo>
                  <a:pt x="19395" y="17352"/>
                </a:lnTo>
                <a:lnTo>
                  <a:pt x="2316" y="17352"/>
                </a:lnTo>
                <a:close/>
              </a:path>
            </a:pathLst>
          </a:custGeom>
          <a:solidFill>
            <a:srgbClr val="C0C0C0"/>
          </a:solidFill>
          <a:ln w="9525">
            <a:solidFill>
              <a:srgbClr val="000000"/>
            </a:solidFill>
            <a:miter lim="800000"/>
            <a:headEnd/>
            <a:tailEnd/>
          </a:ln>
        </p:spPr>
        <p:txBody>
          <a:bodyPr/>
          <a:lstStyle/>
          <a:p>
            <a:pPr algn="ctr"/>
            <a:r>
              <a:rPr lang="en-US" sz="1200" b="1">
                <a:solidFill>
                  <a:srgbClr val="FF3300"/>
                </a:solidFill>
              </a:rPr>
              <a:t>Supplier 3</a:t>
            </a:r>
          </a:p>
        </p:txBody>
      </p:sp>
      <p:sp>
        <p:nvSpPr>
          <p:cNvPr id="1382410" name="computr3"/>
          <p:cNvSpPr>
            <a:spLocks noEditPoints="1" noChangeArrowheads="1"/>
          </p:cNvSpPr>
          <p:nvPr/>
        </p:nvSpPr>
        <p:spPr bwMode="auto">
          <a:xfrm>
            <a:off x="1808163" y="2589213"/>
            <a:ext cx="2120900" cy="1325562"/>
          </a:xfrm>
          <a:custGeom>
            <a:avLst/>
            <a:gdLst>
              <a:gd name="T0" fmla="*/ 0 w 21600"/>
              <a:gd name="T1" fmla="*/ 10800 h 21600"/>
              <a:gd name="T2" fmla="*/ 10800 w 21600"/>
              <a:gd name="T3" fmla="*/ 0 h 21600"/>
              <a:gd name="T4" fmla="*/ 10800 w 21600"/>
              <a:gd name="T5" fmla="*/ 21600 h 21600"/>
              <a:gd name="T6" fmla="*/ 18135 w 21600"/>
              <a:gd name="T7" fmla="*/ 10800 h 21600"/>
              <a:gd name="T8" fmla="*/ 7811 w 21600"/>
              <a:gd name="T9" fmla="*/ 2584 h 21600"/>
              <a:gd name="T10" fmla="*/ 16359 w 21600"/>
              <a:gd name="T11" fmla="*/ 11764 h 21600"/>
            </a:gdLst>
            <a:ahLst/>
            <a:cxnLst>
              <a:cxn ang="0">
                <a:pos x="T0" y="T1"/>
              </a:cxn>
              <a:cxn ang="0">
                <a:pos x="T2" y="T3"/>
              </a:cxn>
              <a:cxn ang="0">
                <a:pos x="T4" y="T5"/>
              </a:cxn>
              <a:cxn ang="0">
                <a:pos x="T6" y="T7"/>
              </a:cxn>
            </a:cxnLst>
            <a:rect l="T8" t="T9" r="T10" b="T11"/>
            <a:pathLst>
              <a:path w="21600" h="21600" extrusionOk="0">
                <a:moveTo>
                  <a:pt x="18250" y="17743"/>
                </a:moveTo>
                <a:lnTo>
                  <a:pt x="17557" y="16971"/>
                </a:lnTo>
                <a:lnTo>
                  <a:pt x="5429" y="16971"/>
                </a:lnTo>
                <a:lnTo>
                  <a:pt x="4736" y="17743"/>
                </a:lnTo>
                <a:lnTo>
                  <a:pt x="18250" y="17743"/>
                </a:lnTo>
                <a:close/>
              </a:path>
              <a:path w="21600" h="21600" extrusionOk="0">
                <a:moveTo>
                  <a:pt x="18250" y="17743"/>
                </a:moveTo>
                <a:moveTo>
                  <a:pt x="19405" y="19131"/>
                </a:moveTo>
                <a:lnTo>
                  <a:pt x="18712" y="18360"/>
                </a:lnTo>
                <a:lnTo>
                  <a:pt x="4274" y="18360"/>
                </a:lnTo>
                <a:lnTo>
                  <a:pt x="3581" y="19131"/>
                </a:lnTo>
                <a:lnTo>
                  <a:pt x="19405" y="19131"/>
                </a:lnTo>
                <a:close/>
              </a:path>
              <a:path w="21600" h="21600" extrusionOk="0">
                <a:moveTo>
                  <a:pt x="19405" y="19131"/>
                </a:moveTo>
                <a:moveTo>
                  <a:pt x="20560" y="20520"/>
                </a:moveTo>
                <a:lnTo>
                  <a:pt x="19867" y="19749"/>
                </a:lnTo>
                <a:lnTo>
                  <a:pt x="3119" y="19749"/>
                </a:lnTo>
                <a:lnTo>
                  <a:pt x="2426" y="20520"/>
                </a:lnTo>
                <a:lnTo>
                  <a:pt x="20560" y="20520"/>
                </a:lnTo>
                <a:close/>
              </a:path>
              <a:path w="21600" h="21600" extrusionOk="0">
                <a:moveTo>
                  <a:pt x="20560" y="20520"/>
                </a:moveTo>
                <a:moveTo>
                  <a:pt x="4620" y="16971"/>
                </a:moveTo>
                <a:lnTo>
                  <a:pt x="5313" y="16200"/>
                </a:lnTo>
                <a:lnTo>
                  <a:pt x="7624" y="16200"/>
                </a:lnTo>
                <a:lnTo>
                  <a:pt x="7624" y="14194"/>
                </a:lnTo>
                <a:lnTo>
                  <a:pt x="5891" y="14194"/>
                </a:lnTo>
                <a:lnTo>
                  <a:pt x="5891" y="0"/>
                </a:lnTo>
                <a:lnTo>
                  <a:pt x="12013" y="0"/>
                </a:lnTo>
                <a:lnTo>
                  <a:pt x="18135" y="0"/>
                </a:lnTo>
                <a:lnTo>
                  <a:pt x="18135" y="10800"/>
                </a:lnTo>
                <a:lnTo>
                  <a:pt x="18135" y="14194"/>
                </a:lnTo>
                <a:lnTo>
                  <a:pt x="16402" y="14194"/>
                </a:lnTo>
                <a:lnTo>
                  <a:pt x="16402" y="16200"/>
                </a:lnTo>
                <a:lnTo>
                  <a:pt x="17788" y="16200"/>
                </a:lnTo>
                <a:lnTo>
                  <a:pt x="19059" y="17743"/>
                </a:lnTo>
                <a:lnTo>
                  <a:pt x="21022" y="19903"/>
                </a:lnTo>
                <a:lnTo>
                  <a:pt x="21253" y="20057"/>
                </a:lnTo>
                <a:lnTo>
                  <a:pt x="21369" y="20366"/>
                </a:lnTo>
                <a:lnTo>
                  <a:pt x="21600" y="20674"/>
                </a:lnTo>
                <a:lnTo>
                  <a:pt x="21600" y="20829"/>
                </a:lnTo>
                <a:lnTo>
                  <a:pt x="21600" y="20983"/>
                </a:lnTo>
                <a:lnTo>
                  <a:pt x="21600" y="21137"/>
                </a:lnTo>
                <a:lnTo>
                  <a:pt x="21600" y="21291"/>
                </a:lnTo>
                <a:lnTo>
                  <a:pt x="21484" y="21446"/>
                </a:lnTo>
                <a:lnTo>
                  <a:pt x="21369" y="21446"/>
                </a:lnTo>
                <a:lnTo>
                  <a:pt x="21138" y="21600"/>
                </a:lnTo>
                <a:lnTo>
                  <a:pt x="21022" y="21600"/>
                </a:lnTo>
                <a:lnTo>
                  <a:pt x="10973" y="21600"/>
                </a:lnTo>
                <a:lnTo>
                  <a:pt x="2079" y="21600"/>
                </a:lnTo>
                <a:lnTo>
                  <a:pt x="1848" y="21600"/>
                </a:lnTo>
                <a:lnTo>
                  <a:pt x="1733" y="21446"/>
                </a:lnTo>
                <a:lnTo>
                  <a:pt x="1617" y="21446"/>
                </a:lnTo>
                <a:lnTo>
                  <a:pt x="1502" y="21291"/>
                </a:lnTo>
                <a:lnTo>
                  <a:pt x="1386" y="21291"/>
                </a:lnTo>
                <a:lnTo>
                  <a:pt x="1386" y="21137"/>
                </a:lnTo>
                <a:lnTo>
                  <a:pt x="1386" y="20983"/>
                </a:lnTo>
                <a:lnTo>
                  <a:pt x="1386" y="20829"/>
                </a:lnTo>
                <a:lnTo>
                  <a:pt x="1502" y="20674"/>
                </a:lnTo>
                <a:lnTo>
                  <a:pt x="1617" y="20366"/>
                </a:lnTo>
                <a:lnTo>
                  <a:pt x="1733" y="20057"/>
                </a:lnTo>
                <a:lnTo>
                  <a:pt x="1964" y="19903"/>
                </a:lnTo>
                <a:lnTo>
                  <a:pt x="0" y="19903"/>
                </a:lnTo>
                <a:lnTo>
                  <a:pt x="0" y="10800"/>
                </a:lnTo>
                <a:lnTo>
                  <a:pt x="0" y="2777"/>
                </a:lnTo>
                <a:lnTo>
                  <a:pt x="4620" y="2777"/>
                </a:lnTo>
                <a:lnTo>
                  <a:pt x="4620" y="16971"/>
                </a:lnTo>
                <a:moveTo>
                  <a:pt x="4620" y="16971"/>
                </a:moveTo>
                <a:moveTo>
                  <a:pt x="4620" y="16971"/>
                </a:moveTo>
                <a:lnTo>
                  <a:pt x="4158" y="17434"/>
                </a:lnTo>
                <a:lnTo>
                  <a:pt x="2541" y="19286"/>
                </a:lnTo>
                <a:lnTo>
                  <a:pt x="1964" y="19903"/>
                </a:lnTo>
                <a:lnTo>
                  <a:pt x="4620" y="16971"/>
                </a:lnTo>
                <a:close/>
              </a:path>
              <a:path w="21600" h="21600" extrusionOk="0">
                <a:moveTo>
                  <a:pt x="7624" y="2314"/>
                </a:moveTo>
                <a:moveTo>
                  <a:pt x="16402" y="2314"/>
                </a:moveTo>
                <a:lnTo>
                  <a:pt x="16402" y="11880"/>
                </a:lnTo>
                <a:lnTo>
                  <a:pt x="7624" y="11880"/>
                </a:lnTo>
                <a:lnTo>
                  <a:pt x="7624" y="2314"/>
                </a:lnTo>
                <a:close/>
              </a:path>
              <a:path w="21600" h="21600" extrusionOk="0">
                <a:moveTo>
                  <a:pt x="578" y="4011"/>
                </a:moveTo>
                <a:moveTo>
                  <a:pt x="4043" y="4011"/>
                </a:moveTo>
                <a:lnTo>
                  <a:pt x="4043" y="4320"/>
                </a:lnTo>
                <a:lnTo>
                  <a:pt x="578" y="4320"/>
                </a:lnTo>
                <a:lnTo>
                  <a:pt x="578" y="4011"/>
                </a:lnTo>
                <a:close/>
                <a:moveTo>
                  <a:pt x="7624" y="14194"/>
                </a:moveTo>
                <a:lnTo>
                  <a:pt x="16402" y="14194"/>
                </a:lnTo>
                <a:lnTo>
                  <a:pt x="16402" y="16200"/>
                </a:lnTo>
                <a:lnTo>
                  <a:pt x="7624" y="16200"/>
                </a:lnTo>
              </a:path>
            </a:pathLst>
          </a:custGeom>
          <a:solidFill>
            <a:srgbClr val="FFDE53"/>
          </a:solidFill>
          <a:ln w="9525">
            <a:solidFill>
              <a:srgbClr val="000000"/>
            </a:solidFill>
            <a:miter lim="800000"/>
            <a:headEnd/>
            <a:tailEnd/>
          </a:ln>
        </p:spPr>
        <p:txBody>
          <a:bodyPr/>
          <a:lstStyle/>
          <a:p>
            <a:pPr algn="ctr"/>
            <a:r>
              <a:rPr lang="en-US" sz="1400" b="1" dirty="0">
                <a:solidFill>
                  <a:schemeClr val="hlink"/>
                </a:solidFill>
              </a:rPr>
              <a:t>Auction System</a:t>
            </a:r>
          </a:p>
        </p:txBody>
      </p:sp>
      <p:pic>
        <p:nvPicPr>
          <p:cNvPr id="1382411" name="Picture 11"/>
          <p:cNvPicPr>
            <a:picLocks noChangeAspect="1" noChangeArrowheads="1"/>
          </p:cNvPicPr>
          <p:nvPr/>
        </p:nvPicPr>
        <p:blipFill>
          <a:blip r:embed="rId2">
            <a:extLst>
              <a:ext uri="{28A0092B-C50C-407E-A947-70E740481C1C}">
                <a14:useLocalDpi xmlns:a14="http://schemas.microsoft.com/office/drawing/2010/main" val="0"/>
              </a:ext>
            </a:extLst>
          </a:blip>
          <a:srcRect l="20825" t="57607" r="4260" b="12196"/>
          <a:stretch>
            <a:fillRect/>
          </a:stretch>
        </p:blipFill>
        <p:spPr bwMode="auto">
          <a:xfrm>
            <a:off x="914400" y="4267200"/>
            <a:ext cx="7235825" cy="212883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84205985"/>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2 Marcador de pie de página"/>
          <p:cNvSpPr>
            <a:spLocks noGrp="1"/>
          </p:cNvSpPr>
          <p:nvPr>
            <p:ph type="ftr" sz="quarter" idx="10"/>
          </p:nvPr>
        </p:nvSpPr>
        <p:spPr/>
        <p:txBody>
          <a:bodyPr/>
          <a:lstStyle/>
          <a:p>
            <a:r>
              <a:rPr lang="en-US" altLang="en-US"/>
              <a:t>Quadrem Proprietário e Confidencial</a:t>
            </a:r>
          </a:p>
        </p:txBody>
      </p:sp>
      <p:sp>
        <p:nvSpPr>
          <p:cNvPr id="11" name="3 Marcador de número de diapositiva"/>
          <p:cNvSpPr>
            <a:spLocks noGrp="1"/>
          </p:cNvSpPr>
          <p:nvPr>
            <p:ph type="sldNum" sz="quarter" idx="11"/>
          </p:nvPr>
        </p:nvSpPr>
        <p:spPr/>
        <p:txBody>
          <a:bodyPr/>
          <a:lstStyle/>
          <a:p>
            <a:fld id="{6A338594-56E0-4152-98A5-CAC6CA67D37F}" type="slidenum">
              <a:rPr lang="en-US" altLang="en-US"/>
              <a:pPr/>
              <a:t>48</a:t>
            </a:fld>
            <a:endParaRPr lang="en-US" altLang="en-US"/>
          </a:p>
        </p:txBody>
      </p:sp>
      <p:sp>
        <p:nvSpPr>
          <p:cNvPr id="1383426" name="laptop"/>
          <p:cNvSpPr>
            <a:spLocks noEditPoints="1" noChangeArrowheads="1"/>
          </p:cNvSpPr>
          <p:nvPr/>
        </p:nvSpPr>
        <p:spPr bwMode="auto">
          <a:xfrm>
            <a:off x="635000" y="3581400"/>
            <a:ext cx="1606550" cy="1055688"/>
          </a:xfrm>
          <a:custGeom>
            <a:avLst/>
            <a:gdLst>
              <a:gd name="T0" fmla="*/ 3362 w 21600"/>
              <a:gd name="T1" fmla="*/ 0 h 21600"/>
              <a:gd name="T2" fmla="*/ 3362 w 21600"/>
              <a:gd name="T3" fmla="*/ 7173 h 21600"/>
              <a:gd name="T4" fmla="*/ 18327 w 21600"/>
              <a:gd name="T5" fmla="*/ 0 h 21600"/>
              <a:gd name="T6" fmla="*/ 18327 w 21600"/>
              <a:gd name="T7" fmla="*/ 7173 h 21600"/>
              <a:gd name="T8" fmla="*/ 10800 w 21600"/>
              <a:gd name="T9" fmla="*/ 0 h 21600"/>
              <a:gd name="T10" fmla="*/ 10800 w 21600"/>
              <a:gd name="T11" fmla="*/ 21600 h 21600"/>
              <a:gd name="T12" fmla="*/ 0 w 21600"/>
              <a:gd name="T13" fmla="*/ 21600 h 21600"/>
              <a:gd name="T14" fmla="*/ 21600 w 21600"/>
              <a:gd name="T15" fmla="*/ 21600 h 21600"/>
              <a:gd name="T16" fmla="*/ 4445 w 21600"/>
              <a:gd name="T17" fmla="*/ 1858 h 21600"/>
              <a:gd name="T18" fmla="*/ 17311 w 21600"/>
              <a:gd name="T19" fmla="*/ 12323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3362" y="0"/>
                </a:moveTo>
                <a:lnTo>
                  <a:pt x="18327" y="0"/>
                </a:lnTo>
                <a:lnTo>
                  <a:pt x="18327" y="14347"/>
                </a:lnTo>
                <a:lnTo>
                  <a:pt x="3362" y="14347"/>
                </a:lnTo>
                <a:lnTo>
                  <a:pt x="3362" y="0"/>
                </a:lnTo>
                <a:close/>
              </a:path>
              <a:path w="21600" h="21600" extrusionOk="0">
                <a:moveTo>
                  <a:pt x="3340" y="15068"/>
                </a:moveTo>
                <a:lnTo>
                  <a:pt x="0" y="19877"/>
                </a:lnTo>
                <a:lnTo>
                  <a:pt x="21600" y="19877"/>
                </a:lnTo>
                <a:lnTo>
                  <a:pt x="18327" y="15068"/>
                </a:lnTo>
                <a:lnTo>
                  <a:pt x="3340" y="15068"/>
                </a:lnTo>
                <a:close/>
              </a:path>
              <a:path w="21600" h="21600" extrusionOk="0">
                <a:moveTo>
                  <a:pt x="0" y="19877"/>
                </a:moveTo>
                <a:lnTo>
                  <a:pt x="0" y="21600"/>
                </a:lnTo>
                <a:lnTo>
                  <a:pt x="21600" y="21600"/>
                </a:lnTo>
                <a:lnTo>
                  <a:pt x="21600" y="19877"/>
                </a:lnTo>
                <a:lnTo>
                  <a:pt x="0" y="19877"/>
                </a:lnTo>
                <a:close/>
              </a:path>
              <a:path w="21600" h="21600" extrusionOk="0">
                <a:moveTo>
                  <a:pt x="4186" y="1523"/>
                </a:moveTo>
                <a:lnTo>
                  <a:pt x="17547" y="1523"/>
                </a:lnTo>
                <a:lnTo>
                  <a:pt x="17547" y="12744"/>
                </a:lnTo>
                <a:lnTo>
                  <a:pt x="4186" y="12744"/>
                </a:lnTo>
                <a:lnTo>
                  <a:pt x="4186" y="1523"/>
                </a:lnTo>
                <a:close/>
              </a:path>
              <a:path w="21600" h="21600" extrusionOk="0">
                <a:moveTo>
                  <a:pt x="3318" y="15549"/>
                </a:moveTo>
                <a:lnTo>
                  <a:pt x="2917" y="16110"/>
                </a:lnTo>
                <a:lnTo>
                  <a:pt x="18727" y="16110"/>
                </a:lnTo>
                <a:lnTo>
                  <a:pt x="18327" y="15549"/>
                </a:lnTo>
                <a:lnTo>
                  <a:pt x="3318" y="15549"/>
                </a:lnTo>
                <a:close/>
              </a:path>
              <a:path w="21600" h="21600" extrusionOk="0">
                <a:moveTo>
                  <a:pt x="6213" y="18314"/>
                </a:moveTo>
                <a:lnTo>
                  <a:pt x="5946" y="18875"/>
                </a:lnTo>
                <a:lnTo>
                  <a:pt x="15766" y="18875"/>
                </a:lnTo>
                <a:lnTo>
                  <a:pt x="15499" y="18314"/>
                </a:lnTo>
                <a:lnTo>
                  <a:pt x="6213" y="18314"/>
                </a:lnTo>
                <a:close/>
              </a:path>
              <a:path w="21600" h="21600" extrusionOk="0">
                <a:moveTo>
                  <a:pt x="2828" y="16471"/>
                </a:moveTo>
                <a:lnTo>
                  <a:pt x="2405" y="17072"/>
                </a:lnTo>
                <a:lnTo>
                  <a:pt x="19284" y="17072"/>
                </a:lnTo>
                <a:lnTo>
                  <a:pt x="18839" y="16471"/>
                </a:lnTo>
                <a:lnTo>
                  <a:pt x="2828" y="16471"/>
                </a:lnTo>
                <a:close/>
              </a:path>
              <a:path w="21600" h="21600" extrusionOk="0">
                <a:moveTo>
                  <a:pt x="2316" y="17352"/>
                </a:moveTo>
                <a:lnTo>
                  <a:pt x="1871" y="17953"/>
                </a:lnTo>
                <a:lnTo>
                  <a:pt x="19863" y="17953"/>
                </a:lnTo>
                <a:lnTo>
                  <a:pt x="19395" y="17352"/>
                </a:lnTo>
                <a:lnTo>
                  <a:pt x="2316" y="17352"/>
                </a:lnTo>
                <a:close/>
              </a:path>
            </a:pathLst>
          </a:custGeom>
          <a:solidFill>
            <a:srgbClr val="C0C0C0"/>
          </a:solidFill>
          <a:ln w="9525">
            <a:solidFill>
              <a:srgbClr val="000000"/>
            </a:solidFill>
            <a:miter lim="800000"/>
            <a:headEnd/>
            <a:tailEnd/>
          </a:ln>
        </p:spPr>
        <p:txBody>
          <a:bodyPr/>
          <a:lstStyle/>
          <a:p>
            <a:pPr algn="ctr"/>
            <a:r>
              <a:rPr lang="en-US" sz="1600" b="1"/>
              <a:t>Supplier 2</a:t>
            </a:r>
          </a:p>
        </p:txBody>
      </p:sp>
      <p:sp>
        <p:nvSpPr>
          <p:cNvPr id="1383427" name="Text Box 3"/>
          <p:cNvSpPr txBox="1">
            <a:spLocks noChangeArrowheads="1"/>
          </p:cNvSpPr>
          <p:nvPr/>
        </p:nvSpPr>
        <p:spPr bwMode="black">
          <a:xfrm>
            <a:off x="611188" y="0"/>
            <a:ext cx="7758112" cy="1446213"/>
          </a:xfrm>
          <a:prstGeom prst="rect">
            <a:avLst/>
          </a:prstGeom>
          <a:noFill/>
          <a:ln>
            <a:noFill/>
          </a:ln>
          <a:effectLst/>
          <a:extLst>
            <a:ext uri="{909E8E84-426E-40DD-AFC4-6F175D3DCCD1}">
              <a14:hiddenFill xmlns:a14="http://schemas.microsoft.com/office/drawing/2010/main">
                <a:solidFill>
                  <a:srgbClr val="AEBAD2"/>
                </a:solidFill>
              </a14:hiddenFill>
            </a:ext>
            <a:ext uri="{91240B29-F687-4F45-9708-019B960494DF}">
              <a14:hiddenLine xmlns:a14="http://schemas.microsoft.com/office/drawing/2010/main" w="12700">
                <a:solidFill>
                  <a:srgbClr val="0033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1438" tIns="36512" rIns="71438" bIns="36512" anchorCtr="1">
            <a:spAutoFit/>
          </a:bodyPr>
          <a:lstStyle>
            <a:lvl1pPr marL="195263" indent="-195263">
              <a:defRPr>
                <a:solidFill>
                  <a:schemeClr val="tx1"/>
                </a:solidFill>
                <a:latin typeface="Arial" charset="0"/>
              </a:defRPr>
            </a:lvl1pPr>
            <a:lvl2pPr>
              <a:defRPr>
                <a:solidFill>
                  <a:schemeClr val="tx1"/>
                </a:solidFill>
                <a:latin typeface="Arial" charset="0"/>
              </a:defRPr>
            </a:lvl2pPr>
            <a:lvl3pPr>
              <a:defRPr>
                <a:solidFill>
                  <a:schemeClr val="tx1"/>
                </a:solidFill>
                <a:latin typeface="Arial" charset="0"/>
              </a:defRPr>
            </a:lvl3pPr>
            <a:lvl4pPr>
              <a:defRPr>
                <a:solidFill>
                  <a:schemeClr val="tx1"/>
                </a:solidFill>
                <a:latin typeface="Arial" charset="0"/>
              </a:defRPr>
            </a:lvl4pPr>
            <a:lvl5pPr>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algn="ctr">
              <a:lnSpc>
                <a:spcPct val="90000"/>
              </a:lnSpc>
            </a:pPr>
            <a:r>
              <a:rPr lang="es-CL" sz="2000" b="1"/>
              <a:t>Cada proveedor recibe feedback del estado del proceso, lo que le permite decidir si mejora su oferta:</a:t>
            </a:r>
          </a:p>
          <a:p>
            <a:pPr algn="ctr">
              <a:lnSpc>
                <a:spcPct val="90000"/>
              </a:lnSpc>
            </a:pPr>
            <a:endParaRPr lang="es-CL" sz="2000" b="1"/>
          </a:p>
          <a:p>
            <a:pPr algn="ctr">
              <a:lnSpc>
                <a:spcPct val="90000"/>
              </a:lnSpc>
            </a:pPr>
            <a:r>
              <a:rPr lang="es-CL" sz="2000" b="1"/>
              <a:t>Ejemplos: Ranking, distancia de la mejor oferta, valor de la mejor oferta.</a:t>
            </a:r>
          </a:p>
        </p:txBody>
      </p:sp>
      <p:sp>
        <p:nvSpPr>
          <p:cNvPr id="1383429" name="Rectangle 5"/>
          <p:cNvSpPr>
            <a:spLocks noChangeArrowheads="1"/>
          </p:cNvSpPr>
          <p:nvPr/>
        </p:nvSpPr>
        <p:spPr bwMode="auto">
          <a:xfrm>
            <a:off x="5451475" y="2079625"/>
            <a:ext cx="184150" cy="33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type="none" w="lg" len="med"/>
              </a14:hiddenLine>
            </a:ext>
            <a:ext uri="{AF507438-7753-43E0-B8FC-AC1667EBCBE1}">
              <a14:hiddenEffects xmlns:a14="http://schemas.microsoft.com/office/drawing/2010/main">
                <a:effectLst>
                  <a:outerShdw dist="71842" dir="2700000" algn="ctr" rotWithShape="0">
                    <a:srgbClr val="42501E"/>
                  </a:outerShdw>
                </a:effectLst>
              </a14:hiddenEffects>
            </a:ext>
          </a:extLst>
        </p:spPr>
        <p:txBody>
          <a:bodyPr wrap="none">
            <a:spAutoFit/>
          </a:bodyPr>
          <a:lstStyle/>
          <a:p>
            <a:pPr algn="ctr"/>
            <a:endParaRPr lang="es-CL" sz="1600" b="1">
              <a:latin typeface="Arial Narrow" pitchFamily="34" charset="0"/>
            </a:endParaRPr>
          </a:p>
        </p:txBody>
      </p:sp>
      <p:cxnSp>
        <p:nvCxnSpPr>
          <p:cNvPr id="1383430" name="AutoShape 6"/>
          <p:cNvCxnSpPr>
            <a:cxnSpLocks noChangeShapeType="1"/>
            <a:stCxn id="1383431" idx="2"/>
            <a:endCxn id="1383426" idx="4"/>
          </p:cNvCxnSpPr>
          <p:nvPr/>
        </p:nvCxnSpPr>
        <p:spPr bwMode="auto">
          <a:xfrm flipH="1">
            <a:off x="1438275" y="2860675"/>
            <a:ext cx="3175" cy="720725"/>
          </a:xfrm>
          <a:prstGeom prst="straightConnector1">
            <a:avLst/>
          </a:prstGeom>
          <a:noFill/>
          <a:ln w="19050">
            <a:solidFill>
              <a:srgbClr val="000000"/>
            </a:solidFill>
            <a:round/>
            <a:headE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71842" dir="2700000" algn="ctr" rotWithShape="0">
                    <a:srgbClr val="42501E"/>
                  </a:outerShdw>
                </a:effectLst>
              </a14:hiddenEffects>
            </a:ext>
          </a:extLst>
        </p:spPr>
      </p:cxnSp>
      <p:sp>
        <p:nvSpPr>
          <p:cNvPr id="1383431" name="computr3"/>
          <p:cNvSpPr>
            <a:spLocks noEditPoints="1" noChangeArrowheads="1"/>
          </p:cNvSpPr>
          <p:nvPr/>
        </p:nvSpPr>
        <p:spPr bwMode="auto">
          <a:xfrm>
            <a:off x="381000" y="1535113"/>
            <a:ext cx="2120900" cy="1325562"/>
          </a:xfrm>
          <a:custGeom>
            <a:avLst/>
            <a:gdLst>
              <a:gd name="T0" fmla="*/ 0 w 21600"/>
              <a:gd name="T1" fmla="*/ 10800 h 21600"/>
              <a:gd name="T2" fmla="*/ 10800 w 21600"/>
              <a:gd name="T3" fmla="*/ 0 h 21600"/>
              <a:gd name="T4" fmla="*/ 10800 w 21600"/>
              <a:gd name="T5" fmla="*/ 21600 h 21600"/>
              <a:gd name="T6" fmla="*/ 18135 w 21600"/>
              <a:gd name="T7" fmla="*/ 10800 h 21600"/>
              <a:gd name="T8" fmla="*/ 7811 w 21600"/>
              <a:gd name="T9" fmla="*/ 2584 h 21600"/>
              <a:gd name="T10" fmla="*/ 16359 w 21600"/>
              <a:gd name="T11" fmla="*/ 11764 h 21600"/>
            </a:gdLst>
            <a:ahLst/>
            <a:cxnLst>
              <a:cxn ang="0">
                <a:pos x="T0" y="T1"/>
              </a:cxn>
              <a:cxn ang="0">
                <a:pos x="T2" y="T3"/>
              </a:cxn>
              <a:cxn ang="0">
                <a:pos x="T4" y="T5"/>
              </a:cxn>
              <a:cxn ang="0">
                <a:pos x="T6" y="T7"/>
              </a:cxn>
            </a:cxnLst>
            <a:rect l="T8" t="T9" r="T10" b="T11"/>
            <a:pathLst>
              <a:path w="21600" h="21600" extrusionOk="0">
                <a:moveTo>
                  <a:pt x="18250" y="17743"/>
                </a:moveTo>
                <a:lnTo>
                  <a:pt x="17557" y="16971"/>
                </a:lnTo>
                <a:lnTo>
                  <a:pt x="5429" y="16971"/>
                </a:lnTo>
                <a:lnTo>
                  <a:pt x="4736" y="17743"/>
                </a:lnTo>
                <a:lnTo>
                  <a:pt x="18250" y="17743"/>
                </a:lnTo>
                <a:close/>
              </a:path>
              <a:path w="21600" h="21600" extrusionOk="0">
                <a:moveTo>
                  <a:pt x="18250" y="17743"/>
                </a:moveTo>
                <a:moveTo>
                  <a:pt x="19405" y="19131"/>
                </a:moveTo>
                <a:lnTo>
                  <a:pt x="18712" y="18360"/>
                </a:lnTo>
                <a:lnTo>
                  <a:pt x="4274" y="18360"/>
                </a:lnTo>
                <a:lnTo>
                  <a:pt x="3581" y="19131"/>
                </a:lnTo>
                <a:lnTo>
                  <a:pt x="19405" y="19131"/>
                </a:lnTo>
                <a:close/>
              </a:path>
              <a:path w="21600" h="21600" extrusionOk="0">
                <a:moveTo>
                  <a:pt x="19405" y="19131"/>
                </a:moveTo>
                <a:moveTo>
                  <a:pt x="20560" y="20520"/>
                </a:moveTo>
                <a:lnTo>
                  <a:pt x="19867" y="19749"/>
                </a:lnTo>
                <a:lnTo>
                  <a:pt x="3119" y="19749"/>
                </a:lnTo>
                <a:lnTo>
                  <a:pt x="2426" y="20520"/>
                </a:lnTo>
                <a:lnTo>
                  <a:pt x="20560" y="20520"/>
                </a:lnTo>
                <a:close/>
              </a:path>
              <a:path w="21600" h="21600" extrusionOk="0">
                <a:moveTo>
                  <a:pt x="20560" y="20520"/>
                </a:moveTo>
                <a:moveTo>
                  <a:pt x="4620" y="16971"/>
                </a:moveTo>
                <a:lnTo>
                  <a:pt x="5313" y="16200"/>
                </a:lnTo>
                <a:lnTo>
                  <a:pt x="7624" y="16200"/>
                </a:lnTo>
                <a:lnTo>
                  <a:pt x="7624" y="14194"/>
                </a:lnTo>
                <a:lnTo>
                  <a:pt x="5891" y="14194"/>
                </a:lnTo>
                <a:lnTo>
                  <a:pt x="5891" y="0"/>
                </a:lnTo>
                <a:lnTo>
                  <a:pt x="12013" y="0"/>
                </a:lnTo>
                <a:lnTo>
                  <a:pt x="18135" y="0"/>
                </a:lnTo>
                <a:lnTo>
                  <a:pt x="18135" y="10800"/>
                </a:lnTo>
                <a:lnTo>
                  <a:pt x="18135" y="14194"/>
                </a:lnTo>
                <a:lnTo>
                  <a:pt x="16402" y="14194"/>
                </a:lnTo>
                <a:lnTo>
                  <a:pt x="16402" y="16200"/>
                </a:lnTo>
                <a:lnTo>
                  <a:pt x="17788" y="16200"/>
                </a:lnTo>
                <a:lnTo>
                  <a:pt x="19059" y="17743"/>
                </a:lnTo>
                <a:lnTo>
                  <a:pt x="21022" y="19903"/>
                </a:lnTo>
                <a:lnTo>
                  <a:pt x="21253" y="20057"/>
                </a:lnTo>
                <a:lnTo>
                  <a:pt x="21369" y="20366"/>
                </a:lnTo>
                <a:lnTo>
                  <a:pt x="21600" y="20674"/>
                </a:lnTo>
                <a:lnTo>
                  <a:pt x="21600" y="20829"/>
                </a:lnTo>
                <a:lnTo>
                  <a:pt x="21600" y="20983"/>
                </a:lnTo>
                <a:lnTo>
                  <a:pt x="21600" y="21137"/>
                </a:lnTo>
                <a:lnTo>
                  <a:pt x="21600" y="21291"/>
                </a:lnTo>
                <a:lnTo>
                  <a:pt x="21484" y="21446"/>
                </a:lnTo>
                <a:lnTo>
                  <a:pt x="21369" y="21446"/>
                </a:lnTo>
                <a:lnTo>
                  <a:pt x="21138" y="21600"/>
                </a:lnTo>
                <a:lnTo>
                  <a:pt x="21022" y="21600"/>
                </a:lnTo>
                <a:lnTo>
                  <a:pt x="10973" y="21600"/>
                </a:lnTo>
                <a:lnTo>
                  <a:pt x="2079" y="21600"/>
                </a:lnTo>
                <a:lnTo>
                  <a:pt x="1848" y="21600"/>
                </a:lnTo>
                <a:lnTo>
                  <a:pt x="1733" y="21446"/>
                </a:lnTo>
                <a:lnTo>
                  <a:pt x="1617" y="21446"/>
                </a:lnTo>
                <a:lnTo>
                  <a:pt x="1502" y="21291"/>
                </a:lnTo>
                <a:lnTo>
                  <a:pt x="1386" y="21291"/>
                </a:lnTo>
                <a:lnTo>
                  <a:pt x="1386" y="21137"/>
                </a:lnTo>
                <a:lnTo>
                  <a:pt x="1386" y="20983"/>
                </a:lnTo>
                <a:lnTo>
                  <a:pt x="1386" y="20829"/>
                </a:lnTo>
                <a:lnTo>
                  <a:pt x="1502" y="20674"/>
                </a:lnTo>
                <a:lnTo>
                  <a:pt x="1617" y="20366"/>
                </a:lnTo>
                <a:lnTo>
                  <a:pt x="1733" y="20057"/>
                </a:lnTo>
                <a:lnTo>
                  <a:pt x="1964" y="19903"/>
                </a:lnTo>
                <a:lnTo>
                  <a:pt x="0" y="19903"/>
                </a:lnTo>
                <a:lnTo>
                  <a:pt x="0" y="10800"/>
                </a:lnTo>
                <a:lnTo>
                  <a:pt x="0" y="2777"/>
                </a:lnTo>
                <a:lnTo>
                  <a:pt x="4620" y="2777"/>
                </a:lnTo>
                <a:lnTo>
                  <a:pt x="4620" y="16971"/>
                </a:lnTo>
                <a:moveTo>
                  <a:pt x="4620" y="16971"/>
                </a:moveTo>
                <a:moveTo>
                  <a:pt x="4620" y="16971"/>
                </a:moveTo>
                <a:lnTo>
                  <a:pt x="4158" y="17434"/>
                </a:lnTo>
                <a:lnTo>
                  <a:pt x="2541" y="19286"/>
                </a:lnTo>
                <a:lnTo>
                  <a:pt x="1964" y="19903"/>
                </a:lnTo>
                <a:lnTo>
                  <a:pt x="4620" y="16971"/>
                </a:lnTo>
                <a:close/>
              </a:path>
              <a:path w="21600" h="21600" extrusionOk="0">
                <a:moveTo>
                  <a:pt x="7624" y="2314"/>
                </a:moveTo>
                <a:moveTo>
                  <a:pt x="16402" y="2314"/>
                </a:moveTo>
                <a:lnTo>
                  <a:pt x="16402" y="11880"/>
                </a:lnTo>
                <a:lnTo>
                  <a:pt x="7624" y="11880"/>
                </a:lnTo>
                <a:lnTo>
                  <a:pt x="7624" y="2314"/>
                </a:lnTo>
                <a:close/>
              </a:path>
              <a:path w="21600" h="21600" extrusionOk="0">
                <a:moveTo>
                  <a:pt x="578" y="4011"/>
                </a:moveTo>
                <a:moveTo>
                  <a:pt x="4043" y="4011"/>
                </a:moveTo>
                <a:lnTo>
                  <a:pt x="4043" y="4320"/>
                </a:lnTo>
                <a:lnTo>
                  <a:pt x="578" y="4320"/>
                </a:lnTo>
                <a:lnTo>
                  <a:pt x="578" y="4011"/>
                </a:lnTo>
                <a:close/>
                <a:moveTo>
                  <a:pt x="7624" y="14194"/>
                </a:moveTo>
                <a:lnTo>
                  <a:pt x="16402" y="14194"/>
                </a:lnTo>
                <a:lnTo>
                  <a:pt x="16402" y="16200"/>
                </a:lnTo>
                <a:lnTo>
                  <a:pt x="7624" y="16200"/>
                </a:lnTo>
              </a:path>
            </a:pathLst>
          </a:custGeom>
          <a:solidFill>
            <a:srgbClr val="FFDE53"/>
          </a:solidFill>
          <a:ln w="9525">
            <a:solidFill>
              <a:srgbClr val="000000"/>
            </a:solidFill>
            <a:miter lim="800000"/>
            <a:headEnd/>
            <a:tailEnd/>
          </a:ln>
        </p:spPr>
        <p:txBody>
          <a:bodyPr/>
          <a:lstStyle/>
          <a:p>
            <a:pPr algn="ctr"/>
            <a:r>
              <a:rPr lang="en-US" sz="1400" b="1" dirty="0"/>
              <a:t>Auction System</a:t>
            </a:r>
          </a:p>
        </p:txBody>
      </p:sp>
      <p:pic>
        <p:nvPicPr>
          <p:cNvPr id="1383432" name="Picture 8"/>
          <p:cNvPicPr>
            <a:picLocks noChangeAspect="1" noChangeArrowheads="1"/>
          </p:cNvPicPr>
          <p:nvPr/>
        </p:nvPicPr>
        <p:blipFill>
          <a:blip r:embed="rId2">
            <a:extLst>
              <a:ext uri="{28A0092B-C50C-407E-A947-70E740481C1C}">
                <a14:useLocalDpi xmlns:a14="http://schemas.microsoft.com/office/drawing/2010/main" val="0"/>
              </a:ext>
            </a:extLst>
          </a:blip>
          <a:srcRect l="1254" t="7349" r="5960" b="40532"/>
          <a:stretch>
            <a:fillRect/>
          </a:stretch>
        </p:blipFill>
        <p:spPr bwMode="auto">
          <a:xfrm>
            <a:off x="2862263" y="2770188"/>
            <a:ext cx="5756275" cy="22764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83433" name="Line 9"/>
          <p:cNvSpPr>
            <a:spLocks noChangeShapeType="1"/>
          </p:cNvSpPr>
          <p:nvPr/>
        </p:nvSpPr>
        <p:spPr bwMode="auto">
          <a:xfrm flipV="1">
            <a:off x="1935163" y="2760663"/>
            <a:ext cx="925512" cy="89693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83434" name="Line 10"/>
          <p:cNvSpPr>
            <a:spLocks noChangeShapeType="1"/>
          </p:cNvSpPr>
          <p:nvPr/>
        </p:nvSpPr>
        <p:spPr bwMode="auto">
          <a:xfrm>
            <a:off x="1935163" y="4200525"/>
            <a:ext cx="922337" cy="85407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2293838547"/>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2 Marcador de pie de página"/>
          <p:cNvSpPr>
            <a:spLocks noGrp="1"/>
          </p:cNvSpPr>
          <p:nvPr>
            <p:ph type="ftr" sz="quarter" idx="10"/>
          </p:nvPr>
        </p:nvSpPr>
        <p:spPr/>
        <p:txBody>
          <a:bodyPr/>
          <a:lstStyle/>
          <a:p>
            <a:r>
              <a:rPr lang="en-US" altLang="en-US"/>
              <a:t>Quadrem Proprietário e Confidencial</a:t>
            </a:r>
          </a:p>
        </p:txBody>
      </p:sp>
      <p:sp>
        <p:nvSpPr>
          <p:cNvPr id="26" name="3 Marcador de número de diapositiva"/>
          <p:cNvSpPr>
            <a:spLocks noGrp="1"/>
          </p:cNvSpPr>
          <p:nvPr>
            <p:ph type="sldNum" sz="quarter" idx="11"/>
          </p:nvPr>
        </p:nvSpPr>
        <p:spPr/>
        <p:txBody>
          <a:bodyPr/>
          <a:lstStyle/>
          <a:p>
            <a:fld id="{ADEFC705-6A59-4582-BC2C-28D26EA47950}" type="slidenum">
              <a:rPr lang="en-US" altLang="en-US"/>
              <a:pPr/>
              <a:t>49</a:t>
            </a:fld>
            <a:endParaRPr lang="en-US" altLang="en-US"/>
          </a:p>
        </p:txBody>
      </p:sp>
      <p:graphicFrame>
        <p:nvGraphicFramePr>
          <p:cNvPr id="1381379" name="Group 3"/>
          <p:cNvGraphicFramePr>
            <a:graphicFrameLocks noGrp="1"/>
          </p:cNvGraphicFramePr>
          <p:nvPr>
            <p:extLst>
              <p:ext uri="{D42A27DB-BD31-4B8C-83A1-F6EECF244321}">
                <p14:modId xmlns:p14="http://schemas.microsoft.com/office/powerpoint/2010/main" val="455425599"/>
              </p:ext>
            </p:extLst>
          </p:nvPr>
        </p:nvGraphicFramePr>
        <p:xfrm>
          <a:off x="1039813" y="1772816"/>
          <a:ext cx="7518400" cy="4193858"/>
        </p:xfrm>
        <a:graphic>
          <a:graphicData uri="http://schemas.openxmlformats.org/drawingml/2006/table">
            <a:tbl>
              <a:tblPr/>
              <a:tblGrid>
                <a:gridCol w="1828800"/>
                <a:gridCol w="5689600"/>
              </a:tblGrid>
              <a:tr h="685800">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1800" b="1" i="0" u="none" strike="noStrike" cap="none" normalizeH="0" baseline="0" dirty="0" smtClean="0">
                          <a:ln>
                            <a:noFill/>
                          </a:ln>
                          <a:solidFill>
                            <a:srgbClr val="FF0000"/>
                          </a:solidFill>
                          <a:effectLst/>
                          <a:latin typeface="Arial" charset="0"/>
                        </a:rPr>
                        <a:t>Yankee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E575"/>
                    </a:solidFill>
                  </a:tcPr>
                </a:tc>
                <a:tc>
                  <a:txBody>
                    <a:bodyPr/>
                    <a:lstStyle/>
                    <a:p>
                      <a:pPr marL="0" marR="0" lvl="0" indent="0" algn="l"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1400" b="0" i="0" u="none" strike="noStrike" cap="none" normalizeH="0" baseline="0" dirty="0" smtClean="0">
                          <a:ln>
                            <a:noFill/>
                          </a:ln>
                          <a:solidFill>
                            <a:srgbClr val="FF0000"/>
                          </a:solidFill>
                          <a:effectLst/>
                          <a:latin typeface="Arial" charset="0"/>
                        </a:rPr>
                        <a:t>Buyer offers contract for multiple quantities of an identical item.  Suppliers bid prices and select the quantity of items they choose to supply based on their bid price.  Low bidder depends on price and quantity.</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95300">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1800" b="1" i="0" u="none" strike="noStrike" cap="none" normalizeH="0" baseline="0" smtClean="0">
                          <a:ln>
                            <a:noFill/>
                          </a:ln>
                          <a:solidFill>
                            <a:srgbClr val="FF0000"/>
                          </a:solidFill>
                          <a:effectLst/>
                          <a:latin typeface="Arial" charset="0"/>
                        </a:rPr>
                        <a:t>Dutch</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E575"/>
                    </a:solidFill>
                  </a:tcPr>
                </a:tc>
                <a:tc>
                  <a:txBody>
                    <a:bodyPr/>
                    <a:lstStyle/>
                    <a:p>
                      <a:pPr marL="0" marR="0" lvl="0" indent="0" algn="l"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1400" b="0" i="0" u="none" strike="noStrike" cap="none" normalizeH="0" baseline="0" smtClean="0">
                          <a:ln>
                            <a:noFill/>
                          </a:ln>
                          <a:solidFill>
                            <a:srgbClr val="FF0000"/>
                          </a:solidFill>
                          <a:effectLst/>
                          <a:latin typeface="Arial" charset="0"/>
                        </a:rPr>
                        <a:t>Buyer offers contract for multiple quantities of an identical item.  Bid prices automatically increase and supplier select the quantity of items they choose to supply based on price.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6275">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1800" b="1" i="0" u="none" strike="noStrike" cap="none" normalizeH="0" baseline="0" smtClean="0">
                          <a:ln>
                            <a:noFill/>
                          </a:ln>
                          <a:solidFill>
                            <a:srgbClr val="FF0000"/>
                          </a:solidFill>
                          <a:effectLst/>
                          <a:latin typeface="Arial" charset="0"/>
                        </a:rPr>
                        <a:t>English</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E575"/>
                    </a:solidFill>
                  </a:tcPr>
                </a:tc>
                <a:tc>
                  <a:txBody>
                    <a:bodyPr/>
                    <a:lstStyle/>
                    <a:p>
                      <a:pPr marL="0" marR="0" lvl="0" indent="0" algn="l"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1400" b="0" i="0" u="none" strike="noStrike" cap="none" normalizeH="0" baseline="0" smtClean="0">
                          <a:ln>
                            <a:noFill/>
                          </a:ln>
                          <a:solidFill>
                            <a:srgbClr val="FF0000"/>
                          </a:solidFill>
                          <a:effectLst/>
                          <a:latin typeface="Arial" charset="0"/>
                        </a:rPr>
                        <a:t>Buyer offers contract for set number of items or service.  Suppliers must be low bidder to enter valid bid for contract.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46100">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1800" b="1" i="0" u="none" strike="noStrike" cap="none" normalizeH="0" baseline="0" smtClean="0">
                          <a:ln>
                            <a:noFill/>
                          </a:ln>
                          <a:solidFill>
                            <a:srgbClr val="FF0000"/>
                          </a:solidFill>
                          <a:effectLst/>
                          <a:latin typeface="Arial" charset="0"/>
                        </a:rPr>
                        <a:t>Dynamic Sealed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E575"/>
                    </a:solidFill>
                  </a:tcPr>
                </a:tc>
                <a:tc>
                  <a:txBody>
                    <a:bodyPr/>
                    <a:lstStyle/>
                    <a:p>
                      <a:pPr marL="0" marR="0" lvl="0" indent="0" algn="l"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1400" b="0" i="0" u="none" strike="noStrike" cap="none" normalizeH="0" baseline="0" smtClean="0">
                          <a:ln>
                            <a:noFill/>
                          </a:ln>
                          <a:solidFill>
                            <a:srgbClr val="FF0000"/>
                          </a:solidFill>
                          <a:effectLst/>
                          <a:latin typeface="Arial" charset="0"/>
                        </a:rPr>
                        <a:t>Buyer offers contract for set number of items or service.  Suppliers must enter bids lower than opening price or lower than their previous bid.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09663">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1800" b="1" i="0" u="none" strike="noStrike" cap="none" normalizeH="0" baseline="0" smtClean="0">
                          <a:ln>
                            <a:noFill/>
                          </a:ln>
                          <a:solidFill>
                            <a:srgbClr val="FF0000"/>
                          </a:solidFill>
                          <a:effectLst/>
                          <a:latin typeface="Arial" charset="0"/>
                        </a:rPr>
                        <a:t>Multi-Variable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E575"/>
                    </a:solidFill>
                  </a:tcPr>
                </a:tc>
                <a:tc>
                  <a:txBody>
                    <a:bodyPr/>
                    <a:lstStyle/>
                    <a:p>
                      <a:pPr marL="0" marR="0" lvl="0" indent="0" algn="l"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1400" b="0" i="0" u="none" strike="noStrike" cap="none" normalizeH="0" baseline="0" dirty="0" smtClean="0">
                          <a:ln>
                            <a:noFill/>
                          </a:ln>
                          <a:solidFill>
                            <a:srgbClr val="FF0000"/>
                          </a:solidFill>
                          <a:effectLst/>
                          <a:latin typeface="Arial" charset="0"/>
                        </a:rPr>
                        <a:t>Buyer offers contract for set number of items or service.  Multi-Variable Bidding allows for price &amp; non-price factors to be included into bidding evaluation via open equation format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81399" name="Text Box 23"/>
          <p:cNvSpPr txBox="1">
            <a:spLocks noChangeArrowheads="1"/>
          </p:cNvSpPr>
          <p:nvPr/>
        </p:nvSpPr>
        <p:spPr bwMode="auto">
          <a:xfrm rot="-5400000">
            <a:off x="-727868" y="3081710"/>
            <a:ext cx="3071812" cy="457200"/>
          </a:xfrm>
          <a:prstGeom prst="rect">
            <a:avLst/>
          </a:prstGeom>
          <a:solidFill>
            <a:srgbClr val="FFE575"/>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lstStyle/>
          <a:p>
            <a:pPr eaLnBrk="1" hangingPunct="1"/>
            <a:r>
              <a:rPr lang="en-US" sz="1800" b="1">
                <a:solidFill>
                  <a:schemeClr val="hlink"/>
                </a:solidFill>
              </a:rPr>
              <a:t>Simple</a:t>
            </a:r>
          </a:p>
        </p:txBody>
      </p:sp>
      <p:sp>
        <p:nvSpPr>
          <p:cNvPr id="1381400" name="Text Box 24"/>
          <p:cNvSpPr txBox="1">
            <a:spLocks noChangeArrowheads="1"/>
          </p:cNvSpPr>
          <p:nvPr/>
        </p:nvSpPr>
        <p:spPr bwMode="auto">
          <a:xfrm rot="-5400000">
            <a:off x="252413" y="5173241"/>
            <a:ext cx="1111250" cy="457200"/>
          </a:xfrm>
          <a:prstGeom prst="rect">
            <a:avLst/>
          </a:prstGeom>
          <a:solidFill>
            <a:srgbClr val="FFE575"/>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lstStyle/>
          <a:p>
            <a:pPr eaLnBrk="1" hangingPunct="1"/>
            <a:r>
              <a:rPr lang="en-US" sz="1800" b="1">
                <a:solidFill>
                  <a:schemeClr val="hlink"/>
                </a:solidFill>
              </a:rPr>
              <a:t>Complex</a:t>
            </a:r>
          </a:p>
        </p:txBody>
      </p:sp>
      <p:sp>
        <p:nvSpPr>
          <p:cNvPr id="1381401" name="Rectangle 25"/>
          <p:cNvSpPr>
            <a:spLocks noGrp="1" noChangeArrowheads="1"/>
          </p:cNvSpPr>
          <p:nvPr>
            <p:ph type="title"/>
          </p:nvPr>
        </p:nvSpPr>
        <p:spPr>
          <a:xfrm>
            <a:off x="684213" y="260350"/>
            <a:ext cx="7772400" cy="1143000"/>
          </a:xfrm>
          <a:noFill/>
          <a:ln/>
        </p:spPr>
        <p:txBody>
          <a:bodyPr/>
          <a:lstStyle/>
          <a:p>
            <a:pPr algn="ctr"/>
            <a:r>
              <a:rPr lang="es-ES" sz="4400" dirty="0"/>
              <a:t>Tipos de Licitaciones dinámicas</a:t>
            </a:r>
          </a:p>
        </p:txBody>
      </p:sp>
    </p:spTree>
    <p:extLst>
      <p:ext uri="{BB962C8B-B14F-4D97-AF65-F5344CB8AC3E}">
        <p14:creationId xmlns:p14="http://schemas.microsoft.com/office/powerpoint/2010/main" val="2757654005"/>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23528" y="2564904"/>
            <a:ext cx="8373616" cy="1143000"/>
          </a:xfrm>
        </p:spPr>
        <p:style>
          <a:lnRef idx="2">
            <a:schemeClr val="accent2"/>
          </a:lnRef>
          <a:fillRef idx="1">
            <a:schemeClr val="lt1"/>
          </a:fillRef>
          <a:effectRef idx="0">
            <a:schemeClr val="accent2"/>
          </a:effectRef>
          <a:fontRef idx="minor">
            <a:schemeClr val="dk1"/>
          </a:fontRef>
        </p:style>
        <p:txBody>
          <a:bodyPr>
            <a:noAutofit/>
          </a:bodyPr>
          <a:lstStyle/>
          <a:p>
            <a:r>
              <a:rPr lang="es-MX" sz="4000" dirty="0" smtClean="0"/>
              <a:t>ii) La complejidad TIC - Abastecimiento</a:t>
            </a:r>
            <a:endParaRPr lang="en-US" sz="4000" dirty="0"/>
          </a:p>
        </p:txBody>
      </p:sp>
    </p:spTree>
    <p:extLst>
      <p:ext uri="{BB962C8B-B14F-4D97-AF65-F5344CB8AC3E}">
        <p14:creationId xmlns:p14="http://schemas.microsoft.com/office/powerpoint/2010/main" val="239117664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 name="2 Marcador de pie de página"/>
          <p:cNvSpPr>
            <a:spLocks noGrp="1"/>
          </p:cNvSpPr>
          <p:nvPr>
            <p:ph type="ftr" sz="quarter" idx="10"/>
          </p:nvPr>
        </p:nvSpPr>
        <p:spPr/>
        <p:txBody>
          <a:bodyPr/>
          <a:lstStyle/>
          <a:p>
            <a:r>
              <a:rPr lang="en-US" altLang="en-US"/>
              <a:t>Quadrem Proprietário e Confidencial</a:t>
            </a:r>
          </a:p>
        </p:txBody>
      </p:sp>
      <p:sp>
        <p:nvSpPr>
          <p:cNvPr id="115" name="3 Marcador de número de diapositiva"/>
          <p:cNvSpPr>
            <a:spLocks noGrp="1"/>
          </p:cNvSpPr>
          <p:nvPr>
            <p:ph type="sldNum" sz="quarter" idx="11"/>
          </p:nvPr>
        </p:nvSpPr>
        <p:spPr/>
        <p:txBody>
          <a:bodyPr/>
          <a:lstStyle/>
          <a:p>
            <a:fld id="{87EE6332-E2E4-4EDC-A407-424AECA8D893}" type="slidenum">
              <a:rPr lang="en-US" altLang="en-US"/>
              <a:pPr/>
              <a:t>50</a:t>
            </a:fld>
            <a:endParaRPr lang="en-US" altLang="en-US"/>
          </a:p>
        </p:txBody>
      </p:sp>
      <p:sp>
        <p:nvSpPr>
          <p:cNvPr id="1419266" name="Rectangle 2"/>
          <p:cNvSpPr>
            <a:spLocks noChangeArrowheads="1"/>
          </p:cNvSpPr>
          <p:nvPr/>
        </p:nvSpPr>
        <p:spPr bwMode="auto">
          <a:xfrm>
            <a:off x="996950" y="1352550"/>
            <a:ext cx="7686675" cy="4749800"/>
          </a:xfrm>
          <a:prstGeom prst="rect">
            <a:avLst/>
          </a:prstGeom>
          <a:solidFill>
            <a:srgbClr val="C0C0C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419267" name="Rectangle 3"/>
          <p:cNvSpPr>
            <a:spLocks noChangeArrowheads="1"/>
          </p:cNvSpPr>
          <p:nvPr/>
        </p:nvSpPr>
        <p:spPr bwMode="auto">
          <a:xfrm>
            <a:off x="914400" y="1295400"/>
            <a:ext cx="7713663" cy="4745038"/>
          </a:xfrm>
          <a:prstGeom prst="rect">
            <a:avLst/>
          </a:prstGeom>
          <a:solidFill>
            <a:schemeClr val="bg1"/>
          </a:solidFill>
          <a:ln w="22225">
            <a:solidFill>
              <a:srgbClr val="0000FF"/>
            </a:solidFill>
            <a:miter lim="800000"/>
            <a:headEnd/>
            <a:tailEnd/>
          </a:ln>
        </p:spPr>
        <p:txBody>
          <a:bodyPr/>
          <a:lstStyle/>
          <a:p>
            <a:endParaRPr lang="es-ES_tradnl" sz="2400"/>
          </a:p>
        </p:txBody>
      </p:sp>
      <p:sp>
        <p:nvSpPr>
          <p:cNvPr id="1419268" name="Rectangle 4"/>
          <p:cNvSpPr>
            <a:spLocks noGrp="1" noChangeArrowheads="1"/>
          </p:cNvSpPr>
          <p:nvPr>
            <p:ph type="title"/>
          </p:nvPr>
        </p:nvSpPr>
        <p:spPr>
          <a:xfrm>
            <a:off x="468313" y="260350"/>
            <a:ext cx="7920037" cy="509588"/>
          </a:xfrm>
        </p:spPr>
        <p:txBody>
          <a:bodyPr/>
          <a:lstStyle/>
          <a:p>
            <a:r>
              <a:rPr lang="es-ES" sz="2500"/>
              <a:t>¿Qué pasa durante una licitación dinámica?</a:t>
            </a:r>
          </a:p>
        </p:txBody>
      </p:sp>
      <p:sp>
        <p:nvSpPr>
          <p:cNvPr id="1419269" name="Line 5"/>
          <p:cNvSpPr>
            <a:spLocks noChangeShapeType="1"/>
          </p:cNvSpPr>
          <p:nvPr/>
        </p:nvSpPr>
        <p:spPr bwMode="auto">
          <a:xfrm>
            <a:off x="914400" y="5362575"/>
            <a:ext cx="7713663" cy="1588"/>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19270" name="Line 6"/>
          <p:cNvSpPr>
            <a:spLocks noChangeShapeType="1"/>
          </p:cNvSpPr>
          <p:nvPr/>
        </p:nvSpPr>
        <p:spPr bwMode="auto">
          <a:xfrm>
            <a:off x="914400" y="4684713"/>
            <a:ext cx="7713663" cy="1587"/>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19271" name="Line 7"/>
          <p:cNvSpPr>
            <a:spLocks noChangeShapeType="1"/>
          </p:cNvSpPr>
          <p:nvPr/>
        </p:nvSpPr>
        <p:spPr bwMode="auto">
          <a:xfrm>
            <a:off x="914400" y="4006850"/>
            <a:ext cx="7713663" cy="1588"/>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19272" name="Line 8"/>
          <p:cNvSpPr>
            <a:spLocks noChangeShapeType="1"/>
          </p:cNvSpPr>
          <p:nvPr/>
        </p:nvSpPr>
        <p:spPr bwMode="auto">
          <a:xfrm>
            <a:off x="914400" y="3327400"/>
            <a:ext cx="7713663" cy="1588"/>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19273" name="Line 9"/>
          <p:cNvSpPr>
            <a:spLocks noChangeShapeType="1"/>
          </p:cNvSpPr>
          <p:nvPr/>
        </p:nvSpPr>
        <p:spPr bwMode="auto">
          <a:xfrm>
            <a:off x="914400" y="2651125"/>
            <a:ext cx="7713663" cy="1588"/>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19274" name="Line 10"/>
          <p:cNvSpPr>
            <a:spLocks noChangeShapeType="1"/>
          </p:cNvSpPr>
          <p:nvPr/>
        </p:nvSpPr>
        <p:spPr bwMode="auto">
          <a:xfrm>
            <a:off x="914400" y="1971675"/>
            <a:ext cx="7713663" cy="1588"/>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19275" name="Line 11"/>
          <p:cNvSpPr>
            <a:spLocks noChangeShapeType="1"/>
          </p:cNvSpPr>
          <p:nvPr/>
        </p:nvSpPr>
        <p:spPr bwMode="auto">
          <a:xfrm>
            <a:off x="914400" y="1295400"/>
            <a:ext cx="7713663"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19276" name="Rectangle 12"/>
          <p:cNvSpPr>
            <a:spLocks noChangeArrowheads="1"/>
          </p:cNvSpPr>
          <p:nvPr/>
        </p:nvSpPr>
        <p:spPr bwMode="auto">
          <a:xfrm>
            <a:off x="914400" y="1295400"/>
            <a:ext cx="7713663" cy="4745038"/>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19277" name="Line 13"/>
          <p:cNvSpPr>
            <a:spLocks noChangeShapeType="1"/>
          </p:cNvSpPr>
          <p:nvPr/>
        </p:nvSpPr>
        <p:spPr bwMode="auto">
          <a:xfrm>
            <a:off x="914400" y="1295400"/>
            <a:ext cx="1588" cy="474503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19278" name="Line 14"/>
          <p:cNvSpPr>
            <a:spLocks noChangeShapeType="1"/>
          </p:cNvSpPr>
          <p:nvPr/>
        </p:nvSpPr>
        <p:spPr bwMode="auto">
          <a:xfrm>
            <a:off x="874713" y="6040438"/>
            <a:ext cx="39687"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19279" name="Line 15"/>
          <p:cNvSpPr>
            <a:spLocks noChangeShapeType="1"/>
          </p:cNvSpPr>
          <p:nvPr/>
        </p:nvSpPr>
        <p:spPr bwMode="auto">
          <a:xfrm>
            <a:off x="874713" y="5362575"/>
            <a:ext cx="39687"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19280" name="Line 16"/>
          <p:cNvSpPr>
            <a:spLocks noChangeShapeType="1"/>
          </p:cNvSpPr>
          <p:nvPr/>
        </p:nvSpPr>
        <p:spPr bwMode="auto">
          <a:xfrm>
            <a:off x="874713" y="4684713"/>
            <a:ext cx="39687"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19281" name="Line 17"/>
          <p:cNvSpPr>
            <a:spLocks noChangeShapeType="1"/>
          </p:cNvSpPr>
          <p:nvPr/>
        </p:nvSpPr>
        <p:spPr bwMode="auto">
          <a:xfrm>
            <a:off x="874713" y="4006850"/>
            <a:ext cx="39687"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19282" name="Line 18"/>
          <p:cNvSpPr>
            <a:spLocks noChangeShapeType="1"/>
          </p:cNvSpPr>
          <p:nvPr/>
        </p:nvSpPr>
        <p:spPr bwMode="auto">
          <a:xfrm>
            <a:off x="874713" y="3327400"/>
            <a:ext cx="39687"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19283" name="Line 19"/>
          <p:cNvSpPr>
            <a:spLocks noChangeShapeType="1"/>
          </p:cNvSpPr>
          <p:nvPr/>
        </p:nvSpPr>
        <p:spPr bwMode="auto">
          <a:xfrm>
            <a:off x="874713" y="2651125"/>
            <a:ext cx="39687"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19284" name="Line 20"/>
          <p:cNvSpPr>
            <a:spLocks noChangeShapeType="1"/>
          </p:cNvSpPr>
          <p:nvPr/>
        </p:nvSpPr>
        <p:spPr bwMode="auto">
          <a:xfrm>
            <a:off x="874713" y="1971675"/>
            <a:ext cx="39687"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19285" name="Line 21"/>
          <p:cNvSpPr>
            <a:spLocks noChangeShapeType="1"/>
          </p:cNvSpPr>
          <p:nvPr/>
        </p:nvSpPr>
        <p:spPr bwMode="auto">
          <a:xfrm>
            <a:off x="874713" y="1295400"/>
            <a:ext cx="39687"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19286" name="Line 22"/>
          <p:cNvSpPr>
            <a:spLocks noChangeShapeType="1"/>
          </p:cNvSpPr>
          <p:nvPr/>
        </p:nvSpPr>
        <p:spPr bwMode="auto">
          <a:xfrm>
            <a:off x="914400" y="6040438"/>
            <a:ext cx="7713663"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19287" name="Line 23"/>
          <p:cNvSpPr>
            <a:spLocks noChangeShapeType="1"/>
          </p:cNvSpPr>
          <p:nvPr/>
        </p:nvSpPr>
        <p:spPr bwMode="auto">
          <a:xfrm flipV="1">
            <a:off x="914400" y="6040438"/>
            <a:ext cx="1588" cy="3651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19288" name="Line 24"/>
          <p:cNvSpPr>
            <a:spLocks noChangeShapeType="1"/>
          </p:cNvSpPr>
          <p:nvPr/>
        </p:nvSpPr>
        <p:spPr bwMode="auto">
          <a:xfrm flipV="1">
            <a:off x="1770063" y="6040438"/>
            <a:ext cx="1587" cy="3651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19289" name="Line 25"/>
          <p:cNvSpPr>
            <a:spLocks noChangeShapeType="1"/>
          </p:cNvSpPr>
          <p:nvPr/>
        </p:nvSpPr>
        <p:spPr bwMode="auto">
          <a:xfrm flipV="1">
            <a:off x="2627313" y="6040438"/>
            <a:ext cx="1587" cy="3651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19290" name="Line 26"/>
          <p:cNvSpPr>
            <a:spLocks noChangeShapeType="1"/>
          </p:cNvSpPr>
          <p:nvPr/>
        </p:nvSpPr>
        <p:spPr bwMode="auto">
          <a:xfrm flipV="1">
            <a:off x="3484563" y="6040438"/>
            <a:ext cx="1587" cy="3651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19291" name="Line 27"/>
          <p:cNvSpPr>
            <a:spLocks noChangeShapeType="1"/>
          </p:cNvSpPr>
          <p:nvPr/>
        </p:nvSpPr>
        <p:spPr bwMode="auto">
          <a:xfrm flipV="1">
            <a:off x="4341813" y="6040438"/>
            <a:ext cx="1587" cy="3651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19292" name="Line 28"/>
          <p:cNvSpPr>
            <a:spLocks noChangeShapeType="1"/>
          </p:cNvSpPr>
          <p:nvPr/>
        </p:nvSpPr>
        <p:spPr bwMode="auto">
          <a:xfrm flipV="1">
            <a:off x="5199063" y="6040438"/>
            <a:ext cx="1587" cy="3651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19293" name="Line 29"/>
          <p:cNvSpPr>
            <a:spLocks noChangeShapeType="1"/>
          </p:cNvSpPr>
          <p:nvPr/>
        </p:nvSpPr>
        <p:spPr bwMode="auto">
          <a:xfrm flipV="1">
            <a:off x="6057900" y="6040438"/>
            <a:ext cx="1588" cy="3651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19294" name="Line 30"/>
          <p:cNvSpPr>
            <a:spLocks noChangeShapeType="1"/>
          </p:cNvSpPr>
          <p:nvPr/>
        </p:nvSpPr>
        <p:spPr bwMode="auto">
          <a:xfrm flipV="1">
            <a:off x="6913563" y="6040438"/>
            <a:ext cx="1587" cy="3651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19295" name="Line 31"/>
          <p:cNvSpPr>
            <a:spLocks noChangeShapeType="1"/>
          </p:cNvSpPr>
          <p:nvPr/>
        </p:nvSpPr>
        <p:spPr bwMode="auto">
          <a:xfrm flipV="1">
            <a:off x="7770813" y="6040438"/>
            <a:ext cx="1587" cy="3651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19296" name="Line 32"/>
          <p:cNvSpPr>
            <a:spLocks noChangeShapeType="1"/>
          </p:cNvSpPr>
          <p:nvPr/>
        </p:nvSpPr>
        <p:spPr bwMode="auto">
          <a:xfrm flipV="1">
            <a:off x="8628063" y="6040438"/>
            <a:ext cx="1587" cy="3651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19297" name="Freeform 33"/>
          <p:cNvSpPr>
            <a:spLocks noChangeAspect="1"/>
          </p:cNvSpPr>
          <p:nvPr/>
        </p:nvSpPr>
        <p:spPr bwMode="auto">
          <a:xfrm>
            <a:off x="4179888" y="3498850"/>
            <a:ext cx="92075" cy="87313"/>
          </a:xfrm>
          <a:custGeom>
            <a:avLst/>
            <a:gdLst>
              <a:gd name="T0" fmla="*/ 22 w 45"/>
              <a:gd name="T1" fmla="*/ 0 h 45"/>
              <a:gd name="T2" fmla="*/ 45 w 45"/>
              <a:gd name="T3" fmla="*/ 22 h 45"/>
              <a:gd name="T4" fmla="*/ 22 w 45"/>
              <a:gd name="T5" fmla="*/ 45 h 45"/>
              <a:gd name="T6" fmla="*/ 0 w 45"/>
              <a:gd name="T7" fmla="*/ 22 h 45"/>
              <a:gd name="T8" fmla="*/ 22 w 45"/>
              <a:gd name="T9" fmla="*/ 0 h 45"/>
            </a:gdLst>
            <a:ahLst/>
            <a:cxnLst>
              <a:cxn ang="0">
                <a:pos x="T0" y="T1"/>
              </a:cxn>
              <a:cxn ang="0">
                <a:pos x="T2" y="T3"/>
              </a:cxn>
              <a:cxn ang="0">
                <a:pos x="T4" y="T5"/>
              </a:cxn>
              <a:cxn ang="0">
                <a:pos x="T6" y="T7"/>
              </a:cxn>
              <a:cxn ang="0">
                <a:pos x="T8" y="T9"/>
              </a:cxn>
            </a:cxnLst>
            <a:rect l="0" t="0" r="r" b="b"/>
            <a:pathLst>
              <a:path w="45" h="45">
                <a:moveTo>
                  <a:pt x="22" y="0"/>
                </a:moveTo>
                <a:lnTo>
                  <a:pt x="45" y="22"/>
                </a:lnTo>
                <a:lnTo>
                  <a:pt x="22" y="45"/>
                </a:lnTo>
                <a:lnTo>
                  <a:pt x="0" y="22"/>
                </a:lnTo>
                <a:lnTo>
                  <a:pt x="22" y="0"/>
                </a:lnTo>
                <a:close/>
              </a:path>
            </a:pathLst>
          </a:custGeom>
          <a:solidFill>
            <a:srgbClr val="FF0000"/>
          </a:solidFill>
          <a:ln w="3175">
            <a:solidFill>
              <a:schemeClr val="tx1"/>
            </a:solidFill>
            <a:prstDash val="solid"/>
            <a:round/>
            <a:headEnd/>
            <a:tailEnd/>
          </a:ln>
        </p:spPr>
        <p:txBody>
          <a:bodyPr/>
          <a:lstStyle/>
          <a:p>
            <a:endParaRPr lang="en-US"/>
          </a:p>
        </p:txBody>
      </p:sp>
      <p:sp>
        <p:nvSpPr>
          <p:cNvPr id="1419298" name="Freeform 34"/>
          <p:cNvSpPr>
            <a:spLocks noChangeAspect="1"/>
          </p:cNvSpPr>
          <p:nvPr/>
        </p:nvSpPr>
        <p:spPr bwMode="auto">
          <a:xfrm>
            <a:off x="4683125" y="4017963"/>
            <a:ext cx="92075" cy="90487"/>
          </a:xfrm>
          <a:custGeom>
            <a:avLst/>
            <a:gdLst>
              <a:gd name="T0" fmla="*/ 23 w 45"/>
              <a:gd name="T1" fmla="*/ 0 h 44"/>
              <a:gd name="T2" fmla="*/ 45 w 45"/>
              <a:gd name="T3" fmla="*/ 22 h 44"/>
              <a:gd name="T4" fmla="*/ 23 w 45"/>
              <a:gd name="T5" fmla="*/ 44 h 44"/>
              <a:gd name="T6" fmla="*/ 0 w 45"/>
              <a:gd name="T7" fmla="*/ 22 h 44"/>
              <a:gd name="T8" fmla="*/ 23 w 45"/>
              <a:gd name="T9" fmla="*/ 0 h 44"/>
            </a:gdLst>
            <a:ahLst/>
            <a:cxnLst>
              <a:cxn ang="0">
                <a:pos x="T0" y="T1"/>
              </a:cxn>
              <a:cxn ang="0">
                <a:pos x="T2" y="T3"/>
              </a:cxn>
              <a:cxn ang="0">
                <a:pos x="T4" y="T5"/>
              </a:cxn>
              <a:cxn ang="0">
                <a:pos x="T6" y="T7"/>
              </a:cxn>
              <a:cxn ang="0">
                <a:pos x="T8" y="T9"/>
              </a:cxn>
            </a:cxnLst>
            <a:rect l="0" t="0" r="r" b="b"/>
            <a:pathLst>
              <a:path w="45" h="44">
                <a:moveTo>
                  <a:pt x="23" y="0"/>
                </a:moveTo>
                <a:lnTo>
                  <a:pt x="45" y="22"/>
                </a:lnTo>
                <a:lnTo>
                  <a:pt x="23" y="44"/>
                </a:lnTo>
                <a:lnTo>
                  <a:pt x="0" y="22"/>
                </a:lnTo>
                <a:lnTo>
                  <a:pt x="23" y="0"/>
                </a:lnTo>
                <a:close/>
              </a:path>
            </a:pathLst>
          </a:custGeom>
          <a:solidFill>
            <a:srgbClr val="FF0000"/>
          </a:solidFill>
          <a:ln w="3175">
            <a:solidFill>
              <a:schemeClr val="tx1"/>
            </a:solidFill>
            <a:prstDash val="solid"/>
            <a:round/>
            <a:headEnd/>
            <a:tailEnd/>
          </a:ln>
        </p:spPr>
        <p:txBody>
          <a:bodyPr/>
          <a:lstStyle/>
          <a:p>
            <a:endParaRPr lang="en-US"/>
          </a:p>
        </p:txBody>
      </p:sp>
      <p:sp>
        <p:nvSpPr>
          <p:cNvPr id="1419299" name="Freeform 35"/>
          <p:cNvSpPr>
            <a:spLocks noChangeAspect="1"/>
          </p:cNvSpPr>
          <p:nvPr/>
        </p:nvSpPr>
        <p:spPr bwMode="auto">
          <a:xfrm>
            <a:off x="4949825" y="4465638"/>
            <a:ext cx="92075" cy="90487"/>
          </a:xfrm>
          <a:custGeom>
            <a:avLst/>
            <a:gdLst>
              <a:gd name="T0" fmla="*/ 22 w 45"/>
              <a:gd name="T1" fmla="*/ 0 h 45"/>
              <a:gd name="T2" fmla="*/ 45 w 45"/>
              <a:gd name="T3" fmla="*/ 23 h 45"/>
              <a:gd name="T4" fmla="*/ 22 w 45"/>
              <a:gd name="T5" fmla="*/ 45 h 45"/>
              <a:gd name="T6" fmla="*/ 0 w 45"/>
              <a:gd name="T7" fmla="*/ 23 h 45"/>
              <a:gd name="T8" fmla="*/ 22 w 45"/>
              <a:gd name="T9" fmla="*/ 0 h 45"/>
            </a:gdLst>
            <a:ahLst/>
            <a:cxnLst>
              <a:cxn ang="0">
                <a:pos x="T0" y="T1"/>
              </a:cxn>
              <a:cxn ang="0">
                <a:pos x="T2" y="T3"/>
              </a:cxn>
              <a:cxn ang="0">
                <a:pos x="T4" y="T5"/>
              </a:cxn>
              <a:cxn ang="0">
                <a:pos x="T6" y="T7"/>
              </a:cxn>
              <a:cxn ang="0">
                <a:pos x="T8" y="T9"/>
              </a:cxn>
            </a:cxnLst>
            <a:rect l="0" t="0" r="r" b="b"/>
            <a:pathLst>
              <a:path w="45" h="45">
                <a:moveTo>
                  <a:pt x="22" y="0"/>
                </a:moveTo>
                <a:lnTo>
                  <a:pt x="45" y="23"/>
                </a:lnTo>
                <a:lnTo>
                  <a:pt x="22" y="45"/>
                </a:lnTo>
                <a:lnTo>
                  <a:pt x="0" y="23"/>
                </a:lnTo>
                <a:lnTo>
                  <a:pt x="22" y="0"/>
                </a:lnTo>
                <a:close/>
              </a:path>
            </a:pathLst>
          </a:custGeom>
          <a:solidFill>
            <a:srgbClr val="FF0000"/>
          </a:solidFill>
          <a:ln w="3175">
            <a:solidFill>
              <a:schemeClr val="tx1"/>
            </a:solidFill>
            <a:prstDash val="solid"/>
            <a:round/>
            <a:headEnd/>
            <a:tailEnd/>
          </a:ln>
        </p:spPr>
        <p:txBody>
          <a:bodyPr/>
          <a:lstStyle/>
          <a:p>
            <a:endParaRPr lang="en-US"/>
          </a:p>
        </p:txBody>
      </p:sp>
      <p:sp>
        <p:nvSpPr>
          <p:cNvPr id="1419300" name="Freeform 36"/>
          <p:cNvSpPr>
            <a:spLocks noChangeAspect="1"/>
          </p:cNvSpPr>
          <p:nvPr/>
        </p:nvSpPr>
        <p:spPr bwMode="auto">
          <a:xfrm>
            <a:off x="5780088" y="4838700"/>
            <a:ext cx="92075" cy="92075"/>
          </a:xfrm>
          <a:custGeom>
            <a:avLst/>
            <a:gdLst>
              <a:gd name="T0" fmla="*/ 22 w 44"/>
              <a:gd name="T1" fmla="*/ 0 h 45"/>
              <a:gd name="T2" fmla="*/ 44 w 44"/>
              <a:gd name="T3" fmla="*/ 23 h 45"/>
              <a:gd name="T4" fmla="*/ 22 w 44"/>
              <a:gd name="T5" fmla="*/ 45 h 45"/>
              <a:gd name="T6" fmla="*/ 0 w 44"/>
              <a:gd name="T7" fmla="*/ 23 h 45"/>
              <a:gd name="T8" fmla="*/ 22 w 44"/>
              <a:gd name="T9" fmla="*/ 0 h 45"/>
            </a:gdLst>
            <a:ahLst/>
            <a:cxnLst>
              <a:cxn ang="0">
                <a:pos x="T0" y="T1"/>
              </a:cxn>
              <a:cxn ang="0">
                <a:pos x="T2" y="T3"/>
              </a:cxn>
              <a:cxn ang="0">
                <a:pos x="T4" y="T5"/>
              </a:cxn>
              <a:cxn ang="0">
                <a:pos x="T6" y="T7"/>
              </a:cxn>
              <a:cxn ang="0">
                <a:pos x="T8" y="T9"/>
              </a:cxn>
            </a:cxnLst>
            <a:rect l="0" t="0" r="r" b="b"/>
            <a:pathLst>
              <a:path w="44" h="45">
                <a:moveTo>
                  <a:pt x="22" y="0"/>
                </a:moveTo>
                <a:lnTo>
                  <a:pt x="44" y="23"/>
                </a:lnTo>
                <a:lnTo>
                  <a:pt x="22" y="45"/>
                </a:lnTo>
                <a:lnTo>
                  <a:pt x="0" y="23"/>
                </a:lnTo>
                <a:lnTo>
                  <a:pt x="22" y="0"/>
                </a:lnTo>
                <a:close/>
              </a:path>
            </a:pathLst>
          </a:custGeom>
          <a:solidFill>
            <a:srgbClr val="FF0000"/>
          </a:solidFill>
          <a:ln w="3175">
            <a:solidFill>
              <a:schemeClr val="tx1"/>
            </a:solidFill>
            <a:prstDash val="solid"/>
            <a:round/>
            <a:headEnd/>
            <a:tailEnd/>
          </a:ln>
        </p:spPr>
        <p:txBody>
          <a:bodyPr/>
          <a:lstStyle/>
          <a:p>
            <a:endParaRPr lang="en-US"/>
          </a:p>
        </p:txBody>
      </p:sp>
      <p:sp>
        <p:nvSpPr>
          <p:cNvPr id="1419301" name="Freeform 37"/>
          <p:cNvSpPr>
            <a:spLocks noChangeAspect="1"/>
          </p:cNvSpPr>
          <p:nvPr/>
        </p:nvSpPr>
        <p:spPr bwMode="auto">
          <a:xfrm>
            <a:off x="6202363" y="5057775"/>
            <a:ext cx="92075" cy="93663"/>
          </a:xfrm>
          <a:custGeom>
            <a:avLst/>
            <a:gdLst>
              <a:gd name="T0" fmla="*/ 22 w 44"/>
              <a:gd name="T1" fmla="*/ 0 h 44"/>
              <a:gd name="T2" fmla="*/ 44 w 44"/>
              <a:gd name="T3" fmla="*/ 22 h 44"/>
              <a:gd name="T4" fmla="*/ 22 w 44"/>
              <a:gd name="T5" fmla="*/ 44 h 44"/>
              <a:gd name="T6" fmla="*/ 0 w 44"/>
              <a:gd name="T7" fmla="*/ 22 h 44"/>
              <a:gd name="T8" fmla="*/ 22 w 44"/>
              <a:gd name="T9" fmla="*/ 0 h 44"/>
            </a:gdLst>
            <a:ahLst/>
            <a:cxnLst>
              <a:cxn ang="0">
                <a:pos x="T0" y="T1"/>
              </a:cxn>
              <a:cxn ang="0">
                <a:pos x="T2" y="T3"/>
              </a:cxn>
              <a:cxn ang="0">
                <a:pos x="T4" y="T5"/>
              </a:cxn>
              <a:cxn ang="0">
                <a:pos x="T6" y="T7"/>
              </a:cxn>
              <a:cxn ang="0">
                <a:pos x="T8" y="T9"/>
              </a:cxn>
            </a:cxnLst>
            <a:rect l="0" t="0" r="r" b="b"/>
            <a:pathLst>
              <a:path w="44" h="44">
                <a:moveTo>
                  <a:pt x="22" y="0"/>
                </a:moveTo>
                <a:lnTo>
                  <a:pt x="44" y="22"/>
                </a:lnTo>
                <a:lnTo>
                  <a:pt x="22" y="44"/>
                </a:lnTo>
                <a:lnTo>
                  <a:pt x="0" y="22"/>
                </a:lnTo>
                <a:lnTo>
                  <a:pt x="22" y="0"/>
                </a:lnTo>
                <a:close/>
              </a:path>
            </a:pathLst>
          </a:custGeom>
          <a:solidFill>
            <a:srgbClr val="FF0000"/>
          </a:solidFill>
          <a:ln w="3175">
            <a:solidFill>
              <a:schemeClr val="tx1"/>
            </a:solidFill>
            <a:prstDash val="solid"/>
            <a:round/>
            <a:headEnd/>
            <a:tailEnd/>
          </a:ln>
        </p:spPr>
        <p:txBody>
          <a:bodyPr/>
          <a:lstStyle/>
          <a:p>
            <a:endParaRPr lang="en-US"/>
          </a:p>
        </p:txBody>
      </p:sp>
      <p:sp>
        <p:nvSpPr>
          <p:cNvPr id="1419302" name="Freeform 38"/>
          <p:cNvSpPr>
            <a:spLocks noChangeAspect="1"/>
          </p:cNvSpPr>
          <p:nvPr/>
        </p:nvSpPr>
        <p:spPr bwMode="auto">
          <a:xfrm>
            <a:off x="6683375" y="5414963"/>
            <a:ext cx="92075" cy="92075"/>
          </a:xfrm>
          <a:custGeom>
            <a:avLst/>
            <a:gdLst>
              <a:gd name="T0" fmla="*/ 23 w 45"/>
              <a:gd name="T1" fmla="*/ 0 h 44"/>
              <a:gd name="T2" fmla="*/ 45 w 45"/>
              <a:gd name="T3" fmla="*/ 22 h 44"/>
              <a:gd name="T4" fmla="*/ 23 w 45"/>
              <a:gd name="T5" fmla="*/ 44 h 44"/>
              <a:gd name="T6" fmla="*/ 0 w 45"/>
              <a:gd name="T7" fmla="*/ 22 h 44"/>
              <a:gd name="T8" fmla="*/ 23 w 45"/>
              <a:gd name="T9" fmla="*/ 0 h 44"/>
            </a:gdLst>
            <a:ahLst/>
            <a:cxnLst>
              <a:cxn ang="0">
                <a:pos x="T0" y="T1"/>
              </a:cxn>
              <a:cxn ang="0">
                <a:pos x="T2" y="T3"/>
              </a:cxn>
              <a:cxn ang="0">
                <a:pos x="T4" y="T5"/>
              </a:cxn>
              <a:cxn ang="0">
                <a:pos x="T6" y="T7"/>
              </a:cxn>
              <a:cxn ang="0">
                <a:pos x="T8" y="T9"/>
              </a:cxn>
            </a:cxnLst>
            <a:rect l="0" t="0" r="r" b="b"/>
            <a:pathLst>
              <a:path w="45" h="44">
                <a:moveTo>
                  <a:pt x="23" y="0"/>
                </a:moveTo>
                <a:lnTo>
                  <a:pt x="45" y="22"/>
                </a:lnTo>
                <a:lnTo>
                  <a:pt x="23" y="44"/>
                </a:lnTo>
                <a:lnTo>
                  <a:pt x="0" y="22"/>
                </a:lnTo>
                <a:lnTo>
                  <a:pt x="23" y="0"/>
                </a:lnTo>
                <a:close/>
              </a:path>
            </a:pathLst>
          </a:custGeom>
          <a:solidFill>
            <a:srgbClr val="FF0000"/>
          </a:solidFill>
          <a:ln w="3175">
            <a:solidFill>
              <a:schemeClr val="tx1"/>
            </a:solidFill>
            <a:prstDash val="solid"/>
            <a:round/>
            <a:headEnd/>
            <a:tailEnd/>
          </a:ln>
        </p:spPr>
        <p:txBody>
          <a:bodyPr/>
          <a:lstStyle/>
          <a:p>
            <a:endParaRPr lang="en-US"/>
          </a:p>
        </p:txBody>
      </p:sp>
      <p:sp>
        <p:nvSpPr>
          <p:cNvPr id="1419303" name="Freeform 39"/>
          <p:cNvSpPr>
            <a:spLocks noChangeAspect="1"/>
          </p:cNvSpPr>
          <p:nvPr/>
        </p:nvSpPr>
        <p:spPr bwMode="auto">
          <a:xfrm>
            <a:off x="3248025" y="1901825"/>
            <a:ext cx="90488" cy="88900"/>
          </a:xfrm>
          <a:custGeom>
            <a:avLst/>
            <a:gdLst>
              <a:gd name="T0" fmla="*/ 23 w 45"/>
              <a:gd name="T1" fmla="*/ 0 h 44"/>
              <a:gd name="T2" fmla="*/ 45 w 45"/>
              <a:gd name="T3" fmla="*/ 44 h 44"/>
              <a:gd name="T4" fmla="*/ 0 w 45"/>
              <a:gd name="T5" fmla="*/ 44 h 44"/>
              <a:gd name="T6" fmla="*/ 23 w 45"/>
              <a:gd name="T7" fmla="*/ 0 h 44"/>
            </a:gdLst>
            <a:ahLst/>
            <a:cxnLst>
              <a:cxn ang="0">
                <a:pos x="T0" y="T1"/>
              </a:cxn>
              <a:cxn ang="0">
                <a:pos x="T2" y="T3"/>
              </a:cxn>
              <a:cxn ang="0">
                <a:pos x="T4" y="T5"/>
              </a:cxn>
              <a:cxn ang="0">
                <a:pos x="T6" y="T7"/>
              </a:cxn>
            </a:cxnLst>
            <a:rect l="0" t="0" r="r" b="b"/>
            <a:pathLst>
              <a:path w="45" h="44">
                <a:moveTo>
                  <a:pt x="23" y="0"/>
                </a:moveTo>
                <a:lnTo>
                  <a:pt x="45" y="44"/>
                </a:lnTo>
                <a:lnTo>
                  <a:pt x="0" y="44"/>
                </a:lnTo>
                <a:lnTo>
                  <a:pt x="23" y="0"/>
                </a:lnTo>
                <a:close/>
              </a:path>
            </a:pathLst>
          </a:custGeom>
          <a:solidFill>
            <a:srgbClr val="FFFF00"/>
          </a:solidFill>
          <a:ln w="3175">
            <a:solidFill>
              <a:schemeClr val="tx1"/>
            </a:solidFill>
            <a:prstDash val="solid"/>
            <a:round/>
            <a:headEnd/>
            <a:tailEnd/>
          </a:ln>
        </p:spPr>
        <p:txBody>
          <a:bodyPr/>
          <a:lstStyle/>
          <a:p>
            <a:endParaRPr lang="en-US"/>
          </a:p>
        </p:txBody>
      </p:sp>
      <p:sp>
        <p:nvSpPr>
          <p:cNvPr id="1419304" name="Freeform 40"/>
          <p:cNvSpPr>
            <a:spLocks noChangeAspect="1"/>
          </p:cNvSpPr>
          <p:nvPr/>
        </p:nvSpPr>
        <p:spPr bwMode="auto">
          <a:xfrm>
            <a:off x="3736975" y="3355975"/>
            <a:ext cx="92075" cy="92075"/>
          </a:xfrm>
          <a:custGeom>
            <a:avLst/>
            <a:gdLst>
              <a:gd name="T0" fmla="*/ 22 w 44"/>
              <a:gd name="T1" fmla="*/ 0 h 45"/>
              <a:gd name="T2" fmla="*/ 44 w 44"/>
              <a:gd name="T3" fmla="*/ 45 h 45"/>
              <a:gd name="T4" fmla="*/ 0 w 44"/>
              <a:gd name="T5" fmla="*/ 45 h 45"/>
              <a:gd name="T6" fmla="*/ 22 w 44"/>
              <a:gd name="T7" fmla="*/ 0 h 45"/>
            </a:gdLst>
            <a:ahLst/>
            <a:cxnLst>
              <a:cxn ang="0">
                <a:pos x="T0" y="T1"/>
              </a:cxn>
              <a:cxn ang="0">
                <a:pos x="T2" y="T3"/>
              </a:cxn>
              <a:cxn ang="0">
                <a:pos x="T4" y="T5"/>
              </a:cxn>
              <a:cxn ang="0">
                <a:pos x="T6" y="T7"/>
              </a:cxn>
            </a:cxnLst>
            <a:rect l="0" t="0" r="r" b="b"/>
            <a:pathLst>
              <a:path w="44" h="45">
                <a:moveTo>
                  <a:pt x="22" y="0"/>
                </a:moveTo>
                <a:lnTo>
                  <a:pt x="44" y="45"/>
                </a:lnTo>
                <a:lnTo>
                  <a:pt x="0" y="45"/>
                </a:lnTo>
                <a:lnTo>
                  <a:pt x="22" y="0"/>
                </a:lnTo>
                <a:close/>
              </a:path>
            </a:pathLst>
          </a:custGeom>
          <a:solidFill>
            <a:srgbClr val="FFFF00"/>
          </a:solidFill>
          <a:ln w="3175">
            <a:solidFill>
              <a:schemeClr val="tx1"/>
            </a:solidFill>
            <a:prstDash val="solid"/>
            <a:round/>
            <a:headEnd/>
            <a:tailEnd/>
          </a:ln>
        </p:spPr>
        <p:txBody>
          <a:bodyPr/>
          <a:lstStyle/>
          <a:p>
            <a:endParaRPr lang="en-US"/>
          </a:p>
        </p:txBody>
      </p:sp>
      <p:sp>
        <p:nvSpPr>
          <p:cNvPr id="1419305" name="Freeform 41"/>
          <p:cNvSpPr>
            <a:spLocks noChangeAspect="1"/>
          </p:cNvSpPr>
          <p:nvPr/>
        </p:nvSpPr>
        <p:spPr bwMode="auto">
          <a:xfrm>
            <a:off x="3927475" y="3448050"/>
            <a:ext cx="92075" cy="93663"/>
          </a:xfrm>
          <a:custGeom>
            <a:avLst/>
            <a:gdLst>
              <a:gd name="T0" fmla="*/ 22 w 44"/>
              <a:gd name="T1" fmla="*/ 0 h 45"/>
              <a:gd name="T2" fmla="*/ 44 w 44"/>
              <a:gd name="T3" fmla="*/ 45 h 45"/>
              <a:gd name="T4" fmla="*/ 0 w 44"/>
              <a:gd name="T5" fmla="*/ 45 h 45"/>
              <a:gd name="T6" fmla="*/ 22 w 44"/>
              <a:gd name="T7" fmla="*/ 0 h 45"/>
            </a:gdLst>
            <a:ahLst/>
            <a:cxnLst>
              <a:cxn ang="0">
                <a:pos x="T0" y="T1"/>
              </a:cxn>
              <a:cxn ang="0">
                <a:pos x="T2" y="T3"/>
              </a:cxn>
              <a:cxn ang="0">
                <a:pos x="T4" y="T5"/>
              </a:cxn>
              <a:cxn ang="0">
                <a:pos x="T6" y="T7"/>
              </a:cxn>
            </a:cxnLst>
            <a:rect l="0" t="0" r="r" b="b"/>
            <a:pathLst>
              <a:path w="44" h="45">
                <a:moveTo>
                  <a:pt x="22" y="0"/>
                </a:moveTo>
                <a:lnTo>
                  <a:pt x="44" y="45"/>
                </a:lnTo>
                <a:lnTo>
                  <a:pt x="0" y="45"/>
                </a:lnTo>
                <a:lnTo>
                  <a:pt x="22" y="0"/>
                </a:lnTo>
                <a:close/>
              </a:path>
            </a:pathLst>
          </a:custGeom>
          <a:solidFill>
            <a:srgbClr val="FFFF00"/>
          </a:solidFill>
          <a:ln w="3175">
            <a:solidFill>
              <a:schemeClr val="tx1"/>
            </a:solidFill>
            <a:prstDash val="solid"/>
            <a:round/>
            <a:headEnd/>
            <a:tailEnd/>
          </a:ln>
        </p:spPr>
        <p:txBody>
          <a:bodyPr/>
          <a:lstStyle/>
          <a:p>
            <a:endParaRPr lang="en-US"/>
          </a:p>
        </p:txBody>
      </p:sp>
      <p:sp>
        <p:nvSpPr>
          <p:cNvPr id="1419306" name="Freeform 42"/>
          <p:cNvSpPr>
            <a:spLocks noChangeAspect="1"/>
          </p:cNvSpPr>
          <p:nvPr/>
        </p:nvSpPr>
        <p:spPr bwMode="auto">
          <a:xfrm>
            <a:off x="4479925" y="3730625"/>
            <a:ext cx="92075" cy="87313"/>
          </a:xfrm>
          <a:custGeom>
            <a:avLst/>
            <a:gdLst>
              <a:gd name="T0" fmla="*/ 23 w 45"/>
              <a:gd name="T1" fmla="*/ 0 h 44"/>
              <a:gd name="T2" fmla="*/ 45 w 45"/>
              <a:gd name="T3" fmla="*/ 44 h 44"/>
              <a:gd name="T4" fmla="*/ 0 w 45"/>
              <a:gd name="T5" fmla="*/ 44 h 44"/>
              <a:gd name="T6" fmla="*/ 23 w 45"/>
              <a:gd name="T7" fmla="*/ 0 h 44"/>
            </a:gdLst>
            <a:ahLst/>
            <a:cxnLst>
              <a:cxn ang="0">
                <a:pos x="T0" y="T1"/>
              </a:cxn>
              <a:cxn ang="0">
                <a:pos x="T2" y="T3"/>
              </a:cxn>
              <a:cxn ang="0">
                <a:pos x="T4" y="T5"/>
              </a:cxn>
              <a:cxn ang="0">
                <a:pos x="T6" y="T7"/>
              </a:cxn>
            </a:cxnLst>
            <a:rect l="0" t="0" r="r" b="b"/>
            <a:pathLst>
              <a:path w="45" h="44">
                <a:moveTo>
                  <a:pt x="23" y="0"/>
                </a:moveTo>
                <a:lnTo>
                  <a:pt x="45" y="44"/>
                </a:lnTo>
                <a:lnTo>
                  <a:pt x="0" y="44"/>
                </a:lnTo>
                <a:lnTo>
                  <a:pt x="23" y="0"/>
                </a:lnTo>
                <a:close/>
              </a:path>
            </a:pathLst>
          </a:custGeom>
          <a:solidFill>
            <a:srgbClr val="FFFF00"/>
          </a:solidFill>
          <a:ln w="3175">
            <a:solidFill>
              <a:schemeClr val="tx1"/>
            </a:solidFill>
            <a:prstDash val="solid"/>
            <a:round/>
            <a:headEnd/>
            <a:tailEnd/>
          </a:ln>
        </p:spPr>
        <p:txBody>
          <a:bodyPr/>
          <a:lstStyle/>
          <a:p>
            <a:endParaRPr lang="en-US"/>
          </a:p>
        </p:txBody>
      </p:sp>
      <p:sp>
        <p:nvSpPr>
          <p:cNvPr id="1419307" name="Freeform 43"/>
          <p:cNvSpPr>
            <a:spLocks noChangeAspect="1"/>
          </p:cNvSpPr>
          <p:nvPr/>
        </p:nvSpPr>
        <p:spPr bwMode="auto">
          <a:xfrm>
            <a:off x="4914900" y="4330700"/>
            <a:ext cx="92075" cy="90488"/>
          </a:xfrm>
          <a:custGeom>
            <a:avLst/>
            <a:gdLst>
              <a:gd name="T0" fmla="*/ 23 w 45"/>
              <a:gd name="T1" fmla="*/ 0 h 44"/>
              <a:gd name="T2" fmla="*/ 45 w 45"/>
              <a:gd name="T3" fmla="*/ 44 h 44"/>
              <a:gd name="T4" fmla="*/ 0 w 45"/>
              <a:gd name="T5" fmla="*/ 44 h 44"/>
              <a:gd name="T6" fmla="*/ 23 w 45"/>
              <a:gd name="T7" fmla="*/ 0 h 44"/>
            </a:gdLst>
            <a:ahLst/>
            <a:cxnLst>
              <a:cxn ang="0">
                <a:pos x="T0" y="T1"/>
              </a:cxn>
              <a:cxn ang="0">
                <a:pos x="T2" y="T3"/>
              </a:cxn>
              <a:cxn ang="0">
                <a:pos x="T4" y="T5"/>
              </a:cxn>
              <a:cxn ang="0">
                <a:pos x="T6" y="T7"/>
              </a:cxn>
            </a:cxnLst>
            <a:rect l="0" t="0" r="r" b="b"/>
            <a:pathLst>
              <a:path w="45" h="44">
                <a:moveTo>
                  <a:pt x="23" y="0"/>
                </a:moveTo>
                <a:lnTo>
                  <a:pt x="45" y="44"/>
                </a:lnTo>
                <a:lnTo>
                  <a:pt x="0" y="44"/>
                </a:lnTo>
                <a:lnTo>
                  <a:pt x="23" y="0"/>
                </a:lnTo>
                <a:close/>
              </a:path>
            </a:pathLst>
          </a:custGeom>
          <a:solidFill>
            <a:srgbClr val="FFFF00"/>
          </a:solidFill>
          <a:ln w="3175">
            <a:solidFill>
              <a:schemeClr val="tx1"/>
            </a:solidFill>
            <a:prstDash val="solid"/>
            <a:round/>
            <a:headEnd/>
            <a:tailEnd/>
          </a:ln>
        </p:spPr>
        <p:txBody>
          <a:bodyPr/>
          <a:lstStyle/>
          <a:p>
            <a:endParaRPr lang="en-US"/>
          </a:p>
        </p:txBody>
      </p:sp>
      <p:sp>
        <p:nvSpPr>
          <p:cNvPr id="1419308" name="Freeform 44"/>
          <p:cNvSpPr>
            <a:spLocks noChangeAspect="1"/>
          </p:cNvSpPr>
          <p:nvPr/>
        </p:nvSpPr>
        <p:spPr bwMode="auto">
          <a:xfrm>
            <a:off x="5548313" y="4735513"/>
            <a:ext cx="92075" cy="90487"/>
          </a:xfrm>
          <a:custGeom>
            <a:avLst/>
            <a:gdLst>
              <a:gd name="T0" fmla="*/ 22 w 45"/>
              <a:gd name="T1" fmla="*/ 0 h 45"/>
              <a:gd name="T2" fmla="*/ 45 w 45"/>
              <a:gd name="T3" fmla="*/ 45 h 45"/>
              <a:gd name="T4" fmla="*/ 0 w 45"/>
              <a:gd name="T5" fmla="*/ 45 h 45"/>
              <a:gd name="T6" fmla="*/ 22 w 45"/>
              <a:gd name="T7" fmla="*/ 0 h 45"/>
            </a:gdLst>
            <a:ahLst/>
            <a:cxnLst>
              <a:cxn ang="0">
                <a:pos x="T0" y="T1"/>
              </a:cxn>
              <a:cxn ang="0">
                <a:pos x="T2" y="T3"/>
              </a:cxn>
              <a:cxn ang="0">
                <a:pos x="T4" y="T5"/>
              </a:cxn>
              <a:cxn ang="0">
                <a:pos x="T6" y="T7"/>
              </a:cxn>
            </a:cxnLst>
            <a:rect l="0" t="0" r="r" b="b"/>
            <a:pathLst>
              <a:path w="45" h="45">
                <a:moveTo>
                  <a:pt x="22" y="0"/>
                </a:moveTo>
                <a:lnTo>
                  <a:pt x="45" y="45"/>
                </a:lnTo>
                <a:lnTo>
                  <a:pt x="0" y="45"/>
                </a:lnTo>
                <a:lnTo>
                  <a:pt x="22" y="0"/>
                </a:lnTo>
                <a:close/>
              </a:path>
            </a:pathLst>
          </a:custGeom>
          <a:solidFill>
            <a:srgbClr val="FFFF00"/>
          </a:solidFill>
          <a:ln w="3175">
            <a:solidFill>
              <a:schemeClr val="tx1"/>
            </a:solidFill>
            <a:prstDash val="solid"/>
            <a:round/>
            <a:headEnd/>
            <a:tailEnd/>
          </a:ln>
        </p:spPr>
        <p:txBody>
          <a:bodyPr/>
          <a:lstStyle/>
          <a:p>
            <a:endParaRPr lang="en-US"/>
          </a:p>
        </p:txBody>
      </p:sp>
      <p:sp>
        <p:nvSpPr>
          <p:cNvPr id="1419309" name="Rectangle 45"/>
          <p:cNvSpPr>
            <a:spLocks noChangeAspect="1" noChangeArrowheads="1"/>
          </p:cNvSpPr>
          <p:nvPr/>
        </p:nvSpPr>
        <p:spPr bwMode="auto">
          <a:xfrm>
            <a:off x="3546475" y="3122613"/>
            <a:ext cx="90488" cy="84137"/>
          </a:xfrm>
          <a:prstGeom prst="rect">
            <a:avLst/>
          </a:prstGeom>
          <a:solidFill>
            <a:srgbClr val="33CC33"/>
          </a:solidFill>
          <a:ln w="3175">
            <a:solidFill>
              <a:schemeClr val="tx1"/>
            </a:solidFill>
            <a:miter lim="800000"/>
            <a:headEnd/>
            <a:tailEnd/>
          </a:ln>
        </p:spPr>
        <p:txBody>
          <a:bodyPr/>
          <a:lstStyle/>
          <a:p>
            <a:endParaRPr lang="en-US"/>
          </a:p>
        </p:txBody>
      </p:sp>
      <p:sp>
        <p:nvSpPr>
          <p:cNvPr id="1419310" name="Rectangle 46"/>
          <p:cNvSpPr>
            <a:spLocks noChangeAspect="1" noChangeArrowheads="1"/>
          </p:cNvSpPr>
          <p:nvPr/>
        </p:nvSpPr>
        <p:spPr bwMode="auto">
          <a:xfrm>
            <a:off x="3822700" y="3408363"/>
            <a:ext cx="92075" cy="93662"/>
          </a:xfrm>
          <a:prstGeom prst="rect">
            <a:avLst/>
          </a:prstGeom>
          <a:solidFill>
            <a:srgbClr val="33CC33"/>
          </a:solidFill>
          <a:ln w="3175">
            <a:solidFill>
              <a:schemeClr val="tx1"/>
            </a:solidFill>
            <a:miter lim="800000"/>
            <a:headEnd/>
            <a:tailEnd/>
          </a:ln>
        </p:spPr>
        <p:txBody>
          <a:bodyPr/>
          <a:lstStyle/>
          <a:p>
            <a:endParaRPr lang="en-US"/>
          </a:p>
        </p:txBody>
      </p:sp>
      <p:sp>
        <p:nvSpPr>
          <p:cNvPr id="1419311" name="Rectangle 47"/>
          <p:cNvSpPr>
            <a:spLocks noChangeAspect="1" noChangeArrowheads="1"/>
          </p:cNvSpPr>
          <p:nvPr/>
        </p:nvSpPr>
        <p:spPr bwMode="auto">
          <a:xfrm>
            <a:off x="4262438" y="3621088"/>
            <a:ext cx="92075" cy="87312"/>
          </a:xfrm>
          <a:prstGeom prst="rect">
            <a:avLst/>
          </a:prstGeom>
          <a:solidFill>
            <a:srgbClr val="33CC33"/>
          </a:solidFill>
          <a:ln w="3175">
            <a:solidFill>
              <a:schemeClr val="tx1"/>
            </a:solidFill>
            <a:miter lim="800000"/>
            <a:headEnd/>
            <a:tailEnd/>
          </a:ln>
        </p:spPr>
        <p:txBody>
          <a:bodyPr/>
          <a:lstStyle/>
          <a:p>
            <a:endParaRPr lang="en-US"/>
          </a:p>
        </p:txBody>
      </p:sp>
      <p:sp>
        <p:nvSpPr>
          <p:cNvPr id="1419312" name="Rectangle 48"/>
          <p:cNvSpPr>
            <a:spLocks noChangeAspect="1" noChangeArrowheads="1"/>
          </p:cNvSpPr>
          <p:nvPr/>
        </p:nvSpPr>
        <p:spPr bwMode="auto">
          <a:xfrm>
            <a:off x="4560888" y="3951288"/>
            <a:ext cx="92075" cy="87312"/>
          </a:xfrm>
          <a:prstGeom prst="rect">
            <a:avLst/>
          </a:prstGeom>
          <a:solidFill>
            <a:srgbClr val="33CC33"/>
          </a:solidFill>
          <a:ln w="3175">
            <a:solidFill>
              <a:schemeClr val="tx1"/>
            </a:solidFill>
            <a:miter lim="800000"/>
            <a:headEnd/>
            <a:tailEnd/>
          </a:ln>
        </p:spPr>
        <p:txBody>
          <a:bodyPr/>
          <a:lstStyle/>
          <a:p>
            <a:endParaRPr lang="en-US"/>
          </a:p>
        </p:txBody>
      </p:sp>
      <p:sp>
        <p:nvSpPr>
          <p:cNvPr id="1419313" name="Rectangle 49"/>
          <p:cNvSpPr>
            <a:spLocks noChangeAspect="1" noChangeArrowheads="1"/>
          </p:cNvSpPr>
          <p:nvPr/>
        </p:nvSpPr>
        <p:spPr bwMode="auto">
          <a:xfrm>
            <a:off x="4845050" y="4264025"/>
            <a:ext cx="92075" cy="87313"/>
          </a:xfrm>
          <a:prstGeom prst="rect">
            <a:avLst/>
          </a:prstGeom>
          <a:solidFill>
            <a:srgbClr val="33CC33"/>
          </a:solidFill>
          <a:ln w="3175">
            <a:solidFill>
              <a:schemeClr val="tx1"/>
            </a:solidFill>
            <a:miter lim="800000"/>
            <a:headEnd/>
            <a:tailEnd/>
          </a:ln>
        </p:spPr>
        <p:txBody>
          <a:bodyPr/>
          <a:lstStyle/>
          <a:p>
            <a:endParaRPr lang="en-US"/>
          </a:p>
        </p:txBody>
      </p:sp>
      <p:sp>
        <p:nvSpPr>
          <p:cNvPr id="1419314" name="Rectangle 50"/>
          <p:cNvSpPr>
            <a:spLocks noChangeAspect="1" noChangeArrowheads="1"/>
          </p:cNvSpPr>
          <p:nvPr/>
        </p:nvSpPr>
        <p:spPr bwMode="auto">
          <a:xfrm>
            <a:off x="5299075" y="4543425"/>
            <a:ext cx="92075" cy="90488"/>
          </a:xfrm>
          <a:prstGeom prst="rect">
            <a:avLst/>
          </a:prstGeom>
          <a:solidFill>
            <a:srgbClr val="33CC33"/>
          </a:solidFill>
          <a:ln w="3175">
            <a:solidFill>
              <a:schemeClr val="tx1"/>
            </a:solidFill>
            <a:miter lim="800000"/>
            <a:headEnd/>
            <a:tailEnd/>
          </a:ln>
        </p:spPr>
        <p:txBody>
          <a:bodyPr/>
          <a:lstStyle/>
          <a:p>
            <a:endParaRPr lang="en-US"/>
          </a:p>
        </p:txBody>
      </p:sp>
      <p:sp>
        <p:nvSpPr>
          <p:cNvPr id="1419315" name="Rectangle 51"/>
          <p:cNvSpPr>
            <a:spLocks noChangeAspect="1" noChangeArrowheads="1"/>
          </p:cNvSpPr>
          <p:nvPr/>
        </p:nvSpPr>
        <p:spPr bwMode="auto">
          <a:xfrm>
            <a:off x="5657850" y="4821238"/>
            <a:ext cx="92075" cy="92075"/>
          </a:xfrm>
          <a:prstGeom prst="rect">
            <a:avLst/>
          </a:prstGeom>
          <a:solidFill>
            <a:srgbClr val="33CC33"/>
          </a:solidFill>
          <a:ln w="3175">
            <a:solidFill>
              <a:schemeClr val="tx1"/>
            </a:solidFill>
            <a:miter lim="800000"/>
            <a:headEnd/>
            <a:tailEnd/>
          </a:ln>
        </p:spPr>
        <p:txBody>
          <a:bodyPr/>
          <a:lstStyle/>
          <a:p>
            <a:endParaRPr lang="en-US"/>
          </a:p>
        </p:txBody>
      </p:sp>
      <p:sp>
        <p:nvSpPr>
          <p:cNvPr id="1419316" name="Rectangle 52"/>
          <p:cNvSpPr>
            <a:spLocks noChangeAspect="1" noChangeArrowheads="1"/>
          </p:cNvSpPr>
          <p:nvPr/>
        </p:nvSpPr>
        <p:spPr bwMode="auto">
          <a:xfrm>
            <a:off x="6059488" y="4994275"/>
            <a:ext cx="92075" cy="84138"/>
          </a:xfrm>
          <a:prstGeom prst="rect">
            <a:avLst/>
          </a:prstGeom>
          <a:solidFill>
            <a:srgbClr val="33CC33"/>
          </a:solidFill>
          <a:ln w="3175">
            <a:solidFill>
              <a:schemeClr val="tx1"/>
            </a:solidFill>
            <a:miter lim="800000"/>
            <a:headEnd/>
            <a:tailEnd/>
          </a:ln>
        </p:spPr>
        <p:txBody>
          <a:bodyPr/>
          <a:lstStyle/>
          <a:p>
            <a:endParaRPr lang="en-US"/>
          </a:p>
        </p:txBody>
      </p:sp>
      <p:sp>
        <p:nvSpPr>
          <p:cNvPr id="1419317" name="Rectangle 53"/>
          <p:cNvSpPr>
            <a:spLocks noChangeAspect="1" noChangeArrowheads="1"/>
          </p:cNvSpPr>
          <p:nvPr/>
        </p:nvSpPr>
        <p:spPr bwMode="auto">
          <a:xfrm>
            <a:off x="6369050" y="5199063"/>
            <a:ext cx="92075" cy="90487"/>
          </a:xfrm>
          <a:prstGeom prst="rect">
            <a:avLst/>
          </a:prstGeom>
          <a:solidFill>
            <a:srgbClr val="33CC33"/>
          </a:solidFill>
          <a:ln w="3175">
            <a:solidFill>
              <a:schemeClr val="tx1"/>
            </a:solidFill>
            <a:miter lim="800000"/>
            <a:headEnd/>
            <a:tailEnd/>
          </a:ln>
        </p:spPr>
        <p:txBody>
          <a:bodyPr/>
          <a:lstStyle/>
          <a:p>
            <a:endParaRPr lang="en-US"/>
          </a:p>
        </p:txBody>
      </p:sp>
      <p:sp>
        <p:nvSpPr>
          <p:cNvPr id="1419318" name="Rectangle 54"/>
          <p:cNvSpPr>
            <a:spLocks noChangeAspect="1" noChangeArrowheads="1"/>
          </p:cNvSpPr>
          <p:nvPr/>
        </p:nvSpPr>
        <p:spPr bwMode="auto">
          <a:xfrm>
            <a:off x="6937375" y="5524500"/>
            <a:ext cx="92075" cy="87313"/>
          </a:xfrm>
          <a:prstGeom prst="rect">
            <a:avLst/>
          </a:prstGeom>
          <a:solidFill>
            <a:srgbClr val="33CC33"/>
          </a:solidFill>
          <a:ln w="3175">
            <a:solidFill>
              <a:schemeClr val="tx1"/>
            </a:solidFill>
            <a:miter lim="800000"/>
            <a:headEnd/>
            <a:tailEnd/>
          </a:ln>
        </p:spPr>
        <p:txBody>
          <a:bodyPr/>
          <a:lstStyle/>
          <a:p>
            <a:endParaRPr lang="en-US"/>
          </a:p>
        </p:txBody>
      </p:sp>
      <p:sp>
        <p:nvSpPr>
          <p:cNvPr id="1419319" name="Rectangle 55"/>
          <p:cNvSpPr>
            <a:spLocks noChangeAspect="1" noChangeArrowheads="1"/>
          </p:cNvSpPr>
          <p:nvPr/>
        </p:nvSpPr>
        <p:spPr bwMode="auto">
          <a:xfrm>
            <a:off x="7235825" y="5610225"/>
            <a:ext cx="92075" cy="93663"/>
          </a:xfrm>
          <a:prstGeom prst="rect">
            <a:avLst/>
          </a:prstGeom>
          <a:solidFill>
            <a:srgbClr val="33CC33"/>
          </a:solidFill>
          <a:ln w="3175">
            <a:solidFill>
              <a:schemeClr val="tx1"/>
            </a:solidFill>
            <a:miter lim="800000"/>
            <a:headEnd/>
            <a:tailEnd/>
          </a:ln>
        </p:spPr>
        <p:txBody>
          <a:bodyPr/>
          <a:lstStyle/>
          <a:p>
            <a:endParaRPr lang="en-US"/>
          </a:p>
        </p:txBody>
      </p:sp>
      <p:sp>
        <p:nvSpPr>
          <p:cNvPr id="1419320" name="Rectangle 56"/>
          <p:cNvSpPr>
            <a:spLocks noChangeArrowheads="1"/>
          </p:cNvSpPr>
          <p:nvPr/>
        </p:nvSpPr>
        <p:spPr bwMode="auto">
          <a:xfrm>
            <a:off x="811213" y="6148388"/>
            <a:ext cx="5207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842963"/>
            <a:r>
              <a:rPr lang="en-US" sz="1000" b="1">
                <a:solidFill>
                  <a:srgbClr val="000000"/>
                </a:solidFill>
              </a:rPr>
              <a:t>9:30 AM </a:t>
            </a:r>
            <a:endParaRPr lang="en-US" sz="2200" b="1"/>
          </a:p>
        </p:txBody>
      </p:sp>
      <p:sp>
        <p:nvSpPr>
          <p:cNvPr id="1419321" name="Rectangle 57"/>
          <p:cNvSpPr>
            <a:spLocks noChangeArrowheads="1"/>
          </p:cNvSpPr>
          <p:nvPr/>
        </p:nvSpPr>
        <p:spPr bwMode="auto">
          <a:xfrm>
            <a:off x="1603375" y="6148388"/>
            <a:ext cx="322263"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842963"/>
            <a:r>
              <a:rPr lang="en-US" sz="1000" b="1">
                <a:solidFill>
                  <a:srgbClr val="000000"/>
                </a:solidFill>
              </a:rPr>
              <a:t>10:00</a:t>
            </a:r>
            <a:endParaRPr lang="en-US" sz="2200" b="1"/>
          </a:p>
        </p:txBody>
      </p:sp>
      <p:sp>
        <p:nvSpPr>
          <p:cNvPr id="1419322" name="Rectangle 58"/>
          <p:cNvSpPr>
            <a:spLocks noChangeArrowheads="1"/>
          </p:cNvSpPr>
          <p:nvPr/>
        </p:nvSpPr>
        <p:spPr bwMode="auto">
          <a:xfrm>
            <a:off x="2462213" y="6148388"/>
            <a:ext cx="39211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842963"/>
            <a:r>
              <a:rPr lang="en-US" sz="1000" b="1">
                <a:solidFill>
                  <a:srgbClr val="000000"/>
                </a:solidFill>
              </a:rPr>
              <a:t>10:30  </a:t>
            </a:r>
            <a:endParaRPr lang="en-US" sz="2200" b="1"/>
          </a:p>
        </p:txBody>
      </p:sp>
      <p:sp>
        <p:nvSpPr>
          <p:cNvPr id="1419323" name="Rectangle 59"/>
          <p:cNvSpPr>
            <a:spLocks noChangeArrowheads="1"/>
          </p:cNvSpPr>
          <p:nvPr/>
        </p:nvSpPr>
        <p:spPr bwMode="auto">
          <a:xfrm>
            <a:off x="3317875" y="6148388"/>
            <a:ext cx="392113"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842963"/>
            <a:r>
              <a:rPr lang="en-US" sz="1000" b="1">
                <a:solidFill>
                  <a:srgbClr val="000000"/>
                </a:solidFill>
              </a:rPr>
              <a:t>11:00  </a:t>
            </a:r>
            <a:endParaRPr lang="en-US" sz="2200" b="1"/>
          </a:p>
        </p:txBody>
      </p:sp>
      <p:sp>
        <p:nvSpPr>
          <p:cNvPr id="1419324" name="Rectangle 60"/>
          <p:cNvSpPr>
            <a:spLocks noChangeArrowheads="1"/>
          </p:cNvSpPr>
          <p:nvPr/>
        </p:nvSpPr>
        <p:spPr bwMode="auto">
          <a:xfrm>
            <a:off x="4176713" y="6148388"/>
            <a:ext cx="39211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842963"/>
            <a:r>
              <a:rPr lang="en-US" sz="1000" b="1">
                <a:solidFill>
                  <a:srgbClr val="000000"/>
                </a:solidFill>
              </a:rPr>
              <a:t>11:30  </a:t>
            </a:r>
            <a:endParaRPr lang="en-US" sz="2200" b="1"/>
          </a:p>
        </p:txBody>
      </p:sp>
      <p:sp>
        <p:nvSpPr>
          <p:cNvPr id="1419325" name="Rectangle 61"/>
          <p:cNvSpPr>
            <a:spLocks noChangeArrowheads="1"/>
          </p:cNvSpPr>
          <p:nvPr/>
        </p:nvSpPr>
        <p:spPr bwMode="auto">
          <a:xfrm>
            <a:off x="4889500" y="6148388"/>
            <a:ext cx="687388"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842963"/>
            <a:r>
              <a:rPr lang="en-US" sz="1000" b="1">
                <a:solidFill>
                  <a:srgbClr val="000000"/>
                </a:solidFill>
              </a:rPr>
              <a:t>   12:00 PM </a:t>
            </a:r>
            <a:endParaRPr lang="en-US" sz="2200" b="1"/>
          </a:p>
        </p:txBody>
      </p:sp>
      <p:sp>
        <p:nvSpPr>
          <p:cNvPr id="1419326" name="Rectangle 62"/>
          <p:cNvSpPr>
            <a:spLocks noChangeArrowheads="1"/>
          </p:cNvSpPr>
          <p:nvPr/>
        </p:nvSpPr>
        <p:spPr bwMode="auto">
          <a:xfrm>
            <a:off x="5892800" y="6148388"/>
            <a:ext cx="392113"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842963"/>
            <a:r>
              <a:rPr lang="en-US" sz="1000" b="1">
                <a:solidFill>
                  <a:srgbClr val="000000"/>
                </a:solidFill>
              </a:rPr>
              <a:t>12:30  </a:t>
            </a:r>
            <a:endParaRPr lang="en-US" sz="2200" b="1"/>
          </a:p>
        </p:txBody>
      </p:sp>
      <p:sp>
        <p:nvSpPr>
          <p:cNvPr id="1419327" name="Rectangle 63"/>
          <p:cNvSpPr>
            <a:spLocks noChangeArrowheads="1"/>
          </p:cNvSpPr>
          <p:nvPr/>
        </p:nvSpPr>
        <p:spPr bwMode="auto">
          <a:xfrm>
            <a:off x="6802438" y="6148388"/>
            <a:ext cx="287337"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842963"/>
            <a:r>
              <a:rPr lang="en-US" sz="1000" b="1">
                <a:solidFill>
                  <a:srgbClr val="000000"/>
                </a:solidFill>
              </a:rPr>
              <a:t>1:00 </a:t>
            </a:r>
            <a:endParaRPr lang="en-US" sz="2200" b="1"/>
          </a:p>
        </p:txBody>
      </p:sp>
      <p:sp>
        <p:nvSpPr>
          <p:cNvPr id="1419328" name="Rectangle 64"/>
          <p:cNvSpPr>
            <a:spLocks noChangeArrowheads="1"/>
          </p:cNvSpPr>
          <p:nvPr/>
        </p:nvSpPr>
        <p:spPr bwMode="auto">
          <a:xfrm>
            <a:off x="7640638" y="6148388"/>
            <a:ext cx="32226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842963"/>
            <a:r>
              <a:rPr lang="en-US" sz="1000" b="1">
                <a:solidFill>
                  <a:srgbClr val="000000"/>
                </a:solidFill>
              </a:rPr>
              <a:t>1:30  </a:t>
            </a:r>
            <a:endParaRPr lang="en-US" sz="2200" b="1"/>
          </a:p>
        </p:txBody>
      </p:sp>
      <p:sp>
        <p:nvSpPr>
          <p:cNvPr id="1419329" name="Rectangle 65"/>
          <p:cNvSpPr>
            <a:spLocks noChangeArrowheads="1"/>
          </p:cNvSpPr>
          <p:nvPr/>
        </p:nvSpPr>
        <p:spPr bwMode="auto">
          <a:xfrm>
            <a:off x="8423275" y="6148388"/>
            <a:ext cx="477838"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842963"/>
            <a:r>
              <a:rPr lang="en-US" sz="1000" b="1">
                <a:solidFill>
                  <a:srgbClr val="000000"/>
                </a:solidFill>
              </a:rPr>
              <a:t>2:00 PM</a:t>
            </a:r>
            <a:endParaRPr lang="en-US" sz="2200" b="1"/>
          </a:p>
        </p:txBody>
      </p:sp>
      <p:grpSp>
        <p:nvGrpSpPr>
          <p:cNvPr id="1419330" name="Group 66"/>
          <p:cNvGrpSpPr>
            <a:grpSpLocks/>
          </p:cNvGrpSpPr>
          <p:nvPr/>
        </p:nvGrpSpPr>
        <p:grpSpPr bwMode="auto">
          <a:xfrm>
            <a:off x="912813" y="5576888"/>
            <a:ext cx="7721600" cy="292100"/>
            <a:chOff x="505" y="3349"/>
            <a:chExt cx="4864" cy="184"/>
          </a:xfrm>
        </p:grpSpPr>
        <p:sp>
          <p:nvSpPr>
            <p:cNvPr id="1419331" name="Line 67"/>
            <p:cNvSpPr>
              <a:spLocks noChangeShapeType="1"/>
            </p:cNvSpPr>
            <p:nvPr/>
          </p:nvSpPr>
          <p:spPr bwMode="auto">
            <a:xfrm>
              <a:off x="505" y="3441"/>
              <a:ext cx="4864" cy="0"/>
            </a:xfrm>
            <a:prstGeom prst="line">
              <a:avLst/>
            </a:prstGeom>
            <a:noFill/>
            <a:ln w="38100">
              <a:solidFill>
                <a:srgbClr val="39257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419332" name="Text Box 68"/>
            <p:cNvSpPr txBox="1">
              <a:spLocks noChangeArrowheads="1"/>
            </p:cNvSpPr>
            <p:nvPr/>
          </p:nvSpPr>
          <p:spPr bwMode="auto">
            <a:xfrm>
              <a:off x="2468" y="3349"/>
              <a:ext cx="1009" cy="184"/>
            </a:xfrm>
            <a:prstGeom prst="rect">
              <a:avLst/>
            </a:prstGeom>
            <a:solidFill>
              <a:schemeClr val="bg1"/>
            </a:solidFill>
            <a:ln w="38100">
              <a:solidFill>
                <a:srgbClr val="392579"/>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4213" tIns="42107" rIns="84213" bIns="42107">
              <a:spAutoFit/>
            </a:bodyPr>
            <a:lstStyle>
              <a:lvl1pPr defTabSz="842963">
                <a:defRPr>
                  <a:solidFill>
                    <a:schemeClr val="tx1"/>
                  </a:solidFill>
                  <a:latin typeface="Arial" charset="0"/>
                </a:defRPr>
              </a:lvl1pPr>
              <a:lvl2pPr marL="420688" defTabSz="842963">
                <a:defRPr>
                  <a:solidFill>
                    <a:schemeClr val="tx1"/>
                  </a:solidFill>
                  <a:latin typeface="Arial" charset="0"/>
                </a:defRPr>
              </a:lvl2pPr>
              <a:lvl3pPr marL="842963" defTabSz="842963">
                <a:defRPr>
                  <a:solidFill>
                    <a:schemeClr val="tx1"/>
                  </a:solidFill>
                  <a:latin typeface="Arial" charset="0"/>
                </a:defRPr>
              </a:lvl3pPr>
              <a:lvl4pPr marL="1263650" defTabSz="842963">
                <a:defRPr>
                  <a:solidFill>
                    <a:schemeClr val="tx1"/>
                  </a:solidFill>
                  <a:latin typeface="Arial" charset="0"/>
                </a:defRPr>
              </a:lvl4pPr>
              <a:lvl5pPr marL="1684338" defTabSz="842963">
                <a:defRPr>
                  <a:solidFill>
                    <a:schemeClr val="tx1"/>
                  </a:solidFill>
                  <a:latin typeface="Arial" charset="0"/>
                </a:defRPr>
              </a:lvl5pPr>
              <a:lvl6pPr marL="2141538" defTabSz="842963" fontAlgn="base">
                <a:spcBef>
                  <a:spcPct val="0"/>
                </a:spcBef>
                <a:spcAft>
                  <a:spcPct val="0"/>
                </a:spcAft>
                <a:defRPr>
                  <a:solidFill>
                    <a:schemeClr val="tx1"/>
                  </a:solidFill>
                  <a:latin typeface="Arial" charset="0"/>
                </a:defRPr>
              </a:lvl6pPr>
              <a:lvl7pPr marL="2598738" defTabSz="842963" fontAlgn="base">
                <a:spcBef>
                  <a:spcPct val="0"/>
                </a:spcBef>
                <a:spcAft>
                  <a:spcPct val="0"/>
                </a:spcAft>
                <a:defRPr>
                  <a:solidFill>
                    <a:schemeClr val="tx1"/>
                  </a:solidFill>
                  <a:latin typeface="Arial" charset="0"/>
                </a:defRPr>
              </a:lvl7pPr>
              <a:lvl8pPr marL="3055938" defTabSz="842963" fontAlgn="base">
                <a:spcBef>
                  <a:spcPct val="0"/>
                </a:spcBef>
                <a:spcAft>
                  <a:spcPct val="0"/>
                </a:spcAft>
                <a:defRPr>
                  <a:solidFill>
                    <a:schemeClr val="tx1"/>
                  </a:solidFill>
                  <a:latin typeface="Arial" charset="0"/>
                </a:defRPr>
              </a:lvl8pPr>
              <a:lvl9pPr marL="3513138" defTabSz="842963" fontAlgn="base">
                <a:spcBef>
                  <a:spcPct val="0"/>
                </a:spcBef>
                <a:spcAft>
                  <a:spcPct val="0"/>
                </a:spcAft>
                <a:defRPr>
                  <a:solidFill>
                    <a:schemeClr val="tx1"/>
                  </a:solidFill>
                  <a:latin typeface="Arial" charset="0"/>
                </a:defRPr>
              </a:lvl9pPr>
            </a:lstStyle>
            <a:p>
              <a:pPr algn="ctr"/>
              <a:r>
                <a:rPr lang="en-US" sz="1100" b="1"/>
                <a:t>Closing Price $64.9M</a:t>
              </a:r>
            </a:p>
          </p:txBody>
        </p:sp>
      </p:grpSp>
      <p:grpSp>
        <p:nvGrpSpPr>
          <p:cNvPr id="1419333" name="Group 69"/>
          <p:cNvGrpSpPr>
            <a:grpSpLocks/>
          </p:cNvGrpSpPr>
          <p:nvPr/>
        </p:nvGrpSpPr>
        <p:grpSpPr bwMode="auto">
          <a:xfrm>
            <a:off x="914400" y="3200400"/>
            <a:ext cx="7707313" cy="292100"/>
            <a:chOff x="514" y="1864"/>
            <a:chExt cx="4855" cy="184"/>
          </a:xfrm>
        </p:grpSpPr>
        <p:sp>
          <p:nvSpPr>
            <p:cNvPr id="1419334" name="Line 70"/>
            <p:cNvSpPr>
              <a:spLocks noChangeShapeType="1"/>
            </p:cNvSpPr>
            <p:nvPr/>
          </p:nvSpPr>
          <p:spPr bwMode="auto">
            <a:xfrm>
              <a:off x="514" y="1956"/>
              <a:ext cx="4855" cy="0"/>
            </a:xfrm>
            <a:prstGeom prst="line">
              <a:avLst/>
            </a:prstGeom>
            <a:noFill/>
            <a:ln w="38100">
              <a:solidFill>
                <a:srgbClr val="39257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419335" name="Text Box 71"/>
            <p:cNvSpPr txBox="1">
              <a:spLocks noChangeArrowheads="1"/>
            </p:cNvSpPr>
            <p:nvPr/>
          </p:nvSpPr>
          <p:spPr bwMode="auto">
            <a:xfrm>
              <a:off x="3101" y="1864"/>
              <a:ext cx="916" cy="184"/>
            </a:xfrm>
            <a:prstGeom prst="rect">
              <a:avLst/>
            </a:prstGeom>
            <a:solidFill>
              <a:schemeClr val="bg1"/>
            </a:solidFill>
            <a:ln w="38100">
              <a:solidFill>
                <a:srgbClr val="392579"/>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4213" tIns="42107" rIns="84213" bIns="42107">
              <a:spAutoFit/>
            </a:bodyPr>
            <a:lstStyle>
              <a:lvl1pPr defTabSz="842963">
                <a:defRPr>
                  <a:solidFill>
                    <a:schemeClr val="tx1"/>
                  </a:solidFill>
                  <a:latin typeface="Arial" charset="0"/>
                </a:defRPr>
              </a:lvl1pPr>
              <a:lvl2pPr marL="420688" defTabSz="842963">
                <a:defRPr>
                  <a:solidFill>
                    <a:schemeClr val="tx1"/>
                  </a:solidFill>
                  <a:latin typeface="Arial" charset="0"/>
                </a:defRPr>
              </a:lvl2pPr>
              <a:lvl3pPr marL="842963" defTabSz="842963">
                <a:defRPr>
                  <a:solidFill>
                    <a:schemeClr val="tx1"/>
                  </a:solidFill>
                  <a:latin typeface="Arial" charset="0"/>
                </a:defRPr>
              </a:lvl3pPr>
              <a:lvl4pPr marL="1263650" defTabSz="842963">
                <a:defRPr>
                  <a:solidFill>
                    <a:schemeClr val="tx1"/>
                  </a:solidFill>
                  <a:latin typeface="Arial" charset="0"/>
                </a:defRPr>
              </a:lvl4pPr>
              <a:lvl5pPr marL="1684338" defTabSz="842963">
                <a:defRPr>
                  <a:solidFill>
                    <a:schemeClr val="tx1"/>
                  </a:solidFill>
                  <a:latin typeface="Arial" charset="0"/>
                </a:defRPr>
              </a:lvl5pPr>
              <a:lvl6pPr marL="2141538" defTabSz="842963" fontAlgn="base">
                <a:spcBef>
                  <a:spcPct val="0"/>
                </a:spcBef>
                <a:spcAft>
                  <a:spcPct val="0"/>
                </a:spcAft>
                <a:defRPr>
                  <a:solidFill>
                    <a:schemeClr val="tx1"/>
                  </a:solidFill>
                  <a:latin typeface="Arial" charset="0"/>
                </a:defRPr>
              </a:lvl6pPr>
              <a:lvl7pPr marL="2598738" defTabSz="842963" fontAlgn="base">
                <a:spcBef>
                  <a:spcPct val="0"/>
                </a:spcBef>
                <a:spcAft>
                  <a:spcPct val="0"/>
                </a:spcAft>
                <a:defRPr>
                  <a:solidFill>
                    <a:schemeClr val="tx1"/>
                  </a:solidFill>
                  <a:latin typeface="Arial" charset="0"/>
                </a:defRPr>
              </a:lvl7pPr>
              <a:lvl8pPr marL="3055938" defTabSz="842963" fontAlgn="base">
                <a:spcBef>
                  <a:spcPct val="0"/>
                </a:spcBef>
                <a:spcAft>
                  <a:spcPct val="0"/>
                </a:spcAft>
                <a:defRPr>
                  <a:solidFill>
                    <a:schemeClr val="tx1"/>
                  </a:solidFill>
                  <a:latin typeface="Arial" charset="0"/>
                </a:defRPr>
              </a:lvl8pPr>
              <a:lvl9pPr marL="3513138" defTabSz="842963" fontAlgn="base">
                <a:spcBef>
                  <a:spcPct val="0"/>
                </a:spcBef>
                <a:spcAft>
                  <a:spcPct val="0"/>
                </a:spcAft>
                <a:defRPr>
                  <a:solidFill>
                    <a:schemeClr val="tx1"/>
                  </a:solidFill>
                  <a:latin typeface="Arial" charset="0"/>
                </a:defRPr>
              </a:lvl9pPr>
            </a:lstStyle>
            <a:p>
              <a:pPr algn="ctr"/>
              <a:r>
                <a:rPr lang="en-US" sz="1100" b="1"/>
                <a:t>Buyer Goal $72.0M</a:t>
              </a:r>
            </a:p>
          </p:txBody>
        </p:sp>
      </p:grpSp>
      <p:grpSp>
        <p:nvGrpSpPr>
          <p:cNvPr id="1419336" name="Group 72"/>
          <p:cNvGrpSpPr>
            <a:grpSpLocks/>
          </p:cNvGrpSpPr>
          <p:nvPr/>
        </p:nvGrpSpPr>
        <p:grpSpPr bwMode="auto">
          <a:xfrm>
            <a:off x="919163" y="1550988"/>
            <a:ext cx="7696200" cy="292100"/>
            <a:chOff x="509" y="813"/>
            <a:chExt cx="4848" cy="184"/>
          </a:xfrm>
        </p:grpSpPr>
        <p:sp>
          <p:nvSpPr>
            <p:cNvPr id="1419337" name="Line 73"/>
            <p:cNvSpPr>
              <a:spLocks noChangeShapeType="1"/>
            </p:cNvSpPr>
            <p:nvPr/>
          </p:nvSpPr>
          <p:spPr bwMode="auto">
            <a:xfrm>
              <a:off x="509" y="905"/>
              <a:ext cx="4848" cy="0"/>
            </a:xfrm>
            <a:prstGeom prst="line">
              <a:avLst/>
            </a:prstGeom>
            <a:noFill/>
            <a:ln w="38100">
              <a:solidFill>
                <a:srgbClr val="39257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419338" name="Text Box 74"/>
            <p:cNvSpPr txBox="1">
              <a:spLocks noChangeArrowheads="1"/>
            </p:cNvSpPr>
            <p:nvPr/>
          </p:nvSpPr>
          <p:spPr bwMode="auto">
            <a:xfrm>
              <a:off x="2462" y="813"/>
              <a:ext cx="803" cy="184"/>
            </a:xfrm>
            <a:prstGeom prst="rect">
              <a:avLst/>
            </a:prstGeom>
            <a:solidFill>
              <a:schemeClr val="bg1"/>
            </a:solidFill>
            <a:ln w="38100">
              <a:solidFill>
                <a:srgbClr val="392579"/>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4213" tIns="42107" rIns="84213" bIns="42107">
              <a:spAutoFit/>
            </a:bodyPr>
            <a:lstStyle>
              <a:lvl1pPr defTabSz="842963">
                <a:defRPr>
                  <a:solidFill>
                    <a:schemeClr val="tx1"/>
                  </a:solidFill>
                  <a:latin typeface="Arial" charset="0"/>
                </a:defRPr>
              </a:lvl1pPr>
              <a:lvl2pPr marL="420688" defTabSz="842963">
                <a:defRPr>
                  <a:solidFill>
                    <a:schemeClr val="tx1"/>
                  </a:solidFill>
                  <a:latin typeface="Arial" charset="0"/>
                </a:defRPr>
              </a:lvl2pPr>
              <a:lvl3pPr marL="842963" defTabSz="842963">
                <a:defRPr>
                  <a:solidFill>
                    <a:schemeClr val="tx1"/>
                  </a:solidFill>
                  <a:latin typeface="Arial" charset="0"/>
                </a:defRPr>
              </a:lvl3pPr>
              <a:lvl4pPr marL="1263650" defTabSz="842963">
                <a:defRPr>
                  <a:solidFill>
                    <a:schemeClr val="tx1"/>
                  </a:solidFill>
                  <a:latin typeface="Arial" charset="0"/>
                </a:defRPr>
              </a:lvl4pPr>
              <a:lvl5pPr marL="1684338" defTabSz="842963">
                <a:defRPr>
                  <a:solidFill>
                    <a:schemeClr val="tx1"/>
                  </a:solidFill>
                  <a:latin typeface="Arial" charset="0"/>
                </a:defRPr>
              </a:lvl5pPr>
              <a:lvl6pPr marL="2141538" defTabSz="842963" fontAlgn="base">
                <a:spcBef>
                  <a:spcPct val="0"/>
                </a:spcBef>
                <a:spcAft>
                  <a:spcPct val="0"/>
                </a:spcAft>
                <a:defRPr>
                  <a:solidFill>
                    <a:schemeClr val="tx1"/>
                  </a:solidFill>
                  <a:latin typeface="Arial" charset="0"/>
                </a:defRPr>
              </a:lvl6pPr>
              <a:lvl7pPr marL="2598738" defTabSz="842963" fontAlgn="base">
                <a:spcBef>
                  <a:spcPct val="0"/>
                </a:spcBef>
                <a:spcAft>
                  <a:spcPct val="0"/>
                </a:spcAft>
                <a:defRPr>
                  <a:solidFill>
                    <a:schemeClr val="tx1"/>
                  </a:solidFill>
                  <a:latin typeface="Arial" charset="0"/>
                </a:defRPr>
              </a:lvl7pPr>
              <a:lvl8pPr marL="3055938" defTabSz="842963" fontAlgn="base">
                <a:spcBef>
                  <a:spcPct val="0"/>
                </a:spcBef>
                <a:spcAft>
                  <a:spcPct val="0"/>
                </a:spcAft>
                <a:defRPr>
                  <a:solidFill>
                    <a:schemeClr val="tx1"/>
                  </a:solidFill>
                  <a:latin typeface="Arial" charset="0"/>
                </a:defRPr>
              </a:lvl8pPr>
              <a:lvl9pPr marL="3513138" defTabSz="842963" fontAlgn="base">
                <a:spcBef>
                  <a:spcPct val="0"/>
                </a:spcBef>
                <a:spcAft>
                  <a:spcPct val="0"/>
                </a:spcAft>
                <a:defRPr>
                  <a:solidFill>
                    <a:schemeClr val="tx1"/>
                  </a:solidFill>
                  <a:latin typeface="Arial" charset="0"/>
                </a:defRPr>
              </a:lvl9pPr>
            </a:lstStyle>
            <a:p>
              <a:pPr algn="ctr"/>
              <a:r>
                <a:rPr lang="en-US" sz="1100" b="1"/>
                <a:t>First Bid $76.6M</a:t>
              </a:r>
            </a:p>
          </p:txBody>
        </p:sp>
      </p:grpSp>
      <p:grpSp>
        <p:nvGrpSpPr>
          <p:cNvPr id="1419339" name="Group 75"/>
          <p:cNvGrpSpPr>
            <a:grpSpLocks/>
          </p:cNvGrpSpPr>
          <p:nvPr/>
        </p:nvGrpSpPr>
        <p:grpSpPr bwMode="auto">
          <a:xfrm>
            <a:off x="1522413" y="3371850"/>
            <a:ext cx="473075" cy="2292350"/>
            <a:chOff x="889" y="1960"/>
            <a:chExt cx="298" cy="1444"/>
          </a:xfrm>
        </p:grpSpPr>
        <p:sp>
          <p:nvSpPr>
            <p:cNvPr id="1419340" name="Line 76"/>
            <p:cNvSpPr>
              <a:spLocks noChangeShapeType="1"/>
            </p:cNvSpPr>
            <p:nvPr/>
          </p:nvSpPr>
          <p:spPr bwMode="auto">
            <a:xfrm>
              <a:off x="1036" y="1960"/>
              <a:ext cx="0" cy="1444"/>
            </a:xfrm>
            <a:prstGeom prst="line">
              <a:avLst/>
            </a:prstGeom>
            <a:noFill/>
            <a:ln w="254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419341" name="Text Box 77"/>
            <p:cNvSpPr txBox="1">
              <a:spLocks noChangeArrowheads="1"/>
            </p:cNvSpPr>
            <p:nvPr/>
          </p:nvSpPr>
          <p:spPr bwMode="auto">
            <a:xfrm>
              <a:off x="889" y="2467"/>
              <a:ext cx="298" cy="176"/>
            </a:xfrm>
            <a:prstGeom prst="rect">
              <a:avLst/>
            </a:prstGeom>
            <a:solidFill>
              <a:schemeClr val="bg1"/>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4213" tIns="42107" rIns="84213" bIns="42107">
              <a:spAutoFit/>
            </a:bodyPr>
            <a:lstStyle>
              <a:lvl1pPr defTabSz="842963">
                <a:defRPr>
                  <a:solidFill>
                    <a:schemeClr val="tx1"/>
                  </a:solidFill>
                  <a:latin typeface="Arial" charset="0"/>
                </a:defRPr>
              </a:lvl1pPr>
              <a:lvl2pPr marL="420688" defTabSz="842963">
                <a:defRPr>
                  <a:solidFill>
                    <a:schemeClr val="tx1"/>
                  </a:solidFill>
                  <a:latin typeface="Arial" charset="0"/>
                </a:defRPr>
              </a:lvl2pPr>
              <a:lvl3pPr marL="842963" defTabSz="842963">
                <a:defRPr>
                  <a:solidFill>
                    <a:schemeClr val="tx1"/>
                  </a:solidFill>
                  <a:latin typeface="Arial" charset="0"/>
                </a:defRPr>
              </a:lvl3pPr>
              <a:lvl4pPr marL="1263650" defTabSz="842963">
                <a:defRPr>
                  <a:solidFill>
                    <a:schemeClr val="tx1"/>
                  </a:solidFill>
                  <a:latin typeface="Arial" charset="0"/>
                </a:defRPr>
              </a:lvl4pPr>
              <a:lvl5pPr marL="1684338" defTabSz="842963">
                <a:defRPr>
                  <a:solidFill>
                    <a:schemeClr val="tx1"/>
                  </a:solidFill>
                  <a:latin typeface="Arial" charset="0"/>
                </a:defRPr>
              </a:lvl5pPr>
              <a:lvl6pPr marL="2141538" defTabSz="842963" fontAlgn="base">
                <a:spcBef>
                  <a:spcPct val="0"/>
                </a:spcBef>
                <a:spcAft>
                  <a:spcPct val="0"/>
                </a:spcAft>
                <a:defRPr>
                  <a:solidFill>
                    <a:schemeClr val="tx1"/>
                  </a:solidFill>
                  <a:latin typeface="Arial" charset="0"/>
                </a:defRPr>
              </a:lvl6pPr>
              <a:lvl7pPr marL="2598738" defTabSz="842963" fontAlgn="base">
                <a:spcBef>
                  <a:spcPct val="0"/>
                </a:spcBef>
                <a:spcAft>
                  <a:spcPct val="0"/>
                </a:spcAft>
                <a:defRPr>
                  <a:solidFill>
                    <a:schemeClr val="tx1"/>
                  </a:solidFill>
                  <a:latin typeface="Arial" charset="0"/>
                </a:defRPr>
              </a:lvl7pPr>
              <a:lvl8pPr marL="3055938" defTabSz="842963" fontAlgn="base">
                <a:spcBef>
                  <a:spcPct val="0"/>
                </a:spcBef>
                <a:spcAft>
                  <a:spcPct val="0"/>
                </a:spcAft>
                <a:defRPr>
                  <a:solidFill>
                    <a:schemeClr val="tx1"/>
                  </a:solidFill>
                  <a:latin typeface="Arial" charset="0"/>
                </a:defRPr>
              </a:lvl8pPr>
              <a:lvl9pPr marL="3513138" defTabSz="842963" fontAlgn="base">
                <a:spcBef>
                  <a:spcPct val="0"/>
                </a:spcBef>
                <a:spcAft>
                  <a:spcPct val="0"/>
                </a:spcAft>
                <a:defRPr>
                  <a:solidFill>
                    <a:schemeClr val="tx1"/>
                  </a:solidFill>
                  <a:latin typeface="Arial" charset="0"/>
                </a:defRPr>
              </a:lvl9pPr>
            </a:lstStyle>
            <a:p>
              <a:pPr algn="ctr"/>
              <a:r>
                <a:rPr lang="en-US" sz="1100" b="1"/>
                <a:t>10%</a:t>
              </a:r>
            </a:p>
          </p:txBody>
        </p:sp>
      </p:grpSp>
      <p:grpSp>
        <p:nvGrpSpPr>
          <p:cNvPr id="1419342" name="Group 78"/>
          <p:cNvGrpSpPr>
            <a:grpSpLocks/>
          </p:cNvGrpSpPr>
          <p:nvPr/>
        </p:nvGrpSpPr>
        <p:grpSpPr bwMode="auto">
          <a:xfrm>
            <a:off x="1025525" y="1720850"/>
            <a:ext cx="473075" cy="3932238"/>
            <a:chOff x="576" y="920"/>
            <a:chExt cx="298" cy="2477"/>
          </a:xfrm>
        </p:grpSpPr>
        <p:sp>
          <p:nvSpPr>
            <p:cNvPr id="1419343" name="Line 79"/>
            <p:cNvSpPr>
              <a:spLocks noChangeShapeType="1"/>
            </p:cNvSpPr>
            <p:nvPr/>
          </p:nvSpPr>
          <p:spPr bwMode="auto">
            <a:xfrm flipH="1">
              <a:off x="724" y="920"/>
              <a:ext cx="1" cy="2477"/>
            </a:xfrm>
            <a:prstGeom prst="line">
              <a:avLst/>
            </a:prstGeom>
            <a:noFill/>
            <a:ln w="254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419344" name="Text Box 80"/>
            <p:cNvSpPr txBox="1">
              <a:spLocks noChangeArrowheads="1"/>
            </p:cNvSpPr>
            <p:nvPr/>
          </p:nvSpPr>
          <p:spPr bwMode="auto">
            <a:xfrm>
              <a:off x="576" y="1632"/>
              <a:ext cx="298" cy="176"/>
            </a:xfrm>
            <a:prstGeom prst="rect">
              <a:avLst/>
            </a:prstGeom>
            <a:solidFill>
              <a:schemeClr val="bg1"/>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4213" tIns="42107" rIns="84213" bIns="42107">
              <a:spAutoFit/>
            </a:bodyPr>
            <a:lstStyle>
              <a:lvl1pPr defTabSz="842963">
                <a:defRPr>
                  <a:solidFill>
                    <a:schemeClr val="tx1"/>
                  </a:solidFill>
                  <a:latin typeface="Arial" charset="0"/>
                </a:defRPr>
              </a:lvl1pPr>
              <a:lvl2pPr marL="420688" defTabSz="842963">
                <a:defRPr>
                  <a:solidFill>
                    <a:schemeClr val="tx1"/>
                  </a:solidFill>
                  <a:latin typeface="Arial" charset="0"/>
                </a:defRPr>
              </a:lvl2pPr>
              <a:lvl3pPr marL="842963" defTabSz="842963">
                <a:defRPr>
                  <a:solidFill>
                    <a:schemeClr val="tx1"/>
                  </a:solidFill>
                  <a:latin typeface="Arial" charset="0"/>
                </a:defRPr>
              </a:lvl3pPr>
              <a:lvl4pPr marL="1263650" defTabSz="842963">
                <a:defRPr>
                  <a:solidFill>
                    <a:schemeClr val="tx1"/>
                  </a:solidFill>
                  <a:latin typeface="Arial" charset="0"/>
                </a:defRPr>
              </a:lvl4pPr>
              <a:lvl5pPr marL="1684338" defTabSz="842963">
                <a:defRPr>
                  <a:solidFill>
                    <a:schemeClr val="tx1"/>
                  </a:solidFill>
                  <a:latin typeface="Arial" charset="0"/>
                </a:defRPr>
              </a:lvl5pPr>
              <a:lvl6pPr marL="2141538" defTabSz="842963" fontAlgn="base">
                <a:spcBef>
                  <a:spcPct val="0"/>
                </a:spcBef>
                <a:spcAft>
                  <a:spcPct val="0"/>
                </a:spcAft>
                <a:defRPr>
                  <a:solidFill>
                    <a:schemeClr val="tx1"/>
                  </a:solidFill>
                  <a:latin typeface="Arial" charset="0"/>
                </a:defRPr>
              </a:lvl6pPr>
              <a:lvl7pPr marL="2598738" defTabSz="842963" fontAlgn="base">
                <a:spcBef>
                  <a:spcPct val="0"/>
                </a:spcBef>
                <a:spcAft>
                  <a:spcPct val="0"/>
                </a:spcAft>
                <a:defRPr>
                  <a:solidFill>
                    <a:schemeClr val="tx1"/>
                  </a:solidFill>
                  <a:latin typeface="Arial" charset="0"/>
                </a:defRPr>
              </a:lvl7pPr>
              <a:lvl8pPr marL="3055938" defTabSz="842963" fontAlgn="base">
                <a:spcBef>
                  <a:spcPct val="0"/>
                </a:spcBef>
                <a:spcAft>
                  <a:spcPct val="0"/>
                </a:spcAft>
                <a:defRPr>
                  <a:solidFill>
                    <a:schemeClr val="tx1"/>
                  </a:solidFill>
                  <a:latin typeface="Arial" charset="0"/>
                </a:defRPr>
              </a:lvl8pPr>
              <a:lvl9pPr marL="3513138" defTabSz="842963" fontAlgn="base">
                <a:spcBef>
                  <a:spcPct val="0"/>
                </a:spcBef>
                <a:spcAft>
                  <a:spcPct val="0"/>
                </a:spcAft>
                <a:defRPr>
                  <a:solidFill>
                    <a:schemeClr val="tx1"/>
                  </a:solidFill>
                  <a:latin typeface="Arial" charset="0"/>
                </a:defRPr>
              </a:lvl9pPr>
            </a:lstStyle>
            <a:p>
              <a:pPr algn="ctr"/>
              <a:r>
                <a:rPr lang="en-US" sz="1100" b="1"/>
                <a:t>18%</a:t>
              </a:r>
            </a:p>
          </p:txBody>
        </p:sp>
      </p:grpSp>
      <p:sp>
        <p:nvSpPr>
          <p:cNvPr id="1419345" name="Line 81"/>
          <p:cNvSpPr>
            <a:spLocks noChangeShapeType="1"/>
          </p:cNvSpPr>
          <p:nvPr/>
        </p:nvSpPr>
        <p:spPr bwMode="auto">
          <a:xfrm>
            <a:off x="7481888" y="1308100"/>
            <a:ext cx="1587" cy="4737100"/>
          </a:xfrm>
          <a:prstGeom prst="line">
            <a:avLst/>
          </a:prstGeom>
          <a:noFill/>
          <a:ln w="127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419346" name="Freeform 82"/>
          <p:cNvSpPr>
            <a:spLocks noChangeAspect="1"/>
          </p:cNvSpPr>
          <p:nvPr/>
        </p:nvSpPr>
        <p:spPr bwMode="auto">
          <a:xfrm>
            <a:off x="3500438" y="2514600"/>
            <a:ext cx="92075" cy="87313"/>
          </a:xfrm>
          <a:custGeom>
            <a:avLst/>
            <a:gdLst>
              <a:gd name="T0" fmla="*/ 22 w 45"/>
              <a:gd name="T1" fmla="*/ 0 h 45"/>
              <a:gd name="T2" fmla="*/ 45 w 45"/>
              <a:gd name="T3" fmla="*/ 22 h 45"/>
              <a:gd name="T4" fmla="*/ 22 w 45"/>
              <a:gd name="T5" fmla="*/ 45 h 45"/>
              <a:gd name="T6" fmla="*/ 0 w 45"/>
              <a:gd name="T7" fmla="*/ 22 h 45"/>
              <a:gd name="T8" fmla="*/ 22 w 45"/>
              <a:gd name="T9" fmla="*/ 0 h 45"/>
            </a:gdLst>
            <a:ahLst/>
            <a:cxnLst>
              <a:cxn ang="0">
                <a:pos x="T0" y="T1"/>
              </a:cxn>
              <a:cxn ang="0">
                <a:pos x="T2" y="T3"/>
              </a:cxn>
              <a:cxn ang="0">
                <a:pos x="T4" y="T5"/>
              </a:cxn>
              <a:cxn ang="0">
                <a:pos x="T6" y="T7"/>
              </a:cxn>
              <a:cxn ang="0">
                <a:pos x="T8" y="T9"/>
              </a:cxn>
            </a:cxnLst>
            <a:rect l="0" t="0" r="r" b="b"/>
            <a:pathLst>
              <a:path w="45" h="45">
                <a:moveTo>
                  <a:pt x="22" y="0"/>
                </a:moveTo>
                <a:lnTo>
                  <a:pt x="45" y="22"/>
                </a:lnTo>
                <a:lnTo>
                  <a:pt x="22" y="45"/>
                </a:lnTo>
                <a:lnTo>
                  <a:pt x="0" y="22"/>
                </a:lnTo>
                <a:lnTo>
                  <a:pt x="22" y="0"/>
                </a:lnTo>
                <a:close/>
              </a:path>
            </a:pathLst>
          </a:custGeom>
          <a:solidFill>
            <a:srgbClr val="FF0000"/>
          </a:solidFill>
          <a:ln w="3175">
            <a:solidFill>
              <a:schemeClr val="tx1"/>
            </a:solidFill>
            <a:prstDash val="solid"/>
            <a:round/>
            <a:headEnd/>
            <a:tailEnd/>
          </a:ln>
        </p:spPr>
        <p:txBody>
          <a:bodyPr/>
          <a:lstStyle/>
          <a:p>
            <a:endParaRPr lang="en-US"/>
          </a:p>
        </p:txBody>
      </p:sp>
      <p:sp>
        <p:nvSpPr>
          <p:cNvPr id="1419347" name="Line 83"/>
          <p:cNvSpPr>
            <a:spLocks noChangeShapeType="1"/>
          </p:cNvSpPr>
          <p:nvPr/>
        </p:nvSpPr>
        <p:spPr bwMode="auto">
          <a:xfrm>
            <a:off x="2481263" y="1309688"/>
            <a:ext cx="1587" cy="4733925"/>
          </a:xfrm>
          <a:prstGeom prst="line">
            <a:avLst/>
          </a:prstGeom>
          <a:noFill/>
          <a:ln w="12700">
            <a:solidFill>
              <a:srgbClr val="33CC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419348" name="Line 84"/>
          <p:cNvSpPr>
            <a:spLocks noChangeShapeType="1"/>
          </p:cNvSpPr>
          <p:nvPr/>
        </p:nvSpPr>
        <p:spPr bwMode="auto">
          <a:xfrm>
            <a:off x="3675063" y="1301750"/>
            <a:ext cx="1587" cy="4741863"/>
          </a:xfrm>
          <a:prstGeom prst="line">
            <a:avLst/>
          </a:prstGeom>
          <a:noFill/>
          <a:ln w="12700">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nvGrpSpPr>
          <p:cNvPr id="1419349" name="Group 85"/>
          <p:cNvGrpSpPr>
            <a:grpSpLocks/>
          </p:cNvGrpSpPr>
          <p:nvPr/>
        </p:nvGrpSpPr>
        <p:grpSpPr bwMode="auto">
          <a:xfrm>
            <a:off x="3697288" y="2727325"/>
            <a:ext cx="3740150" cy="279400"/>
            <a:chOff x="2275" y="1586"/>
            <a:chExt cx="2356" cy="176"/>
          </a:xfrm>
        </p:grpSpPr>
        <p:sp>
          <p:nvSpPr>
            <p:cNvPr id="1419350" name="Line 86"/>
            <p:cNvSpPr>
              <a:spLocks noChangeShapeType="1"/>
            </p:cNvSpPr>
            <p:nvPr/>
          </p:nvSpPr>
          <p:spPr bwMode="auto">
            <a:xfrm>
              <a:off x="2275" y="1676"/>
              <a:ext cx="2356" cy="0"/>
            </a:xfrm>
            <a:prstGeom prst="line">
              <a:avLst/>
            </a:prstGeom>
            <a:noFill/>
            <a:ln w="254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419351" name="Text Box 87"/>
            <p:cNvSpPr txBox="1">
              <a:spLocks noChangeArrowheads="1"/>
            </p:cNvSpPr>
            <p:nvPr/>
          </p:nvSpPr>
          <p:spPr bwMode="auto">
            <a:xfrm>
              <a:off x="2900" y="1586"/>
              <a:ext cx="800" cy="176"/>
            </a:xfrm>
            <a:prstGeom prst="rect">
              <a:avLst/>
            </a:prstGeom>
            <a:solidFill>
              <a:schemeClr val="bg1"/>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4213" tIns="42107" rIns="84213" bIns="42107">
              <a:spAutoFit/>
            </a:bodyPr>
            <a:lstStyle>
              <a:lvl1pPr defTabSz="842963">
                <a:defRPr>
                  <a:solidFill>
                    <a:schemeClr val="tx1"/>
                  </a:solidFill>
                  <a:latin typeface="Arial" charset="0"/>
                </a:defRPr>
              </a:lvl1pPr>
              <a:lvl2pPr marL="420688" defTabSz="842963">
                <a:defRPr>
                  <a:solidFill>
                    <a:schemeClr val="tx1"/>
                  </a:solidFill>
                  <a:latin typeface="Arial" charset="0"/>
                </a:defRPr>
              </a:lvl2pPr>
              <a:lvl3pPr marL="842963" defTabSz="842963">
                <a:defRPr>
                  <a:solidFill>
                    <a:schemeClr val="tx1"/>
                  </a:solidFill>
                  <a:latin typeface="Arial" charset="0"/>
                </a:defRPr>
              </a:lvl3pPr>
              <a:lvl4pPr marL="1263650" defTabSz="842963">
                <a:defRPr>
                  <a:solidFill>
                    <a:schemeClr val="tx1"/>
                  </a:solidFill>
                  <a:latin typeface="Arial" charset="0"/>
                </a:defRPr>
              </a:lvl4pPr>
              <a:lvl5pPr marL="1684338" defTabSz="842963">
                <a:defRPr>
                  <a:solidFill>
                    <a:schemeClr val="tx1"/>
                  </a:solidFill>
                  <a:latin typeface="Arial" charset="0"/>
                </a:defRPr>
              </a:lvl5pPr>
              <a:lvl6pPr marL="2141538" defTabSz="842963" fontAlgn="base">
                <a:spcBef>
                  <a:spcPct val="0"/>
                </a:spcBef>
                <a:spcAft>
                  <a:spcPct val="0"/>
                </a:spcAft>
                <a:defRPr>
                  <a:solidFill>
                    <a:schemeClr val="tx1"/>
                  </a:solidFill>
                  <a:latin typeface="Arial" charset="0"/>
                </a:defRPr>
              </a:lvl6pPr>
              <a:lvl7pPr marL="2598738" defTabSz="842963" fontAlgn="base">
                <a:spcBef>
                  <a:spcPct val="0"/>
                </a:spcBef>
                <a:spcAft>
                  <a:spcPct val="0"/>
                </a:spcAft>
                <a:defRPr>
                  <a:solidFill>
                    <a:schemeClr val="tx1"/>
                  </a:solidFill>
                  <a:latin typeface="Arial" charset="0"/>
                </a:defRPr>
              </a:lvl7pPr>
              <a:lvl8pPr marL="3055938" defTabSz="842963" fontAlgn="base">
                <a:spcBef>
                  <a:spcPct val="0"/>
                </a:spcBef>
                <a:spcAft>
                  <a:spcPct val="0"/>
                </a:spcAft>
                <a:defRPr>
                  <a:solidFill>
                    <a:schemeClr val="tx1"/>
                  </a:solidFill>
                  <a:latin typeface="Arial" charset="0"/>
                </a:defRPr>
              </a:lvl8pPr>
              <a:lvl9pPr marL="3513138" defTabSz="842963" fontAlgn="base">
                <a:spcBef>
                  <a:spcPct val="0"/>
                </a:spcBef>
                <a:spcAft>
                  <a:spcPct val="0"/>
                </a:spcAft>
                <a:defRPr>
                  <a:solidFill>
                    <a:schemeClr val="tx1"/>
                  </a:solidFill>
                  <a:latin typeface="Arial" charset="0"/>
                </a:defRPr>
              </a:lvl9pPr>
            </a:lstStyle>
            <a:p>
              <a:pPr algn="ctr"/>
              <a:r>
                <a:rPr lang="en-US" sz="1100" b="1"/>
                <a:t>Overtime Period</a:t>
              </a:r>
            </a:p>
          </p:txBody>
        </p:sp>
      </p:grpSp>
      <p:sp>
        <p:nvSpPr>
          <p:cNvPr id="1419352" name="Text Box 88"/>
          <p:cNvSpPr txBox="1">
            <a:spLocks noChangeArrowheads="1"/>
          </p:cNvSpPr>
          <p:nvPr/>
        </p:nvSpPr>
        <p:spPr bwMode="auto">
          <a:xfrm>
            <a:off x="177800" y="917575"/>
            <a:ext cx="9429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en-US" sz="1600" b="1"/>
              <a:t>Millions</a:t>
            </a:r>
          </a:p>
        </p:txBody>
      </p:sp>
      <p:grpSp>
        <p:nvGrpSpPr>
          <p:cNvPr id="1419353" name="Group 89"/>
          <p:cNvGrpSpPr>
            <a:grpSpLocks/>
          </p:cNvGrpSpPr>
          <p:nvPr/>
        </p:nvGrpSpPr>
        <p:grpSpPr bwMode="auto">
          <a:xfrm>
            <a:off x="2139950" y="2259013"/>
            <a:ext cx="3305175" cy="282575"/>
            <a:chOff x="1290" y="1259"/>
            <a:chExt cx="2070" cy="178"/>
          </a:xfrm>
        </p:grpSpPr>
        <p:sp>
          <p:nvSpPr>
            <p:cNvPr id="1419354" name="Text Box 90"/>
            <p:cNvSpPr txBox="1">
              <a:spLocks noChangeArrowheads="1"/>
            </p:cNvSpPr>
            <p:nvPr/>
          </p:nvSpPr>
          <p:spPr bwMode="auto">
            <a:xfrm>
              <a:off x="2585" y="1259"/>
              <a:ext cx="775" cy="178"/>
            </a:xfrm>
            <a:prstGeom prst="rect">
              <a:avLst/>
            </a:prstGeom>
            <a:solidFill>
              <a:schemeClr val="bg1"/>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4213" tIns="42107" rIns="84213" bIns="42107">
              <a:spAutoFit/>
            </a:bodyPr>
            <a:lstStyle>
              <a:lvl1pPr defTabSz="842963">
                <a:defRPr>
                  <a:solidFill>
                    <a:schemeClr val="tx1"/>
                  </a:solidFill>
                  <a:latin typeface="Arial" charset="0"/>
                </a:defRPr>
              </a:lvl1pPr>
              <a:lvl2pPr marL="420688" defTabSz="842963">
                <a:defRPr>
                  <a:solidFill>
                    <a:schemeClr val="tx1"/>
                  </a:solidFill>
                  <a:latin typeface="Arial" charset="0"/>
                </a:defRPr>
              </a:lvl2pPr>
              <a:lvl3pPr marL="842963" defTabSz="842963">
                <a:defRPr>
                  <a:solidFill>
                    <a:schemeClr val="tx1"/>
                  </a:solidFill>
                  <a:latin typeface="Arial" charset="0"/>
                </a:defRPr>
              </a:lvl3pPr>
              <a:lvl4pPr marL="1263650" defTabSz="842963">
                <a:defRPr>
                  <a:solidFill>
                    <a:schemeClr val="tx1"/>
                  </a:solidFill>
                  <a:latin typeface="Arial" charset="0"/>
                </a:defRPr>
              </a:lvl4pPr>
              <a:lvl5pPr marL="1684338" defTabSz="842963">
                <a:defRPr>
                  <a:solidFill>
                    <a:schemeClr val="tx1"/>
                  </a:solidFill>
                  <a:latin typeface="Arial" charset="0"/>
                </a:defRPr>
              </a:lvl5pPr>
              <a:lvl6pPr marL="2141538" defTabSz="842963" fontAlgn="base">
                <a:spcBef>
                  <a:spcPct val="0"/>
                </a:spcBef>
                <a:spcAft>
                  <a:spcPct val="0"/>
                </a:spcAft>
                <a:defRPr>
                  <a:solidFill>
                    <a:schemeClr val="tx1"/>
                  </a:solidFill>
                  <a:latin typeface="Arial" charset="0"/>
                </a:defRPr>
              </a:lvl6pPr>
              <a:lvl7pPr marL="2598738" defTabSz="842963" fontAlgn="base">
                <a:spcBef>
                  <a:spcPct val="0"/>
                </a:spcBef>
                <a:spcAft>
                  <a:spcPct val="0"/>
                </a:spcAft>
                <a:defRPr>
                  <a:solidFill>
                    <a:schemeClr val="tx1"/>
                  </a:solidFill>
                  <a:latin typeface="Arial" charset="0"/>
                </a:defRPr>
              </a:lvl7pPr>
              <a:lvl8pPr marL="3055938" defTabSz="842963" fontAlgn="base">
                <a:spcBef>
                  <a:spcPct val="0"/>
                </a:spcBef>
                <a:spcAft>
                  <a:spcPct val="0"/>
                </a:spcAft>
                <a:defRPr>
                  <a:solidFill>
                    <a:schemeClr val="tx1"/>
                  </a:solidFill>
                  <a:latin typeface="Arial" charset="0"/>
                </a:defRPr>
              </a:lvl8pPr>
              <a:lvl9pPr marL="3513138" defTabSz="842963" fontAlgn="base">
                <a:spcBef>
                  <a:spcPct val="0"/>
                </a:spcBef>
                <a:spcAft>
                  <a:spcPct val="0"/>
                </a:spcAft>
                <a:defRPr>
                  <a:solidFill>
                    <a:schemeClr val="tx1"/>
                  </a:solidFill>
                  <a:latin typeface="Arial" charset="0"/>
                </a:defRPr>
              </a:lvl9pPr>
            </a:lstStyle>
            <a:p>
              <a:pPr algn="ctr"/>
              <a:r>
                <a:rPr lang="en-US" sz="1100" b="1"/>
                <a:t>Opening Period</a:t>
              </a:r>
            </a:p>
          </p:txBody>
        </p:sp>
        <p:sp>
          <p:nvSpPr>
            <p:cNvPr id="1419355" name="Line 91"/>
            <p:cNvSpPr>
              <a:spLocks noChangeShapeType="1"/>
            </p:cNvSpPr>
            <p:nvPr/>
          </p:nvSpPr>
          <p:spPr bwMode="auto">
            <a:xfrm flipH="1">
              <a:off x="2250" y="1332"/>
              <a:ext cx="215"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419356" name="Line 92"/>
            <p:cNvSpPr>
              <a:spLocks noChangeShapeType="1"/>
            </p:cNvSpPr>
            <p:nvPr/>
          </p:nvSpPr>
          <p:spPr bwMode="auto">
            <a:xfrm>
              <a:off x="1290" y="1331"/>
              <a:ext cx="215"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1419357" name="Oval 93"/>
          <p:cNvSpPr>
            <a:spLocks noChangeAspect="1" noChangeArrowheads="1"/>
          </p:cNvSpPr>
          <p:nvPr/>
        </p:nvSpPr>
        <p:spPr bwMode="auto">
          <a:xfrm>
            <a:off x="3451225" y="2352675"/>
            <a:ext cx="88900" cy="88900"/>
          </a:xfrm>
          <a:prstGeom prst="ellipse">
            <a:avLst/>
          </a:prstGeom>
          <a:solidFill>
            <a:srgbClr val="392579"/>
          </a:solidFill>
          <a:ln w="3175">
            <a:solidFill>
              <a:schemeClr val="tx1"/>
            </a:solidFill>
            <a:round/>
            <a:headEnd/>
            <a:tailEnd/>
          </a:ln>
        </p:spPr>
        <p:txBody>
          <a:bodyPr/>
          <a:lstStyle/>
          <a:p>
            <a:endParaRPr lang="en-US"/>
          </a:p>
        </p:txBody>
      </p:sp>
      <p:sp>
        <p:nvSpPr>
          <p:cNvPr id="1419358" name="Oval 94"/>
          <p:cNvSpPr>
            <a:spLocks noChangeAspect="1" noChangeArrowheads="1"/>
          </p:cNvSpPr>
          <p:nvPr/>
        </p:nvSpPr>
        <p:spPr bwMode="auto">
          <a:xfrm>
            <a:off x="4046538" y="3475038"/>
            <a:ext cx="92075" cy="87312"/>
          </a:xfrm>
          <a:prstGeom prst="ellipse">
            <a:avLst/>
          </a:prstGeom>
          <a:solidFill>
            <a:srgbClr val="392579"/>
          </a:solidFill>
          <a:ln w="3175">
            <a:solidFill>
              <a:schemeClr val="tx1"/>
            </a:solidFill>
            <a:round/>
            <a:headEnd/>
            <a:tailEnd/>
          </a:ln>
        </p:spPr>
        <p:txBody>
          <a:bodyPr/>
          <a:lstStyle/>
          <a:p>
            <a:endParaRPr lang="en-US"/>
          </a:p>
        </p:txBody>
      </p:sp>
      <p:sp>
        <p:nvSpPr>
          <p:cNvPr id="1419359" name="Oval 95"/>
          <p:cNvSpPr>
            <a:spLocks noChangeAspect="1" noChangeArrowheads="1"/>
          </p:cNvSpPr>
          <p:nvPr/>
        </p:nvSpPr>
        <p:spPr bwMode="auto">
          <a:xfrm>
            <a:off x="4402138" y="3673475"/>
            <a:ext cx="92075" cy="84138"/>
          </a:xfrm>
          <a:prstGeom prst="ellipse">
            <a:avLst/>
          </a:prstGeom>
          <a:solidFill>
            <a:srgbClr val="392579"/>
          </a:solidFill>
          <a:ln w="3175">
            <a:solidFill>
              <a:schemeClr val="tx1"/>
            </a:solidFill>
            <a:round/>
            <a:headEnd/>
            <a:tailEnd/>
          </a:ln>
        </p:spPr>
        <p:txBody>
          <a:bodyPr/>
          <a:lstStyle/>
          <a:p>
            <a:endParaRPr lang="en-US"/>
          </a:p>
        </p:txBody>
      </p:sp>
      <p:sp>
        <p:nvSpPr>
          <p:cNvPr id="1419360" name="Oval 96"/>
          <p:cNvSpPr>
            <a:spLocks noChangeAspect="1" noChangeArrowheads="1"/>
          </p:cNvSpPr>
          <p:nvPr/>
        </p:nvSpPr>
        <p:spPr bwMode="auto">
          <a:xfrm>
            <a:off x="4756150" y="4110038"/>
            <a:ext cx="92075" cy="85725"/>
          </a:xfrm>
          <a:prstGeom prst="ellipse">
            <a:avLst/>
          </a:prstGeom>
          <a:solidFill>
            <a:srgbClr val="392579"/>
          </a:solidFill>
          <a:ln w="3175">
            <a:solidFill>
              <a:schemeClr val="tx1"/>
            </a:solidFill>
            <a:round/>
            <a:headEnd/>
            <a:tailEnd/>
          </a:ln>
        </p:spPr>
        <p:txBody>
          <a:bodyPr/>
          <a:lstStyle/>
          <a:p>
            <a:endParaRPr lang="en-US"/>
          </a:p>
        </p:txBody>
      </p:sp>
      <p:sp>
        <p:nvSpPr>
          <p:cNvPr id="1419361" name="Oval 97"/>
          <p:cNvSpPr>
            <a:spLocks noChangeAspect="1" noChangeArrowheads="1"/>
          </p:cNvSpPr>
          <p:nvPr/>
        </p:nvSpPr>
        <p:spPr bwMode="auto">
          <a:xfrm>
            <a:off x="5099050" y="4516438"/>
            <a:ext cx="92075" cy="92075"/>
          </a:xfrm>
          <a:prstGeom prst="ellipse">
            <a:avLst/>
          </a:prstGeom>
          <a:solidFill>
            <a:srgbClr val="392579"/>
          </a:solidFill>
          <a:ln w="3175">
            <a:solidFill>
              <a:schemeClr val="tx1"/>
            </a:solidFill>
            <a:round/>
            <a:headEnd/>
            <a:tailEnd/>
          </a:ln>
        </p:spPr>
        <p:txBody>
          <a:bodyPr/>
          <a:lstStyle/>
          <a:p>
            <a:endParaRPr lang="en-US"/>
          </a:p>
        </p:txBody>
      </p:sp>
      <p:sp>
        <p:nvSpPr>
          <p:cNvPr id="1419362" name="Oval 98"/>
          <p:cNvSpPr>
            <a:spLocks noChangeAspect="1" noChangeArrowheads="1"/>
          </p:cNvSpPr>
          <p:nvPr/>
        </p:nvSpPr>
        <p:spPr bwMode="auto">
          <a:xfrm>
            <a:off x="5451475" y="4632325"/>
            <a:ext cx="92075" cy="92075"/>
          </a:xfrm>
          <a:prstGeom prst="ellipse">
            <a:avLst/>
          </a:prstGeom>
          <a:solidFill>
            <a:srgbClr val="392579"/>
          </a:solidFill>
          <a:ln w="3175">
            <a:solidFill>
              <a:schemeClr val="tx1"/>
            </a:solidFill>
            <a:round/>
            <a:headEnd/>
            <a:tailEnd/>
          </a:ln>
        </p:spPr>
        <p:txBody>
          <a:bodyPr/>
          <a:lstStyle/>
          <a:p>
            <a:endParaRPr lang="en-US"/>
          </a:p>
        </p:txBody>
      </p:sp>
      <p:sp>
        <p:nvSpPr>
          <p:cNvPr id="1419363" name="Oval 99"/>
          <p:cNvSpPr>
            <a:spLocks noChangeAspect="1" noChangeArrowheads="1"/>
          </p:cNvSpPr>
          <p:nvPr/>
        </p:nvSpPr>
        <p:spPr bwMode="auto">
          <a:xfrm>
            <a:off x="5881688" y="4922838"/>
            <a:ext cx="92075" cy="90487"/>
          </a:xfrm>
          <a:prstGeom prst="ellipse">
            <a:avLst/>
          </a:prstGeom>
          <a:solidFill>
            <a:srgbClr val="392579"/>
          </a:solidFill>
          <a:ln w="3175">
            <a:solidFill>
              <a:schemeClr val="tx1"/>
            </a:solidFill>
            <a:round/>
            <a:headEnd/>
            <a:tailEnd/>
          </a:ln>
        </p:spPr>
        <p:txBody>
          <a:bodyPr/>
          <a:lstStyle/>
          <a:p>
            <a:endParaRPr lang="en-US"/>
          </a:p>
        </p:txBody>
      </p:sp>
      <p:sp>
        <p:nvSpPr>
          <p:cNvPr id="1419364" name="Oval 100"/>
          <p:cNvSpPr>
            <a:spLocks noChangeAspect="1" noChangeArrowheads="1"/>
          </p:cNvSpPr>
          <p:nvPr/>
        </p:nvSpPr>
        <p:spPr bwMode="auto">
          <a:xfrm>
            <a:off x="6265863" y="5126038"/>
            <a:ext cx="92075" cy="92075"/>
          </a:xfrm>
          <a:prstGeom prst="ellipse">
            <a:avLst/>
          </a:prstGeom>
          <a:solidFill>
            <a:srgbClr val="392579"/>
          </a:solidFill>
          <a:ln w="3175">
            <a:solidFill>
              <a:schemeClr val="tx1"/>
            </a:solidFill>
            <a:round/>
            <a:headEnd/>
            <a:tailEnd/>
          </a:ln>
        </p:spPr>
        <p:txBody>
          <a:bodyPr/>
          <a:lstStyle/>
          <a:p>
            <a:endParaRPr lang="en-US"/>
          </a:p>
        </p:txBody>
      </p:sp>
      <p:sp>
        <p:nvSpPr>
          <p:cNvPr id="1419365" name="Oval 101"/>
          <p:cNvSpPr>
            <a:spLocks noChangeAspect="1" noChangeArrowheads="1"/>
          </p:cNvSpPr>
          <p:nvPr/>
        </p:nvSpPr>
        <p:spPr bwMode="auto">
          <a:xfrm>
            <a:off x="6605588" y="5329238"/>
            <a:ext cx="92075" cy="92075"/>
          </a:xfrm>
          <a:prstGeom prst="ellipse">
            <a:avLst/>
          </a:prstGeom>
          <a:solidFill>
            <a:srgbClr val="392579"/>
          </a:solidFill>
          <a:ln w="3175">
            <a:solidFill>
              <a:schemeClr val="tx1"/>
            </a:solidFill>
            <a:round/>
            <a:headEnd/>
            <a:tailEnd/>
          </a:ln>
        </p:spPr>
        <p:txBody>
          <a:bodyPr/>
          <a:lstStyle/>
          <a:p>
            <a:endParaRPr lang="en-US"/>
          </a:p>
        </p:txBody>
      </p:sp>
      <p:sp>
        <p:nvSpPr>
          <p:cNvPr id="1419366" name="Oval 102"/>
          <p:cNvSpPr>
            <a:spLocks noChangeAspect="1" noChangeArrowheads="1"/>
          </p:cNvSpPr>
          <p:nvPr/>
        </p:nvSpPr>
        <p:spPr bwMode="auto">
          <a:xfrm>
            <a:off x="7072313" y="5568950"/>
            <a:ext cx="92075" cy="92075"/>
          </a:xfrm>
          <a:prstGeom prst="ellipse">
            <a:avLst/>
          </a:prstGeom>
          <a:solidFill>
            <a:srgbClr val="392579"/>
          </a:solidFill>
          <a:ln w="3175">
            <a:solidFill>
              <a:schemeClr val="tx1"/>
            </a:solidFill>
            <a:round/>
            <a:headEnd/>
            <a:tailEnd/>
          </a:ln>
        </p:spPr>
        <p:txBody>
          <a:bodyPr/>
          <a:lstStyle/>
          <a:p>
            <a:endParaRPr lang="en-US"/>
          </a:p>
        </p:txBody>
      </p:sp>
      <p:sp>
        <p:nvSpPr>
          <p:cNvPr id="1419367" name="Oval 103"/>
          <p:cNvSpPr>
            <a:spLocks noChangeAspect="1" noChangeArrowheads="1"/>
          </p:cNvSpPr>
          <p:nvPr/>
        </p:nvSpPr>
        <p:spPr bwMode="auto">
          <a:xfrm>
            <a:off x="7366000" y="5619750"/>
            <a:ext cx="92075" cy="93663"/>
          </a:xfrm>
          <a:prstGeom prst="ellipse">
            <a:avLst/>
          </a:prstGeom>
          <a:solidFill>
            <a:srgbClr val="392579"/>
          </a:solidFill>
          <a:ln w="3175">
            <a:solidFill>
              <a:schemeClr val="tx1"/>
            </a:solidFill>
            <a:round/>
            <a:headEnd/>
            <a:tailEnd/>
          </a:ln>
        </p:spPr>
        <p:txBody>
          <a:bodyPr/>
          <a:lstStyle/>
          <a:p>
            <a:endParaRPr lang="en-US"/>
          </a:p>
        </p:txBody>
      </p:sp>
      <p:sp>
        <p:nvSpPr>
          <p:cNvPr id="1419368" name="Oval 104"/>
          <p:cNvSpPr>
            <a:spLocks noChangeAspect="1" noChangeArrowheads="1"/>
          </p:cNvSpPr>
          <p:nvPr/>
        </p:nvSpPr>
        <p:spPr bwMode="auto">
          <a:xfrm>
            <a:off x="2673350" y="1711325"/>
            <a:ext cx="90488" cy="85725"/>
          </a:xfrm>
          <a:prstGeom prst="ellipse">
            <a:avLst/>
          </a:prstGeom>
          <a:solidFill>
            <a:srgbClr val="392579"/>
          </a:solidFill>
          <a:ln w="3175">
            <a:solidFill>
              <a:schemeClr val="tx1"/>
            </a:solidFill>
            <a:round/>
            <a:headEnd/>
            <a:tailEnd/>
          </a:ln>
        </p:spPr>
        <p:txBody>
          <a:bodyPr/>
          <a:lstStyle/>
          <a:p>
            <a:endParaRPr lang="en-US"/>
          </a:p>
        </p:txBody>
      </p:sp>
      <p:sp>
        <p:nvSpPr>
          <p:cNvPr id="1419369" name="Rectangle 105"/>
          <p:cNvSpPr>
            <a:spLocks noChangeArrowheads="1"/>
          </p:cNvSpPr>
          <p:nvPr/>
        </p:nvSpPr>
        <p:spPr bwMode="auto">
          <a:xfrm>
            <a:off x="376238" y="1889125"/>
            <a:ext cx="593725" cy="182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algn="ctr" defTabSz="842963"/>
            <a:r>
              <a:rPr lang="en-US" sz="1200" b="1">
                <a:solidFill>
                  <a:srgbClr val="000000"/>
                </a:solidFill>
              </a:rPr>
              <a:t>$ 76.0    </a:t>
            </a:r>
          </a:p>
        </p:txBody>
      </p:sp>
      <p:sp>
        <p:nvSpPr>
          <p:cNvPr id="1419370" name="Rectangle 106"/>
          <p:cNvSpPr>
            <a:spLocks noChangeArrowheads="1"/>
          </p:cNvSpPr>
          <p:nvPr/>
        </p:nvSpPr>
        <p:spPr bwMode="auto">
          <a:xfrm>
            <a:off x="376238" y="1222375"/>
            <a:ext cx="593725"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842963"/>
            <a:r>
              <a:rPr lang="en-US" sz="1200" b="1">
                <a:solidFill>
                  <a:srgbClr val="000000"/>
                </a:solidFill>
              </a:rPr>
              <a:t>$ 78.0    </a:t>
            </a:r>
            <a:endParaRPr lang="en-US" sz="1200" b="1"/>
          </a:p>
        </p:txBody>
      </p:sp>
      <p:sp>
        <p:nvSpPr>
          <p:cNvPr id="1419371" name="Rectangle 107"/>
          <p:cNvSpPr>
            <a:spLocks noChangeArrowheads="1"/>
          </p:cNvSpPr>
          <p:nvPr/>
        </p:nvSpPr>
        <p:spPr bwMode="auto">
          <a:xfrm>
            <a:off x="376238" y="2555875"/>
            <a:ext cx="593725" cy="182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algn="ctr" defTabSz="842963"/>
            <a:r>
              <a:rPr lang="en-US" sz="1200" b="1">
                <a:solidFill>
                  <a:srgbClr val="000000"/>
                </a:solidFill>
              </a:rPr>
              <a:t>$ 74.0    </a:t>
            </a:r>
          </a:p>
        </p:txBody>
      </p:sp>
      <p:sp>
        <p:nvSpPr>
          <p:cNvPr id="1419372" name="Rectangle 108"/>
          <p:cNvSpPr>
            <a:spLocks noChangeArrowheads="1"/>
          </p:cNvSpPr>
          <p:nvPr/>
        </p:nvSpPr>
        <p:spPr bwMode="auto">
          <a:xfrm>
            <a:off x="376238" y="3232150"/>
            <a:ext cx="593725" cy="182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algn="ctr" defTabSz="842963"/>
            <a:r>
              <a:rPr lang="en-US" sz="1200" b="1">
                <a:solidFill>
                  <a:srgbClr val="000000"/>
                </a:solidFill>
              </a:rPr>
              <a:t>$ 72.0    </a:t>
            </a:r>
          </a:p>
        </p:txBody>
      </p:sp>
      <p:sp>
        <p:nvSpPr>
          <p:cNvPr id="1419373" name="Rectangle 109"/>
          <p:cNvSpPr>
            <a:spLocks noChangeArrowheads="1"/>
          </p:cNvSpPr>
          <p:nvPr/>
        </p:nvSpPr>
        <p:spPr bwMode="auto">
          <a:xfrm>
            <a:off x="376238" y="3902075"/>
            <a:ext cx="593725" cy="182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algn="ctr" defTabSz="842963"/>
            <a:r>
              <a:rPr lang="en-US" sz="1200" b="1">
                <a:solidFill>
                  <a:srgbClr val="000000"/>
                </a:solidFill>
              </a:rPr>
              <a:t>$ 70.0    </a:t>
            </a:r>
          </a:p>
        </p:txBody>
      </p:sp>
      <p:sp>
        <p:nvSpPr>
          <p:cNvPr id="1419374" name="Rectangle 110"/>
          <p:cNvSpPr>
            <a:spLocks noChangeArrowheads="1"/>
          </p:cNvSpPr>
          <p:nvPr/>
        </p:nvSpPr>
        <p:spPr bwMode="auto">
          <a:xfrm>
            <a:off x="376238" y="4587875"/>
            <a:ext cx="593725" cy="182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algn="ctr" defTabSz="842963"/>
            <a:r>
              <a:rPr lang="en-US" sz="1200" b="1">
                <a:solidFill>
                  <a:srgbClr val="000000"/>
                </a:solidFill>
              </a:rPr>
              <a:t>$ 68.0    </a:t>
            </a:r>
          </a:p>
        </p:txBody>
      </p:sp>
      <p:sp>
        <p:nvSpPr>
          <p:cNvPr id="1419375" name="Rectangle 111"/>
          <p:cNvSpPr>
            <a:spLocks noChangeArrowheads="1"/>
          </p:cNvSpPr>
          <p:nvPr/>
        </p:nvSpPr>
        <p:spPr bwMode="auto">
          <a:xfrm>
            <a:off x="376238" y="5270500"/>
            <a:ext cx="593725" cy="182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algn="ctr" defTabSz="842963"/>
            <a:r>
              <a:rPr lang="en-US" sz="1200" b="1">
                <a:solidFill>
                  <a:srgbClr val="000000"/>
                </a:solidFill>
              </a:rPr>
              <a:t>$ 66.0    </a:t>
            </a:r>
          </a:p>
        </p:txBody>
      </p:sp>
      <p:sp>
        <p:nvSpPr>
          <p:cNvPr id="1419376" name="Rectangle 112"/>
          <p:cNvSpPr>
            <a:spLocks noChangeArrowheads="1"/>
          </p:cNvSpPr>
          <p:nvPr/>
        </p:nvSpPr>
        <p:spPr bwMode="auto">
          <a:xfrm>
            <a:off x="376238" y="5930900"/>
            <a:ext cx="593725" cy="182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algn="ctr" defTabSz="842963"/>
            <a:r>
              <a:rPr lang="en-US" sz="1200" b="1">
                <a:solidFill>
                  <a:srgbClr val="000000"/>
                </a:solidFill>
              </a:rPr>
              <a:t>$ 64.0    </a:t>
            </a:r>
          </a:p>
        </p:txBody>
      </p:sp>
      <p:sp>
        <p:nvSpPr>
          <p:cNvPr id="1419377" name="Rectangle 113"/>
          <p:cNvSpPr>
            <a:spLocks noChangeArrowheads="1"/>
          </p:cNvSpPr>
          <p:nvPr/>
        </p:nvSpPr>
        <p:spPr bwMode="auto">
          <a:xfrm>
            <a:off x="1295400" y="938213"/>
            <a:ext cx="6096000" cy="509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sz="2000" b="1">
                <a:effectLst>
                  <a:outerShdw blurRad="38100" dist="38100" dir="2700000" algn="tl">
                    <a:srgbClr val="000000"/>
                  </a:outerShdw>
                </a:effectLst>
              </a:rPr>
              <a:t>Transformers Reverse Auction</a:t>
            </a:r>
          </a:p>
        </p:txBody>
      </p:sp>
    </p:spTree>
    <p:extLst>
      <p:ext uri="{BB962C8B-B14F-4D97-AF65-F5344CB8AC3E}">
        <p14:creationId xmlns:p14="http://schemas.microsoft.com/office/powerpoint/2010/main" val="45269957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419347"/>
                                        </p:tgtEl>
                                        <p:attrNameLst>
                                          <p:attrName>style.visibility</p:attrName>
                                        </p:attrNameLst>
                                      </p:cBhvr>
                                      <p:to>
                                        <p:strVal val="visible"/>
                                      </p:to>
                                    </p:set>
                                  </p:childTnLst>
                                </p:cTn>
                              </p:par>
                            </p:childTnLst>
                          </p:cTn>
                        </p:par>
                        <p:par>
                          <p:cTn id="7" fill="hold" nodeType="afterGroup">
                            <p:stCondLst>
                              <p:cond delay="500"/>
                            </p:stCondLst>
                            <p:childTnLst>
                              <p:par>
                                <p:cTn id="8" presetID="23" presetClass="entr" presetSubtype="528" fill="hold" grpId="0" nodeType="afterEffect">
                                  <p:stCondLst>
                                    <p:cond delay="2000"/>
                                  </p:stCondLst>
                                  <p:childTnLst>
                                    <p:set>
                                      <p:cBhvr>
                                        <p:cTn id="9" dur="1" fill="hold">
                                          <p:stCondLst>
                                            <p:cond delay="0"/>
                                          </p:stCondLst>
                                        </p:cTn>
                                        <p:tgtEl>
                                          <p:spTgt spid="1419368"/>
                                        </p:tgtEl>
                                        <p:attrNameLst>
                                          <p:attrName>style.visibility</p:attrName>
                                        </p:attrNameLst>
                                      </p:cBhvr>
                                      <p:to>
                                        <p:strVal val="visible"/>
                                      </p:to>
                                    </p:set>
                                    <p:anim calcmode="lin" valueType="num">
                                      <p:cBhvr>
                                        <p:cTn id="10" dur="500" fill="hold"/>
                                        <p:tgtEl>
                                          <p:spTgt spid="1419368"/>
                                        </p:tgtEl>
                                        <p:attrNameLst>
                                          <p:attrName>ppt_w</p:attrName>
                                        </p:attrNameLst>
                                      </p:cBhvr>
                                      <p:tavLst>
                                        <p:tav tm="0">
                                          <p:val>
                                            <p:fltVal val="0"/>
                                          </p:val>
                                        </p:tav>
                                        <p:tav tm="100000">
                                          <p:val>
                                            <p:strVal val="#ppt_w"/>
                                          </p:val>
                                        </p:tav>
                                      </p:tavLst>
                                    </p:anim>
                                    <p:anim calcmode="lin" valueType="num">
                                      <p:cBhvr>
                                        <p:cTn id="11" dur="500" fill="hold"/>
                                        <p:tgtEl>
                                          <p:spTgt spid="1419368"/>
                                        </p:tgtEl>
                                        <p:attrNameLst>
                                          <p:attrName>ppt_h</p:attrName>
                                        </p:attrNameLst>
                                      </p:cBhvr>
                                      <p:tavLst>
                                        <p:tav tm="0">
                                          <p:val>
                                            <p:fltVal val="0"/>
                                          </p:val>
                                        </p:tav>
                                        <p:tav tm="100000">
                                          <p:val>
                                            <p:strVal val="#ppt_h"/>
                                          </p:val>
                                        </p:tav>
                                      </p:tavLst>
                                    </p:anim>
                                    <p:anim calcmode="lin" valueType="num">
                                      <p:cBhvr>
                                        <p:cTn id="12" dur="500" fill="hold"/>
                                        <p:tgtEl>
                                          <p:spTgt spid="1419368"/>
                                        </p:tgtEl>
                                        <p:attrNameLst>
                                          <p:attrName>ppt_x</p:attrName>
                                        </p:attrNameLst>
                                      </p:cBhvr>
                                      <p:tavLst>
                                        <p:tav tm="0">
                                          <p:val>
                                            <p:fltVal val="0.5"/>
                                          </p:val>
                                        </p:tav>
                                        <p:tav tm="100000">
                                          <p:val>
                                            <p:strVal val="#ppt_x"/>
                                          </p:val>
                                        </p:tav>
                                      </p:tavLst>
                                    </p:anim>
                                    <p:anim calcmode="lin" valueType="num">
                                      <p:cBhvr>
                                        <p:cTn id="13" dur="500" fill="hold"/>
                                        <p:tgtEl>
                                          <p:spTgt spid="1419368"/>
                                        </p:tgtEl>
                                        <p:attrNameLst>
                                          <p:attrName>ppt_y</p:attrName>
                                        </p:attrNameLst>
                                      </p:cBhvr>
                                      <p:tavLst>
                                        <p:tav tm="0">
                                          <p:val>
                                            <p:fltVal val="0.5"/>
                                          </p:val>
                                        </p:tav>
                                        <p:tav tm="100000">
                                          <p:val>
                                            <p:strVal val="#ppt_y"/>
                                          </p:val>
                                        </p:tav>
                                      </p:tavLst>
                                    </p:anim>
                                  </p:childTnLst>
                                </p:cTn>
                              </p:par>
                            </p:childTnLst>
                          </p:cTn>
                        </p:par>
                        <p:par>
                          <p:cTn id="14" fill="hold" nodeType="afterGroup">
                            <p:stCondLst>
                              <p:cond delay="3000"/>
                            </p:stCondLst>
                            <p:childTnLst>
                              <p:par>
                                <p:cTn id="15" presetID="23" presetClass="entr" presetSubtype="528" fill="hold" grpId="0" nodeType="afterEffect">
                                  <p:stCondLst>
                                    <p:cond delay="1000"/>
                                  </p:stCondLst>
                                  <p:childTnLst>
                                    <p:set>
                                      <p:cBhvr>
                                        <p:cTn id="16" dur="1" fill="hold">
                                          <p:stCondLst>
                                            <p:cond delay="0"/>
                                          </p:stCondLst>
                                        </p:cTn>
                                        <p:tgtEl>
                                          <p:spTgt spid="1419303"/>
                                        </p:tgtEl>
                                        <p:attrNameLst>
                                          <p:attrName>style.visibility</p:attrName>
                                        </p:attrNameLst>
                                      </p:cBhvr>
                                      <p:to>
                                        <p:strVal val="visible"/>
                                      </p:to>
                                    </p:set>
                                    <p:anim calcmode="lin" valueType="num">
                                      <p:cBhvr>
                                        <p:cTn id="17" dur="500" fill="hold"/>
                                        <p:tgtEl>
                                          <p:spTgt spid="1419303"/>
                                        </p:tgtEl>
                                        <p:attrNameLst>
                                          <p:attrName>ppt_w</p:attrName>
                                        </p:attrNameLst>
                                      </p:cBhvr>
                                      <p:tavLst>
                                        <p:tav tm="0">
                                          <p:val>
                                            <p:fltVal val="0"/>
                                          </p:val>
                                        </p:tav>
                                        <p:tav tm="100000">
                                          <p:val>
                                            <p:strVal val="#ppt_w"/>
                                          </p:val>
                                        </p:tav>
                                      </p:tavLst>
                                    </p:anim>
                                    <p:anim calcmode="lin" valueType="num">
                                      <p:cBhvr>
                                        <p:cTn id="18" dur="500" fill="hold"/>
                                        <p:tgtEl>
                                          <p:spTgt spid="1419303"/>
                                        </p:tgtEl>
                                        <p:attrNameLst>
                                          <p:attrName>ppt_h</p:attrName>
                                        </p:attrNameLst>
                                      </p:cBhvr>
                                      <p:tavLst>
                                        <p:tav tm="0">
                                          <p:val>
                                            <p:fltVal val="0"/>
                                          </p:val>
                                        </p:tav>
                                        <p:tav tm="100000">
                                          <p:val>
                                            <p:strVal val="#ppt_h"/>
                                          </p:val>
                                        </p:tav>
                                      </p:tavLst>
                                    </p:anim>
                                    <p:anim calcmode="lin" valueType="num">
                                      <p:cBhvr>
                                        <p:cTn id="19" dur="500" fill="hold"/>
                                        <p:tgtEl>
                                          <p:spTgt spid="1419303"/>
                                        </p:tgtEl>
                                        <p:attrNameLst>
                                          <p:attrName>ppt_x</p:attrName>
                                        </p:attrNameLst>
                                      </p:cBhvr>
                                      <p:tavLst>
                                        <p:tav tm="0">
                                          <p:val>
                                            <p:fltVal val="0.5"/>
                                          </p:val>
                                        </p:tav>
                                        <p:tav tm="100000">
                                          <p:val>
                                            <p:strVal val="#ppt_x"/>
                                          </p:val>
                                        </p:tav>
                                      </p:tavLst>
                                    </p:anim>
                                    <p:anim calcmode="lin" valueType="num">
                                      <p:cBhvr>
                                        <p:cTn id="20" dur="500" fill="hold"/>
                                        <p:tgtEl>
                                          <p:spTgt spid="1419303"/>
                                        </p:tgtEl>
                                        <p:attrNameLst>
                                          <p:attrName>ppt_y</p:attrName>
                                        </p:attrNameLst>
                                      </p:cBhvr>
                                      <p:tavLst>
                                        <p:tav tm="0">
                                          <p:val>
                                            <p:fltVal val="0.5"/>
                                          </p:val>
                                        </p:tav>
                                        <p:tav tm="100000">
                                          <p:val>
                                            <p:strVal val="#ppt_y"/>
                                          </p:val>
                                        </p:tav>
                                      </p:tavLst>
                                    </p:anim>
                                  </p:childTnLst>
                                </p:cTn>
                              </p:par>
                            </p:childTnLst>
                          </p:cTn>
                        </p:par>
                        <p:par>
                          <p:cTn id="21" fill="hold" nodeType="afterGroup">
                            <p:stCondLst>
                              <p:cond delay="4500"/>
                            </p:stCondLst>
                            <p:childTnLst>
                              <p:par>
                                <p:cTn id="22" presetID="23" presetClass="entr" presetSubtype="528" fill="hold" grpId="0" nodeType="afterEffect">
                                  <p:stCondLst>
                                    <p:cond delay="1000"/>
                                  </p:stCondLst>
                                  <p:childTnLst>
                                    <p:set>
                                      <p:cBhvr>
                                        <p:cTn id="23" dur="1" fill="hold">
                                          <p:stCondLst>
                                            <p:cond delay="0"/>
                                          </p:stCondLst>
                                        </p:cTn>
                                        <p:tgtEl>
                                          <p:spTgt spid="1419357"/>
                                        </p:tgtEl>
                                        <p:attrNameLst>
                                          <p:attrName>style.visibility</p:attrName>
                                        </p:attrNameLst>
                                      </p:cBhvr>
                                      <p:to>
                                        <p:strVal val="visible"/>
                                      </p:to>
                                    </p:set>
                                    <p:anim calcmode="lin" valueType="num">
                                      <p:cBhvr>
                                        <p:cTn id="24" dur="500" fill="hold"/>
                                        <p:tgtEl>
                                          <p:spTgt spid="1419357"/>
                                        </p:tgtEl>
                                        <p:attrNameLst>
                                          <p:attrName>ppt_w</p:attrName>
                                        </p:attrNameLst>
                                      </p:cBhvr>
                                      <p:tavLst>
                                        <p:tav tm="0">
                                          <p:val>
                                            <p:fltVal val="0"/>
                                          </p:val>
                                        </p:tav>
                                        <p:tav tm="100000">
                                          <p:val>
                                            <p:strVal val="#ppt_w"/>
                                          </p:val>
                                        </p:tav>
                                      </p:tavLst>
                                    </p:anim>
                                    <p:anim calcmode="lin" valueType="num">
                                      <p:cBhvr>
                                        <p:cTn id="25" dur="500" fill="hold"/>
                                        <p:tgtEl>
                                          <p:spTgt spid="1419357"/>
                                        </p:tgtEl>
                                        <p:attrNameLst>
                                          <p:attrName>ppt_h</p:attrName>
                                        </p:attrNameLst>
                                      </p:cBhvr>
                                      <p:tavLst>
                                        <p:tav tm="0">
                                          <p:val>
                                            <p:fltVal val="0"/>
                                          </p:val>
                                        </p:tav>
                                        <p:tav tm="100000">
                                          <p:val>
                                            <p:strVal val="#ppt_h"/>
                                          </p:val>
                                        </p:tav>
                                      </p:tavLst>
                                    </p:anim>
                                    <p:anim calcmode="lin" valueType="num">
                                      <p:cBhvr>
                                        <p:cTn id="26" dur="500" fill="hold"/>
                                        <p:tgtEl>
                                          <p:spTgt spid="1419357"/>
                                        </p:tgtEl>
                                        <p:attrNameLst>
                                          <p:attrName>ppt_x</p:attrName>
                                        </p:attrNameLst>
                                      </p:cBhvr>
                                      <p:tavLst>
                                        <p:tav tm="0">
                                          <p:val>
                                            <p:fltVal val="0.5"/>
                                          </p:val>
                                        </p:tav>
                                        <p:tav tm="100000">
                                          <p:val>
                                            <p:strVal val="#ppt_x"/>
                                          </p:val>
                                        </p:tav>
                                      </p:tavLst>
                                    </p:anim>
                                    <p:anim calcmode="lin" valueType="num">
                                      <p:cBhvr>
                                        <p:cTn id="27" dur="500" fill="hold"/>
                                        <p:tgtEl>
                                          <p:spTgt spid="1419357"/>
                                        </p:tgtEl>
                                        <p:attrNameLst>
                                          <p:attrName>ppt_y</p:attrName>
                                        </p:attrNameLst>
                                      </p:cBhvr>
                                      <p:tavLst>
                                        <p:tav tm="0">
                                          <p:val>
                                            <p:fltVal val="0.5"/>
                                          </p:val>
                                        </p:tav>
                                        <p:tav tm="100000">
                                          <p:val>
                                            <p:strVal val="#ppt_y"/>
                                          </p:val>
                                        </p:tav>
                                      </p:tavLst>
                                    </p:anim>
                                  </p:childTnLst>
                                </p:cTn>
                              </p:par>
                            </p:childTnLst>
                          </p:cTn>
                        </p:par>
                        <p:par>
                          <p:cTn id="28" fill="hold" nodeType="afterGroup">
                            <p:stCondLst>
                              <p:cond delay="6000"/>
                            </p:stCondLst>
                            <p:childTnLst>
                              <p:par>
                                <p:cTn id="29" presetID="23" presetClass="entr" presetSubtype="528" fill="hold" grpId="0" nodeType="afterEffect">
                                  <p:stCondLst>
                                    <p:cond delay="1000"/>
                                  </p:stCondLst>
                                  <p:childTnLst>
                                    <p:set>
                                      <p:cBhvr>
                                        <p:cTn id="30" dur="1" fill="hold">
                                          <p:stCondLst>
                                            <p:cond delay="0"/>
                                          </p:stCondLst>
                                        </p:cTn>
                                        <p:tgtEl>
                                          <p:spTgt spid="1419346"/>
                                        </p:tgtEl>
                                        <p:attrNameLst>
                                          <p:attrName>style.visibility</p:attrName>
                                        </p:attrNameLst>
                                      </p:cBhvr>
                                      <p:to>
                                        <p:strVal val="visible"/>
                                      </p:to>
                                    </p:set>
                                    <p:anim calcmode="lin" valueType="num">
                                      <p:cBhvr>
                                        <p:cTn id="31" dur="500" fill="hold"/>
                                        <p:tgtEl>
                                          <p:spTgt spid="1419346"/>
                                        </p:tgtEl>
                                        <p:attrNameLst>
                                          <p:attrName>ppt_w</p:attrName>
                                        </p:attrNameLst>
                                      </p:cBhvr>
                                      <p:tavLst>
                                        <p:tav tm="0">
                                          <p:val>
                                            <p:fltVal val="0"/>
                                          </p:val>
                                        </p:tav>
                                        <p:tav tm="100000">
                                          <p:val>
                                            <p:strVal val="#ppt_w"/>
                                          </p:val>
                                        </p:tav>
                                      </p:tavLst>
                                    </p:anim>
                                    <p:anim calcmode="lin" valueType="num">
                                      <p:cBhvr>
                                        <p:cTn id="32" dur="500" fill="hold"/>
                                        <p:tgtEl>
                                          <p:spTgt spid="1419346"/>
                                        </p:tgtEl>
                                        <p:attrNameLst>
                                          <p:attrName>ppt_h</p:attrName>
                                        </p:attrNameLst>
                                      </p:cBhvr>
                                      <p:tavLst>
                                        <p:tav tm="0">
                                          <p:val>
                                            <p:fltVal val="0"/>
                                          </p:val>
                                        </p:tav>
                                        <p:tav tm="100000">
                                          <p:val>
                                            <p:strVal val="#ppt_h"/>
                                          </p:val>
                                        </p:tav>
                                      </p:tavLst>
                                    </p:anim>
                                    <p:anim calcmode="lin" valueType="num">
                                      <p:cBhvr>
                                        <p:cTn id="33" dur="500" fill="hold"/>
                                        <p:tgtEl>
                                          <p:spTgt spid="1419346"/>
                                        </p:tgtEl>
                                        <p:attrNameLst>
                                          <p:attrName>ppt_x</p:attrName>
                                        </p:attrNameLst>
                                      </p:cBhvr>
                                      <p:tavLst>
                                        <p:tav tm="0">
                                          <p:val>
                                            <p:fltVal val="0.5"/>
                                          </p:val>
                                        </p:tav>
                                        <p:tav tm="100000">
                                          <p:val>
                                            <p:strVal val="#ppt_x"/>
                                          </p:val>
                                        </p:tav>
                                      </p:tavLst>
                                    </p:anim>
                                    <p:anim calcmode="lin" valueType="num">
                                      <p:cBhvr>
                                        <p:cTn id="34" dur="500" fill="hold"/>
                                        <p:tgtEl>
                                          <p:spTgt spid="1419346"/>
                                        </p:tgtEl>
                                        <p:attrNameLst>
                                          <p:attrName>ppt_y</p:attrName>
                                        </p:attrNameLst>
                                      </p:cBhvr>
                                      <p:tavLst>
                                        <p:tav tm="0">
                                          <p:val>
                                            <p:fltVal val="0.5"/>
                                          </p:val>
                                        </p:tav>
                                        <p:tav tm="100000">
                                          <p:val>
                                            <p:strVal val="#ppt_y"/>
                                          </p:val>
                                        </p:tav>
                                      </p:tavLst>
                                    </p:anim>
                                  </p:childTnLst>
                                </p:cTn>
                              </p:par>
                            </p:childTnLst>
                          </p:cTn>
                        </p:par>
                        <p:par>
                          <p:cTn id="35" fill="hold" nodeType="afterGroup">
                            <p:stCondLst>
                              <p:cond delay="7500"/>
                            </p:stCondLst>
                            <p:childTnLst>
                              <p:par>
                                <p:cTn id="36" presetID="23" presetClass="entr" presetSubtype="528" fill="hold" grpId="0" nodeType="afterEffect">
                                  <p:stCondLst>
                                    <p:cond delay="1000"/>
                                  </p:stCondLst>
                                  <p:childTnLst>
                                    <p:set>
                                      <p:cBhvr>
                                        <p:cTn id="37" dur="1" fill="hold">
                                          <p:stCondLst>
                                            <p:cond delay="0"/>
                                          </p:stCondLst>
                                        </p:cTn>
                                        <p:tgtEl>
                                          <p:spTgt spid="1419309"/>
                                        </p:tgtEl>
                                        <p:attrNameLst>
                                          <p:attrName>style.visibility</p:attrName>
                                        </p:attrNameLst>
                                      </p:cBhvr>
                                      <p:to>
                                        <p:strVal val="visible"/>
                                      </p:to>
                                    </p:set>
                                    <p:anim calcmode="lin" valueType="num">
                                      <p:cBhvr>
                                        <p:cTn id="38" dur="500" fill="hold"/>
                                        <p:tgtEl>
                                          <p:spTgt spid="1419309"/>
                                        </p:tgtEl>
                                        <p:attrNameLst>
                                          <p:attrName>ppt_w</p:attrName>
                                        </p:attrNameLst>
                                      </p:cBhvr>
                                      <p:tavLst>
                                        <p:tav tm="0">
                                          <p:val>
                                            <p:fltVal val="0"/>
                                          </p:val>
                                        </p:tav>
                                        <p:tav tm="100000">
                                          <p:val>
                                            <p:strVal val="#ppt_w"/>
                                          </p:val>
                                        </p:tav>
                                      </p:tavLst>
                                    </p:anim>
                                    <p:anim calcmode="lin" valueType="num">
                                      <p:cBhvr>
                                        <p:cTn id="39" dur="500" fill="hold"/>
                                        <p:tgtEl>
                                          <p:spTgt spid="1419309"/>
                                        </p:tgtEl>
                                        <p:attrNameLst>
                                          <p:attrName>ppt_h</p:attrName>
                                        </p:attrNameLst>
                                      </p:cBhvr>
                                      <p:tavLst>
                                        <p:tav tm="0">
                                          <p:val>
                                            <p:fltVal val="0"/>
                                          </p:val>
                                        </p:tav>
                                        <p:tav tm="100000">
                                          <p:val>
                                            <p:strVal val="#ppt_h"/>
                                          </p:val>
                                        </p:tav>
                                      </p:tavLst>
                                    </p:anim>
                                    <p:anim calcmode="lin" valueType="num">
                                      <p:cBhvr>
                                        <p:cTn id="40" dur="500" fill="hold"/>
                                        <p:tgtEl>
                                          <p:spTgt spid="1419309"/>
                                        </p:tgtEl>
                                        <p:attrNameLst>
                                          <p:attrName>ppt_x</p:attrName>
                                        </p:attrNameLst>
                                      </p:cBhvr>
                                      <p:tavLst>
                                        <p:tav tm="0">
                                          <p:val>
                                            <p:fltVal val="0.5"/>
                                          </p:val>
                                        </p:tav>
                                        <p:tav tm="100000">
                                          <p:val>
                                            <p:strVal val="#ppt_x"/>
                                          </p:val>
                                        </p:tav>
                                      </p:tavLst>
                                    </p:anim>
                                    <p:anim calcmode="lin" valueType="num">
                                      <p:cBhvr>
                                        <p:cTn id="41" dur="500" fill="hold"/>
                                        <p:tgtEl>
                                          <p:spTgt spid="1419309"/>
                                        </p:tgtEl>
                                        <p:attrNameLst>
                                          <p:attrName>ppt_y</p:attrName>
                                        </p:attrNameLst>
                                      </p:cBhvr>
                                      <p:tavLst>
                                        <p:tav tm="0">
                                          <p:val>
                                            <p:fltVal val="0.5"/>
                                          </p:val>
                                        </p:tav>
                                        <p:tav tm="100000">
                                          <p:val>
                                            <p:strVal val="#ppt_y"/>
                                          </p:val>
                                        </p:tav>
                                      </p:tavLst>
                                    </p:anim>
                                  </p:childTnLst>
                                </p:cTn>
                              </p:par>
                            </p:childTnLst>
                          </p:cTn>
                        </p:par>
                        <p:par>
                          <p:cTn id="42" fill="hold" nodeType="afterGroup">
                            <p:stCondLst>
                              <p:cond delay="9000"/>
                            </p:stCondLst>
                            <p:childTnLst>
                              <p:par>
                                <p:cTn id="43" presetID="1" presetClass="entr" presetSubtype="0" fill="hold" grpId="0" nodeType="afterEffect">
                                  <p:stCondLst>
                                    <p:cond delay="1000"/>
                                  </p:stCondLst>
                                  <p:childTnLst>
                                    <p:set>
                                      <p:cBhvr>
                                        <p:cTn id="44" dur="1" fill="hold">
                                          <p:stCondLst>
                                            <p:cond delay="499"/>
                                          </p:stCondLst>
                                        </p:cTn>
                                        <p:tgtEl>
                                          <p:spTgt spid="1419348"/>
                                        </p:tgtEl>
                                        <p:attrNameLst>
                                          <p:attrName>style.visibility</p:attrName>
                                        </p:attrNameLst>
                                      </p:cBhvr>
                                      <p:to>
                                        <p:strVal val="visible"/>
                                      </p:to>
                                    </p:set>
                                  </p:childTnLst>
                                </p:cTn>
                              </p:par>
                            </p:childTnLst>
                          </p:cTn>
                        </p:par>
                        <p:par>
                          <p:cTn id="45" fill="hold" nodeType="afterGroup">
                            <p:stCondLst>
                              <p:cond delay="10500"/>
                            </p:stCondLst>
                            <p:childTnLst>
                              <p:par>
                                <p:cTn id="46" presetID="1" presetClass="entr" presetSubtype="0" fill="hold" nodeType="afterEffect">
                                  <p:stCondLst>
                                    <p:cond delay="1000"/>
                                  </p:stCondLst>
                                  <p:childTnLst>
                                    <p:set>
                                      <p:cBhvr>
                                        <p:cTn id="47" dur="1" fill="hold">
                                          <p:stCondLst>
                                            <p:cond delay="499"/>
                                          </p:stCondLst>
                                        </p:cTn>
                                        <p:tgtEl>
                                          <p:spTgt spid="1419353"/>
                                        </p:tgtEl>
                                        <p:attrNameLst>
                                          <p:attrName>style.visibility</p:attrName>
                                        </p:attrNameLst>
                                      </p:cBhvr>
                                      <p:to>
                                        <p:strVal val="visible"/>
                                      </p:to>
                                    </p:set>
                                  </p:childTnLst>
                                  <p:subTnLst>
                                    <p:set>
                                      <p:cBhvr override="childStyle">
                                        <p:cTn dur="1" fill="hold" display="0" masterRel="nextClick" afterEffect="1"/>
                                        <p:tgtEl>
                                          <p:spTgt spid="1419353"/>
                                        </p:tgtEl>
                                        <p:attrNameLst>
                                          <p:attrName>style.visibility</p:attrName>
                                        </p:attrNameLst>
                                      </p:cBhvr>
                                      <p:to>
                                        <p:strVal val="hidden"/>
                                      </p:to>
                                    </p:set>
                                  </p:subTnLst>
                                </p:cTn>
                              </p:par>
                            </p:childTnLst>
                          </p:cTn>
                        </p:par>
                      </p:childTnLst>
                    </p:cTn>
                  </p:par>
                  <p:par>
                    <p:cTn id="48" fill="hold" nodeType="clickPar">
                      <p:stCondLst>
                        <p:cond delay="indefinite"/>
                      </p:stCondLst>
                      <p:childTnLst>
                        <p:par>
                          <p:cTn id="49" fill="hold" nodeType="withGroup">
                            <p:stCondLst>
                              <p:cond delay="0"/>
                            </p:stCondLst>
                            <p:childTnLst>
                              <p:par>
                                <p:cTn id="50" presetID="23" presetClass="entr" presetSubtype="528" fill="hold" grpId="0" nodeType="clickEffect">
                                  <p:stCondLst>
                                    <p:cond delay="0"/>
                                  </p:stCondLst>
                                  <p:childTnLst>
                                    <p:set>
                                      <p:cBhvr>
                                        <p:cTn id="51" dur="1" fill="hold">
                                          <p:stCondLst>
                                            <p:cond delay="0"/>
                                          </p:stCondLst>
                                        </p:cTn>
                                        <p:tgtEl>
                                          <p:spTgt spid="1419304"/>
                                        </p:tgtEl>
                                        <p:attrNameLst>
                                          <p:attrName>style.visibility</p:attrName>
                                        </p:attrNameLst>
                                      </p:cBhvr>
                                      <p:to>
                                        <p:strVal val="visible"/>
                                      </p:to>
                                    </p:set>
                                    <p:anim calcmode="lin" valueType="num">
                                      <p:cBhvr>
                                        <p:cTn id="52" dur="500" fill="hold"/>
                                        <p:tgtEl>
                                          <p:spTgt spid="1419304"/>
                                        </p:tgtEl>
                                        <p:attrNameLst>
                                          <p:attrName>ppt_w</p:attrName>
                                        </p:attrNameLst>
                                      </p:cBhvr>
                                      <p:tavLst>
                                        <p:tav tm="0">
                                          <p:val>
                                            <p:fltVal val="0"/>
                                          </p:val>
                                        </p:tav>
                                        <p:tav tm="100000">
                                          <p:val>
                                            <p:strVal val="#ppt_w"/>
                                          </p:val>
                                        </p:tav>
                                      </p:tavLst>
                                    </p:anim>
                                    <p:anim calcmode="lin" valueType="num">
                                      <p:cBhvr>
                                        <p:cTn id="53" dur="500" fill="hold"/>
                                        <p:tgtEl>
                                          <p:spTgt spid="1419304"/>
                                        </p:tgtEl>
                                        <p:attrNameLst>
                                          <p:attrName>ppt_h</p:attrName>
                                        </p:attrNameLst>
                                      </p:cBhvr>
                                      <p:tavLst>
                                        <p:tav tm="0">
                                          <p:val>
                                            <p:fltVal val="0"/>
                                          </p:val>
                                        </p:tav>
                                        <p:tav tm="100000">
                                          <p:val>
                                            <p:strVal val="#ppt_h"/>
                                          </p:val>
                                        </p:tav>
                                      </p:tavLst>
                                    </p:anim>
                                    <p:anim calcmode="lin" valueType="num">
                                      <p:cBhvr>
                                        <p:cTn id="54" dur="500" fill="hold"/>
                                        <p:tgtEl>
                                          <p:spTgt spid="1419304"/>
                                        </p:tgtEl>
                                        <p:attrNameLst>
                                          <p:attrName>ppt_x</p:attrName>
                                        </p:attrNameLst>
                                      </p:cBhvr>
                                      <p:tavLst>
                                        <p:tav tm="0">
                                          <p:val>
                                            <p:fltVal val="0.5"/>
                                          </p:val>
                                        </p:tav>
                                        <p:tav tm="100000">
                                          <p:val>
                                            <p:strVal val="#ppt_x"/>
                                          </p:val>
                                        </p:tav>
                                      </p:tavLst>
                                    </p:anim>
                                    <p:anim calcmode="lin" valueType="num">
                                      <p:cBhvr>
                                        <p:cTn id="55" dur="500" fill="hold"/>
                                        <p:tgtEl>
                                          <p:spTgt spid="1419304"/>
                                        </p:tgtEl>
                                        <p:attrNameLst>
                                          <p:attrName>ppt_y</p:attrName>
                                        </p:attrNameLst>
                                      </p:cBhvr>
                                      <p:tavLst>
                                        <p:tav tm="0">
                                          <p:val>
                                            <p:fltVal val="0.5"/>
                                          </p:val>
                                        </p:tav>
                                        <p:tav tm="100000">
                                          <p:val>
                                            <p:strVal val="#ppt_y"/>
                                          </p:val>
                                        </p:tav>
                                      </p:tavLst>
                                    </p:anim>
                                  </p:childTnLst>
                                </p:cTn>
                              </p:par>
                            </p:childTnLst>
                          </p:cTn>
                        </p:par>
                        <p:par>
                          <p:cTn id="56" fill="hold" nodeType="afterGroup">
                            <p:stCondLst>
                              <p:cond delay="500"/>
                            </p:stCondLst>
                            <p:childTnLst>
                              <p:par>
                                <p:cTn id="57" presetID="23" presetClass="entr" presetSubtype="528" fill="hold" grpId="0" nodeType="afterEffect">
                                  <p:stCondLst>
                                    <p:cond delay="0"/>
                                  </p:stCondLst>
                                  <p:childTnLst>
                                    <p:set>
                                      <p:cBhvr>
                                        <p:cTn id="58" dur="1" fill="hold">
                                          <p:stCondLst>
                                            <p:cond delay="0"/>
                                          </p:stCondLst>
                                        </p:cTn>
                                        <p:tgtEl>
                                          <p:spTgt spid="1419310"/>
                                        </p:tgtEl>
                                        <p:attrNameLst>
                                          <p:attrName>style.visibility</p:attrName>
                                        </p:attrNameLst>
                                      </p:cBhvr>
                                      <p:to>
                                        <p:strVal val="visible"/>
                                      </p:to>
                                    </p:set>
                                    <p:anim calcmode="lin" valueType="num">
                                      <p:cBhvr>
                                        <p:cTn id="59" dur="500" fill="hold"/>
                                        <p:tgtEl>
                                          <p:spTgt spid="1419310"/>
                                        </p:tgtEl>
                                        <p:attrNameLst>
                                          <p:attrName>ppt_w</p:attrName>
                                        </p:attrNameLst>
                                      </p:cBhvr>
                                      <p:tavLst>
                                        <p:tav tm="0">
                                          <p:val>
                                            <p:fltVal val="0"/>
                                          </p:val>
                                        </p:tav>
                                        <p:tav tm="100000">
                                          <p:val>
                                            <p:strVal val="#ppt_w"/>
                                          </p:val>
                                        </p:tav>
                                      </p:tavLst>
                                    </p:anim>
                                    <p:anim calcmode="lin" valueType="num">
                                      <p:cBhvr>
                                        <p:cTn id="60" dur="500" fill="hold"/>
                                        <p:tgtEl>
                                          <p:spTgt spid="1419310"/>
                                        </p:tgtEl>
                                        <p:attrNameLst>
                                          <p:attrName>ppt_h</p:attrName>
                                        </p:attrNameLst>
                                      </p:cBhvr>
                                      <p:tavLst>
                                        <p:tav tm="0">
                                          <p:val>
                                            <p:fltVal val="0"/>
                                          </p:val>
                                        </p:tav>
                                        <p:tav tm="100000">
                                          <p:val>
                                            <p:strVal val="#ppt_h"/>
                                          </p:val>
                                        </p:tav>
                                      </p:tavLst>
                                    </p:anim>
                                    <p:anim calcmode="lin" valueType="num">
                                      <p:cBhvr>
                                        <p:cTn id="61" dur="500" fill="hold"/>
                                        <p:tgtEl>
                                          <p:spTgt spid="1419310"/>
                                        </p:tgtEl>
                                        <p:attrNameLst>
                                          <p:attrName>ppt_x</p:attrName>
                                        </p:attrNameLst>
                                      </p:cBhvr>
                                      <p:tavLst>
                                        <p:tav tm="0">
                                          <p:val>
                                            <p:fltVal val="0.5"/>
                                          </p:val>
                                        </p:tav>
                                        <p:tav tm="100000">
                                          <p:val>
                                            <p:strVal val="#ppt_x"/>
                                          </p:val>
                                        </p:tav>
                                      </p:tavLst>
                                    </p:anim>
                                    <p:anim calcmode="lin" valueType="num">
                                      <p:cBhvr>
                                        <p:cTn id="62" dur="500" fill="hold"/>
                                        <p:tgtEl>
                                          <p:spTgt spid="1419310"/>
                                        </p:tgtEl>
                                        <p:attrNameLst>
                                          <p:attrName>ppt_y</p:attrName>
                                        </p:attrNameLst>
                                      </p:cBhvr>
                                      <p:tavLst>
                                        <p:tav tm="0">
                                          <p:val>
                                            <p:fltVal val="0.5"/>
                                          </p:val>
                                        </p:tav>
                                        <p:tav tm="100000">
                                          <p:val>
                                            <p:strVal val="#ppt_y"/>
                                          </p:val>
                                        </p:tav>
                                      </p:tavLst>
                                    </p:anim>
                                  </p:childTnLst>
                                </p:cTn>
                              </p:par>
                            </p:childTnLst>
                          </p:cTn>
                        </p:par>
                        <p:par>
                          <p:cTn id="63" fill="hold" nodeType="afterGroup">
                            <p:stCondLst>
                              <p:cond delay="1000"/>
                            </p:stCondLst>
                            <p:childTnLst>
                              <p:par>
                                <p:cTn id="64" presetID="23" presetClass="entr" presetSubtype="528" fill="hold" grpId="0" nodeType="afterEffect">
                                  <p:stCondLst>
                                    <p:cond delay="0"/>
                                  </p:stCondLst>
                                  <p:childTnLst>
                                    <p:set>
                                      <p:cBhvr>
                                        <p:cTn id="65" dur="1" fill="hold">
                                          <p:stCondLst>
                                            <p:cond delay="0"/>
                                          </p:stCondLst>
                                        </p:cTn>
                                        <p:tgtEl>
                                          <p:spTgt spid="1419305"/>
                                        </p:tgtEl>
                                        <p:attrNameLst>
                                          <p:attrName>style.visibility</p:attrName>
                                        </p:attrNameLst>
                                      </p:cBhvr>
                                      <p:to>
                                        <p:strVal val="visible"/>
                                      </p:to>
                                    </p:set>
                                    <p:anim calcmode="lin" valueType="num">
                                      <p:cBhvr>
                                        <p:cTn id="66" dur="500" fill="hold"/>
                                        <p:tgtEl>
                                          <p:spTgt spid="1419305"/>
                                        </p:tgtEl>
                                        <p:attrNameLst>
                                          <p:attrName>ppt_w</p:attrName>
                                        </p:attrNameLst>
                                      </p:cBhvr>
                                      <p:tavLst>
                                        <p:tav tm="0">
                                          <p:val>
                                            <p:fltVal val="0"/>
                                          </p:val>
                                        </p:tav>
                                        <p:tav tm="100000">
                                          <p:val>
                                            <p:strVal val="#ppt_w"/>
                                          </p:val>
                                        </p:tav>
                                      </p:tavLst>
                                    </p:anim>
                                    <p:anim calcmode="lin" valueType="num">
                                      <p:cBhvr>
                                        <p:cTn id="67" dur="500" fill="hold"/>
                                        <p:tgtEl>
                                          <p:spTgt spid="1419305"/>
                                        </p:tgtEl>
                                        <p:attrNameLst>
                                          <p:attrName>ppt_h</p:attrName>
                                        </p:attrNameLst>
                                      </p:cBhvr>
                                      <p:tavLst>
                                        <p:tav tm="0">
                                          <p:val>
                                            <p:fltVal val="0"/>
                                          </p:val>
                                        </p:tav>
                                        <p:tav tm="100000">
                                          <p:val>
                                            <p:strVal val="#ppt_h"/>
                                          </p:val>
                                        </p:tav>
                                      </p:tavLst>
                                    </p:anim>
                                    <p:anim calcmode="lin" valueType="num">
                                      <p:cBhvr>
                                        <p:cTn id="68" dur="500" fill="hold"/>
                                        <p:tgtEl>
                                          <p:spTgt spid="1419305"/>
                                        </p:tgtEl>
                                        <p:attrNameLst>
                                          <p:attrName>ppt_x</p:attrName>
                                        </p:attrNameLst>
                                      </p:cBhvr>
                                      <p:tavLst>
                                        <p:tav tm="0">
                                          <p:val>
                                            <p:fltVal val="0.5"/>
                                          </p:val>
                                        </p:tav>
                                        <p:tav tm="100000">
                                          <p:val>
                                            <p:strVal val="#ppt_x"/>
                                          </p:val>
                                        </p:tav>
                                      </p:tavLst>
                                    </p:anim>
                                    <p:anim calcmode="lin" valueType="num">
                                      <p:cBhvr>
                                        <p:cTn id="69" dur="500" fill="hold"/>
                                        <p:tgtEl>
                                          <p:spTgt spid="1419305"/>
                                        </p:tgtEl>
                                        <p:attrNameLst>
                                          <p:attrName>ppt_y</p:attrName>
                                        </p:attrNameLst>
                                      </p:cBhvr>
                                      <p:tavLst>
                                        <p:tav tm="0">
                                          <p:val>
                                            <p:fltVal val="0.5"/>
                                          </p:val>
                                        </p:tav>
                                        <p:tav tm="100000">
                                          <p:val>
                                            <p:strVal val="#ppt_y"/>
                                          </p:val>
                                        </p:tav>
                                      </p:tavLst>
                                    </p:anim>
                                  </p:childTnLst>
                                </p:cTn>
                              </p:par>
                            </p:childTnLst>
                          </p:cTn>
                        </p:par>
                        <p:par>
                          <p:cTn id="70" fill="hold" nodeType="afterGroup">
                            <p:stCondLst>
                              <p:cond delay="1500"/>
                            </p:stCondLst>
                            <p:childTnLst>
                              <p:par>
                                <p:cTn id="71" presetID="23" presetClass="entr" presetSubtype="528" fill="hold" grpId="0" nodeType="afterEffect">
                                  <p:stCondLst>
                                    <p:cond delay="0"/>
                                  </p:stCondLst>
                                  <p:childTnLst>
                                    <p:set>
                                      <p:cBhvr>
                                        <p:cTn id="72" dur="1" fill="hold">
                                          <p:stCondLst>
                                            <p:cond delay="0"/>
                                          </p:stCondLst>
                                        </p:cTn>
                                        <p:tgtEl>
                                          <p:spTgt spid="1419358"/>
                                        </p:tgtEl>
                                        <p:attrNameLst>
                                          <p:attrName>style.visibility</p:attrName>
                                        </p:attrNameLst>
                                      </p:cBhvr>
                                      <p:to>
                                        <p:strVal val="visible"/>
                                      </p:to>
                                    </p:set>
                                    <p:anim calcmode="lin" valueType="num">
                                      <p:cBhvr>
                                        <p:cTn id="73" dur="500" fill="hold"/>
                                        <p:tgtEl>
                                          <p:spTgt spid="1419358"/>
                                        </p:tgtEl>
                                        <p:attrNameLst>
                                          <p:attrName>ppt_w</p:attrName>
                                        </p:attrNameLst>
                                      </p:cBhvr>
                                      <p:tavLst>
                                        <p:tav tm="0">
                                          <p:val>
                                            <p:fltVal val="0"/>
                                          </p:val>
                                        </p:tav>
                                        <p:tav tm="100000">
                                          <p:val>
                                            <p:strVal val="#ppt_w"/>
                                          </p:val>
                                        </p:tav>
                                      </p:tavLst>
                                    </p:anim>
                                    <p:anim calcmode="lin" valueType="num">
                                      <p:cBhvr>
                                        <p:cTn id="74" dur="500" fill="hold"/>
                                        <p:tgtEl>
                                          <p:spTgt spid="1419358"/>
                                        </p:tgtEl>
                                        <p:attrNameLst>
                                          <p:attrName>ppt_h</p:attrName>
                                        </p:attrNameLst>
                                      </p:cBhvr>
                                      <p:tavLst>
                                        <p:tav tm="0">
                                          <p:val>
                                            <p:fltVal val="0"/>
                                          </p:val>
                                        </p:tav>
                                        <p:tav tm="100000">
                                          <p:val>
                                            <p:strVal val="#ppt_h"/>
                                          </p:val>
                                        </p:tav>
                                      </p:tavLst>
                                    </p:anim>
                                    <p:anim calcmode="lin" valueType="num">
                                      <p:cBhvr>
                                        <p:cTn id="75" dur="500" fill="hold"/>
                                        <p:tgtEl>
                                          <p:spTgt spid="1419358"/>
                                        </p:tgtEl>
                                        <p:attrNameLst>
                                          <p:attrName>ppt_x</p:attrName>
                                        </p:attrNameLst>
                                      </p:cBhvr>
                                      <p:tavLst>
                                        <p:tav tm="0">
                                          <p:val>
                                            <p:fltVal val="0.5"/>
                                          </p:val>
                                        </p:tav>
                                        <p:tav tm="100000">
                                          <p:val>
                                            <p:strVal val="#ppt_x"/>
                                          </p:val>
                                        </p:tav>
                                      </p:tavLst>
                                    </p:anim>
                                    <p:anim calcmode="lin" valueType="num">
                                      <p:cBhvr>
                                        <p:cTn id="76" dur="500" fill="hold"/>
                                        <p:tgtEl>
                                          <p:spTgt spid="1419358"/>
                                        </p:tgtEl>
                                        <p:attrNameLst>
                                          <p:attrName>ppt_y</p:attrName>
                                        </p:attrNameLst>
                                      </p:cBhvr>
                                      <p:tavLst>
                                        <p:tav tm="0">
                                          <p:val>
                                            <p:fltVal val="0.5"/>
                                          </p:val>
                                        </p:tav>
                                        <p:tav tm="100000">
                                          <p:val>
                                            <p:strVal val="#ppt_y"/>
                                          </p:val>
                                        </p:tav>
                                      </p:tavLst>
                                    </p:anim>
                                  </p:childTnLst>
                                </p:cTn>
                              </p:par>
                            </p:childTnLst>
                          </p:cTn>
                        </p:par>
                        <p:par>
                          <p:cTn id="77" fill="hold" nodeType="afterGroup">
                            <p:stCondLst>
                              <p:cond delay="2000"/>
                            </p:stCondLst>
                            <p:childTnLst>
                              <p:par>
                                <p:cTn id="78" presetID="23" presetClass="entr" presetSubtype="528" fill="hold" grpId="0" nodeType="afterEffect">
                                  <p:stCondLst>
                                    <p:cond delay="0"/>
                                  </p:stCondLst>
                                  <p:childTnLst>
                                    <p:set>
                                      <p:cBhvr>
                                        <p:cTn id="79" dur="1" fill="hold">
                                          <p:stCondLst>
                                            <p:cond delay="0"/>
                                          </p:stCondLst>
                                        </p:cTn>
                                        <p:tgtEl>
                                          <p:spTgt spid="1419297"/>
                                        </p:tgtEl>
                                        <p:attrNameLst>
                                          <p:attrName>style.visibility</p:attrName>
                                        </p:attrNameLst>
                                      </p:cBhvr>
                                      <p:to>
                                        <p:strVal val="visible"/>
                                      </p:to>
                                    </p:set>
                                    <p:anim calcmode="lin" valueType="num">
                                      <p:cBhvr>
                                        <p:cTn id="80" dur="500" fill="hold"/>
                                        <p:tgtEl>
                                          <p:spTgt spid="1419297"/>
                                        </p:tgtEl>
                                        <p:attrNameLst>
                                          <p:attrName>ppt_w</p:attrName>
                                        </p:attrNameLst>
                                      </p:cBhvr>
                                      <p:tavLst>
                                        <p:tav tm="0">
                                          <p:val>
                                            <p:fltVal val="0"/>
                                          </p:val>
                                        </p:tav>
                                        <p:tav tm="100000">
                                          <p:val>
                                            <p:strVal val="#ppt_w"/>
                                          </p:val>
                                        </p:tav>
                                      </p:tavLst>
                                    </p:anim>
                                    <p:anim calcmode="lin" valueType="num">
                                      <p:cBhvr>
                                        <p:cTn id="81" dur="500" fill="hold"/>
                                        <p:tgtEl>
                                          <p:spTgt spid="1419297"/>
                                        </p:tgtEl>
                                        <p:attrNameLst>
                                          <p:attrName>ppt_h</p:attrName>
                                        </p:attrNameLst>
                                      </p:cBhvr>
                                      <p:tavLst>
                                        <p:tav tm="0">
                                          <p:val>
                                            <p:fltVal val="0"/>
                                          </p:val>
                                        </p:tav>
                                        <p:tav tm="100000">
                                          <p:val>
                                            <p:strVal val="#ppt_h"/>
                                          </p:val>
                                        </p:tav>
                                      </p:tavLst>
                                    </p:anim>
                                    <p:anim calcmode="lin" valueType="num">
                                      <p:cBhvr>
                                        <p:cTn id="82" dur="500" fill="hold"/>
                                        <p:tgtEl>
                                          <p:spTgt spid="1419297"/>
                                        </p:tgtEl>
                                        <p:attrNameLst>
                                          <p:attrName>ppt_x</p:attrName>
                                        </p:attrNameLst>
                                      </p:cBhvr>
                                      <p:tavLst>
                                        <p:tav tm="0">
                                          <p:val>
                                            <p:fltVal val="0.5"/>
                                          </p:val>
                                        </p:tav>
                                        <p:tav tm="100000">
                                          <p:val>
                                            <p:strVal val="#ppt_x"/>
                                          </p:val>
                                        </p:tav>
                                      </p:tavLst>
                                    </p:anim>
                                    <p:anim calcmode="lin" valueType="num">
                                      <p:cBhvr>
                                        <p:cTn id="83" dur="500" fill="hold"/>
                                        <p:tgtEl>
                                          <p:spTgt spid="1419297"/>
                                        </p:tgtEl>
                                        <p:attrNameLst>
                                          <p:attrName>ppt_y</p:attrName>
                                        </p:attrNameLst>
                                      </p:cBhvr>
                                      <p:tavLst>
                                        <p:tav tm="0">
                                          <p:val>
                                            <p:fltVal val="0.5"/>
                                          </p:val>
                                        </p:tav>
                                        <p:tav tm="100000">
                                          <p:val>
                                            <p:strVal val="#ppt_y"/>
                                          </p:val>
                                        </p:tav>
                                      </p:tavLst>
                                    </p:anim>
                                  </p:childTnLst>
                                </p:cTn>
                              </p:par>
                            </p:childTnLst>
                          </p:cTn>
                        </p:par>
                        <p:par>
                          <p:cTn id="84" fill="hold" nodeType="afterGroup">
                            <p:stCondLst>
                              <p:cond delay="2500"/>
                            </p:stCondLst>
                            <p:childTnLst>
                              <p:par>
                                <p:cTn id="85" presetID="23" presetClass="entr" presetSubtype="528" fill="hold" grpId="0" nodeType="afterEffect">
                                  <p:stCondLst>
                                    <p:cond delay="0"/>
                                  </p:stCondLst>
                                  <p:childTnLst>
                                    <p:set>
                                      <p:cBhvr>
                                        <p:cTn id="86" dur="1" fill="hold">
                                          <p:stCondLst>
                                            <p:cond delay="0"/>
                                          </p:stCondLst>
                                        </p:cTn>
                                        <p:tgtEl>
                                          <p:spTgt spid="1419311"/>
                                        </p:tgtEl>
                                        <p:attrNameLst>
                                          <p:attrName>style.visibility</p:attrName>
                                        </p:attrNameLst>
                                      </p:cBhvr>
                                      <p:to>
                                        <p:strVal val="visible"/>
                                      </p:to>
                                    </p:set>
                                    <p:anim calcmode="lin" valueType="num">
                                      <p:cBhvr>
                                        <p:cTn id="87" dur="500" fill="hold"/>
                                        <p:tgtEl>
                                          <p:spTgt spid="1419311"/>
                                        </p:tgtEl>
                                        <p:attrNameLst>
                                          <p:attrName>ppt_w</p:attrName>
                                        </p:attrNameLst>
                                      </p:cBhvr>
                                      <p:tavLst>
                                        <p:tav tm="0">
                                          <p:val>
                                            <p:fltVal val="0"/>
                                          </p:val>
                                        </p:tav>
                                        <p:tav tm="100000">
                                          <p:val>
                                            <p:strVal val="#ppt_w"/>
                                          </p:val>
                                        </p:tav>
                                      </p:tavLst>
                                    </p:anim>
                                    <p:anim calcmode="lin" valueType="num">
                                      <p:cBhvr>
                                        <p:cTn id="88" dur="500" fill="hold"/>
                                        <p:tgtEl>
                                          <p:spTgt spid="1419311"/>
                                        </p:tgtEl>
                                        <p:attrNameLst>
                                          <p:attrName>ppt_h</p:attrName>
                                        </p:attrNameLst>
                                      </p:cBhvr>
                                      <p:tavLst>
                                        <p:tav tm="0">
                                          <p:val>
                                            <p:fltVal val="0"/>
                                          </p:val>
                                        </p:tav>
                                        <p:tav tm="100000">
                                          <p:val>
                                            <p:strVal val="#ppt_h"/>
                                          </p:val>
                                        </p:tav>
                                      </p:tavLst>
                                    </p:anim>
                                    <p:anim calcmode="lin" valueType="num">
                                      <p:cBhvr>
                                        <p:cTn id="89" dur="500" fill="hold"/>
                                        <p:tgtEl>
                                          <p:spTgt spid="1419311"/>
                                        </p:tgtEl>
                                        <p:attrNameLst>
                                          <p:attrName>ppt_x</p:attrName>
                                        </p:attrNameLst>
                                      </p:cBhvr>
                                      <p:tavLst>
                                        <p:tav tm="0">
                                          <p:val>
                                            <p:fltVal val="0.5"/>
                                          </p:val>
                                        </p:tav>
                                        <p:tav tm="100000">
                                          <p:val>
                                            <p:strVal val="#ppt_x"/>
                                          </p:val>
                                        </p:tav>
                                      </p:tavLst>
                                    </p:anim>
                                    <p:anim calcmode="lin" valueType="num">
                                      <p:cBhvr>
                                        <p:cTn id="90" dur="500" fill="hold"/>
                                        <p:tgtEl>
                                          <p:spTgt spid="1419311"/>
                                        </p:tgtEl>
                                        <p:attrNameLst>
                                          <p:attrName>ppt_y</p:attrName>
                                        </p:attrNameLst>
                                      </p:cBhvr>
                                      <p:tavLst>
                                        <p:tav tm="0">
                                          <p:val>
                                            <p:fltVal val="0.5"/>
                                          </p:val>
                                        </p:tav>
                                        <p:tav tm="100000">
                                          <p:val>
                                            <p:strVal val="#ppt_y"/>
                                          </p:val>
                                        </p:tav>
                                      </p:tavLst>
                                    </p:anim>
                                  </p:childTnLst>
                                </p:cTn>
                              </p:par>
                            </p:childTnLst>
                          </p:cTn>
                        </p:par>
                        <p:par>
                          <p:cTn id="91" fill="hold" nodeType="afterGroup">
                            <p:stCondLst>
                              <p:cond delay="3000"/>
                            </p:stCondLst>
                            <p:childTnLst>
                              <p:par>
                                <p:cTn id="92" presetID="23" presetClass="entr" presetSubtype="528" fill="hold" grpId="0" nodeType="afterEffect">
                                  <p:stCondLst>
                                    <p:cond delay="0"/>
                                  </p:stCondLst>
                                  <p:childTnLst>
                                    <p:set>
                                      <p:cBhvr>
                                        <p:cTn id="93" dur="1" fill="hold">
                                          <p:stCondLst>
                                            <p:cond delay="0"/>
                                          </p:stCondLst>
                                        </p:cTn>
                                        <p:tgtEl>
                                          <p:spTgt spid="1419359"/>
                                        </p:tgtEl>
                                        <p:attrNameLst>
                                          <p:attrName>style.visibility</p:attrName>
                                        </p:attrNameLst>
                                      </p:cBhvr>
                                      <p:to>
                                        <p:strVal val="visible"/>
                                      </p:to>
                                    </p:set>
                                    <p:anim calcmode="lin" valueType="num">
                                      <p:cBhvr>
                                        <p:cTn id="94" dur="500" fill="hold"/>
                                        <p:tgtEl>
                                          <p:spTgt spid="1419359"/>
                                        </p:tgtEl>
                                        <p:attrNameLst>
                                          <p:attrName>ppt_w</p:attrName>
                                        </p:attrNameLst>
                                      </p:cBhvr>
                                      <p:tavLst>
                                        <p:tav tm="0">
                                          <p:val>
                                            <p:fltVal val="0"/>
                                          </p:val>
                                        </p:tav>
                                        <p:tav tm="100000">
                                          <p:val>
                                            <p:strVal val="#ppt_w"/>
                                          </p:val>
                                        </p:tav>
                                      </p:tavLst>
                                    </p:anim>
                                    <p:anim calcmode="lin" valueType="num">
                                      <p:cBhvr>
                                        <p:cTn id="95" dur="500" fill="hold"/>
                                        <p:tgtEl>
                                          <p:spTgt spid="1419359"/>
                                        </p:tgtEl>
                                        <p:attrNameLst>
                                          <p:attrName>ppt_h</p:attrName>
                                        </p:attrNameLst>
                                      </p:cBhvr>
                                      <p:tavLst>
                                        <p:tav tm="0">
                                          <p:val>
                                            <p:fltVal val="0"/>
                                          </p:val>
                                        </p:tav>
                                        <p:tav tm="100000">
                                          <p:val>
                                            <p:strVal val="#ppt_h"/>
                                          </p:val>
                                        </p:tav>
                                      </p:tavLst>
                                    </p:anim>
                                    <p:anim calcmode="lin" valueType="num">
                                      <p:cBhvr>
                                        <p:cTn id="96" dur="500" fill="hold"/>
                                        <p:tgtEl>
                                          <p:spTgt spid="1419359"/>
                                        </p:tgtEl>
                                        <p:attrNameLst>
                                          <p:attrName>ppt_x</p:attrName>
                                        </p:attrNameLst>
                                      </p:cBhvr>
                                      <p:tavLst>
                                        <p:tav tm="0">
                                          <p:val>
                                            <p:fltVal val="0.5"/>
                                          </p:val>
                                        </p:tav>
                                        <p:tav tm="100000">
                                          <p:val>
                                            <p:strVal val="#ppt_x"/>
                                          </p:val>
                                        </p:tav>
                                      </p:tavLst>
                                    </p:anim>
                                    <p:anim calcmode="lin" valueType="num">
                                      <p:cBhvr>
                                        <p:cTn id="97" dur="500" fill="hold"/>
                                        <p:tgtEl>
                                          <p:spTgt spid="1419359"/>
                                        </p:tgtEl>
                                        <p:attrNameLst>
                                          <p:attrName>ppt_y</p:attrName>
                                        </p:attrNameLst>
                                      </p:cBhvr>
                                      <p:tavLst>
                                        <p:tav tm="0">
                                          <p:val>
                                            <p:fltVal val="0.5"/>
                                          </p:val>
                                        </p:tav>
                                        <p:tav tm="100000">
                                          <p:val>
                                            <p:strVal val="#ppt_y"/>
                                          </p:val>
                                        </p:tav>
                                      </p:tavLst>
                                    </p:anim>
                                  </p:childTnLst>
                                </p:cTn>
                              </p:par>
                            </p:childTnLst>
                          </p:cTn>
                        </p:par>
                        <p:par>
                          <p:cTn id="98" fill="hold" nodeType="afterGroup">
                            <p:stCondLst>
                              <p:cond delay="3500"/>
                            </p:stCondLst>
                            <p:childTnLst>
                              <p:par>
                                <p:cTn id="99" presetID="23" presetClass="entr" presetSubtype="528" fill="hold" grpId="0" nodeType="afterEffect">
                                  <p:stCondLst>
                                    <p:cond delay="0"/>
                                  </p:stCondLst>
                                  <p:childTnLst>
                                    <p:set>
                                      <p:cBhvr>
                                        <p:cTn id="100" dur="1" fill="hold">
                                          <p:stCondLst>
                                            <p:cond delay="0"/>
                                          </p:stCondLst>
                                        </p:cTn>
                                        <p:tgtEl>
                                          <p:spTgt spid="1419306"/>
                                        </p:tgtEl>
                                        <p:attrNameLst>
                                          <p:attrName>style.visibility</p:attrName>
                                        </p:attrNameLst>
                                      </p:cBhvr>
                                      <p:to>
                                        <p:strVal val="visible"/>
                                      </p:to>
                                    </p:set>
                                    <p:anim calcmode="lin" valueType="num">
                                      <p:cBhvr>
                                        <p:cTn id="101" dur="500" fill="hold"/>
                                        <p:tgtEl>
                                          <p:spTgt spid="1419306"/>
                                        </p:tgtEl>
                                        <p:attrNameLst>
                                          <p:attrName>ppt_w</p:attrName>
                                        </p:attrNameLst>
                                      </p:cBhvr>
                                      <p:tavLst>
                                        <p:tav tm="0">
                                          <p:val>
                                            <p:fltVal val="0"/>
                                          </p:val>
                                        </p:tav>
                                        <p:tav tm="100000">
                                          <p:val>
                                            <p:strVal val="#ppt_w"/>
                                          </p:val>
                                        </p:tav>
                                      </p:tavLst>
                                    </p:anim>
                                    <p:anim calcmode="lin" valueType="num">
                                      <p:cBhvr>
                                        <p:cTn id="102" dur="500" fill="hold"/>
                                        <p:tgtEl>
                                          <p:spTgt spid="1419306"/>
                                        </p:tgtEl>
                                        <p:attrNameLst>
                                          <p:attrName>ppt_h</p:attrName>
                                        </p:attrNameLst>
                                      </p:cBhvr>
                                      <p:tavLst>
                                        <p:tav tm="0">
                                          <p:val>
                                            <p:fltVal val="0"/>
                                          </p:val>
                                        </p:tav>
                                        <p:tav tm="100000">
                                          <p:val>
                                            <p:strVal val="#ppt_h"/>
                                          </p:val>
                                        </p:tav>
                                      </p:tavLst>
                                    </p:anim>
                                    <p:anim calcmode="lin" valueType="num">
                                      <p:cBhvr>
                                        <p:cTn id="103" dur="500" fill="hold"/>
                                        <p:tgtEl>
                                          <p:spTgt spid="1419306"/>
                                        </p:tgtEl>
                                        <p:attrNameLst>
                                          <p:attrName>ppt_x</p:attrName>
                                        </p:attrNameLst>
                                      </p:cBhvr>
                                      <p:tavLst>
                                        <p:tav tm="0">
                                          <p:val>
                                            <p:fltVal val="0.5"/>
                                          </p:val>
                                        </p:tav>
                                        <p:tav tm="100000">
                                          <p:val>
                                            <p:strVal val="#ppt_x"/>
                                          </p:val>
                                        </p:tav>
                                      </p:tavLst>
                                    </p:anim>
                                    <p:anim calcmode="lin" valueType="num">
                                      <p:cBhvr>
                                        <p:cTn id="104" dur="500" fill="hold"/>
                                        <p:tgtEl>
                                          <p:spTgt spid="1419306"/>
                                        </p:tgtEl>
                                        <p:attrNameLst>
                                          <p:attrName>ppt_y</p:attrName>
                                        </p:attrNameLst>
                                      </p:cBhvr>
                                      <p:tavLst>
                                        <p:tav tm="0">
                                          <p:val>
                                            <p:fltVal val="0.5"/>
                                          </p:val>
                                        </p:tav>
                                        <p:tav tm="100000">
                                          <p:val>
                                            <p:strVal val="#ppt_y"/>
                                          </p:val>
                                        </p:tav>
                                      </p:tavLst>
                                    </p:anim>
                                  </p:childTnLst>
                                </p:cTn>
                              </p:par>
                            </p:childTnLst>
                          </p:cTn>
                        </p:par>
                        <p:par>
                          <p:cTn id="105" fill="hold" nodeType="afterGroup">
                            <p:stCondLst>
                              <p:cond delay="4000"/>
                            </p:stCondLst>
                            <p:childTnLst>
                              <p:par>
                                <p:cTn id="106" presetID="23" presetClass="entr" presetSubtype="528" fill="hold" grpId="0" nodeType="afterEffect">
                                  <p:stCondLst>
                                    <p:cond delay="0"/>
                                  </p:stCondLst>
                                  <p:childTnLst>
                                    <p:set>
                                      <p:cBhvr>
                                        <p:cTn id="107" dur="1" fill="hold">
                                          <p:stCondLst>
                                            <p:cond delay="0"/>
                                          </p:stCondLst>
                                        </p:cTn>
                                        <p:tgtEl>
                                          <p:spTgt spid="1419312"/>
                                        </p:tgtEl>
                                        <p:attrNameLst>
                                          <p:attrName>style.visibility</p:attrName>
                                        </p:attrNameLst>
                                      </p:cBhvr>
                                      <p:to>
                                        <p:strVal val="visible"/>
                                      </p:to>
                                    </p:set>
                                    <p:anim calcmode="lin" valueType="num">
                                      <p:cBhvr>
                                        <p:cTn id="108" dur="500" fill="hold"/>
                                        <p:tgtEl>
                                          <p:spTgt spid="1419312"/>
                                        </p:tgtEl>
                                        <p:attrNameLst>
                                          <p:attrName>ppt_w</p:attrName>
                                        </p:attrNameLst>
                                      </p:cBhvr>
                                      <p:tavLst>
                                        <p:tav tm="0">
                                          <p:val>
                                            <p:fltVal val="0"/>
                                          </p:val>
                                        </p:tav>
                                        <p:tav tm="100000">
                                          <p:val>
                                            <p:strVal val="#ppt_w"/>
                                          </p:val>
                                        </p:tav>
                                      </p:tavLst>
                                    </p:anim>
                                    <p:anim calcmode="lin" valueType="num">
                                      <p:cBhvr>
                                        <p:cTn id="109" dur="500" fill="hold"/>
                                        <p:tgtEl>
                                          <p:spTgt spid="1419312"/>
                                        </p:tgtEl>
                                        <p:attrNameLst>
                                          <p:attrName>ppt_h</p:attrName>
                                        </p:attrNameLst>
                                      </p:cBhvr>
                                      <p:tavLst>
                                        <p:tav tm="0">
                                          <p:val>
                                            <p:fltVal val="0"/>
                                          </p:val>
                                        </p:tav>
                                        <p:tav tm="100000">
                                          <p:val>
                                            <p:strVal val="#ppt_h"/>
                                          </p:val>
                                        </p:tav>
                                      </p:tavLst>
                                    </p:anim>
                                    <p:anim calcmode="lin" valueType="num">
                                      <p:cBhvr>
                                        <p:cTn id="110" dur="500" fill="hold"/>
                                        <p:tgtEl>
                                          <p:spTgt spid="1419312"/>
                                        </p:tgtEl>
                                        <p:attrNameLst>
                                          <p:attrName>ppt_x</p:attrName>
                                        </p:attrNameLst>
                                      </p:cBhvr>
                                      <p:tavLst>
                                        <p:tav tm="0">
                                          <p:val>
                                            <p:fltVal val="0.5"/>
                                          </p:val>
                                        </p:tav>
                                        <p:tav tm="100000">
                                          <p:val>
                                            <p:strVal val="#ppt_x"/>
                                          </p:val>
                                        </p:tav>
                                      </p:tavLst>
                                    </p:anim>
                                    <p:anim calcmode="lin" valueType="num">
                                      <p:cBhvr>
                                        <p:cTn id="111" dur="500" fill="hold"/>
                                        <p:tgtEl>
                                          <p:spTgt spid="1419312"/>
                                        </p:tgtEl>
                                        <p:attrNameLst>
                                          <p:attrName>ppt_y</p:attrName>
                                        </p:attrNameLst>
                                      </p:cBhvr>
                                      <p:tavLst>
                                        <p:tav tm="0">
                                          <p:val>
                                            <p:fltVal val="0.5"/>
                                          </p:val>
                                        </p:tav>
                                        <p:tav tm="100000">
                                          <p:val>
                                            <p:strVal val="#ppt_y"/>
                                          </p:val>
                                        </p:tav>
                                      </p:tavLst>
                                    </p:anim>
                                  </p:childTnLst>
                                </p:cTn>
                              </p:par>
                            </p:childTnLst>
                          </p:cTn>
                        </p:par>
                        <p:par>
                          <p:cTn id="112" fill="hold" nodeType="afterGroup">
                            <p:stCondLst>
                              <p:cond delay="4500"/>
                            </p:stCondLst>
                            <p:childTnLst>
                              <p:par>
                                <p:cTn id="113" presetID="23" presetClass="entr" presetSubtype="528" fill="hold" grpId="0" nodeType="afterEffect">
                                  <p:stCondLst>
                                    <p:cond delay="0"/>
                                  </p:stCondLst>
                                  <p:childTnLst>
                                    <p:set>
                                      <p:cBhvr>
                                        <p:cTn id="114" dur="1" fill="hold">
                                          <p:stCondLst>
                                            <p:cond delay="0"/>
                                          </p:stCondLst>
                                        </p:cTn>
                                        <p:tgtEl>
                                          <p:spTgt spid="1419298"/>
                                        </p:tgtEl>
                                        <p:attrNameLst>
                                          <p:attrName>style.visibility</p:attrName>
                                        </p:attrNameLst>
                                      </p:cBhvr>
                                      <p:to>
                                        <p:strVal val="visible"/>
                                      </p:to>
                                    </p:set>
                                    <p:anim calcmode="lin" valueType="num">
                                      <p:cBhvr>
                                        <p:cTn id="115" dur="500" fill="hold"/>
                                        <p:tgtEl>
                                          <p:spTgt spid="1419298"/>
                                        </p:tgtEl>
                                        <p:attrNameLst>
                                          <p:attrName>ppt_w</p:attrName>
                                        </p:attrNameLst>
                                      </p:cBhvr>
                                      <p:tavLst>
                                        <p:tav tm="0">
                                          <p:val>
                                            <p:fltVal val="0"/>
                                          </p:val>
                                        </p:tav>
                                        <p:tav tm="100000">
                                          <p:val>
                                            <p:strVal val="#ppt_w"/>
                                          </p:val>
                                        </p:tav>
                                      </p:tavLst>
                                    </p:anim>
                                    <p:anim calcmode="lin" valueType="num">
                                      <p:cBhvr>
                                        <p:cTn id="116" dur="500" fill="hold"/>
                                        <p:tgtEl>
                                          <p:spTgt spid="1419298"/>
                                        </p:tgtEl>
                                        <p:attrNameLst>
                                          <p:attrName>ppt_h</p:attrName>
                                        </p:attrNameLst>
                                      </p:cBhvr>
                                      <p:tavLst>
                                        <p:tav tm="0">
                                          <p:val>
                                            <p:fltVal val="0"/>
                                          </p:val>
                                        </p:tav>
                                        <p:tav tm="100000">
                                          <p:val>
                                            <p:strVal val="#ppt_h"/>
                                          </p:val>
                                        </p:tav>
                                      </p:tavLst>
                                    </p:anim>
                                    <p:anim calcmode="lin" valueType="num">
                                      <p:cBhvr>
                                        <p:cTn id="117" dur="500" fill="hold"/>
                                        <p:tgtEl>
                                          <p:spTgt spid="1419298"/>
                                        </p:tgtEl>
                                        <p:attrNameLst>
                                          <p:attrName>ppt_x</p:attrName>
                                        </p:attrNameLst>
                                      </p:cBhvr>
                                      <p:tavLst>
                                        <p:tav tm="0">
                                          <p:val>
                                            <p:fltVal val="0.5"/>
                                          </p:val>
                                        </p:tav>
                                        <p:tav tm="100000">
                                          <p:val>
                                            <p:strVal val="#ppt_x"/>
                                          </p:val>
                                        </p:tav>
                                      </p:tavLst>
                                    </p:anim>
                                    <p:anim calcmode="lin" valueType="num">
                                      <p:cBhvr>
                                        <p:cTn id="118" dur="500" fill="hold"/>
                                        <p:tgtEl>
                                          <p:spTgt spid="1419298"/>
                                        </p:tgtEl>
                                        <p:attrNameLst>
                                          <p:attrName>ppt_y</p:attrName>
                                        </p:attrNameLst>
                                      </p:cBhvr>
                                      <p:tavLst>
                                        <p:tav tm="0">
                                          <p:val>
                                            <p:fltVal val="0.5"/>
                                          </p:val>
                                        </p:tav>
                                        <p:tav tm="100000">
                                          <p:val>
                                            <p:strVal val="#ppt_y"/>
                                          </p:val>
                                        </p:tav>
                                      </p:tavLst>
                                    </p:anim>
                                  </p:childTnLst>
                                </p:cTn>
                              </p:par>
                            </p:childTnLst>
                          </p:cTn>
                        </p:par>
                        <p:par>
                          <p:cTn id="119" fill="hold" nodeType="afterGroup">
                            <p:stCondLst>
                              <p:cond delay="5000"/>
                            </p:stCondLst>
                            <p:childTnLst>
                              <p:par>
                                <p:cTn id="120" presetID="23" presetClass="entr" presetSubtype="528" fill="hold" grpId="0" nodeType="afterEffect">
                                  <p:stCondLst>
                                    <p:cond delay="0"/>
                                  </p:stCondLst>
                                  <p:childTnLst>
                                    <p:set>
                                      <p:cBhvr>
                                        <p:cTn id="121" dur="1" fill="hold">
                                          <p:stCondLst>
                                            <p:cond delay="0"/>
                                          </p:stCondLst>
                                        </p:cTn>
                                        <p:tgtEl>
                                          <p:spTgt spid="1419360"/>
                                        </p:tgtEl>
                                        <p:attrNameLst>
                                          <p:attrName>style.visibility</p:attrName>
                                        </p:attrNameLst>
                                      </p:cBhvr>
                                      <p:to>
                                        <p:strVal val="visible"/>
                                      </p:to>
                                    </p:set>
                                    <p:anim calcmode="lin" valueType="num">
                                      <p:cBhvr>
                                        <p:cTn id="122" dur="500" fill="hold"/>
                                        <p:tgtEl>
                                          <p:spTgt spid="1419360"/>
                                        </p:tgtEl>
                                        <p:attrNameLst>
                                          <p:attrName>ppt_w</p:attrName>
                                        </p:attrNameLst>
                                      </p:cBhvr>
                                      <p:tavLst>
                                        <p:tav tm="0">
                                          <p:val>
                                            <p:fltVal val="0"/>
                                          </p:val>
                                        </p:tav>
                                        <p:tav tm="100000">
                                          <p:val>
                                            <p:strVal val="#ppt_w"/>
                                          </p:val>
                                        </p:tav>
                                      </p:tavLst>
                                    </p:anim>
                                    <p:anim calcmode="lin" valueType="num">
                                      <p:cBhvr>
                                        <p:cTn id="123" dur="500" fill="hold"/>
                                        <p:tgtEl>
                                          <p:spTgt spid="1419360"/>
                                        </p:tgtEl>
                                        <p:attrNameLst>
                                          <p:attrName>ppt_h</p:attrName>
                                        </p:attrNameLst>
                                      </p:cBhvr>
                                      <p:tavLst>
                                        <p:tav tm="0">
                                          <p:val>
                                            <p:fltVal val="0"/>
                                          </p:val>
                                        </p:tav>
                                        <p:tav tm="100000">
                                          <p:val>
                                            <p:strVal val="#ppt_h"/>
                                          </p:val>
                                        </p:tav>
                                      </p:tavLst>
                                    </p:anim>
                                    <p:anim calcmode="lin" valueType="num">
                                      <p:cBhvr>
                                        <p:cTn id="124" dur="500" fill="hold"/>
                                        <p:tgtEl>
                                          <p:spTgt spid="1419360"/>
                                        </p:tgtEl>
                                        <p:attrNameLst>
                                          <p:attrName>ppt_x</p:attrName>
                                        </p:attrNameLst>
                                      </p:cBhvr>
                                      <p:tavLst>
                                        <p:tav tm="0">
                                          <p:val>
                                            <p:fltVal val="0.5"/>
                                          </p:val>
                                        </p:tav>
                                        <p:tav tm="100000">
                                          <p:val>
                                            <p:strVal val="#ppt_x"/>
                                          </p:val>
                                        </p:tav>
                                      </p:tavLst>
                                    </p:anim>
                                    <p:anim calcmode="lin" valueType="num">
                                      <p:cBhvr>
                                        <p:cTn id="125" dur="500" fill="hold"/>
                                        <p:tgtEl>
                                          <p:spTgt spid="1419360"/>
                                        </p:tgtEl>
                                        <p:attrNameLst>
                                          <p:attrName>ppt_y</p:attrName>
                                        </p:attrNameLst>
                                      </p:cBhvr>
                                      <p:tavLst>
                                        <p:tav tm="0">
                                          <p:val>
                                            <p:fltVal val="0.5"/>
                                          </p:val>
                                        </p:tav>
                                        <p:tav tm="100000">
                                          <p:val>
                                            <p:strVal val="#ppt_y"/>
                                          </p:val>
                                        </p:tav>
                                      </p:tavLst>
                                    </p:anim>
                                  </p:childTnLst>
                                </p:cTn>
                              </p:par>
                            </p:childTnLst>
                          </p:cTn>
                        </p:par>
                        <p:par>
                          <p:cTn id="126" fill="hold" nodeType="afterGroup">
                            <p:stCondLst>
                              <p:cond delay="5500"/>
                            </p:stCondLst>
                            <p:childTnLst>
                              <p:par>
                                <p:cTn id="127" presetID="23" presetClass="entr" presetSubtype="528" fill="hold" grpId="0" nodeType="afterEffect">
                                  <p:stCondLst>
                                    <p:cond delay="0"/>
                                  </p:stCondLst>
                                  <p:childTnLst>
                                    <p:set>
                                      <p:cBhvr>
                                        <p:cTn id="128" dur="1" fill="hold">
                                          <p:stCondLst>
                                            <p:cond delay="0"/>
                                          </p:stCondLst>
                                        </p:cTn>
                                        <p:tgtEl>
                                          <p:spTgt spid="1419313"/>
                                        </p:tgtEl>
                                        <p:attrNameLst>
                                          <p:attrName>style.visibility</p:attrName>
                                        </p:attrNameLst>
                                      </p:cBhvr>
                                      <p:to>
                                        <p:strVal val="visible"/>
                                      </p:to>
                                    </p:set>
                                    <p:anim calcmode="lin" valueType="num">
                                      <p:cBhvr>
                                        <p:cTn id="129" dur="500" fill="hold"/>
                                        <p:tgtEl>
                                          <p:spTgt spid="1419313"/>
                                        </p:tgtEl>
                                        <p:attrNameLst>
                                          <p:attrName>ppt_w</p:attrName>
                                        </p:attrNameLst>
                                      </p:cBhvr>
                                      <p:tavLst>
                                        <p:tav tm="0">
                                          <p:val>
                                            <p:fltVal val="0"/>
                                          </p:val>
                                        </p:tav>
                                        <p:tav tm="100000">
                                          <p:val>
                                            <p:strVal val="#ppt_w"/>
                                          </p:val>
                                        </p:tav>
                                      </p:tavLst>
                                    </p:anim>
                                    <p:anim calcmode="lin" valueType="num">
                                      <p:cBhvr>
                                        <p:cTn id="130" dur="500" fill="hold"/>
                                        <p:tgtEl>
                                          <p:spTgt spid="1419313"/>
                                        </p:tgtEl>
                                        <p:attrNameLst>
                                          <p:attrName>ppt_h</p:attrName>
                                        </p:attrNameLst>
                                      </p:cBhvr>
                                      <p:tavLst>
                                        <p:tav tm="0">
                                          <p:val>
                                            <p:fltVal val="0"/>
                                          </p:val>
                                        </p:tav>
                                        <p:tav tm="100000">
                                          <p:val>
                                            <p:strVal val="#ppt_h"/>
                                          </p:val>
                                        </p:tav>
                                      </p:tavLst>
                                    </p:anim>
                                    <p:anim calcmode="lin" valueType="num">
                                      <p:cBhvr>
                                        <p:cTn id="131" dur="500" fill="hold"/>
                                        <p:tgtEl>
                                          <p:spTgt spid="1419313"/>
                                        </p:tgtEl>
                                        <p:attrNameLst>
                                          <p:attrName>ppt_x</p:attrName>
                                        </p:attrNameLst>
                                      </p:cBhvr>
                                      <p:tavLst>
                                        <p:tav tm="0">
                                          <p:val>
                                            <p:fltVal val="0.5"/>
                                          </p:val>
                                        </p:tav>
                                        <p:tav tm="100000">
                                          <p:val>
                                            <p:strVal val="#ppt_x"/>
                                          </p:val>
                                        </p:tav>
                                      </p:tavLst>
                                    </p:anim>
                                    <p:anim calcmode="lin" valueType="num">
                                      <p:cBhvr>
                                        <p:cTn id="132" dur="500" fill="hold"/>
                                        <p:tgtEl>
                                          <p:spTgt spid="1419313"/>
                                        </p:tgtEl>
                                        <p:attrNameLst>
                                          <p:attrName>ppt_y</p:attrName>
                                        </p:attrNameLst>
                                      </p:cBhvr>
                                      <p:tavLst>
                                        <p:tav tm="0">
                                          <p:val>
                                            <p:fltVal val="0.5"/>
                                          </p:val>
                                        </p:tav>
                                        <p:tav tm="100000">
                                          <p:val>
                                            <p:strVal val="#ppt_y"/>
                                          </p:val>
                                        </p:tav>
                                      </p:tavLst>
                                    </p:anim>
                                  </p:childTnLst>
                                </p:cTn>
                              </p:par>
                            </p:childTnLst>
                          </p:cTn>
                        </p:par>
                        <p:par>
                          <p:cTn id="133" fill="hold" nodeType="afterGroup">
                            <p:stCondLst>
                              <p:cond delay="6000"/>
                            </p:stCondLst>
                            <p:childTnLst>
                              <p:par>
                                <p:cTn id="134" presetID="23" presetClass="entr" presetSubtype="528" fill="hold" grpId="0" nodeType="afterEffect">
                                  <p:stCondLst>
                                    <p:cond delay="0"/>
                                  </p:stCondLst>
                                  <p:childTnLst>
                                    <p:set>
                                      <p:cBhvr>
                                        <p:cTn id="135" dur="1" fill="hold">
                                          <p:stCondLst>
                                            <p:cond delay="0"/>
                                          </p:stCondLst>
                                        </p:cTn>
                                        <p:tgtEl>
                                          <p:spTgt spid="1419307"/>
                                        </p:tgtEl>
                                        <p:attrNameLst>
                                          <p:attrName>style.visibility</p:attrName>
                                        </p:attrNameLst>
                                      </p:cBhvr>
                                      <p:to>
                                        <p:strVal val="visible"/>
                                      </p:to>
                                    </p:set>
                                    <p:anim calcmode="lin" valueType="num">
                                      <p:cBhvr>
                                        <p:cTn id="136" dur="500" fill="hold"/>
                                        <p:tgtEl>
                                          <p:spTgt spid="1419307"/>
                                        </p:tgtEl>
                                        <p:attrNameLst>
                                          <p:attrName>ppt_w</p:attrName>
                                        </p:attrNameLst>
                                      </p:cBhvr>
                                      <p:tavLst>
                                        <p:tav tm="0">
                                          <p:val>
                                            <p:fltVal val="0"/>
                                          </p:val>
                                        </p:tav>
                                        <p:tav tm="100000">
                                          <p:val>
                                            <p:strVal val="#ppt_w"/>
                                          </p:val>
                                        </p:tav>
                                      </p:tavLst>
                                    </p:anim>
                                    <p:anim calcmode="lin" valueType="num">
                                      <p:cBhvr>
                                        <p:cTn id="137" dur="500" fill="hold"/>
                                        <p:tgtEl>
                                          <p:spTgt spid="1419307"/>
                                        </p:tgtEl>
                                        <p:attrNameLst>
                                          <p:attrName>ppt_h</p:attrName>
                                        </p:attrNameLst>
                                      </p:cBhvr>
                                      <p:tavLst>
                                        <p:tav tm="0">
                                          <p:val>
                                            <p:fltVal val="0"/>
                                          </p:val>
                                        </p:tav>
                                        <p:tav tm="100000">
                                          <p:val>
                                            <p:strVal val="#ppt_h"/>
                                          </p:val>
                                        </p:tav>
                                      </p:tavLst>
                                    </p:anim>
                                    <p:anim calcmode="lin" valueType="num">
                                      <p:cBhvr>
                                        <p:cTn id="138" dur="500" fill="hold"/>
                                        <p:tgtEl>
                                          <p:spTgt spid="1419307"/>
                                        </p:tgtEl>
                                        <p:attrNameLst>
                                          <p:attrName>ppt_x</p:attrName>
                                        </p:attrNameLst>
                                      </p:cBhvr>
                                      <p:tavLst>
                                        <p:tav tm="0">
                                          <p:val>
                                            <p:fltVal val="0.5"/>
                                          </p:val>
                                        </p:tav>
                                        <p:tav tm="100000">
                                          <p:val>
                                            <p:strVal val="#ppt_x"/>
                                          </p:val>
                                        </p:tav>
                                      </p:tavLst>
                                    </p:anim>
                                    <p:anim calcmode="lin" valueType="num">
                                      <p:cBhvr>
                                        <p:cTn id="139" dur="500" fill="hold"/>
                                        <p:tgtEl>
                                          <p:spTgt spid="1419307"/>
                                        </p:tgtEl>
                                        <p:attrNameLst>
                                          <p:attrName>ppt_y</p:attrName>
                                        </p:attrNameLst>
                                      </p:cBhvr>
                                      <p:tavLst>
                                        <p:tav tm="0">
                                          <p:val>
                                            <p:fltVal val="0.5"/>
                                          </p:val>
                                        </p:tav>
                                        <p:tav tm="100000">
                                          <p:val>
                                            <p:strVal val="#ppt_y"/>
                                          </p:val>
                                        </p:tav>
                                      </p:tavLst>
                                    </p:anim>
                                  </p:childTnLst>
                                </p:cTn>
                              </p:par>
                            </p:childTnLst>
                          </p:cTn>
                        </p:par>
                        <p:par>
                          <p:cTn id="140" fill="hold" nodeType="afterGroup">
                            <p:stCondLst>
                              <p:cond delay="6500"/>
                            </p:stCondLst>
                            <p:childTnLst>
                              <p:par>
                                <p:cTn id="141" presetID="23" presetClass="entr" presetSubtype="528" fill="hold" grpId="0" nodeType="afterEffect">
                                  <p:stCondLst>
                                    <p:cond delay="0"/>
                                  </p:stCondLst>
                                  <p:childTnLst>
                                    <p:set>
                                      <p:cBhvr>
                                        <p:cTn id="142" dur="1" fill="hold">
                                          <p:stCondLst>
                                            <p:cond delay="0"/>
                                          </p:stCondLst>
                                        </p:cTn>
                                        <p:tgtEl>
                                          <p:spTgt spid="1419299"/>
                                        </p:tgtEl>
                                        <p:attrNameLst>
                                          <p:attrName>style.visibility</p:attrName>
                                        </p:attrNameLst>
                                      </p:cBhvr>
                                      <p:to>
                                        <p:strVal val="visible"/>
                                      </p:to>
                                    </p:set>
                                    <p:anim calcmode="lin" valueType="num">
                                      <p:cBhvr>
                                        <p:cTn id="143" dur="500" fill="hold"/>
                                        <p:tgtEl>
                                          <p:spTgt spid="1419299"/>
                                        </p:tgtEl>
                                        <p:attrNameLst>
                                          <p:attrName>ppt_w</p:attrName>
                                        </p:attrNameLst>
                                      </p:cBhvr>
                                      <p:tavLst>
                                        <p:tav tm="0">
                                          <p:val>
                                            <p:fltVal val="0"/>
                                          </p:val>
                                        </p:tav>
                                        <p:tav tm="100000">
                                          <p:val>
                                            <p:strVal val="#ppt_w"/>
                                          </p:val>
                                        </p:tav>
                                      </p:tavLst>
                                    </p:anim>
                                    <p:anim calcmode="lin" valueType="num">
                                      <p:cBhvr>
                                        <p:cTn id="144" dur="500" fill="hold"/>
                                        <p:tgtEl>
                                          <p:spTgt spid="1419299"/>
                                        </p:tgtEl>
                                        <p:attrNameLst>
                                          <p:attrName>ppt_h</p:attrName>
                                        </p:attrNameLst>
                                      </p:cBhvr>
                                      <p:tavLst>
                                        <p:tav tm="0">
                                          <p:val>
                                            <p:fltVal val="0"/>
                                          </p:val>
                                        </p:tav>
                                        <p:tav tm="100000">
                                          <p:val>
                                            <p:strVal val="#ppt_h"/>
                                          </p:val>
                                        </p:tav>
                                      </p:tavLst>
                                    </p:anim>
                                    <p:anim calcmode="lin" valueType="num">
                                      <p:cBhvr>
                                        <p:cTn id="145" dur="500" fill="hold"/>
                                        <p:tgtEl>
                                          <p:spTgt spid="1419299"/>
                                        </p:tgtEl>
                                        <p:attrNameLst>
                                          <p:attrName>ppt_x</p:attrName>
                                        </p:attrNameLst>
                                      </p:cBhvr>
                                      <p:tavLst>
                                        <p:tav tm="0">
                                          <p:val>
                                            <p:fltVal val="0.5"/>
                                          </p:val>
                                        </p:tav>
                                        <p:tav tm="100000">
                                          <p:val>
                                            <p:strVal val="#ppt_x"/>
                                          </p:val>
                                        </p:tav>
                                      </p:tavLst>
                                    </p:anim>
                                    <p:anim calcmode="lin" valueType="num">
                                      <p:cBhvr>
                                        <p:cTn id="146" dur="500" fill="hold"/>
                                        <p:tgtEl>
                                          <p:spTgt spid="1419299"/>
                                        </p:tgtEl>
                                        <p:attrNameLst>
                                          <p:attrName>ppt_y</p:attrName>
                                        </p:attrNameLst>
                                      </p:cBhvr>
                                      <p:tavLst>
                                        <p:tav tm="0">
                                          <p:val>
                                            <p:fltVal val="0.5"/>
                                          </p:val>
                                        </p:tav>
                                        <p:tav tm="100000">
                                          <p:val>
                                            <p:strVal val="#ppt_y"/>
                                          </p:val>
                                        </p:tav>
                                      </p:tavLst>
                                    </p:anim>
                                  </p:childTnLst>
                                </p:cTn>
                              </p:par>
                            </p:childTnLst>
                          </p:cTn>
                        </p:par>
                        <p:par>
                          <p:cTn id="147" fill="hold" nodeType="afterGroup">
                            <p:stCondLst>
                              <p:cond delay="7000"/>
                            </p:stCondLst>
                            <p:childTnLst>
                              <p:par>
                                <p:cTn id="148" presetID="23" presetClass="entr" presetSubtype="528" fill="hold" grpId="0" nodeType="afterEffect">
                                  <p:stCondLst>
                                    <p:cond delay="0"/>
                                  </p:stCondLst>
                                  <p:childTnLst>
                                    <p:set>
                                      <p:cBhvr>
                                        <p:cTn id="149" dur="1" fill="hold">
                                          <p:stCondLst>
                                            <p:cond delay="0"/>
                                          </p:stCondLst>
                                        </p:cTn>
                                        <p:tgtEl>
                                          <p:spTgt spid="1419361"/>
                                        </p:tgtEl>
                                        <p:attrNameLst>
                                          <p:attrName>style.visibility</p:attrName>
                                        </p:attrNameLst>
                                      </p:cBhvr>
                                      <p:to>
                                        <p:strVal val="visible"/>
                                      </p:to>
                                    </p:set>
                                    <p:anim calcmode="lin" valueType="num">
                                      <p:cBhvr>
                                        <p:cTn id="150" dur="500" fill="hold"/>
                                        <p:tgtEl>
                                          <p:spTgt spid="1419361"/>
                                        </p:tgtEl>
                                        <p:attrNameLst>
                                          <p:attrName>ppt_w</p:attrName>
                                        </p:attrNameLst>
                                      </p:cBhvr>
                                      <p:tavLst>
                                        <p:tav tm="0">
                                          <p:val>
                                            <p:fltVal val="0"/>
                                          </p:val>
                                        </p:tav>
                                        <p:tav tm="100000">
                                          <p:val>
                                            <p:strVal val="#ppt_w"/>
                                          </p:val>
                                        </p:tav>
                                      </p:tavLst>
                                    </p:anim>
                                    <p:anim calcmode="lin" valueType="num">
                                      <p:cBhvr>
                                        <p:cTn id="151" dur="500" fill="hold"/>
                                        <p:tgtEl>
                                          <p:spTgt spid="1419361"/>
                                        </p:tgtEl>
                                        <p:attrNameLst>
                                          <p:attrName>ppt_h</p:attrName>
                                        </p:attrNameLst>
                                      </p:cBhvr>
                                      <p:tavLst>
                                        <p:tav tm="0">
                                          <p:val>
                                            <p:fltVal val="0"/>
                                          </p:val>
                                        </p:tav>
                                        <p:tav tm="100000">
                                          <p:val>
                                            <p:strVal val="#ppt_h"/>
                                          </p:val>
                                        </p:tav>
                                      </p:tavLst>
                                    </p:anim>
                                    <p:anim calcmode="lin" valueType="num">
                                      <p:cBhvr>
                                        <p:cTn id="152" dur="500" fill="hold"/>
                                        <p:tgtEl>
                                          <p:spTgt spid="1419361"/>
                                        </p:tgtEl>
                                        <p:attrNameLst>
                                          <p:attrName>ppt_x</p:attrName>
                                        </p:attrNameLst>
                                      </p:cBhvr>
                                      <p:tavLst>
                                        <p:tav tm="0">
                                          <p:val>
                                            <p:fltVal val="0.5"/>
                                          </p:val>
                                        </p:tav>
                                        <p:tav tm="100000">
                                          <p:val>
                                            <p:strVal val="#ppt_x"/>
                                          </p:val>
                                        </p:tav>
                                      </p:tavLst>
                                    </p:anim>
                                    <p:anim calcmode="lin" valueType="num">
                                      <p:cBhvr>
                                        <p:cTn id="153" dur="500" fill="hold"/>
                                        <p:tgtEl>
                                          <p:spTgt spid="1419361"/>
                                        </p:tgtEl>
                                        <p:attrNameLst>
                                          <p:attrName>ppt_y</p:attrName>
                                        </p:attrNameLst>
                                      </p:cBhvr>
                                      <p:tavLst>
                                        <p:tav tm="0">
                                          <p:val>
                                            <p:fltVal val="0.5"/>
                                          </p:val>
                                        </p:tav>
                                        <p:tav tm="100000">
                                          <p:val>
                                            <p:strVal val="#ppt_y"/>
                                          </p:val>
                                        </p:tav>
                                      </p:tavLst>
                                    </p:anim>
                                  </p:childTnLst>
                                </p:cTn>
                              </p:par>
                            </p:childTnLst>
                          </p:cTn>
                        </p:par>
                        <p:par>
                          <p:cTn id="154" fill="hold" nodeType="afterGroup">
                            <p:stCondLst>
                              <p:cond delay="7500"/>
                            </p:stCondLst>
                            <p:childTnLst>
                              <p:par>
                                <p:cTn id="155" presetID="23" presetClass="entr" presetSubtype="528" fill="hold" grpId="0" nodeType="afterEffect">
                                  <p:stCondLst>
                                    <p:cond delay="0"/>
                                  </p:stCondLst>
                                  <p:childTnLst>
                                    <p:set>
                                      <p:cBhvr>
                                        <p:cTn id="156" dur="1" fill="hold">
                                          <p:stCondLst>
                                            <p:cond delay="0"/>
                                          </p:stCondLst>
                                        </p:cTn>
                                        <p:tgtEl>
                                          <p:spTgt spid="1419314"/>
                                        </p:tgtEl>
                                        <p:attrNameLst>
                                          <p:attrName>style.visibility</p:attrName>
                                        </p:attrNameLst>
                                      </p:cBhvr>
                                      <p:to>
                                        <p:strVal val="visible"/>
                                      </p:to>
                                    </p:set>
                                    <p:anim calcmode="lin" valueType="num">
                                      <p:cBhvr>
                                        <p:cTn id="157" dur="500" fill="hold"/>
                                        <p:tgtEl>
                                          <p:spTgt spid="1419314"/>
                                        </p:tgtEl>
                                        <p:attrNameLst>
                                          <p:attrName>ppt_w</p:attrName>
                                        </p:attrNameLst>
                                      </p:cBhvr>
                                      <p:tavLst>
                                        <p:tav tm="0">
                                          <p:val>
                                            <p:fltVal val="0"/>
                                          </p:val>
                                        </p:tav>
                                        <p:tav tm="100000">
                                          <p:val>
                                            <p:strVal val="#ppt_w"/>
                                          </p:val>
                                        </p:tav>
                                      </p:tavLst>
                                    </p:anim>
                                    <p:anim calcmode="lin" valueType="num">
                                      <p:cBhvr>
                                        <p:cTn id="158" dur="500" fill="hold"/>
                                        <p:tgtEl>
                                          <p:spTgt spid="1419314"/>
                                        </p:tgtEl>
                                        <p:attrNameLst>
                                          <p:attrName>ppt_h</p:attrName>
                                        </p:attrNameLst>
                                      </p:cBhvr>
                                      <p:tavLst>
                                        <p:tav tm="0">
                                          <p:val>
                                            <p:fltVal val="0"/>
                                          </p:val>
                                        </p:tav>
                                        <p:tav tm="100000">
                                          <p:val>
                                            <p:strVal val="#ppt_h"/>
                                          </p:val>
                                        </p:tav>
                                      </p:tavLst>
                                    </p:anim>
                                    <p:anim calcmode="lin" valueType="num">
                                      <p:cBhvr>
                                        <p:cTn id="159" dur="500" fill="hold"/>
                                        <p:tgtEl>
                                          <p:spTgt spid="1419314"/>
                                        </p:tgtEl>
                                        <p:attrNameLst>
                                          <p:attrName>ppt_x</p:attrName>
                                        </p:attrNameLst>
                                      </p:cBhvr>
                                      <p:tavLst>
                                        <p:tav tm="0">
                                          <p:val>
                                            <p:fltVal val="0.5"/>
                                          </p:val>
                                        </p:tav>
                                        <p:tav tm="100000">
                                          <p:val>
                                            <p:strVal val="#ppt_x"/>
                                          </p:val>
                                        </p:tav>
                                      </p:tavLst>
                                    </p:anim>
                                    <p:anim calcmode="lin" valueType="num">
                                      <p:cBhvr>
                                        <p:cTn id="160" dur="500" fill="hold"/>
                                        <p:tgtEl>
                                          <p:spTgt spid="1419314"/>
                                        </p:tgtEl>
                                        <p:attrNameLst>
                                          <p:attrName>ppt_y</p:attrName>
                                        </p:attrNameLst>
                                      </p:cBhvr>
                                      <p:tavLst>
                                        <p:tav tm="0">
                                          <p:val>
                                            <p:fltVal val="0.5"/>
                                          </p:val>
                                        </p:tav>
                                        <p:tav tm="100000">
                                          <p:val>
                                            <p:strVal val="#ppt_y"/>
                                          </p:val>
                                        </p:tav>
                                      </p:tavLst>
                                    </p:anim>
                                  </p:childTnLst>
                                </p:cTn>
                              </p:par>
                            </p:childTnLst>
                          </p:cTn>
                        </p:par>
                        <p:par>
                          <p:cTn id="161" fill="hold" nodeType="afterGroup">
                            <p:stCondLst>
                              <p:cond delay="8000"/>
                            </p:stCondLst>
                            <p:childTnLst>
                              <p:par>
                                <p:cTn id="162" presetID="23" presetClass="entr" presetSubtype="528" fill="hold" grpId="0" nodeType="afterEffect">
                                  <p:stCondLst>
                                    <p:cond delay="0"/>
                                  </p:stCondLst>
                                  <p:childTnLst>
                                    <p:set>
                                      <p:cBhvr>
                                        <p:cTn id="163" dur="1" fill="hold">
                                          <p:stCondLst>
                                            <p:cond delay="0"/>
                                          </p:stCondLst>
                                        </p:cTn>
                                        <p:tgtEl>
                                          <p:spTgt spid="1419362"/>
                                        </p:tgtEl>
                                        <p:attrNameLst>
                                          <p:attrName>style.visibility</p:attrName>
                                        </p:attrNameLst>
                                      </p:cBhvr>
                                      <p:to>
                                        <p:strVal val="visible"/>
                                      </p:to>
                                    </p:set>
                                    <p:anim calcmode="lin" valueType="num">
                                      <p:cBhvr>
                                        <p:cTn id="164" dur="500" fill="hold"/>
                                        <p:tgtEl>
                                          <p:spTgt spid="1419362"/>
                                        </p:tgtEl>
                                        <p:attrNameLst>
                                          <p:attrName>ppt_w</p:attrName>
                                        </p:attrNameLst>
                                      </p:cBhvr>
                                      <p:tavLst>
                                        <p:tav tm="0">
                                          <p:val>
                                            <p:fltVal val="0"/>
                                          </p:val>
                                        </p:tav>
                                        <p:tav tm="100000">
                                          <p:val>
                                            <p:strVal val="#ppt_w"/>
                                          </p:val>
                                        </p:tav>
                                      </p:tavLst>
                                    </p:anim>
                                    <p:anim calcmode="lin" valueType="num">
                                      <p:cBhvr>
                                        <p:cTn id="165" dur="500" fill="hold"/>
                                        <p:tgtEl>
                                          <p:spTgt spid="1419362"/>
                                        </p:tgtEl>
                                        <p:attrNameLst>
                                          <p:attrName>ppt_h</p:attrName>
                                        </p:attrNameLst>
                                      </p:cBhvr>
                                      <p:tavLst>
                                        <p:tav tm="0">
                                          <p:val>
                                            <p:fltVal val="0"/>
                                          </p:val>
                                        </p:tav>
                                        <p:tav tm="100000">
                                          <p:val>
                                            <p:strVal val="#ppt_h"/>
                                          </p:val>
                                        </p:tav>
                                      </p:tavLst>
                                    </p:anim>
                                    <p:anim calcmode="lin" valueType="num">
                                      <p:cBhvr>
                                        <p:cTn id="166" dur="500" fill="hold"/>
                                        <p:tgtEl>
                                          <p:spTgt spid="1419362"/>
                                        </p:tgtEl>
                                        <p:attrNameLst>
                                          <p:attrName>ppt_x</p:attrName>
                                        </p:attrNameLst>
                                      </p:cBhvr>
                                      <p:tavLst>
                                        <p:tav tm="0">
                                          <p:val>
                                            <p:fltVal val="0.5"/>
                                          </p:val>
                                        </p:tav>
                                        <p:tav tm="100000">
                                          <p:val>
                                            <p:strVal val="#ppt_x"/>
                                          </p:val>
                                        </p:tav>
                                      </p:tavLst>
                                    </p:anim>
                                    <p:anim calcmode="lin" valueType="num">
                                      <p:cBhvr>
                                        <p:cTn id="167" dur="500" fill="hold"/>
                                        <p:tgtEl>
                                          <p:spTgt spid="1419362"/>
                                        </p:tgtEl>
                                        <p:attrNameLst>
                                          <p:attrName>ppt_y</p:attrName>
                                        </p:attrNameLst>
                                      </p:cBhvr>
                                      <p:tavLst>
                                        <p:tav tm="0">
                                          <p:val>
                                            <p:fltVal val="0.5"/>
                                          </p:val>
                                        </p:tav>
                                        <p:tav tm="100000">
                                          <p:val>
                                            <p:strVal val="#ppt_y"/>
                                          </p:val>
                                        </p:tav>
                                      </p:tavLst>
                                    </p:anim>
                                  </p:childTnLst>
                                </p:cTn>
                              </p:par>
                            </p:childTnLst>
                          </p:cTn>
                        </p:par>
                        <p:par>
                          <p:cTn id="168" fill="hold" nodeType="afterGroup">
                            <p:stCondLst>
                              <p:cond delay="8500"/>
                            </p:stCondLst>
                            <p:childTnLst>
                              <p:par>
                                <p:cTn id="169" presetID="23" presetClass="entr" presetSubtype="528" fill="hold" grpId="0" nodeType="afterEffect">
                                  <p:stCondLst>
                                    <p:cond delay="0"/>
                                  </p:stCondLst>
                                  <p:childTnLst>
                                    <p:set>
                                      <p:cBhvr>
                                        <p:cTn id="170" dur="1" fill="hold">
                                          <p:stCondLst>
                                            <p:cond delay="0"/>
                                          </p:stCondLst>
                                        </p:cTn>
                                        <p:tgtEl>
                                          <p:spTgt spid="1419308"/>
                                        </p:tgtEl>
                                        <p:attrNameLst>
                                          <p:attrName>style.visibility</p:attrName>
                                        </p:attrNameLst>
                                      </p:cBhvr>
                                      <p:to>
                                        <p:strVal val="visible"/>
                                      </p:to>
                                    </p:set>
                                    <p:anim calcmode="lin" valueType="num">
                                      <p:cBhvr>
                                        <p:cTn id="171" dur="500" fill="hold"/>
                                        <p:tgtEl>
                                          <p:spTgt spid="1419308"/>
                                        </p:tgtEl>
                                        <p:attrNameLst>
                                          <p:attrName>ppt_w</p:attrName>
                                        </p:attrNameLst>
                                      </p:cBhvr>
                                      <p:tavLst>
                                        <p:tav tm="0">
                                          <p:val>
                                            <p:fltVal val="0"/>
                                          </p:val>
                                        </p:tav>
                                        <p:tav tm="100000">
                                          <p:val>
                                            <p:strVal val="#ppt_w"/>
                                          </p:val>
                                        </p:tav>
                                      </p:tavLst>
                                    </p:anim>
                                    <p:anim calcmode="lin" valueType="num">
                                      <p:cBhvr>
                                        <p:cTn id="172" dur="500" fill="hold"/>
                                        <p:tgtEl>
                                          <p:spTgt spid="1419308"/>
                                        </p:tgtEl>
                                        <p:attrNameLst>
                                          <p:attrName>ppt_h</p:attrName>
                                        </p:attrNameLst>
                                      </p:cBhvr>
                                      <p:tavLst>
                                        <p:tav tm="0">
                                          <p:val>
                                            <p:fltVal val="0"/>
                                          </p:val>
                                        </p:tav>
                                        <p:tav tm="100000">
                                          <p:val>
                                            <p:strVal val="#ppt_h"/>
                                          </p:val>
                                        </p:tav>
                                      </p:tavLst>
                                    </p:anim>
                                    <p:anim calcmode="lin" valueType="num">
                                      <p:cBhvr>
                                        <p:cTn id="173" dur="500" fill="hold"/>
                                        <p:tgtEl>
                                          <p:spTgt spid="1419308"/>
                                        </p:tgtEl>
                                        <p:attrNameLst>
                                          <p:attrName>ppt_x</p:attrName>
                                        </p:attrNameLst>
                                      </p:cBhvr>
                                      <p:tavLst>
                                        <p:tav tm="0">
                                          <p:val>
                                            <p:fltVal val="0.5"/>
                                          </p:val>
                                        </p:tav>
                                        <p:tav tm="100000">
                                          <p:val>
                                            <p:strVal val="#ppt_x"/>
                                          </p:val>
                                        </p:tav>
                                      </p:tavLst>
                                    </p:anim>
                                    <p:anim calcmode="lin" valueType="num">
                                      <p:cBhvr>
                                        <p:cTn id="174" dur="500" fill="hold"/>
                                        <p:tgtEl>
                                          <p:spTgt spid="1419308"/>
                                        </p:tgtEl>
                                        <p:attrNameLst>
                                          <p:attrName>ppt_y</p:attrName>
                                        </p:attrNameLst>
                                      </p:cBhvr>
                                      <p:tavLst>
                                        <p:tav tm="0">
                                          <p:val>
                                            <p:fltVal val="0.5"/>
                                          </p:val>
                                        </p:tav>
                                        <p:tav tm="100000">
                                          <p:val>
                                            <p:strVal val="#ppt_y"/>
                                          </p:val>
                                        </p:tav>
                                      </p:tavLst>
                                    </p:anim>
                                  </p:childTnLst>
                                </p:cTn>
                              </p:par>
                            </p:childTnLst>
                          </p:cTn>
                        </p:par>
                        <p:par>
                          <p:cTn id="175" fill="hold" nodeType="afterGroup">
                            <p:stCondLst>
                              <p:cond delay="9000"/>
                            </p:stCondLst>
                            <p:childTnLst>
                              <p:par>
                                <p:cTn id="176" presetID="23" presetClass="entr" presetSubtype="528" fill="hold" grpId="0" nodeType="afterEffect">
                                  <p:stCondLst>
                                    <p:cond delay="0"/>
                                  </p:stCondLst>
                                  <p:childTnLst>
                                    <p:set>
                                      <p:cBhvr>
                                        <p:cTn id="177" dur="1" fill="hold">
                                          <p:stCondLst>
                                            <p:cond delay="0"/>
                                          </p:stCondLst>
                                        </p:cTn>
                                        <p:tgtEl>
                                          <p:spTgt spid="1419315"/>
                                        </p:tgtEl>
                                        <p:attrNameLst>
                                          <p:attrName>style.visibility</p:attrName>
                                        </p:attrNameLst>
                                      </p:cBhvr>
                                      <p:to>
                                        <p:strVal val="visible"/>
                                      </p:to>
                                    </p:set>
                                    <p:anim calcmode="lin" valueType="num">
                                      <p:cBhvr>
                                        <p:cTn id="178" dur="500" fill="hold"/>
                                        <p:tgtEl>
                                          <p:spTgt spid="1419315"/>
                                        </p:tgtEl>
                                        <p:attrNameLst>
                                          <p:attrName>ppt_w</p:attrName>
                                        </p:attrNameLst>
                                      </p:cBhvr>
                                      <p:tavLst>
                                        <p:tav tm="0">
                                          <p:val>
                                            <p:fltVal val="0"/>
                                          </p:val>
                                        </p:tav>
                                        <p:tav tm="100000">
                                          <p:val>
                                            <p:strVal val="#ppt_w"/>
                                          </p:val>
                                        </p:tav>
                                      </p:tavLst>
                                    </p:anim>
                                    <p:anim calcmode="lin" valueType="num">
                                      <p:cBhvr>
                                        <p:cTn id="179" dur="500" fill="hold"/>
                                        <p:tgtEl>
                                          <p:spTgt spid="1419315"/>
                                        </p:tgtEl>
                                        <p:attrNameLst>
                                          <p:attrName>ppt_h</p:attrName>
                                        </p:attrNameLst>
                                      </p:cBhvr>
                                      <p:tavLst>
                                        <p:tav tm="0">
                                          <p:val>
                                            <p:fltVal val="0"/>
                                          </p:val>
                                        </p:tav>
                                        <p:tav tm="100000">
                                          <p:val>
                                            <p:strVal val="#ppt_h"/>
                                          </p:val>
                                        </p:tav>
                                      </p:tavLst>
                                    </p:anim>
                                    <p:anim calcmode="lin" valueType="num">
                                      <p:cBhvr>
                                        <p:cTn id="180" dur="500" fill="hold"/>
                                        <p:tgtEl>
                                          <p:spTgt spid="1419315"/>
                                        </p:tgtEl>
                                        <p:attrNameLst>
                                          <p:attrName>ppt_x</p:attrName>
                                        </p:attrNameLst>
                                      </p:cBhvr>
                                      <p:tavLst>
                                        <p:tav tm="0">
                                          <p:val>
                                            <p:fltVal val="0.5"/>
                                          </p:val>
                                        </p:tav>
                                        <p:tav tm="100000">
                                          <p:val>
                                            <p:strVal val="#ppt_x"/>
                                          </p:val>
                                        </p:tav>
                                      </p:tavLst>
                                    </p:anim>
                                    <p:anim calcmode="lin" valueType="num">
                                      <p:cBhvr>
                                        <p:cTn id="181" dur="500" fill="hold"/>
                                        <p:tgtEl>
                                          <p:spTgt spid="1419315"/>
                                        </p:tgtEl>
                                        <p:attrNameLst>
                                          <p:attrName>ppt_y</p:attrName>
                                        </p:attrNameLst>
                                      </p:cBhvr>
                                      <p:tavLst>
                                        <p:tav tm="0">
                                          <p:val>
                                            <p:fltVal val="0.5"/>
                                          </p:val>
                                        </p:tav>
                                        <p:tav tm="100000">
                                          <p:val>
                                            <p:strVal val="#ppt_y"/>
                                          </p:val>
                                        </p:tav>
                                      </p:tavLst>
                                    </p:anim>
                                  </p:childTnLst>
                                </p:cTn>
                              </p:par>
                            </p:childTnLst>
                          </p:cTn>
                        </p:par>
                        <p:par>
                          <p:cTn id="182" fill="hold" nodeType="afterGroup">
                            <p:stCondLst>
                              <p:cond delay="9500"/>
                            </p:stCondLst>
                            <p:childTnLst>
                              <p:par>
                                <p:cTn id="183" presetID="23" presetClass="entr" presetSubtype="528" fill="hold" grpId="0" nodeType="afterEffect">
                                  <p:stCondLst>
                                    <p:cond delay="0"/>
                                  </p:stCondLst>
                                  <p:childTnLst>
                                    <p:set>
                                      <p:cBhvr>
                                        <p:cTn id="184" dur="1" fill="hold">
                                          <p:stCondLst>
                                            <p:cond delay="0"/>
                                          </p:stCondLst>
                                        </p:cTn>
                                        <p:tgtEl>
                                          <p:spTgt spid="1419300"/>
                                        </p:tgtEl>
                                        <p:attrNameLst>
                                          <p:attrName>style.visibility</p:attrName>
                                        </p:attrNameLst>
                                      </p:cBhvr>
                                      <p:to>
                                        <p:strVal val="visible"/>
                                      </p:to>
                                    </p:set>
                                    <p:anim calcmode="lin" valueType="num">
                                      <p:cBhvr>
                                        <p:cTn id="185" dur="500" fill="hold"/>
                                        <p:tgtEl>
                                          <p:spTgt spid="1419300"/>
                                        </p:tgtEl>
                                        <p:attrNameLst>
                                          <p:attrName>ppt_w</p:attrName>
                                        </p:attrNameLst>
                                      </p:cBhvr>
                                      <p:tavLst>
                                        <p:tav tm="0">
                                          <p:val>
                                            <p:fltVal val="0"/>
                                          </p:val>
                                        </p:tav>
                                        <p:tav tm="100000">
                                          <p:val>
                                            <p:strVal val="#ppt_w"/>
                                          </p:val>
                                        </p:tav>
                                      </p:tavLst>
                                    </p:anim>
                                    <p:anim calcmode="lin" valueType="num">
                                      <p:cBhvr>
                                        <p:cTn id="186" dur="500" fill="hold"/>
                                        <p:tgtEl>
                                          <p:spTgt spid="1419300"/>
                                        </p:tgtEl>
                                        <p:attrNameLst>
                                          <p:attrName>ppt_h</p:attrName>
                                        </p:attrNameLst>
                                      </p:cBhvr>
                                      <p:tavLst>
                                        <p:tav tm="0">
                                          <p:val>
                                            <p:fltVal val="0"/>
                                          </p:val>
                                        </p:tav>
                                        <p:tav tm="100000">
                                          <p:val>
                                            <p:strVal val="#ppt_h"/>
                                          </p:val>
                                        </p:tav>
                                      </p:tavLst>
                                    </p:anim>
                                    <p:anim calcmode="lin" valueType="num">
                                      <p:cBhvr>
                                        <p:cTn id="187" dur="500" fill="hold"/>
                                        <p:tgtEl>
                                          <p:spTgt spid="1419300"/>
                                        </p:tgtEl>
                                        <p:attrNameLst>
                                          <p:attrName>ppt_x</p:attrName>
                                        </p:attrNameLst>
                                      </p:cBhvr>
                                      <p:tavLst>
                                        <p:tav tm="0">
                                          <p:val>
                                            <p:fltVal val="0.5"/>
                                          </p:val>
                                        </p:tav>
                                        <p:tav tm="100000">
                                          <p:val>
                                            <p:strVal val="#ppt_x"/>
                                          </p:val>
                                        </p:tav>
                                      </p:tavLst>
                                    </p:anim>
                                    <p:anim calcmode="lin" valueType="num">
                                      <p:cBhvr>
                                        <p:cTn id="188" dur="500" fill="hold"/>
                                        <p:tgtEl>
                                          <p:spTgt spid="1419300"/>
                                        </p:tgtEl>
                                        <p:attrNameLst>
                                          <p:attrName>ppt_y</p:attrName>
                                        </p:attrNameLst>
                                      </p:cBhvr>
                                      <p:tavLst>
                                        <p:tav tm="0">
                                          <p:val>
                                            <p:fltVal val="0.5"/>
                                          </p:val>
                                        </p:tav>
                                        <p:tav tm="100000">
                                          <p:val>
                                            <p:strVal val="#ppt_y"/>
                                          </p:val>
                                        </p:tav>
                                      </p:tavLst>
                                    </p:anim>
                                  </p:childTnLst>
                                </p:cTn>
                              </p:par>
                            </p:childTnLst>
                          </p:cTn>
                        </p:par>
                        <p:par>
                          <p:cTn id="189" fill="hold" nodeType="afterGroup">
                            <p:stCondLst>
                              <p:cond delay="10000"/>
                            </p:stCondLst>
                            <p:childTnLst>
                              <p:par>
                                <p:cTn id="190" presetID="23" presetClass="entr" presetSubtype="528" fill="hold" grpId="0" nodeType="afterEffect">
                                  <p:stCondLst>
                                    <p:cond delay="0"/>
                                  </p:stCondLst>
                                  <p:childTnLst>
                                    <p:set>
                                      <p:cBhvr>
                                        <p:cTn id="191" dur="1" fill="hold">
                                          <p:stCondLst>
                                            <p:cond delay="0"/>
                                          </p:stCondLst>
                                        </p:cTn>
                                        <p:tgtEl>
                                          <p:spTgt spid="1419363"/>
                                        </p:tgtEl>
                                        <p:attrNameLst>
                                          <p:attrName>style.visibility</p:attrName>
                                        </p:attrNameLst>
                                      </p:cBhvr>
                                      <p:to>
                                        <p:strVal val="visible"/>
                                      </p:to>
                                    </p:set>
                                    <p:anim calcmode="lin" valueType="num">
                                      <p:cBhvr>
                                        <p:cTn id="192" dur="500" fill="hold"/>
                                        <p:tgtEl>
                                          <p:spTgt spid="1419363"/>
                                        </p:tgtEl>
                                        <p:attrNameLst>
                                          <p:attrName>ppt_w</p:attrName>
                                        </p:attrNameLst>
                                      </p:cBhvr>
                                      <p:tavLst>
                                        <p:tav tm="0">
                                          <p:val>
                                            <p:fltVal val="0"/>
                                          </p:val>
                                        </p:tav>
                                        <p:tav tm="100000">
                                          <p:val>
                                            <p:strVal val="#ppt_w"/>
                                          </p:val>
                                        </p:tav>
                                      </p:tavLst>
                                    </p:anim>
                                    <p:anim calcmode="lin" valueType="num">
                                      <p:cBhvr>
                                        <p:cTn id="193" dur="500" fill="hold"/>
                                        <p:tgtEl>
                                          <p:spTgt spid="1419363"/>
                                        </p:tgtEl>
                                        <p:attrNameLst>
                                          <p:attrName>ppt_h</p:attrName>
                                        </p:attrNameLst>
                                      </p:cBhvr>
                                      <p:tavLst>
                                        <p:tav tm="0">
                                          <p:val>
                                            <p:fltVal val="0"/>
                                          </p:val>
                                        </p:tav>
                                        <p:tav tm="100000">
                                          <p:val>
                                            <p:strVal val="#ppt_h"/>
                                          </p:val>
                                        </p:tav>
                                      </p:tavLst>
                                    </p:anim>
                                    <p:anim calcmode="lin" valueType="num">
                                      <p:cBhvr>
                                        <p:cTn id="194" dur="500" fill="hold"/>
                                        <p:tgtEl>
                                          <p:spTgt spid="1419363"/>
                                        </p:tgtEl>
                                        <p:attrNameLst>
                                          <p:attrName>ppt_x</p:attrName>
                                        </p:attrNameLst>
                                      </p:cBhvr>
                                      <p:tavLst>
                                        <p:tav tm="0">
                                          <p:val>
                                            <p:fltVal val="0.5"/>
                                          </p:val>
                                        </p:tav>
                                        <p:tav tm="100000">
                                          <p:val>
                                            <p:strVal val="#ppt_x"/>
                                          </p:val>
                                        </p:tav>
                                      </p:tavLst>
                                    </p:anim>
                                    <p:anim calcmode="lin" valueType="num">
                                      <p:cBhvr>
                                        <p:cTn id="195" dur="500" fill="hold"/>
                                        <p:tgtEl>
                                          <p:spTgt spid="1419363"/>
                                        </p:tgtEl>
                                        <p:attrNameLst>
                                          <p:attrName>ppt_y</p:attrName>
                                        </p:attrNameLst>
                                      </p:cBhvr>
                                      <p:tavLst>
                                        <p:tav tm="0">
                                          <p:val>
                                            <p:fltVal val="0.5"/>
                                          </p:val>
                                        </p:tav>
                                        <p:tav tm="100000">
                                          <p:val>
                                            <p:strVal val="#ppt_y"/>
                                          </p:val>
                                        </p:tav>
                                      </p:tavLst>
                                    </p:anim>
                                  </p:childTnLst>
                                </p:cTn>
                              </p:par>
                            </p:childTnLst>
                          </p:cTn>
                        </p:par>
                        <p:par>
                          <p:cTn id="196" fill="hold" nodeType="afterGroup">
                            <p:stCondLst>
                              <p:cond delay="10500"/>
                            </p:stCondLst>
                            <p:childTnLst>
                              <p:par>
                                <p:cTn id="197" presetID="23" presetClass="entr" presetSubtype="528" fill="hold" grpId="0" nodeType="afterEffect">
                                  <p:stCondLst>
                                    <p:cond delay="0"/>
                                  </p:stCondLst>
                                  <p:childTnLst>
                                    <p:set>
                                      <p:cBhvr>
                                        <p:cTn id="198" dur="1" fill="hold">
                                          <p:stCondLst>
                                            <p:cond delay="0"/>
                                          </p:stCondLst>
                                        </p:cTn>
                                        <p:tgtEl>
                                          <p:spTgt spid="1419316"/>
                                        </p:tgtEl>
                                        <p:attrNameLst>
                                          <p:attrName>style.visibility</p:attrName>
                                        </p:attrNameLst>
                                      </p:cBhvr>
                                      <p:to>
                                        <p:strVal val="visible"/>
                                      </p:to>
                                    </p:set>
                                    <p:anim calcmode="lin" valueType="num">
                                      <p:cBhvr>
                                        <p:cTn id="199" dur="500" fill="hold"/>
                                        <p:tgtEl>
                                          <p:spTgt spid="1419316"/>
                                        </p:tgtEl>
                                        <p:attrNameLst>
                                          <p:attrName>ppt_w</p:attrName>
                                        </p:attrNameLst>
                                      </p:cBhvr>
                                      <p:tavLst>
                                        <p:tav tm="0">
                                          <p:val>
                                            <p:fltVal val="0"/>
                                          </p:val>
                                        </p:tav>
                                        <p:tav tm="100000">
                                          <p:val>
                                            <p:strVal val="#ppt_w"/>
                                          </p:val>
                                        </p:tav>
                                      </p:tavLst>
                                    </p:anim>
                                    <p:anim calcmode="lin" valueType="num">
                                      <p:cBhvr>
                                        <p:cTn id="200" dur="500" fill="hold"/>
                                        <p:tgtEl>
                                          <p:spTgt spid="1419316"/>
                                        </p:tgtEl>
                                        <p:attrNameLst>
                                          <p:attrName>ppt_h</p:attrName>
                                        </p:attrNameLst>
                                      </p:cBhvr>
                                      <p:tavLst>
                                        <p:tav tm="0">
                                          <p:val>
                                            <p:fltVal val="0"/>
                                          </p:val>
                                        </p:tav>
                                        <p:tav tm="100000">
                                          <p:val>
                                            <p:strVal val="#ppt_h"/>
                                          </p:val>
                                        </p:tav>
                                      </p:tavLst>
                                    </p:anim>
                                    <p:anim calcmode="lin" valueType="num">
                                      <p:cBhvr>
                                        <p:cTn id="201" dur="500" fill="hold"/>
                                        <p:tgtEl>
                                          <p:spTgt spid="1419316"/>
                                        </p:tgtEl>
                                        <p:attrNameLst>
                                          <p:attrName>ppt_x</p:attrName>
                                        </p:attrNameLst>
                                      </p:cBhvr>
                                      <p:tavLst>
                                        <p:tav tm="0">
                                          <p:val>
                                            <p:fltVal val="0.5"/>
                                          </p:val>
                                        </p:tav>
                                        <p:tav tm="100000">
                                          <p:val>
                                            <p:strVal val="#ppt_x"/>
                                          </p:val>
                                        </p:tav>
                                      </p:tavLst>
                                    </p:anim>
                                    <p:anim calcmode="lin" valueType="num">
                                      <p:cBhvr>
                                        <p:cTn id="202" dur="500" fill="hold"/>
                                        <p:tgtEl>
                                          <p:spTgt spid="1419316"/>
                                        </p:tgtEl>
                                        <p:attrNameLst>
                                          <p:attrName>ppt_y</p:attrName>
                                        </p:attrNameLst>
                                      </p:cBhvr>
                                      <p:tavLst>
                                        <p:tav tm="0">
                                          <p:val>
                                            <p:fltVal val="0.5"/>
                                          </p:val>
                                        </p:tav>
                                        <p:tav tm="100000">
                                          <p:val>
                                            <p:strVal val="#ppt_y"/>
                                          </p:val>
                                        </p:tav>
                                      </p:tavLst>
                                    </p:anim>
                                  </p:childTnLst>
                                </p:cTn>
                              </p:par>
                            </p:childTnLst>
                          </p:cTn>
                        </p:par>
                        <p:par>
                          <p:cTn id="203" fill="hold" nodeType="afterGroup">
                            <p:stCondLst>
                              <p:cond delay="11000"/>
                            </p:stCondLst>
                            <p:childTnLst>
                              <p:par>
                                <p:cTn id="204" presetID="23" presetClass="entr" presetSubtype="528" fill="hold" grpId="0" nodeType="afterEffect">
                                  <p:stCondLst>
                                    <p:cond delay="0"/>
                                  </p:stCondLst>
                                  <p:childTnLst>
                                    <p:set>
                                      <p:cBhvr>
                                        <p:cTn id="205" dur="1" fill="hold">
                                          <p:stCondLst>
                                            <p:cond delay="0"/>
                                          </p:stCondLst>
                                        </p:cTn>
                                        <p:tgtEl>
                                          <p:spTgt spid="1419301"/>
                                        </p:tgtEl>
                                        <p:attrNameLst>
                                          <p:attrName>style.visibility</p:attrName>
                                        </p:attrNameLst>
                                      </p:cBhvr>
                                      <p:to>
                                        <p:strVal val="visible"/>
                                      </p:to>
                                    </p:set>
                                    <p:anim calcmode="lin" valueType="num">
                                      <p:cBhvr>
                                        <p:cTn id="206" dur="500" fill="hold"/>
                                        <p:tgtEl>
                                          <p:spTgt spid="1419301"/>
                                        </p:tgtEl>
                                        <p:attrNameLst>
                                          <p:attrName>ppt_w</p:attrName>
                                        </p:attrNameLst>
                                      </p:cBhvr>
                                      <p:tavLst>
                                        <p:tav tm="0">
                                          <p:val>
                                            <p:fltVal val="0"/>
                                          </p:val>
                                        </p:tav>
                                        <p:tav tm="100000">
                                          <p:val>
                                            <p:strVal val="#ppt_w"/>
                                          </p:val>
                                        </p:tav>
                                      </p:tavLst>
                                    </p:anim>
                                    <p:anim calcmode="lin" valueType="num">
                                      <p:cBhvr>
                                        <p:cTn id="207" dur="500" fill="hold"/>
                                        <p:tgtEl>
                                          <p:spTgt spid="1419301"/>
                                        </p:tgtEl>
                                        <p:attrNameLst>
                                          <p:attrName>ppt_h</p:attrName>
                                        </p:attrNameLst>
                                      </p:cBhvr>
                                      <p:tavLst>
                                        <p:tav tm="0">
                                          <p:val>
                                            <p:fltVal val="0"/>
                                          </p:val>
                                        </p:tav>
                                        <p:tav tm="100000">
                                          <p:val>
                                            <p:strVal val="#ppt_h"/>
                                          </p:val>
                                        </p:tav>
                                      </p:tavLst>
                                    </p:anim>
                                    <p:anim calcmode="lin" valueType="num">
                                      <p:cBhvr>
                                        <p:cTn id="208" dur="500" fill="hold"/>
                                        <p:tgtEl>
                                          <p:spTgt spid="1419301"/>
                                        </p:tgtEl>
                                        <p:attrNameLst>
                                          <p:attrName>ppt_x</p:attrName>
                                        </p:attrNameLst>
                                      </p:cBhvr>
                                      <p:tavLst>
                                        <p:tav tm="0">
                                          <p:val>
                                            <p:fltVal val="0.5"/>
                                          </p:val>
                                        </p:tav>
                                        <p:tav tm="100000">
                                          <p:val>
                                            <p:strVal val="#ppt_x"/>
                                          </p:val>
                                        </p:tav>
                                      </p:tavLst>
                                    </p:anim>
                                    <p:anim calcmode="lin" valueType="num">
                                      <p:cBhvr>
                                        <p:cTn id="209" dur="500" fill="hold"/>
                                        <p:tgtEl>
                                          <p:spTgt spid="1419301"/>
                                        </p:tgtEl>
                                        <p:attrNameLst>
                                          <p:attrName>ppt_y</p:attrName>
                                        </p:attrNameLst>
                                      </p:cBhvr>
                                      <p:tavLst>
                                        <p:tav tm="0">
                                          <p:val>
                                            <p:fltVal val="0.5"/>
                                          </p:val>
                                        </p:tav>
                                        <p:tav tm="100000">
                                          <p:val>
                                            <p:strVal val="#ppt_y"/>
                                          </p:val>
                                        </p:tav>
                                      </p:tavLst>
                                    </p:anim>
                                  </p:childTnLst>
                                </p:cTn>
                              </p:par>
                            </p:childTnLst>
                          </p:cTn>
                        </p:par>
                        <p:par>
                          <p:cTn id="210" fill="hold" nodeType="afterGroup">
                            <p:stCondLst>
                              <p:cond delay="11500"/>
                            </p:stCondLst>
                            <p:childTnLst>
                              <p:par>
                                <p:cTn id="211" presetID="23" presetClass="entr" presetSubtype="528" fill="hold" grpId="0" nodeType="afterEffect">
                                  <p:stCondLst>
                                    <p:cond delay="0"/>
                                  </p:stCondLst>
                                  <p:childTnLst>
                                    <p:set>
                                      <p:cBhvr>
                                        <p:cTn id="212" dur="1" fill="hold">
                                          <p:stCondLst>
                                            <p:cond delay="0"/>
                                          </p:stCondLst>
                                        </p:cTn>
                                        <p:tgtEl>
                                          <p:spTgt spid="1419364"/>
                                        </p:tgtEl>
                                        <p:attrNameLst>
                                          <p:attrName>style.visibility</p:attrName>
                                        </p:attrNameLst>
                                      </p:cBhvr>
                                      <p:to>
                                        <p:strVal val="visible"/>
                                      </p:to>
                                    </p:set>
                                    <p:anim calcmode="lin" valueType="num">
                                      <p:cBhvr>
                                        <p:cTn id="213" dur="500" fill="hold"/>
                                        <p:tgtEl>
                                          <p:spTgt spid="1419364"/>
                                        </p:tgtEl>
                                        <p:attrNameLst>
                                          <p:attrName>ppt_w</p:attrName>
                                        </p:attrNameLst>
                                      </p:cBhvr>
                                      <p:tavLst>
                                        <p:tav tm="0">
                                          <p:val>
                                            <p:fltVal val="0"/>
                                          </p:val>
                                        </p:tav>
                                        <p:tav tm="100000">
                                          <p:val>
                                            <p:strVal val="#ppt_w"/>
                                          </p:val>
                                        </p:tav>
                                      </p:tavLst>
                                    </p:anim>
                                    <p:anim calcmode="lin" valueType="num">
                                      <p:cBhvr>
                                        <p:cTn id="214" dur="500" fill="hold"/>
                                        <p:tgtEl>
                                          <p:spTgt spid="1419364"/>
                                        </p:tgtEl>
                                        <p:attrNameLst>
                                          <p:attrName>ppt_h</p:attrName>
                                        </p:attrNameLst>
                                      </p:cBhvr>
                                      <p:tavLst>
                                        <p:tav tm="0">
                                          <p:val>
                                            <p:fltVal val="0"/>
                                          </p:val>
                                        </p:tav>
                                        <p:tav tm="100000">
                                          <p:val>
                                            <p:strVal val="#ppt_h"/>
                                          </p:val>
                                        </p:tav>
                                      </p:tavLst>
                                    </p:anim>
                                    <p:anim calcmode="lin" valueType="num">
                                      <p:cBhvr>
                                        <p:cTn id="215" dur="500" fill="hold"/>
                                        <p:tgtEl>
                                          <p:spTgt spid="1419364"/>
                                        </p:tgtEl>
                                        <p:attrNameLst>
                                          <p:attrName>ppt_x</p:attrName>
                                        </p:attrNameLst>
                                      </p:cBhvr>
                                      <p:tavLst>
                                        <p:tav tm="0">
                                          <p:val>
                                            <p:fltVal val="0.5"/>
                                          </p:val>
                                        </p:tav>
                                        <p:tav tm="100000">
                                          <p:val>
                                            <p:strVal val="#ppt_x"/>
                                          </p:val>
                                        </p:tav>
                                      </p:tavLst>
                                    </p:anim>
                                    <p:anim calcmode="lin" valueType="num">
                                      <p:cBhvr>
                                        <p:cTn id="216" dur="500" fill="hold"/>
                                        <p:tgtEl>
                                          <p:spTgt spid="1419364"/>
                                        </p:tgtEl>
                                        <p:attrNameLst>
                                          <p:attrName>ppt_y</p:attrName>
                                        </p:attrNameLst>
                                      </p:cBhvr>
                                      <p:tavLst>
                                        <p:tav tm="0">
                                          <p:val>
                                            <p:fltVal val="0.5"/>
                                          </p:val>
                                        </p:tav>
                                        <p:tav tm="100000">
                                          <p:val>
                                            <p:strVal val="#ppt_y"/>
                                          </p:val>
                                        </p:tav>
                                      </p:tavLst>
                                    </p:anim>
                                  </p:childTnLst>
                                </p:cTn>
                              </p:par>
                            </p:childTnLst>
                          </p:cTn>
                        </p:par>
                        <p:par>
                          <p:cTn id="217" fill="hold" nodeType="afterGroup">
                            <p:stCondLst>
                              <p:cond delay="12000"/>
                            </p:stCondLst>
                            <p:childTnLst>
                              <p:par>
                                <p:cTn id="218" presetID="23" presetClass="entr" presetSubtype="528" fill="hold" grpId="0" nodeType="afterEffect">
                                  <p:stCondLst>
                                    <p:cond delay="0"/>
                                  </p:stCondLst>
                                  <p:childTnLst>
                                    <p:set>
                                      <p:cBhvr>
                                        <p:cTn id="219" dur="1" fill="hold">
                                          <p:stCondLst>
                                            <p:cond delay="0"/>
                                          </p:stCondLst>
                                        </p:cTn>
                                        <p:tgtEl>
                                          <p:spTgt spid="1419317"/>
                                        </p:tgtEl>
                                        <p:attrNameLst>
                                          <p:attrName>style.visibility</p:attrName>
                                        </p:attrNameLst>
                                      </p:cBhvr>
                                      <p:to>
                                        <p:strVal val="visible"/>
                                      </p:to>
                                    </p:set>
                                    <p:anim calcmode="lin" valueType="num">
                                      <p:cBhvr>
                                        <p:cTn id="220" dur="500" fill="hold"/>
                                        <p:tgtEl>
                                          <p:spTgt spid="1419317"/>
                                        </p:tgtEl>
                                        <p:attrNameLst>
                                          <p:attrName>ppt_w</p:attrName>
                                        </p:attrNameLst>
                                      </p:cBhvr>
                                      <p:tavLst>
                                        <p:tav tm="0">
                                          <p:val>
                                            <p:fltVal val="0"/>
                                          </p:val>
                                        </p:tav>
                                        <p:tav tm="100000">
                                          <p:val>
                                            <p:strVal val="#ppt_w"/>
                                          </p:val>
                                        </p:tav>
                                      </p:tavLst>
                                    </p:anim>
                                    <p:anim calcmode="lin" valueType="num">
                                      <p:cBhvr>
                                        <p:cTn id="221" dur="500" fill="hold"/>
                                        <p:tgtEl>
                                          <p:spTgt spid="1419317"/>
                                        </p:tgtEl>
                                        <p:attrNameLst>
                                          <p:attrName>ppt_h</p:attrName>
                                        </p:attrNameLst>
                                      </p:cBhvr>
                                      <p:tavLst>
                                        <p:tav tm="0">
                                          <p:val>
                                            <p:fltVal val="0"/>
                                          </p:val>
                                        </p:tav>
                                        <p:tav tm="100000">
                                          <p:val>
                                            <p:strVal val="#ppt_h"/>
                                          </p:val>
                                        </p:tav>
                                      </p:tavLst>
                                    </p:anim>
                                    <p:anim calcmode="lin" valueType="num">
                                      <p:cBhvr>
                                        <p:cTn id="222" dur="500" fill="hold"/>
                                        <p:tgtEl>
                                          <p:spTgt spid="1419317"/>
                                        </p:tgtEl>
                                        <p:attrNameLst>
                                          <p:attrName>ppt_x</p:attrName>
                                        </p:attrNameLst>
                                      </p:cBhvr>
                                      <p:tavLst>
                                        <p:tav tm="0">
                                          <p:val>
                                            <p:fltVal val="0.5"/>
                                          </p:val>
                                        </p:tav>
                                        <p:tav tm="100000">
                                          <p:val>
                                            <p:strVal val="#ppt_x"/>
                                          </p:val>
                                        </p:tav>
                                      </p:tavLst>
                                    </p:anim>
                                    <p:anim calcmode="lin" valueType="num">
                                      <p:cBhvr>
                                        <p:cTn id="223" dur="500" fill="hold"/>
                                        <p:tgtEl>
                                          <p:spTgt spid="1419317"/>
                                        </p:tgtEl>
                                        <p:attrNameLst>
                                          <p:attrName>ppt_y</p:attrName>
                                        </p:attrNameLst>
                                      </p:cBhvr>
                                      <p:tavLst>
                                        <p:tav tm="0">
                                          <p:val>
                                            <p:fltVal val="0.5"/>
                                          </p:val>
                                        </p:tav>
                                        <p:tav tm="100000">
                                          <p:val>
                                            <p:strVal val="#ppt_y"/>
                                          </p:val>
                                        </p:tav>
                                      </p:tavLst>
                                    </p:anim>
                                  </p:childTnLst>
                                </p:cTn>
                              </p:par>
                            </p:childTnLst>
                          </p:cTn>
                        </p:par>
                        <p:par>
                          <p:cTn id="224" fill="hold" nodeType="afterGroup">
                            <p:stCondLst>
                              <p:cond delay="12500"/>
                            </p:stCondLst>
                            <p:childTnLst>
                              <p:par>
                                <p:cTn id="225" presetID="23" presetClass="entr" presetSubtype="528" fill="hold" grpId="0" nodeType="afterEffect">
                                  <p:stCondLst>
                                    <p:cond delay="0"/>
                                  </p:stCondLst>
                                  <p:childTnLst>
                                    <p:set>
                                      <p:cBhvr>
                                        <p:cTn id="226" dur="1" fill="hold">
                                          <p:stCondLst>
                                            <p:cond delay="0"/>
                                          </p:stCondLst>
                                        </p:cTn>
                                        <p:tgtEl>
                                          <p:spTgt spid="1419365"/>
                                        </p:tgtEl>
                                        <p:attrNameLst>
                                          <p:attrName>style.visibility</p:attrName>
                                        </p:attrNameLst>
                                      </p:cBhvr>
                                      <p:to>
                                        <p:strVal val="visible"/>
                                      </p:to>
                                    </p:set>
                                    <p:anim calcmode="lin" valueType="num">
                                      <p:cBhvr>
                                        <p:cTn id="227" dur="500" fill="hold"/>
                                        <p:tgtEl>
                                          <p:spTgt spid="1419365"/>
                                        </p:tgtEl>
                                        <p:attrNameLst>
                                          <p:attrName>ppt_w</p:attrName>
                                        </p:attrNameLst>
                                      </p:cBhvr>
                                      <p:tavLst>
                                        <p:tav tm="0">
                                          <p:val>
                                            <p:fltVal val="0"/>
                                          </p:val>
                                        </p:tav>
                                        <p:tav tm="100000">
                                          <p:val>
                                            <p:strVal val="#ppt_w"/>
                                          </p:val>
                                        </p:tav>
                                      </p:tavLst>
                                    </p:anim>
                                    <p:anim calcmode="lin" valueType="num">
                                      <p:cBhvr>
                                        <p:cTn id="228" dur="500" fill="hold"/>
                                        <p:tgtEl>
                                          <p:spTgt spid="1419365"/>
                                        </p:tgtEl>
                                        <p:attrNameLst>
                                          <p:attrName>ppt_h</p:attrName>
                                        </p:attrNameLst>
                                      </p:cBhvr>
                                      <p:tavLst>
                                        <p:tav tm="0">
                                          <p:val>
                                            <p:fltVal val="0"/>
                                          </p:val>
                                        </p:tav>
                                        <p:tav tm="100000">
                                          <p:val>
                                            <p:strVal val="#ppt_h"/>
                                          </p:val>
                                        </p:tav>
                                      </p:tavLst>
                                    </p:anim>
                                    <p:anim calcmode="lin" valueType="num">
                                      <p:cBhvr>
                                        <p:cTn id="229" dur="500" fill="hold"/>
                                        <p:tgtEl>
                                          <p:spTgt spid="1419365"/>
                                        </p:tgtEl>
                                        <p:attrNameLst>
                                          <p:attrName>ppt_x</p:attrName>
                                        </p:attrNameLst>
                                      </p:cBhvr>
                                      <p:tavLst>
                                        <p:tav tm="0">
                                          <p:val>
                                            <p:fltVal val="0.5"/>
                                          </p:val>
                                        </p:tav>
                                        <p:tav tm="100000">
                                          <p:val>
                                            <p:strVal val="#ppt_x"/>
                                          </p:val>
                                        </p:tav>
                                      </p:tavLst>
                                    </p:anim>
                                    <p:anim calcmode="lin" valueType="num">
                                      <p:cBhvr>
                                        <p:cTn id="230" dur="500" fill="hold"/>
                                        <p:tgtEl>
                                          <p:spTgt spid="1419365"/>
                                        </p:tgtEl>
                                        <p:attrNameLst>
                                          <p:attrName>ppt_y</p:attrName>
                                        </p:attrNameLst>
                                      </p:cBhvr>
                                      <p:tavLst>
                                        <p:tav tm="0">
                                          <p:val>
                                            <p:fltVal val="0.5"/>
                                          </p:val>
                                        </p:tav>
                                        <p:tav tm="100000">
                                          <p:val>
                                            <p:strVal val="#ppt_y"/>
                                          </p:val>
                                        </p:tav>
                                      </p:tavLst>
                                    </p:anim>
                                  </p:childTnLst>
                                </p:cTn>
                              </p:par>
                            </p:childTnLst>
                          </p:cTn>
                        </p:par>
                        <p:par>
                          <p:cTn id="231" fill="hold" nodeType="afterGroup">
                            <p:stCondLst>
                              <p:cond delay="13000"/>
                            </p:stCondLst>
                            <p:childTnLst>
                              <p:par>
                                <p:cTn id="232" presetID="23" presetClass="entr" presetSubtype="528" fill="hold" grpId="0" nodeType="afterEffect">
                                  <p:stCondLst>
                                    <p:cond delay="0"/>
                                  </p:stCondLst>
                                  <p:childTnLst>
                                    <p:set>
                                      <p:cBhvr>
                                        <p:cTn id="233" dur="1" fill="hold">
                                          <p:stCondLst>
                                            <p:cond delay="0"/>
                                          </p:stCondLst>
                                        </p:cTn>
                                        <p:tgtEl>
                                          <p:spTgt spid="1419302"/>
                                        </p:tgtEl>
                                        <p:attrNameLst>
                                          <p:attrName>style.visibility</p:attrName>
                                        </p:attrNameLst>
                                      </p:cBhvr>
                                      <p:to>
                                        <p:strVal val="visible"/>
                                      </p:to>
                                    </p:set>
                                    <p:anim calcmode="lin" valueType="num">
                                      <p:cBhvr>
                                        <p:cTn id="234" dur="500" fill="hold"/>
                                        <p:tgtEl>
                                          <p:spTgt spid="1419302"/>
                                        </p:tgtEl>
                                        <p:attrNameLst>
                                          <p:attrName>ppt_w</p:attrName>
                                        </p:attrNameLst>
                                      </p:cBhvr>
                                      <p:tavLst>
                                        <p:tav tm="0">
                                          <p:val>
                                            <p:fltVal val="0"/>
                                          </p:val>
                                        </p:tav>
                                        <p:tav tm="100000">
                                          <p:val>
                                            <p:strVal val="#ppt_w"/>
                                          </p:val>
                                        </p:tav>
                                      </p:tavLst>
                                    </p:anim>
                                    <p:anim calcmode="lin" valueType="num">
                                      <p:cBhvr>
                                        <p:cTn id="235" dur="500" fill="hold"/>
                                        <p:tgtEl>
                                          <p:spTgt spid="1419302"/>
                                        </p:tgtEl>
                                        <p:attrNameLst>
                                          <p:attrName>ppt_h</p:attrName>
                                        </p:attrNameLst>
                                      </p:cBhvr>
                                      <p:tavLst>
                                        <p:tav tm="0">
                                          <p:val>
                                            <p:fltVal val="0"/>
                                          </p:val>
                                        </p:tav>
                                        <p:tav tm="100000">
                                          <p:val>
                                            <p:strVal val="#ppt_h"/>
                                          </p:val>
                                        </p:tav>
                                      </p:tavLst>
                                    </p:anim>
                                    <p:anim calcmode="lin" valueType="num">
                                      <p:cBhvr>
                                        <p:cTn id="236" dur="500" fill="hold"/>
                                        <p:tgtEl>
                                          <p:spTgt spid="1419302"/>
                                        </p:tgtEl>
                                        <p:attrNameLst>
                                          <p:attrName>ppt_x</p:attrName>
                                        </p:attrNameLst>
                                      </p:cBhvr>
                                      <p:tavLst>
                                        <p:tav tm="0">
                                          <p:val>
                                            <p:fltVal val="0.5"/>
                                          </p:val>
                                        </p:tav>
                                        <p:tav tm="100000">
                                          <p:val>
                                            <p:strVal val="#ppt_x"/>
                                          </p:val>
                                        </p:tav>
                                      </p:tavLst>
                                    </p:anim>
                                    <p:anim calcmode="lin" valueType="num">
                                      <p:cBhvr>
                                        <p:cTn id="237" dur="500" fill="hold"/>
                                        <p:tgtEl>
                                          <p:spTgt spid="1419302"/>
                                        </p:tgtEl>
                                        <p:attrNameLst>
                                          <p:attrName>ppt_y</p:attrName>
                                        </p:attrNameLst>
                                      </p:cBhvr>
                                      <p:tavLst>
                                        <p:tav tm="0">
                                          <p:val>
                                            <p:fltVal val="0.5"/>
                                          </p:val>
                                        </p:tav>
                                        <p:tav tm="100000">
                                          <p:val>
                                            <p:strVal val="#ppt_y"/>
                                          </p:val>
                                        </p:tav>
                                      </p:tavLst>
                                    </p:anim>
                                  </p:childTnLst>
                                </p:cTn>
                              </p:par>
                            </p:childTnLst>
                          </p:cTn>
                        </p:par>
                        <p:par>
                          <p:cTn id="238" fill="hold" nodeType="afterGroup">
                            <p:stCondLst>
                              <p:cond delay="13500"/>
                            </p:stCondLst>
                            <p:childTnLst>
                              <p:par>
                                <p:cTn id="239" presetID="23" presetClass="entr" presetSubtype="528" fill="hold" grpId="0" nodeType="afterEffect">
                                  <p:stCondLst>
                                    <p:cond delay="0"/>
                                  </p:stCondLst>
                                  <p:childTnLst>
                                    <p:set>
                                      <p:cBhvr>
                                        <p:cTn id="240" dur="1" fill="hold">
                                          <p:stCondLst>
                                            <p:cond delay="0"/>
                                          </p:stCondLst>
                                        </p:cTn>
                                        <p:tgtEl>
                                          <p:spTgt spid="1419318"/>
                                        </p:tgtEl>
                                        <p:attrNameLst>
                                          <p:attrName>style.visibility</p:attrName>
                                        </p:attrNameLst>
                                      </p:cBhvr>
                                      <p:to>
                                        <p:strVal val="visible"/>
                                      </p:to>
                                    </p:set>
                                    <p:anim calcmode="lin" valueType="num">
                                      <p:cBhvr>
                                        <p:cTn id="241" dur="500" fill="hold"/>
                                        <p:tgtEl>
                                          <p:spTgt spid="1419318"/>
                                        </p:tgtEl>
                                        <p:attrNameLst>
                                          <p:attrName>ppt_w</p:attrName>
                                        </p:attrNameLst>
                                      </p:cBhvr>
                                      <p:tavLst>
                                        <p:tav tm="0">
                                          <p:val>
                                            <p:fltVal val="0"/>
                                          </p:val>
                                        </p:tav>
                                        <p:tav tm="100000">
                                          <p:val>
                                            <p:strVal val="#ppt_w"/>
                                          </p:val>
                                        </p:tav>
                                      </p:tavLst>
                                    </p:anim>
                                    <p:anim calcmode="lin" valueType="num">
                                      <p:cBhvr>
                                        <p:cTn id="242" dur="500" fill="hold"/>
                                        <p:tgtEl>
                                          <p:spTgt spid="1419318"/>
                                        </p:tgtEl>
                                        <p:attrNameLst>
                                          <p:attrName>ppt_h</p:attrName>
                                        </p:attrNameLst>
                                      </p:cBhvr>
                                      <p:tavLst>
                                        <p:tav tm="0">
                                          <p:val>
                                            <p:fltVal val="0"/>
                                          </p:val>
                                        </p:tav>
                                        <p:tav tm="100000">
                                          <p:val>
                                            <p:strVal val="#ppt_h"/>
                                          </p:val>
                                        </p:tav>
                                      </p:tavLst>
                                    </p:anim>
                                    <p:anim calcmode="lin" valueType="num">
                                      <p:cBhvr>
                                        <p:cTn id="243" dur="500" fill="hold"/>
                                        <p:tgtEl>
                                          <p:spTgt spid="1419318"/>
                                        </p:tgtEl>
                                        <p:attrNameLst>
                                          <p:attrName>ppt_x</p:attrName>
                                        </p:attrNameLst>
                                      </p:cBhvr>
                                      <p:tavLst>
                                        <p:tav tm="0">
                                          <p:val>
                                            <p:fltVal val="0.5"/>
                                          </p:val>
                                        </p:tav>
                                        <p:tav tm="100000">
                                          <p:val>
                                            <p:strVal val="#ppt_x"/>
                                          </p:val>
                                        </p:tav>
                                      </p:tavLst>
                                    </p:anim>
                                    <p:anim calcmode="lin" valueType="num">
                                      <p:cBhvr>
                                        <p:cTn id="244" dur="500" fill="hold"/>
                                        <p:tgtEl>
                                          <p:spTgt spid="1419318"/>
                                        </p:tgtEl>
                                        <p:attrNameLst>
                                          <p:attrName>ppt_y</p:attrName>
                                        </p:attrNameLst>
                                      </p:cBhvr>
                                      <p:tavLst>
                                        <p:tav tm="0">
                                          <p:val>
                                            <p:fltVal val="0.5"/>
                                          </p:val>
                                        </p:tav>
                                        <p:tav tm="100000">
                                          <p:val>
                                            <p:strVal val="#ppt_y"/>
                                          </p:val>
                                        </p:tav>
                                      </p:tavLst>
                                    </p:anim>
                                  </p:childTnLst>
                                </p:cTn>
                              </p:par>
                            </p:childTnLst>
                          </p:cTn>
                        </p:par>
                        <p:par>
                          <p:cTn id="245" fill="hold" nodeType="afterGroup">
                            <p:stCondLst>
                              <p:cond delay="14000"/>
                            </p:stCondLst>
                            <p:childTnLst>
                              <p:par>
                                <p:cTn id="246" presetID="23" presetClass="entr" presetSubtype="528" fill="hold" grpId="0" nodeType="afterEffect">
                                  <p:stCondLst>
                                    <p:cond delay="0"/>
                                  </p:stCondLst>
                                  <p:childTnLst>
                                    <p:set>
                                      <p:cBhvr>
                                        <p:cTn id="247" dur="1" fill="hold">
                                          <p:stCondLst>
                                            <p:cond delay="0"/>
                                          </p:stCondLst>
                                        </p:cTn>
                                        <p:tgtEl>
                                          <p:spTgt spid="1419366"/>
                                        </p:tgtEl>
                                        <p:attrNameLst>
                                          <p:attrName>style.visibility</p:attrName>
                                        </p:attrNameLst>
                                      </p:cBhvr>
                                      <p:to>
                                        <p:strVal val="visible"/>
                                      </p:to>
                                    </p:set>
                                    <p:anim calcmode="lin" valueType="num">
                                      <p:cBhvr>
                                        <p:cTn id="248" dur="500" fill="hold"/>
                                        <p:tgtEl>
                                          <p:spTgt spid="1419366"/>
                                        </p:tgtEl>
                                        <p:attrNameLst>
                                          <p:attrName>ppt_w</p:attrName>
                                        </p:attrNameLst>
                                      </p:cBhvr>
                                      <p:tavLst>
                                        <p:tav tm="0">
                                          <p:val>
                                            <p:fltVal val="0"/>
                                          </p:val>
                                        </p:tav>
                                        <p:tav tm="100000">
                                          <p:val>
                                            <p:strVal val="#ppt_w"/>
                                          </p:val>
                                        </p:tav>
                                      </p:tavLst>
                                    </p:anim>
                                    <p:anim calcmode="lin" valueType="num">
                                      <p:cBhvr>
                                        <p:cTn id="249" dur="500" fill="hold"/>
                                        <p:tgtEl>
                                          <p:spTgt spid="1419366"/>
                                        </p:tgtEl>
                                        <p:attrNameLst>
                                          <p:attrName>ppt_h</p:attrName>
                                        </p:attrNameLst>
                                      </p:cBhvr>
                                      <p:tavLst>
                                        <p:tav tm="0">
                                          <p:val>
                                            <p:fltVal val="0"/>
                                          </p:val>
                                        </p:tav>
                                        <p:tav tm="100000">
                                          <p:val>
                                            <p:strVal val="#ppt_h"/>
                                          </p:val>
                                        </p:tav>
                                      </p:tavLst>
                                    </p:anim>
                                    <p:anim calcmode="lin" valueType="num">
                                      <p:cBhvr>
                                        <p:cTn id="250" dur="500" fill="hold"/>
                                        <p:tgtEl>
                                          <p:spTgt spid="1419366"/>
                                        </p:tgtEl>
                                        <p:attrNameLst>
                                          <p:attrName>ppt_x</p:attrName>
                                        </p:attrNameLst>
                                      </p:cBhvr>
                                      <p:tavLst>
                                        <p:tav tm="0">
                                          <p:val>
                                            <p:fltVal val="0.5"/>
                                          </p:val>
                                        </p:tav>
                                        <p:tav tm="100000">
                                          <p:val>
                                            <p:strVal val="#ppt_x"/>
                                          </p:val>
                                        </p:tav>
                                      </p:tavLst>
                                    </p:anim>
                                    <p:anim calcmode="lin" valueType="num">
                                      <p:cBhvr>
                                        <p:cTn id="251" dur="500" fill="hold"/>
                                        <p:tgtEl>
                                          <p:spTgt spid="1419366"/>
                                        </p:tgtEl>
                                        <p:attrNameLst>
                                          <p:attrName>ppt_y</p:attrName>
                                        </p:attrNameLst>
                                      </p:cBhvr>
                                      <p:tavLst>
                                        <p:tav tm="0">
                                          <p:val>
                                            <p:fltVal val="0.5"/>
                                          </p:val>
                                        </p:tav>
                                        <p:tav tm="100000">
                                          <p:val>
                                            <p:strVal val="#ppt_y"/>
                                          </p:val>
                                        </p:tav>
                                      </p:tavLst>
                                    </p:anim>
                                  </p:childTnLst>
                                </p:cTn>
                              </p:par>
                            </p:childTnLst>
                          </p:cTn>
                        </p:par>
                        <p:par>
                          <p:cTn id="252" fill="hold" nodeType="afterGroup">
                            <p:stCondLst>
                              <p:cond delay="14500"/>
                            </p:stCondLst>
                            <p:childTnLst>
                              <p:par>
                                <p:cTn id="253" presetID="23" presetClass="entr" presetSubtype="528" fill="hold" grpId="0" nodeType="afterEffect">
                                  <p:stCondLst>
                                    <p:cond delay="0"/>
                                  </p:stCondLst>
                                  <p:childTnLst>
                                    <p:set>
                                      <p:cBhvr>
                                        <p:cTn id="254" dur="1" fill="hold">
                                          <p:stCondLst>
                                            <p:cond delay="0"/>
                                          </p:stCondLst>
                                        </p:cTn>
                                        <p:tgtEl>
                                          <p:spTgt spid="1419319"/>
                                        </p:tgtEl>
                                        <p:attrNameLst>
                                          <p:attrName>style.visibility</p:attrName>
                                        </p:attrNameLst>
                                      </p:cBhvr>
                                      <p:to>
                                        <p:strVal val="visible"/>
                                      </p:to>
                                    </p:set>
                                    <p:anim calcmode="lin" valueType="num">
                                      <p:cBhvr>
                                        <p:cTn id="255" dur="500" fill="hold"/>
                                        <p:tgtEl>
                                          <p:spTgt spid="1419319"/>
                                        </p:tgtEl>
                                        <p:attrNameLst>
                                          <p:attrName>ppt_w</p:attrName>
                                        </p:attrNameLst>
                                      </p:cBhvr>
                                      <p:tavLst>
                                        <p:tav tm="0">
                                          <p:val>
                                            <p:fltVal val="0"/>
                                          </p:val>
                                        </p:tav>
                                        <p:tav tm="100000">
                                          <p:val>
                                            <p:strVal val="#ppt_w"/>
                                          </p:val>
                                        </p:tav>
                                      </p:tavLst>
                                    </p:anim>
                                    <p:anim calcmode="lin" valueType="num">
                                      <p:cBhvr>
                                        <p:cTn id="256" dur="500" fill="hold"/>
                                        <p:tgtEl>
                                          <p:spTgt spid="1419319"/>
                                        </p:tgtEl>
                                        <p:attrNameLst>
                                          <p:attrName>ppt_h</p:attrName>
                                        </p:attrNameLst>
                                      </p:cBhvr>
                                      <p:tavLst>
                                        <p:tav tm="0">
                                          <p:val>
                                            <p:fltVal val="0"/>
                                          </p:val>
                                        </p:tav>
                                        <p:tav tm="100000">
                                          <p:val>
                                            <p:strVal val="#ppt_h"/>
                                          </p:val>
                                        </p:tav>
                                      </p:tavLst>
                                    </p:anim>
                                    <p:anim calcmode="lin" valueType="num">
                                      <p:cBhvr>
                                        <p:cTn id="257" dur="500" fill="hold"/>
                                        <p:tgtEl>
                                          <p:spTgt spid="1419319"/>
                                        </p:tgtEl>
                                        <p:attrNameLst>
                                          <p:attrName>ppt_x</p:attrName>
                                        </p:attrNameLst>
                                      </p:cBhvr>
                                      <p:tavLst>
                                        <p:tav tm="0">
                                          <p:val>
                                            <p:fltVal val="0.5"/>
                                          </p:val>
                                        </p:tav>
                                        <p:tav tm="100000">
                                          <p:val>
                                            <p:strVal val="#ppt_x"/>
                                          </p:val>
                                        </p:tav>
                                      </p:tavLst>
                                    </p:anim>
                                    <p:anim calcmode="lin" valueType="num">
                                      <p:cBhvr>
                                        <p:cTn id="258" dur="500" fill="hold"/>
                                        <p:tgtEl>
                                          <p:spTgt spid="1419319"/>
                                        </p:tgtEl>
                                        <p:attrNameLst>
                                          <p:attrName>ppt_y</p:attrName>
                                        </p:attrNameLst>
                                      </p:cBhvr>
                                      <p:tavLst>
                                        <p:tav tm="0">
                                          <p:val>
                                            <p:fltVal val="0.5"/>
                                          </p:val>
                                        </p:tav>
                                        <p:tav tm="100000">
                                          <p:val>
                                            <p:strVal val="#ppt_y"/>
                                          </p:val>
                                        </p:tav>
                                      </p:tavLst>
                                    </p:anim>
                                  </p:childTnLst>
                                </p:cTn>
                              </p:par>
                            </p:childTnLst>
                          </p:cTn>
                        </p:par>
                        <p:par>
                          <p:cTn id="259" fill="hold" nodeType="afterGroup">
                            <p:stCondLst>
                              <p:cond delay="15000"/>
                            </p:stCondLst>
                            <p:childTnLst>
                              <p:par>
                                <p:cTn id="260" presetID="23" presetClass="entr" presetSubtype="528" fill="hold" grpId="0" nodeType="afterEffect">
                                  <p:stCondLst>
                                    <p:cond delay="0"/>
                                  </p:stCondLst>
                                  <p:childTnLst>
                                    <p:set>
                                      <p:cBhvr>
                                        <p:cTn id="261" dur="1" fill="hold">
                                          <p:stCondLst>
                                            <p:cond delay="0"/>
                                          </p:stCondLst>
                                        </p:cTn>
                                        <p:tgtEl>
                                          <p:spTgt spid="1419367"/>
                                        </p:tgtEl>
                                        <p:attrNameLst>
                                          <p:attrName>style.visibility</p:attrName>
                                        </p:attrNameLst>
                                      </p:cBhvr>
                                      <p:to>
                                        <p:strVal val="visible"/>
                                      </p:to>
                                    </p:set>
                                    <p:anim calcmode="lin" valueType="num">
                                      <p:cBhvr>
                                        <p:cTn id="262" dur="500" fill="hold"/>
                                        <p:tgtEl>
                                          <p:spTgt spid="1419367"/>
                                        </p:tgtEl>
                                        <p:attrNameLst>
                                          <p:attrName>ppt_w</p:attrName>
                                        </p:attrNameLst>
                                      </p:cBhvr>
                                      <p:tavLst>
                                        <p:tav tm="0">
                                          <p:val>
                                            <p:fltVal val="0"/>
                                          </p:val>
                                        </p:tav>
                                        <p:tav tm="100000">
                                          <p:val>
                                            <p:strVal val="#ppt_w"/>
                                          </p:val>
                                        </p:tav>
                                      </p:tavLst>
                                    </p:anim>
                                    <p:anim calcmode="lin" valueType="num">
                                      <p:cBhvr>
                                        <p:cTn id="263" dur="500" fill="hold"/>
                                        <p:tgtEl>
                                          <p:spTgt spid="1419367"/>
                                        </p:tgtEl>
                                        <p:attrNameLst>
                                          <p:attrName>ppt_h</p:attrName>
                                        </p:attrNameLst>
                                      </p:cBhvr>
                                      <p:tavLst>
                                        <p:tav tm="0">
                                          <p:val>
                                            <p:fltVal val="0"/>
                                          </p:val>
                                        </p:tav>
                                        <p:tav tm="100000">
                                          <p:val>
                                            <p:strVal val="#ppt_h"/>
                                          </p:val>
                                        </p:tav>
                                      </p:tavLst>
                                    </p:anim>
                                    <p:anim calcmode="lin" valueType="num">
                                      <p:cBhvr>
                                        <p:cTn id="264" dur="500" fill="hold"/>
                                        <p:tgtEl>
                                          <p:spTgt spid="1419367"/>
                                        </p:tgtEl>
                                        <p:attrNameLst>
                                          <p:attrName>ppt_x</p:attrName>
                                        </p:attrNameLst>
                                      </p:cBhvr>
                                      <p:tavLst>
                                        <p:tav tm="0">
                                          <p:val>
                                            <p:fltVal val="0.5"/>
                                          </p:val>
                                        </p:tav>
                                        <p:tav tm="100000">
                                          <p:val>
                                            <p:strVal val="#ppt_x"/>
                                          </p:val>
                                        </p:tav>
                                      </p:tavLst>
                                    </p:anim>
                                    <p:anim calcmode="lin" valueType="num">
                                      <p:cBhvr>
                                        <p:cTn id="265" dur="500" fill="hold"/>
                                        <p:tgtEl>
                                          <p:spTgt spid="1419367"/>
                                        </p:tgtEl>
                                        <p:attrNameLst>
                                          <p:attrName>ppt_y</p:attrName>
                                        </p:attrNameLst>
                                      </p:cBhvr>
                                      <p:tavLst>
                                        <p:tav tm="0">
                                          <p:val>
                                            <p:fltVal val="0.5"/>
                                          </p:val>
                                        </p:tav>
                                        <p:tav tm="100000">
                                          <p:val>
                                            <p:strVal val="#ppt_y"/>
                                          </p:val>
                                        </p:tav>
                                      </p:tavLst>
                                    </p:anim>
                                  </p:childTnLst>
                                </p:cTn>
                              </p:par>
                            </p:childTnLst>
                          </p:cTn>
                        </p:par>
                        <p:par>
                          <p:cTn id="266" fill="hold" nodeType="afterGroup">
                            <p:stCondLst>
                              <p:cond delay="15500"/>
                            </p:stCondLst>
                            <p:childTnLst>
                              <p:par>
                                <p:cTn id="267" presetID="1" presetClass="entr" presetSubtype="0" fill="hold" grpId="0" nodeType="afterEffect">
                                  <p:stCondLst>
                                    <p:cond delay="0"/>
                                  </p:stCondLst>
                                  <p:childTnLst>
                                    <p:set>
                                      <p:cBhvr>
                                        <p:cTn id="268" dur="1" fill="hold">
                                          <p:stCondLst>
                                            <p:cond delay="499"/>
                                          </p:stCondLst>
                                        </p:cTn>
                                        <p:tgtEl>
                                          <p:spTgt spid="1419345"/>
                                        </p:tgtEl>
                                        <p:attrNameLst>
                                          <p:attrName>style.visibility</p:attrName>
                                        </p:attrNameLst>
                                      </p:cBhvr>
                                      <p:to>
                                        <p:strVal val="visible"/>
                                      </p:to>
                                    </p:set>
                                  </p:childTnLst>
                                </p:cTn>
                              </p:par>
                            </p:childTnLst>
                          </p:cTn>
                        </p:par>
                        <p:par>
                          <p:cTn id="269" fill="hold" nodeType="afterGroup">
                            <p:stCondLst>
                              <p:cond delay="16000"/>
                            </p:stCondLst>
                            <p:childTnLst>
                              <p:par>
                                <p:cTn id="270" presetID="1" presetClass="entr" presetSubtype="0" fill="hold" nodeType="afterEffect">
                                  <p:stCondLst>
                                    <p:cond delay="0"/>
                                  </p:stCondLst>
                                  <p:childTnLst>
                                    <p:set>
                                      <p:cBhvr>
                                        <p:cTn id="271" dur="1" fill="hold">
                                          <p:stCondLst>
                                            <p:cond delay="499"/>
                                          </p:stCondLst>
                                        </p:cTn>
                                        <p:tgtEl>
                                          <p:spTgt spid="1419349"/>
                                        </p:tgtEl>
                                        <p:attrNameLst>
                                          <p:attrName>style.visibility</p:attrName>
                                        </p:attrNameLst>
                                      </p:cBhvr>
                                      <p:to>
                                        <p:strVal val="visible"/>
                                      </p:to>
                                    </p:set>
                                  </p:childTnLst>
                                  <p:subTnLst>
                                    <p:set>
                                      <p:cBhvr override="childStyle">
                                        <p:cTn dur="1" fill="hold" display="0" masterRel="nextClick" afterEffect="1"/>
                                        <p:tgtEl>
                                          <p:spTgt spid="1419349"/>
                                        </p:tgtEl>
                                        <p:attrNameLst>
                                          <p:attrName>style.visibility</p:attrName>
                                        </p:attrNameLst>
                                      </p:cBhvr>
                                      <p:to>
                                        <p:strVal val="hidden"/>
                                      </p:to>
                                    </p:set>
                                  </p:subTnLst>
                                </p:cTn>
                              </p:par>
                            </p:childTnLst>
                          </p:cTn>
                        </p:par>
                      </p:childTnLst>
                    </p:cTn>
                  </p:par>
                  <p:par>
                    <p:cTn id="272" fill="hold" nodeType="clickPar">
                      <p:stCondLst>
                        <p:cond delay="indefinite"/>
                      </p:stCondLst>
                      <p:childTnLst>
                        <p:par>
                          <p:cTn id="273" fill="hold" nodeType="withGroup">
                            <p:stCondLst>
                              <p:cond delay="0"/>
                            </p:stCondLst>
                            <p:childTnLst>
                              <p:par>
                                <p:cTn id="274" presetID="1" presetClass="entr" presetSubtype="0" fill="hold" nodeType="clickEffect">
                                  <p:stCondLst>
                                    <p:cond delay="0"/>
                                  </p:stCondLst>
                                  <p:childTnLst>
                                    <p:set>
                                      <p:cBhvr>
                                        <p:cTn id="275" dur="1" fill="hold">
                                          <p:stCondLst>
                                            <p:cond delay="499"/>
                                          </p:stCondLst>
                                        </p:cTn>
                                        <p:tgtEl>
                                          <p:spTgt spid="1419336"/>
                                        </p:tgtEl>
                                        <p:attrNameLst>
                                          <p:attrName>style.visibility</p:attrName>
                                        </p:attrNameLst>
                                      </p:cBhvr>
                                      <p:to>
                                        <p:strVal val="visible"/>
                                      </p:to>
                                    </p:set>
                                  </p:childTnLst>
                                </p:cTn>
                              </p:par>
                            </p:childTnLst>
                          </p:cTn>
                        </p:par>
                        <p:par>
                          <p:cTn id="276" fill="hold" nodeType="afterGroup">
                            <p:stCondLst>
                              <p:cond delay="500"/>
                            </p:stCondLst>
                            <p:childTnLst>
                              <p:par>
                                <p:cTn id="277" presetID="1" presetClass="entr" presetSubtype="0" fill="hold" nodeType="afterEffect">
                                  <p:stCondLst>
                                    <p:cond delay="4000"/>
                                  </p:stCondLst>
                                  <p:childTnLst>
                                    <p:set>
                                      <p:cBhvr>
                                        <p:cTn id="278" dur="1" fill="hold">
                                          <p:stCondLst>
                                            <p:cond delay="499"/>
                                          </p:stCondLst>
                                        </p:cTn>
                                        <p:tgtEl>
                                          <p:spTgt spid="1419333"/>
                                        </p:tgtEl>
                                        <p:attrNameLst>
                                          <p:attrName>style.visibility</p:attrName>
                                        </p:attrNameLst>
                                      </p:cBhvr>
                                      <p:to>
                                        <p:strVal val="visible"/>
                                      </p:to>
                                    </p:set>
                                  </p:childTnLst>
                                </p:cTn>
                              </p:par>
                            </p:childTnLst>
                          </p:cTn>
                        </p:par>
                        <p:par>
                          <p:cTn id="279" fill="hold" nodeType="afterGroup">
                            <p:stCondLst>
                              <p:cond delay="5000"/>
                            </p:stCondLst>
                            <p:childTnLst>
                              <p:par>
                                <p:cTn id="280" presetID="1" presetClass="entr" presetSubtype="0" fill="hold" nodeType="afterEffect">
                                  <p:stCondLst>
                                    <p:cond delay="4000"/>
                                  </p:stCondLst>
                                  <p:childTnLst>
                                    <p:set>
                                      <p:cBhvr>
                                        <p:cTn id="281" dur="1" fill="hold">
                                          <p:stCondLst>
                                            <p:cond delay="499"/>
                                          </p:stCondLst>
                                        </p:cTn>
                                        <p:tgtEl>
                                          <p:spTgt spid="1419330"/>
                                        </p:tgtEl>
                                        <p:attrNameLst>
                                          <p:attrName>style.visibility</p:attrName>
                                        </p:attrNameLst>
                                      </p:cBhvr>
                                      <p:to>
                                        <p:strVal val="visible"/>
                                      </p:to>
                                    </p:set>
                                  </p:childTnLst>
                                </p:cTn>
                              </p:par>
                            </p:childTnLst>
                          </p:cTn>
                        </p:par>
                        <p:par>
                          <p:cTn id="282" fill="hold" nodeType="afterGroup">
                            <p:stCondLst>
                              <p:cond delay="9500"/>
                            </p:stCondLst>
                            <p:childTnLst>
                              <p:par>
                                <p:cTn id="283" presetID="1" presetClass="entr" presetSubtype="0" fill="hold" nodeType="afterEffect">
                                  <p:stCondLst>
                                    <p:cond delay="4000"/>
                                  </p:stCondLst>
                                  <p:childTnLst>
                                    <p:set>
                                      <p:cBhvr>
                                        <p:cTn id="284" dur="1" fill="hold">
                                          <p:stCondLst>
                                            <p:cond delay="499"/>
                                          </p:stCondLst>
                                        </p:cTn>
                                        <p:tgtEl>
                                          <p:spTgt spid="1419342"/>
                                        </p:tgtEl>
                                        <p:attrNameLst>
                                          <p:attrName>style.visibility</p:attrName>
                                        </p:attrNameLst>
                                      </p:cBhvr>
                                      <p:to>
                                        <p:strVal val="visible"/>
                                      </p:to>
                                    </p:set>
                                  </p:childTnLst>
                                </p:cTn>
                              </p:par>
                            </p:childTnLst>
                          </p:cTn>
                        </p:par>
                        <p:par>
                          <p:cTn id="285" fill="hold" nodeType="afterGroup">
                            <p:stCondLst>
                              <p:cond delay="14000"/>
                            </p:stCondLst>
                            <p:childTnLst>
                              <p:par>
                                <p:cTn id="286" presetID="1" presetClass="entr" presetSubtype="0" fill="hold" nodeType="afterEffect">
                                  <p:stCondLst>
                                    <p:cond delay="4000"/>
                                  </p:stCondLst>
                                  <p:childTnLst>
                                    <p:set>
                                      <p:cBhvr>
                                        <p:cTn id="287" dur="1" fill="hold">
                                          <p:stCondLst>
                                            <p:cond delay="499"/>
                                          </p:stCondLst>
                                        </p:cTn>
                                        <p:tgtEl>
                                          <p:spTgt spid="14193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9297" grpId="0" animBg="1"/>
      <p:bldP spid="1419298" grpId="0" animBg="1"/>
      <p:bldP spid="1419299" grpId="0" animBg="1"/>
      <p:bldP spid="1419300" grpId="0" animBg="1"/>
      <p:bldP spid="1419301" grpId="0" animBg="1"/>
      <p:bldP spid="1419302" grpId="0" animBg="1"/>
      <p:bldP spid="1419303" grpId="0" animBg="1"/>
      <p:bldP spid="1419304" grpId="0" animBg="1"/>
      <p:bldP spid="1419305" grpId="0" animBg="1"/>
      <p:bldP spid="1419306" grpId="0" animBg="1"/>
      <p:bldP spid="1419307" grpId="0" animBg="1"/>
      <p:bldP spid="1419308" grpId="0" animBg="1"/>
      <p:bldP spid="1419309" grpId="0" animBg="1"/>
      <p:bldP spid="1419310" grpId="0" animBg="1"/>
      <p:bldP spid="1419311" grpId="0" animBg="1"/>
      <p:bldP spid="1419312" grpId="0" animBg="1"/>
      <p:bldP spid="1419313" grpId="0" animBg="1"/>
      <p:bldP spid="1419314" grpId="0" animBg="1"/>
      <p:bldP spid="1419315" grpId="0" animBg="1"/>
      <p:bldP spid="1419316" grpId="0" animBg="1"/>
      <p:bldP spid="1419317" grpId="0" animBg="1"/>
      <p:bldP spid="1419318" grpId="0" animBg="1"/>
      <p:bldP spid="1419319" grpId="0" animBg="1"/>
      <p:bldP spid="1419345" grpId="0" animBg="1"/>
      <p:bldP spid="1419346" grpId="0" animBg="1"/>
      <p:bldP spid="1419347" grpId="0" animBg="1"/>
      <p:bldP spid="1419348" grpId="0" animBg="1"/>
      <p:bldP spid="1419357" grpId="0" animBg="1"/>
      <p:bldP spid="1419358" grpId="0" animBg="1"/>
      <p:bldP spid="1419359" grpId="0" animBg="1"/>
      <p:bldP spid="1419360" grpId="0" animBg="1"/>
      <p:bldP spid="1419361" grpId="0" animBg="1"/>
      <p:bldP spid="1419362" grpId="0" animBg="1"/>
      <p:bldP spid="1419363" grpId="0" animBg="1"/>
      <p:bldP spid="1419364" grpId="0" animBg="1"/>
      <p:bldP spid="1419365" grpId="0" animBg="1"/>
      <p:bldP spid="1419366" grpId="0" animBg="1"/>
      <p:bldP spid="1419367" grpId="0" animBg="1"/>
      <p:bldP spid="1419368"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3 Marcador de pie de página"/>
          <p:cNvSpPr>
            <a:spLocks noGrp="1"/>
          </p:cNvSpPr>
          <p:nvPr>
            <p:ph type="ftr" sz="quarter" idx="10"/>
          </p:nvPr>
        </p:nvSpPr>
        <p:spPr/>
        <p:txBody>
          <a:bodyPr/>
          <a:lstStyle/>
          <a:p>
            <a:r>
              <a:rPr lang="en-US" altLang="en-US"/>
              <a:t>Quadrem Proprietário e Confidencial</a:t>
            </a:r>
          </a:p>
        </p:txBody>
      </p:sp>
      <p:sp>
        <p:nvSpPr>
          <p:cNvPr id="13" name="4 Marcador de número de diapositiva"/>
          <p:cNvSpPr>
            <a:spLocks noGrp="1"/>
          </p:cNvSpPr>
          <p:nvPr>
            <p:ph type="sldNum" sz="quarter" idx="11"/>
          </p:nvPr>
        </p:nvSpPr>
        <p:spPr/>
        <p:txBody>
          <a:bodyPr/>
          <a:lstStyle/>
          <a:p>
            <a:fld id="{D72123D7-9AF5-4227-B0BD-81F0BC20A0F5}" type="slidenum">
              <a:rPr lang="en-US" altLang="en-US"/>
              <a:pPr/>
              <a:t>51</a:t>
            </a:fld>
            <a:endParaRPr lang="en-US" altLang="en-US"/>
          </a:p>
        </p:txBody>
      </p:sp>
      <p:sp>
        <p:nvSpPr>
          <p:cNvPr id="1345542" name="Rectangle 6"/>
          <p:cNvSpPr>
            <a:spLocks noGrp="1" noChangeArrowheads="1"/>
          </p:cNvSpPr>
          <p:nvPr>
            <p:ph type="title"/>
          </p:nvPr>
        </p:nvSpPr>
        <p:spPr>
          <a:xfrm>
            <a:off x="467544" y="550825"/>
            <a:ext cx="7772400" cy="1143000"/>
          </a:xfrm>
          <a:noFill/>
          <a:ln/>
        </p:spPr>
        <p:txBody>
          <a:bodyPr/>
          <a:lstStyle/>
          <a:p>
            <a:r>
              <a:rPr lang="es-ES" sz="4800" dirty="0"/>
              <a:t>¿Por qué se han usado las Licitaciones Dinámicas ?</a:t>
            </a:r>
          </a:p>
        </p:txBody>
      </p:sp>
      <p:sp>
        <p:nvSpPr>
          <p:cNvPr id="1345543" name="Rectangle 7"/>
          <p:cNvSpPr>
            <a:spLocks noGrp="1" noChangeArrowheads="1"/>
          </p:cNvSpPr>
          <p:nvPr>
            <p:ph type="body" idx="1"/>
          </p:nvPr>
        </p:nvSpPr>
        <p:spPr>
          <a:xfrm>
            <a:off x="1763713" y="2997200"/>
            <a:ext cx="7772400" cy="2879725"/>
          </a:xfrm>
          <a:noFill/>
          <a:ln/>
        </p:spPr>
        <p:txBody>
          <a:bodyPr/>
          <a:lstStyle/>
          <a:p>
            <a:r>
              <a:rPr lang="es-ES" sz="1800" b="1" i="1">
                <a:effectLst>
                  <a:outerShdw blurRad="38100" dist="38100" dir="2700000" algn="tl">
                    <a:srgbClr val="000000"/>
                  </a:outerShdw>
                </a:effectLst>
              </a:rPr>
              <a:t>Reducción en Costos</a:t>
            </a:r>
          </a:p>
          <a:p>
            <a:pPr lvl="1"/>
            <a:r>
              <a:rPr lang="es-ES" sz="1600">
                <a:effectLst>
                  <a:outerShdw blurRad="38100" dist="38100" dir="2700000" algn="tl">
                    <a:srgbClr val="000000"/>
                  </a:outerShdw>
                </a:effectLst>
              </a:rPr>
              <a:t>	Ahorros promedio en torno al 10% por sobre montos esperados</a:t>
            </a:r>
          </a:p>
          <a:p>
            <a:endParaRPr lang="es-ES" sz="1800" b="1" i="1">
              <a:effectLst>
                <a:outerShdw blurRad="38100" dist="38100" dir="2700000" algn="tl">
                  <a:srgbClr val="000000"/>
                </a:outerShdw>
              </a:effectLst>
            </a:endParaRPr>
          </a:p>
          <a:p>
            <a:r>
              <a:rPr lang="es-ES" sz="1800" b="1" i="1">
                <a:effectLst>
                  <a:outerShdw blurRad="38100" dist="38100" dir="2700000" algn="tl">
                    <a:srgbClr val="000000"/>
                  </a:outerShdw>
                </a:effectLst>
              </a:rPr>
              <a:t>Negociación Eficiente</a:t>
            </a:r>
            <a:endParaRPr lang="es-ES" sz="1800">
              <a:effectLst>
                <a:outerShdw blurRad="38100" dist="38100" dir="2700000" algn="tl">
                  <a:srgbClr val="000000"/>
                </a:outerShdw>
              </a:effectLst>
            </a:endParaRPr>
          </a:p>
          <a:p>
            <a:pPr lvl="1"/>
            <a:r>
              <a:rPr lang="es-ES" sz="1600">
                <a:effectLst>
                  <a:outerShdw blurRad="38100" dist="38100" dir="2700000" algn="tl">
                    <a:srgbClr val="000000"/>
                  </a:outerShdw>
                </a:effectLst>
              </a:rPr>
              <a:t>	Múltiples ofertas en cortos períodos de tiempo</a:t>
            </a:r>
          </a:p>
          <a:p>
            <a:endParaRPr lang="es-ES" sz="1800">
              <a:effectLst>
                <a:outerShdw blurRad="38100" dist="38100" dir="2700000" algn="tl">
                  <a:srgbClr val="000000"/>
                </a:outerShdw>
              </a:effectLst>
            </a:endParaRPr>
          </a:p>
          <a:p>
            <a:r>
              <a:rPr lang="es-ES" sz="1800" b="1" i="1">
                <a:effectLst>
                  <a:outerShdw blurRad="38100" dist="38100" dir="2700000" algn="tl">
                    <a:srgbClr val="000000"/>
                  </a:outerShdw>
                </a:effectLst>
              </a:rPr>
              <a:t>Introducción Rentable Adquisición Electrónica (e-business)</a:t>
            </a:r>
            <a:endParaRPr lang="es-ES" sz="1800">
              <a:effectLst>
                <a:outerShdw blurRad="38100" dist="38100" dir="2700000" algn="tl">
                  <a:srgbClr val="000000"/>
                </a:outerShdw>
              </a:effectLst>
            </a:endParaRPr>
          </a:p>
          <a:p>
            <a:pPr lvl="1"/>
            <a:r>
              <a:rPr lang="es-ES" sz="1600">
                <a:effectLst>
                  <a:outerShdw blurRad="38100" dist="38100" dir="2700000" algn="tl">
                    <a:srgbClr val="000000"/>
                  </a:outerShdw>
                </a:effectLst>
              </a:rPr>
              <a:t>	Alto Retorno Sobre la Inversión (ROI) y cero costo 	implementación</a:t>
            </a:r>
            <a:endParaRPr lang="es-ES" sz="1800"/>
          </a:p>
        </p:txBody>
      </p:sp>
    </p:spTree>
    <p:extLst>
      <p:ext uri="{BB962C8B-B14F-4D97-AF65-F5344CB8AC3E}">
        <p14:creationId xmlns:p14="http://schemas.microsoft.com/office/powerpoint/2010/main" val="399072288"/>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345542"/>
                                        </p:tgtEl>
                                        <p:attrNameLst>
                                          <p:attrName>style.visibility</p:attrName>
                                        </p:attrNameLst>
                                      </p:cBhvr>
                                      <p:to>
                                        <p:strVal val="visible"/>
                                      </p:to>
                                    </p:set>
                                    <p:animEffect transition="in" filter="box(in)">
                                      <p:cBhvr>
                                        <p:cTn id="7" dur="500"/>
                                        <p:tgtEl>
                                          <p:spTgt spid="134554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345543">
                                            <p:txEl>
                                              <p:pRg st="0" end="0"/>
                                            </p:txEl>
                                          </p:spTgt>
                                        </p:tgtEl>
                                        <p:attrNameLst>
                                          <p:attrName>style.visibility</p:attrName>
                                        </p:attrNameLst>
                                      </p:cBhvr>
                                      <p:to>
                                        <p:strVal val="visible"/>
                                      </p:to>
                                    </p:set>
                                    <p:animEffect transition="in" filter="box(in)">
                                      <p:cBhvr>
                                        <p:cTn id="12" dur="500"/>
                                        <p:tgtEl>
                                          <p:spTgt spid="1345543">
                                            <p:txEl>
                                              <p:pRg st="0" end="0"/>
                                            </p:txEl>
                                          </p:spTgt>
                                        </p:tgtEl>
                                      </p:cBhvr>
                                    </p:animEffect>
                                  </p:childTnLst>
                                </p:cTn>
                              </p:par>
                              <p:par>
                                <p:cTn id="13" presetID="4" presetClass="entr" presetSubtype="16" fill="hold" grpId="0" nodeType="withEffect">
                                  <p:stCondLst>
                                    <p:cond delay="0"/>
                                  </p:stCondLst>
                                  <p:childTnLst>
                                    <p:set>
                                      <p:cBhvr>
                                        <p:cTn id="14" dur="1" fill="hold">
                                          <p:stCondLst>
                                            <p:cond delay="0"/>
                                          </p:stCondLst>
                                        </p:cTn>
                                        <p:tgtEl>
                                          <p:spTgt spid="1345543">
                                            <p:txEl>
                                              <p:pRg st="1" end="1"/>
                                            </p:txEl>
                                          </p:spTgt>
                                        </p:tgtEl>
                                        <p:attrNameLst>
                                          <p:attrName>style.visibility</p:attrName>
                                        </p:attrNameLst>
                                      </p:cBhvr>
                                      <p:to>
                                        <p:strVal val="visible"/>
                                      </p:to>
                                    </p:set>
                                    <p:animEffect transition="in" filter="box(in)">
                                      <p:cBhvr>
                                        <p:cTn id="15" dur="500"/>
                                        <p:tgtEl>
                                          <p:spTgt spid="1345543">
                                            <p:txEl>
                                              <p:pRg st="1" end="1"/>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4" presetClass="entr" presetSubtype="16" fill="hold" grpId="0" nodeType="clickEffect">
                                  <p:stCondLst>
                                    <p:cond delay="0"/>
                                  </p:stCondLst>
                                  <p:childTnLst>
                                    <p:set>
                                      <p:cBhvr>
                                        <p:cTn id="19" dur="1" fill="hold">
                                          <p:stCondLst>
                                            <p:cond delay="0"/>
                                          </p:stCondLst>
                                        </p:cTn>
                                        <p:tgtEl>
                                          <p:spTgt spid="1345543">
                                            <p:txEl>
                                              <p:pRg st="3" end="3"/>
                                            </p:txEl>
                                          </p:spTgt>
                                        </p:tgtEl>
                                        <p:attrNameLst>
                                          <p:attrName>style.visibility</p:attrName>
                                        </p:attrNameLst>
                                      </p:cBhvr>
                                      <p:to>
                                        <p:strVal val="visible"/>
                                      </p:to>
                                    </p:set>
                                    <p:animEffect transition="in" filter="box(in)">
                                      <p:cBhvr>
                                        <p:cTn id="20" dur="500"/>
                                        <p:tgtEl>
                                          <p:spTgt spid="1345543">
                                            <p:txEl>
                                              <p:pRg st="3" end="3"/>
                                            </p:txEl>
                                          </p:spTgt>
                                        </p:tgtEl>
                                      </p:cBhvr>
                                    </p:animEffect>
                                  </p:childTnLst>
                                </p:cTn>
                              </p:par>
                              <p:par>
                                <p:cTn id="21" presetID="4" presetClass="entr" presetSubtype="16" fill="hold" grpId="0" nodeType="withEffect">
                                  <p:stCondLst>
                                    <p:cond delay="0"/>
                                  </p:stCondLst>
                                  <p:childTnLst>
                                    <p:set>
                                      <p:cBhvr>
                                        <p:cTn id="22" dur="1" fill="hold">
                                          <p:stCondLst>
                                            <p:cond delay="0"/>
                                          </p:stCondLst>
                                        </p:cTn>
                                        <p:tgtEl>
                                          <p:spTgt spid="1345543">
                                            <p:txEl>
                                              <p:pRg st="4" end="4"/>
                                            </p:txEl>
                                          </p:spTgt>
                                        </p:tgtEl>
                                        <p:attrNameLst>
                                          <p:attrName>style.visibility</p:attrName>
                                        </p:attrNameLst>
                                      </p:cBhvr>
                                      <p:to>
                                        <p:strVal val="visible"/>
                                      </p:to>
                                    </p:set>
                                    <p:animEffect transition="in" filter="box(in)">
                                      <p:cBhvr>
                                        <p:cTn id="23" dur="500"/>
                                        <p:tgtEl>
                                          <p:spTgt spid="1345543">
                                            <p:txEl>
                                              <p:pRg st="4" end="4"/>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1345543">
                                            <p:txEl>
                                              <p:pRg st="6" end="6"/>
                                            </p:txEl>
                                          </p:spTgt>
                                        </p:tgtEl>
                                        <p:attrNameLst>
                                          <p:attrName>style.visibility</p:attrName>
                                        </p:attrNameLst>
                                      </p:cBhvr>
                                      <p:to>
                                        <p:strVal val="visible"/>
                                      </p:to>
                                    </p:set>
                                    <p:animEffect transition="in" filter="box(in)">
                                      <p:cBhvr>
                                        <p:cTn id="28" dur="500"/>
                                        <p:tgtEl>
                                          <p:spTgt spid="1345543">
                                            <p:txEl>
                                              <p:pRg st="6" end="6"/>
                                            </p:txEl>
                                          </p:spTgt>
                                        </p:tgtEl>
                                      </p:cBhvr>
                                    </p:animEffect>
                                  </p:childTnLst>
                                </p:cTn>
                              </p:par>
                              <p:par>
                                <p:cTn id="29" presetID="4" presetClass="entr" presetSubtype="16" fill="hold" grpId="0" nodeType="withEffect">
                                  <p:stCondLst>
                                    <p:cond delay="0"/>
                                  </p:stCondLst>
                                  <p:childTnLst>
                                    <p:set>
                                      <p:cBhvr>
                                        <p:cTn id="30" dur="1" fill="hold">
                                          <p:stCondLst>
                                            <p:cond delay="0"/>
                                          </p:stCondLst>
                                        </p:cTn>
                                        <p:tgtEl>
                                          <p:spTgt spid="1345543">
                                            <p:txEl>
                                              <p:pRg st="7" end="7"/>
                                            </p:txEl>
                                          </p:spTgt>
                                        </p:tgtEl>
                                        <p:attrNameLst>
                                          <p:attrName>style.visibility</p:attrName>
                                        </p:attrNameLst>
                                      </p:cBhvr>
                                      <p:to>
                                        <p:strVal val="visible"/>
                                      </p:to>
                                    </p:set>
                                    <p:animEffect transition="in" filter="box(in)">
                                      <p:cBhvr>
                                        <p:cTn id="31" dur="500"/>
                                        <p:tgtEl>
                                          <p:spTgt spid="134554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5542" grpId="0"/>
      <p:bldP spid="1345543"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2 Marcador de pie de página"/>
          <p:cNvSpPr>
            <a:spLocks noGrp="1"/>
          </p:cNvSpPr>
          <p:nvPr>
            <p:ph type="ftr" sz="quarter" idx="10"/>
          </p:nvPr>
        </p:nvSpPr>
        <p:spPr/>
        <p:txBody>
          <a:bodyPr/>
          <a:lstStyle/>
          <a:p>
            <a:r>
              <a:rPr lang="en-US" altLang="en-US"/>
              <a:t>Quadrem Proprietário e Confidencial</a:t>
            </a:r>
          </a:p>
        </p:txBody>
      </p:sp>
      <p:sp>
        <p:nvSpPr>
          <p:cNvPr id="6" name="3 Marcador de número de diapositiva"/>
          <p:cNvSpPr>
            <a:spLocks noGrp="1"/>
          </p:cNvSpPr>
          <p:nvPr>
            <p:ph type="sldNum" sz="quarter" idx="11"/>
          </p:nvPr>
        </p:nvSpPr>
        <p:spPr/>
        <p:txBody>
          <a:bodyPr/>
          <a:lstStyle/>
          <a:p>
            <a:fld id="{7AC57C9B-F1B2-46BE-8C7B-FDB086C43039}" type="slidenum">
              <a:rPr lang="en-US" altLang="en-US"/>
              <a:pPr/>
              <a:t>52</a:t>
            </a:fld>
            <a:endParaRPr lang="en-US" altLang="en-US"/>
          </a:p>
        </p:txBody>
      </p:sp>
      <p:sp>
        <p:nvSpPr>
          <p:cNvPr id="1516546" name="Rectangle 2"/>
          <p:cNvSpPr>
            <a:spLocks noGrp="1" noChangeArrowheads="1"/>
          </p:cNvSpPr>
          <p:nvPr>
            <p:ph type="title"/>
          </p:nvPr>
        </p:nvSpPr>
        <p:spPr>
          <a:xfrm>
            <a:off x="467544" y="476672"/>
            <a:ext cx="7772400" cy="679450"/>
          </a:xfrm>
          <a:noFill/>
          <a:ln/>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nchor="b"/>
          <a:lstStyle/>
          <a:p>
            <a:r>
              <a:rPr lang="es-CL" sz="4400" dirty="0">
                <a:solidFill>
                  <a:srgbClr val="FACE14"/>
                </a:solidFill>
              </a:rPr>
              <a:t>Ejemplo Insumo estratégico</a:t>
            </a:r>
          </a:p>
        </p:txBody>
      </p:sp>
      <p:graphicFrame>
        <p:nvGraphicFramePr>
          <p:cNvPr id="1516547" name="Object 3"/>
          <p:cNvGraphicFramePr>
            <a:graphicFrameLocks noChangeAspect="1"/>
          </p:cNvGraphicFramePr>
          <p:nvPr/>
        </p:nvGraphicFramePr>
        <p:xfrm>
          <a:off x="457200" y="1371600"/>
          <a:ext cx="8229600" cy="3660775"/>
        </p:xfrm>
        <a:graphic>
          <a:graphicData uri="http://schemas.openxmlformats.org/presentationml/2006/ole">
            <mc:AlternateContent xmlns:mc="http://schemas.openxmlformats.org/markup-compatibility/2006">
              <mc:Choice xmlns:v="urn:schemas-microsoft-com:vml" Requires="v">
                <p:oleObj spid="_x0000_s10260" name="Imagen de mapa de bits" r:id="rId3" imgW="5525271" imgH="2457143" progId="Paint.Picture">
                  <p:embed/>
                </p:oleObj>
              </mc:Choice>
              <mc:Fallback>
                <p:oleObj name="Imagen de mapa de bits" r:id="rId3" imgW="5525271" imgH="24571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1371600"/>
                        <a:ext cx="8229600" cy="3660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16548" name="Text Box 4"/>
          <p:cNvSpPr txBox="1">
            <a:spLocks noChangeArrowheads="1"/>
          </p:cNvSpPr>
          <p:nvPr/>
        </p:nvSpPr>
        <p:spPr bwMode="auto">
          <a:xfrm>
            <a:off x="4787900" y="3357563"/>
            <a:ext cx="3852863" cy="1465262"/>
          </a:xfrm>
          <a:prstGeom prst="rect">
            <a:avLst/>
          </a:prstGeom>
          <a:solidFill>
            <a:srgbClr val="FFFFFF"/>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hangingPunct="1"/>
            <a:r>
              <a:rPr lang="es-CL" sz="1800" b="1">
                <a:solidFill>
                  <a:srgbClr val="0099FF"/>
                </a:solidFill>
                <a:latin typeface="Times New Roman" pitchFamily="18" charset="0"/>
              </a:rPr>
              <a:t>Monto global máximo aceptado</a:t>
            </a:r>
          </a:p>
          <a:p>
            <a:pPr eaLnBrk="1" hangingPunct="1"/>
            <a:r>
              <a:rPr lang="es-CL" sz="1800" b="1">
                <a:solidFill>
                  <a:srgbClr val="0099FF"/>
                </a:solidFill>
                <a:latin typeface="Times New Roman" pitchFamily="18" charset="0"/>
              </a:rPr>
              <a:t>1 año de contrato</a:t>
            </a:r>
          </a:p>
          <a:p>
            <a:pPr eaLnBrk="1" hangingPunct="1"/>
            <a:r>
              <a:rPr lang="es-CL" sz="1800" b="1">
                <a:solidFill>
                  <a:srgbClr val="0099FF"/>
                </a:solidFill>
                <a:latin typeface="Times New Roman" pitchFamily="18" charset="0"/>
              </a:rPr>
              <a:t>5 proveedores calificados</a:t>
            </a:r>
          </a:p>
          <a:p>
            <a:pPr eaLnBrk="1" hangingPunct="1"/>
            <a:r>
              <a:rPr lang="es-CL" sz="1800" b="1">
                <a:solidFill>
                  <a:srgbClr val="0099FF"/>
                </a:solidFill>
                <a:latin typeface="Times New Roman" pitchFamily="18" charset="0"/>
              </a:rPr>
              <a:t>Feedback: Ranking afectado por Rendimiento de cada cual </a:t>
            </a:r>
          </a:p>
        </p:txBody>
      </p:sp>
    </p:spTree>
    <p:extLst>
      <p:ext uri="{BB962C8B-B14F-4D97-AF65-F5344CB8AC3E}">
        <p14:creationId xmlns:p14="http://schemas.microsoft.com/office/powerpoint/2010/main" val="2824798686"/>
      </p:ext>
    </p:extLst>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3 Marcador de pie de página"/>
          <p:cNvSpPr>
            <a:spLocks noGrp="1"/>
          </p:cNvSpPr>
          <p:nvPr>
            <p:ph type="ftr" sz="quarter" idx="10"/>
          </p:nvPr>
        </p:nvSpPr>
        <p:spPr/>
        <p:txBody>
          <a:bodyPr/>
          <a:lstStyle/>
          <a:p>
            <a:r>
              <a:rPr lang="en-US" altLang="en-US"/>
              <a:t>Quadrem Proprietário e Confidencial</a:t>
            </a:r>
          </a:p>
        </p:txBody>
      </p:sp>
      <p:sp>
        <p:nvSpPr>
          <p:cNvPr id="10" name="4 Marcador de número de diapositiva"/>
          <p:cNvSpPr>
            <a:spLocks noGrp="1"/>
          </p:cNvSpPr>
          <p:nvPr>
            <p:ph type="sldNum" sz="quarter" idx="11"/>
          </p:nvPr>
        </p:nvSpPr>
        <p:spPr/>
        <p:txBody>
          <a:bodyPr/>
          <a:lstStyle/>
          <a:p>
            <a:fld id="{756745F4-DBD3-439C-A0FD-3C9BC46BCDF0}" type="slidenum">
              <a:rPr lang="en-US" altLang="en-US"/>
              <a:pPr/>
              <a:t>53</a:t>
            </a:fld>
            <a:endParaRPr lang="en-US" altLang="en-US"/>
          </a:p>
        </p:txBody>
      </p:sp>
      <p:sp>
        <p:nvSpPr>
          <p:cNvPr id="1389570" name="Rectangle 2"/>
          <p:cNvSpPr>
            <a:spLocks noGrp="1" noChangeArrowheads="1"/>
          </p:cNvSpPr>
          <p:nvPr>
            <p:ph type="title"/>
          </p:nvPr>
        </p:nvSpPr>
        <p:spPr>
          <a:xfrm>
            <a:off x="501145" y="0"/>
            <a:ext cx="8304213" cy="548680"/>
          </a:xfrm>
          <a:noFill/>
          <a:ln/>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lstStyle/>
          <a:p>
            <a:pPr algn="ctr"/>
            <a:r>
              <a:rPr lang="es-CL" sz="3600" dirty="0">
                <a:solidFill>
                  <a:srgbClr val="0099FF"/>
                </a:solidFill>
              </a:rPr>
              <a:t>Beneficios de usar Licitaciones Dinámicas</a:t>
            </a:r>
          </a:p>
        </p:txBody>
      </p:sp>
      <p:sp>
        <p:nvSpPr>
          <p:cNvPr id="1389571" name="Rectangle 3"/>
          <p:cNvSpPr>
            <a:spLocks noChangeArrowheads="1"/>
          </p:cNvSpPr>
          <p:nvPr/>
        </p:nvSpPr>
        <p:spPr bwMode="auto">
          <a:xfrm>
            <a:off x="152400" y="1447800"/>
            <a:ext cx="2979738" cy="4573588"/>
          </a:xfrm>
          <a:prstGeom prst="rect">
            <a:avLst/>
          </a:prstGeom>
          <a:gradFill rotWithShape="1">
            <a:gsLst>
              <a:gs pos="0">
                <a:srgbClr val="0000FF">
                  <a:gamma/>
                  <a:shade val="46275"/>
                  <a:invGamma/>
                </a:srgbClr>
              </a:gs>
              <a:gs pos="100000">
                <a:srgbClr val="0000FF"/>
              </a:gs>
            </a:gsLst>
            <a:lin ang="5400000" scaled="1"/>
          </a:gradFill>
          <a:ln w="38100" cmpd="dbl">
            <a:solidFill>
              <a:srgbClr val="009999"/>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eaLnBrk="1" hangingPunct="1">
              <a:buClr>
                <a:srgbClr val="FF0000"/>
              </a:buClr>
              <a:buSzPct val="130000"/>
              <a:buFont typeface="Wingdings" pitchFamily="2" charset="2"/>
              <a:buChar char="ü"/>
            </a:pPr>
            <a:r>
              <a:rPr lang="es-CL" sz="1600" b="1" dirty="0">
                <a:solidFill>
                  <a:srgbClr val="FFFF66"/>
                </a:solidFill>
                <a:latin typeface="Times New Roman" pitchFamily="18" charset="0"/>
              </a:rPr>
              <a:t>Alcanza precio de mercado</a:t>
            </a:r>
          </a:p>
          <a:p>
            <a:pPr eaLnBrk="1" hangingPunct="1">
              <a:buClr>
                <a:srgbClr val="FF0000"/>
              </a:buClr>
              <a:buSzPct val="130000"/>
              <a:buFont typeface="Wingdings" pitchFamily="2" charset="2"/>
              <a:buNone/>
            </a:pPr>
            <a:endParaRPr lang="es-CL" sz="1600" b="1" dirty="0">
              <a:solidFill>
                <a:srgbClr val="FFFF66"/>
              </a:solidFill>
              <a:latin typeface="Times New Roman" pitchFamily="18" charset="0"/>
            </a:endParaRPr>
          </a:p>
          <a:p>
            <a:pPr eaLnBrk="1" hangingPunct="1">
              <a:buClr>
                <a:srgbClr val="FF0000"/>
              </a:buClr>
              <a:buSzPct val="130000"/>
              <a:buFont typeface="Wingdings" pitchFamily="2" charset="2"/>
              <a:buChar char="ü"/>
            </a:pPr>
            <a:r>
              <a:rPr lang="es-CL" sz="1600" b="1" dirty="0">
                <a:solidFill>
                  <a:srgbClr val="FFFF66"/>
                </a:solidFill>
                <a:latin typeface="Times New Roman" pitchFamily="18" charset="0"/>
              </a:rPr>
              <a:t>Amplia base de proponentes</a:t>
            </a:r>
          </a:p>
          <a:p>
            <a:pPr eaLnBrk="1" hangingPunct="1">
              <a:buClr>
                <a:srgbClr val="FF0000"/>
              </a:buClr>
              <a:buSzPct val="130000"/>
              <a:buFont typeface="Wingdings" pitchFamily="2" charset="2"/>
              <a:buChar char="ü"/>
            </a:pPr>
            <a:endParaRPr lang="es-CL" sz="1600" b="1" dirty="0">
              <a:solidFill>
                <a:srgbClr val="FFFF66"/>
              </a:solidFill>
              <a:latin typeface="Times New Roman" pitchFamily="18" charset="0"/>
            </a:endParaRPr>
          </a:p>
          <a:p>
            <a:pPr eaLnBrk="1" hangingPunct="1">
              <a:buClr>
                <a:srgbClr val="FF0000"/>
              </a:buClr>
              <a:buSzPct val="130000"/>
              <a:buFont typeface="Wingdings" pitchFamily="2" charset="2"/>
              <a:buChar char="ü"/>
            </a:pPr>
            <a:r>
              <a:rPr lang="es-CL" sz="1600" b="1" dirty="0">
                <a:solidFill>
                  <a:srgbClr val="FFFF66"/>
                </a:solidFill>
                <a:latin typeface="Times New Roman" pitchFamily="18" charset="0"/>
              </a:rPr>
              <a:t>Transparenta la decisión de adjudicación.</a:t>
            </a:r>
          </a:p>
          <a:p>
            <a:pPr eaLnBrk="1" hangingPunct="1">
              <a:buClr>
                <a:srgbClr val="FF0000"/>
              </a:buClr>
              <a:buSzPct val="130000"/>
              <a:buFont typeface="Wingdings" pitchFamily="2" charset="2"/>
              <a:buChar char="ü"/>
            </a:pPr>
            <a:endParaRPr lang="es-CL" sz="1600" b="1" dirty="0">
              <a:solidFill>
                <a:srgbClr val="FFFF66"/>
              </a:solidFill>
              <a:latin typeface="Times New Roman" pitchFamily="18" charset="0"/>
            </a:endParaRPr>
          </a:p>
          <a:p>
            <a:pPr eaLnBrk="1" hangingPunct="1">
              <a:buClr>
                <a:srgbClr val="FF0000"/>
              </a:buClr>
              <a:buSzPct val="130000"/>
              <a:buFont typeface="Wingdings" pitchFamily="2" charset="2"/>
              <a:buChar char="ü"/>
            </a:pPr>
            <a:r>
              <a:rPr lang="es-CL" sz="1600" b="1" dirty="0">
                <a:solidFill>
                  <a:srgbClr val="FFFF66"/>
                </a:solidFill>
                <a:latin typeface="Times New Roman" pitchFamily="18" charset="0"/>
              </a:rPr>
              <a:t>Conoce tendencias de mercado</a:t>
            </a:r>
          </a:p>
          <a:p>
            <a:pPr eaLnBrk="1" hangingPunct="1">
              <a:buClr>
                <a:srgbClr val="FF0000"/>
              </a:buClr>
              <a:buSzPct val="130000"/>
              <a:buFont typeface="Wingdings" pitchFamily="2" charset="2"/>
              <a:buNone/>
            </a:pPr>
            <a:endParaRPr lang="es-CL" sz="1600" b="1" dirty="0">
              <a:solidFill>
                <a:srgbClr val="FFFF66"/>
              </a:solidFill>
              <a:latin typeface="Times New Roman" pitchFamily="18" charset="0"/>
            </a:endParaRPr>
          </a:p>
          <a:p>
            <a:pPr eaLnBrk="1" hangingPunct="1">
              <a:buClr>
                <a:srgbClr val="FF0000"/>
              </a:buClr>
              <a:buSzPct val="130000"/>
              <a:buFont typeface="Wingdings" pitchFamily="2" charset="2"/>
              <a:buChar char="ü"/>
            </a:pPr>
            <a:r>
              <a:rPr lang="es-CL" sz="1600" b="1" dirty="0">
                <a:solidFill>
                  <a:srgbClr val="FFFF66"/>
                </a:solidFill>
                <a:latin typeface="Times New Roman" pitchFamily="18" charset="0"/>
              </a:rPr>
              <a:t>Negociación eficiente y </a:t>
            </a:r>
            <a:r>
              <a:rPr lang="es-CL" sz="1600" b="1" dirty="0" err="1">
                <a:solidFill>
                  <a:srgbClr val="FFFF66"/>
                </a:solidFill>
                <a:latin typeface="Times New Roman" pitchFamily="18" charset="0"/>
              </a:rPr>
              <a:t>multi</a:t>
            </a:r>
            <a:r>
              <a:rPr lang="es-CL" sz="1600" b="1" dirty="0">
                <a:solidFill>
                  <a:srgbClr val="FFFF66"/>
                </a:solidFill>
                <a:latin typeface="Times New Roman" pitchFamily="18" charset="0"/>
              </a:rPr>
              <a:t> proponente.</a:t>
            </a:r>
          </a:p>
          <a:p>
            <a:pPr eaLnBrk="1" hangingPunct="1">
              <a:buClr>
                <a:srgbClr val="FF0000"/>
              </a:buClr>
              <a:buSzPct val="130000"/>
              <a:buFont typeface="Wingdings" pitchFamily="2" charset="2"/>
              <a:buChar char="ü"/>
            </a:pPr>
            <a:endParaRPr lang="es-CL" sz="1600" b="1" dirty="0">
              <a:solidFill>
                <a:srgbClr val="FFFF66"/>
              </a:solidFill>
              <a:latin typeface="Times New Roman" pitchFamily="18" charset="0"/>
            </a:endParaRPr>
          </a:p>
          <a:p>
            <a:pPr eaLnBrk="1" hangingPunct="1">
              <a:buClr>
                <a:srgbClr val="FF0000"/>
              </a:buClr>
              <a:buSzPct val="130000"/>
              <a:buFont typeface="Wingdings" pitchFamily="2" charset="2"/>
              <a:buChar char="ü"/>
            </a:pPr>
            <a:r>
              <a:rPr lang="es-CL" sz="1600" b="1" dirty="0">
                <a:solidFill>
                  <a:srgbClr val="FFFF66"/>
                </a:solidFill>
                <a:latin typeface="Times New Roman" pitchFamily="18" charset="0"/>
              </a:rPr>
              <a:t>Puede separar variables de diferenciación de condiciones mínimas.</a:t>
            </a:r>
          </a:p>
        </p:txBody>
      </p:sp>
      <p:sp>
        <p:nvSpPr>
          <p:cNvPr id="1389572" name="Text Box 4"/>
          <p:cNvSpPr txBox="1">
            <a:spLocks noChangeArrowheads="1"/>
          </p:cNvSpPr>
          <p:nvPr/>
        </p:nvSpPr>
        <p:spPr bwMode="auto">
          <a:xfrm>
            <a:off x="838200" y="914400"/>
            <a:ext cx="1722438" cy="457200"/>
          </a:xfrm>
          <a:prstGeom prst="rect">
            <a:avLst/>
          </a:prstGeom>
          <a:noFill/>
          <a:ln>
            <a:noFill/>
          </a:ln>
          <a:effectLst/>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rgbClr val="9933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p>
            <a:pPr algn="ctr" eaLnBrk="1" hangingPunct="1"/>
            <a:r>
              <a:rPr lang="es-CL" sz="2400" b="1">
                <a:latin typeface="Times New Roman" pitchFamily="18" charset="0"/>
              </a:rPr>
              <a:t>Comprador</a:t>
            </a:r>
          </a:p>
        </p:txBody>
      </p:sp>
      <p:sp>
        <p:nvSpPr>
          <p:cNvPr id="1389573" name="Text Box 5"/>
          <p:cNvSpPr txBox="1">
            <a:spLocks noChangeArrowheads="1"/>
          </p:cNvSpPr>
          <p:nvPr/>
        </p:nvSpPr>
        <p:spPr bwMode="auto">
          <a:xfrm>
            <a:off x="3756025" y="914400"/>
            <a:ext cx="1687513" cy="457200"/>
          </a:xfrm>
          <a:prstGeom prst="rect">
            <a:avLst/>
          </a:prstGeom>
          <a:noFill/>
          <a:ln>
            <a:noFill/>
          </a:ln>
          <a:effectLst/>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rgbClr val="9933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p>
            <a:pPr algn="ctr" eaLnBrk="1" hangingPunct="1"/>
            <a:r>
              <a:rPr lang="es-CL" sz="2400" b="1">
                <a:latin typeface="Times New Roman" pitchFamily="18" charset="0"/>
              </a:rPr>
              <a:t>Proponente</a:t>
            </a:r>
          </a:p>
        </p:txBody>
      </p:sp>
      <p:sp>
        <p:nvSpPr>
          <p:cNvPr id="1389574" name="Text Box 6"/>
          <p:cNvSpPr txBox="1">
            <a:spLocks noChangeArrowheads="1"/>
          </p:cNvSpPr>
          <p:nvPr/>
        </p:nvSpPr>
        <p:spPr bwMode="auto">
          <a:xfrm>
            <a:off x="6881813" y="914400"/>
            <a:ext cx="1347787" cy="457200"/>
          </a:xfrm>
          <a:prstGeom prst="rect">
            <a:avLst/>
          </a:prstGeom>
          <a:noFill/>
          <a:ln>
            <a:noFill/>
          </a:ln>
          <a:effectLst/>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rgbClr val="9933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p>
            <a:pPr algn="ctr" eaLnBrk="1" hangingPunct="1"/>
            <a:r>
              <a:rPr lang="es-CL" sz="2400" b="1">
                <a:latin typeface="Times New Roman" pitchFamily="18" charset="0"/>
              </a:rPr>
              <a:t>Mercado</a:t>
            </a:r>
          </a:p>
        </p:txBody>
      </p:sp>
      <p:sp>
        <p:nvSpPr>
          <p:cNvPr id="1389575" name="Rectangle 7"/>
          <p:cNvSpPr>
            <a:spLocks noChangeArrowheads="1"/>
          </p:cNvSpPr>
          <p:nvPr/>
        </p:nvSpPr>
        <p:spPr bwMode="auto">
          <a:xfrm>
            <a:off x="3124200" y="1447800"/>
            <a:ext cx="3032125" cy="4573588"/>
          </a:xfrm>
          <a:prstGeom prst="rect">
            <a:avLst/>
          </a:prstGeom>
          <a:gradFill rotWithShape="1">
            <a:gsLst>
              <a:gs pos="0">
                <a:srgbClr val="0000FF">
                  <a:gamma/>
                  <a:shade val="46275"/>
                  <a:invGamma/>
                </a:srgbClr>
              </a:gs>
              <a:gs pos="100000">
                <a:srgbClr val="0000FF"/>
              </a:gs>
            </a:gsLst>
            <a:lin ang="5400000" scaled="1"/>
          </a:gradFill>
          <a:ln w="38100" cmpd="dbl">
            <a:solidFill>
              <a:srgbClr val="009999"/>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eaLnBrk="1" hangingPunct="1">
              <a:buClr>
                <a:srgbClr val="FF0000"/>
              </a:buClr>
              <a:buSzPct val="130000"/>
              <a:buFont typeface="Wingdings" pitchFamily="2" charset="2"/>
              <a:buChar char="ü"/>
            </a:pPr>
            <a:r>
              <a:rPr lang="es-CL" sz="1600" b="1">
                <a:solidFill>
                  <a:srgbClr val="FFFF66"/>
                </a:solidFill>
                <a:latin typeface="Times New Roman" pitchFamily="18" charset="0"/>
              </a:rPr>
              <a:t>Maximiza opción de adjudicación</a:t>
            </a:r>
            <a:r>
              <a:rPr lang="es-CL" sz="1600">
                <a:solidFill>
                  <a:schemeClr val="bg2"/>
                </a:solidFill>
                <a:latin typeface="Times New Roman" pitchFamily="18" charset="0"/>
              </a:rPr>
              <a:t> </a:t>
            </a:r>
          </a:p>
          <a:p>
            <a:pPr eaLnBrk="1" hangingPunct="1">
              <a:buClr>
                <a:srgbClr val="FF0000"/>
              </a:buClr>
              <a:buSzPct val="130000"/>
              <a:buFont typeface="Wingdings" pitchFamily="2" charset="2"/>
              <a:buChar char="ü"/>
            </a:pPr>
            <a:endParaRPr lang="es-CL" sz="1600" b="1">
              <a:solidFill>
                <a:srgbClr val="FFFF66"/>
              </a:solidFill>
              <a:latin typeface="Times New Roman" pitchFamily="18" charset="0"/>
            </a:endParaRPr>
          </a:p>
          <a:p>
            <a:pPr eaLnBrk="1" hangingPunct="1">
              <a:buClr>
                <a:srgbClr val="FF0000"/>
              </a:buClr>
              <a:buSzPct val="130000"/>
              <a:buFont typeface="Wingdings" pitchFamily="2" charset="2"/>
              <a:buChar char="ü"/>
            </a:pPr>
            <a:r>
              <a:rPr lang="es-CL" sz="1600" b="1">
                <a:solidFill>
                  <a:srgbClr val="FFFF66"/>
                </a:solidFill>
                <a:latin typeface="Times New Roman" pitchFamily="18" charset="0"/>
              </a:rPr>
              <a:t>Condiciones de adjudicación claras y conocidas</a:t>
            </a:r>
          </a:p>
          <a:p>
            <a:pPr eaLnBrk="1" hangingPunct="1">
              <a:buClr>
                <a:srgbClr val="FF0000"/>
              </a:buClr>
              <a:buSzPct val="130000"/>
              <a:buFont typeface="Wingdings" pitchFamily="2" charset="2"/>
              <a:buChar char="ü"/>
            </a:pPr>
            <a:endParaRPr lang="es-CL" sz="1600" b="1">
              <a:solidFill>
                <a:srgbClr val="FFFF66"/>
              </a:solidFill>
              <a:latin typeface="Times New Roman" pitchFamily="18" charset="0"/>
            </a:endParaRPr>
          </a:p>
          <a:p>
            <a:pPr eaLnBrk="1" hangingPunct="1">
              <a:buClr>
                <a:srgbClr val="FF0000"/>
              </a:buClr>
              <a:buSzPct val="130000"/>
              <a:buFont typeface="Wingdings" pitchFamily="2" charset="2"/>
              <a:buChar char="ü"/>
            </a:pPr>
            <a:r>
              <a:rPr lang="es-CL" sz="1600" b="1">
                <a:solidFill>
                  <a:srgbClr val="FFFF66"/>
                </a:solidFill>
                <a:latin typeface="Times New Roman" pitchFamily="18" charset="0"/>
              </a:rPr>
              <a:t>Conoce información del mercado en el que participa</a:t>
            </a:r>
          </a:p>
          <a:p>
            <a:pPr eaLnBrk="1" hangingPunct="1">
              <a:buClr>
                <a:srgbClr val="FF0000"/>
              </a:buClr>
              <a:buSzPct val="130000"/>
              <a:buFont typeface="Wingdings" pitchFamily="2" charset="2"/>
              <a:buChar char="ü"/>
            </a:pPr>
            <a:endParaRPr lang="es-CL" sz="1600">
              <a:solidFill>
                <a:schemeClr val="tx2"/>
              </a:solidFill>
              <a:latin typeface="Times New Roman" pitchFamily="18" charset="0"/>
            </a:endParaRPr>
          </a:p>
          <a:p>
            <a:pPr eaLnBrk="1" hangingPunct="1">
              <a:buClr>
                <a:srgbClr val="FF0000"/>
              </a:buClr>
              <a:buSzPct val="130000"/>
              <a:buFont typeface="Wingdings" pitchFamily="2" charset="2"/>
              <a:buChar char="ü"/>
            </a:pPr>
            <a:r>
              <a:rPr lang="es-CL" sz="1600" b="1">
                <a:solidFill>
                  <a:srgbClr val="FFFF66"/>
                </a:solidFill>
                <a:latin typeface="Times New Roman" pitchFamily="18" charset="0"/>
              </a:rPr>
              <a:t>Tiene la opción de mejorar su oferta en base a feedback. </a:t>
            </a:r>
          </a:p>
          <a:p>
            <a:pPr eaLnBrk="1" hangingPunct="1">
              <a:buClr>
                <a:srgbClr val="FF0000"/>
              </a:buClr>
              <a:buSzPct val="130000"/>
              <a:buFont typeface="Wingdings" pitchFamily="2" charset="2"/>
              <a:buChar char="ü"/>
            </a:pPr>
            <a:endParaRPr lang="es-CL" sz="1600" b="1">
              <a:solidFill>
                <a:srgbClr val="FFFF66"/>
              </a:solidFill>
              <a:latin typeface="Times New Roman" pitchFamily="18" charset="0"/>
            </a:endParaRPr>
          </a:p>
          <a:p>
            <a:pPr eaLnBrk="1" hangingPunct="1">
              <a:buClr>
                <a:srgbClr val="FF0000"/>
              </a:buClr>
              <a:buSzPct val="130000"/>
              <a:buFont typeface="Wingdings" pitchFamily="2" charset="2"/>
              <a:buChar char="ü"/>
            </a:pPr>
            <a:r>
              <a:rPr lang="es-CL" sz="1600" b="1">
                <a:solidFill>
                  <a:srgbClr val="FFFF66"/>
                </a:solidFill>
                <a:latin typeface="Times New Roman" pitchFamily="18" charset="0"/>
              </a:rPr>
              <a:t>Puede ser valorizado en línea todos los aspectos de su oferta.</a:t>
            </a:r>
          </a:p>
        </p:txBody>
      </p:sp>
      <p:sp>
        <p:nvSpPr>
          <p:cNvPr id="1389576" name="Rectangle 8"/>
          <p:cNvSpPr>
            <a:spLocks noChangeArrowheads="1"/>
          </p:cNvSpPr>
          <p:nvPr/>
        </p:nvSpPr>
        <p:spPr bwMode="auto">
          <a:xfrm>
            <a:off x="6172200" y="1447800"/>
            <a:ext cx="2720975" cy="4573588"/>
          </a:xfrm>
          <a:prstGeom prst="rect">
            <a:avLst/>
          </a:prstGeom>
          <a:gradFill rotWithShape="1">
            <a:gsLst>
              <a:gs pos="0">
                <a:srgbClr val="0000FF">
                  <a:gamma/>
                  <a:shade val="46275"/>
                  <a:invGamma/>
                </a:srgbClr>
              </a:gs>
              <a:gs pos="100000">
                <a:srgbClr val="0000FF"/>
              </a:gs>
            </a:gsLst>
            <a:lin ang="5400000" scaled="1"/>
          </a:gradFill>
          <a:ln w="38100" cmpd="dbl">
            <a:solidFill>
              <a:srgbClr val="009999"/>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eaLnBrk="1" hangingPunct="1">
              <a:buClr>
                <a:srgbClr val="FF0000"/>
              </a:buClr>
              <a:buSzPct val="130000"/>
              <a:buFont typeface="Wingdings" pitchFamily="2" charset="2"/>
              <a:buChar char="ü"/>
            </a:pPr>
            <a:r>
              <a:rPr lang="es-CL" sz="1600" b="1">
                <a:solidFill>
                  <a:srgbClr val="FFFF66"/>
                </a:solidFill>
                <a:latin typeface="Times New Roman" pitchFamily="18" charset="0"/>
              </a:rPr>
              <a:t>Barreras tecnológicas mínimas</a:t>
            </a:r>
          </a:p>
          <a:p>
            <a:pPr eaLnBrk="1" hangingPunct="1">
              <a:buClr>
                <a:srgbClr val="FF0000"/>
              </a:buClr>
              <a:buSzPct val="130000"/>
              <a:buFont typeface="Wingdings" pitchFamily="2" charset="2"/>
              <a:buChar char="ü"/>
            </a:pPr>
            <a:endParaRPr lang="es-CL" sz="1600" b="1">
              <a:solidFill>
                <a:srgbClr val="FFFF66"/>
              </a:solidFill>
              <a:latin typeface="Times New Roman" pitchFamily="18" charset="0"/>
            </a:endParaRPr>
          </a:p>
          <a:p>
            <a:pPr eaLnBrk="1" hangingPunct="1">
              <a:buClr>
                <a:srgbClr val="FF0000"/>
              </a:buClr>
              <a:buSzPct val="130000"/>
              <a:buFont typeface="Wingdings" pitchFamily="2" charset="2"/>
              <a:buChar char="ü"/>
            </a:pPr>
            <a:r>
              <a:rPr lang="es-CL" sz="1600" b="1">
                <a:solidFill>
                  <a:srgbClr val="FFFF66"/>
                </a:solidFill>
                <a:latin typeface="Times New Roman" pitchFamily="18" charset="0"/>
              </a:rPr>
              <a:t>Transparencia de procesos </a:t>
            </a:r>
          </a:p>
          <a:p>
            <a:pPr eaLnBrk="1" hangingPunct="1">
              <a:buClr>
                <a:srgbClr val="FF0000"/>
              </a:buClr>
              <a:buSzPct val="130000"/>
              <a:buFont typeface="Wingdings" pitchFamily="2" charset="2"/>
              <a:buChar char="ü"/>
            </a:pPr>
            <a:endParaRPr lang="es-CL" sz="1600" b="1">
              <a:solidFill>
                <a:srgbClr val="FFFF66"/>
              </a:solidFill>
              <a:latin typeface="Times New Roman" pitchFamily="18" charset="0"/>
            </a:endParaRPr>
          </a:p>
          <a:p>
            <a:pPr eaLnBrk="1" hangingPunct="1">
              <a:buClr>
                <a:srgbClr val="FF0000"/>
              </a:buClr>
              <a:buSzPct val="130000"/>
              <a:buFont typeface="Wingdings" pitchFamily="2" charset="2"/>
              <a:buChar char="ü"/>
            </a:pPr>
            <a:r>
              <a:rPr lang="es-CL" sz="1600" b="1">
                <a:solidFill>
                  <a:srgbClr val="FFFF66"/>
                </a:solidFill>
                <a:latin typeface="Times New Roman" pitchFamily="18" charset="0"/>
              </a:rPr>
              <a:t>Se globalizan las oportunidades de negocio</a:t>
            </a:r>
          </a:p>
          <a:p>
            <a:pPr eaLnBrk="1" hangingPunct="1">
              <a:buClr>
                <a:srgbClr val="FF0000"/>
              </a:buClr>
              <a:buSzPct val="130000"/>
              <a:buFont typeface="Wingdings" pitchFamily="2" charset="2"/>
              <a:buChar char="ü"/>
            </a:pPr>
            <a:endParaRPr lang="es-CL" sz="1600" b="1">
              <a:solidFill>
                <a:srgbClr val="FFFF66"/>
              </a:solidFill>
              <a:latin typeface="Times New Roman" pitchFamily="18" charset="0"/>
            </a:endParaRPr>
          </a:p>
          <a:p>
            <a:pPr eaLnBrk="1" hangingPunct="1">
              <a:buClr>
                <a:srgbClr val="FF0000"/>
              </a:buClr>
              <a:buSzPct val="130000"/>
              <a:buFont typeface="Wingdings" pitchFamily="2" charset="2"/>
              <a:buChar char="ü"/>
            </a:pPr>
            <a:r>
              <a:rPr lang="es-CL" sz="1600" b="1">
                <a:solidFill>
                  <a:srgbClr val="FFFF66"/>
                </a:solidFill>
                <a:latin typeface="Times New Roman" pitchFamily="18" charset="0"/>
              </a:rPr>
              <a:t>Aumento de competencia</a:t>
            </a:r>
          </a:p>
          <a:p>
            <a:pPr eaLnBrk="1" hangingPunct="1">
              <a:buClr>
                <a:srgbClr val="FF0000"/>
              </a:buClr>
              <a:buSzPct val="130000"/>
              <a:buFont typeface="Wingdings" pitchFamily="2" charset="2"/>
              <a:buChar char="ü"/>
            </a:pPr>
            <a:endParaRPr lang="es-CL" sz="1600" b="1">
              <a:solidFill>
                <a:srgbClr val="FFFF66"/>
              </a:solidFill>
              <a:latin typeface="Times New Roman" pitchFamily="18" charset="0"/>
            </a:endParaRPr>
          </a:p>
          <a:p>
            <a:pPr eaLnBrk="1" hangingPunct="1">
              <a:buClr>
                <a:srgbClr val="FF0000"/>
              </a:buClr>
              <a:buSzPct val="130000"/>
              <a:buFont typeface="Wingdings" pitchFamily="2" charset="2"/>
              <a:buChar char="ü"/>
            </a:pPr>
            <a:r>
              <a:rPr lang="es-CL" sz="1600" b="1">
                <a:solidFill>
                  <a:srgbClr val="FFFF66"/>
                </a:solidFill>
                <a:latin typeface="Times New Roman" pitchFamily="18" charset="0"/>
              </a:rPr>
              <a:t>Se detectan imperfecciones en los Mercados</a:t>
            </a:r>
          </a:p>
          <a:p>
            <a:pPr eaLnBrk="1" hangingPunct="1">
              <a:buClr>
                <a:srgbClr val="FF0000"/>
              </a:buClr>
              <a:buSzPct val="130000"/>
              <a:buFont typeface="Wingdings" pitchFamily="2" charset="2"/>
              <a:buChar char="ü"/>
            </a:pPr>
            <a:endParaRPr lang="es-CL" sz="1600" b="1">
              <a:solidFill>
                <a:srgbClr val="FFFF66"/>
              </a:solidFill>
              <a:latin typeface="Times New Roman" pitchFamily="18" charset="0"/>
            </a:endParaRPr>
          </a:p>
          <a:p>
            <a:pPr eaLnBrk="1" hangingPunct="1">
              <a:buClr>
                <a:srgbClr val="FF0000"/>
              </a:buClr>
              <a:buSzPct val="130000"/>
              <a:buFont typeface="Wingdings" pitchFamily="2" charset="2"/>
              <a:buChar char="ü"/>
            </a:pPr>
            <a:r>
              <a:rPr lang="es-CL" sz="1600" b="1">
                <a:solidFill>
                  <a:srgbClr val="FFFF66"/>
                </a:solidFill>
                <a:latin typeface="Times New Roman" pitchFamily="18" charset="0"/>
              </a:rPr>
              <a:t>Velocidad</a:t>
            </a:r>
          </a:p>
        </p:txBody>
      </p:sp>
    </p:spTree>
    <p:extLst>
      <p:ext uri="{BB962C8B-B14F-4D97-AF65-F5344CB8AC3E}">
        <p14:creationId xmlns:p14="http://schemas.microsoft.com/office/powerpoint/2010/main" val="38484808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1389571"/>
                                        </p:tgtEl>
                                        <p:attrNameLst>
                                          <p:attrName>style.visibility</p:attrName>
                                        </p:attrNameLst>
                                      </p:cBhvr>
                                      <p:to>
                                        <p:strVal val="visible"/>
                                      </p:to>
                                    </p:set>
                                    <p:animEffect transition="in" filter="fade">
                                      <p:cBhvr>
                                        <p:cTn id="7" dur="2000"/>
                                        <p:tgtEl>
                                          <p:spTgt spid="1389571"/>
                                        </p:tgtEl>
                                      </p:cBhvr>
                                    </p:animEffect>
                                    <p:anim calcmode="lin" valueType="num">
                                      <p:cBhvr>
                                        <p:cTn id="8" dur="2000" fill="hold"/>
                                        <p:tgtEl>
                                          <p:spTgt spid="1389571"/>
                                        </p:tgtEl>
                                        <p:attrNameLst>
                                          <p:attrName>style.rotation</p:attrName>
                                        </p:attrNameLst>
                                      </p:cBhvr>
                                      <p:tavLst>
                                        <p:tav tm="0">
                                          <p:val>
                                            <p:fltVal val="720"/>
                                          </p:val>
                                        </p:tav>
                                        <p:tav tm="100000">
                                          <p:val>
                                            <p:fltVal val="0"/>
                                          </p:val>
                                        </p:tav>
                                      </p:tavLst>
                                    </p:anim>
                                    <p:anim calcmode="lin" valueType="num">
                                      <p:cBhvr>
                                        <p:cTn id="9" dur="2000" fill="hold"/>
                                        <p:tgtEl>
                                          <p:spTgt spid="1389571"/>
                                        </p:tgtEl>
                                        <p:attrNameLst>
                                          <p:attrName>ppt_h</p:attrName>
                                        </p:attrNameLst>
                                      </p:cBhvr>
                                      <p:tavLst>
                                        <p:tav tm="0">
                                          <p:val>
                                            <p:fltVal val="0"/>
                                          </p:val>
                                        </p:tav>
                                        <p:tav tm="100000">
                                          <p:val>
                                            <p:strVal val="#ppt_h"/>
                                          </p:val>
                                        </p:tav>
                                      </p:tavLst>
                                    </p:anim>
                                    <p:anim calcmode="lin" valueType="num">
                                      <p:cBhvr>
                                        <p:cTn id="10" dur="2000" fill="hold"/>
                                        <p:tgtEl>
                                          <p:spTgt spid="1389571"/>
                                        </p:tgtEl>
                                        <p:attrNameLst>
                                          <p:attrName>ppt_w</p:attrName>
                                        </p:attrNameLst>
                                      </p:cBhvr>
                                      <p:tavLst>
                                        <p:tav tm="0">
                                          <p:val>
                                            <p:fltVal val="0"/>
                                          </p:val>
                                        </p:tav>
                                        <p:tav tm="100000">
                                          <p:val>
                                            <p:strVal val="#ppt_w"/>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35" presetClass="entr" presetSubtype="0" fill="hold" grpId="0" nodeType="clickEffect">
                                  <p:stCondLst>
                                    <p:cond delay="0"/>
                                  </p:stCondLst>
                                  <p:childTnLst>
                                    <p:set>
                                      <p:cBhvr>
                                        <p:cTn id="14" dur="1" fill="hold">
                                          <p:stCondLst>
                                            <p:cond delay="0"/>
                                          </p:stCondLst>
                                        </p:cTn>
                                        <p:tgtEl>
                                          <p:spTgt spid="1389575"/>
                                        </p:tgtEl>
                                        <p:attrNameLst>
                                          <p:attrName>style.visibility</p:attrName>
                                        </p:attrNameLst>
                                      </p:cBhvr>
                                      <p:to>
                                        <p:strVal val="visible"/>
                                      </p:to>
                                    </p:set>
                                    <p:animEffect transition="in" filter="fade">
                                      <p:cBhvr>
                                        <p:cTn id="15" dur="2000"/>
                                        <p:tgtEl>
                                          <p:spTgt spid="1389575"/>
                                        </p:tgtEl>
                                      </p:cBhvr>
                                    </p:animEffect>
                                    <p:anim calcmode="lin" valueType="num">
                                      <p:cBhvr>
                                        <p:cTn id="16" dur="2000" fill="hold"/>
                                        <p:tgtEl>
                                          <p:spTgt spid="1389575"/>
                                        </p:tgtEl>
                                        <p:attrNameLst>
                                          <p:attrName>style.rotation</p:attrName>
                                        </p:attrNameLst>
                                      </p:cBhvr>
                                      <p:tavLst>
                                        <p:tav tm="0">
                                          <p:val>
                                            <p:fltVal val="720"/>
                                          </p:val>
                                        </p:tav>
                                        <p:tav tm="100000">
                                          <p:val>
                                            <p:fltVal val="0"/>
                                          </p:val>
                                        </p:tav>
                                      </p:tavLst>
                                    </p:anim>
                                    <p:anim calcmode="lin" valueType="num">
                                      <p:cBhvr>
                                        <p:cTn id="17" dur="2000" fill="hold"/>
                                        <p:tgtEl>
                                          <p:spTgt spid="1389575"/>
                                        </p:tgtEl>
                                        <p:attrNameLst>
                                          <p:attrName>ppt_h</p:attrName>
                                        </p:attrNameLst>
                                      </p:cBhvr>
                                      <p:tavLst>
                                        <p:tav tm="0">
                                          <p:val>
                                            <p:fltVal val="0"/>
                                          </p:val>
                                        </p:tav>
                                        <p:tav tm="100000">
                                          <p:val>
                                            <p:strVal val="#ppt_h"/>
                                          </p:val>
                                        </p:tav>
                                      </p:tavLst>
                                    </p:anim>
                                    <p:anim calcmode="lin" valueType="num">
                                      <p:cBhvr>
                                        <p:cTn id="18" dur="2000" fill="hold"/>
                                        <p:tgtEl>
                                          <p:spTgt spid="1389575"/>
                                        </p:tgtEl>
                                        <p:attrNameLst>
                                          <p:attrName>ppt_w</p:attrName>
                                        </p:attrNameLst>
                                      </p:cBhvr>
                                      <p:tavLst>
                                        <p:tav tm="0">
                                          <p:val>
                                            <p:fltVal val="0"/>
                                          </p:val>
                                        </p:tav>
                                        <p:tav tm="100000">
                                          <p:val>
                                            <p:strVal val="#ppt_w"/>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35" presetClass="entr" presetSubtype="0" fill="hold" grpId="0" nodeType="clickEffect">
                                  <p:stCondLst>
                                    <p:cond delay="0"/>
                                  </p:stCondLst>
                                  <p:childTnLst>
                                    <p:set>
                                      <p:cBhvr>
                                        <p:cTn id="22" dur="1" fill="hold">
                                          <p:stCondLst>
                                            <p:cond delay="0"/>
                                          </p:stCondLst>
                                        </p:cTn>
                                        <p:tgtEl>
                                          <p:spTgt spid="1389576"/>
                                        </p:tgtEl>
                                        <p:attrNameLst>
                                          <p:attrName>style.visibility</p:attrName>
                                        </p:attrNameLst>
                                      </p:cBhvr>
                                      <p:to>
                                        <p:strVal val="visible"/>
                                      </p:to>
                                    </p:set>
                                    <p:animEffect transition="in" filter="fade">
                                      <p:cBhvr>
                                        <p:cTn id="23" dur="2000"/>
                                        <p:tgtEl>
                                          <p:spTgt spid="1389576"/>
                                        </p:tgtEl>
                                      </p:cBhvr>
                                    </p:animEffect>
                                    <p:anim calcmode="lin" valueType="num">
                                      <p:cBhvr>
                                        <p:cTn id="24" dur="2000" fill="hold"/>
                                        <p:tgtEl>
                                          <p:spTgt spid="1389576"/>
                                        </p:tgtEl>
                                        <p:attrNameLst>
                                          <p:attrName>style.rotation</p:attrName>
                                        </p:attrNameLst>
                                      </p:cBhvr>
                                      <p:tavLst>
                                        <p:tav tm="0">
                                          <p:val>
                                            <p:fltVal val="720"/>
                                          </p:val>
                                        </p:tav>
                                        <p:tav tm="100000">
                                          <p:val>
                                            <p:fltVal val="0"/>
                                          </p:val>
                                        </p:tav>
                                      </p:tavLst>
                                    </p:anim>
                                    <p:anim calcmode="lin" valueType="num">
                                      <p:cBhvr>
                                        <p:cTn id="25" dur="2000" fill="hold"/>
                                        <p:tgtEl>
                                          <p:spTgt spid="1389576"/>
                                        </p:tgtEl>
                                        <p:attrNameLst>
                                          <p:attrName>ppt_h</p:attrName>
                                        </p:attrNameLst>
                                      </p:cBhvr>
                                      <p:tavLst>
                                        <p:tav tm="0">
                                          <p:val>
                                            <p:fltVal val="0"/>
                                          </p:val>
                                        </p:tav>
                                        <p:tav tm="100000">
                                          <p:val>
                                            <p:strVal val="#ppt_h"/>
                                          </p:val>
                                        </p:tav>
                                      </p:tavLst>
                                    </p:anim>
                                    <p:anim calcmode="lin" valueType="num">
                                      <p:cBhvr>
                                        <p:cTn id="26" dur="2000" fill="hold"/>
                                        <p:tgtEl>
                                          <p:spTgt spid="1389576"/>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9571" grpId="0" animBg="1"/>
      <p:bldP spid="1389575" grpId="0" animBg="1"/>
      <p:bldP spid="1389576"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2 Marcador de pie de página"/>
          <p:cNvSpPr>
            <a:spLocks noGrp="1"/>
          </p:cNvSpPr>
          <p:nvPr>
            <p:ph type="ftr" sz="quarter" idx="10"/>
          </p:nvPr>
        </p:nvSpPr>
        <p:spPr/>
        <p:txBody>
          <a:bodyPr/>
          <a:lstStyle/>
          <a:p>
            <a:r>
              <a:rPr lang="en-US" altLang="en-US"/>
              <a:t>Quadrem Proprietário e Confidencial</a:t>
            </a:r>
          </a:p>
        </p:txBody>
      </p:sp>
      <p:sp>
        <p:nvSpPr>
          <p:cNvPr id="6" name="3 Marcador de número de diapositiva"/>
          <p:cNvSpPr>
            <a:spLocks noGrp="1"/>
          </p:cNvSpPr>
          <p:nvPr>
            <p:ph type="sldNum" sz="quarter" idx="11"/>
          </p:nvPr>
        </p:nvSpPr>
        <p:spPr/>
        <p:txBody>
          <a:bodyPr/>
          <a:lstStyle/>
          <a:p>
            <a:fld id="{C152462B-2D3E-4EC0-82E2-FF7F0DC0B2EF}" type="slidenum">
              <a:rPr lang="en-US" altLang="en-US"/>
              <a:pPr/>
              <a:t>54</a:t>
            </a:fld>
            <a:endParaRPr lang="en-US" altLang="en-US"/>
          </a:p>
        </p:txBody>
      </p:sp>
      <p:sp>
        <p:nvSpPr>
          <p:cNvPr id="1519618" name="Rectangle 2"/>
          <p:cNvSpPr>
            <a:spLocks noGrp="1" noChangeArrowheads="1"/>
          </p:cNvSpPr>
          <p:nvPr>
            <p:ph type="title"/>
          </p:nvPr>
        </p:nvSpPr>
        <p:spPr>
          <a:xfrm>
            <a:off x="0" y="0"/>
            <a:ext cx="7772400" cy="765175"/>
          </a:xfrm>
          <a:noFill/>
          <a:ln/>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nchor="b"/>
          <a:lstStyle/>
          <a:p>
            <a:r>
              <a:rPr lang="es-CL" sz="4400" dirty="0">
                <a:solidFill>
                  <a:srgbClr val="FACE14"/>
                </a:solidFill>
              </a:rPr>
              <a:t>Ejemplo Transporte de material</a:t>
            </a:r>
          </a:p>
        </p:txBody>
      </p:sp>
      <p:graphicFrame>
        <p:nvGraphicFramePr>
          <p:cNvPr id="1519619" name="Object 3"/>
          <p:cNvGraphicFramePr>
            <a:graphicFrameLocks noChangeAspect="1"/>
          </p:cNvGraphicFramePr>
          <p:nvPr/>
        </p:nvGraphicFramePr>
        <p:xfrm>
          <a:off x="0" y="1219200"/>
          <a:ext cx="8915400" cy="4027488"/>
        </p:xfrm>
        <a:graphic>
          <a:graphicData uri="http://schemas.openxmlformats.org/presentationml/2006/ole">
            <mc:AlternateContent xmlns:mc="http://schemas.openxmlformats.org/markup-compatibility/2006">
              <mc:Choice xmlns:v="urn:schemas-microsoft-com:vml" Requires="v">
                <p:oleObj spid="_x0000_s11284" name="Imagen de mapa de bits" r:id="rId3" imgW="7992591" imgH="3610479" progId="Paint.Picture">
                  <p:embed/>
                </p:oleObj>
              </mc:Choice>
              <mc:Fallback>
                <p:oleObj name="Imagen de mapa de bits" r:id="rId3" imgW="7992591" imgH="3610479"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219200"/>
                        <a:ext cx="8915400" cy="4027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19620" name="Text Box 4"/>
          <p:cNvSpPr txBox="1">
            <a:spLocks noChangeArrowheads="1"/>
          </p:cNvSpPr>
          <p:nvPr/>
        </p:nvSpPr>
        <p:spPr bwMode="auto">
          <a:xfrm>
            <a:off x="5580063" y="1196975"/>
            <a:ext cx="3211512" cy="1190625"/>
          </a:xfrm>
          <a:prstGeom prst="rect">
            <a:avLst/>
          </a:prstGeom>
          <a:solidFill>
            <a:srgbClr val="FFFFFF"/>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hangingPunct="1"/>
            <a:r>
              <a:rPr lang="es-CL" sz="1800" b="1">
                <a:solidFill>
                  <a:srgbClr val="0099FF"/>
                </a:solidFill>
                <a:latin typeface="Times New Roman" pitchFamily="18" charset="0"/>
              </a:rPr>
              <a:t>Con precios de entrada libres</a:t>
            </a:r>
          </a:p>
          <a:p>
            <a:pPr eaLnBrk="1" hangingPunct="1"/>
            <a:r>
              <a:rPr lang="es-CL" sz="1800" b="1">
                <a:solidFill>
                  <a:srgbClr val="0099FF"/>
                </a:solidFill>
                <a:latin typeface="Times New Roman" pitchFamily="18" charset="0"/>
              </a:rPr>
              <a:t>2 años de contrato</a:t>
            </a:r>
          </a:p>
          <a:p>
            <a:pPr eaLnBrk="1" hangingPunct="1"/>
            <a:r>
              <a:rPr lang="es-CL" sz="1800" b="1">
                <a:solidFill>
                  <a:srgbClr val="0099FF"/>
                </a:solidFill>
                <a:latin typeface="Times New Roman" pitchFamily="18" charset="0"/>
              </a:rPr>
              <a:t>8 contratistas calificados</a:t>
            </a:r>
          </a:p>
          <a:p>
            <a:pPr eaLnBrk="1" hangingPunct="1"/>
            <a:r>
              <a:rPr lang="es-CL" sz="1800" b="1">
                <a:solidFill>
                  <a:srgbClr val="0099FF"/>
                </a:solidFill>
                <a:latin typeface="Times New Roman" pitchFamily="18" charset="0"/>
              </a:rPr>
              <a:t>Feedback: Ranking</a:t>
            </a:r>
          </a:p>
        </p:txBody>
      </p:sp>
    </p:spTree>
    <p:extLst>
      <p:ext uri="{BB962C8B-B14F-4D97-AF65-F5344CB8AC3E}">
        <p14:creationId xmlns:p14="http://schemas.microsoft.com/office/powerpoint/2010/main" val="3713667138"/>
      </p:ext>
    </p:extLst>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3 Marcador de pie de página"/>
          <p:cNvSpPr>
            <a:spLocks noGrp="1"/>
          </p:cNvSpPr>
          <p:nvPr>
            <p:ph type="ftr" sz="quarter" idx="10"/>
          </p:nvPr>
        </p:nvSpPr>
        <p:spPr/>
        <p:txBody>
          <a:bodyPr/>
          <a:lstStyle/>
          <a:p>
            <a:r>
              <a:rPr lang="en-US" altLang="en-US"/>
              <a:t>Quadrem Proprietário e Confidencial</a:t>
            </a:r>
          </a:p>
        </p:txBody>
      </p:sp>
      <p:sp>
        <p:nvSpPr>
          <p:cNvPr id="14" name="4 Marcador de número de diapositiva"/>
          <p:cNvSpPr>
            <a:spLocks noGrp="1"/>
          </p:cNvSpPr>
          <p:nvPr>
            <p:ph type="sldNum" sz="quarter" idx="11"/>
          </p:nvPr>
        </p:nvSpPr>
        <p:spPr/>
        <p:txBody>
          <a:bodyPr/>
          <a:lstStyle/>
          <a:p>
            <a:fld id="{91E1BA46-102B-4EAF-A97E-E7CA8DEA8D31}" type="slidenum">
              <a:rPr lang="en-US" altLang="en-US"/>
              <a:pPr/>
              <a:t>55</a:t>
            </a:fld>
            <a:endParaRPr lang="en-US" altLang="en-US"/>
          </a:p>
        </p:txBody>
      </p:sp>
      <p:sp>
        <p:nvSpPr>
          <p:cNvPr id="1465347" name="Rectangle 3"/>
          <p:cNvSpPr>
            <a:spLocks noChangeArrowheads="1"/>
          </p:cNvSpPr>
          <p:nvPr/>
        </p:nvSpPr>
        <p:spPr bwMode="auto">
          <a:xfrm>
            <a:off x="611188" y="2349500"/>
            <a:ext cx="7850187" cy="3589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p>
            <a:pPr marL="230188" indent="-230188">
              <a:spcBef>
                <a:spcPct val="25000"/>
              </a:spcBef>
              <a:buFontTx/>
              <a:buChar char="•"/>
            </a:pPr>
            <a:r>
              <a:rPr lang="es-ES" sz="2400" b="1"/>
              <a:t>Las licitaciones dinámicas son herramientas poderosas, sin embargo aplicadas en condiciones inadecuadas pueden tener muy malos resultados. </a:t>
            </a:r>
          </a:p>
          <a:p>
            <a:pPr marL="230188" indent="-230188">
              <a:spcBef>
                <a:spcPct val="25000"/>
              </a:spcBef>
              <a:buFontTx/>
              <a:buChar char="•"/>
            </a:pPr>
            <a:endParaRPr lang="es-ES" sz="2400" b="1"/>
          </a:p>
          <a:p>
            <a:pPr marL="230188" indent="-230188">
              <a:spcBef>
                <a:spcPct val="25000"/>
              </a:spcBef>
              <a:buFontTx/>
              <a:buChar char="•"/>
            </a:pPr>
            <a:r>
              <a:rPr lang="es-ES" sz="2400" b="1"/>
              <a:t>Es necesario verificar las condiciones para que aplique el uso de las licitaciones dinámicas.</a:t>
            </a:r>
          </a:p>
          <a:p>
            <a:pPr marL="230188" indent="-230188">
              <a:spcBef>
                <a:spcPct val="25000"/>
              </a:spcBef>
              <a:buFontTx/>
              <a:buChar char="•"/>
            </a:pPr>
            <a:endParaRPr lang="es-ES" sz="2400" b="1"/>
          </a:p>
          <a:p>
            <a:pPr marL="230188" indent="-230188">
              <a:spcBef>
                <a:spcPct val="25000"/>
              </a:spcBef>
              <a:buFontTx/>
              <a:buChar char="•"/>
            </a:pPr>
            <a:endParaRPr lang="es-ES" sz="2400" b="1"/>
          </a:p>
          <a:p>
            <a:pPr marL="230188" indent="-230188">
              <a:spcBef>
                <a:spcPct val="25000"/>
              </a:spcBef>
              <a:buFontTx/>
              <a:buChar char="•"/>
            </a:pPr>
            <a:endParaRPr lang="es-ES" sz="2400" b="1"/>
          </a:p>
          <a:p>
            <a:pPr marL="230188" indent="-230188">
              <a:spcBef>
                <a:spcPct val="25000"/>
              </a:spcBef>
              <a:buFontTx/>
              <a:buChar char="•"/>
            </a:pPr>
            <a:endParaRPr lang="es-ES" sz="2400" b="1"/>
          </a:p>
        </p:txBody>
      </p:sp>
      <p:sp>
        <p:nvSpPr>
          <p:cNvPr id="1465348" name="Rectangle 4"/>
          <p:cNvSpPr>
            <a:spLocks noChangeArrowheads="1"/>
          </p:cNvSpPr>
          <p:nvPr/>
        </p:nvSpPr>
        <p:spPr bwMode="auto">
          <a:xfrm>
            <a:off x="5205413" y="2593975"/>
            <a:ext cx="3644900" cy="3067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p>
            <a:pPr marL="230188" indent="-230188">
              <a:spcBef>
                <a:spcPct val="50000"/>
              </a:spcBef>
              <a:buFont typeface="Wingdings" pitchFamily="2" charset="2"/>
              <a:buChar char="n"/>
            </a:pPr>
            <a:endParaRPr lang="en-US" sz="1400" b="1">
              <a:solidFill>
                <a:schemeClr val="bg2"/>
              </a:solidFill>
            </a:endParaRPr>
          </a:p>
        </p:txBody>
      </p:sp>
      <p:sp>
        <p:nvSpPr>
          <p:cNvPr id="1465356" name="Rectangle 12"/>
          <p:cNvSpPr>
            <a:spLocks noChangeArrowheads="1"/>
          </p:cNvSpPr>
          <p:nvPr/>
        </p:nvSpPr>
        <p:spPr bwMode="auto">
          <a:xfrm>
            <a:off x="3851275" y="4292600"/>
            <a:ext cx="45720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sz="1600" b="1"/>
          </a:p>
        </p:txBody>
      </p:sp>
    </p:spTree>
    <p:extLst>
      <p:ext uri="{BB962C8B-B14F-4D97-AF65-F5344CB8AC3E}">
        <p14:creationId xmlns:p14="http://schemas.microsoft.com/office/powerpoint/2010/main" val="146339860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465347"/>
                                        </p:tgtEl>
                                        <p:attrNameLst>
                                          <p:attrName>style.visibility</p:attrName>
                                        </p:attrNameLst>
                                      </p:cBhvr>
                                      <p:to>
                                        <p:strVal val="visible"/>
                                      </p:to>
                                    </p:set>
                                    <p:animEffect transition="in" filter="box(in)">
                                      <p:cBhvr>
                                        <p:cTn id="7" dur="500"/>
                                        <p:tgtEl>
                                          <p:spTgt spid="14653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5347"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1 Marcador de pie de página"/>
          <p:cNvSpPr>
            <a:spLocks noGrp="1"/>
          </p:cNvSpPr>
          <p:nvPr>
            <p:ph type="ftr" sz="quarter" idx="10"/>
          </p:nvPr>
        </p:nvSpPr>
        <p:spPr/>
        <p:txBody>
          <a:bodyPr/>
          <a:lstStyle/>
          <a:p>
            <a:r>
              <a:rPr lang="en-US" altLang="en-US"/>
              <a:t>Quadrem Proprietário e Confidencial</a:t>
            </a:r>
          </a:p>
        </p:txBody>
      </p:sp>
      <p:sp>
        <p:nvSpPr>
          <p:cNvPr id="31" name="2 Marcador de número de diapositiva"/>
          <p:cNvSpPr>
            <a:spLocks noGrp="1"/>
          </p:cNvSpPr>
          <p:nvPr>
            <p:ph type="sldNum" sz="quarter" idx="11"/>
          </p:nvPr>
        </p:nvSpPr>
        <p:spPr/>
        <p:txBody>
          <a:bodyPr/>
          <a:lstStyle/>
          <a:p>
            <a:fld id="{5A54C9CC-B1A9-4834-8601-8AAA18EF2AD2}" type="slidenum">
              <a:rPr lang="en-US" altLang="en-US"/>
              <a:pPr/>
              <a:t>56</a:t>
            </a:fld>
            <a:endParaRPr lang="en-US" altLang="en-US"/>
          </a:p>
        </p:txBody>
      </p:sp>
      <p:sp>
        <p:nvSpPr>
          <p:cNvPr id="1380356" name="Rectangle 4"/>
          <p:cNvSpPr>
            <a:spLocks noChangeArrowheads="1"/>
          </p:cNvSpPr>
          <p:nvPr/>
        </p:nvSpPr>
        <p:spPr bwMode="auto">
          <a:xfrm>
            <a:off x="0" y="0"/>
            <a:ext cx="6096000" cy="620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eaLnBrk="1" hangingPunct="1"/>
            <a:r>
              <a:rPr lang="en-US" sz="2800" b="1">
                <a:solidFill>
                  <a:schemeClr val="tx2"/>
                </a:solidFill>
                <a:latin typeface="Arial Narrow" pitchFamily="34" charset="0"/>
              </a:rPr>
              <a:t>¿Cuando aplica?</a:t>
            </a:r>
            <a:endParaRPr lang="en-US" sz="2800" b="1" i="1">
              <a:solidFill>
                <a:schemeClr val="tx2"/>
              </a:solidFill>
              <a:latin typeface="Arial Narrow" pitchFamily="34" charset="0"/>
            </a:endParaRPr>
          </a:p>
        </p:txBody>
      </p:sp>
      <p:graphicFrame>
        <p:nvGraphicFramePr>
          <p:cNvPr id="1380417" name="Group 65"/>
          <p:cNvGraphicFramePr>
            <a:graphicFrameLocks noGrp="1"/>
          </p:cNvGraphicFramePr>
          <p:nvPr>
            <p:extLst>
              <p:ext uri="{D42A27DB-BD31-4B8C-83A1-F6EECF244321}">
                <p14:modId xmlns:p14="http://schemas.microsoft.com/office/powerpoint/2010/main" val="3034584319"/>
              </p:ext>
            </p:extLst>
          </p:nvPr>
        </p:nvGraphicFramePr>
        <p:xfrm>
          <a:off x="2633663" y="1828800"/>
          <a:ext cx="3803650" cy="3966210"/>
        </p:xfrm>
        <a:graphic>
          <a:graphicData uri="http://schemas.openxmlformats.org/drawingml/2006/table">
            <a:tbl>
              <a:tblPr/>
              <a:tblGrid>
                <a:gridCol w="636587"/>
                <a:gridCol w="1603375"/>
                <a:gridCol w="1563688"/>
              </a:tblGrid>
              <a:tr h="1495425">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1600" b="1" i="0" u="none" strike="noStrike" cap="none" normalizeH="0" baseline="0" dirty="0" smtClean="0">
                          <a:ln>
                            <a:noFill/>
                          </a:ln>
                          <a:solidFill>
                            <a:srgbClr val="002060"/>
                          </a:solidFill>
                          <a:effectLst/>
                          <a:latin typeface="Arial" charset="0"/>
                        </a:rPr>
                        <a:t>Alta</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2000" b="0" i="0" u="none" strike="noStrike" cap="none" normalizeH="0" baseline="0" smtClean="0">
                          <a:ln>
                            <a:noFill/>
                          </a:ln>
                          <a:solidFill>
                            <a:srgbClr val="FF3300"/>
                          </a:solidFill>
                          <a:effectLst/>
                          <a:latin typeface="Arial" charset="0"/>
                        </a:rPr>
                        <a:t>Limitada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2000" b="0" i="0" u="none" strike="noStrike" cap="none" normalizeH="0" baseline="0" smtClean="0">
                          <a:ln>
                            <a:noFill/>
                          </a:ln>
                          <a:solidFill>
                            <a:srgbClr val="FF3300"/>
                          </a:solidFill>
                          <a:effectLst/>
                          <a:latin typeface="Arial" charset="0"/>
                        </a:rPr>
                        <a:t>Alta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CC"/>
                    </a:solidFill>
                  </a:tcPr>
                </a:tc>
              </a:tr>
              <a:tr h="1495425">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1600" b="1" i="0" u="none" strike="noStrike" cap="none" normalizeH="0" baseline="0" dirty="0" smtClean="0">
                          <a:ln>
                            <a:noFill/>
                          </a:ln>
                          <a:solidFill>
                            <a:srgbClr val="002060"/>
                          </a:solidFill>
                          <a:effectLst/>
                          <a:latin typeface="Arial" charset="0"/>
                        </a:rPr>
                        <a:t>Baja</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2000" b="0" i="0" u="none" strike="noStrike" cap="none" normalizeH="0" baseline="0" smtClean="0">
                          <a:ln>
                            <a:noFill/>
                          </a:ln>
                          <a:solidFill>
                            <a:srgbClr val="FF3300"/>
                          </a:solidFill>
                          <a:effectLst/>
                          <a:latin typeface="Arial" charset="0"/>
                        </a:rPr>
                        <a:t>Baja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CC"/>
                    </a:solid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2000" b="0" i="0" u="none" strike="noStrike" cap="none" normalizeH="0" baseline="0" smtClean="0">
                          <a:ln>
                            <a:noFill/>
                          </a:ln>
                          <a:solidFill>
                            <a:srgbClr val="FF3300"/>
                          </a:solidFill>
                          <a:effectLst/>
                          <a:latin typeface="Arial" charset="0"/>
                        </a:rPr>
                        <a:t>Limitada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236538">
                <a:tc>
                  <a:txBody>
                    <a:bodyPr/>
                    <a:lstStyle/>
                    <a:p>
                      <a:pPr marL="0" marR="0" lvl="0" indent="0" algn="l"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endParaRPr kumimoji="0" lang="es-ES_tradnl" sz="2000" b="0" i="0" u="none" strike="noStrike" cap="none" normalizeH="0" baseline="0" smtClean="0">
                        <a:ln>
                          <a:noFill/>
                        </a:ln>
                        <a:solidFill>
                          <a:srgbClr val="FFFFFF"/>
                        </a:solidFill>
                        <a:effectLst/>
                        <a:latin typeface="Arial" charset="0"/>
                      </a:endParaRPr>
                    </a:p>
                  </a:txBody>
                  <a:tcPr horzOverflow="overflow">
                    <a:lnL cap="flat">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1600" b="1" i="0" u="none" strike="noStrike" cap="none" normalizeH="0" baseline="0" dirty="0" smtClean="0">
                          <a:ln>
                            <a:noFill/>
                          </a:ln>
                          <a:solidFill>
                            <a:srgbClr val="002060"/>
                          </a:solidFill>
                          <a:effectLst/>
                          <a:latin typeface="Arial" charset="0"/>
                        </a:rPr>
                        <a:t>Baja</a:t>
                      </a: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1600" b="1" i="0" u="none" strike="noStrike" cap="none" normalizeH="0" baseline="0" dirty="0" smtClean="0">
                          <a:ln>
                            <a:noFill/>
                          </a:ln>
                          <a:solidFill>
                            <a:srgbClr val="002060"/>
                          </a:solidFill>
                          <a:effectLst/>
                          <a:latin typeface="Arial" charset="0"/>
                        </a:rPr>
                        <a:t>Alta</a:t>
                      </a:r>
                    </a:p>
                  </a:txBody>
                  <a:tcPr horzOverflow="overflow">
                    <a:lnL>
                      <a:noFill/>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6538">
                <a:tc>
                  <a:txBody>
                    <a:bodyPr/>
                    <a:lstStyle/>
                    <a:p>
                      <a:pPr marL="0" marR="0" lvl="0" indent="0" algn="l"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endParaRPr kumimoji="0" lang="es-ES_tradnl" sz="2000" b="0" i="0" u="none" strike="noStrike" cap="none" normalizeH="0" baseline="0" smtClean="0">
                        <a:ln>
                          <a:noFill/>
                        </a:ln>
                        <a:solidFill>
                          <a:srgbClr val="FFFFFF"/>
                        </a:solidFill>
                        <a:effectLst/>
                        <a:latin typeface="Arial" charset="0"/>
                      </a:endParaRPr>
                    </a:p>
                  </a:txBody>
                  <a:tcPr horzOverflow="overflow">
                    <a:lnL cap="flat">
                      <a:noFill/>
                    </a:lnL>
                    <a:lnR>
                      <a:noFill/>
                    </a:lnR>
                    <a:lnT>
                      <a:noFill/>
                    </a:lnT>
                    <a:lnB cap="flat">
                      <a:noFill/>
                    </a:lnB>
                    <a:lnTlToBr>
                      <a:noFill/>
                    </a:lnTlToBr>
                    <a:lnBlToTr>
                      <a:noFill/>
                    </a:lnBlToTr>
                    <a:noFill/>
                  </a:tcPr>
                </a:tc>
                <a:tc gridSpan="2">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s-ES" sz="1600" b="1" i="0" u="none" strike="noStrike" cap="none" normalizeH="0" baseline="0" dirty="0" smtClean="0">
                          <a:ln>
                            <a:noFill/>
                          </a:ln>
                          <a:solidFill>
                            <a:srgbClr val="FFFFFF"/>
                          </a:solidFill>
                          <a:effectLst/>
                          <a:latin typeface="Arial" charset="0"/>
                        </a:rPr>
                        <a:t>Capacidad de especificar el producto o servicio</a:t>
                      </a:r>
                    </a:p>
                  </a:txBody>
                  <a:tcPr horzOverflow="overflow">
                    <a:lnL>
                      <a:noFill/>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hMerge="1">
                  <a:txBody>
                    <a:bodyPr/>
                    <a:lstStyle/>
                    <a:p>
                      <a:endParaRPr lang="en-US"/>
                    </a:p>
                  </a:txBody>
                  <a:tcPr/>
                </a:tc>
              </a:tr>
            </a:tbl>
          </a:graphicData>
        </a:graphic>
      </p:graphicFrame>
      <p:sp>
        <p:nvSpPr>
          <p:cNvPr id="1380382" name="Rectangle 30"/>
          <p:cNvSpPr>
            <a:spLocks noChangeArrowheads="1"/>
          </p:cNvSpPr>
          <p:nvPr/>
        </p:nvSpPr>
        <p:spPr bwMode="auto">
          <a:xfrm>
            <a:off x="2555875" y="188913"/>
            <a:ext cx="5945188"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p>
            <a:pPr algn="ctr"/>
            <a:r>
              <a:rPr lang="en-US" sz="2400" b="1" u="sng"/>
              <a:t>Análisis por competitividad – definición</a:t>
            </a:r>
          </a:p>
        </p:txBody>
      </p:sp>
      <p:sp>
        <p:nvSpPr>
          <p:cNvPr id="1380383" name="Rectangle 31"/>
          <p:cNvSpPr>
            <a:spLocks noChangeArrowheads="1"/>
          </p:cNvSpPr>
          <p:nvPr/>
        </p:nvSpPr>
        <p:spPr bwMode="auto">
          <a:xfrm rot="-5400000">
            <a:off x="742950" y="3081338"/>
            <a:ext cx="3101975"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p>
            <a:pPr algn="ctr"/>
            <a:r>
              <a:rPr lang="es-ES" sz="1800" b="1" dirty="0"/>
              <a:t>Competitividad del mercado</a:t>
            </a:r>
          </a:p>
        </p:txBody>
      </p:sp>
      <p:sp>
        <p:nvSpPr>
          <p:cNvPr id="8" name="Rectangle 31"/>
          <p:cNvSpPr>
            <a:spLocks noChangeArrowheads="1"/>
          </p:cNvSpPr>
          <p:nvPr/>
        </p:nvSpPr>
        <p:spPr bwMode="auto">
          <a:xfrm>
            <a:off x="3347864" y="5517232"/>
            <a:ext cx="3101975"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p>
            <a:pPr algn="ctr"/>
            <a:r>
              <a:rPr lang="es-ES" sz="1800" b="1" dirty="0" smtClean="0"/>
              <a:t>Definición del producto / servicio</a:t>
            </a:r>
            <a:endParaRPr lang="es-ES" sz="1800" b="1" dirty="0"/>
          </a:p>
        </p:txBody>
      </p:sp>
    </p:spTree>
    <p:extLst>
      <p:ext uri="{BB962C8B-B14F-4D97-AF65-F5344CB8AC3E}">
        <p14:creationId xmlns:p14="http://schemas.microsoft.com/office/powerpoint/2010/main" val="886676614"/>
      </p:ext>
    </p:extLst>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1 Marcador de pie de página"/>
          <p:cNvSpPr>
            <a:spLocks noGrp="1"/>
          </p:cNvSpPr>
          <p:nvPr>
            <p:ph type="ftr" sz="quarter" idx="10"/>
          </p:nvPr>
        </p:nvSpPr>
        <p:spPr/>
        <p:txBody>
          <a:bodyPr/>
          <a:lstStyle/>
          <a:p>
            <a:r>
              <a:rPr lang="en-US" altLang="en-US"/>
              <a:t>Quadrem Proprietário e Confidencial</a:t>
            </a:r>
          </a:p>
        </p:txBody>
      </p:sp>
      <p:sp>
        <p:nvSpPr>
          <p:cNvPr id="36" name="2 Marcador de número de diapositiva"/>
          <p:cNvSpPr>
            <a:spLocks noGrp="1"/>
          </p:cNvSpPr>
          <p:nvPr>
            <p:ph type="sldNum" sz="quarter" idx="11"/>
          </p:nvPr>
        </p:nvSpPr>
        <p:spPr/>
        <p:txBody>
          <a:bodyPr/>
          <a:lstStyle/>
          <a:p>
            <a:fld id="{07282EB1-DA67-49E5-A51D-4D581874D9FE}" type="slidenum">
              <a:rPr lang="en-US" altLang="en-US"/>
              <a:pPr/>
              <a:t>57</a:t>
            </a:fld>
            <a:endParaRPr lang="en-US" altLang="en-US"/>
          </a:p>
        </p:txBody>
      </p:sp>
      <p:graphicFrame>
        <p:nvGraphicFramePr>
          <p:cNvPr id="1508386" name="Group 34"/>
          <p:cNvGraphicFramePr>
            <a:graphicFrameLocks noGrp="1"/>
          </p:cNvGraphicFramePr>
          <p:nvPr>
            <p:extLst>
              <p:ext uri="{D42A27DB-BD31-4B8C-83A1-F6EECF244321}">
                <p14:modId xmlns:p14="http://schemas.microsoft.com/office/powerpoint/2010/main" val="2446267790"/>
              </p:ext>
            </p:extLst>
          </p:nvPr>
        </p:nvGraphicFramePr>
        <p:xfrm>
          <a:off x="2633663" y="1916113"/>
          <a:ext cx="3803650" cy="3696018"/>
        </p:xfrm>
        <a:graphic>
          <a:graphicData uri="http://schemas.openxmlformats.org/drawingml/2006/table">
            <a:tbl>
              <a:tblPr/>
              <a:tblGrid>
                <a:gridCol w="636587"/>
                <a:gridCol w="1603375"/>
                <a:gridCol w="1563688"/>
              </a:tblGrid>
              <a:tr h="1408113">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1600" b="1" i="0" u="none" strike="noStrike" cap="none" normalizeH="0" baseline="0" dirty="0" smtClean="0">
                          <a:ln>
                            <a:noFill/>
                          </a:ln>
                          <a:solidFill>
                            <a:srgbClr val="002060"/>
                          </a:solidFill>
                          <a:effectLst/>
                          <a:latin typeface="Arial" charset="0"/>
                        </a:rPr>
                        <a:t>Alta</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2000" b="0" i="0" u="none" strike="noStrike" cap="none" normalizeH="0" baseline="0" smtClean="0">
                          <a:ln>
                            <a:noFill/>
                          </a:ln>
                          <a:solidFill>
                            <a:srgbClr val="FF3300"/>
                          </a:solidFill>
                          <a:effectLst/>
                          <a:latin typeface="Arial" charset="0"/>
                        </a:rPr>
                        <a:t>Limited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2000" b="0" i="0" u="none" strike="noStrike" cap="none" normalizeH="0" baseline="0" smtClean="0">
                          <a:ln>
                            <a:noFill/>
                          </a:ln>
                          <a:solidFill>
                            <a:srgbClr val="FF3300"/>
                          </a:solidFill>
                          <a:effectLst/>
                          <a:latin typeface="Arial" charset="0"/>
                        </a:rPr>
                        <a:t>High</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CC"/>
                    </a:solidFill>
                  </a:tcPr>
                </a:tc>
              </a:tr>
              <a:tr h="1495425">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1600" b="1" i="0" u="none" strike="noStrike" cap="none" normalizeH="0" baseline="0" dirty="0" smtClean="0">
                          <a:ln>
                            <a:noFill/>
                          </a:ln>
                          <a:solidFill>
                            <a:srgbClr val="002060"/>
                          </a:solidFill>
                          <a:effectLst/>
                          <a:latin typeface="Arial" charset="0"/>
                        </a:rPr>
                        <a:t>Baja</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2000" b="0" i="0" u="none" strike="noStrike" cap="none" normalizeH="0" baseline="0" smtClean="0">
                          <a:ln>
                            <a:noFill/>
                          </a:ln>
                          <a:solidFill>
                            <a:srgbClr val="FF3300"/>
                          </a:solidFill>
                          <a:effectLst/>
                          <a:latin typeface="Arial" charset="0"/>
                        </a:rPr>
                        <a:t>Low</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CC"/>
                    </a:solid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2000" b="0" i="0" u="none" strike="noStrike" cap="none" normalizeH="0" baseline="0" smtClean="0">
                          <a:ln>
                            <a:noFill/>
                          </a:ln>
                          <a:solidFill>
                            <a:srgbClr val="FF3300"/>
                          </a:solidFill>
                          <a:effectLst/>
                          <a:latin typeface="Arial" charset="0"/>
                        </a:rPr>
                        <a:t>Limited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236538">
                <a:tc>
                  <a:txBody>
                    <a:bodyPr/>
                    <a:lstStyle/>
                    <a:p>
                      <a:pPr marL="0" marR="0" lvl="0" indent="0" algn="l"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endParaRPr kumimoji="0" lang="es-ES_tradnl" sz="2000" b="0" i="0" u="none" strike="noStrike" cap="none" normalizeH="0" baseline="0" smtClean="0">
                        <a:ln>
                          <a:noFill/>
                        </a:ln>
                        <a:solidFill>
                          <a:srgbClr val="FFFFFF"/>
                        </a:solidFill>
                        <a:effectLst/>
                        <a:latin typeface="Arial" charset="0"/>
                      </a:endParaRPr>
                    </a:p>
                  </a:txBody>
                  <a:tcPr horzOverflow="overflow">
                    <a:lnL cap="flat">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1600" b="1" i="0" u="none" strike="noStrike" cap="none" normalizeH="0" baseline="0" dirty="0" smtClean="0">
                          <a:ln>
                            <a:noFill/>
                          </a:ln>
                          <a:solidFill>
                            <a:srgbClr val="002060"/>
                          </a:solidFill>
                          <a:effectLst/>
                          <a:latin typeface="Arial" charset="0"/>
                        </a:rPr>
                        <a:t>Baja</a:t>
                      </a: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1600" b="1" i="0" u="none" strike="noStrike" cap="none" normalizeH="0" baseline="0" dirty="0" smtClean="0">
                          <a:ln>
                            <a:noFill/>
                          </a:ln>
                          <a:solidFill>
                            <a:srgbClr val="002060"/>
                          </a:solidFill>
                          <a:effectLst/>
                          <a:latin typeface="Arial" charset="0"/>
                        </a:rPr>
                        <a:t>Alta</a:t>
                      </a:r>
                    </a:p>
                  </a:txBody>
                  <a:tcPr horzOverflow="overflow">
                    <a:lnL>
                      <a:noFill/>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6538">
                <a:tc>
                  <a:txBody>
                    <a:bodyPr/>
                    <a:lstStyle/>
                    <a:p>
                      <a:pPr marL="0" marR="0" lvl="0" indent="0" algn="l"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endParaRPr kumimoji="0" lang="es-ES_tradnl" sz="2000" b="0" i="0" u="none" strike="noStrike" cap="none" normalizeH="0" baseline="0" smtClean="0">
                        <a:ln>
                          <a:noFill/>
                        </a:ln>
                        <a:solidFill>
                          <a:srgbClr val="FFFFFF"/>
                        </a:solidFill>
                        <a:effectLst/>
                        <a:latin typeface="Arial" charset="0"/>
                      </a:endParaRPr>
                    </a:p>
                  </a:txBody>
                  <a:tcPr horzOverflow="overflow">
                    <a:lnL cap="flat">
                      <a:noFill/>
                    </a:lnL>
                    <a:lnR>
                      <a:noFill/>
                    </a:lnR>
                    <a:lnT>
                      <a:noFill/>
                    </a:lnT>
                    <a:lnB cap="flat">
                      <a:noFill/>
                    </a:lnB>
                    <a:lnTlToBr>
                      <a:noFill/>
                    </a:lnTlToBr>
                    <a:lnBlToTr>
                      <a:noFill/>
                    </a:lnBlToTr>
                    <a:noFill/>
                  </a:tcPr>
                </a:tc>
                <a:tc gridSpan="2">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1600" b="1" i="0" u="none" strike="noStrike" cap="none" normalizeH="0" baseline="0" smtClean="0">
                          <a:ln>
                            <a:noFill/>
                          </a:ln>
                          <a:solidFill>
                            <a:srgbClr val="FFFFFF"/>
                          </a:solidFill>
                          <a:effectLst/>
                          <a:latin typeface="Arial" charset="0"/>
                        </a:rPr>
                        <a:t>Complejidad</a:t>
                      </a:r>
                    </a:p>
                  </a:txBody>
                  <a:tcPr horzOverflow="overflow">
                    <a:lnL>
                      <a:noFill/>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hMerge="1">
                  <a:txBody>
                    <a:bodyPr/>
                    <a:lstStyle/>
                    <a:p>
                      <a:endParaRPr lang="en-US"/>
                    </a:p>
                  </a:txBody>
                  <a:tcPr/>
                </a:tc>
              </a:tr>
            </a:tbl>
          </a:graphicData>
        </a:graphic>
      </p:graphicFrame>
      <p:sp>
        <p:nvSpPr>
          <p:cNvPr id="1508380" name="Rectangle 28"/>
          <p:cNvSpPr>
            <a:spLocks noChangeArrowheads="1"/>
          </p:cNvSpPr>
          <p:nvPr/>
        </p:nvSpPr>
        <p:spPr bwMode="auto">
          <a:xfrm>
            <a:off x="3276600" y="1052513"/>
            <a:ext cx="3101975"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p>
            <a:pPr algn="ctr"/>
            <a:endParaRPr lang="en-US" sz="2400" b="1" u="sng"/>
          </a:p>
        </p:txBody>
      </p:sp>
      <p:sp>
        <p:nvSpPr>
          <p:cNvPr id="1508381" name="Rectangle 29"/>
          <p:cNvSpPr>
            <a:spLocks noChangeArrowheads="1"/>
          </p:cNvSpPr>
          <p:nvPr/>
        </p:nvSpPr>
        <p:spPr bwMode="auto">
          <a:xfrm rot="-5400000">
            <a:off x="846138" y="3101975"/>
            <a:ext cx="3101975"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p>
            <a:pPr algn="ctr"/>
            <a:r>
              <a:rPr lang="en-US" sz="1800" b="1"/>
              <a:t>Volumen de gasto</a:t>
            </a:r>
          </a:p>
        </p:txBody>
      </p:sp>
      <p:sp>
        <p:nvSpPr>
          <p:cNvPr id="1508387" name="Rectangle 35"/>
          <p:cNvSpPr>
            <a:spLocks noChangeArrowheads="1"/>
          </p:cNvSpPr>
          <p:nvPr/>
        </p:nvSpPr>
        <p:spPr bwMode="auto">
          <a:xfrm>
            <a:off x="3276600" y="1916113"/>
            <a:ext cx="1582738" cy="1368425"/>
          </a:xfrm>
          <a:prstGeom prst="rect">
            <a:avLst/>
          </a:prstGeom>
          <a:solidFill>
            <a:srgbClr val="CC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s-ES_tradnl" sz="2000">
                <a:solidFill>
                  <a:srgbClr val="FF3300"/>
                </a:solidFill>
              </a:rPr>
              <a:t>Alta</a:t>
            </a:r>
          </a:p>
        </p:txBody>
      </p:sp>
      <p:sp>
        <p:nvSpPr>
          <p:cNvPr id="1508389" name="Rectangle 37"/>
          <p:cNvSpPr>
            <a:spLocks noChangeArrowheads="1"/>
          </p:cNvSpPr>
          <p:nvPr/>
        </p:nvSpPr>
        <p:spPr bwMode="auto">
          <a:xfrm>
            <a:off x="4859338" y="1916113"/>
            <a:ext cx="1584325" cy="1368425"/>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20000"/>
              </a:spcBef>
              <a:buClr>
                <a:srgbClr val="C5BA8E"/>
              </a:buClr>
              <a:buSzPct val="80000"/>
              <a:buFont typeface="Wingdings" pitchFamily="2" charset="2"/>
              <a:buNone/>
            </a:pPr>
            <a:endParaRPr lang="en-US" sz="2000">
              <a:solidFill>
                <a:srgbClr val="FF3300"/>
              </a:solidFill>
            </a:endParaRPr>
          </a:p>
          <a:p>
            <a:pPr algn="ctr">
              <a:spcBef>
                <a:spcPct val="20000"/>
              </a:spcBef>
              <a:buClr>
                <a:srgbClr val="C5BA8E"/>
              </a:buClr>
              <a:buSzPct val="80000"/>
              <a:buFont typeface="Wingdings" pitchFamily="2" charset="2"/>
              <a:buNone/>
            </a:pPr>
            <a:r>
              <a:rPr lang="en-US" sz="2000">
                <a:solidFill>
                  <a:srgbClr val="FF3300"/>
                </a:solidFill>
              </a:rPr>
              <a:t>Limitada</a:t>
            </a:r>
          </a:p>
          <a:p>
            <a:pPr algn="ctr"/>
            <a:endParaRPr lang="es-ES_tradnl"/>
          </a:p>
        </p:txBody>
      </p:sp>
      <p:sp>
        <p:nvSpPr>
          <p:cNvPr id="1508390" name="Rectangle 38"/>
          <p:cNvSpPr>
            <a:spLocks noChangeArrowheads="1"/>
          </p:cNvSpPr>
          <p:nvPr/>
        </p:nvSpPr>
        <p:spPr bwMode="auto">
          <a:xfrm>
            <a:off x="3276600" y="3284538"/>
            <a:ext cx="1582738" cy="1512887"/>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20000"/>
              </a:spcBef>
              <a:buClr>
                <a:srgbClr val="C5BA8E"/>
              </a:buClr>
              <a:buSzPct val="80000"/>
              <a:buFont typeface="Wingdings" pitchFamily="2" charset="2"/>
              <a:buNone/>
            </a:pPr>
            <a:endParaRPr lang="en-US" sz="2000">
              <a:solidFill>
                <a:srgbClr val="FF3300"/>
              </a:solidFill>
            </a:endParaRPr>
          </a:p>
          <a:p>
            <a:pPr algn="ctr">
              <a:spcBef>
                <a:spcPct val="20000"/>
              </a:spcBef>
              <a:buClr>
                <a:srgbClr val="C5BA8E"/>
              </a:buClr>
              <a:buSzPct val="80000"/>
              <a:buFont typeface="Wingdings" pitchFamily="2" charset="2"/>
              <a:buNone/>
            </a:pPr>
            <a:r>
              <a:rPr lang="en-US" sz="2000">
                <a:solidFill>
                  <a:srgbClr val="FF3300"/>
                </a:solidFill>
              </a:rPr>
              <a:t>Limitada</a:t>
            </a:r>
          </a:p>
          <a:p>
            <a:pPr algn="ctr"/>
            <a:endParaRPr lang="es-ES_tradnl"/>
          </a:p>
        </p:txBody>
      </p:sp>
      <p:sp>
        <p:nvSpPr>
          <p:cNvPr id="1508391" name="Rectangle 39"/>
          <p:cNvSpPr>
            <a:spLocks noChangeArrowheads="1"/>
          </p:cNvSpPr>
          <p:nvPr/>
        </p:nvSpPr>
        <p:spPr bwMode="auto">
          <a:xfrm>
            <a:off x="4859338" y="3284538"/>
            <a:ext cx="1584325" cy="1512887"/>
          </a:xfrm>
          <a:prstGeom prst="rect">
            <a:avLst/>
          </a:prstGeom>
          <a:solidFill>
            <a:srgbClr val="FFCC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20000"/>
              </a:spcBef>
              <a:buClr>
                <a:srgbClr val="C5BA8E"/>
              </a:buClr>
              <a:buSzPct val="80000"/>
              <a:buFont typeface="Wingdings" pitchFamily="2" charset="2"/>
              <a:buNone/>
            </a:pPr>
            <a:r>
              <a:rPr lang="en-US" sz="2000">
                <a:solidFill>
                  <a:srgbClr val="FF3300"/>
                </a:solidFill>
              </a:rPr>
              <a:t>Baja</a:t>
            </a:r>
            <a:endParaRPr lang="es-ES_tradnl"/>
          </a:p>
        </p:txBody>
      </p:sp>
      <p:sp>
        <p:nvSpPr>
          <p:cNvPr id="1508392" name="Rectangle 40"/>
          <p:cNvSpPr>
            <a:spLocks noChangeArrowheads="1"/>
          </p:cNvSpPr>
          <p:nvPr/>
        </p:nvSpPr>
        <p:spPr bwMode="auto">
          <a:xfrm>
            <a:off x="0" y="0"/>
            <a:ext cx="6096000" cy="620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eaLnBrk="1" hangingPunct="1"/>
            <a:r>
              <a:rPr lang="en-US" sz="2800" b="1">
                <a:solidFill>
                  <a:schemeClr val="tx2"/>
                </a:solidFill>
                <a:latin typeface="Arial Narrow" pitchFamily="34" charset="0"/>
              </a:rPr>
              <a:t>¿Cuando aplica?</a:t>
            </a:r>
            <a:endParaRPr lang="en-US" sz="2800" b="1" i="1">
              <a:solidFill>
                <a:schemeClr val="tx2"/>
              </a:solidFill>
              <a:latin typeface="Arial Narrow" pitchFamily="34" charset="0"/>
            </a:endParaRPr>
          </a:p>
        </p:txBody>
      </p:sp>
      <p:sp>
        <p:nvSpPr>
          <p:cNvPr id="1508393" name="Rectangle 41"/>
          <p:cNvSpPr>
            <a:spLocks noChangeArrowheads="1"/>
          </p:cNvSpPr>
          <p:nvPr/>
        </p:nvSpPr>
        <p:spPr bwMode="auto">
          <a:xfrm>
            <a:off x="2555875" y="188913"/>
            <a:ext cx="5945188"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p>
            <a:pPr algn="ctr"/>
            <a:r>
              <a:rPr lang="en-US" sz="2400" b="1" u="sng"/>
              <a:t>Análisis por volumen - complejidad</a:t>
            </a:r>
          </a:p>
        </p:txBody>
      </p:sp>
      <p:sp>
        <p:nvSpPr>
          <p:cNvPr id="13" name="Rectangle 31"/>
          <p:cNvSpPr>
            <a:spLocks noChangeArrowheads="1"/>
          </p:cNvSpPr>
          <p:nvPr/>
        </p:nvSpPr>
        <p:spPr bwMode="auto">
          <a:xfrm>
            <a:off x="3347864" y="5517232"/>
            <a:ext cx="3101975"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p>
            <a:pPr algn="ctr"/>
            <a:r>
              <a:rPr lang="es-ES" sz="1800" b="1" dirty="0" smtClean="0"/>
              <a:t>Complejidad del producto / servicio</a:t>
            </a:r>
            <a:endParaRPr lang="es-ES" sz="1800" b="1" dirty="0"/>
          </a:p>
        </p:txBody>
      </p:sp>
    </p:spTree>
    <p:extLst>
      <p:ext uri="{BB962C8B-B14F-4D97-AF65-F5344CB8AC3E}">
        <p14:creationId xmlns:p14="http://schemas.microsoft.com/office/powerpoint/2010/main" val="637070260"/>
      </p:ext>
    </p:extLst>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1 Marcador de pie de página"/>
          <p:cNvSpPr>
            <a:spLocks noGrp="1"/>
          </p:cNvSpPr>
          <p:nvPr>
            <p:ph type="ftr" sz="quarter" idx="10"/>
          </p:nvPr>
        </p:nvSpPr>
        <p:spPr/>
        <p:txBody>
          <a:bodyPr/>
          <a:lstStyle/>
          <a:p>
            <a:r>
              <a:rPr lang="en-US" altLang="en-US"/>
              <a:t>Quadrem Proprietário e Confidencial</a:t>
            </a:r>
          </a:p>
        </p:txBody>
      </p:sp>
      <p:sp>
        <p:nvSpPr>
          <p:cNvPr id="36" name="2 Marcador de número de diapositiva"/>
          <p:cNvSpPr>
            <a:spLocks noGrp="1"/>
          </p:cNvSpPr>
          <p:nvPr>
            <p:ph type="sldNum" sz="quarter" idx="11"/>
          </p:nvPr>
        </p:nvSpPr>
        <p:spPr/>
        <p:txBody>
          <a:bodyPr/>
          <a:lstStyle/>
          <a:p>
            <a:fld id="{BA7969CA-088D-460C-9A69-8E5EEAE282B7}" type="slidenum">
              <a:rPr lang="en-US" altLang="en-US"/>
              <a:pPr/>
              <a:t>58</a:t>
            </a:fld>
            <a:endParaRPr lang="en-US" altLang="en-US"/>
          </a:p>
        </p:txBody>
      </p:sp>
      <p:graphicFrame>
        <p:nvGraphicFramePr>
          <p:cNvPr id="1510402" name="Group 2"/>
          <p:cNvGraphicFramePr>
            <a:graphicFrameLocks noGrp="1"/>
          </p:cNvGraphicFramePr>
          <p:nvPr>
            <p:extLst>
              <p:ext uri="{D42A27DB-BD31-4B8C-83A1-F6EECF244321}">
                <p14:modId xmlns:p14="http://schemas.microsoft.com/office/powerpoint/2010/main" val="3929549116"/>
              </p:ext>
            </p:extLst>
          </p:nvPr>
        </p:nvGraphicFramePr>
        <p:xfrm>
          <a:off x="2633663" y="1916113"/>
          <a:ext cx="3803650" cy="3696018"/>
        </p:xfrm>
        <a:graphic>
          <a:graphicData uri="http://schemas.openxmlformats.org/drawingml/2006/table">
            <a:tbl>
              <a:tblPr/>
              <a:tblGrid>
                <a:gridCol w="636587"/>
                <a:gridCol w="1603375"/>
                <a:gridCol w="1563688"/>
              </a:tblGrid>
              <a:tr h="1408113">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1200" b="1" i="0" u="none" strike="noStrike" cap="none" normalizeH="0" baseline="0" dirty="0" err="1" smtClean="0">
                          <a:ln>
                            <a:noFill/>
                          </a:ln>
                          <a:solidFill>
                            <a:srgbClr val="002060"/>
                          </a:solidFill>
                          <a:effectLst/>
                          <a:latin typeface="Arial" charset="0"/>
                        </a:rPr>
                        <a:t>Larga</a:t>
                      </a:r>
                      <a:endParaRPr kumimoji="0" lang="en-US" sz="1200" b="1" i="0" u="none" strike="noStrike" cap="none" normalizeH="0" baseline="0" dirty="0" smtClean="0">
                        <a:ln>
                          <a:noFill/>
                        </a:ln>
                        <a:solidFill>
                          <a:srgbClr val="002060"/>
                        </a:solidFill>
                        <a:effectLst/>
                        <a:latin typeface="Arial" charset="0"/>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2000" b="0" i="0" u="none" strike="noStrike" cap="none" normalizeH="0" baseline="0" smtClean="0">
                          <a:ln>
                            <a:noFill/>
                          </a:ln>
                          <a:solidFill>
                            <a:srgbClr val="FF3300"/>
                          </a:solidFill>
                          <a:effectLst/>
                          <a:latin typeface="Arial" charset="0"/>
                        </a:rPr>
                        <a:t>Limited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2000" b="0" i="0" u="none" strike="noStrike" cap="none" normalizeH="0" baseline="0" smtClean="0">
                          <a:ln>
                            <a:noFill/>
                          </a:ln>
                          <a:solidFill>
                            <a:srgbClr val="FF3300"/>
                          </a:solidFill>
                          <a:effectLst/>
                          <a:latin typeface="Arial" charset="0"/>
                        </a:rPr>
                        <a:t>High</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CC"/>
                    </a:solidFill>
                  </a:tcPr>
                </a:tc>
              </a:tr>
              <a:tr h="1495425">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1200" b="1" i="0" u="none" strike="noStrike" cap="none" normalizeH="0" baseline="0" dirty="0" err="1" smtClean="0">
                          <a:ln>
                            <a:noFill/>
                          </a:ln>
                          <a:solidFill>
                            <a:srgbClr val="002060"/>
                          </a:solidFill>
                          <a:effectLst/>
                          <a:latin typeface="Arial" charset="0"/>
                        </a:rPr>
                        <a:t>Corta</a:t>
                      </a:r>
                      <a:endParaRPr kumimoji="0" lang="en-US" sz="1200" b="1" i="0" u="none" strike="noStrike" cap="none" normalizeH="0" baseline="0" dirty="0" smtClean="0">
                        <a:ln>
                          <a:noFill/>
                        </a:ln>
                        <a:solidFill>
                          <a:srgbClr val="002060"/>
                        </a:solidFill>
                        <a:effectLst/>
                        <a:latin typeface="Arial" charset="0"/>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2000" b="0" i="0" u="none" strike="noStrike" cap="none" normalizeH="0" baseline="0" smtClean="0">
                          <a:ln>
                            <a:noFill/>
                          </a:ln>
                          <a:solidFill>
                            <a:srgbClr val="FF3300"/>
                          </a:solidFill>
                          <a:effectLst/>
                          <a:latin typeface="Arial" charset="0"/>
                        </a:rPr>
                        <a:t>Low</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CC"/>
                    </a:solid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2000" b="0" i="0" u="none" strike="noStrike" cap="none" normalizeH="0" baseline="0" smtClean="0">
                          <a:ln>
                            <a:noFill/>
                          </a:ln>
                          <a:solidFill>
                            <a:srgbClr val="FF3300"/>
                          </a:solidFill>
                          <a:effectLst/>
                          <a:latin typeface="Arial" charset="0"/>
                        </a:rPr>
                        <a:t>Limited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236538">
                <a:tc>
                  <a:txBody>
                    <a:bodyPr/>
                    <a:lstStyle/>
                    <a:p>
                      <a:pPr marL="0" marR="0" lvl="0" indent="0" algn="l"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endParaRPr kumimoji="0" lang="es-ES_tradnl" sz="2000" b="0" i="0" u="none" strike="noStrike" cap="none" normalizeH="0" baseline="0" smtClean="0">
                        <a:ln>
                          <a:noFill/>
                        </a:ln>
                        <a:solidFill>
                          <a:srgbClr val="FFFFFF"/>
                        </a:solidFill>
                        <a:effectLst/>
                        <a:latin typeface="Arial" charset="0"/>
                      </a:endParaRPr>
                    </a:p>
                  </a:txBody>
                  <a:tcPr horzOverflow="overflow">
                    <a:lnL cap="flat">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1600" b="1" i="0" u="none" strike="noStrike" cap="none" normalizeH="0" baseline="0" smtClean="0">
                          <a:ln>
                            <a:noFill/>
                          </a:ln>
                          <a:solidFill>
                            <a:srgbClr val="FFFFFF"/>
                          </a:solidFill>
                          <a:effectLst/>
                          <a:latin typeface="Arial" charset="0"/>
                        </a:rPr>
                        <a:t>Bajo</a:t>
                      </a: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1600" b="1" i="0" u="none" strike="noStrike" cap="none" normalizeH="0" baseline="0" smtClean="0">
                          <a:ln>
                            <a:noFill/>
                          </a:ln>
                          <a:solidFill>
                            <a:srgbClr val="FFFFFF"/>
                          </a:solidFill>
                          <a:effectLst/>
                          <a:latin typeface="Arial" charset="0"/>
                        </a:rPr>
                        <a:t>Alto</a:t>
                      </a:r>
                    </a:p>
                  </a:txBody>
                  <a:tcPr horzOverflow="overflow">
                    <a:lnL>
                      <a:noFill/>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6538">
                <a:tc>
                  <a:txBody>
                    <a:bodyPr/>
                    <a:lstStyle/>
                    <a:p>
                      <a:pPr marL="0" marR="0" lvl="0" indent="0" algn="l"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endParaRPr kumimoji="0" lang="es-ES_tradnl" sz="2000" b="0" i="0" u="none" strike="noStrike" cap="none" normalizeH="0" baseline="0" smtClean="0">
                        <a:ln>
                          <a:noFill/>
                        </a:ln>
                        <a:solidFill>
                          <a:srgbClr val="FFFFFF"/>
                        </a:solidFill>
                        <a:effectLst/>
                        <a:latin typeface="Arial" charset="0"/>
                      </a:endParaRPr>
                    </a:p>
                  </a:txBody>
                  <a:tcPr horzOverflow="overflow">
                    <a:lnL cap="flat">
                      <a:noFill/>
                    </a:lnL>
                    <a:lnR>
                      <a:noFill/>
                    </a:lnR>
                    <a:lnT>
                      <a:noFill/>
                    </a:lnT>
                    <a:lnB cap="flat">
                      <a:noFill/>
                    </a:lnB>
                    <a:lnTlToBr>
                      <a:noFill/>
                    </a:lnTlToBr>
                    <a:lnBlToTr>
                      <a:noFill/>
                    </a:lnBlToTr>
                    <a:noFill/>
                  </a:tcPr>
                </a:tc>
                <a:tc gridSpan="2">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1600" b="1" i="0" u="none" strike="noStrike" cap="none" normalizeH="0" baseline="0" dirty="0" err="1" smtClean="0">
                          <a:ln>
                            <a:noFill/>
                          </a:ln>
                          <a:solidFill>
                            <a:srgbClr val="002060"/>
                          </a:solidFill>
                          <a:effectLst/>
                          <a:latin typeface="Arial" charset="0"/>
                        </a:rPr>
                        <a:t>Costo</a:t>
                      </a:r>
                      <a:r>
                        <a:rPr kumimoji="0" lang="en-US" sz="1600" b="1" i="0" u="none" strike="noStrike" cap="none" normalizeH="0" baseline="0" dirty="0" smtClean="0">
                          <a:ln>
                            <a:noFill/>
                          </a:ln>
                          <a:solidFill>
                            <a:srgbClr val="002060"/>
                          </a:solidFill>
                          <a:effectLst/>
                          <a:latin typeface="Arial" charset="0"/>
                        </a:rPr>
                        <a:t> de </a:t>
                      </a:r>
                      <a:r>
                        <a:rPr kumimoji="0" lang="en-US" sz="1600" b="1" i="0" u="none" strike="noStrike" cap="none" normalizeH="0" baseline="0" dirty="0" err="1" smtClean="0">
                          <a:ln>
                            <a:noFill/>
                          </a:ln>
                          <a:solidFill>
                            <a:srgbClr val="002060"/>
                          </a:solidFill>
                          <a:effectLst/>
                          <a:latin typeface="Arial" charset="0"/>
                        </a:rPr>
                        <a:t>cambio</a:t>
                      </a:r>
                      <a:endParaRPr kumimoji="0" lang="en-US" sz="1600" b="1" i="0" u="none" strike="noStrike" cap="none" normalizeH="0" baseline="0" dirty="0" smtClean="0">
                        <a:ln>
                          <a:noFill/>
                        </a:ln>
                        <a:solidFill>
                          <a:srgbClr val="002060"/>
                        </a:solidFill>
                        <a:effectLst/>
                        <a:latin typeface="Arial" charset="0"/>
                      </a:endParaRPr>
                    </a:p>
                  </a:txBody>
                  <a:tcPr horzOverflow="overflow">
                    <a:lnL>
                      <a:noFill/>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hMerge="1">
                  <a:txBody>
                    <a:bodyPr/>
                    <a:lstStyle/>
                    <a:p>
                      <a:endParaRPr lang="en-US"/>
                    </a:p>
                  </a:txBody>
                  <a:tcPr/>
                </a:tc>
              </a:tr>
            </a:tbl>
          </a:graphicData>
        </a:graphic>
      </p:graphicFrame>
      <p:sp>
        <p:nvSpPr>
          <p:cNvPr id="1510427" name="Rectangle 27"/>
          <p:cNvSpPr>
            <a:spLocks noChangeArrowheads="1"/>
          </p:cNvSpPr>
          <p:nvPr/>
        </p:nvSpPr>
        <p:spPr bwMode="auto">
          <a:xfrm>
            <a:off x="3276600" y="1052513"/>
            <a:ext cx="3101975"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p>
            <a:pPr algn="ctr"/>
            <a:endParaRPr lang="en-US" sz="2400" b="1" u="sng"/>
          </a:p>
        </p:txBody>
      </p:sp>
      <p:sp>
        <p:nvSpPr>
          <p:cNvPr id="1510428" name="Rectangle 28"/>
          <p:cNvSpPr>
            <a:spLocks noChangeArrowheads="1"/>
          </p:cNvSpPr>
          <p:nvPr/>
        </p:nvSpPr>
        <p:spPr bwMode="auto">
          <a:xfrm rot="-5400000">
            <a:off x="846138" y="3101975"/>
            <a:ext cx="3101975"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p>
            <a:pPr algn="ctr"/>
            <a:r>
              <a:rPr lang="en-US" sz="1800" b="1"/>
              <a:t>Extensión</a:t>
            </a:r>
          </a:p>
        </p:txBody>
      </p:sp>
      <p:sp>
        <p:nvSpPr>
          <p:cNvPr id="1510429" name="Rectangle 29"/>
          <p:cNvSpPr>
            <a:spLocks noChangeArrowheads="1"/>
          </p:cNvSpPr>
          <p:nvPr/>
        </p:nvSpPr>
        <p:spPr bwMode="auto">
          <a:xfrm>
            <a:off x="3276600" y="3357563"/>
            <a:ext cx="1582738" cy="1439862"/>
          </a:xfrm>
          <a:prstGeom prst="rect">
            <a:avLst/>
          </a:prstGeom>
          <a:solidFill>
            <a:srgbClr val="CC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s-ES_tradnl" sz="2000">
                <a:solidFill>
                  <a:srgbClr val="FF3300"/>
                </a:solidFill>
              </a:rPr>
              <a:t>Alta</a:t>
            </a:r>
          </a:p>
        </p:txBody>
      </p:sp>
      <p:sp>
        <p:nvSpPr>
          <p:cNvPr id="1510430" name="Rectangle 30"/>
          <p:cNvSpPr>
            <a:spLocks noChangeArrowheads="1"/>
          </p:cNvSpPr>
          <p:nvPr/>
        </p:nvSpPr>
        <p:spPr bwMode="auto">
          <a:xfrm>
            <a:off x="4859338" y="3357563"/>
            <a:ext cx="1590501" cy="1439862"/>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20000"/>
              </a:spcBef>
              <a:buClr>
                <a:srgbClr val="C5BA8E"/>
              </a:buClr>
              <a:buSzPct val="80000"/>
              <a:buFont typeface="Wingdings" pitchFamily="2" charset="2"/>
              <a:buNone/>
            </a:pPr>
            <a:endParaRPr lang="en-US" sz="2000">
              <a:solidFill>
                <a:srgbClr val="FF3300"/>
              </a:solidFill>
            </a:endParaRPr>
          </a:p>
          <a:p>
            <a:pPr algn="ctr">
              <a:spcBef>
                <a:spcPct val="20000"/>
              </a:spcBef>
              <a:buClr>
                <a:srgbClr val="C5BA8E"/>
              </a:buClr>
              <a:buSzPct val="80000"/>
              <a:buFont typeface="Wingdings" pitchFamily="2" charset="2"/>
              <a:buNone/>
            </a:pPr>
            <a:r>
              <a:rPr lang="en-US" sz="2000">
                <a:solidFill>
                  <a:srgbClr val="FF3300"/>
                </a:solidFill>
              </a:rPr>
              <a:t>Limitada</a:t>
            </a:r>
          </a:p>
          <a:p>
            <a:pPr algn="ctr"/>
            <a:endParaRPr lang="es-ES_tradnl"/>
          </a:p>
        </p:txBody>
      </p:sp>
      <p:sp>
        <p:nvSpPr>
          <p:cNvPr id="1510431" name="Rectangle 31"/>
          <p:cNvSpPr>
            <a:spLocks noChangeArrowheads="1"/>
          </p:cNvSpPr>
          <p:nvPr/>
        </p:nvSpPr>
        <p:spPr bwMode="auto">
          <a:xfrm>
            <a:off x="3276600" y="1916113"/>
            <a:ext cx="1582738" cy="144145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20000"/>
              </a:spcBef>
              <a:buClr>
                <a:srgbClr val="C5BA8E"/>
              </a:buClr>
              <a:buSzPct val="80000"/>
              <a:buFont typeface="Wingdings" pitchFamily="2" charset="2"/>
              <a:buNone/>
            </a:pPr>
            <a:endParaRPr lang="en-US" sz="2000">
              <a:solidFill>
                <a:srgbClr val="FF3300"/>
              </a:solidFill>
            </a:endParaRPr>
          </a:p>
          <a:p>
            <a:pPr algn="ctr">
              <a:spcBef>
                <a:spcPct val="20000"/>
              </a:spcBef>
              <a:buClr>
                <a:srgbClr val="C5BA8E"/>
              </a:buClr>
              <a:buSzPct val="80000"/>
              <a:buFont typeface="Wingdings" pitchFamily="2" charset="2"/>
              <a:buNone/>
            </a:pPr>
            <a:r>
              <a:rPr lang="en-US" sz="2000">
                <a:solidFill>
                  <a:srgbClr val="FF3300"/>
                </a:solidFill>
              </a:rPr>
              <a:t>Limitada</a:t>
            </a:r>
          </a:p>
          <a:p>
            <a:pPr algn="ctr"/>
            <a:endParaRPr lang="es-ES_tradnl"/>
          </a:p>
        </p:txBody>
      </p:sp>
      <p:sp>
        <p:nvSpPr>
          <p:cNvPr id="1510432" name="Rectangle 32"/>
          <p:cNvSpPr>
            <a:spLocks noChangeArrowheads="1"/>
          </p:cNvSpPr>
          <p:nvPr/>
        </p:nvSpPr>
        <p:spPr bwMode="auto">
          <a:xfrm>
            <a:off x="4859338" y="1916113"/>
            <a:ext cx="1590501" cy="1441450"/>
          </a:xfrm>
          <a:prstGeom prst="rect">
            <a:avLst/>
          </a:prstGeom>
          <a:solidFill>
            <a:srgbClr val="FFCC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20000"/>
              </a:spcBef>
              <a:buClr>
                <a:srgbClr val="C5BA8E"/>
              </a:buClr>
              <a:buSzPct val="80000"/>
              <a:buFont typeface="Wingdings" pitchFamily="2" charset="2"/>
              <a:buNone/>
            </a:pPr>
            <a:endParaRPr lang="en-US" sz="2000">
              <a:solidFill>
                <a:srgbClr val="FF3300"/>
              </a:solidFill>
            </a:endParaRPr>
          </a:p>
          <a:p>
            <a:pPr algn="ctr">
              <a:spcBef>
                <a:spcPct val="20000"/>
              </a:spcBef>
              <a:buClr>
                <a:srgbClr val="C5BA8E"/>
              </a:buClr>
              <a:buSzPct val="80000"/>
              <a:buFont typeface="Wingdings" pitchFamily="2" charset="2"/>
              <a:buNone/>
            </a:pPr>
            <a:r>
              <a:rPr lang="en-US" sz="2000">
                <a:solidFill>
                  <a:srgbClr val="FF3300"/>
                </a:solidFill>
              </a:rPr>
              <a:t>Baja</a:t>
            </a:r>
          </a:p>
          <a:p>
            <a:pPr algn="ctr"/>
            <a:endParaRPr lang="es-ES_tradnl"/>
          </a:p>
        </p:txBody>
      </p:sp>
      <p:sp>
        <p:nvSpPr>
          <p:cNvPr id="1510433" name="Rectangle 33"/>
          <p:cNvSpPr>
            <a:spLocks noChangeArrowheads="1"/>
          </p:cNvSpPr>
          <p:nvPr/>
        </p:nvSpPr>
        <p:spPr bwMode="auto">
          <a:xfrm>
            <a:off x="0" y="0"/>
            <a:ext cx="6096000" cy="620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eaLnBrk="1" hangingPunct="1"/>
            <a:r>
              <a:rPr lang="en-US" sz="2800" b="1">
                <a:solidFill>
                  <a:schemeClr val="tx2"/>
                </a:solidFill>
                <a:latin typeface="Arial Narrow" pitchFamily="34" charset="0"/>
              </a:rPr>
              <a:t>¿Cuando aplica?</a:t>
            </a:r>
            <a:endParaRPr lang="en-US" sz="2800" b="1" i="1">
              <a:solidFill>
                <a:schemeClr val="tx2"/>
              </a:solidFill>
              <a:latin typeface="Arial Narrow" pitchFamily="34" charset="0"/>
            </a:endParaRPr>
          </a:p>
        </p:txBody>
      </p:sp>
      <p:sp>
        <p:nvSpPr>
          <p:cNvPr id="1510434" name="Rectangle 34"/>
          <p:cNvSpPr>
            <a:spLocks noChangeArrowheads="1"/>
          </p:cNvSpPr>
          <p:nvPr/>
        </p:nvSpPr>
        <p:spPr bwMode="auto">
          <a:xfrm>
            <a:off x="2555875" y="188913"/>
            <a:ext cx="6588125"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p>
            <a:pPr algn="ctr"/>
            <a:r>
              <a:rPr lang="en-US" sz="2400" b="1" u="sng"/>
              <a:t>Análisis por costo de cambio - extensión</a:t>
            </a:r>
          </a:p>
        </p:txBody>
      </p:sp>
      <p:sp>
        <p:nvSpPr>
          <p:cNvPr id="13" name="Rectangle 31"/>
          <p:cNvSpPr>
            <a:spLocks noChangeArrowheads="1"/>
          </p:cNvSpPr>
          <p:nvPr/>
        </p:nvSpPr>
        <p:spPr bwMode="auto">
          <a:xfrm>
            <a:off x="3347864" y="5517232"/>
            <a:ext cx="3101975"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p>
            <a:pPr algn="ctr"/>
            <a:endParaRPr lang="es-ES" sz="1800" b="1" dirty="0"/>
          </a:p>
        </p:txBody>
      </p:sp>
    </p:spTree>
    <p:extLst>
      <p:ext uri="{BB962C8B-B14F-4D97-AF65-F5344CB8AC3E}">
        <p14:creationId xmlns:p14="http://schemas.microsoft.com/office/powerpoint/2010/main" val="102970221"/>
      </p:ext>
    </p:extLst>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pie de página"/>
          <p:cNvSpPr>
            <a:spLocks noGrp="1"/>
          </p:cNvSpPr>
          <p:nvPr>
            <p:ph type="ftr" sz="quarter" idx="10"/>
          </p:nvPr>
        </p:nvSpPr>
        <p:spPr/>
        <p:txBody>
          <a:bodyPr/>
          <a:lstStyle/>
          <a:p>
            <a:r>
              <a:rPr lang="en-US" altLang="en-US"/>
              <a:t>Quadrem Proprietário e Confidencial</a:t>
            </a:r>
          </a:p>
        </p:txBody>
      </p:sp>
      <p:sp>
        <p:nvSpPr>
          <p:cNvPr id="5" name="4 Marcador de número de diapositiva"/>
          <p:cNvSpPr>
            <a:spLocks noGrp="1"/>
          </p:cNvSpPr>
          <p:nvPr>
            <p:ph type="sldNum" sz="quarter" idx="11"/>
          </p:nvPr>
        </p:nvSpPr>
        <p:spPr/>
        <p:txBody>
          <a:bodyPr/>
          <a:lstStyle/>
          <a:p>
            <a:fld id="{72BDD6CE-35BA-49E4-B444-EFB45F601DE8}" type="slidenum">
              <a:rPr lang="en-US" altLang="en-US"/>
              <a:pPr/>
              <a:t>59</a:t>
            </a:fld>
            <a:endParaRPr lang="en-US" altLang="en-US"/>
          </a:p>
        </p:txBody>
      </p:sp>
      <p:sp>
        <p:nvSpPr>
          <p:cNvPr id="1507330" name="Rectangle 2"/>
          <p:cNvSpPr>
            <a:spLocks noGrp="1" noChangeArrowheads="1"/>
          </p:cNvSpPr>
          <p:nvPr>
            <p:ph type="title"/>
          </p:nvPr>
        </p:nvSpPr>
        <p:spPr>
          <a:xfrm>
            <a:off x="684213" y="0"/>
            <a:ext cx="7772400" cy="1143000"/>
          </a:xfrm>
        </p:spPr>
        <p:txBody>
          <a:bodyPr/>
          <a:lstStyle/>
          <a:p>
            <a:pPr algn="ctr"/>
            <a:r>
              <a:rPr lang="es-ES_tradnl"/>
              <a:t>Condiciones ideales</a:t>
            </a:r>
          </a:p>
        </p:txBody>
      </p:sp>
      <p:sp>
        <p:nvSpPr>
          <p:cNvPr id="1507331" name="Rectangle 3"/>
          <p:cNvSpPr>
            <a:spLocks noGrp="1" noChangeArrowheads="1"/>
          </p:cNvSpPr>
          <p:nvPr>
            <p:ph type="body" idx="1"/>
          </p:nvPr>
        </p:nvSpPr>
        <p:spPr>
          <a:xfrm>
            <a:off x="683568" y="1484784"/>
            <a:ext cx="7772400" cy="4114800"/>
          </a:xfrm>
        </p:spPr>
        <p:txBody>
          <a:bodyPr>
            <a:normAutofit fontScale="92500" lnSpcReduction="10000"/>
          </a:bodyPr>
          <a:lstStyle/>
          <a:p>
            <a:pPr>
              <a:lnSpc>
                <a:spcPct val="80000"/>
              </a:lnSpc>
              <a:buFont typeface="+mj-lt"/>
              <a:buAutoNum type="arabicPeriod"/>
            </a:pPr>
            <a:r>
              <a:rPr lang="es-ES_tradnl" sz="1800" dirty="0">
                <a:solidFill>
                  <a:srgbClr val="FF0000"/>
                </a:solidFill>
              </a:rPr>
              <a:t>Existencia de Mercado competitivo</a:t>
            </a:r>
          </a:p>
          <a:p>
            <a:pPr lvl="1">
              <a:lnSpc>
                <a:spcPct val="80000"/>
              </a:lnSpc>
            </a:pPr>
            <a:r>
              <a:rPr lang="es-ES_tradnl" sz="1800" dirty="0">
                <a:solidFill>
                  <a:srgbClr val="002060"/>
                </a:solidFill>
              </a:rPr>
              <a:t>Suficientes oferentes habilitados y con capacidad</a:t>
            </a:r>
          </a:p>
          <a:p>
            <a:pPr lvl="1">
              <a:lnSpc>
                <a:spcPct val="80000"/>
              </a:lnSpc>
            </a:pPr>
            <a:r>
              <a:rPr lang="es-ES_tradnl" sz="1800" dirty="0">
                <a:solidFill>
                  <a:srgbClr val="002060"/>
                </a:solidFill>
              </a:rPr>
              <a:t>Mercados no concentrados y sin riesgo de concentración.</a:t>
            </a:r>
          </a:p>
          <a:p>
            <a:pPr lvl="1">
              <a:lnSpc>
                <a:spcPct val="80000"/>
              </a:lnSpc>
            </a:pPr>
            <a:r>
              <a:rPr lang="es-ES_tradnl" sz="1800" dirty="0">
                <a:solidFill>
                  <a:srgbClr val="002060"/>
                </a:solidFill>
              </a:rPr>
              <a:t>Ausencia de colusión. </a:t>
            </a:r>
          </a:p>
          <a:p>
            <a:pPr lvl="1">
              <a:lnSpc>
                <a:spcPct val="80000"/>
              </a:lnSpc>
            </a:pPr>
            <a:r>
              <a:rPr lang="es-ES_tradnl" sz="1800" dirty="0">
                <a:solidFill>
                  <a:srgbClr val="002060"/>
                </a:solidFill>
              </a:rPr>
              <a:t>El mercado tiene algún margen en el precio.</a:t>
            </a:r>
          </a:p>
          <a:p>
            <a:pPr lvl="1">
              <a:lnSpc>
                <a:spcPct val="80000"/>
              </a:lnSpc>
            </a:pPr>
            <a:endParaRPr lang="es-ES_tradnl" sz="1800" dirty="0">
              <a:solidFill>
                <a:srgbClr val="002060"/>
              </a:solidFill>
            </a:endParaRPr>
          </a:p>
          <a:p>
            <a:pPr>
              <a:lnSpc>
                <a:spcPct val="80000"/>
              </a:lnSpc>
              <a:buFont typeface="+mj-lt"/>
              <a:buAutoNum type="arabicPeriod"/>
            </a:pPr>
            <a:r>
              <a:rPr lang="es-ES_tradnl" sz="1800" dirty="0">
                <a:solidFill>
                  <a:srgbClr val="FF0000"/>
                </a:solidFill>
              </a:rPr>
              <a:t>Características del Producto/Servicio y del negocio</a:t>
            </a:r>
          </a:p>
          <a:p>
            <a:pPr lvl="1">
              <a:lnSpc>
                <a:spcPct val="80000"/>
              </a:lnSpc>
            </a:pPr>
            <a:r>
              <a:rPr lang="es-ES_tradnl" sz="1800" dirty="0">
                <a:solidFill>
                  <a:srgbClr val="002060"/>
                </a:solidFill>
              </a:rPr>
              <a:t>Capacidad de especificar el producto o servicio.</a:t>
            </a:r>
          </a:p>
          <a:p>
            <a:pPr lvl="1">
              <a:lnSpc>
                <a:spcPct val="80000"/>
              </a:lnSpc>
            </a:pPr>
            <a:r>
              <a:rPr lang="es-ES_tradnl" sz="1800" dirty="0">
                <a:solidFill>
                  <a:srgbClr val="002060"/>
                </a:solidFill>
              </a:rPr>
              <a:t>Capacidad de </a:t>
            </a:r>
            <a:r>
              <a:rPr lang="es-ES_tradnl" sz="1800" dirty="0" smtClean="0">
                <a:solidFill>
                  <a:srgbClr val="002060"/>
                </a:solidFill>
              </a:rPr>
              <a:t>objetivar </a:t>
            </a:r>
            <a:r>
              <a:rPr lang="es-ES_tradnl" sz="1800" dirty="0">
                <a:solidFill>
                  <a:srgbClr val="002060"/>
                </a:solidFill>
              </a:rPr>
              <a:t>la decisión de compra. Umbral y diferenciadores.</a:t>
            </a:r>
          </a:p>
          <a:p>
            <a:pPr lvl="1">
              <a:lnSpc>
                <a:spcPct val="80000"/>
              </a:lnSpc>
            </a:pPr>
            <a:r>
              <a:rPr lang="es-ES_tradnl" sz="1800" dirty="0">
                <a:solidFill>
                  <a:srgbClr val="002060"/>
                </a:solidFill>
              </a:rPr>
              <a:t>Volumen del negocio atractivo</a:t>
            </a:r>
          </a:p>
          <a:p>
            <a:pPr lvl="1">
              <a:lnSpc>
                <a:spcPct val="80000"/>
              </a:lnSpc>
            </a:pPr>
            <a:r>
              <a:rPr lang="es-ES_tradnl" sz="1800" dirty="0">
                <a:solidFill>
                  <a:srgbClr val="002060"/>
                </a:solidFill>
              </a:rPr>
              <a:t>Costo de cambio bajo y contratos “cortos”</a:t>
            </a:r>
          </a:p>
          <a:p>
            <a:pPr marL="800100" lvl="1" indent="-342900">
              <a:lnSpc>
                <a:spcPct val="80000"/>
              </a:lnSpc>
              <a:buFont typeface="+mj-lt"/>
              <a:buAutoNum type="arabicPeriod"/>
            </a:pPr>
            <a:endParaRPr lang="es-ES_tradnl" sz="1800" dirty="0">
              <a:solidFill>
                <a:srgbClr val="002060"/>
              </a:solidFill>
            </a:endParaRPr>
          </a:p>
          <a:p>
            <a:pPr>
              <a:lnSpc>
                <a:spcPct val="80000"/>
              </a:lnSpc>
              <a:buFont typeface="+mj-lt"/>
              <a:buAutoNum type="arabicPeriod"/>
            </a:pPr>
            <a:r>
              <a:rPr lang="es-ES_tradnl" sz="1800" dirty="0">
                <a:solidFill>
                  <a:srgbClr val="FF0000"/>
                </a:solidFill>
              </a:rPr>
              <a:t>Estrategia de abastecimiento:</a:t>
            </a:r>
          </a:p>
          <a:p>
            <a:pPr lvl="1">
              <a:lnSpc>
                <a:spcPct val="80000"/>
              </a:lnSpc>
            </a:pPr>
            <a:r>
              <a:rPr lang="es-ES_tradnl" sz="1800" dirty="0">
                <a:solidFill>
                  <a:srgbClr val="002060"/>
                </a:solidFill>
              </a:rPr>
              <a:t>Desarrollo de nuevas relaciones de negocio.</a:t>
            </a:r>
          </a:p>
          <a:p>
            <a:pPr lvl="1">
              <a:lnSpc>
                <a:spcPct val="80000"/>
              </a:lnSpc>
            </a:pPr>
            <a:r>
              <a:rPr lang="es-ES_tradnl" sz="1800" dirty="0">
                <a:solidFill>
                  <a:srgbClr val="002060"/>
                </a:solidFill>
              </a:rPr>
              <a:t>Necesidad de conocer el precio de mercado.</a:t>
            </a:r>
          </a:p>
          <a:p>
            <a:pPr lvl="1">
              <a:lnSpc>
                <a:spcPct val="80000"/>
              </a:lnSpc>
            </a:pPr>
            <a:r>
              <a:rPr lang="es-ES_tradnl" sz="1800" dirty="0">
                <a:solidFill>
                  <a:srgbClr val="002060"/>
                </a:solidFill>
              </a:rPr>
              <a:t>Capacidad de administración de contratos.</a:t>
            </a:r>
          </a:p>
          <a:p>
            <a:pPr lvl="1">
              <a:lnSpc>
                <a:spcPct val="80000"/>
              </a:lnSpc>
            </a:pPr>
            <a:r>
              <a:rPr lang="es-ES_tradnl" sz="1800" dirty="0">
                <a:solidFill>
                  <a:srgbClr val="002060"/>
                </a:solidFill>
              </a:rPr>
              <a:t>Innovadora</a:t>
            </a:r>
          </a:p>
          <a:p>
            <a:pPr marL="800100" lvl="1" indent="-342900">
              <a:lnSpc>
                <a:spcPct val="80000"/>
              </a:lnSpc>
              <a:buFont typeface="+mj-lt"/>
              <a:buAutoNum type="arabicPeriod"/>
            </a:pPr>
            <a:endParaRPr lang="es-ES_tradnl" sz="1800" dirty="0">
              <a:solidFill>
                <a:srgbClr val="002060"/>
              </a:solidFill>
            </a:endParaRPr>
          </a:p>
          <a:p>
            <a:pPr>
              <a:lnSpc>
                <a:spcPct val="80000"/>
              </a:lnSpc>
              <a:buFont typeface="+mj-lt"/>
              <a:buAutoNum type="arabicPeriod"/>
            </a:pPr>
            <a:endParaRPr lang="es-ES_tradnl" sz="1800" dirty="0">
              <a:solidFill>
                <a:srgbClr val="002060"/>
              </a:solidFill>
            </a:endParaRPr>
          </a:p>
          <a:p>
            <a:pPr>
              <a:lnSpc>
                <a:spcPct val="80000"/>
              </a:lnSpc>
              <a:buFont typeface="+mj-lt"/>
              <a:buAutoNum type="arabicPeriod"/>
            </a:pPr>
            <a:endParaRPr lang="es-ES_tradnl" sz="1800" dirty="0">
              <a:solidFill>
                <a:srgbClr val="002060"/>
              </a:solidFill>
            </a:endParaRPr>
          </a:p>
          <a:p>
            <a:pPr marL="800100" lvl="1" indent="-342900">
              <a:lnSpc>
                <a:spcPct val="80000"/>
              </a:lnSpc>
              <a:buFont typeface="+mj-lt"/>
              <a:buAutoNum type="arabicPeriod"/>
            </a:pPr>
            <a:endParaRPr lang="en-US" sz="1800" dirty="0">
              <a:solidFill>
                <a:srgbClr val="002060"/>
              </a:solidFill>
            </a:endParaRPr>
          </a:p>
          <a:p>
            <a:pPr marL="800100" lvl="1" indent="-342900">
              <a:lnSpc>
                <a:spcPct val="80000"/>
              </a:lnSpc>
              <a:buFont typeface="+mj-lt"/>
              <a:buAutoNum type="arabicPeriod"/>
            </a:pPr>
            <a:endParaRPr lang="en-US" sz="1800" dirty="0">
              <a:solidFill>
                <a:srgbClr val="002060"/>
              </a:solidFill>
            </a:endParaRPr>
          </a:p>
          <a:p>
            <a:pPr>
              <a:lnSpc>
                <a:spcPct val="80000"/>
              </a:lnSpc>
              <a:buFont typeface="+mj-lt"/>
              <a:buAutoNum type="arabicPeriod"/>
            </a:pPr>
            <a:endParaRPr lang="es-ES_tradnl" sz="1800" dirty="0">
              <a:solidFill>
                <a:srgbClr val="002060"/>
              </a:solidFill>
            </a:endParaRPr>
          </a:p>
          <a:p>
            <a:pPr>
              <a:lnSpc>
                <a:spcPct val="80000"/>
              </a:lnSpc>
              <a:buFont typeface="+mj-lt"/>
              <a:buAutoNum type="arabicPeriod"/>
            </a:pPr>
            <a:endParaRPr lang="es-ES_tradnl" sz="1800" dirty="0">
              <a:solidFill>
                <a:srgbClr val="002060"/>
              </a:solidFill>
            </a:endParaRPr>
          </a:p>
        </p:txBody>
      </p:sp>
    </p:spTree>
    <p:extLst>
      <p:ext uri="{BB962C8B-B14F-4D97-AF65-F5344CB8AC3E}">
        <p14:creationId xmlns:p14="http://schemas.microsoft.com/office/powerpoint/2010/main" val="1120677515"/>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507331">
                                            <p:txEl>
                                              <p:pRg st="0" end="0"/>
                                            </p:txEl>
                                          </p:spTgt>
                                        </p:tgtEl>
                                        <p:attrNameLst>
                                          <p:attrName>style.visibility</p:attrName>
                                        </p:attrNameLst>
                                      </p:cBhvr>
                                      <p:to>
                                        <p:strVal val="visible"/>
                                      </p:to>
                                    </p:set>
                                    <p:animEffect transition="in" filter="box(in)">
                                      <p:cBhvr>
                                        <p:cTn id="7" dur="500"/>
                                        <p:tgtEl>
                                          <p:spTgt spid="1507331">
                                            <p:txEl>
                                              <p:pRg st="0" end="0"/>
                                            </p:txEl>
                                          </p:spTgt>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1507331">
                                            <p:txEl>
                                              <p:pRg st="1" end="1"/>
                                            </p:txEl>
                                          </p:spTgt>
                                        </p:tgtEl>
                                        <p:attrNameLst>
                                          <p:attrName>style.visibility</p:attrName>
                                        </p:attrNameLst>
                                      </p:cBhvr>
                                      <p:to>
                                        <p:strVal val="visible"/>
                                      </p:to>
                                    </p:set>
                                    <p:animEffect transition="in" filter="box(in)">
                                      <p:cBhvr>
                                        <p:cTn id="10" dur="500"/>
                                        <p:tgtEl>
                                          <p:spTgt spid="1507331">
                                            <p:txEl>
                                              <p:pRg st="1" end="1"/>
                                            </p:txEl>
                                          </p:spTgt>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1507331">
                                            <p:txEl>
                                              <p:pRg st="2" end="2"/>
                                            </p:txEl>
                                          </p:spTgt>
                                        </p:tgtEl>
                                        <p:attrNameLst>
                                          <p:attrName>style.visibility</p:attrName>
                                        </p:attrNameLst>
                                      </p:cBhvr>
                                      <p:to>
                                        <p:strVal val="visible"/>
                                      </p:to>
                                    </p:set>
                                    <p:animEffect transition="in" filter="box(in)">
                                      <p:cBhvr>
                                        <p:cTn id="13" dur="500"/>
                                        <p:tgtEl>
                                          <p:spTgt spid="1507331">
                                            <p:txEl>
                                              <p:pRg st="2" end="2"/>
                                            </p:txEl>
                                          </p:spTgt>
                                        </p:tgtEl>
                                      </p:cBhvr>
                                    </p:animEffect>
                                  </p:childTnLst>
                                </p:cTn>
                              </p:par>
                              <p:par>
                                <p:cTn id="14" presetID="4" presetClass="entr" presetSubtype="16" fill="hold" grpId="0" nodeType="withEffect">
                                  <p:stCondLst>
                                    <p:cond delay="0"/>
                                  </p:stCondLst>
                                  <p:childTnLst>
                                    <p:set>
                                      <p:cBhvr>
                                        <p:cTn id="15" dur="1" fill="hold">
                                          <p:stCondLst>
                                            <p:cond delay="0"/>
                                          </p:stCondLst>
                                        </p:cTn>
                                        <p:tgtEl>
                                          <p:spTgt spid="1507331">
                                            <p:txEl>
                                              <p:pRg st="3" end="3"/>
                                            </p:txEl>
                                          </p:spTgt>
                                        </p:tgtEl>
                                        <p:attrNameLst>
                                          <p:attrName>style.visibility</p:attrName>
                                        </p:attrNameLst>
                                      </p:cBhvr>
                                      <p:to>
                                        <p:strVal val="visible"/>
                                      </p:to>
                                    </p:set>
                                    <p:animEffect transition="in" filter="box(in)">
                                      <p:cBhvr>
                                        <p:cTn id="16" dur="500"/>
                                        <p:tgtEl>
                                          <p:spTgt spid="1507331">
                                            <p:txEl>
                                              <p:pRg st="3" end="3"/>
                                            </p:txEl>
                                          </p:spTgt>
                                        </p:tgtEl>
                                      </p:cBhvr>
                                    </p:animEffect>
                                  </p:childTnLst>
                                </p:cTn>
                              </p:par>
                              <p:par>
                                <p:cTn id="17" presetID="4" presetClass="entr" presetSubtype="16" fill="hold" grpId="0" nodeType="withEffect">
                                  <p:stCondLst>
                                    <p:cond delay="0"/>
                                  </p:stCondLst>
                                  <p:childTnLst>
                                    <p:set>
                                      <p:cBhvr>
                                        <p:cTn id="18" dur="1" fill="hold">
                                          <p:stCondLst>
                                            <p:cond delay="0"/>
                                          </p:stCondLst>
                                        </p:cTn>
                                        <p:tgtEl>
                                          <p:spTgt spid="1507331">
                                            <p:txEl>
                                              <p:pRg st="4" end="4"/>
                                            </p:txEl>
                                          </p:spTgt>
                                        </p:tgtEl>
                                        <p:attrNameLst>
                                          <p:attrName>style.visibility</p:attrName>
                                        </p:attrNameLst>
                                      </p:cBhvr>
                                      <p:to>
                                        <p:strVal val="visible"/>
                                      </p:to>
                                    </p:set>
                                    <p:animEffect transition="in" filter="box(in)">
                                      <p:cBhvr>
                                        <p:cTn id="19" dur="500"/>
                                        <p:tgtEl>
                                          <p:spTgt spid="1507331">
                                            <p:txEl>
                                              <p:pRg st="4" end="4"/>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4" presetClass="entr" presetSubtype="16" fill="hold" grpId="0" nodeType="clickEffect">
                                  <p:stCondLst>
                                    <p:cond delay="0"/>
                                  </p:stCondLst>
                                  <p:childTnLst>
                                    <p:set>
                                      <p:cBhvr>
                                        <p:cTn id="23" dur="1" fill="hold">
                                          <p:stCondLst>
                                            <p:cond delay="0"/>
                                          </p:stCondLst>
                                        </p:cTn>
                                        <p:tgtEl>
                                          <p:spTgt spid="1507331">
                                            <p:txEl>
                                              <p:pRg st="6" end="6"/>
                                            </p:txEl>
                                          </p:spTgt>
                                        </p:tgtEl>
                                        <p:attrNameLst>
                                          <p:attrName>style.visibility</p:attrName>
                                        </p:attrNameLst>
                                      </p:cBhvr>
                                      <p:to>
                                        <p:strVal val="visible"/>
                                      </p:to>
                                    </p:set>
                                    <p:animEffect transition="in" filter="box(in)">
                                      <p:cBhvr>
                                        <p:cTn id="24" dur="500"/>
                                        <p:tgtEl>
                                          <p:spTgt spid="1507331">
                                            <p:txEl>
                                              <p:pRg st="6" end="6"/>
                                            </p:txEl>
                                          </p:spTgt>
                                        </p:tgtEl>
                                      </p:cBhvr>
                                    </p:animEffect>
                                  </p:childTnLst>
                                </p:cTn>
                              </p:par>
                              <p:par>
                                <p:cTn id="25" presetID="4" presetClass="entr" presetSubtype="16" fill="hold" grpId="0" nodeType="withEffect">
                                  <p:stCondLst>
                                    <p:cond delay="0"/>
                                  </p:stCondLst>
                                  <p:childTnLst>
                                    <p:set>
                                      <p:cBhvr>
                                        <p:cTn id="26" dur="1" fill="hold">
                                          <p:stCondLst>
                                            <p:cond delay="0"/>
                                          </p:stCondLst>
                                        </p:cTn>
                                        <p:tgtEl>
                                          <p:spTgt spid="1507331">
                                            <p:txEl>
                                              <p:pRg st="7" end="7"/>
                                            </p:txEl>
                                          </p:spTgt>
                                        </p:tgtEl>
                                        <p:attrNameLst>
                                          <p:attrName>style.visibility</p:attrName>
                                        </p:attrNameLst>
                                      </p:cBhvr>
                                      <p:to>
                                        <p:strVal val="visible"/>
                                      </p:to>
                                    </p:set>
                                    <p:animEffect transition="in" filter="box(in)">
                                      <p:cBhvr>
                                        <p:cTn id="27" dur="500"/>
                                        <p:tgtEl>
                                          <p:spTgt spid="1507331">
                                            <p:txEl>
                                              <p:pRg st="7" end="7"/>
                                            </p:txEl>
                                          </p:spTgt>
                                        </p:tgtEl>
                                      </p:cBhvr>
                                    </p:animEffect>
                                  </p:childTnLst>
                                </p:cTn>
                              </p:par>
                              <p:par>
                                <p:cTn id="28" presetID="4" presetClass="entr" presetSubtype="16" fill="hold" grpId="0" nodeType="withEffect">
                                  <p:stCondLst>
                                    <p:cond delay="0"/>
                                  </p:stCondLst>
                                  <p:childTnLst>
                                    <p:set>
                                      <p:cBhvr>
                                        <p:cTn id="29" dur="1" fill="hold">
                                          <p:stCondLst>
                                            <p:cond delay="0"/>
                                          </p:stCondLst>
                                        </p:cTn>
                                        <p:tgtEl>
                                          <p:spTgt spid="1507331">
                                            <p:txEl>
                                              <p:pRg st="8" end="8"/>
                                            </p:txEl>
                                          </p:spTgt>
                                        </p:tgtEl>
                                        <p:attrNameLst>
                                          <p:attrName>style.visibility</p:attrName>
                                        </p:attrNameLst>
                                      </p:cBhvr>
                                      <p:to>
                                        <p:strVal val="visible"/>
                                      </p:to>
                                    </p:set>
                                    <p:animEffect transition="in" filter="box(in)">
                                      <p:cBhvr>
                                        <p:cTn id="30" dur="500"/>
                                        <p:tgtEl>
                                          <p:spTgt spid="1507331">
                                            <p:txEl>
                                              <p:pRg st="8" end="8"/>
                                            </p:txEl>
                                          </p:spTgt>
                                        </p:tgtEl>
                                      </p:cBhvr>
                                    </p:animEffect>
                                  </p:childTnLst>
                                </p:cTn>
                              </p:par>
                              <p:par>
                                <p:cTn id="31" presetID="4" presetClass="entr" presetSubtype="16" fill="hold" grpId="0" nodeType="withEffect">
                                  <p:stCondLst>
                                    <p:cond delay="0"/>
                                  </p:stCondLst>
                                  <p:childTnLst>
                                    <p:set>
                                      <p:cBhvr>
                                        <p:cTn id="32" dur="1" fill="hold">
                                          <p:stCondLst>
                                            <p:cond delay="0"/>
                                          </p:stCondLst>
                                        </p:cTn>
                                        <p:tgtEl>
                                          <p:spTgt spid="1507331">
                                            <p:txEl>
                                              <p:pRg st="9" end="9"/>
                                            </p:txEl>
                                          </p:spTgt>
                                        </p:tgtEl>
                                        <p:attrNameLst>
                                          <p:attrName>style.visibility</p:attrName>
                                        </p:attrNameLst>
                                      </p:cBhvr>
                                      <p:to>
                                        <p:strVal val="visible"/>
                                      </p:to>
                                    </p:set>
                                    <p:animEffect transition="in" filter="box(in)">
                                      <p:cBhvr>
                                        <p:cTn id="33" dur="500"/>
                                        <p:tgtEl>
                                          <p:spTgt spid="1507331">
                                            <p:txEl>
                                              <p:pRg st="9" end="9"/>
                                            </p:txEl>
                                          </p:spTgt>
                                        </p:tgtEl>
                                      </p:cBhvr>
                                    </p:animEffect>
                                  </p:childTnLst>
                                </p:cTn>
                              </p:par>
                              <p:par>
                                <p:cTn id="34" presetID="4" presetClass="entr" presetSubtype="16" fill="hold" grpId="0" nodeType="withEffect">
                                  <p:stCondLst>
                                    <p:cond delay="0"/>
                                  </p:stCondLst>
                                  <p:childTnLst>
                                    <p:set>
                                      <p:cBhvr>
                                        <p:cTn id="35" dur="1" fill="hold">
                                          <p:stCondLst>
                                            <p:cond delay="0"/>
                                          </p:stCondLst>
                                        </p:cTn>
                                        <p:tgtEl>
                                          <p:spTgt spid="1507331">
                                            <p:txEl>
                                              <p:pRg st="10" end="10"/>
                                            </p:txEl>
                                          </p:spTgt>
                                        </p:tgtEl>
                                        <p:attrNameLst>
                                          <p:attrName>style.visibility</p:attrName>
                                        </p:attrNameLst>
                                      </p:cBhvr>
                                      <p:to>
                                        <p:strVal val="visible"/>
                                      </p:to>
                                    </p:set>
                                    <p:animEffect transition="in" filter="box(in)">
                                      <p:cBhvr>
                                        <p:cTn id="36" dur="500"/>
                                        <p:tgtEl>
                                          <p:spTgt spid="1507331">
                                            <p:txEl>
                                              <p:pRg st="10" end="10"/>
                                            </p:txEl>
                                          </p:spTgt>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4" presetClass="entr" presetSubtype="16" fill="hold" grpId="0" nodeType="clickEffect">
                                  <p:stCondLst>
                                    <p:cond delay="0"/>
                                  </p:stCondLst>
                                  <p:childTnLst>
                                    <p:set>
                                      <p:cBhvr>
                                        <p:cTn id="40" dur="1" fill="hold">
                                          <p:stCondLst>
                                            <p:cond delay="0"/>
                                          </p:stCondLst>
                                        </p:cTn>
                                        <p:tgtEl>
                                          <p:spTgt spid="1507331">
                                            <p:txEl>
                                              <p:pRg st="12" end="12"/>
                                            </p:txEl>
                                          </p:spTgt>
                                        </p:tgtEl>
                                        <p:attrNameLst>
                                          <p:attrName>style.visibility</p:attrName>
                                        </p:attrNameLst>
                                      </p:cBhvr>
                                      <p:to>
                                        <p:strVal val="visible"/>
                                      </p:to>
                                    </p:set>
                                    <p:animEffect transition="in" filter="box(in)">
                                      <p:cBhvr>
                                        <p:cTn id="41" dur="500"/>
                                        <p:tgtEl>
                                          <p:spTgt spid="1507331">
                                            <p:txEl>
                                              <p:pRg st="12" end="12"/>
                                            </p:txEl>
                                          </p:spTgt>
                                        </p:tgtEl>
                                      </p:cBhvr>
                                    </p:animEffect>
                                  </p:childTnLst>
                                </p:cTn>
                              </p:par>
                              <p:par>
                                <p:cTn id="42" presetID="4" presetClass="entr" presetSubtype="16" fill="hold" grpId="0" nodeType="withEffect">
                                  <p:stCondLst>
                                    <p:cond delay="0"/>
                                  </p:stCondLst>
                                  <p:childTnLst>
                                    <p:set>
                                      <p:cBhvr>
                                        <p:cTn id="43" dur="1" fill="hold">
                                          <p:stCondLst>
                                            <p:cond delay="0"/>
                                          </p:stCondLst>
                                        </p:cTn>
                                        <p:tgtEl>
                                          <p:spTgt spid="1507331">
                                            <p:txEl>
                                              <p:pRg st="13" end="13"/>
                                            </p:txEl>
                                          </p:spTgt>
                                        </p:tgtEl>
                                        <p:attrNameLst>
                                          <p:attrName>style.visibility</p:attrName>
                                        </p:attrNameLst>
                                      </p:cBhvr>
                                      <p:to>
                                        <p:strVal val="visible"/>
                                      </p:to>
                                    </p:set>
                                    <p:animEffect transition="in" filter="box(in)">
                                      <p:cBhvr>
                                        <p:cTn id="44" dur="500"/>
                                        <p:tgtEl>
                                          <p:spTgt spid="1507331">
                                            <p:txEl>
                                              <p:pRg st="13" end="13"/>
                                            </p:txEl>
                                          </p:spTgt>
                                        </p:tgtEl>
                                      </p:cBhvr>
                                    </p:animEffect>
                                  </p:childTnLst>
                                </p:cTn>
                              </p:par>
                              <p:par>
                                <p:cTn id="45" presetID="4" presetClass="entr" presetSubtype="16" fill="hold" grpId="0" nodeType="withEffect">
                                  <p:stCondLst>
                                    <p:cond delay="0"/>
                                  </p:stCondLst>
                                  <p:childTnLst>
                                    <p:set>
                                      <p:cBhvr>
                                        <p:cTn id="46" dur="1" fill="hold">
                                          <p:stCondLst>
                                            <p:cond delay="0"/>
                                          </p:stCondLst>
                                        </p:cTn>
                                        <p:tgtEl>
                                          <p:spTgt spid="1507331">
                                            <p:txEl>
                                              <p:pRg st="14" end="14"/>
                                            </p:txEl>
                                          </p:spTgt>
                                        </p:tgtEl>
                                        <p:attrNameLst>
                                          <p:attrName>style.visibility</p:attrName>
                                        </p:attrNameLst>
                                      </p:cBhvr>
                                      <p:to>
                                        <p:strVal val="visible"/>
                                      </p:to>
                                    </p:set>
                                    <p:animEffect transition="in" filter="box(in)">
                                      <p:cBhvr>
                                        <p:cTn id="47" dur="500"/>
                                        <p:tgtEl>
                                          <p:spTgt spid="1507331">
                                            <p:txEl>
                                              <p:pRg st="14" end="14"/>
                                            </p:txEl>
                                          </p:spTgt>
                                        </p:tgtEl>
                                      </p:cBhvr>
                                    </p:animEffect>
                                  </p:childTnLst>
                                </p:cTn>
                              </p:par>
                              <p:par>
                                <p:cTn id="48" presetID="4" presetClass="entr" presetSubtype="16" fill="hold" grpId="0" nodeType="withEffect">
                                  <p:stCondLst>
                                    <p:cond delay="0"/>
                                  </p:stCondLst>
                                  <p:childTnLst>
                                    <p:set>
                                      <p:cBhvr>
                                        <p:cTn id="49" dur="1" fill="hold">
                                          <p:stCondLst>
                                            <p:cond delay="0"/>
                                          </p:stCondLst>
                                        </p:cTn>
                                        <p:tgtEl>
                                          <p:spTgt spid="1507331">
                                            <p:txEl>
                                              <p:pRg st="15" end="15"/>
                                            </p:txEl>
                                          </p:spTgt>
                                        </p:tgtEl>
                                        <p:attrNameLst>
                                          <p:attrName>style.visibility</p:attrName>
                                        </p:attrNameLst>
                                      </p:cBhvr>
                                      <p:to>
                                        <p:strVal val="visible"/>
                                      </p:to>
                                    </p:set>
                                    <p:animEffect transition="in" filter="box(in)">
                                      <p:cBhvr>
                                        <p:cTn id="50" dur="500"/>
                                        <p:tgtEl>
                                          <p:spTgt spid="1507331">
                                            <p:txEl>
                                              <p:pRg st="15" end="15"/>
                                            </p:txEl>
                                          </p:spTgt>
                                        </p:tgtEl>
                                      </p:cBhvr>
                                    </p:animEffect>
                                  </p:childTnLst>
                                </p:cTn>
                              </p:par>
                              <p:par>
                                <p:cTn id="51" presetID="4" presetClass="entr" presetSubtype="16" fill="hold" grpId="0" nodeType="withEffect">
                                  <p:stCondLst>
                                    <p:cond delay="0"/>
                                  </p:stCondLst>
                                  <p:childTnLst>
                                    <p:set>
                                      <p:cBhvr>
                                        <p:cTn id="52" dur="1" fill="hold">
                                          <p:stCondLst>
                                            <p:cond delay="0"/>
                                          </p:stCondLst>
                                        </p:cTn>
                                        <p:tgtEl>
                                          <p:spTgt spid="1507331">
                                            <p:txEl>
                                              <p:pRg st="16" end="16"/>
                                            </p:txEl>
                                          </p:spTgt>
                                        </p:tgtEl>
                                        <p:attrNameLst>
                                          <p:attrName>style.visibility</p:attrName>
                                        </p:attrNameLst>
                                      </p:cBhvr>
                                      <p:to>
                                        <p:strVal val="visible"/>
                                      </p:to>
                                    </p:set>
                                    <p:animEffect transition="in" filter="box(in)">
                                      <p:cBhvr>
                                        <p:cTn id="53" dur="500"/>
                                        <p:tgtEl>
                                          <p:spTgt spid="1507331">
                                            <p:txEl>
                                              <p:pRg st="16" end="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7331"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95536" y="0"/>
            <a:ext cx="8229600" cy="850106"/>
          </a:xfrm>
        </p:spPr>
        <p:txBody>
          <a:bodyPr>
            <a:normAutofit/>
          </a:bodyPr>
          <a:lstStyle/>
          <a:p>
            <a:r>
              <a:rPr lang="es-MX" sz="2800" dirty="0" smtClean="0"/>
              <a:t>Interacciones en el ciclo de Abastecimiento </a:t>
            </a:r>
            <a:endParaRPr lang="en-US" sz="2800" dirty="0"/>
          </a:p>
        </p:txBody>
      </p:sp>
      <p:graphicFrame>
        <p:nvGraphicFramePr>
          <p:cNvPr id="6" name="5 Diagrama"/>
          <p:cNvGraphicFramePr/>
          <p:nvPr>
            <p:extLst>
              <p:ext uri="{D42A27DB-BD31-4B8C-83A1-F6EECF244321}">
                <p14:modId xmlns:p14="http://schemas.microsoft.com/office/powerpoint/2010/main" val="3562022320"/>
              </p:ext>
            </p:extLst>
          </p:nvPr>
        </p:nvGraphicFramePr>
        <p:xfrm>
          <a:off x="1619672" y="1124744"/>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6 Flecha izquierda y derecha"/>
          <p:cNvSpPr/>
          <p:nvPr/>
        </p:nvSpPr>
        <p:spPr>
          <a:xfrm>
            <a:off x="1403648" y="4509120"/>
            <a:ext cx="6480720" cy="648072"/>
          </a:xfrm>
          <a:prstGeom prst="leftRigh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8" name="7 Flecha arriba y abajo"/>
          <p:cNvSpPr/>
          <p:nvPr/>
        </p:nvSpPr>
        <p:spPr>
          <a:xfrm>
            <a:off x="3419872" y="1772816"/>
            <a:ext cx="432048" cy="1368152"/>
          </a:xfrm>
          <a:prstGeom prst="up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4041700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2 Marcador de pie de página"/>
          <p:cNvSpPr>
            <a:spLocks noGrp="1"/>
          </p:cNvSpPr>
          <p:nvPr>
            <p:ph type="ftr" sz="quarter" idx="10"/>
          </p:nvPr>
        </p:nvSpPr>
        <p:spPr/>
        <p:txBody>
          <a:bodyPr/>
          <a:lstStyle/>
          <a:p>
            <a:r>
              <a:rPr lang="en-US" altLang="en-US"/>
              <a:t>Quadrem Proprietário e Confidencial</a:t>
            </a:r>
          </a:p>
        </p:txBody>
      </p:sp>
      <p:sp>
        <p:nvSpPr>
          <p:cNvPr id="18" name="3 Marcador de número de diapositiva"/>
          <p:cNvSpPr>
            <a:spLocks noGrp="1"/>
          </p:cNvSpPr>
          <p:nvPr>
            <p:ph type="sldNum" sz="quarter" idx="11"/>
          </p:nvPr>
        </p:nvSpPr>
        <p:spPr/>
        <p:txBody>
          <a:bodyPr/>
          <a:lstStyle/>
          <a:p>
            <a:fld id="{F56AF0EE-6C08-4F6D-B963-0F3883DA7E6C}" type="slidenum">
              <a:rPr lang="en-US" altLang="en-US"/>
              <a:pPr/>
              <a:t>60</a:t>
            </a:fld>
            <a:endParaRPr lang="en-US" altLang="en-US"/>
          </a:p>
        </p:txBody>
      </p:sp>
      <p:sp>
        <p:nvSpPr>
          <p:cNvPr id="1375235" name="Rectangle 3"/>
          <p:cNvSpPr>
            <a:spLocks noChangeArrowheads="1"/>
          </p:cNvSpPr>
          <p:nvPr/>
        </p:nvSpPr>
        <p:spPr bwMode="auto">
          <a:xfrm>
            <a:off x="2970213" y="1349375"/>
            <a:ext cx="5257800" cy="396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endParaRPr lang="en-US"/>
          </a:p>
        </p:txBody>
      </p:sp>
      <p:sp>
        <p:nvSpPr>
          <p:cNvPr id="1375236" name="Rectangle 4"/>
          <p:cNvSpPr>
            <a:spLocks noChangeArrowheads="1"/>
          </p:cNvSpPr>
          <p:nvPr/>
        </p:nvSpPr>
        <p:spPr bwMode="auto">
          <a:xfrm>
            <a:off x="1141413" y="1341438"/>
            <a:ext cx="5105400" cy="3959225"/>
          </a:xfrm>
          <a:prstGeom prst="rect">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lang="en-AU" sz="2400">
              <a:latin typeface="Times New Roman" pitchFamily="18" charset="0"/>
            </a:endParaRPr>
          </a:p>
        </p:txBody>
      </p:sp>
      <p:sp>
        <p:nvSpPr>
          <p:cNvPr id="1375237" name="Line 5"/>
          <p:cNvSpPr>
            <a:spLocks noChangeShapeType="1"/>
          </p:cNvSpPr>
          <p:nvPr/>
        </p:nvSpPr>
        <p:spPr bwMode="auto">
          <a:xfrm flipH="1" flipV="1">
            <a:off x="1116013" y="981075"/>
            <a:ext cx="25400" cy="4330700"/>
          </a:xfrm>
          <a:prstGeom prst="line">
            <a:avLst/>
          </a:prstGeom>
          <a:noFill/>
          <a:ln w="28575">
            <a:solidFill>
              <a:srgbClr val="F7FC18"/>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75238" name="Line 6"/>
          <p:cNvSpPr>
            <a:spLocks noChangeShapeType="1"/>
          </p:cNvSpPr>
          <p:nvPr/>
        </p:nvSpPr>
        <p:spPr bwMode="auto">
          <a:xfrm flipV="1">
            <a:off x="1141413" y="5300663"/>
            <a:ext cx="6022975" cy="11112"/>
          </a:xfrm>
          <a:prstGeom prst="line">
            <a:avLst/>
          </a:prstGeom>
          <a:noFill/>
          <a:ln w="28575">
            <a:solidFill>
              <a:srgbClr val="F7FC18"/>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75239" name="Text Box 7"/>
          <p:cNvSpPr txBox="1">
            <a:spLocks noChangeArrowheads="1"/>
          </p:cNvSpPr>
          <p:nvPr/>
        </p:nvSpPr>
        <p:spPr bwMode="auto">
          <a:xfrm>
            <a:off x="3101975" y="5583238"/>
            <a:ext cx="32702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s-CL" sz="1800" dirty="0">
                <a:solidFill>
                  <a:srgbClr val="002060"/>
                </a:solidFill>
                <a:latin typeface="Times New Roman" pitchFamily="18" charset="0"/>
              </a:rPr>
              <a:t>Número de participantes por Lote</a:t>
            </a:r>
            <a:endParaRPr lang="en-AU" sz="1800" dirty="0">
              <a:solidFill>
                <a:srgbClr val="002060"/>
              </a:solidFill>
              <a:latin typeface="Times New Roman" pitchFamily="18" charset="0"/>
            </a:endParaRPr>
          </a:p>
        </p:txBody>
      </p:sp>
      <p:sp>
        <p:nvSpPr>
          <p:cNvPr id="1375240" name="Text Box 8"/>
          <p:cNvSpPr txBox="1">
            <a:spLocks noChangeArrowheads="1"/>
          </p:cNvSpPr>
          <p:nvPr/>
        </p:nvSpPr>
        <p:spPr bwMode="auto">
          <a:xfrm rot="16200000">
            <a:off x="-1354931" y="3112294"/>
            <a:ext cx="42989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s-CL" sz="1800" b="1" dirty="0">
                <a:solidFill>
                  <a:srgbClr val="002060"/>
                </a:solidFill>
                <a:latin typeface="Times New Roman" pitchFamily="18" charset="0"/>
              </a:rPr>
              <a:t>Conocimiento del mercado del comprador</a:t>
            </a:r>
            <a:endParaRPr lang="en-AU" sz="1800" b="1" dirty="0">
              <a:solidFill>
                <a:srgbClr val="002060"/>
              </a:solidFill>
              <a:latin typeface="Times New Roman" pitchFamily="18" charset="0"/>
            </a:endParaRPr>
          </a:p>
        </p:txBody>
      </p:sp>
      <p:sp>
        <p:nvSpPr>
          <p:cNvPr id="1375241" name="Text Box 9"/>
          <p:cNvSpPr txBox="1">
            <a:spLocks noChangeArrowheads="1"/>
          </p:cNvSpPr>
          <p:nvPr/>
        </p:nvSpPr>
        <p:spPr bwMode="auto">
          <a:xfrm>
            <a:off x="2436813" y="5294313"/>
            <a:ext cx="54483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es-CL" sz="1800" b="1">
                <a:solidFill>
                  <a:srgbClr val="F7FC18"/>
                </a:solidFill>
                <a:latin typeface="Times New Roman" pitchFamily="18" charset="0"/>
              </a:rPr>
              <a:t>5                                 10</a:t>
            </a:r>
            <a:endParaRPr lang="en-AU" sz="1800" b="1">
              <a:solidFill>
                <a:srgbClr val="F7FC18"/>
              </a:solidFill>
              <a:latin typeface="Times New Roman" pitchFamily="18" charset="0"/>
            </a:endParaRPr>
          </a:p>
        </p:txBody>
      </p:sp>
      <p:sp>
        <p:nvSpPr>
          <p:cNvPr id="1375242" name="Freeform 10"/>
          <p:cNvSpPr>
            <a:spLocks/>
          </p:cNvSpPr>
          <p:nvPr/>
        </p:nvSpPr>
        <p:spPr bwMode="auto">
          <a:xfrm>
            <a:off x="2055813" y="1335088"/>
            <a:ext cx="4267200" cy="3962400"/>
          </a:xfrm>
          <a:custGeom>
            <a:avLst/>
            <a:gdLst>
              <a:gd name="T0" fmla="*/ 0 w 2688"/>
              <a:gd name="T1" fmla="*/ 0 h 2544"/>
              <a:gd name="T2" fmla="*/ 720 w 2688"/>
              <a:gd name="T3" fmla="*/ 2064 h 2544"/>
              <a:gd name="T4" fmla="*/ 2688 w 2688"/>
              <a:gd name="T5" fmla="*/ 2544 h 2544"/>
            </a:gdLst>
            <a:ahLst/>
            <a:cxnLst>
              <a:cxn ang="0">
                <a:pos x="T0" y="T1"/>
              </a:cxn>
              <a:cxn ang="0">
                <a:pos x="T2" y="T3"/>
              </a:cxn>
              <a:cxn ang="0">
                <a:pos x="T4" y="T5"/>
              </a:cxn>
            </a:cxnLst>
            <a:rect l="0" t="0" r="r" b="b"/>
            <a:pathLst>
              <a:path w="2688" h="2544">
                <a:moveTo>
                  <a:pt x="0" y="0"/>
                </a:moveTo>
                <a:cubicBezTo>
                  <a:pt x="136" y="820"/>
                  <a:pt x="272" y="1640"/>
                  <a:pt x="720" y="2064"/>
                </a:cubicBezTo>
                <a:cubicBezTo>
                  <a:pt x="1168" y="2488"/>
                  <a:pt x="2360" y="2464"/>
                  <a:pt x="2688" y="2544"/>
                </a:cubicBezTo>
              </a:path>
            </a:pathLst>
          </a:custGeom>
          <a:solidFill>
            <a:srgbClr val="0000FF"/>
          </a:solidFill>
          <a:ln>
            <a:noFill/>
          </a:ln>
          <a:effectLst/>
          <a:extLst>
            <a:ext uri="{91240B29-F687-4F45-9708-019B960494DF}">
              <a14:hiddenLine xmlns:a14="http://schemas.microsoft.com/office/drawing/2010/main" w="9525" cap="flat" cmpd="sng">
                <a:solidFill>
                  <a:srgbClr val="FFFF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lstStyle/>
          <a:p>
            <a:endParaRPr lang="en-US"/>
          </a:p>
        </p:txBody>
      </p:sp>
      <p:sp>
        <p:nvSpPr>
          <p:cNvPr id="1375243" name="AutoShape 11"/>
          <p:cNvSpPr>
            <a:spLocks noChangeArrowheads="1"/>
          </p:cNvSpPr>
          <p:nvPr/>
        </p:nvSpPr>
        <p:spPr bwMode="auto">
          <a:xfrm flipH="1" flipV="1">
            <a:off x="2055813" y="1349375"/>
            <a:ext cx="4191000" cy="3962400"/>
          </a:xfrm>
          <a:prstGeom prst="rtTriangle">
            <a:avLst/>
          </a:prstGeom>
          <a:solidFill>
            <a:srgbClr val="0000FF"/>
          </a:solidFill>
          <a:ln>
            <a:noFill/>
          </a:ln>
          <a:effectLst/>
          <a:extLst>
            <a:ext uri="{91240B29-F687-4F45-9708-019B960494DF}">
              <a14:hiddenLine xmlns:a14="http://schemas.microsoft.com/office/drawing/2010/main" w="9525">
                <a:solidFill>
                  <a:srgbClr val="FFFF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lstStyle/>
          <a:p>
            <a:endParaRPr lang="en-US"/>
          </a:p>
        </p:txBody>
      </p:sp>
      <p:sp>
        <p:nvSpPr>
          <p:cNvPr id="1375244" name="Text Box 12"/>
          <p:cNvSpPr txBox="1">
            <a:spLocks noChangeArrowheads="1"/>
          </p:cNvSpPr>
          <p:nvPr/>
        </p:nvSpPr>
        <p:spPr bwMode="auto">
          <a:xfrm>
            <a:off x="3924300" y="2852738"/>
            <a:ext cx="262255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s-CL" b="1">
                <a:solidFill>
                  <a:srgbClr val="FFCC00"/>
                </a:solidFill>
                <a:latin typeface="Times New Roman" pitchFamily="18" charset="0"/>
              </a:rPr>
              <a:t>Zona de Éxito</a:t>
            </a:r>
            <a:endParaRPr lang="en-AU" b="1">
              <a:solidFill>
                <a:srgbClr val="FFCC00"/>
              </a:solidFill>
              <a:latin typeface="Times New Roman" pitchFamily="18" charset="0"/>
            </a:endParaRPr>
          </a:p>
        </p:txBody>
      </p:sp>
      <p:sp>
        <p:nvSpPr>
          <p:cNvPr id="1375246" name="Text Box 14"/>
          <p:cNvSpPr txBox="1">
            <a:spLocks noChangeArrowheads="1"/>
          </p:cNvSpPr>
          <p:nvPr/>
        </p:nvSpPr>
        <p:spPr bwMode="auto">
          <a:xfrm>
            <a:off x="1187450" y="3644900"/>
            <a:ext cx="1489075"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r>
              <a:rPr lang="es-CL" sz="1600" b="1" i="1">
                <a:solidFill>
                  <a:srgbClr val="FF3300"/>
                </a:solidFill>
                <a:latin typeface="Times New Roman" pitchFamily="18" charset="0"/>
              </a:rPr>
              <a:t>Estudio de Mercado</a:t>
            </a:r>
          </a:p>
          <a:p>
            <a:pPr algn="ctr" eaLnBrk="1" hangingPunct="1"/>
            <a:r>
              <a:rPr lang="es-CL" sz="1600" b="1" i="1">
                <a:solidFill>
                  <a:srgbClr val="FF3300"/>
                </a:solidFill>
                <a:latin typeface="Times New Roman" pitchFamily="18" charset="0"/>
              </a:rPr>
              <a:t> recomendado</a:t>
            </a:r>
            <a:endParaRPr lang="en-AU" sz="1600" b="1" i="1">
              <a:solidFill>
                <a:srgbClr val="FF3300"/>
              </a:solidFill>
              <a:latin typeface="Times New Roman" pitchFamily="18" charset="0"/>
            </a:endParaRPr>
          </a:p>
        </p:txBody>
      </p:sp>
      <p:sp>
        <p:nvSpPr>
          <p:cNvPr id="1375247" name="Line 15"/>
          <p:cNvSpPr>
            <a:spLocks noChangeShapeType="1"/>
          </p:cNvSpPr>
          <p:nvPr/>
        </p:nvSpPr>
        <p:spPr bwMode="auto">
          <a:xfrm rot="20872829" flipV="1">
            <a:off x="1908175" y="2565400"/>
            <a:ext cx="2360613" cy="2087563"/>
          </a:xfrm>
          <a:prstGeom prst="line">
            <a:avLst/>
          </a:prstGeom>
          <a:noFill/>
          <a:ln w="28575">
            <a:solidFill>
              <a:srgbClr val="FFFF00"/>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375249" name="Oval 17"/>
          <p:cNvSpPr>
            <a:spLocks noChangeArrowheads="1"/>
          </p:cNvSpPr>
          <p:nvPr/>
        </p:nvSpPr>
        <p:spPr bwMode="auto">
          <a:xfrm>
            <a:off x="2051050" y="4797425"/>
            <a:ext cx="228600" cy="228600"/>
          </a:xfrm>
          <a:prstGeom prst="ellipse">
            <a:avLst/>
          </a:prstGeom>
          <a:solidFill>
            <a:srgbClr val="FF0000"/>
          </a:solidFill>
          <a:ln w="9525">
            <a:solidFill>
              <a:srgbClr val="FF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lstStyle/>
          <a:p>
            <a:endParaRPr lang="en-US"/>
          </a:p>
        </p:txBody>
      </p:sp>
      <p:sp>
        <p:nvSpPr>
          <p:cNvPr id="1375250" name="Oval 18"/>
          <p:cNvSpPr>
            <a:spLocks noChangeArrowheads="1"/>
          </p:cNvSpPr>
          <p:nvPr/>
        </p:nvSpPr>
        <p:spPr bwMode="auto">
          <a:xfrm>
            <a:off x="3983038" y="2066925"/>
            <a:ext cx="228600" cy="228600"/>
          </a:xfrm>
          <a:prstGeom prst="ellipse">
            <a:avLst/>
          </a:prstGeom>
          <a:solidFill>
            <a:srgbClr val="00FF00"/>
          </a:solidFill>
          <a:ln w="9525">
            <a:solidFill>
              <a:srgbClr val="00FF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lstStyle/>
          <a:p>
            <a:endParaRPr lang="en-US"/>
          </a:p>
        </p:txBody>
      </p:sp>
      <p:sp>
        <p:nvSpPr>
          <p:cNvPr id="1375251" name="Rectangle 19"/>
          <p:cNvSpPr>
            <a:spLocks noChangeArrowheads="1"/>
          </p:cNvSpPr>
          <p:nvPr/>
        </p:nvSpPr>
        <p:spPr bwMode="auto">
          <a:xfrm>
            <a:off x="685800" y="228600"/>
            <a:ext cx="7772400" cy="1055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s-CL" sz="2600" b="1">
                <a:solidFill>
                  <a:schemeClr val="accent1"/>
                </a:solidFill>
              </a:rPr>
              <a:t>Zona de éxito de una Licitación Dinámica</a:t>
            </a:r>
          </a:p>
        </p:txBody>
      </p:sp>
    </p:spTree>
    <p:extLst>
      <p:ext uri="{BB962C8B-B14F-4D97-AF65-F5344CB8AC3E}">
        <p14:creationId xmlns:p14="http://schemas.microsoft.com/office/powerpoint/2010/main" val="48522735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375246"/>
                                        </p:tgtEl>
                                        <p:attrNameLst>
                                          <p:attrName>style.visibility</p:attrName>
                                        </p:attrNameLst>
                                      </p:cBhvr>
                                      <p:to>
                                        <p:strVal val="visible"/>
                                      </p:to>
                                    </p:set>
                                    <p:animEffect transition="in" filter="box(in)">
                                      <p:cBhvr>
                                        <p:cTn id="7" dur="500"/>
                                        <p:tgtEl>
                                          <p:spTgt spid="1375246"/>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1375247"/>
                                        </p:tgtEl>
                                        <p:attrNameLst>
                                          <p:attrName>style.visibility</p:attrName>
                                        </p:attrNameLst>
                                      </p:cBhvr>
                                      <p:to>
                                        <p:strVal val="visible"/>
                                      </p:to>
                                    </p:set>
                                    <p:animEffect transition="in" filter="box(in)">
                                      <p:cBhvr>
                                        <p:cTn id="10" dur="500"/>
                                        <p:tgtEl>
                                          <p:spTgt spid="13752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5246" grpId="0"/>
      <p:bldP spid="1375247"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2 Marcador de pie de página"/>
          <p:cNvSpPr>
            <a:spLocks noGrp="1"/>
          </p:cNvSpPr>
          <p:nvPr>
            <p:ph type="ftr" sz="quarter" idx="10"/>
          </p:nvPr>
        </p:nvSpPr>
        <p:spPr/>
        <p:txBody>
          <a:bodyPr/>
          <a:lstStyle/>
          <a:p>
            <a:r>
              <a:rPr lang="en-US" altLang="en-US"/>
              <a:t>Quadrem Proprietário e Confidencial</a:t>
            </a:r>
          </a:p>
        </p:txBody>
      </p:sp>
      <p:sp>
        <p:nvSpPr>
          <p:cNvPr id="6" name="3 Marcador de número de diapositiva"/>
          <p:cNvSpPr>
            <a:spLocks noGrp="1"/>
          </p:cNvSpPr>
          <p:nvPr>
            <p:ph type="sldNum" sz="quarter" idx="11"/>
          </p:nvPr>
        </p:nvSpPr>
        <p:spPr/>
        <p:txBody>
          <a:bodyPr/>
          <a:lstStyle/>
          <a:p>
            <a:fld id="{4155E384-D21A-4C38-BCC5-67350DB15B7E}" type="slidenum">
              <a:rPr lang="en-US" altLang="en-US"/>
              <a:pPr/>
              <a:t>61</a:t>
            </a:fld>
            <a:endParaRPr lang="en-US" altLang="en-US"/>
          </a:p>
        </p:txBody>
      </p:sp>
      <p:sp>
        <p:nvSpPr>
          <p:cNvPr id="1515522" name="Rectangle 2"/>
          <p:cNvSpPr>
            <a:spLocks noGrp="1" noChangeArrowheads="1"/>
          </p:cNvSpPr>
          <p:nvPr>
            <p:ph type="title"/>
          </p:nvPr>
        </p:nvSpPr>
        <p:spPr>
          <a:xfrm>
            <a:off x="685800" y="228600"/>
            <a:ext cx="7772400" cy="536575"/>
          </a:xfrm>
          <a:noFill/>
          <a:ln/>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nchor="b"/>
          <a:lstStyle/>
          <a:p>
            <a:r>
              <a:rPr lang="es-CL" sz="3200" dirty="0">
                <a:solidFill>
                  <a:srgbClr val="FACE14"/>
                </a:solidFill>
              </a:rPr>
              <a:t>Ejemplo: Contrato de movimiento de tierras</a:t>
            </a:r>
          </a:p>
        </p:txBody>
      </p:sp>
      <p:graphicFrame>
        <p:nvGraphicFramePr>
          <p:cNvPr id="1515524" name="Object 4"/>
          <p:cNvGraphicFramePr>
            <a:graphicFrameLocks noChangeAspect="1"/>
          </p:cNvGraphicFramePr>
          <p:nvPr/>
        </p:nvGraphicFramePr>
        <p:xfrm>
          <a:off x="0" y="1295400"/>
          <a:ext cx="8839200" cy="3990975"/>
        </p:xfrm>
        <a:graphic>
          <a:graphicData uri="http://schemas.openxmlformats.org/presentationml/2006/ole">
            <mc:AlternateContent xmlns:mc="http://schemas.openxmlformats.org/markup-compatibility/2006">
              <mc:Choice xmlns:v="urn:schemas-microsoft-com:vml" Requires="v">
                <p:oleObj spid="_x0000_s12308" name="Imagen de mapa de bits" r:id="rId3" imgW="8287907" imgH="3742857" progId="Paint.Picture">
                  <p:embed/>
                </p:oleObj>
              </mc:Choice>
              <mc:Fallback>
                <p:oleObj name="Imagen de mapa de bits" r:id="rId3" imgW="8287907" imgH="3742857"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295400"/>
                        <a:ext cx="8839200" cy="3990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15523" name="Text Box 3"/>
          <p:cNvSpPr txBox="1">
            <a:spLocks noChangeArrowheads="1"/>
          </p:cNvSpPr>
          <p:nvPr/>
        </p:nvSpPr>
        <p:spPr bwMode="auto">
          <a:xfrm>
            <a:off x="5292725" y="1412875"/>
            <a:ext cx="3492500" cy="146526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eaLnBrk="1" hangingPunct="1"/>
            <a:endParaRPr lang="es-CL" sz="1800" b="1">
              <a:solidFill>
                <a:srgbClr val="0099FF"/>
              </a:solidFill>
              <a:latin typeface="Times New Roman" pitchFamily="18" charset="0"/>
            </a:endParaRPr>
          </a:p>
          <a:p>
            <a:pPr eaLnBrk="1" hangingPunct="1"/>
            <a:r>
              <a:rPr lang="es-CL" sz="1800" b="1">
                <a:solidFill>
                  <a:srgbClr val="0099FF"/>
                </a:solidFill>
                <a:latin typeface="Times New Roman" pitchFamily="18" charset="0"/>
              </a:rPr>
              <a:t>Máximo conocido por proponente</a:t>
            </a:r>
          </a:p>
          <a:p>
            <a:pPr eaLnBrk="1" hangingPunct="1"/>
            <a:r>
              <a:rPr lang="es-CL" sz="1800" b="1">
                <a:solidFill>
                  <a:srgbClr val="0099FF"/>
                </a:solidFill>
                <a:latin typeface="Times New Roman" pitchFamily="18" charset="0"/>
              </a:rPr>
              <a:t>1 año de contrato</a:t>
            </a:r>
          </a:p>
          <a:p>
            <a:pPr eaLnBrk="1" hangingPunct="1"/>
            <a:r>
              <a:rPr lang="es-CL" sz="1800" b="1">
                <a:solidFill>
                  <a:srgbClr val="0099FF"/>
                </a:solidFill>
                <a:latin typeface="Times New Roman" pitchFamily="18" charset="0"/>
              </a:rPr>
              <a:t>5 contratistas calificados</a:t>
            </a:r>
          </a:p>
          <a:p>
            <a:pPr eaLnBrk="1" hangingPunct="1"/>
            <a:r>
              <a:rPr lang="es-CL" sz="1800" b="1">
                <a:solidFill>
                  <a:srgbClr val="0099FF"/>
                </a:solidFill>
                <a:latin typeface="Times New Roman" pitchFamily="18" charset="0"/>
              </a:rPr>
              <a:t>Feedback: Sólo Ranking</a:t>
            </a:r>
          </a:p>
        </p:txBody>
      </p:sp>
    </p:spTree>
    <p:extLst>
      <p:ext uri="{BB962C8B-B14F-4D97-AF65-F5344CB8AC3E}">
        <p14:creationId xmlns:p14="http://schemas.microsoft.com/office/powerpoint/2010/main" val="1577400020"/>
      </p:ext>
    </p:extLst>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pie de página"/>
          <p:cNvSpPr>
            <a:spLocks noGrp="1"/>
          </p:cNvSpPr>
          <p:nvPr>
            <p:ph type="ftr" sz="quarter" idx="10"/>
          </p:nvPr>
        </p:nvSpPr>
        <p:spPr/>
        <p:txBody>
          <a:bodyPr/>
          <a:lstStyle/>
          <a:p>
            <a:r>
              <a:rPr lang="en-US" altLang="en-US"/>
              <a:t>Quadrem Proprietário e Confidencial</a:t>
            </a:r>
          </a:p>
        </p:txBody>
      </p:sp>
      <p:sp>
        <p:nvSpPr>
          <p:cNvPr id="5" name="4 Marcador de número de diapositiva"/>
          <p:cNvSpPr>
            <a:spLocks noGrp="1"/>
          </p:cNvSpPr>
          <p:nvPr>
            <p:ph type="sldNum" sz="quarter" idx="11"/>
          </p:nvPr>
        </p:nvSpPr>
        <p:spPr/>
        <p:txBody>
          <a:bodyPr/>
          <a:lstStyle/>
          <a:p>
            <a:fld id="{2FC4FC37-3AAB-471E-ACC7-C7D3A5524420}" type="slidenum">
              <a:rPr lang="en-US" altLang="en-US"/>
              <a:pPr/>
              <a:t>62</a:t>
            </a:fld>
            <a:endParaRPr lang="en-US" altLang="en-US"/>
          </a:p>
        </p:txBody>
      </p:sp>
      <p:sp>
        <p:nvSpPr>
          <p:cNvPr id="1414146" name="Rectangle 2"/>
          <p:cNvSpPr>
            <a:spLocks noGrp="1" noChangeArrowheads="1"/>
          </p:cNvSpPr>
          <p:nvPr>
            <p:ph type="title"/>
          </p:nvPr>
        </p:nvSpPr>
        <p:spPr>
          <a:xfrm>
            <a:off x="611560" y="-171400"/>
            <a:ext cx="7239000" cy="1143000"/>
          </a:xfrm>
          <a:noFill/>
          <a:ln/>
        </p:spPr>
        <p:txBody>
          <a:bodyPr/>
          <a:lstStyle/>
          <a:p>
            <a:r>
              <a:rPr lang="en-US" sz="2000" dirty="0" err="1"/>
              <a:t>Mejores</a:t>
            </a:r>
            <a:r>
              <a:rPr lang="en-US" sz="2000" dirty="0"/>
              <a:t> </a:t>
            </a:r>
            <a:r>
              <a:rPr lang="en-US" sz="2000" dirty="0" err="1"/>
              <a:t>prácticas</a:t>
            </a:r>
            <a:r>
              <a:rPr lang="en-US" sz="2000" dirty="0"/>
              <a:t> </a:t>
            </a:r>
            <a:r>
              <a:rPr lang="en-US" sz="2000" dirty="0" err="1"/>
              <a:t>para</a:t>
            </a:r>
            <a:r>
              <a:rPr lang="en-US" sz="2000" dirty="0"/>
              <a:t> el </a:t>
            </a:r>
            <a:r>
              <a:rPr lang="en-US" sz="2000" dirty="0" err="1"/>
              <a:t>uso</a:t>
            </a:r>
            <a:r>
              <a:rPr lang="en-US" sz="2000" dirty="0"/>
              <a:t> de </a:t>
            </a:r>
            <a:r>
              <a:rPr lang="en-US" sz="2000" dirty="0" err="1"/>
              <a:t>Licitaciones</a:t>
            </a:r>
            <a:r>
              <a:rPr lang="en-US" sz="2000" dirty="0"/>
              <a:t> </a:t>
            </a:r>
            <a:r>
              <a:rPr lang="en-US" sz="2000" dirty="0" err="1"/>
              <a:t>dinámicas</a:t>
            </a:r>
            <a:r>
              <a:rPr lang="en-US" sz="1000" dirty="0"/>
              <a:t>(</a:t>
            </a:r>
          </a:p>
        </p:txBody>
      </p:sp>
      <p:sp>
        <p:nvSpPr>
          <p:cNvPr id="1414147" name="Rectangle 3"/>
          <p:cNvSpPr>
            <a:spLocks noGrp="1" noChangeArrowheads="1"/>
          </p:cNvSpPr>
          <p:nvPr>
            <p:ph type="body" idx="1"/>
          </p:nvPr>
        </p:nvSpPr>
        <p:spPr>
          <a:xfrm>
            <a:off x="467544" y="1628800"/>
            <a:ext cx="9144000" cy="4114800"/>
          </a:xfrm>
        </p:spPr>
        <p:txBody>
          <a:bodyPr>
            <a:normAutofit fontScale="92500" lnSpcReduction="20000"/>
          </a:bodyPr>
          <a:lstStyle/>
          <a:p>
            <a:pPr>
              <a:lnSpc>
                <a:spcPct val="80000"/>
              </a:lnSpc>
            </a:pPr>
            <a:r>
              <a:rPr lang="en-US" sz="1700" dirty="0" err="1"/>
              <a:t>Ir</a:t>
            </a:r>
            <a:r>
              <a:rPr lang="en-US" sz="1700" dirty="0"/>
              <a:t> </a:t>
            </a:r>
            <a:r>
              <a:rPr lang="en-US" sz="1700" dirty="0" err="1"/>
              <a:t>más</a:t>
            </a:r>
            <a:r>
              <a:rPr lang="en-US" sz="1700" dirty="0"/>
              <a:t> </a:t>
            </a:r>
            <a:r>
              <a:rPr lang="en-US" sz="1700" dirty="0" err="1"/>
              <a:t>allá</a:t>
            </a:r>
            <a:r>
              <a:rPr lang="en-US" sz="1700" dirty="0"/>
              <a:t> del </a:t>
            </a:r>
            <a:r>
              <a:rPr lang="en-US" sz="1700" dirty="0" err="1"/>
              <a:t>precio</a:t>
            </a:r>
            <a:r>
              <a:rPr lang="en-US" sz="1700" dirty="0"/>
              <a:t>. </a:t>
            </a:r>
          </a:p>
          <a:p>
            <a:pPr lvl="1">
              <a:lnSpc>
                <a:spcPct val="80000"/>
              </a:lnSpc>
            </a:pPr>
            <a:r>
              <a:rPr lang="en-US" sz="1600" dirty="0" err="1"/>
              <a:t>Precio</a:t>
            </a:r>
            <a:r>
              <a:rPr lang="en-US" sz="1600" dirty="0"/>
              <a:t> </a:t>
            </a:r>
            <a:r>
              <a:rPr lang="en-US" sz="1600" dirty="0" err="1"/>
              <a:t>es</a:t>
            </a:r>
            <a:r>
              <a:rPr lang="en-US" sz="1600" dirty="0"/>
              <a:t> </a:t>
            </a:r>
            <a:r>
              <a:rPr lang="en-US" sz="1600" dirty="0" err="1"/>
              <a:t>relevante</a:t>
            </a:r>
            <a:r>
              <a:rPr lang="en-US" sz="1600" dirty="0"/>
              <a:t>, sin embargo no </a:t>
            </a:r>
            <a:r>
              <a:rPr lang="en-US" sz="1600" dirty="0" err="1"/>
              <a:t>es</a:t>
            </a:r>
            <a:r>
              <a:rPr lang="en-US" sz="1600" dirty="0"/>
              <a:t> </a:t>
            </a:r>
            <a:r>
              <a:rPr lang="en-US" sz="1600" dirty="0" err="1"/>
              <a:t>todo</a:t>
            </a:r>
            <a:r>
              <a:rPr lang="en-US" sz="1600" dirty="0"/>
              <a:t>.</a:t>
            </a:r>
          </a:p>
          <a:p>
            <a:pPr lvl="1">
              <a:lnSpc>
                <a:spcPct val="80000"/>
              </a:lnSpc>
            </a:pPr>
            <a:r>
              <a:rPr lang="en-US" sz="1600" dirty="0" err="1"/>
              <a:t>Incluir</a:t>
            </a:r>
            <a:r>
              <a:rPr lang="en-US" sz="1600" dirty="0"/>
              <a:t>  </a:t>
            </a:r>
            <a:r>
              <a:rPr lang="en-US" sz="1600" dirty="0" err="1"/>
              <a:t>por</a:t>
            </a:r>
            <a:r>
              <a:rPr lang="en-US" sz="1600" dirty="0"/>
              <a:t> </a:t>
            </a:r>
            <a:r>
              <a:rPr lang="en-US" sz="1600" dirty="0" err="1"/>
              <a:t>ejemplo</a:t>
            </a:r>
            <a:r>
              <a:rPr lang="en-US" sz="1600" dirty="0"/>
              <a:t>: </a:t>
            </a:r>
            <a:r>
              <a:rPr lang="en-US" sz="1600" dirty="0" err="1"/>
              <a:t>Calidad</a:t>
            </a:r>
            <a:r>
              <a:rPr lang="en-US" sz="1600" dirty="0"/>
              <a:t>, </a:t>
            </a:r>
            <a:r>
              <a:rPr lang="en-US" sz="1600" dirty="0" err="1"/>
              <a:t>confiabilidad</a:t>
            </a:r>
            <a:r>
              <a:rPr lang="en-US" sz="1600" dirty="0"/>
              <a:t>, </a:t>
            </a:r>
            <a:r>
              <a:rPr lang="en-US" sz="1600" dirty="0" err="1"/>
              <a:t>servicios</a:t>
            </a:r>
            <a:r>
              <a:rPr lang="en-US" sz="1600" dirty="0"/>
              <a:t> de valor </a:t>
            </a:r>
            <a:r>
              <a:rPr lang="en-US" sz="1600" dirty="0" err="1"/>
              <a:t>agregado</a:t>
            </a:r>
            <a:r>
              <a:rPr lang="en-US" sz="1600" dirty="0"/>
              <a:t>.</a:t>
            </a:r>
          </a:p>
          <a:p>
            <a:pPr lvl="1">
              <a:lnSpc>
                <a:spcPct val="80000"/>
              </a:lnSpc>
            </a:pPr>
            <a:r>
              <a:rPr lang="en-US" sz="1600" dirty="0"/>
              <a:t>Las </a:t>
            </a:r>
            <a:r>
              <a:rPr lang="en-US" sz="1600" dirty="0" err="1"/>
              <a:t>herramientas</a:t>
            </a:r>
            <a:r>
              <a:rPr lang="en-US" sz="1600" dirty="0"/>
              <a:t> </a:t>
            </a:r>
            <a:r>
              <a:rPr lang="en-US" sz="1600" dirty="0" err="1"/>
              <a:t>soportan</a:t>
            </a:r>
            <a:r>
              <a:rPr lang="en-US" sz="1600" dirty="0"/>
              <a:t> </a:t>
            </a:r>
            <a:r>
              <a:rPr lang="en-US" sz="1600" dirty="0" err="1"/>
              <a:t>evaluaciones</a:t>
            </a:r>
            <a:r>
              <a:rPr lang="en-US" sz="1600" dirty="0"/>
              <a:t> </a:t>
            </a:r>
            <a:r>
              <a:rPr lang="en-US" sz="1600" dirty="0" err="1"/>
              <a:t>complejas</a:t>
            </a:r>
            <a:r>
              <a:rPr lang="en-US" sz="1600" dirty="0"/>
              <a:t>. </a:t>
            </a:r>
          </a:p>
          <a:p>
            <a:pPr lvl="1">
              <a:lnSpc>
                <a:spcPct val="80000"/>
              </a:lnSpc>
            </a:pPr>
            <a:endParaRPr lang="en-US" sz="1600" dirty="0"/>
          </a:p>
          <a:p>
            <a:pPr>
              <a:lnSpc>
                <a:spcPct val="80000"/>
              </a:lnSpc>
            </a:pPr>
            <a:r>
              <a:rPr lang="en-US" sz="1700" dirty="0" err="1"/>
              <a:t>Verificar</a:t>
            </a:r>
            <a:r>
              <a:rPr lang="en-US" sz="1700" dirty="0"/>
              <a:t> </a:t>
            </a:r>
            <a:r>
              <a:rPr lang="en-US" sz="1700" dirty="0" err="1"/>
              <a:t>aplicabilidad</a:t>
            </a:r>
            <a:r>
              <a:rPr lang="en-US" sz="1700" dirty="0"/>
              <a:t> </a:t>
            </a:r>
          </a:p>
          <a:p>
            <a:pPr lvl="1">
              <a:lnSpc>
                <a:spcPct val="80000"/>
              </a:lnSpc>
            </a:pPr>
            <a:r>
              <a:rPr lang="en-US" sz="1600" dirty="0" err="1"/>
              <a:t>Análisis</a:t>
            </a:r>
            <a:r>
              <a:rPr lang="en-US" sz="1600" dirty="0"/>
              <a:t> de </a:t>
            </a:r>
            <a:r>
              <a:rPr lang="en-US" sz="1600" dirty="0" err="1"/>
              <a:t>aplicabilidad</a:t>
            </a:r>
            <a:r>
              <a:rPr lang="en-US" sz="1600" dirty="0"/>
              <a:t>: </a:t>
            </a:r>
            <a:r>
              <a:rPr lang="en-US" sz="1600" dirty="0" err="1"/>
              <a:t>Diferenciación</a:t>
            </a:r>
            <a:r>
              <a:rPr lang="en-US" sz="1600" dirty="0"/>
              <a:t>, </a:t>
            </a:r>
            <a:r>
              <a:rPr lang="en-US" sz="1600" dirty="0" err="1"/>
              <a:t>mercado</a:t>
            </a:r>
            <a:r>
              <a:rPr lang="en-US" sz="1600" dirty="0"/>
              <a:t>, </a:t>
            </a:r>
            <a:r>
              <a:rPr lang="en-US" sz="1600" dirty="0" err="1"/>
              <a:t>volumen</a:t>
            </a:r>
            <a:endParaRPr lang="en-US" sz="1600" dirty="0"/>
          </a:p>
          <a:p>
            <a:pPr>
              <a:lnSpc>
                <a:spcPct val="80000"/>
              </a:lnSpc>
              <a:buFont typeface="Wingdings" pitchFamily="2" charset="2"/>
              <a:buNone/>
            </a:pPr>
            <a:endParaRPr lang="en-US" sz="1700" dirty="0"/>
          </a:p>
          <a:p>
            <a:pPr>
              <a:lnSpc>
                <a:spcPct val="80000"/>
              </a:lnSpc>
            </a:pPr>
            <a:endParaRPr lang="en-US" sz="1700" dirty="0"/>
          </a:p>
          <a:p>
            <a:pPr>
              <a:lnSpc>
                <a:spcPct val="80000"/>
              </a:lnSpc>
            </a:pPr>
            <a:r>
              <a:rPr lang="en-US" sz="1700" dirty="0" err="1"/>
              <a:t>Entender</a:t>
            </a:r>
            <a:r>
              <a:rPr lang="en-US" sz="1700" dirty="0"/>
              <a:t> </a:t>
            </a:r>
            <a:r>
              <a:rPr lang="en-US" sz="1700" dirty="0" err="1"/>
              <a:t>bien</a:t>
            </a:r>
            <a:r>
              <a:rPr lang="en-US" sz="1700" dirty="0"/>
              <a:t> los </a:t>
            </a:r>
            <a:r>
              <a:rPr lang="en-US" sz="1700" dirty="0" err="1"/>
              <a:t>costos</a:t>
            </a:r>
            <a:r>
              <a:rPr lang="en-US" sz="1700" dirty="0"/>
              <a:t> </a:t>
            </a:r>
            <a:r>
              <a:rPr lang="en-US" sz="1700" dirty="0" err="1"/>
              <a:t>ocultos</a:t>
            </a:r>
            <a:r>
              <a:rPr lang="en-US" sz="1700" dirty="0"/>
              <a:t>. </a:t>
            </a:r>
          </a:p>
          <a:p>
            <a:pPr lvl="1">
              <a:lnSpc>
                <a:spcPct val="80000"/>
              </a:lnSpc>
            </a:pPr>
            <a:r>
              <a:rPr lang="en-US" sz="1600" dirty="0" err="1"/>
              <a:t>Análisis</a:t>
            </a:r>
            <a:r>
              <a:rPr lang="en-US" sz="1600" dirty="0"/>
              <a:t> TCO.</a:t>
            </a:r>
          </a:p>
          <a:p>
            <a:pPr lvl="1">
              <a:lnSpc>
                <a:spcPct val="80000"/>
              </a:lnSpc>
            </a:pPr>
            <a:r>
              <a:rPr lang="en-US" sz="1600" dirty="0" err="1"/>
              <a:t>Cuidado</a:t>
            </a:r>
            <a:r>
              <a:rPr lang="en-US" sz="1600" dirty="0"/>
              <a:t> con </a:t>
            </a:r>
            <a:r>
              <a:rPr lang="en-US" sz="1600" dirty="0" err="1"/>
              <a:t>las</a:t>
            </a:r>
            <a:r>
              <a:rPr lang="en-US" sz="1600" dirty="0"/>
              <a:t> </a:t>
            </a:r>
            <a:r>
              <a:rPr lang="en-US" sz="1600" dirty="0" err="1"/>
              <a:t>especificaciones</a:t>
            </a:r>
            <a:r>
              <a:rPr lang="en-US" sz="1600" dirty="0"/>
              <a:t>, </a:t>
            </a:r>
            <a:r>
              <a:rPr lang="en-US" sz="1600" dirty="0" err="1"/>
              <a:t>las</a:t>
            </a:r>
            <a:r>
              <a:rPr lang="en-US" sz="1600" dirty="0"/>
              <a:t> </a:t>
            </a:r>
            <a:r>
              <a:rPr lang="en-US" sz="1600" dirty="0" err="1"/>
              <a:t>negociaciones</a:t>
            </a:r>
            <a:r>
              <a:rPr lang="en-US" sz="1600" dirty="0"/>
              <a:t> post </a:t>
            </a:r>
            <a:r>
              <a:rPr lang="en-US" sz="1600" dirty="0" err="1"/>
              <a:t>adjudicación</a:t>
            </a:r>
            <a:r>
              <a:rPr lang="en-US" sz="1600" dirty="0"/>
              <a:t>, </a:t>
            </a:r>
            <a:r>
              <a:rPr lang="en-US" sz="1600" dirty="0" err="1"/>
              <a:t>cambios</a:t>
            </a:r>
            <a:r>
              <a:rPr lang="en-US" sz="1600" dirty="0"/>
              <a:t> en </a:t>
            </a:r>
            <a:r>
              <a:rPr lang="en-US" sz="1600" dirty="0" err="1"/>
              <a:t>cantidades</a:t>
            </a:r>
            <a:r>
              <a:rPr lang="en-US" sz="1600" dirty="0"/>
              <a:t>.</a:t>
            </a:r>
          </a:p>
          <a:p>
            <a:pPr lvl="1">
              <a:lnSpc>
                <a:spcPct val="80000"/>
              </a:lnSpc>
            </a:pPr>
            <a:r>
              <a:rPr lang="en-US" sz="1600" dirty="0" err="1"/>
              <a:t>Proveedor</a:t>
            </a:r>
            <a:r>
              <a:rPr lang="en-US" sz="1600" dirty="0"/>
              <a:t> </a:t>
            </a:r>
            <a:r>
              <a:rPr lang="en-US" sz="1600" dirty="0" err="1"/>
              <a:t>buscando</a:t>
            </a:r>
            <a:r>
              <a:rPr lang="en-US" sz="1600" dirty="0"/>
              <a:t> </a:t>
            </a:r>
            <a:r>
              <a:rPr lang="en-US" sz="1600" dirty="0" err="1"/>
              <a:t>opciones</a:t>
            </a:r>
            <a:r>
              <a:rPr lang="en-US" sz="1600" dirty="0"/>
              <a:t> de </a:t>
            </a:r>
            <a:r>
              <a:rPr lang="en-US" sz="1600" dirty="0" err="1"/>
              <a:t>compensación</a:t>
            </a:r>
            <a:endParaRPr lang="en-US" sz="1600" dirty="0"/>
          </a:p>
          <a:p>
            <a:pPr lvl="1">
              <a:lnSpc>
                <a:spcPct val="80000"/>
              </a:lnSpc>
              <a:buFont typeface="Wingdings" pitchFamily="2" charset="2"/>
              <a:buNone/>
            </a:pPr>
            <a:endParaRPr lang="en-US" sz="1600" dirty="0"/>
          </a:p>
          <a:p>
            <a:pPr>
              <a:lnSpc>
                <a:spcPct val="80000"/>
              </a:lnSpc>
            </a:pPr>
            <a:r>
              <a:rPr lang="en-US" sz="1700" dirty="0" err="1"/>
              <a:t>Adicionalmente</a:t>
            </a:r>
            <a:r>
              <a:rPr lang="en-US" sz="1700" dirty="0"/>
              <a:t>, no </a:t>
            </a:r>
            <a:r>
              <a:rPr lang="en-US" sz="1700" dirty="0" err="1"/>
              <a:t>olvidar</a:t>
            </a:r>
            <a:r>
              <a:rPr lang="en-US" sz="1700" dirty="0"/>
              <a:t>: </a:t>
            </a:r>
          </a:p>
          <a:p>
            <a:pPr lvl="1">
              <a:lnSpc>
                <a:spcPct val="80000"/>
              </a:lnSpc>
            </a:pPr>
            <a:r>
              <a:rPr lang="en-US" sz="1600" dirty="0" err="1"/>
              <a:t>Mantenga</a:t>
            </a:r>
            <a:r>
              <a:rPr lang="en-US" sz="1600" dirty="0"/>
              <a:t> </a:t>
            </a:r>
            <a:r>
              <a:rPr lang="en-US" sz="1600" dirty="0" err="1"/>
              <a:t>relaciones</a:t>
            </a:r>
            <a:r>
              <a:rPr lang="en-US" sz="1600" dirty="0"/>
              <a:t> </a:t>
            </a:r>
            <a:r>
              <a:rPr lang="en-US" sz="1600" dirty="0" err="1"/>
              <a:t>estratégica</a:t>
            </a:r>
            <a:r>
              <a:rPr lang="en-US" sz="1600" dirty="0"/>
              <a:t> con </a:t>
            </a:r>
            <a:r>
              <a:rPr lang="en-US" sz="1600" dirty="0" err="1"/>
              <a:t>sus</a:t>
            </a:r>
            <a:r>
              <a:rPr lang="en-US" sz="1600" dirty="0"/>
              <a:t> </a:t>
            </a:r>
            <a:r>
              <a:rPr lang="en-US" sz="1600" dirty="0" err="1"/>
              <a:t>proveedores</a:t>
            </a:r>
            <a:r>
              <a:rPr lang="en-US" sz="1600" dirty="0"/>
              <a:t>.</a:t>
            </a:r>
          </a:p>
          <a:p>
            <a:pPr lvl="1">
              <a:lnSpc>
                <a:spcPct val="80000"/>
              </a:lnSpc>
            </a:pPr>
            <a:r>
              <a:rPr lang="en-US" sz="1600" dirty="0" err="1"/>
              <a:t>Evite</a:t>
            </a:r>
            <a:r>
              <a:rPr lang="en-US" sz="1600" dirty="0"/>
              <a:t> </a:t>
            </a:r>
            <a:r>
              <a:rPr lang="en-US" sz="1600" dirty="0" err="1"/>
              <a:t>generar</a:t>
            </a:r>
            <a:r>
              <a:rPr lang="en-US" sz="1600" dirty="0"/>
              <a:t> </a:t>
            </a:r>
            <a:r>
              <a:rPr lang="en-US" sz="1600" dirty="0" err="1"/>
              <a:t>potenciales</a:t>
            </a:r>
            <a:r>
              <a:rPr lang="en-US" sz="1600" dirty="0"/>
              <a:t> </a:t>
            </a:r>
            <a:r>
              <a:rPr lang="en-US" sz="1600" dirty="0" err="1"/>
              <a:t>represalias</a:t>
            </a:r>
            <a:r>
              <a:rPr lang="en-US" sz="1600" dirty="0"/>
              <a:t>.</a:t>
            </a:r>
          </a:p>
          <a:p>
            <a:pPr lvl="1">
              <a:lnSpc>
                <a:spcPct val="80000"/>
              </a:lnSpc>
            </a:pPr>
            <a:r>
              <a:rPr lang="en-US" sz="1600" dirty="0" err="1"/>
              <a:t>Evite</a:t>
            </a:r>
            <a:r>
              <a:rPr lang="en-US" sz="1600" dirty="0"/>
              <a:t> </a:t>
            </a:r>
            <a:r>
              <a:rPr lang="en-US" sz="1600" dirty="0" err="1"/>
              <a:t>promover</a:t>
            </a:r>
            <a:r>
              <a:rPr lang="en-US" sz="1600" dirty="0"/>
              <a:t> </a:t>
            </a:r>
            <a:r>
              <a:rPr lang="en-US" sz="1600" dirty="0" err="1"/>
              <a:t>concentración</a:t>
            </a:r>
            <a:r>
              <a:rPr lang="en-US" sz="1600" dirty="0"/>
              <a:t> del </a:t>
            </a:r>
            <a:r>
              <a:rPr lang="en-US" sz="1600" dirty="0" err="1"/>
              <a:t>mercado</a:t>
            </a:r>
            <a:r>
              <a:rPr lang="en-US" sz="1600" dirty="0"/>
              <a:t>.</a:t>
            </a:r>
          </a:p>
          <a:p>
            <a:pPr>
              <a:lnSpc>
                <a:spcPct val="80000"/>
              </a:lnSpc>
            </a:pPr>
            <a:endParaRPr lang="en-US" sz="2000" dirty="0">
              <a:solidFill>
                <a:srgbClr val="EAFA1A"/>
              </a:solidFill>
            </a:endParaRPr>
          </a:p>
          <a:p>
            <a:pPr>
              <a:lnSpc>
                <a:spcPct val="80000"/>
              </a:lnSpc>
            </a:pPr>
            <a:r>
              <a:rPr lang="en-US" sz="2000" dirty="0" err="1">
                <a:solidFill>
                  <a:srgbClr val="FF0000"/>
                </a:solidFill>
              </a:rPr>
              <a:t>Diseñe</a:t>
            </a:r>
            <a:r>
              <a:rPr lang="en-US" sz="2000" dirty="0">
                <a:solidFill>
                  <a:srgbClr val="FF0000"/>
                </a:solidFill>
              </a:rPr>
              <a:t> </a:t>
            </a:r>
            <a:r>
              <a:rPr lang="en-US" sz="2000" dirty="0" err="1">
                <a:solidFill>
                  <a:srgbClr val="FF0000"/>
                </a:solidFill>
              </a:rPr>
              <a:t>adecuadamente</a:t>
            </a:r>
            <a:r>
              <a:rPr lang="en-US" sz="2000" dirty="0">
                <a:solidFill>
                  <a:srgbClr val="FF0000"/>
                </a:solidFill>
              </a:rPr>
              <a:t> el </a:t>
            </a:r>
            <a:r>
              <a:rPr lang="en-US" sz="2000" dirty="0" err="1">
                <a:solidFill>
                  <a:srgbClr val="FF0000"/>
                </a:solidFill>
              </a:rPr>
              <a:t>proceso</a:t>
            </a:r>
            <a:r>
              <a:rPr lang="en-US" sz="2000" dirty="0">
                <a:solidFill>
                  <a:srgbClr val="FF0000"/>
                </a:solidFill>
              </a:rPr>
              <a:t> y la </a:t>
            </a:r>
            <a:r>
              <a:rPr lang="en-US" sz="2000" dirty="0" err="1">
                <a:solidFill>
                  <a:srgbClr val="FF0000"/>
                </a:solidFill>
              </a:rPr>
              <a:t>táctica</a:t>
            </a:r>
            <a:r>
              <a:rPr lang="en-US" sz="2000" dirty="0">
                <a:solidFill>
                  <a:srgbClr val="FF0000"/>
                </a:solidFill>
              </a:rPr>
              <a:t> de </a:t>
            </a:r>
            <a:r>
              <a:rPr lang="en-US" sz="2000" dirty="0" err="1">
                <a:solidFill>
                  <a:srgbClr val="FF0000"/>
                </a:solidFill>
              </a:rPr>
              <a:t>licitación</a:t>
            </a:r>
            <a:endParaRPr lang="en-US" sz="2000" dirty="0">
              <a:solidFill>
                <a:srgbClr val="FF0000"/>
              </a:solidFill>
            </a:endParaRPr>
          </a:p>
          <a:p>
            <a:pPr lvl="1">
              <a:lnSpc>
                <a:spcPct val="80000"/>
              </a:lnSpc>
            </a:pPr>
            <a:endParaRPr lang="en-US" sz="1800" dirty="0">
              <a:solidFill>
                <a:srgbClr val="EAFA1A"/>
              </a:solidFill>
            </a:endParaRPr>
          </a:p>
          <a:p>
            <a:pPr lvl="1">
              <a:lnSpc>
                <a:spcPct val="80000"/>
              </a:lnSpc>
            </a:pPr>
            <a:endParaRPr lang="en-US" sz="1600" dirty="0"/>
          </a:p>
          <a:p>
            <a:pPr>
              <a:lnSpc>
                <a:spcPct val="80000"/>
              </a:lnSpc>
            </a:pPr>
            <a:endParaRPr lang="en-US" sz="1700" dirty="0"/>
          </a:p>
        </p:txBody>
      </p:sp>
    </p:spTree>
    <p:extLst>
      <p:ext uri="{BB962C8B-B14F-4D97-AF65-F5344CB8AC3E}">
        <p14:creationId xmlns:p14="http://schemas.microsoft.com/office/powerpoint/2010/main" val="1865066814"/>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1414147">
                                            <p:txEl>
                                              <p:pRg st="19" end="19"/>
                                            </p:txEl>
                                          </p:spTgt>
                                        </p:tgtEl>
                                        <p:attrNameLst>
                                          <p:attrName>style.visibility</p:attrName>
                                        </p:attrNameLst>
                                      </p:cBhvr>
                                      <p:to>
                                        <p:strVal val="visible"/>
                                      </p:to>
                                    </p:set>
                                    <p:animEffect transition="in" filter="box(in)">
                                      <p:cBhvr>
                                        <p:cTn id="7" dur="500"/>
                                        <p:tgtEl>
                                          <p:spTgt spid="1414147">
                                            <p:txEl>
                                              <p:pRg st="19" end="1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2 Marcador de pie de página"/>
          <p:cNvSpPr>
            <a:spLocks noGrp="1"/>
          </p:cNvSpPr>
          <p:nvPr>
            <p:ph type="ftr" sz="quarter" idx="10"/>
          </p:nvPr>
        </p:nvSpPr>
        <p:spPr/>
        <p:txBody>
          <a:bodyPr/>
          <a:lstStyle/>
          <a:p>
            <a:r>
              <a:rPr lang="en-US" altLang="en-US"/>
              <a:t>Quadrem Proprietário e Confidencial</a:t>
            </a:r>
          </a:p>
        </p:txBody>
      </p:sp>
      <p:sp>
        <p:nvSpPr>
          <p:cNvPr id="27" name="3 Marcador de número de diapositiva"/>
          <p:cNvSpPr>
            <a:spLocks noGrp="1"/>
          </p:cNvSpPr>
          <p:nvPr>
            <p:ph type="sldNum" sz="quarter" idx="11"/>
          </p:nvPr>
        </p:nvSpPr>
        <p:spPr/>
        <p:txBody>
          <a:bodyPr/>
          <a:lstStyle/>
          <a:p>
            <a:fld id="{89021916-9B4A-461C-89C1-B51BBF02A6AC}" type="slidenum">
              <a:rPr lang="en-US" altLang="en-US"/>
              <a:pPr/>
              <a:t>63</a:t>
            </a:fld>
            <a:endParaRPr lang="en-US" altLang="en-US"/>
          </a:p>
        </p:txBody>
      </p:sp>
      <p:graphicFrame>
        <p:nvGraphicFramePr>
          <p:cNvPr id="1387557" name="Group 37"/>
          <p:cNvGraphicFramePr>
            <a:graphicFrameLocks noGrp="1"/>
          </p:cNvGraphicFramePr>
          <p:nvPr>
            <p:extLst>
              <p:ext uri="{D42A27DB-BD31-4B8C-83A1-F6EECF244321}">
                <p14:modId xmlns:p14="http://schemas.microsoft.com/office/powerpoint/2010/main" val="3740603838"/>
              </p:ext>
            </p:extLst>
          </p:nvPr>
        </p:nvGraphicFramePr>
        <p:xfrm>
          <a:off x="1187450" y="1052513"/>
          <a:ext cx="6481763" cy="5012691"/>
        </p:xfrm>
        <a:graphic>
          <a:graphicData uri="http://schemas.openxmlformats.org/drawingml/2006/table">
            <a:tbl>
              <a:tblPr/>
              <a:tblGrid>
                <a:gridCol w="2154238"/>
                <a:gridCol w="4327525"/>
              </a:tblGrid>
              <a:tr h="360363">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s-ES" sz="2000" b="1" i="0" u="none" strike="noStrike" cap="none" normalizeH="0" baseline="0" dirty="0" smtClean="0">
                          <a:ln>
                            <a:noFill/>
                          </a:ln>
                          <a:solidFill>
                            <a:srgbClr val="FFFFFF"/>
                          </a:solidFill>
                          <a:effectLst/>
                          <a:latin typeface="Arial" charset="0"/>
                        </a:rPr>
                        <a:t>Elemento</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33"/>
                    </a:solid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s-ES" sz="2000" b="1" i="0" u="none" strike="noStrike" cap="none" normalizeH="0" baseline="0" smtClean="0">
                          <a:ln>
                            <a:noFill/>
                          </a:ln>
                          <a:solidFill>
                            <a:srgbClr val="FFFFFF"/>
                          </a:solidFill>
                          <a:effectLst/>
                          <a:latin typeface="Arial" charset="0"/>
                        </a:rPr>
                        <a:t>Descripción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33"/>
                    </a:solidFill>
                  </a:tcPr>
                </a:tc>
              </a:tr>
              <a:tr h="989013">
                <a:tc>
                  <a:txBody>
                    <a:bodyPr/>
                    <a:lstStyle/>
                    <a:p>
                      <a:pPr marL="0" marR="0" lvl="0" indent="0" algn="l"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s-ES" sz="1800" b="1" i="0" u="none" strike="noStrike" cap="none" normalizeH="0" baseline="0" dirty="0" smtClean="0">
                          <a:ln>
                            <a:noFill/>
                          </a:ln>
                          <a:solidFill>
                            <a:schemeClr val="tx1">
                              <a:lumMod val="75000"/>
                            </a:schemeClr>
                          </a:solidFill>
                          <a:effectLst/>
                          <a:latin typeface="Arial" charset="0"/>
                        </a:rPr>
                        <a:t>Estructurar los lotes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33"/>
                    </a:solidFill>
                  </a:tcPr>
                </a:tc>
                <a:tc>
                  <a:txBody>
                    <a:bodyPr/>
                    <a:lstStyle/>
                    <a:p>
                      <a:pPr marL="114300" marR="0" lvl="0" indent="-114300" algn="l" defTabSz="914400" rtl="0" eaLnBrk="0" fontAlgn="base" latinLnBrk="0" hangingPunct="0">
                        <a:lnSpc>
                          <a:spcPct val="100000"/>
                        </a:lnSpc>
                        <a:spcBef>
                          <a:spcPct val="20000"/>
                        </a:spcBef>
                        <a:spcAft>
                          <a:spcPct val="0"/>
                        </a:spcAft>
                        <a:buClr>
                          <a:srgbClr val="C5BA8E"/>
                        </a:buClr>
                        <a:buSzPct val="80000"/>
                        <a:buFont typeface="Wingdings" pitchFamily="2" charset="2"/>
                        <a:buChar char="p"/>
                        <a:tabLst/>
                      </a:pPr>
                      <a:r>
                        <a:rPr kumimoji="0" lang="es-ES" sz="1800" b="1" i="0" u="none" strike="noStrike" cap="none" normalizeH="0" baseline="0" dirty="0" smtClean="0">
                          <a:ln>
                            <a:noFill/>
                          </a:ln>
                          <a:solidFill>
                            <a:schemeClr val="tx1">
                              <a:lumMod val="75000"/>
                            </a:schemeClr>
                          </a:solidFill>
                          <a:effectLst/>
                          <a:latin typeface="Arial" charset="0"/>
                        </a:rPr>
                        <a:t>La forma de agrupar y secuenciar las partidas de ítems del proceso.</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33"/>
                    </a:solidFill>
                  </a:tcPr>
                </a:tc>
              </a:tr>
              <a:tr h="990600">
                <a:tc>
                  <a:txBody>
                    <a:bodyPr/>
                    <a:lstStyle/>
                    <a:p>
                      <a:pPr marL="0" marR="0" lvl="0" indent="0" algn="l"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s-ES" sz="1800" b="1" i="0" u="none" strike="noStrike" cap="none" normalizeH="0" baseline="0" smtClean="0">
                          <a:ln>
                            <a:noFill/>
                          </a:ln>
                          <a:solidFill>
                            <a:schemeClr val="tx1">
                              <a:lumMod val="75000"/>
                            </a:schemeClr>
                          </a:solidFill>
                          <a:effectLst/>
                          <a:latin typeface="Arial" charset="0"/>
                        </a:rPr>
                        <a:t>Feedback a proveedores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33"/>
                    </a:solidFill>
                  </a:tcPr>
                </a:tc>
                <a:tc>
                  <a:txBody>
                    <a:bodyPr/>
                    <a:lstStyle/>
                    <a:p>
                      <a:pPr marL="114300" marR="0" lvl="0" indent="-114300" algn="l" defTabSz="914400" rtl="0" eaLnBrk="0" fontAlgn="base" latinLnBrk="0" hangingPunct="0">
                        <a:lnSpc>
                          <a:spcPct val="100000"/>
                        </a:lnSpc>
                        <a:spcBef>
                          <a:spcPct val="20000"/>
                        </a:spcBef>
                        <a:spcAft>
                          <a:spcPct val="0"/>
                        </a:spcAft>
                        <a:buClr>
                          <a:srgbClr val="C5BA8E"/>
                        </a:buClr>
                        <a:buSzPct val="80000"/>
                        <a:buFont typeface="Wingdings" pitchFamily="2" charset="2"/>
                        <a:buChar char="p"/>
                        <a:tabLst/>
                      </a:pPr>
                      <a:r>
                        <a:rPr kumimoji="0" lang="es-ES" sz="1800" b="1" i="0" u="none" strike="noStrike" cap="none" normalizeH="0" baseline="0" dirty="0" smtClean="0">
                          <a:ln>
                            <a:noFill/>
                          </a:ln>
                          <a:solidFill>
                            <a:schemeClr val="tx1">
                              <a:lumMod val="75000"/>
                            </a:schemeClr>
                          </a:solidFill>
                          <a:effectLst/>
                          <a:latin typeface="Arial" charset="0"/>
                        </a:rPr>
                        <a:t>Formato y variables que serán entregadas a los proveedores durante el proceso</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33"/>
                    </a:solidFill>
                  </a:tcPr>
                </a:tc>
              </a:tr>
              <a:tr h="989013">
                <a:tc>
                  <a:txBody>
                    <a:bodyPr/>
                    <a:lstStyle/>
                    <a:p>
                      <a:pPr marL="0" marR="0" lvl="0" indent="0" algn="l"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s-ES" sz="1800" b="1" i="0" u="none" strike="noStrike" cap="none" normalizeH="0" baseline="0" smtClean="0">
                          <a:ln>
                            <a:noFill/>
                          </a:ln>
                          <a:solidFill>
                            <a:schemeClr val="tx1">
                              <a:lumMod val="75000"/>
                            </a:schemeClr>
                          </a:solidFill>
                          <a:effectLst/>
                          <a:latin typeface="Arial" charset="0"/>
                        </a:rPr>
                        <a:t>Formato de la oferta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33"/>
                    </a:solidFill>
                  </a:tcPr>
                </a:tc>
                <a:tc>
                  <a:txBody>
                    <a:bodyPr/>
                    <a:lstStyle/>
                    <a:p>
                      <a:pPr marL="114300" marR="0" lvl="0" indent="-114300" algn="l" defTabSz="914400" rtl="0" eaLnBrk="0" fontAlgn="base" latinLnBrk="0" hangingPunct="0">
                        <a:lnSpc>
                          <a:spcPct val="100000"/>
                        </a:lnSpc>
                        <a:spcBef>
                          <a:spcPct val="20000"/>
                        </a:spcBef>
                        <a:spcAft>
                          <a:spcPct val="0"/>
                        </a:spcAft>
                        <a:buClr>
                          <a:srgbClr val="C5BA8E"/>
                        </a:buClr>
                        <a:buSzPct val="80000"/>
                        <a:buFont typeface="Wingdings" pitchFamily="2" charset="2"/>
                        <a:buChar char="p"/>
                        <a:tabLst/>
                      </a:pPr>
                      <a:r>
                        <a:rPr kumimoji="0" lang="es-ES" sz="1800" b="1" i="0" u="none" strike="noStrike" cap="none" normalizeH="0" baseline="0" dirty="0" smtClean="0">
                          <a:ln>
                            <a:noFill/>
                          </a:ln>
                          <a:solidFill>
                            <a:schemeClr val="tx1">
                              <a:lumMod val="75000"/>
                            </a:schemeClr>
                          </a:solidFill>
                          <a:effectLst/>
                          <a:latin typeface="Arial" charset="0"/>
                        </a:rPr>
                        <a:t>Variables requeridas al proveedor para evaluar su oferta.</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33"/>
                    </a:solidFill>
                  </a:tcPr>
                </a:tc>
              </a:tr>
              <a:tr h="733425">
                <a:tc>
                  <a:txBody>
                    <a:bodyPr/>
                    <a:lstStyle/>
                    <a:p>
                      <a:pPr marL="0" marR="0" lvl="0" indent="0" algn="l"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s-ES" sz="1800" b="1" i="0" u="none" strike="noStrike" cap="none" normalizeH="0" baseline="0" smtClean="0">
                          <a:ln>
                            <a:noFill/>
                          </a:ln>
                          <a:solidFill>
                            <a:schemeClr val="tx1">
                              <a:lumMod val="75000"/>
                            </a:schemeClr>
                          </a:solidFill>
                          <a:effectLst/>
                          <a:latin typeface="Arial" charset="0"/>
                        </a:rPr>
                        <a:t>Parámetros del proceso</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33"/>
                    </a:solidFill>
                  </a:tcPr>
                </a:tc>
                <a:tc>
                  <a:txBody>
                    <a:bodyPr/>
                    <a:lstStyle/>
                    <a:p>
                      <a:pPr marL="114300" marR="0" lvl="0" indent="-114300" algn="l" defTabSz="914400" rtl="0" eaLnBrk="0" fontAlgn="base" latinLnBrk="0" hangingPunct="0">
                        <a:lnSpc>
                          <a:spcPct val="100000"/>
                        </a:lnSpc>
                        <a:spcBef>
                          <a:spcPct val="20000"/>
                        </a:spcBef>
                        <a:spcAft>
                          <a:spcPct val="0"/>
                        </a:spcAft>
                        <a:buClr>
                          <a:srgbClr val="C5BA8E"/>
                        </a:buClr>
                        <a:buSzPct val="80000"/>
                        <a:buFont typeface="Wingdings" pitchFamily="2" charset="2"/>
                        <a:buChar char="p"/>
                        <a:tabLst/>
                      </a:pPr>
                      <a:r>
                        <a:rPr kumimoji="0" lang="es-ES" sz="1800" b="1" i="0" u="none" strike="noStrike" cap="none" normalizeH="0" baseline="0" dirty="0" smtClean="0">
                          <a:ln>
                            <a:noFill/>
                          </a:ln>
                          <a:solidFill>
                            <a:schemeClr val="tx1">
                              <a:lumMod val="75000"/>
                            </a:schemeClr>
                          </a:solidFill>
                          <a:effectLst/>
                          <a:latin typeface="Arial" charset="0"/>
                        </a:rPr>
                        <a:t>Definen las condiciones de las ofertas y del proceso.</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33"/>
                    </a:solidFill>
                  </a:tcPr>
                </a:tc>
              </a:tr>
              <a:tr h="733425">
                <a:tc>
                  <a:txBody>
                    <a:bodyPr/>
                    <a:lstStyle/>
                    <a:p>
                      <a:pPr marL="0" marR="0" lvl="0" indent="0" algn="l"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s-ES" sz="1800" b="1" i="0" u="none" strike="noStrike" cap="none" normalizeH="0" baseline="0" smtClean="0">
                          <a:ln>
                            <a:noFill/>
                          </a:ln>
                          <a:solidFill>
                            <a:schemeClr val="tx1">
                              <a:lumMod val="75000"/>
                            </a:schemeClr>
                          </a:solidFill>
                          <a:effectLst/>
                          <a:latin typeface="Arial" charset="0"/>
                        </a:rPr>
                        <a:t>Variable de homologación y especificación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9933"/>
                    </a:solidFill>
                  </a:tcPr>
                </a:tc>
                <a:tc>
                  <a:txBody>
                    <a:bodyPr/>
                    <a:lstStyle/>
                    <a:p>
                      <a:pPr marL="114300" marR="0" lvl="0" indent="-114300" algn="l" defTabSz="914400" rtl="0" eaLnBrk="0" fontAlgn="base" latinLnBrk="0" hangingPunct="0">
                        <a:lnSpc>
                          <a:spcPct val="100000"/>
                        </a:lnSpc>
                        <a:spcBef>
                          <a:spcPct val="20000"/>
                        </a:spcBef>
                        <a:spcAft>
                          <a:spcPct val="0"/>
                        </a:spcAft>
                        <a:buClr>
                          <a:srgbClr val="C5BA8E"/>
                        </a:buClr>
                        <a:buSzPct val="80000"/>
                        <a:buFont typeface="Wingdings" pitchFamily="2" charset="2"/>
                        <a:buChar char="p"/>
                        <a:tabLst/>
                      </a:pPr>
                      <a:r>
                        <a:rPr kumimoji="0" lang="es-ES" sz="1800" b="1" i="0" u="none" strike="noStrike" cap="none" normalizeH="0" baseline="0" dirty="0" smtClean="0">
                          <a:ln>
                            <a:noFill/>
                          </a:ln>
                          <a:solidFill>
                            <a:schemeClr val="tx1">
                              <a:lumMod val="75000"/>
                            </a:schemeClr>
                          </a:solidFill>
                          <a:effectLst/>
                          <a:latin typeface="Arial" charset="0"/>
                        </a:rPr>
                        <a:t>Variables que permiten “</a:t>
                      </a:r>
                      <a:r>
                        <a:rPr kumimoji="0" lang="es-ES" sz="1800" b="1" i="0" u="none" strike="noStrike" cap="none" normalizeH="0" baseline="0" dirty="0" err="1" smtClean="0">
                          <a:ln>
                            <a:noFill/>
                          </a:ln>
                          <a:solidFill>
                            <a:schemeClr val="tx1">
                              <a:lumMod val="75000"/>
                            </a:schemeClr>
                          </a:solidFill>
                          <a:effectLst/>
                          <a:latin typeface="Arial" charset="0"/>
                        </a:rPr>
                        <a:t>equalizar</a:t>
                      </a:r>
                      <a:r>
                        <a:rPr kumimoji="0" lang="es-ES" sz="1800" b="1" i="0" u="none" strike="noStrike" cap="none" normalizeH="0" baseline="0" dirty="0" smtClean="0">
                          <a:ln>
                            <a:noFill/>
                          </a:ln>
                          <a:solidFill>
                            <a:schemeClr val="tx1">
                              <a:lumMod val="75000"/>
                            </a:schemeClr>
                          </a:solidFill>
                          <a:effectLst/>
                          <a:latin typeface="Arial" charset="0"/>
                        </a:rPr>
                        <a:t>” las ofertas  o que aseguran mínimos exigidos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9933"/>
                    </a:solidFill>
                  </a:tcPr>
                </a:tc>
              </a:tr>
            </a:tbl>
          </a:graphicData>
        </a:graphic>
      </p:graphicFrame>
      <p:sp>
        <p:nvSpPr>
          <p:cNvPr id="1387548" name="Rectangle 28"/>
          <p:cNvSpPr>
            <a:spLocks noGrp="1" noChangeArrowheads="1"/>
          </p:cNvSpPr>
          <p:nvPr>
            <p:ph type="title"/>
          </p:nvPr>
        </p:nvSpPr>
        <p:spPr>
          <a:xfrm>
            <a:off x="539552" y="0"/>
            <a:ext cx="7772400" cy="666750"/>
          </a:xfrm>
          <a:noFill/>
          <a:ln/>
        </p:spPr>
        <p:txBody>
          <a:bodyPr anchor="b"/>
          <a:lstStyle/>
          <a:p>
            <a:r>
              <a:rPr lang="en-US" sz="2800" b="0" dirty="0" err="1">
                <a:solidFill>
                  <a:srgbClr val="FFFFFF"/>
                </a:solidFill>
              </a:rPr>
              <a:t>Diseño</a:t>
            </a:r>
            <a:r>
              <a:rPr lang="en-US" sz="2800" b="0" dirty="0">
                <a:solidFill>
                  <a:srgbClr val="FFFFFF"/>
                </a:solidFill>
              </a:rPr>
              <a:t> </a:t>
            </a:r>
            <a:r>
              <a:rPr lang="en-US" sz="2800" b="0" dirty="0" err="1">
                <a:solidFill>
                  <a:srgbClr val="FFFFFF"/>
                </a:solidFill>
              </a:rPr>
              <a:t>táctico</a:t>
            </a:r>
            <a:r>
              <a:rPr lang="en-US" sz="2800" b="0" dirty="0">
                <a:solidFill>
                  <a:srgbClr val="FFFFFF"/>
                </a:solidFill>
              </a:rPr>
              <a:t> de </a:t>
            </a:r>
            <a:r>
              <a:rPr lang="en-US" sz="2800" b="0" dirty="0" err="1">
                <a:solidFill>
                  <a:srgbClr val="FFFFFF"/>
                </a:solidFill>
              </a:rPr>
              <a:t>una</a:t>
            </a:r>
            <a:r>
              <a:rPr lang="en-US" sz="2800" b="0" dirty="0">
                <a:solidFill>
                  <a:srgbClr val="FFFFFF"/>
                </a:solidFill>
              </a:rPr>
              <a:t> </a:t>
            </a:r>
            <a:r>
              <a:rPr lang="en-US" sz="2800" b="0" dirty="0" err="1">
                <a:solidFill>
                  <a:srgbClr val="FFFFFF"/>
                </a:solidFill>
              </a:rPr>
              <a:t>Licitación</a:t>
            </a:r>
            <a:r>
              <a:rPr lang="en-US" sz="2800" b="0" dirty="0">
                <a:solidFill>
                  <a:srgbClr val="FFFFFF"/>
                </a:solidFill>
              </a:rPr>
              <a:t> </a:t>
            </a:r>
            <a:r>
              <a:rPr lang="en-US" sz="2800" b="0" dirty="0" err="1">
                <a:solidFill>
                  <a:srgbClr val="FFFFFF"/>
                </a:solidFill>
              </a:rPr>
              <a:t>dinámica</a:t>
            </a:r>
            <a:endParaRPr lang="en-US" sz="2800" b="0" i="1" dirty="0">
              <a:solidFill>
                <a:srgbClr val="FFFFFF"/>
              </a:solidFill>
            </a:endParaRPr>
          </a:p>
        </p:txBody>
      </p:sp>
    </p:spTree>
    <p:extLst>
      <p:ext uri="{BB962C8B-B14F-4D97-AF65-F5344CB8AC3E}">
        <p14:creationId xmlns:p14="http://schemas.microsoft.com/office/powerpoint/2010/main" val="1061634960"/>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2 Marcador de pie de página"/>
          <p:cNvSpPr>
            <a:spLocks noGrp="1"/>
          </p:cNvSpPr>
          <p:nvPr>
            <p:ph type="ftr" sz="quarter" idx="10"/>
          </p:nvPr>
        </p:nvSpPr>
        <p:spPr/>
        <p:txBody>
          <a:bodyPr/>
          <a:lstStyle/>
          <a:p>
            <a:r>
              <a:rPr lang="en-US" altLang="en-US"/>
              <a:t>Quadrem Proprietário e Confidencial</a:t>
            </a:r>
          </a:p>
        </p:txBody>
      </p:sp>
      <p:sp>
        <p:nvSpPr>
          <p:cNvPr id="41" name="3 Marcador de número de diapositiva"/>
          <p:cNvSpPr>
            <a:spLocks noGrp="1"/>
          </p:cNvSpPr>
          <p:nvPr>
            <p:ph type="sldNum" sz="quarter" idx="11"/>
          </p:nvPr>
        </p:nvSpPr>
        <p:spPr/>
        <p:txBody>
          <a:bodyPr/>
          <a:lstStyle/>
          <a:p>
            <a:fld id="{02FFD277-7F1B-4C45-AE3C-344EBADFAE52}" type="slidenum">
              <a:rPr lang="en-US" altLang="en-US"/>
              <a:pPr/>
              <a:t>64</a:t>
            </a:fld>
            <a:endParaRPr lang="en-US" altLang="en-US"/>
          </a:p>
        </p:txBody>
      </p:sp>
      <p:sp>
        <p:nvSpPr>
          <p:cNvPr id="1464322" name="Rectangle 2"/>
          <p:cNvSpPr>
            <a:spLocks noChangeArrowheads="1"/>
          </p:cNvSpPr>
          <p:nvPr/>
        </p:nvSpPr>
        <p:spPr bwMode="auto">
          <a:xfrm>
            <a:off x="1547813" y="1052513"/>
            <a:ext cx="5434012" cy="788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r" eaLnBrk="1" hangingPunct="1"/>
            <a:r>
              <a:rPr lang="es-ES" sz="2800" b="1">
                <a:solidFill>
                  <a:schemeClr val="tx2"/>
                </a:solidFill>
                <a:latin typeface="Arial Narrow" pitchFamily="34" charset="0"/>
              </a:rPr>
              <a:t>Ejemplo de estructura de lotes</a:t>
            </a:r>
            <a:endParaRPr lang="es-ES" sz="2800" b="1" i="1">
              <a:solidFill>
                <a:schemeClr val="tx2"/>
              </a:solidFill>
              <a:latin typeface="Arial Narrow" pitchFamily="34" charset="0"/>
            </a:endParaRPr>
          </a:p>
        </p:txBody>
      </p:sp>
      <p:graphicFrame>
        <p:nvGraphicFramePr>
          <p:cNvPr id="1464323" name="Group 3"/>
          <p:cNvGraphicFramePr>
            <a:graphicFrameLocks noGrp="1"/>
          </p:cNvGraphicFramePr>
          <p:nvPr/>
        </p:nvGraphicFramePr>
        <p:xfrm>
          <a:off x="330200" y="2900363"/>
          <a:ext cx="8374063" cy="2675382"/>
        </p:xfrm>
        <a:graphic>
          <a:graphicData uri="http://schemas.openxmlformats.org/drawingml/2006/table">
            <a:tbl>
              <a:tblPr/>
              <a:tblGrid>
                <a:gridCol w="866775"/>
                <a:gridCol w="1555750"/>
                <a:gridCol w="1765300"/>
                <a:gridCol w="1311275"/>
                <a:gridCol w="1484313"/>
                <a:gridCol w="1390650"/>
              </a:tblGrid>
              <a:tr h="442913">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1400" b="1" i="0" u="none" strike="noStrike" cap="none" normalizeH="0" baseline="0" dirty="0" smtClean="0">
                          <a:ln>
                            <a:noFill/>
                          </a:ln>
                          <a:solidFill>
                            <a:srgbClr val="FFFFFF"/>
                          </a:solidFill>
                          <a:effectLst/>
                          <a:latin typeface="Arial" charset="0"/>
                          <a:cs typeface="Arial" charset="0"/>
                        </a:rPr>
                        <a:t>Lot #</a:t>
                      </a:r>
                      <a:endParaRPr kumimoji="0" lang="en-US" sz="1400" b="0" i="0" u="none" strike="noStrike" cap="none" normalizeH="0" baseline="0" dirty="0" smtClean="0">
                        <a:ln>
                          <a:noFill/>
                        </a:ln>
                        <a:solidFill>
                          <a:srgbClr val="FFFFFF"/>
                        </a:solidFill>
                        <a:effectLst/>
                        <a:latin typeface="Arial" charset="0"/>
                      </a:endParaRPr>
                    </a:p>
                  </a:txBody>
                  <a:tcPr anchor="ctr" anchorCtr="1" horzOverflow="overflow">
                    <a:lnL w="28575"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lg" len="med"/>
                    </a:lnR>
                    <a:lnT w="28575"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lg"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1400" b="1" i="0" u="none" strike="noStrike" cap="none" normalizeH="0" baseline="0" smtClean="0">
                          <a:ln>
                            <a:noFill/>
                          </a:ln>
                          <a:solidFill>
                            <a:srgbClr val="FFFFFF"/>
                          </a:solidFill>
                          <a:effectLst/>
                          <a:latin typeface="Arial" charset="0"/>
                          <a:cs typeface="Arial" charset="0"/>
                        </a:rPr>
                        <a:t>Product</a:t>
                      </a:r>
                      <a:endParaRPr kumimoji="0" lang="en-US" sz="1400" b="0" i="0" u="none" strike="noStrike" cap="none" normalizeH="0" baseline="0" smtClean="0">
                        <a:ln>
                          <a:noFill/>
                        </a:ln>
                        <a:solidFill>
                          <a:srgbClr val="FFFFFF"/>
                        </a:solidFill>
                        <a:effectLst/>
                        <a:latin typeface="Arial" charset="0"/>
                        <a:cs typeface="Arial" charset="0"/>
                      </a:endParaRPr>
                    </a:p>
                  </a:txBody>
                  <a:tcPr anchor="ctr" anchorCtr="1" horzOverflow="overflow">
                    <a:lnL w="12700"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lg" len="med"/>
                    </a:lnR>
                    <a:lnT w="28575"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lg"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1400" b="1" i="0" u="none" strike="noStrike" cap="none" normalizeH="0" baseline="0" dirty="0" smtClean="0">
                          <a:ln>
                            <a:noFill/>
                          </a:ln>
                          <a:solidFill>
                            <a:srgbClr val="000000"/>
                          </a:solidFill>
                          <a:effectLst/>
                          <a:latin typeface="Arial" charset="0"/>
                          <a:cs typeface="Arial" charset="0"/>
                        </a:rPr>
                        <a:t>Specifications</a:t>
                      </a:r>
                      <a:endParaRPr kumimoji="0" lang="en-US" sz="1400" b="1" i="0" u="none" strike="noStrike" cap="none" normalizeH="0" baseline="0" dirty="0" smtClean="0">
                        <a:ln>
                          <a:noFill/>
                        </a:ln>
                        <a:solidFill>
                          <a:srgbClr val="FFFFFF"/>
                        </a:solidFill>
                        <a:effectLst/>
                        <a:latin typeface="Arial" charset="0"/>
                        <a:cs typeface="Arial" charset="0"/>
                      </a:endParaRPr>
                    </a:p>
                  </a:txBody>
                  <a:tcPr anchor="ctr" anchorCtr="1" horzOverflow="overflow">
                    <a:lnL w="12700"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lg" len="med"/>
                    </a:lnR>
                    <a:lnT w="28575"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lg"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1400" b="1" i="0" u="none" strike="noStrike" cap="none" normalizeH="0" baseline="0" smtClean="0">
                          <a:ln>
                            <a:noFill/>
                          </a:ln>
                          <a:solidFill>
                            <a:srgbClr val="FFFFFF"/>
                          </a:solidFill>
                          <a:effectLst/>
                          <a:latin typeface="Arial" charset="0"/>
                          <a:cs typeface="Arial" charset="0"/>
                        </a:rPr>
                        <a:t>Minimum Bid Decrement</a:t>
                      </a:r>
                    </a:p>
                  </a:txBody>
                  <a:tcPr anchor="ctr" anchorCtr="1" horzOverflow="overflow">
                    <a:lnL w="12700"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lg" len="med"/>
                    </a:lnR>
                    <a:lnT w="28575"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lg"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1400" b="1" i="0" u="none" strike="noStrike" cap="none" normalizeH="0" baseline="0" smtClean="0">
                          <a:ln>
                            <a:noFill/>
                          </a:ln>
                          <a:solidFill>
                            <a:srgbClr val="FFFFFF"/>
                          </a:solidFill>
                          <a:effectLst/>
                          <a:latin typeface="Arial" charset="0"/>
                          <a:cs typeface="Arial" charset="0"/>
                        </a:rPr>
                        <a:t>Opening Time</a:t>
                      </a:r>
                      <a:endParaRPr kumimoji="0" lang="en-US" sz="1400" b="0" i="0" u="none" strike="noStrike" cap="none" normalizeH="0" baseline="0" smtClean="0">
                        <a:ln>
                          <a:noFill/>
                        </a:ln>
                        <a:solidFill>
                          <a:srgbClr val="FFFFFF"/>
                        </a:solidFill>
                        <a:effectLst/>
                        <a:latin typeface="Arial" charset="0"/>
                      </a:endParaRPr>
                    </a:p>
                  </a:txBody>
                  <a:tcPr anchor="ctr" anchorCtr="1" horzOverflow="overflow">
                    <a:lnL w="12700"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lg" len="med"/>
                    </a:lnR>
                    <a:lnT w="28575"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lg"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1400" b="1" i="0" u="none" strike="noStrike" cap="none" normalizeH="0" baseline="0" smtClean="0">
                          <a:ln>
                            <a:noFill/>
                          </a:ln>
                          <a:solidFill>
                            <a:srgbClr val="FFFFFF"/>
                          </a:solidFill>
                          <a:effectLst/>
                          <a:latin typeface="Arial" charset="0"/>
                          <a:cs typeface="Arial" charset="0"/>
                        </a:rPr>
                        <a:t>Closing Time</a:t>
                      </a:r>
                      <a:endParaRPr kumimoji="0" lang="en-US" sz="1400" b="0" i="0" u="none" strike="noStrike" cap="none" normalizeH="0" baseline="0" smtClean="0">
                        <a:ln>
                          <a:noFill/>
                        </a:ln>
                        <a:solidFill>
                          <a:srgbClr val="FFFFFF"/>
                        </a:solidFill>
                        <a:effectLst/>
                        <a:latin typeface="Arial" charset="0"/>
                        <a:cs typeface="Arial" charset="0"/>
                      </a:endParaRPr>
                    </a:p>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1400" b="1" i="0" u="none" strike="noStrike" cap="none" normalizeH="0" baseline="0" smtClean="0">
                          <a:ln>
                            <a:noFill/>
                          </a:ln>
                          <a:solidFill>
                            <a:srgbClr val="FFFFFF"/>
                          </a:solidFill>
                          <a:effectLst/>
                          <a:latin typeface="Arial" charset="0"/>
                          <a:cs typeface="Arial" charset="0"/>
                        </a:rPr>
                        <a:t>(approx.)*</a:t>
                      </a:r>
                      <a:endParaRPr kumimoji="0" lang="en-US" sz="1400" b="0" i="0" u="none" strike="noStrike" cap="none" normalizeH="0" baseline="0" smtClean="0">
                        <a:ln>
                          <a:noFill/>
                        </a:ln>
                        <a:solidFill>
                          <a:srgbClr val="FFFFFF"/>
                        </a:solidFill>
                        <a:effectLst/>
                        <a:latin typeface="Arial" charset="0"/>
                      </a:endParaRPr>
                    </a:p>
                  </a:txBody>
                  <a:tcPr anchor="ctr" anchorCtr="1" horzOverflow="overflow">
                    <a:lnL w="12700" cap="flat" cmpd="sng" algn="ctr">
                      <a:solidFill>
                        <a:schemeClr val="tx1"/>
                      </a:solidFill>
                      <a:prstDash val="solid"/>
                      <a:round/>
                      <a:headEnd type="none" w="med" len="med"/>
                      <a:tailEnd type="none" w="lg" len="med"/>
                    </a:lnL>
                    <a:lnR w="28575" cap="flat" cmpd="sng" algn="ctr">
                      <a:solidFill>
                        <a:schemeClr val="tx1"/>
                      </a:solidFill>
                      <a:prstDash val="solid"/>
                      <a:round/>
                      <a:headEnd type="none" w="med" len="med"/>
                      <a:tailEnd type="none" w="lg" len="med"/>
                    </a:lnR>
                    <a:lnT w="28575"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lg" len="med"/>
                    </a:lnB>
                    <a:lnTlToBr>
                      <a:noFill/>
                    </a:lnTlToBr>
                    <a:lnBlToTr>
                      <a:noFill/>
                    </a:lnBlToTr>
                    <a:noFill/>
                  </a:tcPr>
                </a:tc>
              </a:tr>
              <a:tr h="704850">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1400" b="0" i="0" u="none" strike="noStrike" cap="none" normalizeH="0" baseline="0" smtClean="0">
                          <a:ln>
                            <a:noFill/>
                          </a:ln>
                          <a:solidFill>
                            <a:srgbClr val="000000"/>
                          </a:solidFill>
                          <a:effectLst/>
                          <a:latin typeface="Arial" charset="0"/>
                          <a:cs typeface="Arial" charset="0"/>
                        </a:rPr>
                        <a:t>1</a:t>
                      </a:r>
                      <a:endParaRPr kumimoji="0" lang="en-US" sz="1400" b="0" i="0" u="none" strike="noStrike" cap="none" normalizeH="0" baseline="0" smtClean="0">
                        <a:ln>
                          <a:noFill/>
                        </a:ln>
                        <a:solidFill>
                          <a:srgbClr val="FFFFFF"/>
                        </a:solidFill>
                        <a:effectLst/>
                        <a:latin typeface="Arial" charset="0"/>
                      </a:endParaRPr>
                    </a:p>
                  </a:txBody>
                  <a:tcPr anchor="ctr" anchorCtr="1" horzOverflow="overflow">
                    <a:lnL w="28575"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lg"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1400" b="0" i="0" u="none" strike="noStrike" cap="none" normalizeH="0" baseline="0" smtClean="0">
                          <a:ln>
                            <a:noFill/>
                          </a:ln>
                          <a:solidFill>
                            <a:srgbClr val="000000"/>
                          </a:solidFill>
                          <a:effectLst/>
                          <a:latin typeface="Arial" charset="0"/>
                          <a:cs typeface="Arial" charset="0"/>
                        </a:rPr>
                        <a:t>Item X</a:t>
                      </a:r>
                      <a:endParaRPr kumimoji="0" lang="en-US" sz="1400" b="0" i="0" u="none" strike="noStrike" cap="none" normalizeH="0" baseline="0" smtClean="0">
                        <a:ln>
                          <a:noFill/>
                        </a:ln>
                        <a:solidFill>
                          <a:srgbClr val="FFFFFF"/>
                        </a:solidFill>
                        <a:effectLst/>
                        <a:latin typeface="Arial" charset="0"/>
                      </a:endParaRPr>
                    </a:p>
                  </a:txBody>
                  <a:tcPr anchor="ctr" anchorCtr="1" horzOverflow="overflow">
                    <a:lnL w="12700"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lg"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1400" b="0" i="0" u="none" strike="noStrike" cap="none" normalizeH="0" baseline="0" smtClean="0">
                          <a:ln>
                            <a:noFill/>
                          </a:ln>
                          <a:solidFill>
                            <a:srgbClr val="000000"/>
                          </a:solidFill>
                          <a:effectLst/>
                          <a:latin typeface="Arial" charset="0"/>
                          <a:cs typeface="Arial" charset="0"/>
                        </a:rPr>
                        <a:t>See Bidding Template</a:t>
                      </a:r>
                      <a:endParaRPr kumimoji="0" lang="en-US" sz="1400" b="0" i="0" u="none" strike="noStrike" cap="none" normalizeH="0" baseline="0" smtClean="0">
                        <a:ln>
                          <a:noFill/>
                        </a:ln>
                        <a:solidFill>
                          <a:srgbClr val="FFFFFF"/>
                        </a:solidFill>
                        <a:effectLst/>
                        <a:latin typeface="Arial" charset="0"/>
                      </a:endParaRPr>
                    </a:p>
                  </a:txBody>
                  <a:tcPr anchor="ctr" anchorCtr="1" horzOverflow="overflow">
                    <a:lnL w="12700"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lg"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1400" b="0" i="0" u="none" strike="noStrike" cap="none" normalizeH="0" baseline="0" smtClean="0">
                          <a:ln>
                            <a:noFill/>
                          </a:ln>
                          <a:solidFill>
                            <a:srgbClr val="FFFFFF"/>
                          </a:solidFill>
                          <a:effectLst/>
                          <a:latin typeface="Arial" charset="0"/>
                          <a:cs typeface="Arial" charset="0"/>
                        </a:rPr>
                        <a:t>$5,000</a:t>
                      </a:r>
                    </a:p>
                  </a:txBody>
                  <a:tcPr anchor="ctr" anchorCtr="1" horzOverflow="overflow">
                    <a:lnL w="12700"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lg"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1400" b="0" i="0" u="none" strike="noStrike" cap="none" normalizeH="0" baseline="0" smtClean="0">
                          <a:ln>
                            <a:noFill/>
                          </a:ln>
                          <a:solidFill>
                            <a:srgbClr val="000000"/>
                          </a:solidFill>
                          <a:effectLst/>
                          <a:latin typeface="Arial" charset="0"/>
                          <a:cs typeface="Arial" charset="0"/>
                        </a:rPr>
                        <a:t>9:00am </a:t>
                      </a:r>
                      <a:endParaRPr kumimoji="0" lang="en-US" sz="1400" b="0" i="0" u="none" strike="noStrike" cap="none" normalizeH="0" baseline="0" smtClean="0">
                        <a:ln>
                          <a:noFill/>
                        </a:ln>
                        <a:solidFill>
                          <a:srgbClr val="FFFFFF"/>
                        </a:solidFill>
                        <a:effectLst/>
                        <a:latin typeface="Arial" charset="0"/>
                      </a:endParaRPr>
                    </a:p>
                  </a:txBody>
                  <a:tcPr anchor="ctr" anchorCtr="1" horzOverflow="overflow">
                    <a:lnL w="12700"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lg"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1400" b="0" i="0" u="none" strike="noStrike" cap="none" normalizeH="0" baseline="0" smtClean="0">
                          <a:ln>
                            <a:noFill/>
                          </a:ln>
                          <a:solidFill>
                            <a:srgbClr val="000000"/>
                          </a:solidFill>
                          <a:effectLst/>
                          <a:latin typeface="Arial" charset="0"/>
                          <a:cs typeface="Arial" charset="0"/>
                        </a:rPr>
                        <a:t>9:30am</a:t>
                      </a:r>
                      <a:endParaRPr kumimoji="0" lang="en-US" sz="1400" b="0" i="0" u="none" strike="noStrike" cap="none" normalizeH="0" baseline="0" smtClean="0">
                        <a:ln>
                          <a:noFill/>
                        </a:ln>
                        <a:solidFill>
                          <a:srgbClr val="FFFFFF"/>
                        </a:solidFill>
                        <a:effectLst/>
                        <a:latin typeface="Arial" charset="0"/>
                      </a:endParaRPr>
                    </a:p>
                  </a:txBody>
                  <a:tcPr anchor="ctr" anchorCtr="1" horzOverflow="overflow">
                    <a:lnL w="12700" cap="flat" cmpd="sng" algn="ctr">
                      <a:solidFill>
                        <a:schemeClr val="tx1"/>
                      </a:solidFill>
                      <a:prstDash val="solid"/>
                      <a:round/>
                      <a:headEnd type="none" w="med" len="med"/>
                      <a:tailEnd type="none" w="lg" len="med"/>
                    </a:lnL>
                    <a:lnR w="28575"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lg" len="med"/>
                    </a:lnB>
                    <a:lnTlToBr>
                      <a:noFill/>
                    </a:lnTlToBr>
                    <a:lnBlToTr>
                      <a:noFill/>
                    </a:lnBlToTr>
                    <a:noFill/>
                  </a:tcPr>
                </a:tc>
              </a:tr>
              <a:tr h="704850">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1400" b="0" i="0" u="none" strike="noStrike" cap="none" normalizeH="0" baseline="0" smtClean="0">
                          <a:ln>
                            <a:noFill/>
                          </a:ln>
                          <a:solidFill>
                            <a:srgbClr val="000000"/>
                          </a:solidFill>
                          <a:effectLst/>
                          <a:latin typeface="Arial" charset="0"/>
                          <a:cs typeface="Arial" charset="0"/>
                        </a:rPr>
                        <a:t>2</a:t>
                      </a:r>
                      <a:endParaRPr kumimoji="0" lang="en-US" sz="1400" b="0" i="0" u="none" strike="noStrike" cap="none" normalizeH="0" baseline="0" smtClean="0">
                        <a:ln>
                          <a:noFill/>
                        </a:ln>
                        <a:solidFill>
                          <a:srgbClr val="FFFFFF"/>
                        </a:solidFill>
                        <a:effectLst/>
                        <a:latin typeface="Arial" charset="0"/>
                      </a:endParaRPr>
                    </a:p>
                  </a:txBody>
                  <a:tcPr anchor="ctr" anchorCtr="1" horzOverflow="overflow">
                    <a:lnL w="28575"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lg"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1400" b="0" i="0" u="none" strike="noStrike" cap="none" normalizeH="0" baseline="0" smtClean="0">
                          <a:ln>
                            <a:noFill/>
                          </a:ln>
                          <a:solidFill>
                            <a:srgbClr val="000000"/>
                          </a:solidFill>
                          <a:effectLst/>
                          <a:latin typeface="Arial" charset="0"/>
                          <a:cs typeface="Arial" charset="0"/>
                        </a:rPr>
                        <a:t>Item Y</a:t>
                      </a:r>
                    </a:p>
                  </a:txBody>
                  <a:tcPr anchor="ctr" anchorCtr="1" horzOverflow="overflow">
                    <a:lnL w="12700"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lg"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1400" b="0" i="0" u="none" strike="noStrike" cap="none" normalizeH="0" baseline="0" smtClean="0">
                          <a:ln>
                            <a:noFill/>
                          </a:ln>
                          <a:solidFill>
                            <a:srgbClr val="000000"/>
                          </a:solidFill>
                          <a:effectLst/>
                          <a:latin typeface="Arial" charset="0"/>
                          <a:cs typeface="Arial" charset="0"/>
                        </a:rPr>
                        <a:t>See Bidding Template</a:t>
                      </a:r>
                      <a:endParaRPr kumimoji="0" lang="en-US" sz="1400" b="0" i="0" u="none" strike="noStrike" cap="none" normalizeH="0" baseline="0" smtClean="0">
                        <a:ln>
                          <a:noFill/>
                        </a:ln>
                        <a:solidFill>
                          <a:srgbClr val="FFFFFF"/>
                        </a:solidFill>
                        <a:effectLst/>
                        <a:latin typeface="Arial" charset="0"/>
                      </a:endParaRPr>
                    </a:p>
                  </a:txBody>
                  <a:tcPr anchor="ctr" anchorCtr="1" horzOverflow="overflow">
                    <a:lnL w="12700"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lg"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1400" b="0" i="0" u="none" strike="noStrike" cap="none" normalizeH="0" baseline="0" smtClean="0">
                          <a:ln>
                            <a:noFill/>
                          </a:ln>
                          <a:solidFill>
                            <a:srgbClr val="FFFFFF"/>
                          </a:solidFill>
                          <a:effectLst/>
                          <a:latin typeface="Arial" charset="0"/>
                          <a:cs typeface="Arial" charset="0"/>
                        </a:rPr>
                        <a:t>$2,000</a:t>
                      </a:r>
                    </a:p>
                  </a:txBody>
                  <a:tcPr anchor="ctr" anchorCtr="1" horzOverflow="overflow">
                    <a:lnL w="12700"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lg"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1400" b="0" i="0" u="none" strike="noStrike" cap="none" normalizeH="0" baseline="0" smtClean="0">
                          <a:ln>
                            <a:noFill/>
                          </a:ln>
                          <a:solidFill>
                            <a:srgbClr val="000000"/>
                          </a:solidFill>
                          <a:effectLst/>
                          <a:latin typeface="Arial" charset="0"/>
                          <a:cs typeface="Arial" charset="0"/>
                        </a:rPr>
                        <a:t>9:00am </a:t>
                      </a:r>
                      <a:endParaRPr kumimoji="0" lang="en-US" sz="1400" b="0" i="0" u="none" strike="noStrike" cap="none" normalizeH="0" baseline="0" smtClean="0">
                        <a:ln>
                          <a:noFill/>
                        </a:ln>
                        <a:solidFill>
                          <a:srgbClr val="FFFFFF"/>
                        </a:solidFill>
                        <a:effectLst/>
                        <a:latin typeface="Arial" charset="0"/>
                      </a:endParaRPr>
                    </a:p>
                  </a:txBody>
                  <a:tcPr anchor="ctr" anchorCtr="1" horzOverflow="overflow">
                    <a:lnL w="12700"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lg"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1400" b="0" i="0" u="none" strike="noStrike" cap="none" normalizeH="0" baseline="0" smtClean="0">
                          <a:ln>
                            <a:noFill/>
                          </a:ln>
                          <a:solidFill>
                            <a:srgbClr val="000000"/>
                          </a:solidFill>
                          <a:effectLst/>
                          <a:latin typeface="Arial" charset="0"/>
                          <a:cs typeface="Arial" charset="0"/>
                        </a:rPr>
                        <a:t>9:45am</a:t>
                      </a:r>
                      <a:endParaRPr kumimoji="0" lang="en-US" sz="1400" b="0" i="0" u="none" strike="noStrike" cap="none" normalizeH="0" baseline="0" smtClean="0">
                        <a:ln>
                          <a:noFill/>
                        </a:ln>
                        <a:solidFill>
                          <a:srgbClr val="FFFFFF"/>
                        </a:solidFill>
                        <a:effectLst/>
                        <a:latin typeface="Arial" charset="0"/>
                      </a:endParaRPr>
                    </a:p>
                  </a:txBody>
                  <a:tcPr anchor="ctr" anchorCtr="1" horzOverflow="overflow">
                    <a:lnL w="12700" cap="flat" cmpd="sng" algn="ctr">
                      <a:solidFill>
                        <a:schemeClr val="tx1"/>
                      </a:solidFill>
                      <a:prstDash val="solid"/>
                      <a:round/>
                      <a:headEnd type="none" w="med" len="med"/>
                      <a:tailEnd type="none" w="lg" len="med"/>
                    </a:lnL>
                    <a:lnR w="28575"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lg" len="med"/>
                    </a:lnB>
                    <a:lnTlToBr>
                      <a:noFill/>
                    </a:lnTlToBr>
                    <a:lnBlToTr>
                      <a:noFill/>
                    </a:lnBlToTr>
                    <a:noFill/>
                  </a:tcPr>
                </a:tc>
              </a:tr>
              <a:tr h="704850">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1400" b="0" i="0" u="none" strike="noStrike" cap="none" normalizeH="0" baseline="0" smtClean="0">
                          <a:ln>
                            <a:noFill/>
                          </a:ln>
                          <a:solidFill>
                            <a:srgbClr val="FFFFFF"/>
                          </a:solidFill>
                          <a:effectLst/>
                          <a:latin typeface="Arial" charset="0"/>
                        </a:rPr>
                        <a:t>3</a:t>
                      </a:r>
                    </a:p>
                  </a:txBody>
                  <a:tcPr anchor="ctr" anchorCtr="1" horzOverflow="overflow">
                    <a:lnL w="28575"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lg" len="med"/>
                    </a:lnT>
                    <a:lnB w="28575" cap="flat" cmpd="sng" algn="ctr">
                      <a:solidFill>
                        <a:schemeClr val="tx1"/>
                      </a:solidFill>
                      <a:prstDash val="solid"/>
                      <a:round/>
                      <a:headEnd type="none" w="med" len="med"/>
                      <a:tailEnd type="none" w="lg"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1400" b="0" i="0" u="none" strike="noStrike" cap="none" normalizeH="0" baseline="0" smtClean="0">
                          <a:ln>
                            <a:noFill/>
                          </a:ln>
                          <a:solidFill>
                            <a:srgbClr val="000000"/>
                          </a:solidFill>
                          <a:effectLst/>
                          <a:latin typeface="Arial" charset="0"/>
                          <a:cs typeface="Arial" charset="0"/>
                        </a:rPr>
                        <a:t>Items X &amp; Y</a:t>
                      </a:r>
                      <a:endParaRPr kumimoji="0" lang="en-US" sz="1400" b="0" i="0" u="none" strike="noStrike" cap="none" normalizeH="0" baseline="0" smtClean="0">
                        <a:ln>
                          <a:noFill/>
                        </a:ln>
                        <a:solidFill>
                          <a:srgbClr val="FFFFFF"/>
                        </a:solidFill>
                        <a:effectLst/>
                        <a:latin typeface="Arial" charset="0"/>
                      </a:endParaRPr>
                    </a:p>
                  </a:txBody>
                  <a:tcPr anchor="ctr" anchorCtr="1" horzOverflow="overflow">
                    <a:lnL w="12700"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lg" len="med"/>
                    </a:lnT>
                    <a:lnB w="28575" cap="flat" cmpd="sng" algn="ctr">
                      <a:solidFill>
                        <a:schemeClr val="tx1"/>
                      </a:solidFill>
                      <a:prstDash val="solid"/>
                      <a:round/>
                      <a:headEnd type="none" w="med" len="med"/>
                      <a:tailEnd type="none" w="lg"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1400" b="0" i="0" u="none" strike="noStrike" cap="none" normalizeH="0" baseline="0" smtClean="0">
                          <a:ln>
                            <a:noFill/>
                          </a:ln>
                          <a:solidFill>
                            <a:srgbClr val="000000"/>
                          </a:solidFill>
                          <a:effectLst/>
                          <a:latin typeface="Arial" charset="0"/>
                          <a:cs typeface="Arial" charset="0"/>
                        </a:rPr>
                        <a:t>See Bidding Template</a:t>
                      </a:r>
                      <a:endParaRPr kumimoji="0" lang="en-US" sz="1400" b="0" i="0" u="none" strike="noStrike" cap="none" normalizeH="0" baseline="0" smtClean="0">
                        <a:ln>
                          <a:noFill/>
                        </a:ln>
                        <a:solidFill>
                          <a:srgbClr val="FFFFFF"/>
                        </a:solidFill>
                        <a:effectLst/>
                        <a:latin typeface="Arial" charset="0"/>
                      </a:endParaRPr>
                    </a:p>
                  </a:txBody>
                  <a:tcPr anchor="ctr" anchorCtr="1" horzOverflow="overflow">
                    <a:lnL w="12700"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lg" len="med"/>
                    </a:lnT>
                    <a:lnB w="28575" cap="flat" cmpd="sng" algn="ctr">
                      <a:solidFill>
                        <a:schemeClr val="tx1"/>
                      </a:solidFill>
                      <a:prstDash val="solid"/>
                      <a:round/>
                      <a:headEnd type="none" w="med" len="med"/>
                      <a:tailEnd type="none" w="lg"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1400" b="0" i="0" u="none" strike="noStrike" cap="none" normalizeH="0" baseline="0" smtClean="0">
                          <a:ln>
                            <a:noFill/>
                          </a:ln>
                          <a:solidFill>
                            <a:srgbClr val="FFFFFF"/>
                          </a:solidFill>
                          <a:effectLst/>
                          <a:latin typeface="Arial" charset="0"/>
                          <a:cs typeface="Arial" charset="0"/>
                        </a:rPr>
                        <a:t>$10,000</a:t>
                      </a:r>
                    </a:p>
                  </a:txBody>
                  <a:tcPr anchor="ctr" anchorCtr="1" horzOverflow="overflow">
                    <a:lnL w="12700"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lg" len="med"/>
                    </a:lnT>
                    <a:lnB w="28575" cap="flat" cmpd="sng" algn="ctr">
                      <a:solidFill>
                        <a:schemeClr val="tx1"/>
                      </a:solidFill>
                      <a:prstDash val="solid"/>
                      <a:round/>
                      <a:headEnd type="none" w="med" len="med"/>
                      <a:tailEnd type="none" w="lg"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1400" b="0" i="0" u="none" strike="noStrike" cap="none" normalizeH="0" baseline="0" smtClean="0">
                          <a:ln>
                            <a:noFill/>
                          </a:ln>
                          <a:solidFill>
                            <a:srgbClr val="000000"/>
                          </a:solidFill>
                          <a:effectLst/>
                          <a:latin typeface="Arial" charset="0"/>
                          <a:cs typeface="Arial" charset="0"/>
                        </a:rPr>
                        <a:t>9:00am </a:t>
                      </a:r>
                      <a:endParaRPr kumimoji="0" lang="en-US" sz="1400" b="0" i="0" u="none" strike="noStrike" cap="none" normalizeH="0" baseline="0" smtClean="0">
                        <a:ln>
                          <a:noFill/>
                        </a:ln>
                        <a:solidFill>
                          <a:srgbClr val="FFFFFF"/>
                        </a:solidFill>
                        <a:effectLst/>
                        <a:latin typeface="Arial" charset="0"/>
                      </a:endParaRPr>
                    </a:p>
                  </a:txBody>
                  <a:tcPr anchor="ctr" anchorCtr="1" horzOverflow="overflow">
                    <a:lnL w="12700"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lg" len="med"/>
                    </a:lnT>
                    <a:lnB w="28575" cap="flat" cmpd="sng" algn="ctr">
                      <a:solidFill>
                        <a:schemeClr val="tx1"/>
                      </a:solidFill>
                      <a:prstDash val="solid"/>
                      <a:round/>
                      <a:headEnd type="none" w="med" len="med"/>
                      <a:tailEnd type="none" w="lg"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n-US" sz="1400" b="0" i="0" u="none" strike="noStrike" cap="none" normalizeH="0" baseline="0" smtClean="0">
                          <a:ln>
                            <a:noFill/>
                          </a:ln>
                          <a:solidFill>
                            <a:srgbClr val="000000"/>
                          </a:solidFill>
                          <a:effectLst/>
                          <a:latin typeface="Arial" charset="0"/>
                          <a:cs typeface="Arial" charset="0"/>
                        </a:rPr>
                        <a:t>10:00am</a:t>
                      </a:r>
                      <a:endParaRPr kumimoji="0" lang="en-US" sz="1400" b="0" i="0" u="none" strike="noStrike" cap="none" normalizeH="0" baseline="0" smtClean="0">
                        <a:ln>
                          <a:noFill/>
                        </a:ln>
                        <a:solidFill>
                          <a:srgbClr val="FFFFFF"/>
                        </a:solidFill>
                        <a:effectLst/>
                        <a:latin typeface="Arial" charset="0"/>
                      </a:endParaRPr>
                    </a:p>
                  </a:txBody>
                  <a:tcPr anchor="ctr" anchorCtr="1" horzOverflow="overflow">
                    <a:lnL w="12700" cap="flat" cmpd="sng" algn="ctr">
                      <a:solidFill>
                        <a:schemeClr val="tx1"/>
                      </a:solidFill>
                      <a:prstDash val="solid"/>
                      <a:round/>
                      <a:headEnd type="none" w="med" len="med"/>
                      <a:tailEnd type="none" w="lg" len="med"/>
                    </a:lnL>
                    <a:lnR w="28575"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lg" len="med"/>
                    </a:lnT>
                    <a:lnB w="28575" cap="flat" cmpd="sng" algn="ctr">
                      <a:solidFill>
                        <a:schemeClr val="tx1"/>
                      </a:solidFill>
                      <a:prstDash val="solid"/>
                      <a:round/>
                      <a:headEnd type="none" w="med" len="med"/>
                      <a:tailEnd type="none" w="lg" len="med"/>
                    </a:lnB>
                    <a:lnTlToBr>
                      <a:noFill/>
                    </a:lnTlToBr>
                    <a:lnBlToTr>
                      <a:noFill/>
                    </a:lnBlToTr>
                    <a:noFill/>
                  </a:tcPr>
                </a:tc>
              </a:tr>
            </a:tbl>
          </a:graphicData>
        </a:graphic>
      </p:graphicFrame>
    </p:spTree>
    <p:extLst>
      <p:ext uri="{BB962C8B-B14F-4D97-AF65-F5344CB8AC3E}">
        <p14:creationId xmlns:p14="http://schemas.microsoft.com/office/powerpoint/2010/main" val="1861990948"/>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1 Marcador de pie de página"/>
          <p:cNvSpPr>
            <a:spLocks noGrp="1"/>
          </p:cNvSpPr>
          <p:nvPr>
            <p:ph type="ftr" sz="quarter" idx="10"/>
          </p:nvPr>
        </p:nvSpPr>
        <p:spPr/>
        <p:txBody>
          <a:bodyPr/>
          <a:lstStyle/>
          <a:p>
            <a:r>
              <a:rPr lang="en-US" altLang="en-US"/>
              <a:t>Quadrem Proprietário e Confidencial</a:t>
            </a:r>
          </a:p>
        </p:txBody>
      </p:sp>
      <p:sp>
        <p:nvSpPr>
          <p:cNvPr id="26" name="2 Marcador de número de diapositiva"/>
          <p:cNvSpPr>
            <a:spLocks noGrp="1"/>
          </p:cNvSpPr>
          <p:nvPr>
            <p:ph type="sldNum" sz="quarter" idx="11"/>
          </p:nvPr>
        </p:nvSpPr>
        <p:spPr/>
        <p:txBody>
          <a:bodyPr/>
          <a:lstStyle/>
          <a:p>
            <a:fld id="{12279207-916F-4234-A773-9E4C41342E08}" type="slidenum">
              <a:rPr lang="en-US" altLang="en-US"/>
              <a:pPr/>
              <a:t>65</a:t>
            </a:fld>
            <a:endParaRPr lang="en-US" altLang="en-US"/>
          </a:p>
        </p:txBody>
      </p:sp>
      <p:graphicFrame>
        <p:nvGraphicFramePr>
          <p:cNvPr id="1400834" name="Group 2"/>
          <p:cNvGraphicFramePr>
            <a:graphicFrameLocks noGrp="1"/>
          </p:cNvGraphicFramePr>
          <p:nvPr/>
        </p:nvGraphicFramePr>
        <p:xfrm>
          <a:off x="250825" y="3198813"/>
          <a:ext cx="8713788" cy="2317750"/>
        </p:xfrm>
        <a:graphic>
          <a:graphicData uri="http://schemas.openxmlformats.org/drawingml/2006/table">
            <a:tbl>
              <a:tblPr/>
              <a:tblGrid>
                <a:gridCol w="2117725"/>
                <a:gridCol w="2203450"/>
                <a:gridCol w="2424113"/>
                <a:gridCol w="1968500"/>
              </a:tblGrid>
              <a:tr h="354013">
                <a:tc gridSpan="2">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s-ES" sz="2000" b="1" i="0" u="none" strike="noStrike" cap="none" normalizeH="0" baseline="0" smtClean="0">
                          <a:ln>
                            <a:noFill/>
                          </a:ln>
                          <a:solidFill>
                            <a:srgbClr val="F7FC18"/>
                          </a:solidFill>
                          <a:effectLst/>
                          <a:latin typeface="Arial" charset="0"/>
                        </a:rPr>
                        <a:t>Parámetros de TCO</a:t>
                      </a:r>
                    </a:p>
                  </a:txBody>
                  <a:tcPr anchor="ctr" anchorCtr="1"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hlink"/>
                    </a:solidFill>
                  </a:tcPr>
                </a:tc>
                <a:tc hMerge="1">
                  <a:txBody>
                    <a:bodyPr/>
                    <a:lstStyle/>
                    <a:p>
                      <a:endParaRPr lang="en-US"/>
                    </a:p>
                  </a:txBody>
                  <a:tcPr/>
                </a:tc>
                <a:tc gridSpan="2">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s-ES" sz="2000" b="1" i="0" u="none" strike="noStrike" cap="none" normalizeH="0" baseline="0" smtClean="0">
                          <a:ln>
                            <a:noFill/>
                          </a:ln>
                          <a:solidFill>
                            <a:srgbClr val="F7FC18"/>
                          </a:solidFill>
                          <a:effectLst/>
                          <a:latin typeface="Arial" charset="0"/>
                        </a:rPr>
                        <a:t>Retroalimentación al Proveedor</a:t>
                      </a:r>
                    </a:p>
                  </a:txBody>
                  <a:tcPr anchor="ctr" anchorCtr="1"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hlink"/>
                    </a:solidFill>
                  </a:tcPr>
                </a:tc>
                <a:tc hMerge="1">
                  <a:txBody>
                    <a:bodyPr/>
                    <a:lstStyle/>
                    <a:p>
                      <a:endParaRPr lang="en-US"/>
                    </a:p>
                  </a:txBody>
                  <a:tcPr/>
                </a:tc>
              </a:tr>
              <a:tr h="296863">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s-ES" sz="1800" b="1" i="1" u="none" strike="noStrike" cap="none" normalizeH="0" baseline="0" smtClean="0">
                          <a:ln>
                            <a:noFill/>
                          </a:ln>
                          <a:solidFill>
                            <a:srgbClr val="FF0000"/>
                          </a:solidFill>
                          <a:effectLst>
                            <a:outerShdw blurRad="38100" dist="38100" dir="2700000" algn="tl">
                              <a:srgbClr val="000000"/>
                            </a:outerShdw>
                          </a:effectLst>
                          <a:latin typeface="Arial" charset="0"/>
                        </a:rPr>
                        <a:t>MVB</a:t>
                      </a:r>
                    </a:p>
                  </a:txBody>
                  <a:tcPr anchor="ctr" anchorCtr="1"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hlink"/>
                    </a:solid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s-ES" sz="1800" b="1" i="1" u="none" strike="noStrike" cap="none" normalizeH="0" baseline="0" smtClean="0">
                          <a:ln>
                            <a:noFill/>
                          </a:ln>
                          <a:solidFill>
                            <a:srgbClr val="FF0000"/>
                          </a:solidFill>
                          <a:effectLst>
                            <a:outerShdw blurRad="38100" dist="38100" dir="2700000" algn="tl">
                              <a:srgbClr val="000000"/>
                            </a:outerShdw>
                          </a:effectLst>
                          <a:latin typeface="Arial" charset="0"/>
                        </a:rPr>
                        <a:t>BWP</a:t>
                      </a:r>
                    </a:p>
                  </a:txBody>
                  <a:tcPr anchor="ctr" anchorCtr="1"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hlink"/>
                    </a:solid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s-ES" sz="1800" b="1" i="1" u="none" strike="noStrike" cap="none" normalizeH="0" baseline="0" smtClean="0">
                          <a:ln>
                            <a:noFill/>
                          </a:ln>
                          <a:solidFill>
                            <a:srgbClr val="FF0000"/>
                          </a:solidFill>
                          <a:effectLst>
                            <a:outerShdw blurRad="38100" dist="38100" dir="2700000" algn="tl">
                              <a:srgbClr val="000000"/>
                            </a:outerShdw>
                          </a:effectLst>
                          <a:latin typeface="Arial" charset="0"/>
                        </a:rPr>
                        <a:t>Precio o Rango</a:t>
                      </a:r>
                    </a:p>
                  </a:txBody>
                  <a:tcPr anchor="ctr" anchorCtr="1"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hlink"/>
                    </a:solid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s-ES" sz="1800" b="1" i="1" u="none" strike="noStrike" cap="none" normalizeH="0" baseline="0" smtClean="0">
                          <a:ln>
                            <a:noFill/>
                          </a:ln>
                          <a:solidFill>
                            <a:srgbClr val="FF0000"/>
                          </a:solidFill>
                          <a:effectLst>
                            <a:outerShdw blurRad="38100" dist="38100" dir="2700000" algn="tl">
                              <a:srgbClr val="000000"/>
                            </a:outerShdw>
                          </a:effectLst>
                          <a:latin typeface="Arial" charset="0"/>
                        </a:rPr>
                        <a:t>Hot / Cold</a:t>
                      </a:r>
                    </a:p>
                  </a:txBody>
                  <a:tcPr anchor="ctr" anchorCtr="1"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hlink"/>
                    </a:solidFill>
                  </a:tcPr>
                </a:tc>
              </a:tr>
              <a:tr h="1555750">
                <a:tc>
                  <a:txBody>
                    <a:bodyPr/>
                    <a:lstStyle/>
                    <a:p>
                      <a:pPr marL="114300" marR="0" lvl="0" indent="-114300" algn="l" defTabSz="914400" rtl="0" eaLnBrk="0" fontAlgn="base" latinLnBrk="0" hangingPunct="0">
                        <a:lnSpc>
                          <a:spcPct val="100000"/>
                        </a:lnSpc>
                        <a:spcBef>
                          <a:spcPct val="20000"/>
                        </a:spcBef>
                        <a:spcAft>
                          <a:spcPct val="0"/>
                        </a:spcAft>
                        <a:buClr>
                          <a:schemeClr val="bg2"/>
                        </a:buClr>
                        <a:buSzPct val="80000"/>
                        <a:buFontTx/>
                        <a:buChar char="•"/>
                        <a:tabLst/>
                      </a:pPr>
                      <a:r>
                        <a:rPr kumimoji="0" lang="es-ES" sz="1600" b="1" i="0" u="none" strike="noStrike" cap="none" normalizeH="0" baseline="0" smtClean="0">
                          <a:ln>
                            <a:noFill/>
                          </a:ln>
                          <a:solidFill>
                            <a:schemeClr val="bg2"/>
                          </a:solidFill>
                          <a:effectLst/>
                          <a:latin typeface="Arial" charset="0"/>
                        </a:rPr>
                        <a:t>Multi variables (factores de precio &amp; no precio en ecuaciones de evaluación)</a:t>
                      </a: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gradFill rotWithShape="0">
                      <a:gsLst>
                        <a:gs pos="0">
                          <a:srgbClr val="0000FF"/>
                        </a:gs>
                        <a:gs pos="100000">
                          <a:srgbClr val="0000FF">
                            <a:gamma/>
                            <a:shade val="46275"/>
                            <a:invGamma/>
                          </a:srgbClr>
                        </a:gs>
                      </a:gsLst>
                      <a:lin ang="5400000" scaled="1"/>
                    </a:gradFill>
                  </a:tcPr>
                </a:tc>
                <a:tc>
                  <a:txBody>
                    <a:bodyPr/>
                    <a:lstStyle/>
                    <a:p>
                      <a:pPr marL="114300" marR="0" lvl="0" indent="-114300" algn="l" defTabSz="914400" rtl="0" eaLnBrk="0" fontAlgn="base" latinLnBrk="0" hangingPunct="0">
                        <a:lnSpc>
                          <a:spcPct val="100000"/>
                        </a:lnSpc>
                        <a:spcBef>
                          <a:spcPct val="20000"/>
                        </a:spcBef>
                        <a:spcAft>
                          <a:spcPct val="0"/>
                        </a:spcAft>
                        <a:buClr>
                          <a:schemeClr val="bg2"/>
                        </a:buClr>
                        <a:buSzPct val="80000"/>
                        <a:buFontTx/>
                        <a:buChar char="•"/>
                        <a:tabLst/>
                      </a:pPr>
                      <a:r>
                        <a:rPr kumimoji="0" lang="es-ES" sz="1600" b="1" i="0" u="none" strike="noStrike" cap="none" normalizeH="0" baseline="0" smtClean="0">
                          <a:ln>
                            <a:noFill/>
                          </a:ln>
                          <a:solidFill>
                            <a:schemeClr val="bg2"/>
                          </a:solidFill>
                          <a:effectLst/>
                          <a:latin typeface="Arial" charset="0"/>
                        </a:rPr>
                        <a:t>Factor de Ponderación para cada proveedor y diferente para cada uno (Evaluación Técnica)</a:t>
                      </a: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gradFill rotWithShape="0">
                      <a:gsLst>
                        <a:gs pos="0">
                          <a:srgbClr val="0000FF"/>
                        </a:gs>
                        <a:gs pos="100000">
                          <a:srgbClr val="0000FF">
                            <a:gamma/>
                            <a:shade val="46275"/>
                            <a:invGamma/>
                          </a:srgbClr>
                        </a:gs>
                      </a:gsLst>
                      <a:lin ang="5400000" scaled="1"/>
                    </a:gradFill>
                  </a:tcPr>
                </a:tc>
                <a:tc>
                  <a:txBody>
                    <a:bodyPr/>
                    <a:lstStyle/>
                    <a:p>
                      <a:pPr marL="114300" marR="0" lvl="0" indent="-114300" algn="l" defTabSz="914400" rtl="0" eaLnBrk="0" fontAlgn="base" latinLnBrk="0" hangingPunct="0">
                        <a:lnSpc>
                          <a:spcPct val="100000"/>
                        </a:lnSpc>
                        <a:spcBef>
                          <a:spcPct val="20000"/>
                        </a:spcBef>
                        <a:spcAft>
                          <a:spcPct val="0"/>
                        </a:spcAft>
                        <a:buClr>
                          <a:schemeClr val="bg2"/>
                        </a:buClr>
                        <a:buSzPct val="80000"/>
                        <a:buFontTx/>
                        <a:buChar char="•"/>
                        <a:tabLst/>
                      </a:pPr>
                      <a:r>
                        <a:rPr kumimoji="0" lang="es-ES" sz="1600" b="1" i="0" u="none" strike="noStrike" cap="none" normalizeH="0" baseline="0" smtClean="0">
                          <a:ln>
                            <a:noFill/>
                          </a:ln>
                          <a:solidFill>
                            <a:schemeClr val="bg2"/>
                          </a:solidFill>
                          <a:effectLst/>
                          <a:latin typeface="Arial" charset="0"/>
                        </a:rPr>
                        <a:t>Visibilidad total del precio o sólo de su posición actual en el Proceso dinámico</a:t>
                      </a: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gradFill rotWithShape="0">
                      <a:gsLst>
                        <a:gs pos="0">
                          <a:srgbClr val="0000FF"/>
                        </a:gs>
                        <a:gs pos="100000">
                          <a:srgbClr val="0000FF">
                            <a:gamma/>
                            <a:shade val="46275"/>
                            <a:invGamma/>
                          </a:srgbClr>
                        </a:gs>
                      </a:gsLst>
                      <a:lin ang="5400000" scaled="1"/>
                    </a:gradFill>
                  </a:tcPr>
                </a:tc>
                <a:tc>
                  <a:txBody>
                    <a:bodyPr/>
                    <a:lstStyle/>
                    <a:p>
                      <a:pPr marL="114300" marR="0" lvl="0" indent="-114300" algn="l" defTabSz="914400" rtl="0" eaLnBrk="0" fontAlgn="base" latinLnBrk="0" hangingPunct="0">
                        <a:lnSpc>
                          <a:spcPct val="100000"/>
                        </a:lnSpc>
                        <a:spcBef>
                          <a:spcPct val="50000"/>
                        </a:spcBef>
                        <a:spcAft>
                          <a:spcPct val="0"/>
                        </a:spcAft>
                        <a:buClr>
                          <a:schemeClr val="bg2"/>
                        </a:buClr>
                        <a:buSzPct val="80000"/>
                        <a:buFontTx/>
                        <a:buChar char="•"/>
                        <a:tabLst/>
                      </a:pPr>
                      <a:r>
                        <a:rPr kumimoji="0" lang="es-ES" sz="1600" b="1" i="0" u="none" strike="noStrike" cap="none" normalizeH="0" baseline="0" smtClean="0">
                          <a:ln>
                            <a:noFill/>
                          </a:ln>
                          <a:solidFill>
                            <a:schemeClr val="bg2"/>
                          </a:solidFill>
                          <a:effectLst/>
                          <a:latin typeface="Arial" charset="0"/>
                        </a:rPr>
                        <a:t>Rango de su oferta  respecto a la oferta líder en todo momento</a:t>
                      </a: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gradFill rotWithShape="0">
                      <a:gsLst>
                        <a:gs pos="0">
                          <a:srgbClr val="0000FF"/>
                        </a:gs>
                        <a:gs pos="100000">
                          <a:srgbClr val="0000FF">
                            <a:gamma/>
                            <a:shade val="46275"/>
                            <a:invGamma/>
                          </a:srgbClr>
                        </a:gs>
                      </a:gsLst>
                      <a:lin ang="5400000" scaled="1"/>
                    </a:gradFill>
                  </a:tcPr>
                </a:tc>
              </a:tr>
            </a:tbl>
          </a:graphicData>
        </a:graphic>
      </p:graphicFrame>
      <p:sp>
        <p:nvSpPr>
          <p:cNvPr id="1400854" name="Rectangle 22"/>
          <p:cNvSpPr>
            <a:spLocks noChangeArrowheads="1"/>
          </p:cNvSpPr>
          <p:nvPr/>
        </p:nvSpPr>
        <p:spPr bwMode="auto">
          <a:xfrm>
            <a:off x="684213" y="26035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s-ES" sz="2600" b="1">
                <a:solidFill>
                  <a:srgbClr val="C5BA8E"/>
                </a:solidFill>
              </a:rPr>
              <a:t>Funcionalidades del Software </a:t>
            </a:r>
          </a:p>
        </p:txBody>
      </p:sp>
      <p:sp>
        <p:nvSpPr>
          <p:cNvPr id="1400855" name="Text Box 23"/>
          <p:cNvSpPr txBox="1">
            <a:spLocks noChangeArrowheads="1"/>
          </p:cNvSpPr>
          <p:nvPr/>
        </p:nvSpPr>
        <p:spPr bwMode="auto">
          <a:xfrm>
            <a:off x="0" y="6613525"/>
            <a:ext cx="262572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1" hangingPunct="1"/>
            <a:r>
              <a:rPr lang="es-ES" sz="1000" i="1">
                <a:solidFill>
                  <a:schemeClr val="bg1"/>
                </a:solidFill>
                <a:cs typeface="Arial" charset="0"/>
              </a:rPr>
              <a:t>Propiedad y Confidencial Quadrem 2005</a:t>
            </a:r>
            <a:endParaRPr lang="es-ES" sz="1000">
              <a:solidFill>
                <a:schemeClr val="bg1"/>
              </a:solidFill>
            </a:endParaRPr>
          </a:p>
        </p:txBody>
      </p:sp>
      <p:sp>
        <p:nvSpPr>
          <p:cNvPr id="1400856" name="Rectangle 24"/>
          <p:cNvSpPr>
            <a:spLocks noChangeArrowheads="1"/>
          </p:cNvSpPr>
          <p:nvPr/>
        </p:nvSpPr>
        <p:spPr bwMode="auto">
          <a:xfrm>
            <a:off x="609600" y="1120775"/>
            <a:ext cx="7943850" cy="973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341313" lvl="1" indent="-227013" eaLnBrk="1" hangingPunct="1">
              <a:lnSpc>
                <a:spcPct val="90000"/>
              </a:lnSpc>
              <a:spcBef>
                <a:spcPct val="50000"/>
              </a:spcBef>
              <a:buClr>
                <a:srgbClr val="FF0000"/>
              </a:buClr>
              <a:buFont typeface="Wingdings" pitchFamily="2" charset="2"/>
              <a:buChar char="ü"/>
            </a:pPr>
            <a:r>
              <a:rPr lang="es-ES" sz="1800" dirty="0">
                <a:solidFill>
                  <a:schemeClr val="tx1">
                    <a:lumMod val="75000"/>
                  </a:schemeClr>
                </a:solidFill>
              </a:rPr>
              <a:t>Un diseño de evento flexible para incorporar los parámetros de TCO</a:t>
            </a:r>
          </a:p>
          <a:p>
            <a:pPr marL="341313" lvl="1" indent="-227013" eaLnBrk="1" hangingPunct="1">
              <a:lnSpc>
                <a:spcPct val="90000"/>
              </a:lnSpc>
              <a:spcBef>
                <a:spcPct val="50000"/>
              </a:spcBef>
              <a:buClr>
                <a:srgbClr val="FF0000"/>
              </a:buClr>
              <a:buFont typeface="Wingdings" pitchFamily="2" charset="2"/>
              <a:buChar char="ü"/>
            </a:pPr>
            <a:r>
              <a:rPr lang="es-ES" sz="1800" dirty="0">
                <a:solidFill>
                  <a:schemeClr val="tx1">
                    <a:lumMod val="75000"/>
                  </a:schemeClr>
                </a:solidFill>
              </a:rPr>
              <a:t>Opciones de retroalimentación del proveedor para condiciones variadas de mercado</a:t>
            </a:r>
          </a:p>
        </p:txBody>
      </p:sp>
    </p:spTree>
    <p:extLst>
      <p:ext uri="{BB962C8B-B14F-4D97-AF65-F5344CB8AC3E}">
        <p14:creationId xmlns:p14="http://schemas.microsoft.com/office/powerpoint/2010/main" val="282092655"/>
      </p:ext>
    </p:extLst>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4 Marcador de número de diapositiva"/>
          <p:cNvSpPr>
            <a:spLocks noGrp="1"/>
          </p:cNvSpPr>
          <p:nvPr>
            <p:ph type="sldNum" sz="quarter" idx="11"/>
          </p:nvPr>
        </p:nvSpPr>
        <p:spPr/>
        <p:txBody>
          <a:bodyPr/>
          <a:lstStyle/>
          <a:p>
            <a:fld id="{64E54B19-3252-43A2-9E6C-9AEFD18E2686}" type="slidenum">
              <a:rPr lang="en-US" altLang="en-US"/>
              <a:pPr/>
              <a:t>66</a:t>
            </a:fld>
            <a:endParaRPr lang="en-US" altLang="en-US"/>
          </a:p>
        </p:txBody>
      </p:sp>
      <p:sp>
        <p:nvSpPr>
          <p:cNvPr id="1401858" name="Rectangle 2"/>
          <p:cNvSpPr>
            <a:spLocks noGrp="1" noChangeArrowheads="1"/>
          </p:cNvSpPr>
          <p:nvPr>
            <p:ph type="title"/>
          </p:nvPr>
        </p:nvSpPr>
        <p:spPr/>
        <p:txBody>
          <a:bodyPr/>
          <a:lstStyle/>
          <a:p>
            <a:r>
              <a:rPr lang="es-ES" dirty="0"/>
              <a:t>Ejemplo - </a:t>
            </a:r>
            <a:r>
              <a:rPr lang="es-ES" dirty="0" err="1" smtClean="0"/>
              <a:t>Funcio</a:t>
            </a:r>
            <a:endParaRPr lang="es-ES" sz="2200" dirty="0"/>
          </a:p>
        </p:txBody>
      </p:sp>
      <p:sp>
        <p:nvSpPr>
          <p:cNvPr id="1401859" name="Rectangle 3"/>
          <p:cNvSpPr>
            <a:spLocks noGrp="1" noChangeArrowheads="1"/>
          </p:cNvSpPr>
          <p:nvPr>
            <p:ph type="body" idx="1"/>
          </p:nvPr>
        </p:nvSpPr>
        <p:spPr>
          <a:xfrm>
            <a:off x="1032667" y="764704"/>
            <a:ext cx="8077200" cy="2520950"/>
          </a:xfrm>
        </p:spPr>
        <p:txBody>
          <a:bodyPr>
            <a:noAutofit/>
          </a:bodyPr>
          <a:lstStyle/>
          <a:p>
            <a:pPr marL="0" indent="0">
              <a:lnSpc>
                <a:spcPct val="90000"/>
              </a:lnSpc>
              <a:buFontTx/>
              <a:buNone/>
            </a:pPr>
            <a:r>
              <a:rPr lang="es-ES" sz="2400" b="1" i="1" u="sng" dirty="0">
                <a:solidFill>
                  <a:srgbClr val="002060"/>
                </a:solidFill>
              </a:rPr>
              <a:t>Licitación Dinámica evaluada por </a:t>
            </a:r>
            <a:r>
              <a:rPr lang="es-ES" sz="2400" b="1" i="1" u="sng" dirty="0" err="1">
                <a:solidFill>
                  <a:srgbClr val="002060"/>
                </a:solidFill>
              </a:rPr>
              <a:t>Ranking</a:t>
            </a:r>
            <a:r>
              <a:rPr lang="es-ES" sz="2400" b="1" i="1" u="sng" dirty="0">
                <a:solidFill>
                  <a:srgbClr val="002060"/>
                </a:solidFill>
              </a:rPr>
              <a:t> de Puntaje</a:t>
            </a:r>
            <a:r>
              <a:rPr lang="es-ES" sz="2400" b="1" dirty="0">
                <a:solidFill>
                  <a:srgbClr val="002060"/>
                </a:solidFill>
              </a:rPr>
              <a:t>.</a:t>
            </a:r>
          </a:p>
          <a:p>
            <a:pPr marL="0" indent="0">
              <a:lnSpc>
                <a:spcPct val="90000"/>
              </a:lnSpc>
              <a:buFontTx/>
              <a:buNone/>
            </a:pPr>
            <a:endParaRPr lang="es-ES" sz="2400" b="1" dirty="0">
              <a:solidFill>
                <a:srgbClr val="002060"/>
              </a:solidFill>
            </a:endParaRPr>
          </a:p>
          <a:p>
            <a:pPr marL="290513" lvl="1" indent="-176213">
              <a:lnSpc>
                <a:spcPct val="90000"/>
              </a:lnSpc>
              <a:buFontTx/>
              <a:buChar char="•"/>
            </a:pPr>
            <a:r>
              <a:rPr lang="es-ES" sz="2000" b="1" dirty="0">
                <a:solidFill>
                  <a:srgbClr val="002060"/>
                </a:solidFill>
              </a:rPr>
              <a:t>Se evalúan a los proveedores por un valor técnico y comercial (30 puntos para Técnico y 70 puntos para Comercial)</a:t>
            </a:r>
          </a:p>
          <a:p>
            <a:pPr marL="290513" lvl="1" indent="-176213">
              <a:lnSpc>
                <a:spcPct val="90000"/>
              </a:lnSpc>
              <a:buFontTx/>
              <a:buChar char="•"/>
            </a:pPr>
            <a:r>
              <a:rPr lang="es-ES" sz="2000" b="1" dirty="0">
                <a:solidFill>
                  <a:srgbClr val="002060"/>
                </a:solidFill>
              </a:rPr>
              <a:t>El proceso dinámico combina los valores Técnicos y Comerciales y reporta los puntos (en base 100) para cada proveedor.</a:t>
            </a:r>
          </a:p>
          <a:p>
            <a:pPr marL="290513" lvl="1" indent="-176213">
              <a:lnSpc>
                <a:spcPct val="90000"/>
              </a:lnSpc>
              <a:buFontTx/>
              <a:buChar char="•"/>
            </a:pPr>
            <a:r>
              <a:rPr lang="es-ES" sz="2000" b="1" dirty="0">
                <a:solidFill>
                  <a:srgbClr val="002060"/>
                </a:solidFill>
              </a:rPr>
              <a:t>No gana el proveedor con la mejor oferta. Gana el proveedor con la mejor combinación técnico-comercial.</a:t>
            </a:r>
          </a:p>
          <a:p>
            <a:pPr marL="0" indent="0">
              <a:lnSpc>
                <a:spcPct val="90000"/>
              </a:lnSpc>
              <a:buFontTx/>
              <a:buNone/>
            </a:pPr>
            <a:endParaRPr lang="es-ES" sz="2400" b="1" dirty="0">
              <a:solidFill>
                <a:srgbClr val="002060"/>
              </a:solidFill>
            </a:endParaRPr>
          </a:p>
        </p:txBody>
      </p:sp>
      <p:graphicFrame>
        <p:nvGraphicFramePr>
          <p:cNvPr id="1401860" name="Group 4"/>
          <p:cNvGraphicFramePr>
            <a:graphicFrameLocks noGrp="1"/>
          </p:cNvGraphicFramePr>
          <p:nvPr>
            <p:extLst>
              <p:ext uri="{D42A27DB-BD31-4B8C-83A1-F6EECF244321}">
                <p14:modId xmlns:p14="http://schemas.microsoft.com/office/powerpoint/2010/main" val="3359890385"/>
              </p:ext>
            </p:extLst>
          </p:nvPr>
        </p:nvGraphicFramePr>
        <p:xfrm>
          <a:off x="395536" y="4365104"/>
          <a:ext cx="8497888" cy="1901952"/>
        </p:xfrm>
        <a:graphic>
          <a:graphicData uri="http://schemas.openxmlformats.org/drawingml/2006/table">
            <a:tbl>
              <a:tblPr/>
              <a:tblGrid>
                <a:gridCol w="1258888"/>
                <a:gridCol w="1195387"/>
                <a:gridCol w="1362075"/>
                <a:gridCol w="1770063"/>
                <a:gridCol w="2911475"/>
              </a:tblGrid>
              <a:tr h="488950">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endParaRPr kumimoji="0" lang="es-ES" sz="1400" b="1" i="0" u="none" strike="noStrike" cap="none" normalizeH="0" baseline="0" dirty="0" smtClean="0">
                        <a:ln>
                          <a:noFill/>
                        </a:ln>
                        <a:solidFill>
                          <a:srgbClr val="FFFFFF"/>
                        </a:solidFill>
                        <a:effectLst/>
                        <a:latin typeface="Arial" charset="0"/>
                      </a:endParaRPr>
                    </a:p>
                  </a:txBody>
                  <a:tcPr marL="45720" marR="4572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FF"/>
                    </a:solid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s-ES" sz="1400" b="1" i="0" u="none" strike="noStrike" cap="none" normalizeH="0" baseline="0" smtClean="0">
                          <a:ln>
                            <a:noFill/>
                          </a:ln>
                          <a:solidFill>
                            <a:srgbClr val="F7FC18"/>
                          </a:solidFill>
                          <a:effectLst/>
                          <a:latin typeface="Arial" charset="0"/>
                        </a:rPr>
                        <a:t>Oferta Económica</a:t>
                      </a:r>
                    </a:p>
                  </a:txBody>
                  <a:tcPr marL="45720" marR="4572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FF"/>
                    </a:solid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s-ES" sz="1400" b="1" i="0" u="none" strike="noStrike" cap="none" normalizeH="0" baseline="0" smtClean="0">
                          <a:ln>
                            <a:noFill/>
                          </a:ln>
                          <a:solidFill>
                            <a:srgbClr val="F7FC18"/>
                          </a:solidFill>
                          <a:effectLst/>
                          <a:latin typeface="Arial" charset="0"/>
                        </a:rPr>
                        <a:t>Factor Técnico</a:t>
                      </a:r>
                    </a:p>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s-ES" sz="1400" b="1" i="0" u="none" strike="noStrike" cap="none" normalizeH="0" baseline="0" smtClean="0">
                          <a:ln>
                            <a:noFill/>
                          </a:ln>
                          <a:solidFill>
                            <a:srgbClr val="F7FC18"/>
                          </a:solidFill>
                          <a:effectLst/>
                          <a:latin typeface="Arial" charset="0"/>
                        </a:rPr>
                        <a:t>(30%)</a:t>
                      </a:r>
                    </a:p>
                  </a:txBody>
                  <a:tcPr marL="45720" marR="4572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FF"/>
                    </a:solid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s-ES" sz="1400" b="1" i="0" u="none" strike="noStrike" cap="none" normalizeH="0" baseline="0" smtClean="0">
                          <a:ln>
                            <a:noFill/>
                          </a:ln>
                          <a:solidFill>
                            <a:srgbClr val="F7FC18"/>
                          </a:solidFill>
                          <a:effectLst/>
                          <a:latin typeface="Arial" charset="0"/>
                        </a:rPr>
                        <a:t>Factor Comercial</a:t>
                      </a:r>
                    </a:p>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s-ES" sz="1400" b="1" i="0" u="none" strike="noStrike" cap="none" normalizeH="0" baseline="0" smtClean="0">
                          <a:ln>
                            <a:noFill/>
                          </a:ln>
                          <a:solidFill>
                            <a:srgbClr val="F7FC18"/>
                          </a:solidFill>
                          <a:effectLst/>
                          <a:latin typeface="Arial" charset="0"/>
                        </a:rPr>
                        <a:t>(70%)</a:t>
                      </a:r>
                    </a:p>
                  </a:txBody>
                  <a:tcPr marL="45720" marR="4572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FF"/>
                    </a:solid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s-ES" sz="1400" b="1" i="0" u="none" strike="noStrike" cap="none" normalizeH="0" baseline="0" smtClean="0">
                          <a:ln>
                            <a:noFill/>
                          </a:ln>
                          <a:solidFill>
                            <a:srgbClr val="F7FC18"/>
                          </a:solidFill>
                          <a:effectLst/>
                          <a:latin typeface="Arial" charset="0"/>
                        </a:rPr>
                        <a:t>Total de Puntos</a:t>
                      </a:r>
                    </a:p>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s-ES" sz="1400" b="1" i="0" u="none" strike="noStrike" cap="none" normalizeH="0" baseline="0" smtClean="0">
                          <a:ln>
                            <a:noFill/>
                          </a:ln>
                          <a:solidFill>
                            <a:srgbClr val="F7FC18"/>
                          </a:solidFill>
                          <a:effectLst/>
                          <a:latin typeface="Arial" charset="0"/>
                        </a:rPr>
                        <a:t>(visualizados por el Proveedor)</a:t>
                      </a:r>
                    </a:p>
                  </a:txBody>
                  <a:tcPr marL="45720" marR="4572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FF"/>
                    </a:solidFill>
                  </a:tcPr>
                </a:tc>
              </a:tr>
              <a:tr h="279400">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s-ES" sz="1400" b="1" i="0" u="none" strike="noStrike" cap="none" normalizeH="0" baseline="0" smtClean="0">
                          <a:ln>
                            <a:noFill/>
                          </a:ln>
                          <a:solidFill>
                            <a:srgbClr val="F7FC18"/>
                          </a:solidFill>
                          <a:effectLst/>
                          <a:latin typeface="Arial" charset="0"/>
                        </a:rPr>
                        <a:t>Proveedor 1</a:t>
                      </a:r>
                    </a:p>
                  </a:txBody>
                  <a:tcPr marL="45720" marR="4572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FF"/>
                    </a:solid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s-ES" sz="1400" b="1" i="0" u="none" strike="noStrike" cap="none" normalizeH="0" baseline="0" smtClean="0">
                          <a:ln>
                            <a:noFill/>
                          </a:ln>
                          <a:solidFill>
                            <a:srgbClr val="FFFFFF"/>
                          </a:solidFill>
                          <a:effectLst/>
                          <a:latin typeface="Arial" charset="0"/>
                        </a:rPr>
                        <a:t>$2.500</a:t>
                      </a:r>
                    </a:p>
                  </a:txBody>
                  <a:tcPr marL="45720" marR="4572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69696">
                        <a:alpha val="50000"/>
                      </a:srgbClr>
                    </a:solid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s-ES" sz="1400" b="1" i="0" u="none" strike="noStrike" cap="none" normalizeH="0" baseline="0" smtClean="0">
                          <a:ln>
                            <a:noFill/>
                          </a:ln>
                          <a:solidFill>
                            <a:srgbClr val="FFFFFF"/>
                          </a:solidFill>
                          <a:effectLst/>
                          <a:latin typeface="Arial" charset="0"/>
                        </a:rPr>
                        <a:t>95</a:t>
                      </a:r>
                    </a:p>
                  </a:txBody>
                  <a:tcPr marL="45720" marR="4572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69696">
                        <a:alpha val="50000"/>
                      </a:srgbClr>
                    </a:solid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s-ES" sz="1400" b="1" i="0" u="none" strike="noStrike" cap="none" normalizeH="0" baseline="0" smtClean="0">
                          <a:ln>
                            <a:noFill/>
                          </a:ln>
                          <a:solidFill>
                            <a:srgbClr val="FFFFFF"/>
                          </a:solidFill>
                          <a:effectLst/>
                          <a:latin typeface="Arial" charset="0"/>
                        </a:rPr>
                        <a:t>$2.300 / $2.500 = 92</a:t>
                      </a:r>
                    </a:p>
                  </a:txBody>
                  <a:tcPr marL="45720" marR="4572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69696">
                        <a:alpha val="50000"/>
                      </a:srgbClr>
                    </a:solid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s-ES" sz="1400" b="1" i="0" u="none" strike="noStrike" cap="none" normalizeH="0" baseline="0" dirty="0" smtClean="0">
                          <a:ln>
                            <a:noFill/>
                          </a:ln>
                          <a:solidFill>
                            <a:srgbClr val="FFFFFF"/>
                          </a:solidFill>
                          <a:effectLst/>
                          <a:latin typeface="Arial" charset="0"/>
                        </a:rPr>
                        <a:t>(30%x95) + (70%x92) = </a:t>
                      </a:r>
                      <a:r>
                        <a:rPr kumimoji="0" lang="es-ES" sz="1400" b="1" i="0" u="none" strike="noStrike" cap="none" normalizeH="0" baseline="0" dirty="0" smtClean="0">
                          <a:ln>
                            <a:noFill/>
                          </a:ln>
                          <a:solidFill>
                            <a:srgbClr val="FF0000"/>
                          </a:solidFill>
                          <a:effectLst/>
                          <a:latin typeface="Arial" charset="0"/>
                        </a:rPr>
                        <a:t>92.9</a:t>
                      </a:r>
                    </a:p>
                  </a:txBody>
                  <a:tcPr marL="45720" marR="4572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69696">
                        <a:alpha val="50000"/>
                      </a:srgbClr>
                    </a:solidFill>
                  </a:tcPr>
                </a:tc>
              </a:tr>
              <a:tr h="280988">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s-ES" sz="1400" b="1" i="0" u="none" strike="noStrike" cap="none" normalizeH="0" baseline="0" smtClean="0">
                          <a:ln>
                            <a:noFill/>
                          </a:ln>
                          <a:solidFill>
                            <a:srgbClr val="F7FC18"/>
                          </a:solidFill>
                          <a:effectLst/>
                          <a:latin typeface="Arial" charset="0"/>
                        </a:rPr>
                        <a:t>Proveedor 2</a:t>
                      </a:r>
                    </a:p>
                  </a:txBody>
                  <a:tcPr marL="45720" marR="4572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FF"/>
                    </a:solid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s-ES" sz="1400" b="1" i="0" u="none" strike="noStrike" cap="none" normalizeH="0" baseline="0" smtClean="0">
                          <a:ln>
                            <a:noFill/>
                          </a:ln>
                          <a:solidFill>
                            <a:srgbClr val="FF0000"/>
                          </a:solidFill>
                          <a:effectLst/>
                          <a:latin typeface="Arial" charset="0"/>
                        </a:rPr>
                        <a:t>$2.300</a:t>
                      </a:r>
                    </a:p>
                  </a:txBody>
                  <a:tcPr marL="45720" marR="4572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69696">
                        <a:alpha val="50000"/>
                      </a:srgbClr>
                    </a:solid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s-ES" sz="1400" b="1" i="0" u="none" strike="noStrike" cap="none" normalizeH="0" baseline="0" smtClean="0">
                          <a:ln>
                            <a:noFill/>
                          </a:ln>
                          <a:solidFill>
                            <a:srgbClr val="FFFFFF"/>
                          </a:solidFill>
                          <a:effectLst/>
                          <a:latin typeface="Arial" charset="0"/>
                        </a:rPr>
                        <a:t>70</a:t>
                      </a:r>
                    </a:p>
                  </a:txBody>
                  <a:tcPr marL="45720" marR="4572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69696">
                        <a:alpha val="50000"/>
                      </a:srgbClr>
                    </a:solid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s-ES" sz="1400" b="1" i="0" u="none" strike="noStrike" cap="none" normalizeH="0" baseline="0" smtClean="0">
                          <a:ln>
                            <a:noFill/>
                          </a:ln>
                          <a:solidFill>
                            <a:srgbClr val="FFFFFF"/>
                          </a:solidFill>
                          <a:effectLst/>
                          <a:latin typeface="Arial" charset="0"/>
                        </a:rPr>
                        <a:t>$2.300 / $2.300 = 100</a:t>
                      </a:r>
                    </a:p>
                  </a:txBody>
                  <a:tcPr marL="45720" marR="4572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69696">
                        <a:alpha val="50000"/>
                      </a:srgbClr>
                    </a:solid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s-ES" sz="1400" b="1" i="0" u="none" strike="noStrike" cap="none" normalizeH="0" baseline="0" dirty="0" smtClean="0">
                          <a:ln>
                            <a:noFill/>
                          </a:ln>
                          <a:solidFill>
                            <a:srgbClr val="FFFFFF"/>
                          </a:solidFill>
                          <a:effectLst/>
                          <a:latin typeface="Arial" charset="0"/>
                        </a:rPr>
                        <a:t>(30%x70) + (70%x100) = 91</a:t>
                      </a:r>
                    </a:p>
                  </a:txBody>
                  <a:tcPr marL="45720" marR="4572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69696">
                        <a:alpha val="50000"/>
                      </a:srgbClr>
                    </a:solidFill>
                  </a:tcPr>
                </a:tc>
              </a:tr>
              <a:tr h="282575">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s-ES" sz="1400" b="1" i="0" u="none" strike="noStrike" cap="none" normalizeH="0" baseline="0" smtClean="0">
                          <a:ln>
                            <a:noFill/>
                          </a:ln>
                          <a:solidFill>
                            <a:srgbClr val="F7FC18"/>
                          </a:solidFill>
                          <a:effectLst/>
                          <a:latin typeface="Arial" charset="0"/>
                        </a:rPr>
                        <a:t>Proveedor 3</a:t>
                      </a:r>
                    </a:p>
                  </a:txBody>
                  <a:tcPr marL="45720" marR="4572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00FF"/>
                    </a:solid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s-ES" sz="1400" b="1" i="0" u="none" strike="noStrike" cap="none" normalizeH="0" baseline="0" dirty="0" smtClean="0">
                          <a:ln>
                            <a:noFill/>
                          </a:ln>
                          <a:solidFill>
                            <a:srgbClr val="FFFFFF"/>
                          </a:solidFill>
                          <a:effectLst/>
                          <a:latin typeface="Arial" charset="0"/>
                        </a:rPr>
                        <a:t>$2.900</a:t>
                      </a:r>
                    </a:p>
                  </a:txBody>
                  <a:tcPr marL="45720" marR="4572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969696">
                        <a:alpha val="50000"/>
                      </a:srgbClr>
                    </a:solid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s-ES" sz="1400" b="1" i="0" u="none" strike="noStrike" cap="none" normalizeH="0" baseline="0" smtClean="0">
                          <a:ln>
                            <a:noFill/>
                          </a:ln>
                          <a:solidFill>
                            <a:srgbClr val="FFFFFF"/>
                          </a:solidFill>
                          <a:effectLst/>
                          <a:latin typeface="Arial" charset="0"/>
                        </a:rPr>
                        <a:t>100</a:t>
                      </a:r>
                    </a:p>
                  </a:txBody>
                  <a:tcPr marL="45720" marR="4572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969696">
                        <a:alpha val="50000"/>
                      </a:srgbClr>
                    </a:solid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s-ES" sz="1400" b="1" i="0" u="none" strike="noStrike" cap="none" normalizeH="0" baseline="0" smtClean="0">
                          <a:ln>
                            <a:noFill/>
                          </a:ln>
                          <a:solidFill>
                            <a:srgbClr val="FFFFFF"/>
                          </a:solidFill>
                          <a:effectLst/>
                          <a:latin typeface="Arial" charset="0"/>
                        </a:rPr>
                        <a:t>$2.300 / $2.900 = 79,3</a:t>
                      </a:r>
                    </a:p>
                  </a:txBody>
                  <a:tcPr marL="45720" marR="4572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969696">
                        <a:alpha val="50000"/>
                      </a:srgbClr>
                    </a:solidFill>
                  </a:tcPr>
                </a:tc>
                <a:tc>
                  <a:txBody>
                    <a:bodyPr/>
                    <a:lstStyle/>
                    <a:p>
                      <a:pPr marL="0" marR="0" lvl="0" indent="0" algn="ctr" defTabSz="914400" rtl="0" eaLnBrk="0" fontAlgn="base" latinLnBrk="0" hangingPunct="0">
                        <a:lnSpc>
                          <a:spcPct val="100000"/>
                        </a:lnSpc>
                        <a:spcBef>
                          <a:spcPct val="20000"/>
                        </a:spcBef>
                        <a:spcAft>
                          <a:spcPct val="0"/>
                        </a:spcAft>
                        <a:buClr>
                          <a:srgbClr val="C5BA8E"/>
                        </a:buClr>
                        <a:buSzPct val="80000"/>
                        <a:buFont typeface="Wingdings" pitchFamily="2" charset="2"/>
                        <a:buNone/>
                        <a:tabLst/>
                      </a:pPr>
                      <a:r>
                        <a:rPr kumimoji="0" lang="es-ES" sz="1400" b="1" i="0" u="none" strike="noStrike" cap="none" normalizeH="0" baseline="0" dirty="0" smtClean="0">
                          <a:ln>
                            <a:noFill/>
                          </a:ln>
                          <a:solidFill>
                            <a:srgbClr val="FFFFFF"/>
                          </a:solidFill>
                          <a:effectLst/>
                          <a:latin typeface="Arial" charset="0"/>
                        </a:rPr>
                        <a:t>(30%x100) + (70%x79,3) = 85,5</a:t>
                      </a:r>
                    </a:p>
                  </a:txBody>
                  <a:tcPr marL="45720" marR="4572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969696">
                        <a:alpha val="50000"/>
                      </a:srgbClr>
                    </a:solidFill>
                  </a:tcPr>
                </a:tc>
              </a:tr>
            </a:tbl>
          </a:graphicData>
        </a:graphic>
      </p:graphicFrame>
    </p:spTree>
    <p:extLst>
      <p:ext uri="{BB962C8B-B14F-4D97-AF65-F5344CB8AC3E}">
        <p14:creationId xmlns:p14="http://schemas.microsoft.com/office/powerpoint/2010/main" val="218916836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1401860"/>
                                        </p:tgtEl>
                                        <p:attrNameLst>
                                          <p:attrName>style.visibility</p:attrName>
                                        </p:attrNameLst>
                                      </p:cBhvr>
                                      <p:to>
                                        <p:strVal val="visible"/>
                                      </p:to>
                                    </p:set>
                                    <p:animEffect transition="in" filter="dissolve">
                                      <p:cBhvr>
                                        <p:cTn id="7" dur="500"/>
                                        <p:tgtEl>
                                          <p:spTgt spid="14018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3 Marcador de pie de página"/>
          <p:cNvSpPr>
            <a:spLocks noGrp="1"/>
          </p:cNvSpPr>
          <p:nvPr>
            <p:ph type="ftr" sz="quarter" idx="10"/>
          </p:nvPr>
        </p:nvSpPr>
        <p:spPr/>
        <p:txBody>
          <a:bodyPr/>
          <a:lstStyle/>
          <a:p>
            <a:r>
              <a:rPr lang="en-US" altLang="en-US"/>
              <a:t>Quadrem Proprietário e Confidencial</a:t>
            </a:r>
          </a:p>
        </p:txBody>
      </p:sp>
      <p:sp>
        <p:nvSpPr>
          <p:cNvPr id="6" name="4 Marcador de número de diapositiva"/>
          <p:cNvSpPr>
            <a:spLocks noGrp="1"/>
          </p:cNvSpPr>
          <p:nvPr>
            <p:ph type="sldNum" sz="quarter" idx="11"/>
          </p:nvPr>
        </p:nvSpPr>
        <p:spPr/>
        <p:txBody>
          <a:bodyPr/>
          <a:lstStyle/>
          <a:p>
            <a:fld id="{C4A6164E-38E1-4633-A42C-98FEA4B07717}" type="slidenum">
              <a:rPr lang="en-US" altLang="en-US"/>
              <a:pPr/>
              <a:t>67</a:t>
            </a:fld>
            <a:endParaRPr lang="en-US" altLang="en-US"/>
          </a:p>
        </p:txBody>
      </p:sp>
      <p:sp>
        <p:nvSpPr>
          <p:cNvPr id="1428482" name="Rectangle 2"/>
          <p:cNvSpPr>
            <a:spLocks noGrp="1" noChangeArrowheads="1"/>
          </p:cNvSpPr>
          <p:nvPr>
            <p:ph type="body" idx="1"/>
          </p:nvPr>
        </p:nvSpPr>
        <p:spPr>
          <a:xfrm>
            <a:off x="0" y="836613"/>
            <a:ext cx="9144000" cy="5256212"/>
          </a:xfrm>
        </p:spPr>
        <p:txBody>
          <a:bodyPr/>
          <a:lstStyle/>
          <a:p>
            <a:pPr>
              <a:lnSpc>
                <a:spcPct val="90000"/>
              </a:lnSpc>
              <a:buFontTx/>
              <a:buChar char="•"/>
            </a:pPr>
            <a:r>
              <a:rPr lang="en-US" sz="2400" b="1"/>
              <a:t>Productos/servicios simples 	</a:t>
            </a:r>
            <a:r>
              <a:rPr lang="en-US" sz="2400" b="1">
                <a:sym typeface="Wingdings" pitchFamily="2" charset="2"/>
              </a:rPr>
              <a:t> Complejos</a:t>
            </a:r>
          </a:p>
          <a:p>
            <a:pPr>
              <a:lnSpc>
                <a:spcPct val="90000"/>
              </a:lnSpc>
              <a:buFontTx/>
              <a:buChar char="•"/>
            </a:pPr>
            <a:endParaRPr lang="en-US" sz="2400" b="1">
              <a:sym typeface="Wingdings" pitchFamily="2" charset="2"/>
            </a:endParaRPr>
          </a:p>
          <a:p>
            <a:pPr>
              <a:lnSpc>
                <a:spcPct val="90000"/>
              </a:lnSpc>
              <a:buFontTx/>
              <a:buChar char="•"/>
            </a:pPr>
            <a:r>
              <a:rPr lang="en-US" sz="2400" b="1"/>
              <a:t>Local 				</a:t>
            </a:r>
            <a:r>
              <a:rPr lang="en-US" sz="2400" b="1">
                <a:sym typeface="Wingdings" pitchFamily="2" charset="2"/>
              </a:rPr>
              <a:t> Global</a:t>
            </a:r>
          </a:p>
          <a:p>
            <a:pPr>
              <a:lnSpc>
                <a:spcPct val="90000"/>
              </a:lnSpc>
              <a:buFontTx/>
              <a:buChar char="•"/>
            </a:pPr>
            <a:endParaRPr lang="en-US" sz="2400" b="1"/>
          </a:p>
          <a:p>
            <a:pPr>
              <a:lnSpc>
                <a:spcPct val="90000"/>
              </a:lnSpc>
              <a:buFontTx/>
              <a:buChar char="•"/>
            </a:pPr>
            <a:r>
              <a:rPr lang="en-US" sz="2400" b="1"/>
              <a:t>Solo precio 			</a:t>
            </a:r>
            <a:r>
              <a:rPr lang="en-US" sz="2400" b="1">
                <a:sym typeface="Wingdings" pitchFamily="2" charset="2"/>
              </a:rPr>
              <a:t> Multivariable</a:t>
            </a:r>
          </a:p>
          <a:p>
            <a:pPr>
              <a:lnSpc>
                <a:spcPct val="90000"/>
              </a:lnSpc>
              <a:buFontTx/>
              <a:buChar char="•"/>
            </a:pPr>
            <a:endParaRPr lang="en-US" sz="2400" b="1">
              <a:sym typeface="Wingdings" pitchFamily="2" charset="2"/>
            </a:endParaRPr>
          </a:p>
          <a:p>
            <a:pPr>
              <a:lnSpc>
                <a:spcPct val="90000"/>
              </a:lnSpc>
              <a:buFontTx/>
              <a:buChar char="•"/>
            </a:pPr>
            <a:r>
              <a:rPr lang="en-US" sz="2400" b="1"/>
              <a:t>Especificación básica 		</a:t>
            </a:r>
            <a:r>
              <a:rPr lang="en-US" sz="2400" b="1">
                <a:sym typeface="Wingdings" pitchFamily="2" charset="2"/>
              </a:rPr>
              <a:t> Detallada</a:t>
            </a:r>
          </a:p>
          <a:p>
            <a:pPr>
              <a:lnSpc>
                <a:spcPct val="90000"/>
              </a:lnSpc>
              <a:buFontTx/>
              <a:buChar char="•"/>
            </a:pPr>
            <a:endParaRPr lang="en-US" sz="2400" b="1">
              <a:sym typeface="Wingdings" pitchFamily="2" charset="2"/>
            </a:endParaRPr>
          </a:p>
          <a:p>
            <a:pPr>
              <a:lnSpc>
                <a:spcPct val="90000"/>
              </a:lnSpc>
              <a:buFontTx/>
              <a:buChar char="•"/>
            </a:pPr>
            <a:r>
              <a:rPr lang="en-US" sz="2400" b="1">
                <a:sym typeface="Wingdings" pitchFamily="2" charset="2"/>
              </a:rPr>
              <a:t>Feedback mínimo 		 Diseño del feedback</a:t>
            </a:r>
          </a:p>
          <a:p>
            <a:pPr>
              <a:lnSpc>
                <a:spcPct val="90000"/>
              </a:lnSpc>
              <a:buFontTx/>
              <a:buChar char="•"/>
            </a:pPr>
            <a:endParaRPr lang="en-US" sz="2400" b="1">
              <a:sym typeface="Wingdings" pitchFamily="2" charset="2"/>
            </a:endParaRPr>
          </a:p>
          <a:p>
            <a:pPr>
              <a:lnSpc>
                <a:spcPct val="90000"/>
              </a:lnSpc>
              <a:buFontTx/>
              <a:buChar char="•"/>
            </a:pPr>
            <a:r>
              <a:rPr lang="en-US" sz="2400" b="1">
                <a:sym typeface="Wingdings" pitchFamily="2" charset="2"/>
              </a:rPr>
              <a:t>Negociación a posteriori	 Licitación define</a:t>
            </a:r>
          </a:p>
          <a:p>
            <a:pPr>
              <a:lnSpc>
                <a:spcPct val="90000"/>
              </a:lnSpc>
              <a:buFontTx/>
              <a:buChar char="•"/>
            </a:pPr>
            <a:endParaRPr lang="en-US" sz="2400" b="1">
              <a:sym typeface="Wingdings" pitchFamily="2" charset="2"/>
            </a:endParaRPr>
          </a:p>
          <a:p>
            <a:pPr>
              <a:lnSpc>
                <a:spcPct val="90000"/>
              </a:lnSpc>
              <a:buFontTx/>
              <a:buChar char="•"/>
            </a:pPr>
            <a:r>
              <a:rPr lang="en-US" sz="2400" b="1">
                <a:sym typeface="Wingdings" pitchFamily="2" charset="2"/>
              </a:rPr>
              <a:t>Licitación aislada 		 Parte integral del proceso </a:t>
            </a:r>
            <a:endParaRPr lang="en-US" sz="2400" b="1"/>
          </a:p>
          <a:p>
            <a:pPr>
              <a:lnSpc>
                <a:spcPct val="90000"/>
              </a:lnSpc>
            </a:pPr>
            <a:endParaRPr lang="en-US" sz="2400" b="1"/>
          </a:p>
          <a:p>
            <a:pPr>
              <a:lnSpc>
                <a:spcPct val="90000"/>
              </a:lnSpc>
              <a:buFontTx/>
              <a:buChar char="•"/>
            </a:pPr>
            <a:endParaRPr lang="en-US" sz="2400" b="1"/>
          </a:p>
        </p:txBody>
      </p:sp>
      <p:sp>
        <p:nvSpPr>
          <p:cNvPr id="1428483" name="Text Box 3"/>
          <p:cNvSpPr txBox="1">
            <a:spLocks noChangeArrowheads="1"/>
          </p:cNvSpPr>
          <p:nvPr/>
        </p:nvSpPr>
        <p:spPr bwMode="auto">
          <a:xfrm>
            <a:off x="1311275" y="496888"/>
            <a:ext cx="18415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en-GB" sz="1200">
              <a:latin typeface="RSMerasmusSans" pitchFamily="2" charset="0"/>
            </a:endParaRPr>
          </a:p>
        </p:txBody>
      </p:sp>
      <p:sp>
        <p:nvSpPr>
          <p:cNvPr id="1428484" name="Text Box 4"/>
          <p:cNvSpPr txBox="1">
            <a:spLocks noChangeArrowheads="1"/>
          </p:cNvSpPr>
          <p:nvPr/>
        </p:nvSpPr>
        <p:spPr bwMode="auto">
          <a:xfrm>
            <a:off x="2843213" y="0"/>
            <a:ext cx="224313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sz="2800" b="1">
                <a:solidFill>
                  <a:srgbClr val="0099FF"/>
                </a:solidFill>
                <a:latin typeface="RSMerasmusSans" pitchFamily="2" charset="0"/>
              </a:rPr>
              <a:t> Tendencias</a:t>
            </a:r>
          </a:p>
        </p:txBody>
      </p:sp>
    </p:spTree>
    <p:extLst>
      <p:ext uri="{BB962C8B-B14F-4D97-AF65-F5344CB8AC3E}">
        <p14:creationId xmlns:p14="http://schemas.microsoft.com/office/powerpoint/2010/main" val="268657241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428482">
                                            <p:txEl>
                                              <p:pRg st="0" end="0"/>
                                            </p:txEl>
                                          </p:spTgt>
                                        </p:tgtEl>
                                        <p:attrNameLst>
                                          <p:attrName>style.visibility</p:attrName>
                                        </p:attrNameLst>
                                      </p:cBhvr>
                                      <p:to>
                                        <p:strVal val="visible"/>
                                      </p:to>
                                    </p:set>
                                    <p:animEffect transition="in" filter="box(in)">
                                      <p:cBhvr>
                                        <p:cTn id="7" dur="500"/>
                                        <p:tgtEl>
                                          <p:spTgt spid="142848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428482">
                                            <p:txEl>
                                              <p:pRg st="2" end="2"/>
                                            </p:txEl>
                                          </p:spTgt>
                                        </p:tgtEl>
                                        <p:attrNameLst>
                                          <p:attrName>style.visibility</p:attrName>
                                        </p:attrNameLst>
                                      </p:cBhvr>
                                      <p:to>
                                        <p:strVal val="visible"/>
                                      </p:to>
                                    </p:set>
                                    <p:animEffect transition="in" filter="box(in)">
                                      <p:cBhvr>
                                        <p:cTn id="12" dur="500"/>
                                        <p:tgtEl>
                                          <p:spTgt spid="1428482">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428482">
                                            <p:txEl>
                                              <p:pRg st="4" end="4"/>
                                            </p:txEl>
                                          </p:spTgt>
                                        </p:tgtEl>
                                        <p:attrNameLst>
                                          <p:attrName>style.visibility</p:attrName>
                                        </p:attrNameLst>
                                      </p:cBhvr>
                                      <p:to>
                                        <p:strVal val="visible"/>
                                      </p:to>
                                    </p:set>
                                    <p:animEffect transition="in" filter="box(in)">
                                      <p:cBhvr>
                                        <p:cTn id="17" dur="500"/>
                                        <p:tgtEl>
                                          <p:spTgt spid="1428482">
                                            <p:txEl>
                                              <p:pRg st="4" end="4"/>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428482">
                                            <p:txEl>
                                              <p:pRg st="6" end="6"/>
                                            </p:txEl>
                                          </p:spTgt>
                                        </p:tgtEl>
                                        <p:attrNameLst>
                                          <p:attrName>style.visibility</p:attrName>
                                        </p:attrNameLst>
                                      </p:cBhvr>
                                      <p:to>
                                        <p:strVal val="visible"/>
                                      </p:to>
                                    </p:set>
                                    <p:animEffect transition="in" filter="box(in)">
                                      <p:cBhvr>
                                        <p:cTn id="22" dur="500"/>
                                        <p:tgtEl>
                                          <p:spTgt spid="1428482">
                                            <p:txEl>
                                              <p:pRg st="6" end="6"/>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428482">
                                            <p:txEl>
                                              <p:pRg st="8" end="8"/>
                                            </p:txEl>
                                          </p:spTgt>
                                        </p:tgtEl>
                                        <p:attrNameLst>
                                          <p:attrName>style.visibility</p:attrName>
                                        </p:attrNameLst>
                                      </p:cBhvr>
                                      <p:to>
                                        <p:strVal val="visible"/>
                                      </p:to>
                                    </p:set>
                                    <p:animEffect transition="in" filter="box(in)">
                                      <p:cBhvr>
                                        <p:cTn id="27" dur="500"/>
                                        <p:tgtEl>
                                          <p:spTgt spid="1428482">
                                            <p:txEl>
                                              <p:pRg st="8" end="8"/>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428482">
                                            <p:txEl>
                                              <p:pRg st="10" end="10"/>
                                            </p:txEl>
                                          </p:spTgt>
                                        </p:tgtEl>
                                        <p:attrNameLst>
                                          <p:attrName>style.visibility</p:attrName>
                                        </p:attrNameLst>
                                      </p:cBhvr>
                                      <p:to>
                                        <p:strVal val="visible"/>
                                      </p:to>
                                    </p:set>
                                    <p:animEffect transition="in" filter="box(in)">
                                      <p:cBhvr>
                                        <p:cTn id="32" dur="500"/>
                                        <p:tgtEl>
                                          <p:spTgt spid="1428482">
                                            <p:txEl>
                                              <p:pRg st="10" end="10"/>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428482">
                                            <p:txEl>
                                              <p:pRg st="12" end="12"/>
                                            </p:txEl>
                                          </p:spTgt>
                                        </p:tgtEl>
                                        <p:attrNameLst>
                                          <p:attrName>style.visibility</p:attrName>
                                        </p:attrNameLst>
                                      </p:cBhvr>
                                      <p:to>
                                        <p:strVal val="visible"/>
                                      </p:to>
                                    </p:set>
                                    <p:animEffect transition="in" filter="box(in)">
                                      <p:cBhvr>
                                        <p:cTn id="37" dur="500"/>
                                        <p:tgtEl>
                                          <p:spTgt spid="1428482">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8482" grpId="0"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2 Marcador de pie de página"/>
          <p:cNvSpPr>
            <a:spLocks noGrp="1"/>
          </p:cNvSpPr>
          <p:nvPr>
            <p:ph type="ftr" sz="quarter" idx="10"/>
          </p:nvPr>
        </p:nvSpPr>
        <p:spPr/>
        <p:txBody>
          <a:bodyPr/>
          <a:lstStyle/>
          <a:p>
            <a:r>
              <a:rPr lang="en-US" altLang="en-US"/>
              <a:t>Quadrem Proprietário e Confidencial</a:t>
            </a:r>
          </a:p>
        </p:txBody>
      </p:sp>
      <p:sp>
        <p:nvSpPr>
          <p:cNvPr id="6" name="3 Marcador de número de diapositiva"/>
          <p:cNvSpPr>
            <a:spLocks noGrp="1"/>
          </p:cNvSpPr>
          <p:nvPr>
            <p:ph type="sldNum" sz="quarter" idx="11"/>
          </p:nvPr>
        </p:nvSpPr>
        <p:spPr/>
        <p:txBody>
          <a:bodyPr/>
          <a:lstStyle/>
          <a:p>
            <a:fld id="{4C147393-8A80-4D98-B812-D7F779789D46}" type="slidenum">
              <a:rPr lang="en-US" altLang="en-US"/>
              <a:pPr/>
              <a:t>68</a:t>
            </a:fld>
            <a:endParaRPr lang="en-US" altLang="en-US"/>
          </a:p>
        </p:txBody>
      </p:sp>
      <p:graphicFrame>
        <p:nvGraphicFramePr>
          <p:cNvPr id="1520643" name="Object 3"/>
          <p:cNvGraphicFramePr>
            <a:graphicFrameLocks noChangeAspect="1"/>
          </p:cNvGraphicFramePr>
          <p:nvPr/>
        </p:nvGraphicFramePr>
        <p:xfrm>
          <a:off x="533400" y="1447800"/>
          <a:ext cx="8153400" cy="3525838"/>
        </p:xfrm>
        <a:graphic>
          <a:graphicData uri="http://schemas.openxmlformats.org/presentationml/2006/ole">
            <mc:AlternateContent xmlns:mc="http://schemas.openxmlformats.org/markup-compatibility/2006">
              <mc:Choice xmlns:v="urn:schemas-microsoft-com:vml" Requires="v">
                <p:oleObj spid="_x0000_s13332" name="Imagen de mapa de bits" r:id="rId3" imgW="5571429" imgH="2409524" progId="Paint.Picture">
                  <p:embed/>
                </p:oleObj>
              </mc:Choice>
              <mc:Fallback>
                <p:oleObj name="Imagen de mapa de bits" r:id="rId3" imgW="5571429" imgH="2409524"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 y="1447800"/>
                        <a:ext cx="8153400" cy="3525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20644" name="Text Box 4"/>
          <p:cNvSpPr txBox="1">
            <a:spLocks noChangeArrowheads="1"/>
          </p:cNvSpPr>
          <p:nvPr/>
        </p:nvSpPr>
        <p:spPr bwMode="auto">
          <a:xfrm>
            <a:off x="5580063" y="1484313"/>
            <a:ext cx="3067050" cy="1190625"/>
          </a:xfrm>
          <a:prstGeom prst="rect">
            <a:avLst/>
          </a:prstGeom>
          <a:solidFill>
            <a:srgbClr val="FFFFFF"/>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eaLnBrk="1" hangingPunct="1"/>
            <a:r>
              <a:rPr lang="es-CL" sz="1800" b="1">
                <a:solidFill>
                  <a:srgbClr val="0099FF"/>
                </a:solidFill>
                <a:latin typeface="Times New Roman" pitchFamily="18" charset="0"/>
              </a:rPr>
              <a:t>Con precios de entrada</a:t>
            </a:r>
          </a:p>
          <a:p>
            <a:pPr eaLnBrk="1" hangingPunct="1"/>
            <a:r>
              <a:rPr lang="es-CL" sz="1800" b="1">
                <a:solidFill>
                  <a:srgbClr val="0099FF"/>
                </a:solidFill>
                <a:latin typeface="Times New Roman" pitchFamily="18" charset="0"/>
              </a:rPr>
              <a:t>2 años de contrato</a:t>
            </a:r>
          </a:p>
          <a:p>
            <a:pPr eaLnBrk="1" hangingPunct="1"/>
            <a:r>
              <a:rPr lang="es-CL" sz="1800" b="1">
                <a:solidFill>
                  <a:srgbClr val="0099FF"/>
                </a:solidFill>
                <a:latin typeface="Times New Roman" pitchFamily="18" charset="0"/>
              </a:rPr>
              <a:t>3 Contratistas calificados</a:t>
            </a:r>
          </a:p>
          <a:p>
            <a:pPr eaLnBrk="1" hangingPunct="1"/>
            <a:r>
              <a:rPr lang="es-CL" sz="1800" b="1">
                <a:solidFill>
                  <a:srgbClr val="0099FF"/>
                </a:solidFill>
                <a:latin typeface="Times New Roman" pitchFamily="18" charset="0"/>
              </a:rPr>
              <a:t>Feedback: Monto de la oferta</a:t>
            </a:r>
          </a:p>
        </p:txBody>
      </p:sp>
      <p:sp>
        <p:nvSpPr>
          <p:cNvPr id="1520645" name="Rectangle 5"/>
          <p:cNvSpPr>
            <a:spLocks noChangeArrowheads="1"/>
          </p:cNvSpPr>
          <p:nvPr/>
        </p:nvSpPr>
        <p:spPr bwMode="auto">
          <a:xfrm>
            <a:off x="0" y="0"/>
            <a:ext cx="8456613"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r>
              <a:rPr lang="es-CL" sz="2600" b="1">
                <a:solidFill>
                  <a:srgbClr val="FACE14"/>
                </a:solidFill>
              </a:rPr>
              <a:t>Ejemplo: Contrato de Mantención de infraestructura</a:t>
            </a:r>
          </a:p>
        </p:txBody>
      </p:sp>
    </p:spTree>
    <p:extLst>
      <p:ext uri="{BB962C8B-B14F-4D97-AF65-F5344CB8AC3E}">
        <p14:creationId xmlns:p14="http://schemas.microsoft.com/office/powerpoint/2010/main" val="466950528"/>
      </p:ext>
    </p:extLst>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3 Marcador de pie de página"/>
          <p:cNvSpPr>
            <a:spLocks noGrp="1"/>
          </p:cNvSpPr>
          <p:nvPr>
            <p:ph type="ftr" sz="quarter" idx="10"/>
          </p:nvPr>
        </p:nvSpPr>
        <p:spPr/>
        <p:txBody>
          <a:bodyPr/>
          <a:lstStyle/>
          <a:p>
            <a:r>
              <a:rPr lang="en-US" altLang="en-US"/>
              <a:t>Quadrem Proprietário e Confidencial</a:t>
            </a:r>
          </a:p>
        </p:txBody>
      </p:sp>
      <p:sp>
        <p:nvSpPr>
          <p:cNvPr id="6" name="4 Marcador de número de diapositiva"/>
          <p:cNvSpPr>
            <a:spLocks noGrp="1"/>
          </p:cNvSpPr>
          <p:nvPr>
            <p:ph type="sldNum" sz="quarter" idx="11"/>
          </p:nvPr>
        </p:nvSpPr>
        <p:spPr/>
        <p:txBody>
          <a:bodyPr/>
          <a:lstStyle/>
          <a:p>
            <a:fld id="{CD7F5532-ECD4-4FB2-975D-CEC8A7C56B2E}" type="slidenum">
              <a:rPr lang="en-US" altLang="en-US"/>
              <a:pPr/>
              <a:t>69</a:t>
            </a:fld>
            <a:endParaRPr lang="en-US" altLang="en-US"/>
          </a:p>
        </p:txBody>
      </p:sp>
      <p:sp>
        <p:nvSpPr>
          <p:cNvPr id="1172482" name="Rectangle 2"/>
          <p:cNvSpPr>
            <a:spLocks noChangeArrowheads="1"/>
          </p:cNvSpPr>
          <p:nvPr/>
        </p:nvSpPr>
        <p:spPr bwMode="auto">
          <a:xfrm>
            <a:off x="287338" y="1484313"/>
            <a:ext cx="4284662" cy="4537075"/>
          </a:xfrm>
          <a:prstGeom prst="rect">
            <a:avLst/>
          </a:prstGeom>
          <a:noFill/>
          <a:ln w="9525" algn="ctr">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533400" lvl="1" indent="-176213">
              <a:spcBef>
                <a:spcPct val="25000"/>
              </a:spcBef>
              <a:buClr>
                <a:srgbClr val="C5BA8E"/>
              </a:buClr>
              <a:buSzPct val="80000"/>
              <a:buFont typeface="Wingdings" pitchFamily="2" charset="2"/>
              <a:buChar char="p"/>
            </a:pPr>
            <a:r>
              <a:rPr lang="pt-BR" sz="1300">
                <a:cs typeface="Arial" charset="0"/>
              </a:rPr>
              <a:t>Alimentación – 6 a 7%</a:t>
            </a:r>
          </a:p>
          <a:p>
            <a:pPr marL="533400" lvl="1" indent="-176213">
              <a:spcBef>
                <a:spcPct val="25000"/>
              </a:spcBef>
              <a:buClr>
                <a:srgbClr val="C5BA8E"/>
              </a:buClr>
              <a:buSzPct val="80000"/>
              <a:buFont typeface="Wingdings" pitchFamily="2" charset="2"/>
              <a:buChar char="p"/>
            </a:pPr>
            <a:r>
              <a:rPr lang="pt-BR" sz="1300">
                <a:cs typeface="Arial" charset="0"/>
              </a:rPr>
              <a:t>Análisis Laboratorios – 19%</a:t>
            </a:r>
          </a:p>
          <a:p>
            <a:pPr marL="533400" lvl="1" indent="-176213">
              <a:spcBef>
                <a:spcPct val="25000"/>
              </a:spcBef>
              <a:buClr>
                <a:srgbClr val="C5BA8E"/>
              </a:buClr>
              <a:buSzPct val="80000"/>
              <a:buFont typeface="Wingdings" pitchFamily="2" charset="2"/>
              <a:buChar char="p"/>
            </a:pPr>
            <a:r>
              <a:rPr lang="pt-BR" sz="1300">
                <a:cs typeface="Arial" charset="0"/>
              </a:rPr>
              <a:t>Agente Consolidador de Cargas – 30%</a:t>
            </a:r>
          </a:p>
          <a:p>
            <a:pPr marL="533400" lvl="1" indent="-176213">
              <a:spcBef>
                <a:spcPct val="25000"/>
              </a:spcBef>
              <a:buClr>
                <a:srgbClr val="C5BA8E"/>
              </a:buClr>
              <a:buSzPct val="80000"/>
              <a:buFont typeface="Wingdings" pitchFamily="2" charset="2"/>
              <a:buChar char="p"/>
            </a:pPr>
            <a:r>
              <a:rPr lang="pt-BR" sz="1300">
                <a:cs typeface="Arial" charset="0"/>
              </a:rPr>
              <a:t>Gerenciamento de Obras – 3 a 53%</a:t>
            </a:r>
          </a:p>
          <a:p>
            <a:pPr marL="533400" lvl="1" indent="-176213">
              <a:spcBef>
                <a:spcPct val="25000"/>
              </a:spcBef>
              <a:buClr>
                <a:srgbClr val="C5BA8E"/>
              </a:buClr>
              <a:buSzPct val="80000"/>
              <a:buFont typeface="Wingdings" pitchFamily="2" charset="2"/>
              <a:buChar char="p"/>
            </a:pPr>
            <a:r>
              <a:rPr lang="pt-BR" sz="1300">
                <a:cs typeface="Arial" charset="0"/>
              </a:rPr>
              <a:t>Fábrica de BI – 29%</a:t>
            </a:r>
          </a:p>
          <a:p>
            <a:pPr marL="533400" lvl="1" indent="-176213">
              <a:spcBef>
                <a:spcPct val="25000"/>
              </a:spcBef>
              <a:buClr>
                <a:srgbClr val="C5BA8E"/>
              </a:buClr>
              <a:buSzPct val="80000"/>
              <a:buFont typeface="Wingdings" pitchFamily="2" charset="2"/>
              <a:buChar char="p"/>
            </a:pPr>
            <a:r>
              <a:rPr lang="pt-BR" sz="1300">
                <a:cs typeface="Arial" charset="0"/>
              </a:rPr>
              <a:t>Licenças Microsoft – 5%</a:t>
            </a:r>
          </a:p>
          <a:p>
            <a:pPr marL="533400" lvl="1" indent="-176213">
              <a:spcBef>
                <a:spcPct val="25000"/>
              </a:spcBef>
              <a:buClr>
                <a:srgbClr val="C5BA8E"/>
              </a:buClr>
              <a:buSzPct val="80000"/>
              <a:buFont typeface="Wingdings" pitchFamily="2" charset="2"/>
              <a:buChar char="p"/>
            </a:pPr>
            <a:r>
              <a:rPr lang="pt-BR" sz="1300">
                <a:cs typeface="Arial" charset="0"/>
              </a:rPr>
              <a:t>Limpeza Predial  y  Jardinería – 16%</a:t>
            </a:r>
          </a:p>
          <a:p>
            <a:pPr marL="533400" lvl="1" indent="-176213">
              <a:spcBef>
                <a:spcPct val="25000"/>
              </a:spcBef>
              <a:buClr>
                <a:srgbClr val="C5BA8E"/>
              </a:buClr>
              <a:buSzPct val="80000"/>
              <a:buFont typeface="Wingdings" pitchFamily="2" charset="2"/>
              <a:buChar char="p"/>
            </a:pPr>
            <a:r>
              <a:rPr lang="pt-BR" sz="1300">
                <a:cs typeface="Arial" charset="0"/>
              </a:rPr>
              <a:t>Arriendo  de Computadores– 5%</a:t>
            </a:r>
          </a:p>
          <a:p>
            <a:pPr marL="533400" lvl="1" indent="-176213">
              <a:spcBef>
                <a:spcPct val="25000"/>
              </a:spcBef>
              <a:buClr>
                <a:srgbClr val="C5BA8E"/>
              </a:buClr>
              <a:buSzPct val="80000"/>
              <a:buFont typeface="Wingdings" pitchFamily="2" charset="2"/>
              <a:buChar char="p"/>
            </a:pPr>
            <a:r>
              <a:rPr lang="pt-BR" sz="1300">
                <a:cs typeface="Arial" charset="0"/>
              </a:rPr>
              <a:t>Arriendo de  Vehículos e Equipamentos – 20%</a:t>
            </a:r>
          </a:p>
          <a:p>
            <a:pPr marL="533400" lvl="1" indent="-176213">
              <a:spcBef>
                <a:spcPct val="25000"/>
              </a:spcBef>
              <a:buClr>
                <a:srgbClr val="C5BA8E"/>
              </a:buClr>
              <a:buSzPct val="80000"/>
              <a:buFont typeface="Wingdings" pitchFamily="2" charset="2"/>
              <a:buChar char="p"/>
            </a:pPr>
            <a:r>
              <a:rPr lang="pt-BR" sz="1300">
                <a:cs typeface="Arial" charset="0"/>
              </a:rPr>
              <a:t>Porteria y Vigilancia – 2 a 4%</a:t>
            </a:r>
          </a:p>
          <a:p>
            <a:pPr marL="533400" lvl="1" indent="-176213">
              <a:spcBef>
                <a:spcPct val="25000"/>
              </a:spcBef>
              <a:buClr>
                <a:srgbClr val="C5BA8E"/>
              </a:buClr>
              <a:buSzPct val="80000"/>
              <a:buFont typeface="Wingdings" pitchFamily="2" charset="2"/>
              <a:buChar char="p"/>
            </a:pPr>
            <a:r>
              <a:rPr lang="pt-BR" sz="1300">
                <a:cs typeface="Arial" charset="0"/>
              </a:rPr>
              <a:t>Eventos – 8 a 25%</a:t>
            </a:r>
          </a:p>
          <a:p>
            <a:pPr marL="533400" lvl="1" indent="-176213">
              <a:spcBef>
                <a:spcPct val="25000"/>
              </a:spcBef>
              <a:buClr>
                <a:srgbClr val="C5BA8E"/>
              </a:buClr>
              <a:buSzPct val="80000"/>
              <a:buFont typeface="Wingdings" pitchFamily="2" charset="2"/>
              <a:buChar char="p"/>
            </a:pPr>
            <a:r>
              <a:rPr lang="pt-BR" sz="1300">
                <a:cs typeface="Arial" charset="0"/>
              </a:rPr>
              <a:t>Manutención de Equipamientos – 3 a 21%</a:t>
            </a:r>
          </a:p>
          <a:p>
            <a:pPr marL="533400" lvl="1" indent="-176213">
              <a:spcBef>
                <a:spcPct val="25000"/>
              </a:spcBef>
              <a:buClr>
                <a:srgbClr val="C5BA8E"/>
              </a:buClr>
              <a:buSzPct val="80000"/>
              <a:buFont typeface="Wingdings" pitchFamily="2" charset="2"/>
              <a:buChar char="p"/>
            </a:pPr>
            <a:r>
              <a:rPr lang="pt-BR" sz="1300">
                <a:cs typeface="Arial" charset="0"/>
              </a:rPr>
              <a:t>Manutención de Vehculos e Camiones – 5 a 58%</a:t>
            </a:r>
          </a:p>
          <a:p>
            <a:pPr marL="533400" lvl="1" indent="-176213">
              <a:spcBef>
                <a:spcPct val="25000"/>
              </a:spcBef>
              <a:buClr>
                <a:srgbClr val="C5BA8E"/>
              </a:buClr>
              <a:buSzPct val="80000"/>
              <a:buFont typeface="Wingdings" pitchFamily="2" charset="2"/>
              <a:buChar char="p"/>
            </a:pPr>
            <a:r>
              <a:rPr lang="pt-BR" sz="1300">
                <a:cs typeface="Arial" charset="0"/>
              </a:rPr>
              <a:t>Manutención de Instalación eléctrica – 4 a 12%</a:t>
            </a:r>
          </a:p>
          <a:p>
            <a:pPr marL="533400" lvl="1" indent="-176213">
              <a:spcBef>
                <a:spcPct val="25000"/>
              </a:spcBef>
              <a:buClr>
                <a:srgbClr val="C5BA8E"/>
              </a:buClr>
              <a:buSzPct val="80000"/>
              <a:buFont typeface="Wingdings" pitchFamily="2" charset="2"/>
              <a:buChar char="p"/>
            </a:pPr>
            <a:r>
              <a:rPr lang="pt-BR" sz="1300">
                <a:cs typeface="Arial" charset="0"/>
              </a:rPr>
              <a:t>Serviços de Construcción Civil – 2 a 22%</a:t>
            </a:r>
          </a:p>
          <a:p>
            <a:pPr marL="533400" lvl="1" indent="-176213">
              <a:spcBef>
                <a:spcPct val="25000"/>
              </a:spcBef>
              <a:buClr>
                <a:srgbClr val="C5BA8E"/>
              </a:buClr>
              <a:buSzPct val="80000"/>
              <a:buFont typeface="Wingdings" pitchFamily="2" charset="2"/>
              <a:buChar char="p"/>
            </a:pPr>
            <a:r>
              <a:rPr lang="pt-BR" sz="1300">
                <a:cs typeface="Arial" charset="0"/>
              </a:rPr>
              <a:t>Servicios de Pintura – 1 a 18%</a:t>
            </a:r>
          </a:p>
        </p:txBody>
      </p:sp>
      <p:sp>
        <p:nvSpPr>
          <p:cNvPr id="1172483" name="Text Box 3"/>
          <p:cNvSpPr txBox="1">
            <a:spLocks noChangeArrowheads="1"/>
          </p:cNvSpPr>
          <p:nvPr/>
        </p:nvSpPr>
        <p:spPr bwMode="auto">
          <a:xfrm>
            <a:off x="668338" y="260350"/>
            <a:ext cx="7504112"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Arial" charset="0"/>
              </a:defRPr>
            </a:lvl1pPr>
            <a:lvl2pPr>
              <a:defRPr>
                <a:solidFill>
                  <a:schemeClr val="tx1"/>
                </a:solidFill>
                <a:latin typeface="Arial" charset="0"/>
              </a:defRPr>
            </a:lvl2pPr>
            <a:lvl3pPr>
              <a:defRPr>
                <a:solidFill>
                  <a:schemeClr val="tx1"/>
                </a:solidFill>
                <a:latin typeface="Arial" charset="0"/>
              </a:defRPr>
            </a:lvl3pPr>
            <a:lvl4pPr>
              <a:defRPr>
                <a:solidFill>
                  <a:schemeClr val="tx1"/>
                </a:solidFill>
                <a:latin typeface="Arial" charset="0"/>
              </a:defRPr>
            </a:lvl4pPr>
            <a:lvl5pPr>
              <a:defRPr>
                <a:solidFill>
                  <a:schemeClr val="tx1"/>
                </a:solidFill>
                <a:latin typeface="Arial" charset="0"/>
              </a:defRPr>
            </a:lvl5pPr>
            <a:lvl6pPr marL="457200" fontAlgn="base">
              <a:spcBef>
                <a:spcPct val="0"/>
              </a:spcBef>
              <a:spcAft>
                <a:spcPct val="0"/>
              </a:spcAft>
              <a:defRPr>
                <a:solidFill>
                  <a:schemeClr val="tx1"/>
                </a:solidFill>
                <a:latin typeface="Arial" charset="0"/>
              </a:defRPr>
            </a:lvl6pPr>
            <a:lvl7pPr marL="914400" fontAlgn="base">
              <a:spcBef>
                <a:spcPct val="0"/>
              </a:spcBef>
              <a:spcAft>
                <a:spcPct val="0"/>
              </a:spcAft>
              <a:defRPr>
                <a:solidFill>
                  <a:schemeClr val="tx1"/>
                </a:solidFill>
                <a:latin typeface="Arial" charset="0"/>
              </a:defRPr>
            </a:lvl7pPr>
            <a:lvl8pPr marL="1371600" fontAlgn="base">
              <a:spcBef>
                <a:spcPct val="0"/>
              </a:spcBef>
              <a:spcAft>
                <a:spcPct val="0"/>
              </a:spcAft>
              <a:defRPr>
                <a:solidFill>
                  <a:schemeClr val="tx1"/>
                </a:solidFill>
                <a:latin typeface="Arial" charset="0"/>
              </a:defRPr>
            </a:lvl8pPr>
            <a:lvl9pPr marL="1828800" fontAlgn="base">
              <a:spcBef>
                <a:spcPct val="0"/>
              </a:spcBef>
              <a:spcAft>
                <a:spcPct val="0"/>
              </a:spcAft>
              <a:defRPr>
                <a:solidFill>
                  <a:schemeClr val="tx1"/>
                </a:solidFill>
                <a:latin typeface="Arial" charset="0"/>
              </a:defRPr>
            </a:lvl9pPr>
          </a:lstStyle>
          <a:p>
            <a:r>
              <a:rPr lang="pt-BR" sz="2600" b="1">
                <a:solidFill>
                  <a:srgbClr val="C5BA8E"/>
                </a:solidFill>
                <a:cs typeface="Arial" charset="0"/>
              </a:rPr>
              <a:t>Ahorros en servicios y projectos</a:t>
            </a:r>
            <a:endParaRPr lang="pt-BR" sz="2000" b="1">
              <a:solidFill>
                <a:srgbClr val="C5BA8E"/>
              </a:solidFill>
              <a:cs typeface="Arial" charset="0"/>
            </a:endParaRPr>
          </a:p>
        </p:txBody>
      </p:sp>
      <p:sp>
        <p:nvSpPr>
          <p:cNvPr id="1172484" name="Rectangle 4"/>
          <p:cNvSpPr>
            <a:spLocks noChangeArrowheads="1"/>
          </p:cNvSpPr>
          <p:nvPr/>
        </p:nvSpPr>
        <p:spPr bwMode="auto">
          <a:xfrm>
            <a:off x="4572000" y="1484313"/>
            <a:ext cx="4284663" cy="4537075"/>
          </a:xfrm>
          <a:prstGeom prst="rect">
            <a:avLst/>
          </a:prstGeom>
          <a:noFill/>
          <a:ln w="9525" algn="ctr">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533400" lvl="1" indent="-176213">
              <a:spcBef>
                <a:spcPct val="25000"/>
              </a:spcBef>
              <a:buClr>
                <a:srgbClr val="C5BA8E"/>
              </a:buClr>
              <a:buSzPct val="80000"/>
              <a:buFont typeface="Wingdings" pitchFamily="2" charset="2"/>
              <a:buChar char="p"/>
            </a:pPr>
            <a:r>
              <a:rPr lang="pt-BR" sz="1300">
                <a:cs typeface="Arial" charset="0"/>
              </a:rPr>
              <a:t>Servicios de TI – 5 a 22%</a:t>
            </a:r>
          </a:p>
          <a:p>
            <a:pPr marL="533400" lvl="1" indent="-176213">
              <a:spcBef>
                <a:spcPct val="25000"/>
              </a:spcBef>
              <a:buClr>
                <a:srgbClr val="C5BA8E"/>
              </a:buClr>
              <a:buSzPct val="80000"/>
              <a:buFont typeface="Wingdings" pitchFamily="2" charset="2"/>
              <a:buChar char="p"/>
            </a:pPr>
            <a:r>
              <a:rPr lang="pt-BR" sz="1300">
                <a:cs typeface="Arial" charset="0"/>
              </a:rPr>
              <a:t>Transporte de Personal – 2 a 10%</a:t>
            </a:r>
          </a:p>
          <a:p>
            <a:pPr marL="533400" lvl="1" indent="-176213">
              <a:spcBef>
                <a:spcPct val="25000"/>
              </a:spcBef>
              <a:buClr>
                <a:srgbClr val="C5BA8E"/>
              </a:buClr>
              <a:buSzPct val="80000"/>
              <a:buFont typeface="Wingdings" pitchFamily="2" charset="2"/>
              <a:buChar char="p"/>
            </a:pPr>
            <a:r>
              <a:rPr lang="pt-BR" sz="1300">
                <a:cs typeface="Arial" charset="0"/>
              </a:rPr>
              <a:t>Transporte de Cargas – 14 a 30%</a:t>
            </a:r>
          </a:p>
          <a:p>
            <a:pPr marL="533400" lvl="1" indent="-176213">
              <a:spcBef>
                <a:spcPct val="25000"/>
              </a:spcBef>
              <a:buClr>
                <a:srgbClr val="C5BA8E"/>
              </a:buClr>
              <a:buSzPct val="80000"/>
              <a:buFont typeface="Wingdings" pitchFamily="2" charset="2"/>
              <a:buNone/>
            </a:pPr>
            <a:endParaRPr lang="pt-BR" sz="1300">
              <a:cs typeface="Arial" charset="0"/>
            </a:endParaRPr>
          </a:p>
          <a:p>
            <a:pPr marL="533400" lvl="1" indent="-176213">
              <a:spcBef>
                <a:spcPct val="25000"/>
              </a:spcBef>
              <a:buClr>
                <a:srgbClr val="C5BA8E"/>
              </a:buClr>
              <a:buSzPct val="80000"/>
              <a:buFont typeface="Wingdings" pitchFamily="2" charset="2"/>
              <a:buNone/>
            </a:pPr>
            <a:r>
              <a:rPr lang="pt-BR" sz="1300" u="sng">
                <a:cs typeface="Arial" charset="0"/>
              </a:rPr>
              <a:t>Projectos</a:t>
            </a:r>
          </a:p>
          <a:p>
            <a:pPr marL="533400" lvl="1" indent="-176213">
              <a:spcBef>
                <a:spcPct val="25000"/>
              </a:spcBef>
              <a:buClr>
                <a:srgbClr val="C5BA8E"/>
              </a:buClr>
              <a:buSzPct val="80000"/>
              <a:buFont typeface="Wingdings" pitchFamily="2" charset="2"/>
              <a:buChar char="p"/>
            </a:pPr>
            <a:r>
              <a:rPr lang="pt-BR" sz="1300">
                <a:cs typeface="Arial" charset="0"/>
              </a:rPr>
              <a:t>Construcción de ferrovia– 1 a 14%</a:t>
            </a:r>
          </a:p>
          <a:p>
            <a:pPr marL="533400" lvl="1" indent="-176213">
              <a:spcBef>
                <a:spcPct val="25000"/>
              </a:spcBef>
              <a:buClr>
                <a:srgbClr val="C5BA8E"/>
              </a:buClr>
              <a:buSzPct val="80000"/>
              <a:buFont typeface="Wingdings" pitchFamily="2" charset="2"/>
              <a:buChar char="p"/>
            </a:pPr>
            <a:r>
              <a:rPr lang="pt-BR" sz="1300">
                <a:cs typeface="Arial" charset="0"/>
              </a:rPr>
              <a:t>Construcción de almacenes– 3 a 28%</a:t>
            </a:r>
          </a:p>
          <a:p>
            <a:pPr marL="533400" lvl="1" indent="-176213">
              <a:spcBef>
                <a:spcPct val="25000"/>
              </a:spcBef>
              <a:buClr>
                <a:srgbClr val="C5BA8E"/>
              </a:buClr>
              <a:buSzPct val="80000"/>
              <a:buFont typeface="Wingdings" pitchFamily="2" charset="2"/>
              <a:buChar char="p"/>
            </a:pPr>
            <a:r>
              <a:rPr lang="pt-BR" sz="1300">
                <a:cs typeface="Arial" charset="0"/>
              </a:rPr>
              <a:t>Montajes Eletromecánicos e  Instrumentación Industrial – 9%</a:t>
            </a:r>
          </a:p>
          <a:p>
            <a:pPr marL="533400" lvl="1" indent="-176213">
              <a:spcBef>
                <a:spcPct val="25000"/>
              </a:spcBef>
              <a:buClr>
                <a:srgbClr val="C5BA8E"/>
              </a:buClr>
              <a:buSzPct val="80000"/>
              <a:buFont typeface="Wingdings" pitchFamily="2" charset="2"/>
              <a:buChar char="p"/>
            </a:pPr>
            <a:r>
              <a:rPr lang="pt-BR" sz="1300">
                <a:cs typeface="Arial" charset="0"/>
              </a:rPr>
              <a:t>Obras Civiles Diversas – 2 a 15%</a:t>
            </a:r>
          </a:p>
          <a:p>
            <a:pPr marL="533400" lvl="1" indent="-176213">
              <a:spcBef>
                <a:spcPct val="25000"/>
              </a:spcBef>
              <a:buClr>
                <a:srgbClr val="C5BA8E"/>
              </a:buClr>
              <a:buSzPct val="80000"/>
              <a:buFont typeface="Wingdings" pitchFamily="2" charset="2"/>
              <a:buChar char="p"/>
            </a:pPr>
            <a:r>
              <a:rPr lang="pt-BR" sz="1300">
                <a:cs typeface="Arial" charset="0"/>
              </a:rPr>
              <a:t>Procesos de Expansión – 3%</a:t>
            </a:r>
          </a:p>
          <a:p>
            <a:pPr marL="533400" lvl="1" indent="-176213">
              <a:spcBef>
                <a:spcPct val="25000"/>
              </a:spcBef>
              <a:buClr>
                <a:srgbClr val="C5BA8E"/>
              </a:buClr>
              <a:buSzPct val="80000"/>
              <a:buFont typeface="Wingdings" pitchFamily="2" charset="2"/>
              <a:buChar char="p"/>
            </a:pPr>
            <a:r>
              <a:rPr lang="pt-BR" sz="1300">
                <a:cs typeface="Arial" charset="0"/>
              </a:rPr>
              <a:t>Redes de Distribuicción y  Subestaciones de Energia Elétrica – 4 a 5%</a:t>
            </a:r>
          </a:p>
          <a:p>
            <a:pPr marL="533400" lvl="1" indent="-176213">
              <a:spcBef>
                <a:spcPct val="25000"/>
              </a:spcBef>
              <a:buClr>
                <a:srgbClr val="C5BA8E"/>
              </a:buClr>
              <a:buSzPct val="80000"/>
              <a:buFont typeface="Wingdings" pitchFamily="2" charset="2"/>
              <a:buChar char="p"/>
            </a:pPr>
            <a:r>
              <a:rPr lang="pt-BR" sz="1300">
                <a:cs typeface="Arial" charset="0"/>
              </a:rPr>
              <a:t>Reforma de Estruturas Metálicas – 1%</a:t>
            </a:r>
          </a:p>
        </p:txBody>
      </p:sp>
    </p:spTree>
    <p:custDataLst>
      <p:tags r:id="rId1"/>
    </p:custDataLst>
    <p:extLst>
      <p:ext uri="{BB962C8B-B14F-4D97-AF65-F5344CB8AC3E}">
        <p14:creationId xmlns:p14="http://schemas.microsoft.com/office/powerpoint/2010/main" val="151720798"/>
      </p:ext>
    </p:extLst>
  </p:cSld>
  <p:clrMapOvr>
    <a:masterClrMapping/>
  </p:clrMapOvr>
  <p:transition>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AutoShape 2"/>
          <p:cNvSpPr>
            <a:spLocks noChangeArrowheads="1"/>
          </p:cNvSpPr>
          <p:nvPr/>
        </p:nvSpPr>
        <p:spPr bwMode="auto">
          <a:xfrm>
            <a:off x="7391400" y="838200"/>
            <a:ext cx="1663700" cy="5969000"/>
          </a:xfrm>
          <a:prstGeom prst="roundRect">
            <a:avLst>
              <a:gd name="adj" fmla="val 5727"/>
            </a:avLst>
          </a:prstGeom>
          <a:solidFill>
            <a:srgbClr val="EAEAEA"/>
          </a:solidFill>
          <a:ln w="19050">
            <a:solidFill>
              <a:srgbClr val="DDDDDD"/>
            </a:solidFill>
            <a:round/>
            <a:headEnd/>
            <a:tailEnd/>
          </a:ln>
        </p:spPr>
        <p:txBody>
          <a:bodyPr anchor="ctr"/>
          <a:lstStyle/>
          <a:p>
            <a:endParaRPr lang="es-ES"/>
          </a:p>
        </p:txBody>
      </p:sp>
      <p:sp>
        <p:nvSpPr>
          <p:cNvPr id="23555" name="Text Box 3"/>
          <p:cNvSpPr txBox="1">
            <a:spLocks noChangeArrowheads="1"/>
          </p:cNvSpPr>
          <p:nvPr/>
        </p:nvSpPr>
        <p:spPr bwMode="auto">
          <a:xfrm>
            <a:off x="7620000" y="3733800"/>
            <a:ext cx="1295400" cy="466725"/>
          </a:xfrm>
          <a:prstGeom prst="rect">
            <a:avLst/>
          </a:prstGeom>
          <a:solidFill>
            <a:srgbClr val="EAEAEA"/>
          </a:solidFill>
          <a:ln w="19050">
            <a:solidFill>
              <a:srgbClr val="DDDDDD"/>
            </a:solidFill>
            <a:miter lim="800000"/>
            <a:headEnd/>
            <a:tailEnd/>
          </a:ln>
        </p:spPr>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s-ES_tradnl" sz="1200" b="1">
                <a:solidFill>
                  <a:srgbClr val="C0C0C0"/>
                </a:solidFill>
                <a:latin typeface="Tahoma" pitchFamily="34" charset="0"/>
              </a:rPr>
              <a:t>Transporte Terrestre Frío</a:t>
            </a:r>
            <a:endParaRPr lang="es-ES" sz="1200" b="1">
              <a:solidFill>
                <a:srgbClr val="C0C0C0"/>
              </a:solidFill>
              <a:latin typeface="Tahoma" pitchFamily="34" charset="0"/>
            </a:endParaRPr>
          </a:p>
        </p:txBody>
      </p:sp>
      <p:sp>
        <p:nvSpPr>
          <p:cNvPr id="23556" name="Text Box 4"/>
          <p:cNvSpPr txBox="1">
            <a:spLocks noChangeArrowheads="1"/>
          </p:cNvSpPr>
          <p:nvPr/>
        </p:nvSpPr>
        <p:spPr bwMode="auto">
          <a:xfrm>
            <a:off x="7467600" y="1676400"/>
            <a:ext cx="1524000" cy="1295400"/>
          </a:xfrm>
          <a:prstGeom prst="rect">
            <a:avLst/>
          </a:prstGeom>
          <a:solidFill>
            <a:srgbClr val="EAEAEA"/>
          </a:solidFill>
          <a:ln w="19050">
            <a:solidFill>
              <a:srgbClr val="DDDDDD"/>
            </a:solidFill>
            <a:miter lim="800000"/>
            <a:headEnd/>
            <a:tailEnd/>
          </a:ln>
        </p:spPr>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s-ES_tradnl" sz="1200" b="1">
                <a:solidFill>
                  <a:srgbClr val="C0C0C0"/>
                </a:solidFill>
                <a:latin typeface="Tahoma" pitchFamily="34" charset="0"/>
              </a:rPr>
              <a:t>CLIENTES:</a:t>
            </a:r>
          </a:p>
          <a:p>
            <a:pPr algn="ctr" eaLnBrk="1" hangingPunct="1"/>
            <a:r>
              <a:rPr lang="es-ES_tradnl" sz="1200" b="1">
                <a:solidFill>
                  <a:srgbClr val="C0C0C0"/>
                </a:solidFill>
                <a:latin typeface="Tahoma" pitchFamily="34" charset="0"/>
              </a:rPr>
              <a:t>Reprocesadores</a:t>
            </a:r>
          </a:p>
          <a:p>
            <a:pPr algn="ctr" eaLnBrk="1" hangingPunct="1"/>
            <a:r>
              <a:rPr lang="es-ES_tradnl" sz="1200" b="1">
                <a:solidFill>
                  <a:srgbClr val="C0C0C0"/>
                </a:solidFill>
                <a:latin typeface="Tahoma" pitchFamily="34" charset="0"/>
              </a:rPr>
              <a:t>Institucionales</a:t>
            </a:r>
          </a:p>
          <a:p>
            <a:pPr algn="ctr" eaLnBrk="1" hangingPunct="1"/>
            <a:r>
              <a:rPr lang="es-ES_tradnl" sz="1200" b="1">
                <a:solidFill>
                  <a:srgbClr val="C0C0C0"/>
                </a:solidFill>
                <a:latin typeface="Tahoma" pitchFamily="34" charset="0"/>
              </a:rPr>
              <a:t>Supermercados</a:t>
            </a:r>
          </a:p>
          <a:p>
            <a:pPr algn="ctr" eaLnBrk="1" hangingPunct="1"/>
            <a:r>
              <a:rPr lang="es-ES_tradnl" sz="1200" b="1">
                <a:solidFill>
                  <a:srgbClr val="C0C0C0"/>
                </a:solidFill>
                <a:latin typeface="Tahoma" pitchFamily="34" charset="0"/>
              </a:rPr>
              <a:t>Restaurantes</a:t>
            </a:r>
            <a:endParaRPr lang="es-ES" sz="1200" b="1">
              <a:solidFill>
                <a:srgbClr val="C0C0C0"/>
              </a:solidFill>
              <a:latin typeface="Tahoma" pitchFamily="34" charset="0"/>
            </a:endParaRPr>
          </a:p>
        </p:txBody>
      </p:sp>
      <p:sp>
        <p:nvSpPr>
          <p:cNvPr id="23557" name="Text Box 5"/>
          <p:cNvSpPr txBox="1">
            <a:spLocks noChangeArrowheads="1"/>
          </p:cNvSpPr>
          <p:nvPr/>
        </p:nvSpPr>
        <p:spPr bwMode="auto">
          <a:xfrm>
            <a:off x="7467600" y="1066800"/>
            <a:ext cx="1524000" cy="381000"/>
          </a:xfrm>
          <a:prstGeom prst="rect">
            <a:avLst/>
          </a:prstGeom>
          <a:solidFill>
            <a:srgbClr val="EAEAEA"/>
          </a:solidFill>
          <a:ln w="19050">
            <a:solidFill>
              <a:srgbClr val="DDDDDD"/>
            </a:solidFill>
            <a:miter lim="800000"/>
            <a:headEnd/>
            <a:tailEnd/>
          </a:ln>
        </p:spPr>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s-ES_tradnl" sz="1200" b="1">
                <a:solidFill>
                  <a:srgbClr val="C0C0C0"/>
                </a:solidFill>
                <a:latin typeface="Tahoma" pitchFamily="34" charset="0"/>
              </a:rPr>
              <a:t>Consumidores</a:t>
            </a:r>
            <a:endParaRPr lang="es-ES" sz="1200" b="1">
              <a:solidFill>
                <a:srgbClr val="C0C0C0"/>
              </a:solidFill>
              <a:latin typeface="Tahoma" pitchFamily="34" charset="0"/>
            </a:endParaRPr>
          </a:p>
        </p:txBody>
      </p:sp>
      <p:sp>
        <p:nvSpPr>
          <p:cNvPr id="23558" name="Text Box 6"/>
          <p:cNvSpPr txBox="1">
            <a:spLocks noChangeArrowheads="1"/>
          </p:cNvSpPr>
          <p:nvPr/>
        </p:nvSpPr>
        <p:spPr bwMode="auto">
          <a:xfrm>
            <a:off x="7467600" y="3124200"/>
            <a:ext cx="1524000" cy="381000"/>
          </a:xfrm>
          <a:prstGeom prst="rect">
            <a:avLst/>
          </a:prstGeom>
          <a:solidFill>
            <a:srgbClr val="EAEAEA"/>
          </a:solidFill>
          <a:ln w="19050">
            <a:solidFill>
              <a:srgbClr val="DDDDDD"/>
            </a:solidFill>
            <a:miter lim="800000"/>
            <a:headEnd/>
            <a:tailEnd/>
          </a:ln>
        </p:spPr>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s-ES_tradnl" sz="1200" b="1">
                <a:solidFill>
                  <a:srgbClr val="C0C0C0"/>
                </a:solidFill>
                <a:latin typeface="Tahoma" pitchFamily="34" charset="0"/>
              </a:rPr>
              <a:t>Mayoristas</a:t>
            </a:r>
            <a:endParaRPr lang="es-ES" sz="1200" b="1">
              <a:solidFill>
                <a:srgbClr val="C0C0C0"/>
              </a:solidFill>
              <a:latin typeface="Tahoma" pitchFamily="34" charset="0"/>
            </a:endParaRPr>
          </a:p>
        </p:txBody>
      </p:sp>
      <p:sp>
        <p:nvSpPr>
          <p:cNvPr id="23559" name="Text Box 7"/>
          <p:cNvSpPr txBox="1">
            <a:spLocks noChangeArrowheads="1"/>
          </p:cNvSpPr>
          <p:nvPr/>
        </p:nvSpPr>
        <p:spPr bwMode="auto">
          <a:xfrm>
            <a:off x="7620000" y="2616200"/>
            <a:ext cx="1295400" cy="304800"/>
          </a:xfrm>
          <a:prstGeom prst="rect">
            <a:avLst/>
          </a:prstGeom>
          <a:solidFill>
            <a:srgbClr val="EAEAEA"/>
          </a:solidFill>
          <a:ln w="19050">
            <a:solidFill>
              <a:srgbClr val="DDDDDD"/>
            </a:solidFill>
            <a:miter lim="800000"/>
            <a:headEnd/>
            <a:tailEnd/>
          </a:ln>
        </p:spPr>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s-ES_tradnl" sz="1200" b="1">
                <a:solidFill>
                  <a:srgbClr val="C0C0C0"/>
                </a:solidFill>
                <a:latin typeface="Tahoma" pitchFamily="34" charset="0"/>
              </a:rPr>
              <a:t>I &amp; D Clientes</a:t>
            </a:r>
            <a:endParaRPr lang="es-ES" sz="1200" b="1">
              <a:solidFill>
                <a:srgbClr val="C0C0C0"/>
              </a:solidFill>
              <a:latin typeface="Tahoma" pitchFamily="34" charset="0"/>
            </a:endParaRPr>
          </a:p>
        </p:txBody>
      </p:sp>
      <p:sp>
        <p:nvSpPr>
          <p:cNvPr id="23560" name="Line 8"/>
          <p:cNvSpPr>
            <a:spLocks noChangeShapeType="1"/>
          </p:cNvSpPr>
          <p:nvPr/>
        </p:nvSpPr>
        <p:spPr bwMode="auto">
          <a:xfrm flipV="1">
            <a:off x="8229600" y="2895600"/>
            <a:ext cx="0" cy="38100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grpSp>
        <p:nvGrpSpPr>
          <p:cNvPr id="23561" name="Group 9"/>
          <p:cNvGrpSpPr>
            <a:grpSpLocks/>
          </p:cNvGrpSpPr>
          <p:nvPr/>
        </p:nvGrpSpPr>
        <p:grpSpPr bwMode="auto">
          <a:xfrm>
            <a:off x="5903913" y="2438400"/>
            <a:ext cx="1782762" cy="330200"/>
            <a:chOff x="3719" y="1536"/>
            <a:chExt cx="1123" cy="208"/>
          </a:xfrm>
        </p:grpSpPr>
        <p:sp>
          <p:nvSpPr>
            <p:cNvPr id="23669" name="Line 10"/>
            <p:cNvSpPr>
              <a:spLocks noChangeShapeType="1"/>
            </p:cNvSpPr>
            <p:nvPr/>
          </p:nvSpPr>
          <p:spPr bwMode="auto">
            <a:xfrm rot="16200000" flipV="1">
              <a:off x="3819" y="1474"/>
              <a:ext cx="0" cy="20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670" name="Freeform 11"/>
            <p:cNvSpPr>
              <a:spLocks/>
            </p:cNvSpPr>
            <p:nvPr/>
          </p:nvSpPr>
          <p:spPr bwMode="auto">
            <a:xfrm rot="5400000">
              <a:off x="3940" y="1508"/>
              <a:ext cx="39" cy="96"/>
            </a:xfrm>
            <a:custGeom>
              <a:avLst/>
              <a:gdLst>
                <a:gd name="T0" fmla="*/ 39 w 39"/>
                <a:gd name="T1" fmla="*/ 0 h 96"/>
                <a:gd name="T2" fmla="*/ 9 w 39"/>
                <a:gd name="T3" fmla="*/ 15 h 96"/>
                <a:gd name="T4" fmla="*/ 0 w 39"/>
                <a:gd name="T5" fmla="*/ 48 h 96"/>
                <a:gd name="T6" fmla="*/ 12 w 39"/>
                <a:gd name="T7" fmla="*/ 78 h 96"/>
                <a:gd name="T8" fmla="*/ 36 w 39"/>
                <a:gd name="T9" fmla="*/ 96 h 96"/>
                <a:gd name="T10" fmla="*/ 0 60000 65536"/>
                <a:gd name="T11" fmla="*/ 0 60000 65536"/>
                <a:gd name="T12" fmla="*/ 0 60000 65536"/>
                <a:gd name="T13" fmla="*/ 0 60000 65536"/>
                <a:gd name="T14" fmla="*/ 0 60000 65536"/>
                <a:gd name="T15" fmla="*/ 0 w 39"/>
                <a:gd name="T16" fmla="*/ 0 h 96"/>
                <a:gd name="T17" fmla="*/ 39 w 39"/>
                <a:gd name="T18" fmla="*/ 96 h 96"/>
              </a:gdLst>
              <a:ahLst/>
              <a:cxnLst>
                <a:cxn ang="T10">
                  <a:pos x="T0" y="T1"/>
                </a:cxn>
                <a:cxn ang="T11">
                  <a:pos x="T2" y="T3"/>
                </a:cxn>
                <a:cxn ang="T12">
                  <a:pos x="T4" y="T5"/>
                </a:cxn>
                <a:cxn ang="T13">
                  <a:pos x="T6" y="T7"/>
                </a:cxn>
                <a:cxn ang="T14">
                  <a:pos x="T8" y="T9"/>
                </a:cxn>
              </a:cxnLst>
              <a:rect l="T15" t="T16" r="T17" b="T18"/>
              <a:pathLst>
                <a:path w="39" h="96">
                  <a:moveTo>
                    <a:pt x="39" y="0"/>
                  </a:moveTo>
                  <a:cubicBezTo>
                    <a:pt x="27" y="3"/>
                    <a:pt x="16" y="7"/>
                    <a:pt x="9" y="15"/>
                  </a:cubicBezTo>
                  <a:cubicBezTo>
                    <a:pt x="2" y="23"/>
                    <a:pt x="0" y="38"/>
                    <a:pt x="0" y="48"/>
                  </a:cubicBezTo>
                  <a:cubicBezTo>
                    <a:pt x="0" y="58"/>
                    <a:pt x="6" y="70"/>
                    <a:pt x="12" y="78"/>
                  </a:cubicBezTo>
                  <a:cubicBezTo>
                    <a:pt x="18" y="86"/>
                    <a:pt x="27" y="91"/>
                    <a:pt x="36" y="96"/>
                  </a:cubicBezTo>
                </a:path>
              </a:pathLst>
            </a:custGeom>
            <a:noFill/>
            <a:ln w="38100" cap="flat" cmpd="sng">
              <a:solidFill>
                <a:srgbClr val="FF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es-CL"/>
            </a:p>
          </p:txBody>
        </p:sp>
        <p:cxnSp>
          <p:nvCxnSpPr>
            <p:cNvPr id="23671" name="AutoShape 12"/>
            <p:cNvCxnSpPr>
              <a:cxnSpLocks noChangeShapeType="1"/>
              <a:stCxn id="23670" idx="0"/>
              <a:endCxn id="23559" idx="1"/>
            </p:cNvCxnSpPr>
            <p:nvPr/>
          </p:nvCxnSpPr>
          <p:spPr bwMode="auto">
            <a:xfrm>
              <a:off x="4014" y="1574"/>
              <a:ext cx="828" cy="170"/>
            </a:xfrm>
            <a:prstGeom prst="bentConnector3">
              <a:avLst>
                <a:gd name="adj1" fmla="val 50000"/>
              </a:avLst>
            </a:prstGeom>
            <a:noFill/>
            <a:ln w="38100">
              <a:solidFill>
                <a:srgbClr val="FF0000"/>
              </a:solidFill>
              <a:miter lim="800000"/>
              <a:headEnd/>
              <a:tailEnd type="triangle" w="med" len="med"/>
            </a:ln>
            <a:extLst>
              <a:ext uri="{909E8E84-426E-40DD-AFC4-6F175D3DCCD1}">
                <a14:hiddenFill xmlns:a14="http://schemas.microsoft.com/office/drawing/2010/main">
                  <a:noFill/>
                </a14:hiddenFill>
              </a:ext>
            </a:extLst>
          </p:spPr>
        </p:cxnSp>
      </p:grpSp>
      <p:sp>
        <p:nvSpPr>
          <p:cNvPr id="23562" name="Line 13"/>
          <p:cNvSpPr>
            <a:spLocks noChangeShapeType="1"/>
          </p:cNvSpPr>
          <p:nvPr/>
        </p:nvSpPr>
        <p:spPr bwMode="auto">
          <a:xfrm flipV="1">
            <a:off x="8229600" y="1371600"/>
            <a:ext cx="0" cy="45720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563" name="Line 14"/>
          <p:cNvSpPr>
            <a:spLocks noChangeShapeType="1"/>
          </p:cNvSpPr>
          <p:nvPr/>
        </p:nvSpPr>
        <p:spPr bwMode="auto">
          <a:xfrm flipV="1">
            <a:off x="8229600" y="3429000"/>
            <a:ext cx="0" cy="38100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564" name="Text Box 15"/>
          <p:cNvSpPr txBox="1">
            <a:spLocks noChangeArrowheads="1"/>
          </p:cNvSpPr>
          <p:nvPr/>
        </p:nvSpPr>
        <p:spPr bwMode="auto">
          <a:xfrm>
            <a:off x="1524000" y="1590675"/>
            <a:ext cx="4648200" cy="390525"/>
          </a:xfrm>
          <a:prstGeom prst="rect">
            <a:avLst/>
          </a:prstGeom>
          <a:solidFill>
            <a:srgbClr val="EAEAEA"/>
          </a:solidFill>
          <a:ln w="19050">
            <a:solidFill>
              <a:srgbClr val="DDDDDD"/>
            </a:solidFill>
            <a:miter lim="800000"/>
            <a:headEnd/>
            <a:tailEnd/>
          </a:ln>
        </p:spPr>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s-ES_tradnl" sz="1200" b="1">
                <a:solidFill>
                  <a:srgbClr val="C0C0C0"/>
                </a:solidFill>
                <a:latin typeface="Tahoma" pitchFamily="34" charset="0"/>
              </a:rPr>
              <a:t>Agentes responsables de Trazabilidad (ISO, HACCP, etc)</a:t>
            </a:r>
            <a:endParaRPr lang="es-ES" sz="1200" b="1">
              <a:solidFill>
                <a:srgbClr val="C0C0C0"/>
              </a:solidFill>
              <a:latin typeface="Tahoma" pitchFamily="34" charset="0"/>
            </a:endParaRPr>
          </a:p>
        </p:txBody>
      </p:sp>
      <p:sp>
        <p:nvSpPr>
          <p:cNvPr id="23565" name="Text Box 16"/>
          <p:cNvSpPr txBox="1">
            <a:spLocks noChangeArrowheads="1"/>
          </p:cNvSpPr>
          <p:nvPr/>
        </p:nvSpPr>
        <p:spPr bwMode="auto">
          <a:xfrm>
            <a:off x="1600200" y="2895600"/>
            <a:ext cx="914400" cy="609600"/>
          </a:xfrm>
          <a:prstGeom prst="rect">
            <a:avLst/>
          </a:prstGeom>
          <a:solidFill>
            <a:srgbClr val="EAEAEA"/>
          </a:solidFill>
          <a:ln w="19050">
            <a:solidFill>
              <a:srgbClr val="DDDDDD"/>
            </a:solidFill>
            <a:miter lim="800000"/>
            <a:headEnd/>
            <a:tailEnd/>
          </a:ln>
        </p:spPr>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s-ES_tradnl" sz="1200" b="1">
                <a:solidFill>
                  <a:srgbClr val="C0C0C0"/>
                </a:solidFill>
                <a:latin typeface="Tahoma" pitchFamily="34" charset="0"/>
              </a:rPr>
              <a:t>Alimen-tos</a:t>
            </a:r>
            <a:endParaRPr lang="es-ES" sz="1200" b="1">
              <a:solidFill>
                <a:srgbClr val="C0C0C0"/>
              </a:solidFill>
              <a:latin typeface="Tahoma" pitchFamily="34" charset="0"/>
            </a:endParaRPr>
          </a:p>
        </p:txBody>
      </p:sp>
      <p:sp>
        <p:nvSpPr>
          <p:cNvPr id="23566" name="Text Box 17"/>
          <p:cNvSpPr txBox="1">
            <a:spLocks noChangeArrowheads="1"/>
          </p:cNvSpPr>
          <p:nvPr/>
        </p:nvSpPr>
        <p:spPr bwMode="auto">
          <a:xfrm>
            <a:off x="4419600" y="2895600"/>
            <a:ext cx="914400" cy="609600"/>
          </a:xfrm>
          <a:prstGeom prst="rect">
            <a:avLst/>
          </a:prstGeom>
          <a:solidFill>
            <a:srgbClr val="EAEAEA"/>
          </a:solidFill>
          <a:ln w="19050">
            <a:solidFill>
              <a:srgbClr val="DDDDDD"/>
            </a:solidFill>
            <a:miter lim="800000"/>
            <a:headEnd/>
            <a:tailEnd/>
          </a:ln>
        </p:spPr>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s-ES_tradnl" sz="1200" b="1">
                <a:solidFill>
                  <a:srgbClr val="C0C0C0"/>
                </a:solidFill>
                <a:latin typeface="Tahoma" pitchFamily="34" charset="0"/>
              </a:rPr>
              <a:t>Centros de Mar</a:t>
            </a:r>
            <a:endParaRPr lang="es-ES" sz="1200" b="1">
              <a:solidFill>
                <a:srgbClr val="C0C0C0"/>
              </a:solidFill>
              <a:latin typeface="Tahoma" pitchFamily="34" charset="0"/>
            </a:endParaRPr>
          </a:p>
        </p:txBody>
      </p:sp>
      <p:sp>
        <p:nvSpPr>
          <p:cNvPr id="23567" name="Text Box 18"/>
          <p:cNvSpPr txBox="1">
            <a:spLocks noChangeArrowheads="1"/>
          </p:cNvSpPr>
          <p:nvPr/>
        </p:nvSpPr>
        <p:spPr bwMode="auto">
          <a:xfrm>
            <a:off x="4876800" y="2133600"/>
            <a:ext cx="1066800" cy="466725"/>
          </a:xfrm>
          <a:prstGeom prst="rect">
            <a:avLst/>
          </a:prstGeom>
          <a:solidFill>
            <a:srgbClr val="EAEAEA"/>
          </a:solidFill>
          <a:ln w="19050">
            <a:solidFill>
              <a:srgbClr val="DDDDDD"/>
            </a:solidFill>
            <a:miter lim="800000"/>
            <a:headEnd/>
            <a:tailEnd/>
          </a:ln>
        </p:spPr>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s-ES_tradnl" sz="1200" b="1">
                <a:solidFill>
                  <a:srgbClr val="C0C0C0"/>
                </a:solidFill>
                <a:latin typeface="Tahoma" pitchFamily="34" charset="0"/>
              </a:rPr>
              <a:t>Planta de Proceso</a:t>
            </a:r>
            <a:endParaRPr lang="es-ES" sz="1200" b="1">
              <a:solidFill>
                <a:srgbClr val="C0C0C0"/>
              </a:solidFill>
              <a:latin typeface="Tahoma" pitchFamily="34" charset="0"/>
            </a:endParaRPr>
          </a:p>
        </p:txBody>
      </p:sp>
      <p:sp>
        <p:nvSpPr>
          <p:cNvPr id="23568" name="Text Box 19"/>
          <p:cNvSpPr txBox="1">
            <a:spLocks noChangeArrowheads="1"/>
          </p:cNvSpPr>
          <p:nvPr/>
        </p:nvSpPr>
        <p:spPr bwMode="auto">
          <a:xfrm>
            <a:off x="1600200" y="3830638"/>
            <a:ext cx="4191000" cy="512762"/>
          </a:xfrm>
          <a:prstGeom prst="rect">
            <a:avLst/>
          </a:prstGeom>
          <a:solidFill>
            <a:srgbClr val="EAEAEA"/>
          </a:solidFill>
          <a:ln w="19050">
            <a:solidFill>
              <a:srgbClr val="DDDDDD"/>
            </a:solidFill>
            <a:miter lim="800000"/>
            <a:headEnd/>
            <a:tailEnd/>
          </a:ln>
        </p:spPr>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s-ES_tradnl" sz="1200" b="1">
                <a:solidFill>
                  <a:srgbClr val="C0C0C0"/>
                </a:solidFill>
                <a:latin typeface="Tahoma" pitchFamily="34" charset="0"/>
              </a:rPr>
              <a:t>Investigación y Desarrollo</a:t>
            </a:r>
            <a:endParaRPr lang="es-ES" sz="1200" b="1">
              <a:solidFill>
                <a:srgbClr val="C0C0C0"/>
              </a:solidFill>
              <a:latin typeface="Tahoma" pitchFamily="34" charset="0"/>
            </a:endParaRPr>
          </a:p>
        </p:txBody>
      </p:sp>
      <p:sp>
        <p:nvSpPr>
          <p:cNvPr id="23569" name="Text Box 20"/>
          <p:cNvSpPr txBox="1">
            <a:spLocks noChangeArrowheads="1"/>
          </p:cNvSpPr>
          <p:nvPr/>
        </p:nvSpPr>
        <p:spPr bwMode="auto">
          <a:xfrm>
            <a:off x="228600" y="4886325"/>
            <a:ext cx="2438400" cy="466725"/>
          </a:xfrm>
          <a:prstGeom prst="rect">
            <a:avLst/>
          </a:prstGeom>
          <a:solidFill>
            <a:srgbClr val="EAEAEA"/>
          </a:solidFill>
          <a:ln w="19050">
            <a:solidFill>
              <a:srgbClr val="DDDDDD"/>
            </a:solidFill>
            <a:miter lim="800000"/>
            <a:headEnd/>
            <a:tailEnd/>
          </a:ln>
        </p:spPr>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s-ES_tradnl" sz="1200" b="1">
                <a:solidFill>
                  <a:srgbClr val="C0C0C0"/>
                </a:solidFill>
                <a:latin typeface="Tahoma" pitchFamily="34" charset="0"/>
              </a:rPr>
              <a:t>Proveedores Mat. Primas</a:t>
            </a:r>
            <a:endParaRPr lang="es-ES" sz="1200" b="1">
              <a:solidFill>
                <a:srgbClr val="C0C0C0"/>
              </a:solidFill>
              <a:latin typeface="Tahoma" pitchFamily="34" charset="0"/>
            </a:endParaRPr>
          </a:p>
        </p:txBody>
      </p:sp>
      <p:sp>
        <p:nvSpPr>
          <p:cNvPr id="23570" name="Text Box 21"/>
          <p:cNvSpPr txBox="1">
            <a:spLocks noChangeArrowheads="1"/>
          </p:cNvSpPr>
          <p:nvPr/>
        </p:nvSpPr>
        <p:spPr bwMode="auto">
          <a:xfrm>
            <a:off x="2819400" y="4876800"/>
            <a:ext cx="3505200" cy="466725"/>
          </a:xfrm>
          <a:prstGeom prst="rect">
            <a:avLst/>
          </a:prstGeom>
          <a:solidFill>
            <a:srgbClr val="EAEAEA"/>
          </a:solidFill>
          <a:ln w="19050">
            <a:solidFill>
              <a:srgbClr val="DDDDDD"/>
            </a:solidFill>
            <a:miter lim="800000"/>
            <a:headEnd/>
            <a:tailEnd/>
          </a:ln>
        </p:spPr>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s-ES_tradnl" sz="1200" b="1">
                <a:solidFill>
                  <a:srgbClr val="C0C0C0"/>
                </a:solidFill>
                <a:latin typeface="Tahoma" pitchFamily="34" charset="0"/>
              </a:rPr>
              <a:t>Proveedores Servicios y Bienes de Capital</a:t>
            </a:r>
            <a:endParaRPr lang="es-ES" sz="1200" b="1">
              <a:solidFill>
                <a:srgbClr val="C0C0C0"/>
              </a:solidFill>
              <a:latin typeface="Tahoma" pitchFamily="34" charset="0"/>
            </a:endParaRPr>
          </a:p>
        </p:txBody>
      </p:sp>
      <p:sp>
        <p:nvSpPr>
          <p:cNvPr id="23571" name="Text Box 22"/>
          <p:cNvSpPr txBox="1">
            <a:spLocks noChangeArrowheads="1"/>
          </p:cNvSpPr>
          <p:nvPr/>
        </p:nvSpPr>
        <p:spPr bwMode="auto">
          <a:xfrm>
            <a:off x="152400" y="5964238"/>
            <a:ext cx="7086600" cy="284162"/>
          </a:xfrm>
          <a:prstGeom prst="rect">
            <a:avLst/>
          </a:prstGeom>
          <a:solidFill>
            <a:srgbClr val="EAEAEA"/>
          </a:solidFill>
          <a:ln w="19050">
            <a:solidFill>
              <a:srgbClr val="DDDDDD"/>
            </a:solidFill>
            <a:miter lim="800000"/>
            <a:headEnd/>
            <a:tailEnd/>
          </a:ln>
        </p:spPr>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s-ES_tradnl" sz="1200" b="1">
                <a:solidFill>
                  <a:srgbClr val="C0C0C0"/>
                </a:solidFill>
                <a:latin typeface="Tahoma" pitchFamily="34" charset="0"/>
              </a:rPr>
              <a:t>Tecnología</a:t>
            </a:r>
            <a:endParaRPr lang="es-ES" sz="1200" b="1">
              <a:solidFill>
                <a:srgbClr val="C0C0C0"/>
              </a:solidFill>
              <a:latin typeface="Tahoma" pitchFamily="34" charset="0"/>
            </a:endParaRPr>
          </a:p>
        </p:txBody>
      </p:sp>
      <p:sp>
        <p:nvSpPr>
          <p:cNvPr id="23572" name="Text Box 23"/>
          <p:cNvSpPr txBox="1">
            <a:spLocks noChangeArrowheads="1"/>
          </p:cNvSpPr>
          <p:nvPr/>
        </p:nvSpPr>
        <p:spPr bwMode="auto">
          <a:xfrm>
            <a:off x="5867400" y="3733800"/>
            <a:ext cx="1143000" cy="466725"/>
          </a:xfrm>
          <a:prstGeom prst="rect">
            <a:avLst/>
          </a:prstGeom>
          <a:solidFill>
            <a:srgbClr val="EAEAEA"/>
          </a:solidFill>
          <a:ln w="19050">
            <a:solidFill>
              <a:srgbClr val="DDDDDD"/>
            </a:solidFill>
            <a:miter lim="800000"/>
            <a:headEnd/>
            <a:tailEnd/>
          </a:ln>
        </p:spPr>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s-ES_tradnl" sz="1200">
                <a:solidFill>
                  <a:srgbClr val="C0C0C0"/>
                </a:solidFill>
                <a:latin typeface="Tahoma" pitchFamily="34" charset="0"/>
              </a:rPr>
              <a:t>Transporte Terrestre Frío</a:t>
            </a:r>
            <a:endParaRPr lang="es-ES" sz="1200">
              <a:solidFill>
                <a:srgbClr val="C0C0C0"/>
              </a:solidFill>
              <a:latin typeface="Tahoma" pitchFamily="34" charset="0"/>
            </a:endParaRPr>
          </a:p>
        </p:txBody>
      </p:sp>
      <p:sp>
        <p:nvSpPr>
          <p:cNvPr id="23573" name="Text Box 24"/>
          <p:cNvSpPr txBox="1">
            <a:spLocks noChangeArrowheads="1"/>
          </p:cNvSpPr>
          <p:nvPr/>
        </p:nvSpPr>
        <p:spPr bwMode="auto">
          <a:xfrm>
            <a:off x="304800" y="2362200"/>
            <a:ext cx="1066800" cy="381000"/>
          </a:xfrm>
          <a:prstGeom prst="rect">
            <a:avLst/>
          </a:prstGeom>
          <a:solidFill>
            <a:srgbClr val="EAEAEA"/>
          </a:solidFill>
          <a:ln w="19050">
            <a:solidFill>
              <a:srgbClr val="DDDDDD"/>
            </a:solidFill>
            <a:miter lim="800000"/>
            <a:headEnd/>
            <a:tailEnd/>
          </a:ln>
        </p:spPr>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s-ES_tradnl" sz="1200">
                <a:solidFill>
                  <a:srgbClr val="C0C0C0"/>
                </a:solidFill>
                <a:latin typeface="Tahoma" pitchFamily="34" charset="0"/>
              </a:rPr>
              <a:t>Pesqueras</a:t>
            </a:r>
            <a:endParaRPr lang="es-ES" sz="1200">
              <a:solidFill>
                <a:srgbClr val="C0C0C0"/>
              </a:solidFill>
              <a:latin typeface="Tahoma" pitchFamily="34" charset="0"/>
            </a:endParaRPr>
          </a:p>
        </p:txBody>
      </p:sp>
      <p:sp>
        <p:nvSpPr>
          <p:cNvPr id="23574" name="Text Box 25"/>
          <p:cNvSpPr txBox="1">
            <a:spLocks noChangeArrowheads="1"/>
          </p:cNvSpPr>
          <p:nvPr/>
        </p:nvSpPr>
        <p:spPr bwMode="auto">
          <a:xfrm>
            <a:off x="304800" y="3505200"/>
            <a:ext cx="1066800" cy="466725"/>
          </a:xfrm>
          <a:prstGeom prst="rect">
            <a:avLst/>
          </a:prstGeom>
          <a:solidFill>
            <a:srgbClr val="EAEAEA"/>
          </a:solidFill>
          <a:ln w="19050">
            <a:solidFill>
              <a:srgbClr val="DDDDDD"/>
            </a:solidFill>
            <a:miter lim="800000"/>
            <a:headEnd/>
            <a:tailEnd/>
          </a:ln>
        </p:spPr>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s-ES_tradnl" sz="1200">
                <a:solidFill>
                  <a:srgbClr val="C0C0C0"/>
                </a:solidFill>
                <a:latin typeface="Tahoma" pitchFamily="34" charset="0"/>
              </a:rPr>
              <a:t>Industria Química</a:t>
            </a:r>
            <a:endParaRPr lang="es-ES" sz="1200">
              <a:solidFill>
                <a:srgbClr val="C0C0C0"/>
              </a:solidFill>
              <a:latin typeface="Tahoma" pitchFamily="34" charset="0"/>
            </a:endParaRPr>
          </a:p>
        </p:txBody>
      </p:sp>
      <p:sp>
        <p:nvSpPr>
          <p:cNvPr id="23575" name="Text Box 26"/>
          <p:cNvSpPr txBox="1">
            <a:spLocks noChangeArrowheads="1"/>
          </p:cNvSpPr>
          <p:nvPr/>
        </p:nvSpPr>
        <p:spPr bwMode="auto">
          <a:xfrm>
            <a:off x="304800" y="2895600"/>
            <a:ext cx="1066800" cy="466725"/>
          </a:xfrm>
          <a:prstGeom prst="rect">
            <a:avLst/>
          </a:prstGeom>
          <a:solidFill>
            <a:srgbClr val="EAEAEA"/>
          </a:solidFill>
          <a:ln w="19050">
            <a:solidFill>
              <a:srgbClr val="DDDDDD"/>
            </a:solidFill>
            <a:miter lim="800000"/>
            <a:headEnd/>
            <a:tailEnd/>
          </a:ln>
        </p:spPr>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s-ES_tradnl" sz="1200">
                <a:solidFill>
                  <a:srgbClr val="C0C0C0"/>
                </a:solidFill>
                <a:latin typeface="Tahoma" pitchFamily="34" charset="0"/>
              </a:rPr>
              <a:t>Productores Agrícolas</a:t>
            </a:r>
            <a:endParaRPr lang="es-ES" sz="1200">
              <a:solidFill>
                <a:srgbClr val="C0C0C0"/>
              </a:solidFill>
              <a:latin typeface="Tahoma" pitchFamily="34" charset="0"/>
            </a:endParaRPr>
          </a:p>
        </p:txBody>
      </p:sp>
      <p:sp>
        <p:nvSpPr>
          <p:cNvPr id="23576" name="Text Box 27"/>
          <p:cNvSpPr txBox="1">
            <a:spLocks noChangeArrowheads="1"/>
          </p:cNvSpPr>
          <p:nvPr/>
        </p:nvSpPr>
        <p:spPr bwMode="auto">
          <a:xfrm>
            <a:off x="152400" y="6370638"/>
            <a:ext cx="8839200" cy="347662"/>
          </a:xfrm>
          <a:prstGeom prst="rect">
            <a:avLst/>
          </a:prstGeom>
          <a:solidFill>
            <a:srgbClr val="EAEAEA"/>
          </a:solidFill>
          <a:ln w="19050">
            <a:solidFill>
              <a:srgbClr val="DDDDDD"/>
            </a:solidFill>
            <a:miter lim="800000"/>
            <a:headEnd/>
            <a:tailEnd/>
          </a:ln>
        </p:spPr>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s-ES_tradnl" sz="1200" b="1">
                <a:solidFill>
                  <a:srgbClr val="C0C0C0"/>
                </a:solidFill>
                <a:latin typeface="Tahoma" pitchFamily="34" charset="0"/>
              </a:rPr>
              <a:t>Sistema Económico y Financiero Mundial</a:t>
            </a:r>
            <a:endParaRPr lang="es-ES" sz="1200" b="1">
              <a:solidFill>
                <a:srgbClr val="C0C0C0"/>
              </a:solidFill>
              <a:latin typeface="Tahoma" pitchFamily="34" charset="0"/>
            </a:endParaRPr>
          </a:p>
        </p:txBody>
      </p:sp>
      <p:sp>
        <p:nvSpPr>
          <p:cNvPr id="23577" name="Text Box 28"/>
          <p:cNvSpPr txBox="1">
            <a:spLocks noChangeArrowheads="1"/>
          </p:cNvSpPr>
          <p:nvPr/>
        </p:nvSpPr>
        <p:spPr bwMode="auto">
          <a:xfrm>
            <a:off x="228600" y="5486400"/>
            <a:ext cx="6934200" cy="381000"/>
          </a:xfrm>
          <a:prstGeom prst="rect">
            <a:avLst/>
          </a:prstGeom>
          <a:solidFill>
            <a:srgbClr val="EAEAEA"/>
          </a:solidFill>
          <a:ln w="19050">
            <a:solidFill>
              <a:srgbClr val="DDDDDD"/>
            </a:solidFill>
            <a:miter lim="800000"/>
            <a:headEnd/>
            <a:tailEnd/>
          </a:ln>
        </p:spPr>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s-ES_tradnl" sz="1200" b="1">
                <a:solidFill>
                  <a:srgbClr val="C0C0C0"/>
                </a:solidFill>
                <a:latin typeface="Tahoma" pitchFamily="34" charset="0"/>
              </a:rPr>
              <a:t>Sistemas de Comunicación e Información (Telefonía, Internet, etc.)</a:t>
            </a:r>
            <a:endParaRPr lang="es-ES" sz="1200" b="1">
              <a:solidFill>
                <a:srgbClr val="C0C0C0"/>
              </a:solidFill>
              <a:latin typeface="Tahoma" pitchFamily="34" charset="0"/>
            </a:endParaRPr>
          </a:p>
        </p:txBody>
      </p:sp>
      <p:sp>
        <p:nvSpPr>
          <p:cNvPr id="23578" name="Text Box 29"/>
          <p:cNvSpPr txBox="1">
            <a:spLocks noChangeArrowheads="1"/>
          </p:cNvSpPr>
          <p:nvPr/>
        </p:nvSpPr>
        <p:spPr bwMode="auto">
          <a:xfrm>
            <a:off x="2438400" y="2133600"/>
            <a:ext cx="2286000" cy="466725"/>
          </a:xfrm>
          <a:prstGeom prst="rect">
            <a:avLst/>
          </a:prstGeom>
          <a:solidFill>
            <a:srgbClr val="EAEAEA"/>
          </a:solidFill>
          <a:ln w="19050">
            <a:solidFill>
              <a:srgbClr val="DDDDDD"/>
            </a:solidFill>
            <a:miter lim="800000"/>
            <a:headEnd/>
            <a:tailEnd/>
          </a:ln>
        </p:spPr>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s-ES_tradnl" sz="1200" b="1">
                <a:solidFill>
                  <a:srgbClr val="C0C0C0"/>
                </a:solidFill>
                <a:latin typeface="Tahoma" pitchFamily="34" charset="0"/>
              </a:rPr>
              <a:t>Genética Reproductores</a:t>
            </a:r>
            <a:endParaRPr lang="es-ES" sz="1200" b="1">
              <a:solidFill>
                <a:srgbClr val="C0C0C0"/>
              </a:solidFill>
              <a:latin typeface="Tahoma" pitchFamily="34" charset="0"/>
            </a:endParaRPr>
          </a:p>
        </p:txBody>
      </p:sp>
      <p:sp>
        <p:nvSpPr>
          <p:cNvPr id="23579" name="Text Box 30"/>
          <p:cNvSpPr txBox="1">
            <a:spLocks noChangeArrowheads="1"/>
          </p:cNvSpPr>
          <p:nvPr/>
        </p:nvSpPr>
        <p:spPr bwMode="auto">
          <a:xfrm>
            <a:off x="0" y="533400"/>
            <a:ext cx="7239000" cy="466725"/>
          </a:xfrm>
          <a:prstGeom prst="rect">
            <a:avLst/>
          </a:prstGeom>
          <a:solidFill>
            <a:srgbClr val="EAEAEA"/>
          </a:solidFill>
          <a:ln w="19050">
            <a:solidFill>
              <a:srgbClr val="DDDDDD"/>
            </a:solidFill>
            <a:miter lim="800000"/>
            <a:headEnd/>
            <a:tailEnd/>
          </a:ln>
        </p:spPr>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s-ES_tradnl" sz="1000" b="1">
                <a:solidFill>
                  <a:srgbClr val="C0C0C0"/>
                </a:solidFill>
                <a:latin typeface="Tahoma" pitchFamily="34" charset="0"/>
              </a:rPr>
              <a:t>Gobierno Nacional y Regional (leyes, macroeconomía, etc.)</a:t>
            </a:r>
            <a:endParaRPr lang="es-ES" sz="1000" b="1">
              <a:solidFill>
                <a:srgbClr val="C0C0C0"/>
              </a:solidFill>
              <a:latin typeface="Tahoma" pitchFamily="34" charset="0"/>
            </a:endParaRPr>
          </a:p>
        </p:txBody>
      </p:sp>
      <p:sp>
        <p:nvSpPr>
          <p:cNvPr id="23580" name="Line 31"/>
          <p:cNvSpPr>
            <a:spLocks noChangeShapeType="1"/>
          </p:cNvSpPr>
          <p:nvPr/>
        </p:nvSpPr>
        <p:spPr bwMode="auto">
          <a:xfrm flipV="1">
            <a:off x="5181600" y="2514600"/>
            <a:ext cx="0" cy="45720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581" name="Line 32"/>
          <p:cNvSpPr>
            <a:spLocks noChangeShapeType="1"/>
          </p:cNvSpPr>
          <p:nvPr/>
        </p:nvSpPr>
        <p:spPr bwMode="auto">
          <a:xfrm>
            <a:off x="6324600" y="3352800"/>
            <a:ext cx="0" cy="45720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582" name="Line 33"/>
          <p:cNvSpPr>
            <a:spLocks noChangeShapeType="1"/>
          </p:cNvSpPr>
          <p:nvPr/>
        </p:nvSpPr>
        <p:spPr bwMode="auto">
          <a:xfrm>
            <a:off x="4572000" y="2514600"/>
            <a:ext cx="0" cy="45720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583" name="Text Box 34"/>
          <p:cNvSpPr txBox="1">
            <a:spLocks noChangeArrowheads="1"/>
          </p:cNvSpPr>
          <p:nvPr/>
        </p:nvSpPr>
        <p:spPr bwMode="auto">
          <a:xfrm>
            <a:off x="2895600" y="2855913"/>
            <a:ext cx="1295400" cy="649287"/>
          </a:xfrm>
          <a:prstGeom prst="rect">
            <a:avLst/>
          </a:prstGeom>
          <a:solidFill>
            <a:srgbClr val="EAEAEA"/>
          </a:solidFill>
          <a:ln w="19050">
            <a:solidFill>
              <a:srgbClr val="DDDDDD"/>
            </a:solidFill>
            <a:miter lim="800000"/>
            <a:headEnd/>
            <a:tailEnd/>
          </a:ln>
        </p:spPr>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s-ES_tradnl" sz="1200" b="1">
                <a:solidFill>
                  <a:srgbClr val="C0C0C0"/>
                </a:solidFill>
                <a:latin typeface="Tahoma" pitchFamily="34" charset="0"/>
              </a:rPr>
              <a:t>Pisciculturas / Centro de Agua Dulce</a:t>
            </a:r>
            <a:endParaRPr lang="es-ES" sz="1200" b="1">
              <a:solidFill>
                <a:srgbClr val="C0C0C0"/>
              </a:solidFill>
              <a:latin typeface="Tahoma" pitchFamily="34" charset="0"/>
            </a:endParaRPr>
          </a:p>
        </p:txBody>
      </p:sp>
      <p:grpSp>
        <p:nvGrpSpPr>
          <p:cNvPr id="23584" name="Group 35"/>
          <p:cNvGrpSpPr>
            <a:grpSpLocks/>
          </p:cNvGrpSpPr>
          <p:nvPr/>
        </p:nvGrpSpPr>
        <p:grpSpPr bwMode="auto">
          <a:xfrm>
            <a:off x="2605088" y="2590800"/>
            <a:ext cx="61912" cy="1219200"/>
            <a:chOff x="1641" y="1632"/>
            <a:chExt cx="39" cy="768"/>
          </a:xfrm>
        </p:grpSpPr>
        <p:sp>
          <p:nvSpPr>
            <p:cNvPr id="23666" name="Line 36"/>
            <p:cNvSpPr>
              <a:spLocks noChangeShapeType="1"/>
            </p:cNvSpPr>
            <p:nvPr/>
          </p:nvSpPr>
          <p:spPr bwMode="auto">
            <a:xfrm flipV="1">
              <a:off x="1680" y="1632"/>
              <a:ext cx="0" cy="336"/>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667" name="Line 37"/>
            <p:cNvSpPr>
              <a:spLocks noChangeShapeType="1"/>
            </p:cNvSpPr>
            <p:nvPr/>
          </p:nvSpPr>
          <p:spPr bwMode="auto">
            <a:xfrm>
              <a:off x="1680" y="2064"/>
              <a:ext cx="0" cy="336"/>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668" name="Freeform 38"/>
            <p:cNvSpPr>
              <a:spLocks/>
            </p:cNvSpPr>
            <p:nvPr/>
          </p:nvSpPr>
          <p:spPr bwMode="auto">
            <a:xfrm>
              <a:off x="1641" y="1968"/>
              <a:ext cx="39" cy="96"/>
            </a:xfrm>
            <a:custGeom>
              <a:avLst/>
              <a:gdLst>
                <a:gd name="T0" fmla="*/ 39 w 39"/>
                <a:gd name="T1" fmla="*/ 0 h 96"/>
                <a:gd name="T2" fmla="*/ 9 w 39"/>
                <a:gd name="T3" fmla="*/ 15 h 96"/>
                <a:gd name="T4" fmla="*/ 0 w 39"/>
                <a:gd name="T5" fmla="*/ 48 h 96"/>
                <a:gd name="T6" fmla="*/ 12 w 39"/>
                <a:gd name="T7" fmla="*/ 78 h 96"/>
                <a:gd name="T8" fmla="*/ 36 w 39"/>
                <a:gd name="T9" fmla="*/ 96 h 96"/>
                <a:gd name="T10" fmla="*/ 0 60000 65536"/>
                <a:gd name="T11" fmla="*/ 0 60000 65536"/>
                <a:gd name="T12" fmla="*/ 0 60000 65536"/>
                <a:gd name="T13" fmla="*/ 0 60000 65536"/>
                <a:gd name="T14" fmla="*/ 0 60000 65536"/>
                <a:gd name="T15" fmla="*/ 0 w 39"/>
                <a:gd name="T16" fmla="*/ 0 h 96"/>
                <a:gd name="T17" fmla="*/ 39 w 39"/>
                <a:gd name="T18" fmla="*/ 96 h 96"/>
              </a:gdLst>
              <a:ahLst/>
              <a:cxnLst>
                <a:cxn ang="T10">
                  <a:pos x="T0" y="T1"/>
                </a:cxn>
                <a:cxn ang="T11">
                  <a:pos x="T2" y="T3"/>
                </a:cxn>
                <a:cxn ang="T12">
                  <a:pos x="T4" y="T5"/>
                </a:cxn>
                <a:cxn ang="T13">
                  <a:pos x="T6" y="T7"/>
                </a:cxn>
                <a:cxn ang="T14">
                  <a:pos x="T8" y="T9"/>
                </a:cxn>
              </a:cxnLst>
              <a:rect l="T15" t="T16" r="T17" b="T18"/>
              <a:pathLst>
                <a:path w="39" h="96">
                  <a:moveTo>
                    <a:pt x="39" y="0"/>
                  </a:moveTo>
                  <a:cubicBezTo>
                    <a:pt x="27" y="3"/>
                    <a:pt x="16" y="7"/>
                    <a:pt x="9" y="15"/>
                  </a:cubicBezTo>
                  <a:cubicBezTo>
                    <a:pt x="2" y="23"/>
                    <a:pt x="0" y="38"/>
                    <a:pt x="0" y="48"/>
                  </a:cubicBezTo>
                  <a:cubicBezTo>
                    <a:pt x="0" y="58"/>
                    <a:pt x="6" y="70"/>
                    <a:pt x="12" y="78"/>
                  </a:cubicBezTo>
                  <a:cubicBezTo>
                    <a:pt x="18" y="86"/>
                    <a:pt x="27" y="91"/>
                    <a:pt x="36" y="96"/>
                  </a:cubicBezTo>
                </a:path>
              </a:pathLst>
            </a:custGeom>
            <a:noFill/>
            <a:ln w="38100" cap="flat" cmpd="sng">
              <a:solidFill>
                <a:srgbClr val="FF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lstStyle/>
            <a:p>
              <a:endParaRPr lang="es-CL"/>
            </a:p>
          </p:txBody>
        </p:sp>
      </p:grpSp>
      <p:sp>
        <p:nvSpPr>
          <p:cNvPr id="23585" name="Line 39"/>
          <p:cNvSpPr>
            <a:spLocks noChangeShapeType="1"/>
          </p:cNvSpPr>
          <p:nvPr/>
        </p:nvSpPr>
        <p:spPr bwMode="auto">
          <a:xfrm flipV="1">
            <a:off x="5486400" y="2590800"/>
            <a:ext cx="0" cy="121920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586" name="Text Box 40"/>
          <p:cNvSpPr txBox="1">
            <a:spLocks noChangeArrowheads="1"/>
          </p:cNvSpPr>
          <p:nvPr/>
        </p:nvSpPr>
        <p:spPr bwMode="auto">
          <a:xfrm>
            <a:off x="88900" y="1143000"/>
            <a:ext cx="7226300" cy="304800"/>
          </a:xfrm>
          <a:prstGeom prst="rect">
            <a:avLst/>
          </a:prstGeom>
          <a:solidFill>
            <a:srgbClr val="EAEAEA"/>
          </a:solidFill>
          <a:ln w="19050">
            <a:solidFill>
              <a:srgbClr val="DDDDDD"/>
            </a:solidFill>
            <a:miter lim="800000"/>
            <a:headEnd/>
            <a:tailEnd/>
          </a:ln>
        </p:spPr>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s-ES_tradnl" sz="1200" b="1">
                <a:solidFill>
                  <a:srgbClr val="C0C0C0"/>
                </a:solidFill>
                <a:latin typeface="Tahoma" pitchFamily="34" charset="0"/>
              </a:rPr>
              <a:t>Bancos / Entidades Financieras</a:t>
            </a:r>
            <a:endParaRPr lang="es-ES" sz="1200" b="1">
              <a:solidFill>
                <a:srgbClr val="C0C0C0"/>
              </a:solidFill>
              <a:latin typeface="Tahoma" pitchFamily="34" charset="0"/>
            </a:endParaRPr>
          </a:p>
        </p:txBody>
      </p:sp>
      <p:sp>
        <p:nvSpPr>
          <p:cNvPr id="23587" name="Text Box 41"/>
          <p:cNvSpPr txBox="1">
            <a:spLocks noChangeArrowheads="1"/>
          </p:cNvSpPr>
          <p:nvPr/>
        </p:nvSpPr>
        <p:spPr bwMode="auto">
          <a:xfrm>
            <a:off x="6477000" y="4440238"/>
            <a:ext cx="1600200" cy="284162"/>
          </a:xfrm>
          <a:prstGeom prst="rect">
            <a:avLst/>
          </a:prstGeom>
          <a:solidFill>
            <a:srgbClr val="EAEAEA"/>
          </a:solidFill>
          <a:ln w="19050">
            <a:solidFill>
              <a:srgbClr val="DDDDDD"/>
            </a:solidFill>
            <a:miter lim="800000"/>
            <a:headEnd/>
            <a:tailEnd/>
          </a:ln>
        </p:spPr>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s-ES_tradnl" sz="1200">
                <a:solidFill>
                  <a:srgbClr val="C0C0C0"/>
                </a:solidFill>
                <a:latin typeface="Tahoma" pitchFamily="34" charset="0"/>
              </a:rPr>
              <a:t>Fletes Aéreos</a:t>
            </a:r>
            <a:endParaRPr lang="es-ES" sz="1200">
              <a:solidFill>
                <a:srgbClr val="C0C0C0"/>
              </a:solidFill>
              <a:latin typeface="Tahoma" pitchFamily="34" charset="0"/>
            </a:endParaRPr>
          </a:p>
        </p:txBody>
      </p:sp>
      <p:sp>
        <p:nvSpPr>
          <p:cNvPr id="23588" name="Text Box 42"/>
          <p:cNvSpPr txBox="1">
            <a:spLocks noChangeArrowheads="1"/>
          </p:cNvSpPr>
          <p:nvPr/>
        </p:nvSpPr>
        <p:spPr bwMode="auto">
          <a:xfrm>
            <a:off x="6477000" y="4973638"/>
            <a:ext cx="1600200" cy="284162"/>
          </a:xfrm>
          <a:prstGeom prst="rect">
            <a:avLst/>
          </a:prstGeom>
          <a:solidFill>
            <a:srgbClr val="EAEAEA"/>
          </a:solidFill>
          <a:ln w="19050">
            <a:solidFill>
              <a:srgbClr val="DDDDDD"/>
            </a:solidFill>
            <a:miter lim="800000"/>
            <a:headEnd/>
            <a:tailEnd/>
          </a:ln>
        </p:spPr>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s-ES_tradnl" sz="1200">
                <a:solidFill>
                  <a:srgbClr val="C0C0C0"/>
                </a:solidFill>
                <a:latin typeface="Tahoma" pitchFamily="34" charset="0"/>
              </a:rPr>
              <a:t>Aduanas</a:t>
            </a:r>
            <a:endParaRPr lang="es-ES" sz="1200">
              <a:solidFill>
                <a:srgbClr val="C0C0C0"/>
              </a:solidFill>
              <a:latin typeface="Tahoma" pitchFamily="34" charset="0"/>
            </a:endParaRPr>
          </a:p>
        </p:txBody>
      </p:sp>
      <p:sp>
        <p:nvSpPr>
          <p:cNvPr id="23589" name="Text Box 43"/>
          <p:cNvSpPr txBox="1">
            <a:spLocks noChangeArrowheads="1"/>
          </p:cNvSpPr>
          <p:nvPr/>
        </p:nvSpPr>
        <p:spPr bwMode="auto">
          <a:xfrm>
            <a:off x="6477000" y="4689475"/>
            <a:ext cx="1600200" cy="284163"/>
          </a:xfrm>
          <a:prstGeom prst="rect">
            <a:avLst/>
          </a:prstGeom>
          <a:solidFill>
            <a:srgbClr val="EAEAEA"/>
          </a:solidFill>
          <a:ln w="19050">
            <a:solidFill>
              <a:srgbClr val="DDDDDD"/>
            </a:solidFill>
            <a:miter lim="800000"/>
            <a:headEnd/>
            <a:tailEnd/>
          </a:ln>
        </p:spPr>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s-ES_tradnl" sz="1200">
                <a:solidFill>
                  <a:srgbClr val="C0C0C0"/>
                </a:solidFill>
                <a:latin typeface="Tahoma" pitchFamily="34" charset="0"/>
              </a:rPr>
              <a:t>Fletes Marítimos</a:t>
            </a:r>
            <a:endParaRPr lang="es-ES" sz="1200">
              <a:solidFill>
                <a:srgbClr val="C0C0C0"/>
              </a:solidFill>
              <a:latin typeface="Tahoma" pitchFamily="34" charset="0"/>
            </a:endParaRPr>
          </a:p>
        </p:txBody>
      </p:sp>
      <p:sp>
        <p:nvSpPr>
          <p:cNvPr id="23590" name="Text Box 44"/>
          <p:cNvSpPr txBox="1">
            <a:spLocks noChangeArrowheads="1"/>
          </p:cNvSpPr>
          <p:nvPr/>
        </p:nvSpPr>
        <p:spPr bwMode="auto">
          <a:xfrm>
            <a:off x="7696200" y="533400"/>
            <a:ext cx="1066800" cy="466725"/>
          </a:xfrm>
          <a:prstGeom prst="rect">
            <a:avLst/>
          </a:prstGeom>
          <a:solidFill>
            <a:srgbClr val="EAEAEA"/>
          </a:solidFill>
          <a:ln w="19050">
            <a:solidFill>
              <a:srgbClr val="DDDDDD"/>
            </a:solidFill>
            <a:miter lim="800000"/>
            <a:headEnd/>
            <a:tailEnd/>
          </a:ln>
        </p:spPr>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s-ES_tradnl" sz="1200" b="1">
                <a:solidFill>
                  <a:srgbClr val="C0C0C0"/>
                </a:solidFill>
                <a:latin typeface="Tahoma" pitchFamily="34" charset="0"/>
              </a:rPr>
              <a:t>Mercado Global</a:t>
            </a:r>
            <a:endParaRPr lang="es-ES" sz="1200" b="1">
              <a:solidFill>
                <a:srgbClr val="C0C0C0"/>
              </a:solidFill>
              <a:latin typeface="Tahoma" pitchFamily="34" charset="0"/>
            </a:endParaRPr>
          </a:p>
        </p:txBody>
      </p:sp>
      <p:sp>
        <p:nvSpPr>
          <p:cNvPr id="23591" name="Line 45"/>
          <p:cNvSpPr>
            <a:spLocks noChangeShapeType="1"/>
          </p:cNvSpPr>
          <p:nvPr/>
        </p:nvSpPr>
        <p:spPr bwMode="auto">
          <a:xfrm flipV="1">
            <a:off x="2057400" y="3505200"/>
            <a:ext cx="0" cy="45720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592" name="Line 46"/>
          <p:cNvSpPr>
            <a:spLocks noChangeShapeType="1"/>
          </p:cNvSpPr>
          <p:nvPr/>
        </p:nvSpPr>
        <p:spPr bwMode="auto">
          <a:xfrm flipV="1">
            <a:off x="3581400" y="3505200"/>
            <a:ext cx="0" cy="45720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593" name="Line 47"/>
          <p:cNvSpPr>
            <a:spLocks noChangeShapeType="1"/>
          </p:cNvSpPr>
          <p:nvPr/>
        </p:nvSpPr>
        <p:spPr bwMode="auto">
          <a:xfrm flipV="1">
            <a:off x="4876800" y="3505200"/>
            <a:ext cx="0" cy="45720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594" name="Text Box 48"/>
          <p:cNvSpPr txBox="1">
            <a:spLocks noChangeArrowheads="1"/>
          </p:cNvSpPr>
          <p:nvPr/>
        </p:nvSpPr>
        <p:spPr bwMode="auto">
          <a:xfrm>
            <a:off x="5562600" y="2971800"/>
            <a:ext cx="1447800" cy="381000"/>
          </a:xfrm>
          <a:prstGeom prst="rect">
            <a:avLst/>
          </a:prstGeom>
          <a:solidFill>
            <a:srgbClr val="EAEAEA"/>
          </a:solidFill>
          <a:ln w="19050">
            <a:solidFill>
              <a:srgbClr val="DDDDDD"/>
            </a:solidFill>
            <a:miter lim="800000"/>
            <a:headEnd/>
            <a:tailEnd/>
          </a:ln>
        </p:spPr>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s-ES_tradnl" sz="1200" b="1">
                <a:solidFill>
                  <a:srgbClr val="C0C0C0"/>
                </a:solidFill>
                <a:latin typeface="Tahoma" pitchFamily="34" charset="0"/>
              </a:rPr>
              <a:t>Comerciali-zación</a:t>
            </a:r>
            <a:endParaRPr lang="es-ES" sz="1200" b="1">
              <a:solidFill>
                <a:srgbClr val="C0C0C0"/>
              </a:solidFill>
              <a:latin typeface="Tahoma" pitchFamily="34" charset="0"/>
            </a:endParaRPr>
          </a:p>
        </p:txBody>
      </p:sp>
      <p:sp>
        <p:nvSpPr>
          <p:cNvPr id="23595" name="Text Box 49"/>
          <p:cNvSpPr txBox="1">
            <a:spLocks noChangeArrowheads="1"/>
          </p:cNvSpPr>
          <p:nvPr/>
        </p:nvSpPr>
        <p:spPr bwMode="auto">
          <a:xfrm>
            <a:off x="7467600" y="5964238"/>
            <a:ext cx="1524000" cy="284162"/>
          </a:xfrm>
          <a:prstGeom prst="rect">
            <a:avLst/>
          </a:prstGeom>
          <a:solidFill>
            <a:srgbClr val="EAEAEA"/>
          </a:solidFill>
          <a:ln w="19050">
            <a:solidFill>
              <a:srgbClr val="DDDDDD"/>
            </a:solidFill>
            <a:miter lim="800000"/>
            <a:headEnd/>
            <a:tailEnd/>
          </a:ln>
        </p:spPr>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s-ES_tradnl" sz="1200" b="1">
                <a:solidFill>
                  <a:srgbClr val="C0C0C0"/>
                </a:solidFill>
                <a:latin typeface="Tahoma" pitchFamily="34" charset="0"/>
              </a:rPr>
              <a:t>Tecnología</a:t>
            </a:r>
            <a:endParaRPr lang="es-ES" sz="1200" b="1">
              <a:solidFill>
                <a:srgbClr val="C0C0C0"/>
              </a:solidFill>
              <a:latin typeface="Tahoma" pitchFamily="34" charset="0"/>
            </a:endParaRPr>
          </a:p>
        </p:txBody>
      </p:sp>
      <p:sp>
        <p:nvSpPr>
          <p:cNvPr id="23596" name="Line 50"/>
          <p:cNvSpPr>
            <a:spLocks noChangeShapeType="1"/>
          </p:cNvSpPr>
          <p:nvPr/>
        </p:nvSpPr>
        <p:spPr bwMode="auto">
          <a:xfrm flipH="1">
            <a:off x="7162800" y="6096000"/>
            <a:ext cx="533400" cy="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597" name="Line 51"/>
          <p:cNvSpPr>
            <a:spLocks noChangeShapeType="1"/>
          </p:cNvSpPr>
          <p:nvPr/>
        </p:nvSpPr>
        <p:spPr bwMode="auto">
          <a:xfrm flipV="1">
            <a:off x="5715000" y="3352800"/>
            <a:ext cx="0" cy="45720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cxnSp>
        <p:nvCxnSpPr>
          <p:cNvPr id="23598" name="AutoShape 52"/>
          <p:cNvCxnSpPr>
            <a:cxnSpLocks noChangeShapeType="1"/>
            <a:stCxn id="23594" idx="0"/>
          </p:cNvCxnSpPr>
          <p:nvPr/>
        </p:nvCxnSpPr>
        <p:spPr bwMode="auto">
          <a:xfrm rot="-5400000">
            <a:off x="6496050" y="2000250"/>
            <a:ext cx="752475" cy="1171575"/>
          </a:xfrm>
          <a:prstGeom prst="bentConnector2">
            <a:avLst/>
          </a:prstGeom>
          <a:noFill/>
          <a:ln w="38100">
            <a:solidFill>
              <a:srgbClr val="FF0000"/>
            </a:solidFill>
            <a:miter lim="800000"/>
            <a:headEnd type="triangle" w="med" len="med"/>
            <a:tailEnd type="triangle" w="med" len="med"/>
          </a:ln>
          <a:extLst>
            <a:ext uri="{909E8E84-426E-40DD-AFC4-6F175D3DCCD1}">
              <a14:hiddenFill xmlns:a14="http://schemas.microsoft.com/office/drawing/2010/main">
                <a:noFill/>
              </a14:hiddenFill>
            </a:ext>
          </a:extLst>
        </p:spPr>
      </p:cxnSp>
      <p:sp>
        <p:nvSpPr>
          <p:cNvPr id="23599" name="AutoShape 53"/>
          <p:cNvSpPr>
            <a:spLocks noChangeArrowheads="1"/>
          </p:cNvSpPr>
          <p:nvPr/>
        </p:nvSpPr>
        <p:spPr bwMode="auto">
          <a:xfrm>
            <a:off x="533400" y="914400"/>
            <a:ext cx="457200" cy="381000"/>
          </a:xfrm>
          <a:prstGeom prst="downArrow">
            <a:avLst>
              <a:gd name="adj1" fmla="val 50000"/>
              <a:gd name="adj2" fmla="val 25000"/>
            </a:avLst>
          </a:prstGeom>
          <a:gradFill rotWithShape="0">
            <a:gsLst>
              <a:gs pos="0">
                <a:srgbClr val="FF3300"/>
              </a:gs>
              <a:gs pos="100000">
                <a:srgbClr val="FFBAA9"/>
              </a:gs>
            </a:gsLst>
            <a:lin ang="5400000" scaled="1"/>
          </a:gradFill>
          <a:ln w="19050">
            <a:solidFill>
              <a:srgbClr val="FF0000"/>
            </a:solidFill>
            <a:miter lim="800000"/>
            <a:headEnd/>
            <a:tailEnd/>
          </a:ln>
        </p:spPr>
        <p:txBody>
          <a:bodyPr anchor="ctr"/>
          <a:lstStyle/>
          <a:p>
            <a:endParaRPr lang="es-ES"/>
          </a:p>
        </p:txBody>
      </p:sp>
      <p:sp>
        <p:nvSpPr>
          <p:cNvPr id="23600" name="AutoShape 54"/>
          <p:cNvSpPr>
            <a:spLocks noChangeArrowheads="1"/>
          </p:cNvSpPr>
          <p:nvPr/>
        </p:nvSpPr>
        <p:spPr bwMode="auto">
          <a:xfrm>
            <a:off x="6400800" y="914400"/>
            <a:ext cx="457200" cy="381000"/>
          </a:xfrm>
          <a:prstGeom prst="downArrow">
            <a:avLst>
              <a:gd name="adj1" fmla="val 50000"/>
              <a:gd name="adj2" fmla="val 25000"/>
            </a:avLst>
          </a:prstGeom>
          <a:gradFill rotWithShape="0">
            <a:gsLst>
              <a:gs pos="0">
                <a:srgbClr val="FF3300"/>
              </a:gs>
              <a:gs pos="100000">
                <a:srgbClr val="FFBAA9"/>
              </a:gs>
            </a:gsLst>
            <a:lin ang="5400000" scaled="1"/>
          </a:gradFill>
          <a:ln w="19050">
            <a:solidFill>
              <a:srgbClr val="FF0000"/>
            </a:solidFill>
            <a:miter lim="800000"/>
            <a:headEnd/>
            <a:tailEnd/>
          </a:ln>
        </p:spPr>
        <p:txBody>
          <a:bodyPr anchor="ctr"/>
          <a:lstStyle/>
          <a:p>
            <a:endParaRPr lang="es-ES"/>
          </a:p>
        </p:txBody>
      </p:sp>
      <p:sp>
        <p:nvSpPr>
          <p:cNvPr id="23601" name="AutoShape 55"/>
          <p:cNvSpPr>
            <a:spLocks noChangeArrowheads="1"/>
          </p:cNvSpPr>
          <p:nvPr/>
        </p:nvSpPr>
        <p:spPr bwMode="auto">
          <a:xfrm>
            <a:off x="762000" y="1371600"/>
            <a:ext cx="457200" cy="381000"/>
          </a:xfrm>
          <a:prstGeom prst="downArrow">
            <a:avLst>
              <a:gd name="adj1" fmla="val 50000"/>
              <a:gd name="adj2" fmla="val 25000"/>
            </a:avLst>
          </a:prstGeom>
          <a:gradFill rotWithShape="0">
            <a:gsLst>
              <a:gs pos="0">
                <a:srgbClr val="FF3300"/>
              </a:gs>
              <a:gs pos="100000">
                <a:srgbClr val="FFBAA9"/>
              </a:gs>
            </a:gsLst>
            <a:lin ang="5400000" scaled="1"/>
          </a:gradFill>
          <a:ln w="19050">
            <a:solidFill>
              <a:srgbClr val="FF0000"/>
            </a:solidFill>
            <a:miter lim="800000"/>
            <a:headEnd/>
            <a:tailEnd/>
          </a:ln>
        </p:spPr>
        <p:txBody>
          <a:bodyPr anchor="ctr"/>
          <a:lstStyle/>
          <a:p>
            <a:endParaRPr lang="es-ES"/>
          </a:p>
        </p:txBody>
      </p:sp>
      <p:sp>
        <p:nvSpPr>
          <p:cNvPr id="23602" name="AutoShape 56"/>
          <p:cNvSpPr>
            <a:spLocks noChangeArrowheads="1"/>
          </p:cNvSpPr>
          <p:nvPr/>
        </p:nvSpPr>
        <p:spPr bwMode="auto">
          <a:xfrm>
            <a:off x="6172200" y="1371600"/>
            <a:ext cx="457200" cy="381000"/>
          </a:xfrm>
          <a:prstGeom prst="downArrow">
            <a:avLst>
              <a:gd name="adj1" fmla="val 50000"/>
              <a:gd name="adj2" fmla="val 25000"/>
            </a:avLst>
          </a:prstGeom>
          <a:gradFill rotWithShape="0">
            <a:gsLst>
              <a:gs pos="0">
                <a:srgbClr val="FF3300"/>
              </a:gs>
              <a:gs pos="100000">
                <a:srgbClr val="FFBAA9"/>
              </a:gs>
            </a:gsLst>
            <a:lin ang="5400000" scaled="1"/>
          </a:gradFill>
          <a:ln w="19050">
            <a:solidFill>
              <a:srgbClr val="FF0000"/>
            </a:solidFill>
            <a:miter lim="800000"/>
            <a:headEnd/>
            <a:tailEnd/>
          </a:ln>
        </p:spPr>
        <p:txBody>
          <a:bodyPr anchor="ctr"/>
          <a:lstStyle/>
          <a:p>
            <a:endParaRPr lang="es-ES"/>
          </a:p>
        </p:txBody>
      </p:sp>
      <p:sp>
        <p:nvSpPr>
          <p:cNvPr id="23603" name="AutoShape 57"/>
          <p:cNvSpPr>
            <a:spLocks noChangeArrowheads="1"/>
          </p:cNvSpPr>
          <p:nvPr/>
        </p:nvSpPr>
        <p:spPr bwMode="auto">
          <a:xfrm>
            <a:off x="1524000" y="1905000"/>
            <a:ext cx="457200" cy="381000"/>
          </a:xfrm>
          <a:prstGeom prst="downArrow">
            <a:avLst>
              <a:gd name="adj1" fmla="val 50000"/>
              <a:gd name="adj2" fmla="val 25000"/>
            </a:avLst>
          </a:prstGeom>
          <a:gradFill rotWithShape="0">
            <a:gsLst>
              <a:gs pos="0">
                <a:srgbClr val="FF3300"/>
              </a:gs>
              <a:gs pos="100000">
                <a:srgbClr val="FFBAA9"/>
              </a:gs>
            </a:gsLst>
            <a:lin ang="5400000" scaled="1"/>
          </a:gradFill>
          <a:ln w="19050">
            <a:solidFill>
              <a:srgbClr val="FF0000"/>
            </a:solidFill>
            <a:miter lim="800000"/>
            <a:headEnd/>
            <a:tailEnd/>
          </a:ln>
        </p:spPr>
        <p:txBody>
          <a:bodyPr anchor="ctr"/>
          <a:lstStyle/>
          <a:p>
            <a:endParaRPr lang="es-ES"/>
          </a:p>
        </p:txBody>
      </p:sp>
      <p:sp>
        <p:nvSpPr>
          <p:cNvPr id="23604" name="AutoShape 58"/>
          <p:cNvSpPr>
            <a:spLocks noChangeArrowheads="1"/>
          </p:cNvSpPr>
          <p:nvPr/>
        </p:nvSpPr>
        <p:spPr bwMode="auto">
          <a:xfrm>
            <a:off x="5715000" y="1905000"/>
            <a:ext cx="457200" cy="381000"/>
          </a:xfrm>
          <a:prstGeom prst="downArrow">
            <a:avLst>
              <a:gd name="adj1" fmla="val 50000"/>
              <a:gd name="adj2" fmla="val 25000"/>
            </a:avLst>
          </a:prstGeom>
          <a:gradFill rotWithShape="0">
            <a:gsLst>
              <a:gs pos="0">
                <a:srgbClr val="FF3300"/>
              </a:gs>
              <a:gs pos="100000">
                <a:srgbClr val="FFBAA9"/>
              </a:gs>
            </a:gsLst>
            <a:lin ang="5400000" scaled="1"/>
          </a:gradFill>
          <a:ln w="19050">
            <a:solidFill>
              <a:srgbClr val="FF0000"/>
            </a:solidFill>
            <a:miter lim="800000"/>
            <a:headEnd/>
            <a:tailEnd/>
          </a:ln>
        </p:spPr>
        <p:txBody>
          <a:bodyPr anchor="ctr"/>
          <a:lstStyle/>
          <a:p>
            <a:endParaRPr lang="es-ES"/>
          </a:p>
        </p:txBody>
      </p:sp>
      <p:sp>
        <p:nvSpPr>
          <p:cNvPr id="23605" name="AutoShape 59"/>
          <p:cNvSpPr>
            <a:spLocks noChangeArrowheads="1"/>
          </p:cNvSpPr>
          <p:nvPr/>
        </p:nvSpPr>
        <p:spPr bwMode="auto">
          <a:xfrm flipV="1">
            <a:off x="1219200" y="5181600"/>
            <a:ext cx="457200" cy="381000"/>
          </a:xfrm>
          <a:prstGeom prst="downArrow">
            <a:avLst>
              <a:gd name="adj1" fmla="val 50000"/>
              <a:gd name="adj2" fmla="val 25000"/>
            </a:avLst>
          </a:prstGeom>
          <a:gradFill rotWithShape="0">
            <a:gsLst>
              <a:gs pos="0">
                <a:srgbClr val="FF3300"/>
              </a:gs>
              <a:gs pos="100000">
                <a:srgbClr val="FFBAA9"/>
              </a:gs>
            </a:gsLst>
            <a:lin ang="5400000" scaled="1"/>
          </a:gradFill>
          <a:ln w="19050">
            <a:solidFill>
              <a:srgbClr val="FF0000"/>
            </a:solidFill>
            <a:miter lim="800000"/>
            <a:headEnd/>
            <a:tailEnd/>
          </a:ln>
        </p:spPr>
        <p:txBody>
          <a:bodyPr anchor="ctr"/>
          <a:lstStyle/>
          <a:p>
            <a:endParaRPr lang="es-ES"/>
          </a:p>
        </p:txBody>
      </p:sp>
      <p:sp>
        <p:nvSpPr>
          <p:cNvPr id="23606" name="AutoShape 60"/>
          <p:cNvSpPr>
            <a:spLocks noChangeArrowheads="1"/>
          </p:cNvSpPr>
          <p:nvPr/>
        </p:nvSpPr>
        <p:spPr bwMode="auto">
          <a:xfrm flipV="1">
            <a:off x="6172200" y="5181600"/>
            <a:ext cx="457200" cy="381000"/>
          </a:xfrm>
          <a:prstGeom prst="downArrow">
            <a:avLst>
              <a:gd name="adj1" fmla="val 50000"/>
              <a:gd name="adj2" fmla="val 25000"/>
            </a:avLst>
          </a:prstGeom>
          <a:gradFill rotWithShape="0">
            <a:gsLst>
              <a:gs pos="0">
                <a:srgbClr val="FF3300"/>
              </a:gs>
              <a:gs pos="100000">
                <a:srgbClr val="FFBAA9"/>
              </a:gs>
            </a:gsLst>
            <a:lin ang="5400000" scaled="1"/>
          </a:gradFill>
          <a:ln w="19050">
            <a:solidFill>
              <a:srgbClr val="FF0000"/>
            </a:solidFill>
            <a:miter lim="800000"/>
            <a:headEnd/>
            <a:tailEnd/>
          </a:ln>
        </p:spPr>
        <p:txBody>
          <a:bodyPr anchor="ctr"/>
          <a:lstStyle/>
          <a:p>
            <a:endParaRPr lang="es-ES"/>
          </a:p>
        </p:txBody>
      </p:sp>
      <p:sp>
        <p:nvSpPr>
          <p:cNvPr id="23607" name="AutoShape 61"/>
          <p:cNvSpPr>
            <a:spLocks noChangeArrowheads="1"/>
          </p:cNvSpPr>
          <p:nvPr/>
        </p:nvSpPr>
        <p:spPr bwMode="auto">
          <a:xfrm flipV="1">
            <a:off x="1447800" y="4572000"/>
            <a:ext cx="457200" cy="381000"/>
          </a:xfrm>
          <a:prstGeom prst="downArrow">
            <a:avLst>
              <a:gd name="adj1" fmla="val 50000"/>
              <a:gd name="adj2" fmla="val 25000"/>
            </a:avLst>
          </a:prstGeom>
          <a:gradFill rotWithShape="0">
            <a:gsLst>
              <a:gs pos="0">
                <a:srgbClr val="FF3300"/>
              </a:gs>
              <a:gs pos="100000">
                <a:srgbClr val="FFBAA9"/>
              </a:gs>
            </a:gsLst>
            <a:lin ang="5400000" scaled="1"/>
          </a:gradFill>
          <a:ln w="19050">
            <a:solidFill>
              <a:srgbClr val="FF0000"/>
            </a:solidFill>
            <a:miter lim="800000"/>
            <a:headEnd/>
            <a:tailEnd/>
          </a:ln>
        </p:spPr>
        <p:txBody>
          <a:bodyPr wrap="none" anchor="ctr"/>
          <a:lstStyle/>
          <a:p>
            <a:endParaRPr lang="es-ES"/>
          </a:p>
        </p:txBody>
      </p:sp>
      <p:sp>
        <p:nvSpPr>
          <p:cNvPr id="23608" name="AutoShape 62"/>
          <p:cNvSpPr>
            <a:spLocks noChangeArrowheads="1"/>
          </p:cNvSpPr>
          <p:nvPr/>
        </p:nvSpPr>
        <p:spPr bwMode="auto">
          <a:xfrm flipV="1">
            <a:off x="5334000" y="4572000"/>
            <a:ext cx="457200" cy="381000"/>
          </a:xfrm>
          <a:prstGeom prst="downArrow">
            <a:avLst>
              <a:gd name="adj1" fmla="val 50000"/>
              <a:gd name="adj2" fmla="val 25000"/>
            </a:avLst>
          </a:prstGeom>
          <a:gradFill rotWithShape="0">
            <a:gsLst>
              <a:gs pos="0">
                <a:srgbClr val="FF3300"/>
              </a:gs>
              <a:gs pos="100000">
                <a:srgbClr val="FFBAA9"/>
              </a:gs>
            </a:gsLst>
            <a:lin ang="5400000" scaled="1"/>
          </a:gradFill>
          <a:ln w="19050">
            <a:solidFill>
              <a:srgbClr val="FF0000"/>
            </a:solidFill>
            <a:miter lim="800000"/>
            <a:headEnd/>
            <a:tailEnd/>
          </a:ln>
        </p:spPr>
        <p:txBody>
          <a:bodyPr wrap="none" anchor="ctr"/>
          <a:lstStyle/>
          <a:p>
            <a:endParaRPr lang="es-ES"/>
          </a:p>
        </p:txBody>
      </p:sp>
      <p:sp>
        <p:nvSpPr>
          <p:cNvPr id="23609" name="AutoShape 63"/>
          <p:cNvSpPr>
            <a:spLocks noChangeArrowheads="1"/>
          </p:cNvSpPr>
          <p:nvPr/>
        </p:nvSpPr>
        <p:spPr bwMode="auto">
          <a:xfrm flipV="1">
            <a:off x="533400" y="5715000"/>
            <a:ext cx="457200" cy="381000"/>
          </a:xfrm>
          <a:prstGeom prst="downArrow">
            <a:avLst>
              <a:gd name="adj1" fmla="val 50000"/>
              <a:gd name="adj2" fmla="val 25000"/>
            </a:avLst>
          </a:prstGeom>
          <a:gradFill rotWithShape="0">
            <a:gsLst>
              <a:gs pos="0">
                <a:srgbClr val="FF3300"/>
              </a:gs>
              <a:gs pos="100000">
                <a:srgbClr val="FFBAA9"/>
              </a:gs>
            </a:gsLst>
            <a:lin ang="5400000" scaled="1"/>
          </a:gradFill>
          <a:ln w="19050">
            <a:solidFill>
              <a:srgbClr val="FF0000"/>
            </a:solidFill>
            <a:miter lim="800000"/>
            <a:headEnd/>
            <a:tailEnd/>
          </a:ln>
        </p:spPr>
        <p:txBody>
          <a:bodyPr anchor="ctr"/>
          <a:lstStyle/>
          <a:p>
            <a:endParaRPr lang="es-ES"/>
          </a:p>
        </p:txBody>
      </p:sp>
      <p:sp>
        <p:nvSpPr>
          <p:cNvPr id="23610" name="AutoShape 64"/>
          <p:cNvSpPr>
            <a:spLocks noChangeArrowheads="1"/>
          </p:cNvSpPr>
          <p:nvPr/>
        </p:nvSpPr>
        <p:spPr bwMode="auto">
          <a:xfrm flipV="1">
            <a:off x="6553200" y="5715000"/>
            <a:ext cx="457200" cy="381000"/>
          </a:xfrm>
          <a:prstGeom prst="downArrow">
            <a:avLst>
              <a:gd name="adj1" fmla="val 50000"/>
              <a:gd name="adj2" fmla="val 25000"/>
            </a:avLst>
          </a:prstGeom>
          <a:gradFill rotWithShape="0">
            <a:gsLst>
              <a:gs pos="0">
                <a:srgbClr val="FF3300"/>
              </a:gs>
              <a:gs pos="100000">
                <a:srgbClr val="FFBAA9"/>
              </a:gs>
            </a:gsLst>
            <a:lin ang="5400000" scaled="1"/>
          </a:gradFill>
          <a:ln w="19050">
            <a:solidFill>
              <a:srgbClr val="FF0000"/>
            </a:solidFill>
            <a:miter lim="800000"/>
            <a:headEnd/>
            <a:tailEnd/>
          </a:ln>
        </p:spPr>
        <p:txBody>
          <a:bodyPr anchor="ctr"/>
          <a:lstStyle/>
          <a:p>
            <a:endParaRPr lang="es-ES"/>
          </a:p>
        </p:txBody>
      </p:sp>
      <p:sp>
        <p:nvSpPr>
          <p:cNvPr id="23611" name="AutoShape 65"/>
          <p:cNvSpPr>
            <a:spLocks noChangeArrowheads="1"/>
          </p:cNvSpPr>
          <p:nvPr/>
        </p:nvSpPr>
        <p:spPr bwMode="auto">
          <a:xfrm flipV="1">
            <a:off x="152400" y="6096000"/>
            <a:ext cx="457200" cy="381000"/>
          </a:xfrm>
          <a:prstGeom prst="downArrow">
            <a:avLst>
              <a:gd name="adj1" fmla="val 50000"/>
              <a:gd name="adj2" fmla="val 25000"/>
            </a:avLst>
          </a:prstGeom>
          <a:gradFill rotWithShape="0">
            <a:gsLst>
              <a:gs pos="0">
                <a:srgbClr val="FF3300"/>
              </a:gs>
              <a:gs pos="100000">
                <a:srgbClr val="FFBAA9"/>
              </a:gs>
            </a:gsLst>
            <a:lin ang="5400000" scaled="1"/>
          </a:gradFill>
          <a:ln w="19050">
            <a:solidFill>
              <a:srgbClr val="FF0000"/>
            </a:solidFill>
            <a:miter lim="800000"/>
            <a:headEnd/>
            <a:tailEnd/>
          </a:ln>
        </p:spPr>
        <p:txBody>
          <a:bodyPr anchor="ctr"/>
          <a:lstStyle/>
          <a:p>
            <a:endParaRPr lang="es-ES"/>
          </a:p>
        </p:txBody>
      </p:sp>
      <p:sp>
        <p:nvSpPr>
          <p:cNvPr id="23612" name="AutoShape 66"/>
          <p:cNvSpPr>
            <a:spLocks noChangeArrowheads="1"/>
          </p:cNvSpPr>
          <p:nvPr/>
        </p:nvSpPr>
        <p:spPr bwMode="auto">
          <a:xfrm flipV="1">
            <a:off x="6781800" y="6096000"/>
            <a:ext cx="457200" cy="381000"/>
          </a:xfrm>
          <a:prstGeom prst="downArrow">
            <a:avLst>
              <a:gd name="adj1" fmla="val 50000"/>
              <a:gd name="adj2" fmla="val 25000"/>
            </a:avLst>
          </a:prstGeom>
          <a:gradFill rotWithShape="0">
            <a:gsLst>
              <a:gs pos="0">
                <a:srgbClr val="FF3300"/>
              </a:gs>
              <a:gs pos="100000">
                <a:srgbClr val="FFBAA9"/>
              </a:gs>
            </a:gsLst>
            <a:lin ang="5400000" scaled="1"/>
          </a:gradFill>
          <a:ln w="19050">
            <a:solidFill>
              <a:srgbClr val="FF0000"/>
            </a:solidFill>
            <a:miter lim="800000"/>
            <a:headEnd/>
            <a:tailEnd/>
          </a:ln>
        </p:spPr>
        <p:txBody>
          <a:bodyPr anchor="ctr"/>
          <a:lstStyle/>
          <a:p>
            <a:endParaRPr lang="es-ES"/>
          </a:p>
        </p:txBody>
      </p:sp>
      <p:sp>
        <p:nvSpPr>
          <p:cNvPr id="23613" name="Line 67"/>
          <p:cNvSpPr>
            <a:spLocks noChangeShapeType="1"/>
          </p:cNvSpPr>
          <p:nvPr/>
        </p:nvSpPr>
        <p:spPr bwMode="auto">
          <a:xfrm>
            <a:off x="4038600" y="3200400"/>
            <a:ext cx="533400" cy="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614" name="Line 68"/>
          <p:cNvSpPr>
            <a:spLocks noChangeShapeType="1"/>
          </p:cNvSpPr>
          <p:nvPr/>
        </p:nvSpPr>
        <p:spPr bwMode="auto">
          <a:xfrm>
            <a:off x="3581400" y="2514600"/>
            <a:ext cx="0" cy="45720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cxnSp>
        <p:nvCxnSpPr>
          <p:cNvPr id="23615" name="AutoShape 69"/>
          <p:cNvCxnSpPr>
            <a:cxnSpLocks noChangeShapeType="1"/>
            <a:stCxn id="23594" idx="3"/>
          </p:cNvCxnSpPr>
          <p:nvPr/>
        </p:nvCxnSpPr>
        <p:spPr bwMode="auto">
          <a:xfrm>
            <a:off x="7019925" y="3162300"/>
            <a:ext cx="438150" cy="0"/>
          </a:xfrm>
          <a:prstGeom prst="straightConnector1">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3616" name="AutoShape 70"/>
          <p:cNvCxnSpPr>
            <a:cxnSpLocks noChangeShapeType="1"/>
            <a:endCxn id="23587" idx="0"/>
          </p:cNvCxnSpPr>
          <p:nvPr/>
        </p:nvCxnSpPr>
        <p:spPr bwMode="auto">
          <a:xfrm rot="16200000" flipH="1">
            <a:off x="6534943" y="3688557"/>
            <a:ext cx="989013" cy="495300"/>
          </a:xfrm>
          <a:prstGeom prst="bentConnector3">
            <a:avLst>
              <a:gd name="adj1" fmla="val 15727"/>
            </a:avLst>
          </a:prstGeom>
          <a:noFill/>
          <a:ln w="38100">
            <a:solidFill>
              <a:srgbClr val="FF0000"/>
            </a:solidFill>
            <a:miter lim="800000"/>
            <a:headEnd/>
            <a:tailEnd type="triangle" w="med" len="med"/>
          </a:ln>
          <a:extLst>
            <a:ext uri="{909E8E84-426E-40DD-AFC4-6F175D3DCCD1}">
              <a14:hiddenFill xmlns:a14="http://schemas.microsoft.com/office/drawing/2010/main">
                <a:noFill/>
              </a14:hiddenFill>
            </a:ext>
          </a:extLst>
        </p:spPr>
      </p:cxnSp>
      <p:sp>
        <p:nvSpPr>
          <p:cNvPr id="23617" name="Line 71"/>
          <p:cNvSpPr>
            <a:spLocks noChangeShapeType="1"/>
          </p:cNvSpPr>
          <p:nvPr/>
        </p:nvSpPr>
        <p:spPr bwMode="auto">
          <a:xfrm flipV="1">
            <a:off x="6781800" y="3352800"/>
            <a:ext cx="0" cy="24130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618" name="AutoShape 72"/>
          <p:cNvSpPr>
            <a:spLocks noChangeArrowheads="1"/>
          </p:cNvSpPr>
          <p:nvPr/>
        </p:nvSpPr>
        <p:spPr bwMode="auto">
          <a:xfrm flipV="1">
            <a:off x="7924800" y="5638800"/>
            <a:ext cx="457200" cy="381000"/>
          </a:xfrm>
          <a:prstGeom prst="downArrow">
            <a:avLst>
              <a:gd name="adj1" fmla="val 50000"/>
              <a:gd name="adj2" fmla="val 25000"/>
            </a:avLst>
          </a:prstGeom>
          <a:gradFill rotWithShape="0">
            <a:gsLst>
              <a:gs pos="0">
                <a:srgbClr val="FF3300"/>
              </a:gs>
              <a:gs pos="100000">
                <a:srgbClr val="FFBAA9"/>
              </a:gs>
            </a:gsLst>
            <a:lin ang="5400000" scaled="1"/>
          </a:gradFill>
          <a:ln w="19050">
            <a:solidFill>
              <a:srgbClr val="FF0000"/>
            </a:solidFill>
            <a:miter lim="800000"/>
            <a:headEnd/>
            <a:tailEnd/>
          </a:ln>
        </p:spPr>
        <p:txBody>
          <a:bodyPr anchor="ctr"/>
          <a:lstStyle/>
          <a:p>
            <a:endParaRPr lang="es-ES"/>
          </a:p>
        </p:txBody>
      </p:sp>
      <p:sp>
        <p:nvSpPr>
          <p:cNvPr id="23619" name="AutoShape 73"/>
          <p:cNvSpPr>
            <a:spLocks noChangeArrowheads="1"/>
          </p:cNvSpPr>
          <p:nvPr/>
        </p:nvSpPr>
        <p:spPr bwMode="auto">
          <a:xfrm flipV="1">
            <a:off x="8534400" y="6172200"/>
            <a:ext cx="457200" cy="381000"/>
          </a:xfrm>
          <a:prstGeom prst="downArrow">
            <a:avLst>
              <a:gd name="adj1" fmla="val 50000"/>
              <a:gd name="adj2" fmla="val 25000"/>
            </a:avLst>
          </a:prstGeom>
          <a:gradFill rotWithShape="0">
            <a:gsLst>
              <a:gs pos="0">
                <a:srgbClr val="FF3300"/>
              </a:gs>
              <a:gs pos="100000">
                <a:srgbClr val="FFBAA9"/>
              </a:gs>
            </a:gsLst>
            <a:lin ang="5400000" scaled="1"/>
          </a:gradFill>
          <a:ln w="19050">
            <a:solidFill>
              <a:srgbClr val="FF0000"/>
            </a:solidFill>
            <a:miter lim="800000"/>
            <a:headEnd/>
            <a:tailEnd/>
          </a:ln>
        </p:spPr>
        <p:txBody>
          <a:bodyPr anchor="ctr"/>
          <a:lstStyle/>
          <a:p>
            <a:endParaRPr lang="es-ES"/>
          </a:p>
        </p:txBody>
      </p:sp>
      <p:sp>
        <p:nvSpPr>
          <p:cNvPr id="23620" name="Rectangle 74"/>
          <p:cNvSpPr>
            <a:spLocks noGrp="1" noChangeArrowheads="1"/>
          </p:cNvSpPr>
          <p:nvPr>
            <p:ph type="title"/>
          </p:nvPr>
        </p:nvSpPr>
        <p:spPr>
          <a:xfrm>
            <a:off x="1476375" y="188913"/>
            <a:ext cx="9448800" cy="493712"/>
          </a:xfrm>
        </p:spPr>
        <p:txBody>
          <a:bodyPr>
            <a:normAutofit fontScale="90000"/>
          </a:bodyPr>
          <a:lstStyle/>
          <a:p>
            <a:pPr defTabSz="3343275" eaLnBrk="1" hangingPunct="1">
              <a:lnSpc>
                <a:spcPct val="75000"/>
              </a:lnSpc>
            </a:pPr>
            <a:r>
              <a:rPr lang="es-ES" sz="1800" smtClean="0">
                <a:latin typeface="Tahoma" pitchFamily="34" charset="0"/>
              </a:rPr>
              <a:t>Relaciones Principales de los Productos de valor agregado</a:t>
            </a:r>
            <a:r>
              <a:rPr lang="es-ES_tradnl" sz="1800" smtClean="0">
                <a:latin typeface="Tahoma" pitchFamily="34" charset="0"/>
              </a:rPr>
              <a:t/>
            </a:r>
            <a:br>
              <a:rPr lang="es-ES_tradnl" sz="1800" smtClean="0">
                <a:latin typeface="Tahoma" pitchFamily="34" charset="0"/>
              </a:rPr>
            </a:br>
            <a:endParaRPr lang="es-ES" sz="1800" smtClean="0">
              <a:latin typeface="Tahoma" pitchFamily="34" charset="0"/>
            </a:endParaRPr>
          </a:p>
        </p:txBody>
      </p:sp>
      <p:grpSp>
        <p:nvGrpSpPr>
          <p:cNvPr id="23621" name="Group 75"/>
          <p:cNvGrpSpPr>
            <a:grpSpLocks/>
          </p:cNvGrpSpPr>
          <p:nvPr/>
        </p:nvGrpSpPr>
        <p:grpSpPr bwMode="auto">
          <a:xfrm>
            <a:off x="1219200" y="2514600"/>
            <a:ext cx="381000" cy="1219200"/>
            <a:chOff x="768" y="1584"/>
            <a:chExt cx="240" cy="768"/>
          </a:xfrm>
        </p:grpSpPr>
        <p:grpSp>
          <p:nvGrpSpPr>
            <p:cNvPr id="23660" name="Group 76"/>
            <p:cNvGrpSpPr>
              <a:grpSpLocks/>
            </p:cNvGrpSpPr>
            <p:nvPr/>
          </p:nvGrpSpPr>
          <p:grpSpPr bwMode="auto">
            <a:xfrm>
              <a:off x="768" y="1584"/>
              <a:ext cx="240" cy="768"/>
              <a:chOff x="768" y="1584"/>
              <a:chExt cx="240" cy="768"/>
            </a:xfrm>
          </p:grpSpPr>
          <p:sp>
            <p:nvSpPr>
              <p:cNvPr id="23662" name="Line 77"/>
              <p:cNvSpPr>
                <a:spLocks noChangeShapeType="1"/>
              </p:cNvSpPr>
              <p:nvPr/>
            </p:nvSpPr>
            <p:spPr bwMode="auto">
              <a:xfrm>
                <a:off x="912" y="1584"/>
                <a:ext cx="0" cy="768"/>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wrap="none"/>
              <a:lstStyle/>
              <a:p>
                <a:endParaRPr lang="es-CL"/>
              </a:p>
            </p:txBody>
          </p:sp>
          <p:sp>
            <p:nvSpPr>
              <p:cNvPr id="23663" name="Line 78"/>
              <p:cNvSpPr>
                <a:spLocks noChangeShapeType="1"/>
              </p:cNvSpPr>
              <p:nvPr/>
            </p:nvSpPr>
            <p:spPr bwMode="auto">
              <a:xfrm flipH="1">
                <a:off x="768" y="2352"/>
                <a:ext cx="144"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664" name="Line 79"/>
              <p:cNvSpPr>
                <a:spLocks noChangeShapeType="1"/>
              </p:cNvSpPr>
              <p:nvPr/>
            </p:nvSpPr>
            <p:spPr bwMode="auto">
              <a:xfrm flipH="1">
                <a:off x="768" y="1584"/>
                <a:ext cx="144"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665" name="Line 80"/>
              <p:cNvSpPr>
                <a:spLocks noChangeShapeType="1"/>
              </p:cNvSpPr>
              <p:nvPr/>
            </p:nvSpPr>
            <p:spPr bwMode="auto">
              <a:xfrm>
                <a:off x="864" y="2016"/>
                <a:ext cx="144"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lstStyle/>
              <a:p>
                <a:endParaRPr lang="es-CL"/>
              </a:p>
            </p:txBody>
          </p:sp>
        </p:grpSp>
        <p:sp>
          <p:nvSpPr>
            <p:cNvPr id="23661" name="Line 81"/>
            <p:cNvSpPr>
              <a:spLocks noChangeShapeType="1"/>
            </p:cNvSpPr>
            <p:nvPr/>
          </p:nvSpPr>
          <p:spPr bwMode="auto">
            <a:xfrm flipH="1">
              <a:off x="816" y="2016"/>
              <a:ext cx="96"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lstStyle/>
            <a:p>
              <a:endParaRPr lang="es-CL"/>
            </a:p>
          </p:txBody>
        </p:sp>
      </p:grpSp>
      <p:sp>
        <p:nvSpPr>
          <p:cNvPr id="23622" name="Line 82"/>
          <p:cNvSpPr>
            <a:spLocks noChangeShapeType="1"/>
          </p:cNvSpPr>
          <p:nvPr/>
        </p:nvSpPr>
        <p:spPr bwMode="auto">
          <a:xfrm>
            <a:off x="6705600" y="4191000"/>
            <a:ext cx="0" cy="30480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623" name="Line 83"/>
          <p:cNvSpPr>
            <a:spLocks noChangeShapeType="1"/>
          </p:cNvSpPr>
          <p:nvPr/>
        </p:nvSpPr>
        <p:spPr bwMode="auto">
          <a:xfrm>
            <a:off x="5791200" y="2590800"/>
            <a:ext cx="0" cy="45720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624" name="Line 84"/>
          <p:cNvSpPr>
            <a:spLocks noChangeShapeType="1"/>
          </p:cNvSpPr>
          <p:nvPr/>
        </p:nvSpPr>
        <p:spPr bwMode="auto">
          <a:xfrm>
            <a:off x="2286000" y="3200400"/>
            <a:ext cx="762000" cy="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625" name="Line 85"/>
          <p:cNvSpPr>
            <a:spLocks noChangeShapeType="1"/>
          </p:cNvSpPr>
          <p:nvPr/>
        </p:nvSpPr>
        <p:spPr bwMode="auto">
          <a:xfrm flipV="1">
            <a:off x="3200400" y="1828800"/>
            <a:ext cx="0" cy="45720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626" name="Line 86"/>
          <p:cNvSpPr>
            <a:spLocks noChangeShapeType="1"/>
          </p:cNvSpPr>
          <p:nvPr/>
        </p:nvSpPr>
        <p:spPr bwMode="auto">
          <a:xfrm flipH="1" flipV="1">
            <a:off x="5334000" y="2438400"/>
            <a:ext cx="2209800" cy="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627" name="Line 87"/>
          <p:cNvSpPr>
            <a:spLocks noChangeShapeType="1"/>
          </p:cNvSpPr>
          <p:nvPr/>
        </p:nvSpPr>
        <p:spPr bwMode="auto">
          <a:xfrm flipH="1">
            <a:off x="838200" y="3352800"/>
            <a:ext cx="2438400" cy="45720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628" name="Line 88"/>
          <p:cNvSpPr>
            <a:spLocks noChangeShapeType="1"/>
          </p:cNvSpPr>
          <p:nvPr/>
        </p:nvSpPr>
        <p:spPr bwMode="auto">
          <a:xfrm flipV="1">
            <a:off x="4495800" y="1828800"/>
            <a:ext cx="609600" cy="228600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629" name="Line 89"/>
          <p:cNvSpPr>
            <a:spLocks noChangeShapeType="1"/>
          </p:cNvSpPr>
          <p:nvPr/>
        </p:nvSpPr>
        <p:spPr bwMode="auto">
          <a:xfrm flipH="1" flipV="1">
            <a:off x="5562600" y="4038600"/>
            <a:ext cx="609600" cy="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630" name="Line 90"/>
          <p:cNvSpPr>
            <a:spLocks noChangeShapeType="1"/>
          </p:cNvSpPr>
          <p:nvPr/>
        </p:nvSpPr>
        <p:spPr bwMode="auto">
          <a:xfrm flipH="1" flipV="1">
            <a:off x="3962400" y="2362200"/>
            <a:ext cx="0" cy="365760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631" name="Line 91"/>
          <p:cNvSpPr>
            <a:spLocks noChangeShapeType="1"/>
          </p:cNvSpPr>
          <p:nvPr/>
        </p:nvSpPr>
        <p:spPr bwMode="auto">
          <a:xfrm flipV="1">
            <a:off x="6324600" y="1295400"/>
            <a:ext cx="1447800" cy="190500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632" name="Line 92"/>
          <p:cNvSpPr>
            <a:spLocks noChangeShapeType="1"/>
          </p:cNvSpPr>
          <p:nvPr/>
        </p:nvSpPr>
        <p:spPr bwMode="auto">
          <a:xfrm flipH="1" flipV="1">
            <a:off x="8763000" y="1219200"/>
            <a:ext cx="0" cy="259080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633" name="Line 93"/>
          <p:cNvSpPr>
            <a:spLocks noChangeShapeType="1"/>
          </p:cNvSpPr>
          <p:nvPr/>
        </p:nvSpPr>
        <p:spPr bwMode="auto">
          <a:xfrm flipH="1">
            <a:off x="4114800" y="1295400"/>
            <a:ext cx="1219200" cy="167640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634" name="Line 94"/>
          <p:cNvSpPr>
            <a:spLocks noChangeShapeType="1"/>
          </p:cNvSpPr>
          <p:nvPr/>
        </p:nvSpPr>
        <p:spPr bwMode="auto">
          <a:xfrm flipH="1" flipV="1">
            <a:off x="914400" y="2667000"/>
            <a:ext cx="2667000" cy="53340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635" name="Line 95"/>
          <p:cNvSpPr>
            <a:spLocks noChangeShapeType="1"/>
          </p:cNvSpPr>
          <p:nvPr/>
        </p:nvSpPr>
        <p:spPr bwMode="auto">
          <a:xfrm flipH="1">
            <a:off x="5257800" y="1219200"/>
            <a:ext cx="2438400" cy="106680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636" name="Line 96"/>
          <p:cNvSpPr>
            <a:spLocks noChangeShapeType="1"/>
          </p:cNvSpPr>
          <p:nvPr/>
        </p:nvSpPr>
        <p:spPr bwMode="auto">
          <a:xfrm flipH="1">
            <a:off x="2438400" y="5181600"/>
            <a:ext cx="609600" cy="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637" name="Line 97"/>
          <p:cNvSpPr>
            <a:spLocks noChangeShapeType="1"/>
          </p:cNvSpPr>
          <p:nvPr/>
        </p:nvSpPr>
        <p:spPr bwMode="auto">
          <a:xfrm flipH="1" flipV="1">
            <a:off x="4953000" y="4267200"/>
            <a:ext cx="1752600" cy="53340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638" name="Line 98"/>
          <p:cNvSpPr>
            <a:spLocks noChangeShapeType="1"/>
          </p:cNvSpPr>
          <p:nvPr/>
        </p:nvSpPr>
        <p:spPr bwMode="auto">
          <a:xfrm flipH="1">
            <a:off x="8001000" y="4191000"/>
            <a:ext cx="533400" cy="91440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639" name="Line 99"/>
          <p:cNvSpPr>
            <a:spLocks noChangeShapeType="1"/>
          </p:cNvSpPr>
          <p:nvPr/>
        </p:nvSpPr>
        <p:spPr bwMode="auto">
          <a:xfrm flipH="1">
            <a:off x="914400" y="2438400"/>
            <a:ext cx="1905000" cy="60960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640" name="Line 100"/>
          <p:cNvSpPr>
            <a:spLocks noChangeShapeType="1"/>
          </p:cNvSpPr>
          <p:nvPr/>
        </p:nvSpPr>
        <p:spPr bwMode="auto">
          <a:xfrm flipV="1">
            <a:off x="3200400" y="3276600"/>
            <a:ext cx="2514600" cy="76200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641" name="Line 101"/>
          <p:cNvSpPr>
            <a:spLocks noChangeShapeType="1"/>
          </p:cNvSpPr>
          <p:nvPr/>
        </p:nvSpPr>
        <p:spPr bwMode="auto">
          <a:xfrm>
            <a:off x="762000" y="3886200"/>
            <a:ext cx="1143000" cy="38100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642" name="Line 102"/>
          <p:cNvSpPr>
            <a:spLocks noChangeShapeType="1"/>
          </p:cNvSpPr>
          <p:nvPr/>
        </p:nvSpPr>
        <p:spPr bwMode="auto">
          <a:xfrm flipH="1">
            <a:off x="2209800" y="1295400"/>
            <a:ext cx="0" cy="434340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643" name="Line 103"/>
          <p:cNvSpPr>
            <a:spLocks noChangeShapeType="1"/>
          </p:cNvSpPr>
          <p:nvPr/>
        </p:nvSpPr>
        <p:spPr bwMode="auto">
          <a:xfrm flipH="1">
            <a:off x="2971800" y="1320800"/>
            <a:ext cx="0" cy="477520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644" name="Line 104"/>
          <p:cNvSpPr>
            <a:spLocks noChangeShapeType="1"/>
          </p:cNvSpPr>
          <p:nvPr/>
        </p:nvSpPr>
        <p:spPr bwMode="auto">
          <a:xfrm flipV="1">
            <a:off x="4343400" y="4038600"/>
            <a:ext cx="3352800" cy="106680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645" name="Line 105"/>
          <p:cNvSpPr>
            <a:spLocks noChangeShapeType="1"/>
          </p:cNvSpPr>
          <p:nvPr/>
        </p:nvSpPr>
        <p:spPr bwMode="auto">
          <a:xfrm>
            <a:off x="1752600" y="838200"/>
            <a:ext cx="0" cy="571500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646" name="Line 106"/>
          <p:cNvSpPr>
            <a:spLocks noChangeShapeType="1"/>
          </p:cNvSpPr>
          <p:nvPr/>
        </p:nvSpPr>
        <p:spPr bwMode="auto">
          <a:xfrm>
            <a:off x="609600" y="3886200"/>
            <a:ext cx="7239000" cy="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647" name="Line 107"/>
          <p:cNvSpPr>
            <a:spLocks noChangeShapeType="1"/>
          </p:cNvSpPr>
          <p:nvPr/>
        </p:nvSpPr>
        <p:spPr bwMode="auto">
          <a:xfrm flipV="1">
            <a:off x="2133600" y="1219200"/>
            <a:ext cx="6019800" cy="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648" name="Line 108"/>
          <p:cNvSpPr>
            <a:spLocks noChangeShapeType="1"/>
          </p:cNvSpPr>
          <p:nvPr/>
        </p:nvSpPr>
        <p:spPr bwMode="auto">
          <a:xfrm>
            <a:off x="5105400" y="3352800"/>
            <a:ext cx="1600200" cy="121920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649" name="Line 109"/>
          <p:cNvSpPr>
            <a:spLocks noChangeShapeType="1"/>
          </p:cNvSpPr>
          <p:nvPr/>
        </p:nvSpPr>
        <p:spPr bwMode="auto">
          <a:xfrm>
            <a:off x="762000" y="2514600"/>
            <a:ext cx="3733800" cy="320040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650" name="Line 110"/>
          <p:cNvSpPr>
            <a:spLocks noChangeShapeType="1"/>
          </p:cNvSpPr>
          <p:nvPr/>
        </p:nvSpPr>
        <p:spPr bwMode="auto">
          <a:xfrm>
            <a:off x="3962400" y="1752600"/>
            <a:ext cx="1066800" cy="434340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651" name="Line 111"/>
          <p:cNvSpPr>
            <a:spLocks noChangeShapeType="1"/>
          </p:cNvSpPr>
          <p:nvPr/>
        </p:nvSpPr>
        <p:spPr bwMode="auto">
          <a:xfrm flipH="1">
            <a:off x="3429000" y="1371600"/>
            <a:ext cx="0" cy="388620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652" name="Line 112"/>
          <p:cNvSpPr>
            <a:spLocks noChangeShapeType="1"/>
          </p:cNvSpPr>
          <p:nvPr/>
        </p:nvSpPr>
        <p:spPr bwMode="auto">
          <a:xfrm flipV="1">
            <a:off x="685800" y="762000"/>
            <a:ext cx="2133600" cy="243840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653" name="Line 113"/>
          <p:cNvSpPr>
            <a:spLocks noChangeShapeType="1"/>
          </p:cNvSpPr>
          <p:nvPr/>
        </p:nvSpPr>
        <p:spPr bwMode="auto">
          <a:xfrm>
            <a:off x="5486400" y="1828800"/>
            <a:ext cx="1752600" cy="327660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654" name="Line 114"/>
          <p:cNvSpPr>
            <a:spLocks noChangeShapeType="1"/>
          </p:cNvSpPr>
          <p:nvPr/>
        </p:nvSpPr>
        <p:spPr bwMode="auto">
          <a:xfrm flipV="1">
            <a:off x="7848600" y="4114800"/>
            <a:ext cx="0" cy="45720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655" name="Line 115"/>
          <p:cNvSpPr>
            <a:spLocks noChangeShapeType="1"/>
          </p:cNvSpPr>
          <p:nvPr/>
        </p:nvSpPr>
        <p:spPr bwMode="auto">
          <a:xfrm flipV="1">
            <a:off x="3810000" y="3276600"/>
            <a:ext cx="3962400" cy="175260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656" name="Line 116"/>
          <p:cNvSpPr>
            <a:spLocks noChangeShapeType="1"/>
          </p:cNvSpPr>
          <p:nvPr/>
        </p:nvSpPr>
        <p:spPr bwMode="auto">
          <a:xfrm flipV="1">
            <a:off x="4267200" y="4114800"/>
            <a:ext cx="3886200" cy="198120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657" name="Line 117"/>
          <p:cNvSpPr>
            <a:spLocks noChangeShapeType="1"/>
          </p:cNvSpPr>
          <p:nvPr/>
        </p:nvSpPr>
        <p:spPr bwMode="auto">
          <a:xfrm flipV="1">
            <a:off x="4876800" y="4114800"/>
            <a:ext cx="3581400" cy="243840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658" name="Line 118"/>
          <p:cNvSpPr>
            <a:spLocks noChangeShapeType="1"/>
          </p:cNvSpPr>
          <p:nvPr/>
        </p:nvSpPr>
        <p:spPr bwMode="auto">
          <a:xfrm flipV="1">
            <a:off x="2438400" y="1828800"/>
            <a:ext cx="5181600" cy="434340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sp>
        <p:nvSpPr>
          <p:cNvPr id="23659" name="Line 119"/>
          <p:cNvSpPr>
            <a:spLocks noChangeShapeType="1"/>
          </p:cNvSpPr>
          <p:nvPr/>
        </p:nvSpPr>
        <p:spPr bwMode="auto">
          <a:xfrm>
            <a:off x="4267200" y="1905000"/>
            <a:ext cx="3581400" cy="1905000"/>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s-CL"/>
          </a:p>
        </p:txBody>
      </p:sp>
    </p:spTree>
    <p:extLst>
      <p:ext uri="{BB962C8B-B14F-4D97-AF65-F5344CB8AC3E}">
        <p14:creationId xmlns:p14="http://schemas.microsoft.com/office/powerpoint/2010/main" val="396180592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3 Marcador de pie de página"/>
          <p:cNvSpPr>
            <a:spLocks noGrp="1"/>
          </p:cNvSpPr>
          <p:nvPr>
            <p:ph type="ftr" sz="quarter" idx="10"/>
          </p:nvPr>
        </p:nvSpPr>
        <p:spPr/>
        <p:txBody>
          <a:bodyPr/>
          <a:lstStyle/>
          <a:p>
            <a:r>
              <a:rPr lang="en-US" altLang="en-US"/>
              <a:t>Quadrem Proprietário e Confidencial</a:t>
            </a:r>
          </a:p>
        </p:txBody>
      </p:sp>
      <p:sp>
        <p:nvSpPr>
          <p:cNvPr id="6" name="4 Marcador de número de diapositiva"/>
          <p:cNvSpPr>
            <a:spLocks noGrp="1"/>
          </p:cNvSpPr>
          <p:nvPr>
            <p:ph type="sldNum" sz="quarter" idx="11"/>
          </p:nvPr>
        </p:nvSpPr>
        <p:spPr/>
        <p:txBody>
          <a:bodyPr/>
          <a:lstStyle/>
          <a:p>
            <a:fld id="{BBA4D434-2DF4-4D2B-B330-7003B0A79379}" type="slidenum">
              <a:rPr lang="en-US" altLang="en-US"/>
              <a:pPr/>
              <a:t>70</a:t>
            </a:fld>
            <a:endParaRPr lang="en-US" altLang="en-US"/>
          </a:p>
        </p:txBody>
      </p:sp>
      <p:sp>
        <p:nvSpPr>
          <p:cNvPr id="1174530" name="Rectangle 2"/>
          <p:cNvSpPr>
            <a:spLocks noChangeArrowheads="1"/>
          </p:cNvSpPr>
          <p:nvPr/>
        </p:nvSpPr>
        <p:spPr bwMode="auto">
          <a:xfrm>
            <a:off x="288925" y="1484313"/>
            <a:ext cx="4283075" cy="4173537"/>
          </a:xfrm>
          <a:prstGeom prst="rect">
            <a:avLst/>
          </a:prstGeom>
          <a:noFill/>
          <a:ln w="9525" algn="ctr">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444500" lvl="1" indent="-176213">
              <a:spcBef>
                <a:spcPct val="25000"/>
              </a:spcBef>
              <a:buClr>
                <a:srgbClr val="C5BA8E"/>
              </a:buClr>
              <a:buSzPct val="80000"/>
              <a:buFont typeface="Wingdings" pitchFamily="2" charset="2"/>
              <a:buChar char="p"/>
            </a:pPr>
            <a:r>
              <a:rPr lang="pt-BR" sz="1300">
                <a:cs typeface="Arial" charset="0"/>
              </a:rPr>
              <a:t>Acoplamientos y Reductores – 7%</a:t>
            </a:r>
          </a:p>
          <a:p>
            <a:pPr marL="444500" lvl="1" indent="-176213">
              <a:spcBef>
                <a:spcPct val="25000"/>
              </a:spcBef>
              <a:buClr>
                <a:srgbClr val="C5BA8E"/>
              </a:buClr>
              <a:buSzPct val="80000"/>
              <a:buFont typeface="Wingdings" pitchFamily="2" charset="2"/>
              <a:buChar char="p"/>
            </a:pPr>
            <a:r>
              <a:rPr lang="pt-BR" sz="1300">
                <a:cs typeface="Arial" charset="0"/>
              </a:rPr>
              <a:t>Barras y perfiles – 1 a 12%</a:t>
            </a:r>
          </a:p>
          <a:p>
            <a:pPr marL="444500" lvl="1" indent="-176213">
              <a:spcBef>
                <a:spcPct val="25000"/>
              </a:spcBef>
              <a:buClr>
                <a:srgbClr val="C5BA8E"/>
              </a:buClr>
              <a:buSzPct val="80000"/>
              <a:buFont typeface="Wingdings" pitchFamily="2" charset="2"/>
              <a:buChar char="p"/>
            </a:pPr>
            <a:r>
              <a:rPr lang="pt-BR" sz="1300">
                <a:cs typeface="Arial" charset="0"/>
              </a:rPr>
              <a:t>Bolas de Molinos – 1%</a:t>
            </a:r>
          </a:p>
          <a:p>
            <a:pPr marL="444500" lvl="1" indent="-176213">
              <a:spcBef>
                <a:spcPct val="25000"/>
              </a:spcBef>
              <a:buClr>
                <a:srgbClr val="C5BA8E"/>
              </a:buClr>
              <a:buSzPct val="80000"/>
              <a:buFont typeface="Wingdings" pitchFamily="2" charset="2"/>
              <a:buChar char="p"/>
            </a:pPr>
            <a:r>
              <a:rPr lang="pt-BR" sz="1300">
                <a:cs typeface="Arial" charset="0"/>
              </a:rPr>
              <a:t>Cabless Eléctricos – 5%</a:t>
            </a:r>
          </a:p>
          <a:p>
            <a:pPr marL="444500" lvl="1" indent="-176213">
              <a:spcBef>
                <a:spcPct val="25000"/>
              </a:spcBef>
              <a:buClr>
                <a:srgbClr val="C5BA8E"/>
              </a:buClr>
              <a:buSzPct val="80000"/>
              <a:buFont typeface="Wingdings" pitchFamily="2" charset="2"/>
              <a:buChar char="p"/>
            </a:pPr>
            <a:r>
              <a:rPr lang="pt-BR" sz="1300">
                <a:cs typeface="Arial" charset="0"/>
              </a:rPr>
              <a:t>Computadores/ Notebooks – 23 a 24%</a:t>
            </a:r>
          </a:p>
          <a:p>
            <a:pPr marL="444500" lvl="1" indent="-176213">
              <a:spcBef>
                <a:spcPct val="25000"/>
              </a:spcBef>
              <a:buClr>
                <a:srgbClr val="C5BA8E"/>
              </a:buClr>
              <a:buSzPct val="80000"/>
              <a:buFont typeface="Wingdings" pitchFamily="2" charset="2"/>
              <a:buChar char="p"/>
            </a:pPr>
            <a:r>
              <a:rPr lang="pt-BR" sz="1300">
                <a:cs typeface="Arial" charset="0"/>
              </a:rPr>
              <a:t>Cesta de Navidad – 6 a 14%</a:t>
            </a:r>
          </a:p>
          <a:p>
            <a:pPr marL="444500" lvl="1" indent="-176213">
              <a:spcBef>
                <a:spcPct val="25000"/>
              </a:spcBef>
              <a:buClr>
                <a:srgbClr val="C5BA8E"/>
              </a:buClr>
              <a:buSzPct val="80000"/>
              <a:buFont typeface="Wingdings" pitchFamily="2" charset="2"/>
              <a:buChar char="p"/>
            </a:pPr>
            <a:r>
              <a:rPr lang="pt-BR" sz="1300">
                <a:cs typeface="Arial" charset="0"/>
              </a:rPr>
              <a:t>Correas en V – 22 a 35%</a:t>
            </a:r>
          </a:p>
          <a:p>
            <a:pPr marL="444500" lvl="1" indent="-176213">
              <a:spcBef>
                <a:spcPct val="25000"/>
              </a:spcBef>
              <a:buClr>
                <a:srgbClr val="C5BA8E"/>
              </a:buClr>
              <a:buSzPct val="80000"/>
              <a:buFont typeface="Wingdings" pitchFamily="2" charset="2"/>
              <a:buChar char="p"/>
            </a:pPr>
            <a:r>
              <a:rPr lang="pt-BR" sz="1300">
                <a:cs typeface="Arial" charset="0"/>
              </a:rPr>
              <a:t>Electrodos – 18%</a:t>
            </a:r>
          </a:p>
          <a:p>
            <a:pPr marL="444500" lvl="1" indent="-176213">
              <a:spcBef>
                <a:spcPct val="25000"/>
              </a:spcBef>
              <a:buClr>
                <a:srgbClr val="C5BA8E"/>
              </a:buClr>
              <a:buSzPct val="80000"/>
              <a:buFont typeface="Wingdings" pitchFamily="2" charset="2"/>
              <a:buChar char="p"/>
            </a:pPr>
            <a:r>
              <a:rPr lang="pt-BR" sz="1300">
                <a:cs typeface="Arial" charset="0"/>
              </a:rPr>
              <a:t>Estruturas Metálicas – 4 a 7%</a:t>
            </a:r>
          </a:p>
          <a:p>
            <a:pPr marL="444500" lvl="1" indent="-176213">
              <a:spcBef>
                <a:spcPct val="25000"/>
              </a:spcBef>
              <a:buClr>
                <a:srgbClr val="C5BA8E"/>
              </a:buClr>
              <a:buSzPct val="80000"/>
              <a:buFont typeface="Wingdings" pitchFamily="2" charset="2"/>
              <a:buChar char="p"/>
            </a:pPr>
            <a:r>
              <a:rPr lang="pt-BR" sz="1300">
                <a:cs typeface="Arial" charset="0"/>
              </a:rPr>
              <a:t>Equipamientos Mineros – 5%</a:t>
            </a:r>
          </a:p>
          <a:p>
            <a:pPr marL="444500" lvl="1" indent="-176213">
              <a:spcBef>
                <a:spcPct val="25000"/>
              </a:spcBef>
              <a:buClr>
                <a:srgbClr val="C5BA8E"/>
              </a:buClr>
              <a:buSzPct val="80000"/>
              <a:buFont typeface="Wingdings" pitchFamily="2" charset="2"/>
              <a:buChar char="p"/>
            </a:pPr>
            <a:r>
              <a:rPr lang="pt-BR" sz="1300">
                <a:cs typeface="Arial" charset="0"/>
              </a:rPr>
              <a:t>Herramientas – 8%</a:t>
            </a:r>
          </a:p>
          <a:p>
            <a:pPr marL="444500" lvl="1" indent="-176213">
              <a:spcBef>
                <a:spcPct val="25000"/>
              </a:spcBef>
              <a:buClr>
                <a:srgbClr val="C5BA8E"/>
              </a:buClr>
              <a:buSzPct val="80000"/>
              <a:buFont typeface="Wingdings" pitchFamily="2" charset="2"/>
              <a:buChar char="p"/>
            </a:pPr>
            <a:r>
              <a:rPr lang="pt-BR" sz="1300">
                <a:cs typeface="Arial" charset="0"/>
              </a:rPr>
              <a:t>Filtros y Elementos Filtrantes – 6%</a:t>
            </a:r>
          </a:p>
        </p:txBody>
      </p:sp>
      <p:sp>
        <p:nvSpPr>
          <p:cNvPr id="1174532" name="Text Box 4"/>
          <p:cNvSpPr txBox="1">
            <a:spLocks noChangeArrowheads="1"/>
          </p:cNvSpPr>
          <p:nvPr/>
        </p:nvSpPr>
        <p:spPr bwMode="auto">
          <a:xfrm>
            <a:off x="668338" y="260350"/>
            <a:ext cx="7504112"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Arial" charset="0"/>
              </a:defRPr>
            </a:lvl1pPr>
            <a:lvl2pPr>
              <a:defRPr>
                <a:solidFill>
                  <a:schemeClr val="tx1"/>
                </a:solidFill>
                <a:latin typeface="Arial" charset="0"/>
              </a:defRPr>
            </a:lvl2pPr>
            <a:lvl3pPr>
              <a:defRPr>
                <a:solidFill>
                  <a:schemeClr val="tx1"/>
                </a:solidFill>
                <a:latin typeface="Arial" charset="0"/>
              </a:defRPr>
            </a:lvl3pPr>
            <a:lvl4pPr>
              <a:defRPr>
                <a:solidFill>
                  <a:schemeClr val="tx1"/>
                </a:solidFill>
                <a:latin typeface="Arial" charset="0"/>
              </a:defRPr>
            </a:lvl4pPr>
            <a:lvl5pPr>
              <a:defRPr>
                <a:solidFill>
                  <a:schemeClr val="tx1"/>
                </a:solidFill>
                <a:latin typeface="Arial" charset="0"/>
              </a:defRPr>
            </a:lvl5pPr>
            <a:lvl6pPr marL="457200" fontAlgn="base">
              <a:spcBef>
                <a:spcPct val="0"/>
              </a:spcBef>
              <a:spcAft>
                <a:spcPct val="0"/>
              </a:spcAft>
              <a:defRPr>
                <a:solidFill>
                  <a:schemeClr val="tx1"/>
                </a:solidFill>
                <a:latin typeface="Arial" charset="0"/>
              </a:defRPr>
            </a:lvl6pPr>
            <a:lvl7pPr marL="914400" fontAlgn="base">
              <a:spcBef>
                <a:spcPct val="0"/>
              </a:spcBef>
              <a:spcAft>
                <a:spcPct val="0"/>
              </a:spcAft>
              <a:defRPr>
                <a:solidFill>
                  <a:schemeClr val="tx1"/>
                </a:solidFill>
                <a:latin typeface="Arial" charset="0"/>
              </a:defRPr>
            </a:lvl7pPr>
            <a:lvl8pPr marL="1371600" fontAlgn="base">
              <a:spcBef>
                <a:spcPct val="0"/>
              </a:spcBef>
              <a:spcAft>
                <a:spcPct val="0"/>
              </a:spcAft>
              <a:defRPr>
                <a:solidFill>
                  <a:schemeClr val="tx1"/>
                </a:solidFill>
                <a:latin typeface="Arial" charset="0"/>
              </a:defRPr>
            </a:lvl8pPr>
            <a:lvl9pPr marL="1828800" fontAlgn="base">
              <a:spcBef>
                <a:spcPct val="0"/>
              </a:spcBef>
              <a:spcAft>
                <a:spcPct val="0"/>
              </a:spcAft>
              <a:defRPr>
                <a:solidFill>
                  <a:schemeClr val="tx1"/>
                </a:solidFill>
                <a:latin typeface="Arial" charset="0"/>
              </a:defRPr>
            </a:lvl9pPr>
          </a:lstStyle>
          <a:p>
            <a:r>
              <a:rPr lang="pt-BR" sz="2600" b="1">
                <a:solidFill>
                  <a:srgbClr val="C5BA8E"/>
                </a:solidFill>
                <a:cs typeface="Arial" charset="0"/>
              </a:rPr>
              <a:t>Ahorros en Bienes</a:t>
            </a:r>
            <a:endParaRPr lang="pt-BR" sz="2000" b="1">
              <a:solidFill>
                <a:srgbClr val="C5BA8E"/>
              </a:solidFill>
              <a:cs typeface="Arial" charset="0"/>
            </a:endParaRPr>
          </a:p>
        </p:txBody>
      </p:sp>
      <p:sp>
        <p:nvSpPr>
          <p:cNvPr id="1174533" name="Rectangle 5"/>
          <p:cNvSpPr>
            <a:spLocks noChangeArrowheads="1"/>
          </p:cNvSpPr>
          <p:nvPr/>
        </p:nvSpPr>
        <p:spPr bwMode="auto">
          <a:xfrm>
            <a:off x="4572000" y="1484313"/>
            <a:ext cx="4176713" cy="4176712"/>
          </a:xfrm>
          <a:prstGeom prst="rect">
            <a:avLst/>
          </a:prstGeom>
          <a:noFill/>
          <a:ln w="9525" algn="ctr">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444500" lvl="1" indent="-176213">
              <a:spcBef>
                <a:spcPct val="25000"/>
              </a:spcBef>
              <a:buClr>
                <a:srgbClr val="C5BA8E"/>
              </a:buClr>
              <a:buSzPct val="80000"/>
              <a:buFont typeface="Wingdings" pitchFamily="2" charset="2"/>
              <a:buChar char="p"/>
            </a:pPr>
            <a:r>
              <a:rPr lang="pt-BR" sz="1300">
                <a:cs typeface="Arial" charset="0"/>
              </a:rPr>
              <a:t>Lubricantes – 5%</a:t>
            </a:r>
          </a:p>
          <a:p>
            <a:pPr marL="444500" lvl="1" indent="-176213">
              <a:spcBef>
                <a:spcPct val="25000"/>
              </a:spcBef>
              <a:buClr>
                <a:srgbClr val="C5BA8E"/>
              </a:buClr>
              <a:buSzPct val="80000"/>
              <a:buFont typeface="Wingdings" pitchFamily="2" charset="2"/>
              <a:buChar char="p"/>
            </a:pPr>
            <a:r>
              <a:rPr lang="pt-BR" sz="1300">
                <a:cs typeface="Arial" charset="0"/>
              </a:rPr>
              <a:t>Máquinas de Café – 15%</a:t>
            </a:r>
          </a:p>
          <a:p>
            <a:pPr marL="444500" lvl="1" indent="-176213">
              <a:spcBef>
                <a:spcPct val="25000"/>
              </a:spcBef>
              <a:buClr>
                <a:srgbClr val="C5BA8E"/>
              </a:buClr>
              <a:buSzPct val="80000"/>
              <a:buFont typeface="Wingdings" pitchFamily="2" charset="2"/>
              <a:buChar char="p"/>
            </a:pPr>
            <a:r>
              <a:rPr lang="pt-BR" sz="1300">
                <a:cs typeface="Arial" charset="0"/>
              </a:rPr>
              <a:t>Material de Construcción – 7%</a:t>
            </a:r>
          </a:p>
          <a:p>
            <a:pPr marL="444500" lvl="1" indent="-176213">
              <a:spcBef>
                <a:spcPct val="25000"/>
              </a:spcBef>
              <a:buClr>
                <a:srgbClr val="C5BA8E"/>
              </a:buClr>
              <a:buSzPct val="80000"/>
              <a:buFont typeface="Wingdings" pitchFamily="2" charset="2"/>
              <a:buChar char="p"/>
            </a:pPr>
            <a:r>
              <a:rPr lang="pt-BR" sz="1300">
                <a:cs typeface="Arial" charset="0"/>
              </a:rPr>
              <a:t>Material de Escritorio – 19% a 24%</a:t>
            </a:r>
          </a:p>
          <a:p>
            <a:pPr marL="444500" lvl="1" indent="-176213">
              <a:spcBef>
                <a:spcPct val="25000"/>
              </a:spcBef>
              <a:buClr>
                <a:srgbClr val="C5BA8E"/>
              </a:buClr>
              <a:buSzPct val="80000"/>
              <a:buFont typeface="Wingdings" pitchFamily="2" charset="2"/>
              <a:buChar char="p"/>
            </a:pPr>
            <a:r>
              <a:rPr lang="pt-BR" sz="1300">
                <a:cs typeface="Arial" charset="0"/>
              </a:rPr>
              <a:t>Material de Impresión – 10%</a:t>
            </a:r>
          </a:p>
          <a:p>
            <a:pPr marL="444500" lvl="1" indent="-176213">
              <a:spcBef>
                <a:spcPct val="25000"/>
              </a:spcBef>
              <a:buClr>
                <a:srgbClr val="C5BA8E"/>
              </a:buClr>
              <a:buSzPct val="80000"/>
              <a:buFont typeface="Wingdings" pitchFamily="2" charset="2"/>
              <a:buChar char="p"/>
            </a:pPr>
            <a:r>
              <a:rPr lang="pt-BR" sz="1300">
                <a:cs typeface="Arial" charset="0"/>
              </a:rPr>
              <a:t>Material Eléctrico – 5 a 31%</a:t>
            </a:r>
          </a:p>
          <a:p>
            <a:pPr marL="444500" lvl="1" indent="-176213">
              <a:spcBef>
                <a:spcPct val="25000"/>
              </a:spcBef>
              <a:buClr>
                <a:srgbClr val="C5BA8E"/>
              </a:buClr>
              <a:buSzPct val="80000"/>
              <a:buFont typeface="Wingdings" pitchFamily="2" charset="2"/>
              <a:buChar char="p"/>
            </a:pPr>
            <a:r>
              <a:rPr lang="pt-BR" sz="1300">
                <a:cs typeface="Arial" charset="0"/>
              </a:rPr>
              <a:t>Mobiliario – 29%</a:t>
            </a:r>
          </a:p>
          <a:p>
            <a:pPr marL="444500" lvl="1" indent="-176213">
              <a:spcBef>
                <a:spcPct val="25000"/>
              </a:spcBef>
              <a:buClr>
                <a:srgbClr val="C5BA8E"/>
              </a:buClr>
              <a:buSzPct val="80000"/>
              <a:buFont typeface="Wingdings" pitchFamily="2" charset="2"/>
              <a:buChar char="p"/>
            </a:pPr>
            <a:r>
              <a:rPr lang="pt-BR" sz="1300">
                <a:cs typeface="Arial" charset="0"/>
              </a:rPr>
              <a:t>Motores Eléctricos – 16% a 39%</a:t>
            </a:r>
          </a:p>
          <a:p>
            <a:pPr marL="444500" lvl="1" indent="-176213">
              <a:spcBef>
                <a:spcPct val="25000"/>
              </a:spcBef>
              <a:buClr>
                <a:srgbClr val="C5BA8E"/>
              </a:buClr>
              <a:buSzPct val="80000"/>
              <a:buFont typeface="Wingdings" pitchFamily="2" charset="2"/>
              <a:buChar char="p"/>
            </a:pPr>
            <a:r>
              <a:rPr lang="pt-BR" sz="1300">
                <a:cs typeface="Arial" charset="0"/>
              </a:rPr>
              <a:t>Puentes Rodantes – 7%</a:t>
            </a:r>
          </a:p>
          <a:p>
            <a:pPr marL="444500" lvl="1" indent="-176213">
              <a:spcBef>
                <a:spcPct val="25000"/>
              </a:spcBef>
              <a:buClr>
                <a:srgbClr val="C5BA8E"/>
              </a:buClr>
              <a:buSzPct val="80000"/>
              <a:buFont typeface="Wingdings" pitchFamily="2" charset="2"/>
              <a:buChar char="p"/>
            </a:pPr>
            <a:r>
              <a:rPr lang="pt-BR" sz="1300">
                <a:cs typeface="Arial" charset="0"/>
              </a:rPr>
              <a:t>Rodamientos – 10 a 26%</a:t>
            </a:r>
          </a:p>
          <a:p>
            <a:pPr marL="444500" lvl="1" indent="-176213">
              <a:spcBef>
                <a:spcPct val="25000"/>
              </a:spcBef>
              <a:buClr>
                <a:srgbClr val="C5BA8E"/>
              </a:buClr>
              <a:buSzPct val="80000"/>
              <a:buFont typeface="Wingdings" pitchFamily="2" charset="2"/>
              <a:buChar char="p"/>
            </a:pPr>
            <a:r>
              <a:rPr lang="pt-BR" sz="1300">
                <a:cs typeface="Arial" charset="0"/>
              </a:rPr>
              <a:t>Tintas – 9%</a:t>
            </a:r>
          </a:p>
          <a:p>
            <a:pPr marL="444500" lvl="1" indent="-176213">
              <a:spcBef>
                <a:spcPct val="25000"/>
              </a:spcBef>
              <a:buClr>
                <a:srgbClr val="C5BA8E"/>
              </a:buClr>
              <a:buSzPct val="80000"/>
              <a:buFont typeface="Wingdings" pitchFamily="2" charset="2"/>
              <a:buChar char="p"/>
            </a:pPr>
            <a:r>
              <a:rPr lang="pt-BR" sz="1300">
                <a:cs typeface="Arial" charset="0"/>
              </a:rPr>
              <a:t>Transformadores – 5%</a:t>
            </a:r>
          </a:p>
          <a:p>
            <a:pPr marL="444500" lvl="1" indent="-176213">
              <a:spcBef>
                <a:spcPct val="25000"/>
              </a:spcBef>
              <a:buClr>
                <a:srgbClr val="C5BA8E"/>
              </a:buClr>
              <a:buSzPct val="80000"/>
              <a:buFont typeface="Wingdings" pitchFamily="2" charset="2"/>
              <a:buChar char="p"/>
            </a:pPr>
            <a:r>
              <a:rPr lang="pt-BR" sz="1300">
                <a:cs typeface="Arial" charset="0"/>
              </a:rPr>
              <a:t>Tubos e Eletrodutos Metálicos – 1 a 7%</a:t>
            </a:r>
          </a:p>
          <a:p>
            <a:pPr marL="444500" lvl="1" indent="-176213">
              <a:spcBef>
                <a:spcPct val="25000"/>
              </a:spcBef>
              <a:buClr>
                <a:srgbClr val="C5BA8E"/>
              </a:buClr>
              <a:buSzPct val="80000"/>
              <a:buFont typeface="Wingdings" pitchFamily="2" charset="2"/>
              <a:buChar char="p"/>
            </a:pPr>
            <a:r>
              <a:rPr lang="pt-BR" sz="1300">
                <a:cs typeface="Arial" charset="0"/>
              </a:rPr>
              <a:t>Uniformes – 4%</a:t>
            </a:r>
          </a:p>
        </p:txBody>
      </p:sp>
    </p:spTree>
    <p:custDataLst>
      <p:tags r:id="rId1"/>
    </p:custDataLst>
    <p:extLst>
      <p:ext uri="{BB962C8B-B14F-4D97-AF65-F5344CB8AC3E}">
        <p14:creationId xmlns:p14="http://schemas.microsoft.com/office/powerpoint/2010/main" val="1259021194"/>
      </p:ext>
    </p:extLst>
  </p:cSld>
  <p:clrMapOvr>
    <a:masterClrMapping/>
  </p:clrMapOvr>
  <p:transition>
    <p:fade thruBlk="1"/>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pie de página"/>
          <p:cNvSpPr>
            <a:spLocks noGrp="1"/>
          </p:cNvSpPr>
          <p:nvPr>
            <p:ph type="ftr" sz="quarter" idx="10"/>
          </p:nvPr>
        </p:nvSpPr>
        <p:spPr/>
        <p:txBody>
          <a:bodyPr/>
          <a:lstStyle/>
          <a:p>
            <a:r>
              <a:rPr lang="en-US" altLang="en-US"/>
              <a:t>Quadrem Proprietário e Confidencial</a:t>
            </a:r>
          </a:p>
        </p:txBody>
      </p:sp>
      <p:sp>
        <p:nvSpPr>
          <p:cNvPr id="5" name="4 Marcador de número de diapositiva"/>
          <p:cNvSpPr>
            <a:spLocks noGrp="1"/>
          </p:cNvSpPr>
          <p:nvPr>
            <p:ph type="sldNum" sz="quarter" idx="11"/>
          </p:nvPr>
        </p:nvSpPr>
        <p:spPr/>
        <p:txBody>
          <a:bodyPr/>
          <a:lstStyle/>
          <a:p>
            <a:fld id="{438A41D9-8948-40A9-8100-A39FFF3D7FBA}" type="slidenum">
              <a:rPr lang="en-US" altLang="en-US"/>
              <a:pPr/>
              <a:t>71</a:t>
            </a:fld>
            <a:endParaRPr lang="en-US" altLang="en-US"/>
          </a:p>
        </p:txBody>
      </p:sp>
      <p:sp>
        <p:nvSpPr>
          <p:cNvPr id="1406978" name="Rectangle 2"/>
          <p:cNvSpPr>
            <a:spLocks noGrp="1" noChangeArrowheads="1"/>
          </p:cNvSpPr>
          <p:nvPr>
            <p:ph type="title"/>
          </p:nvPr>
        </p:nvSpPr>
        <p:spPr/>
        <p:txBody>
          <a:bodyPr/>
          <a:lstStyle/>
          <a:p>
            <a:r>
              <a:rPr lang="es-ES"/>
              <a:t>Ahorros por tipo de proceso</a:t>
            </a:r>
          </a:p>
        </p:txBody>
      </p:sp>
      <p:graphicFrame>
        <p:nvGraphicFramePr>
          <p:cNvPr id="1406979" name="Object 3"/>
          <p:cNvGraphicFramePr>
            <a:graphicFrameLocks noChangeAspect="1"/>
          </p:cNvGraphicFramePr>
          <p:nvPr/>
        </p:nvGraphicFramePr>
        <p:xfrm>
          <a:off x="260350" y="1198563"/>
          <a:ext cx="8640763" cy="5659437"/>
        </p:xfrm>
        <a:graphic>
          <a:graphicData uri="http://schemas.openxmlformats.org/presentationml/2006/ole">
            <mc:AlternateContent xmlns:mc="http://schemas.openxmlformats.org/markup-compatibility/2006">
              <mc:Choice xmlns:v="urn:schemas-microsoft-com:vml" Requires="v">
                <p:oleObj spid="_x0000_s19476" name="Chart" r:id="rId3" imgW="5715305" imgH="3743554" progId="Excel.Chart.8">
                  <p:embed/>
                </p:oleObj>
              </mc:Choice>
              <mc:Fallback>
                <p:oleObj name="Chart" r:id="rId3" imgW="5715305" imgH="3743554" progId="Excel.Char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0350" y="1198563"/>
                        <a:ext cx="8640763" cy="565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614397094"/>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Footer Placeholder 1"/>
          <p:cNvSpPr txBox="1">
            <a:spLocks noGrp="1"/>
          </p:cNvSpPr>
          <p:nvPr/>
        </p:nvSpPr>
        <p:spPr bwMode="auto">
          <a:xfrm>
            <a:off x="587375" y="6597650"/>
            <a:ext cx="2895600" cy="171450"/>
          </a:xfrm>
          <a:prstGeom prst="rect">
            <a:avLst/>
          </a:prstGeom>
          <a:noFill/>
          <a:ln w="9525">
            <a:noFill/>
            <a:miter lim="800000"/>
            <a:headEnd/>
            <a:tailEnd/>
          </a:ln>
        </p:spPr>
        <p:txBody>
          <a:bodyPr/>
          <a:lstStyle/>
          <a:p>
            <a:pPr>
              <a:lnSpc>
                <a:spcPct val="50000"/>
              </a:lnSpc>
            </a:pPr>
            <a:r>
              <a:rPr lang="en-US" altLang="en-US" sz="800" i="1">
                <a:solidFill>
                  <a:schemeClr val="accent2"/>
                </a:solidFill>
              </a:rPr>
              <a:t>© 2010 Ariba, Inc. All rights reserved. </a:t>
            </a:r>
          </a:p>
        </p:txBody>
      </p:sp>
      <p:sp>
        <p:nvSpPr>
          <p:cNvPr id="54" name="Slide Number Placeholder 2"/>
          <p:cNvSpPr txBox="1">
            <a:spLocks noGrp="1"/>
          </p:cNvSpPr>
          <p:nvPr/>
        </p:nvSpPr>
        <p:spPr bwMode="auto">
          <a:xfrm>
            <a:off x="106363" y="6540500"/>
            <a:ext cx="407987" cy="306388"/>
          </a:xfrm>
          <a:prstGeom prst="rect">
            <a:avLst/>
          </a:prstGeom>
          <a:noFill/>
          <a:ln>
            <a:miter lim="800000"/>
            <a:headEnd/>
            <a:tailEnd/>
          </a:ln>
        </p:spPr>
        <p:txBody>
          <a:bodyPr/>
          <a:lstStyle/>
          <a:p>
            <a:pPr algn="ctr">
              <a:defRPr/>
            </a:pPr>
            <a:fld id="{56B69E63-B7B5-4615-9DCB-C0831D3926A1}" type="slidenum">
              <a:rPr lang="en-US" sz="1000">
                <a:solidFill>
                  <a:schemeClr val="accent2"/>
                </a:solidFill>
                <a:latin typeface="+mj-lt"/>
              </a:rPr>
              <a:pPr algn="ctr">
                <a:defRPr/>
              </a:pPr>
              <a:t>72</a:t>
            </a:fld>
            <a:endParaRPr lang="en-US" sz="1000">
              <a:solidFill>
                <a:schemeClr val="accent2"/>
              </a:solidFill>
              <a:latin typeface="+mj-lt"/>
            </a:endParaRPr>
          </a:p>
        </p:txBody>
      </p:sp>
      <p:sp>
        <p:nvSpPr>
          <p:cNvPr id="63492" name="Line 55"/>
          <p:cNvSpPr>
            <a:spLocks noChangeShapeType="1"/>
          </p:cNvSpPr>
          <p:nvPr/>
        </p:nvSpPr>
        <p:spPr bwMode="auto">
          <a:xfrm>
            <a:off x="1682750" y="5969000"/>
            <a:ext cx="592138" cy="0"/>
          </a:xfrm>
          <a:prstGeom prst="line">
            <a:avLst/>
          </a:prstGeom>
          <a:noFill/>
          <a:ln w="9525">
            <a:solidFill>
              <a:schemeClr val="tx1"/>
            </a:solidFill>
            <a:round/>
            <a:headEnd/>
            <a:tailEnd/>
          </a:ln>
        </p:spPr>
        <p:txBody>
          <a:bodyPr/>
          <a:lstStyle/>
          <a:p>
            <a:endParaRPr lang="es-ES"/>
          </a:p>
        </p:txBody>
      </p:sp>
      <p:sp>
        <p:nvSpPr>
          <p:cNvPr id="39" name="Slide Number Placeholder 6"/>
          <p:cNvSpPr txBox="1">
            <a:spLocks noGrp="1"/>
          </p:cNvSpPr>
          <p:nvPr/>
        </p:nvSpPr>
        <p:spPr bwMode="auto">
          <a:xfrm>
            <a:off x="0" y="6562725"/>
            <a:ext cx="561975" cy="295275"/>
          </a:xfrm>
          <a:prstGeom prst="rect">
            <a:avLst/>
          </a:prstGeom>
          <a:noFill/>
          <a:ln>
            <a:miter lim="800000"/>
            <a:headEnd/>
            <a:tailEnd/>
          </a:ln>
        </p:spPr>
        <p:txBody>
          <a:bodyPr anchor="ctr"/>
          <a:lstStyle/>
          <a:p>
            <a:pPr algn="ctr">
              <a:defRPr/>
            </a:pPr>
            <a:fld id="{777B982E-B0F8-4399-9BD5-A26D8A000BD5}" type="slidenum">
              <a:rPr lang="en-US" sz="900">
                <a:latin typeface="+mj-lt"/>
              </a:rPr>
              <a:pPr algn="ctr">
                <a:defRPr/>
              </a:pPr>
              <a:t>72</a:t>
            </a:fld>
            <a:endParaRPr lang="en-US" sz="900">
              <a:latin typeface="+mj-lt"/>
            </a:endParaRPr>
          </a:p>
        </p:txBody>
      </p:sp>
      <p:sp>
        <p:nvSpPr>
          <p:cNvPr id="795651" name="AutoShape 3"/>
          <p:cNvSpPr>
            <a:spLocks noChangeArrowheads="1"/>
          </p:cNvSpPr>
          <p:nvPr/>
        </p:nvSpPr>
        <p:spPr bwMode="auto">
          <a:xfrm>
            <a:off x="2132013" y="1193800"/>
            <a:ext cx="2209800" cy="338554"/>
          </a:xfrm>
          <a:prstGeom prst="flowChartProcess">
            <a:avLst/>
          </a:prstGeom>
          <a:solidFill>
            <a:schemeClr val="accent2"/>
          </a:solidFill>
          <a:ln w="25400" algn="ctr">
            <a:solidFill>
              <a:schemeClr val="accent2"/>
            </a:solidFill>
            <a:miter lim="800000"/>
            <a:headEnd/>
            <a:tailEnd/>
          </a:ln>
          <a:effectLst>
            <a:outerShdw dist="107763" dir="2700000" algn="ctr" rotWithShape="0">
              <a:schemeClr val="bg2">
                <a:alpha val="50000"/>
              </a:schemeClr>
            </a:outerShdw>
          </a:effectLst>
        </p:spPr>
        <p:txBody>
          <a:bodyPr>
            <a:spAutoFit/>
          </a:bodyPr>
          <a:lstStyle/>
          <a:p>
            <a:pPr algn="ctr">
              <a:spcBef>
                <a:spcPct val="50000"/>
              </a:spcBef>
              <a:defRPr/>
            </a:pPr>
            <a:r>
              <a:rPr lang="en-US" sz="1600" b="1" dirty="0" smtClean="0">
                <a:solidFill>
                  <a:schemeClr val="bg1"/>
                </a:solidFill>
              </a:rPr>
              <a:t>Panel de Control</a:t>
            </a:r>
            <a:endParaRPr lang="en-US" sz="1600" b="1" dirty="0">
              <a:solidFill>
                <a:schemeClr val="bg1"/>
              </a:solidFill>
            </a:endParaRPr>
          </a:p>
        </p:txBody>
      </p:sp>
      <p:cxnSp>
        <p:nvCxnSpPr>
          <p:cNvPr id="63495" name="AutoShape 4"/>
          <p:cNvCxnSpPr>
            <a:cxnSpLocks noChangeShapeType="1"/>
            <a:stCxn id="63523" idx="2"/>
            <a:endCxn id="795651" idx="1"/>
          </p:cNvCxnSpPr>
          <p:nvPr/>
        </p:nvCxnSpPr>
        <p:spPr bwMode="auto">
          <a:xfrm rot="16200000" flipH="1">
            <a:off x="1667961" y="899025"/>
            <a:ext cx="447090" cy="481013"/>
          </a:xfrm>
          <a:prstGeom prst="bentConnector2">
            <a:avLst/>
          </a:prstGeom>
          <a:noFill/>
          <a:ln w="19050">
            <a:solidFill>
              <a:schemeClr val="tx1"/>
            </a:solidFill>
            <a:miter lim="800000"/>
            <a:headEnd/>
            <a:tailEnd/>
          </a:ln>
        </p:spPr>
      </p:cxnSp>
      <p:sp>
        <p:nvSpPr>
          <p:cNvPr id="795656" name="AutoShape 8"/>
          <p:cNvSpPr>
            <a:spLocks noChangeArrowheads="1"/>
          </p:cNvSpPr>
          <p:nvPr/>
        </p:nvSpPr>
        <p:spPr bwMode="auto">
          <a:xfrm>
            <a:off x="2132013" y="2985757"/>
            <a:ext cx="2209800" cy="584775"/>
          </a:xfrm>
          <a:prstGeom prst="flowChartProcess">
            <a:avLst/>
          </a:prstGeom>
          <a:solidFill>
            <a:schemeClr val="accent2"/>
          </a:solidFill>
          <a:ln w="25400" algn="ctr">
            <a:solidFill>
              <a:schemeClr val="accent2"/>
            </a:solidFill>
            <a:miter lim="800000"/>
            <a:headEnd/>
            <a:tailEnd/>
          </a:ln>
          <a:effectLst>
            <a:outerShdw dist="107763" dir="2700000" algn="ctr" rotWithShape="0">
              <a:schemeClr val="bg2">
                <a:alpha val="50000"/>
              </a:schemeClr>
            </a:outerShdw>
          </a:effectLst>
        </p:spPr>
        <p:txBody>
          <a:bodyPr>
            <a:spAutoFit/>
          </a:bodyPr>
          <a:lstStyle/>
          <a:p>
            <a:pPr algn="ctr">
              <a:spcBef>
                <a:spcPct val="50000"/>
              </a:spcBef>
              <a:defRPr/>
            </a:pPr>
            <a:r>
              <a:rPr lang="en-US" sz="1600" b="1" dirty="0" err="1" smtClean="0">
                <a:solidFill>
                  <a:schemeClr val="bg1"/>
                </a:solidFill>
              </a:rPr>
              <a:t>Proyecto</a:t>
            </a:r>
            <a:r>
              <a:rPr lang="en-US" sz="1600" b="1" dirty="0" smtClean="0">
                <a:solidFill>
                  <a:schemeClr val="bg1"/>
                </a:solidFill>
              </a:rPr>
              <a:t> de Sourcing</a:t>
            </a:r>
            <a:endParaRPr lang="en-US" sz="1600" b="1" dirty="0">
              <a:solidFill>
                <a:schemeClr val="bg1"/>
              </a:solidFill>
            </a:endParaRPr>
          </a:p>
        </p:txBody>
      </p:sp>
      <p:cxnSp>
        <p:nvCxnSpPr>
          <p:cNvPr id="63498" name="AutoShape 9"/>
          <p:cNvCxnSpPr>
            <a:cxnSpLocks noChangeShapeType="1"/>
            <a:stCxn id="63523" idx="2"/>
            <a:endCxn id="795656" idx="1"/>
          </p:cNvCxnSpPr>
          <p:nvPr/>
        </p:nvCxnSpPr>
        <p:spPr bwMode="auto">
          <a:xfrm rot="16200000" flipH="1">
            <a:off x="710427" y="1856559"/>
            <a:ext cx="2362158" cy="481013"/>
          </a:xfrm>
          <a:prstGeom prst="bentConnector2">
            <a:avLst/>
          </a:prstGeom>
          <a:noFill/>
          <a:ln w="19050">
            <a:solidFill>
              <a:schemeClr val="tx1"/>
            </a:solidFill>
            <a:miter lim="800000"/>
            <a:headEnd/>
            <a:tailEnd/>
          </a:ln>
        </p:spPr>
      </p:cxnSp>
      <p:sp>
        <p:nvSpPr>
          <p:cNvPr id="795659" name="AutoShape 11"/>
          <p:cNvSpPr>
            <a:spLocks noChangeArrowheads="1"/>
          </p:cNvSpPr>
          <p:nvPr/>
        </p:nvSpPr>
        <p:spPr bwMode="auto">
          <a:xfrm>
            <a:off x="2132013" y="3709988"/>
            <a:ext cx="2209800" cy="584775"/>
          </a:xfrm>
          <a:prstGeom prst="flowChartProcess">
            <a:avLst/>
          </a:prstGeom>
          <a:solidFill>
            <a:schemeClr val="accent2"/>
          </a:solidFill>
          <a:ln w="25400" algn="ctr">
            <a:solidFill>
              <a:schemeClr val="accent2"/>
            </a:solidFill>
            <a:miter lim="800000"/>
            <a:headEnd/>
            <a:tailEnd/>
          </a:ln>
          <a:effectLst>
            <a:outerShdw dist="107763" dir="2700000" algn="ctr" rotWithShape="0">
              <a:schemeClr val="bg2">
                <a:alpha val="50000"/>
              </a:schemeClr>
            </a:outerShdw>
          </a:effectLst>
        </p:spPr>
        <p:txBody>
          <a:bodyPr>
            <a:spAutoFit/>
          </a:bodyPr>
          <a:lstStyle/>
          <a:p>
            <a:pPr algn="ctr">
              <a:spcBef>
                <a:spcPct val="50000"/>
              </a:spcBef>
              <a:defRPr/>
            </a:pPr>
            <a:r>
              <a:rPr lang="en-US" sz="1600" b="1" dirty="0" smtClean="0">
                <a:solidFill>
                  <a:schemeClr val="bg1"/>
                </a:solidFill>
              </a:rPr>
              <a:t>Templates </a:t>
            </a:r>
            <a:r>
              <a:rPr lang="en-US" sz="1600" b="1" dirty="0" err="1" smtClean="0">
                <a:solidFill>
                  <a:schemeClr val="bg1"/>
                </a:solidFill>
              </a:rPr>
              <a:t>para</a:t>
            </a:r>
            <a:r>
              <a:rPr lang="en-US" sz="1600" b="1" dirty="0" smtClean="0">
                <a:solidFill>
                  <a:schemeClr val="bg1"/>
                </a:solidFill>
              </a:rPr>
              <a:t> </a:t>
            </a:r>
            <a:r>
              <a:rPr lang="en-US" sz="1600" b="1" dirty="0" err="1" smtClean="0">
                <a:solidFill>
                  <a:schemeClr val="bg1"/>
                </a:solidFill>
              </a:rPr>
              <a:t>diferentes</a:t>
            </a:r>
            <a:r>
              <a:rPr lang="en-US" sz="1600" b="1" dirty="0" smtClean="0">
                <a:solidFill>
                  <a:schemeClr val="bg1"/>
                </a:solidFill>
              </a:rPr>
              <a:t> </a:t>
            </a:r>
            <a:r>
              <a:rPr lang="en-US" sz="1600" b="1" dirty="0" err="1" smtClean="0">
                <a:solidFill>
                  <a:schemeClr val="bg1"/>
                </a:solidFill>
              </a:rPr>
              <a:t>RFx</a:t>
            </a:r>
            <a:endParaRPr lang="en-US" sz="1600" b="1" dirty="0">
              <a:solidFill>
                <a:schemeClr val="bg1"/>
              </a:solidFill>
            </a:endParaRPr>
          </a:p>
        </p:txBody>
      </p:sp>
      <p:cxnSp>
        <p:nvCxnSpPr>
          <p:cNvPr id="63500" name="AutoShape 12"/>
          <p:cNvCxnSpPr>
            <a:cxnSpLocks noChangeShapeType="1"/>
            <a:stCxn id="795659" idx="1"/>
            <a:endCxn id="63523" idx="2"/>
          </p:cNvCxnSpPr>
          <p:nvPr/>
        </p:nvCxnSpPr>
        <p:spPr bwMode="auto">
          <a:xfrm rot="10800000">
            <a:off x="1651001" y="915988"/>
            <a:ext cx="481013" cy="3086389"/>
          </a:xfrm>
          <a:prstGeom prst="bentConnector2">
            <a:avLst/>
          </a:prstGeom>
          <a:noFill/>
          <a:ln w="19050">
            <a:solidFill>
              <a:schemeClr val="tx1"/>
            </a:solidFill>
            <a:miter lim="800000"/>
            <a:headEnd/>
            <a:tailEnd/>
          </a:ln>
        </p:spPr>
      </p:cxnSp>
      <p:sp>
        <p:nvSpPr>
          <p:cNvPr id="795661" name="AutoShape 13"/>
          <p:cNvSpPr>
            <a:spLocks noChangeArrowheads="1"/>
          </p:cNvSpPr>
          <p:nvPr/>
        </p:nvSpPr>
        <p:spPr bwMode="auto">
          <a:xfrm>
            <a:off x="2132013" y="5397500"/>
            <a:ext cx="2219325" cy="338554"/>
          </a:xfrm>
          <a:prstGeom prst="flowChartProcess">
            <a:avLst/>
          </a:prstGeom>
          <a:solidFill>
            <a:schemeClr val="accent2"/>
          </a:solidFill>
          <a:ln w="25400" algn="ctr">
            <a:solidFill>
              <a:schemeClr val="accent2"/>
            </a:solidFill>
            <a:miter lim="800000"/>
            <a:headEnd/>
            <a:tailEnd/>
          </a:ln>
          <a:effectLst>
            <a:outerShdw dist="107763" dir="2700000" algn="ctr" rotWithShape="0">
              <a:schemeClr val="bg2">
                <a:alpha val="50000"/>
              </a:schemeClr>
            </a:outerShdw>
          </a:effectLst>
        </p:spPr>
        <p:txBody>
          <a:bodyPr>
            <a:spAutoFit/>
          </a:bodyPr>
          <a:lstStyle/>
          <a:p>
            <a:pPr algn="ctr">
              <a:spcBef>
                <a:spcPct val="50000"/>
              </a:spcBef>
              <a:defRPr/>
            </a:pPr>
            <a:r>
              <a:rPr lang="en-US" sz="1600" b="1" dirty="0" smtClean="0">
                <a:solidFill>
                  <a:schemeClr val="bg1"/>
                </a:solidFill>
              </a:rPr>
              <a:t>RFP/RFI/Auctions</a:t>
            </a:r>
            <a:endParaRPr lang="en-US" sz="1600" b="1" dirty="0">
              <a:solidFill>
                <a:schemeClr val="bg1"/>
              </a:solidFill>
            </a:endParaRPr>
          </a:p>
        </p:txBody>
      </p:sp>
      <p:cxnSp>
        <p:nvCxnSpPr>
          <p:cNvPr id="63502" name="AutoShape 14"/>
          <p:cNvCxnSpPr>
            <a:cxnSpLocks noChangeShapeType="1"/>
            <a:stCxn id="795661" idx="1"/>
            <a:endCxn id="63523" idx="2"/>
          </p:cNvCxnSpPr>
          <p:nvPr/>
        </p:nvCxnSpPr>
        <p:spPr bwMode="auto">
          <a:xfrm rot="10800000">
            <a:off x="1651001" y="915987"/>
            <a:ext cx="481013" cy="4650790"/>
          </a:xfrm>
          <a:prstGeom prst="bentConnector2">
            <a:avLst/>
          </a:prstGeom>
          <a:noFill/>
          <a:ln w="19050">
            <a:solidFill>
              <a:schemeClr val="tx1"/>
            </a:solidFill>
            <a:miter lim="800000"/>
            <a:headEnd/>
            <a:tailEnd/>
          </a:ln>
        </p:spPr>
      </p:cxnSp>
      <p:grpSp>
        <p:nvGrpSpPr>
          <p:cNvPr id="6" name="Group 45"/>
          <p:cNvGrpSpPr>
            <a:grpSpLocks/>
          </p:cNvGrpSpPr>
          <p:nvPr/>
        </p:nvGrpSpPr>
        <p:grpSpPr bwMode="auto">
          <a:xfrm>
            <a:off x="4864100" y="2139950"/>
            <a:ext cx="2584450" cy="1406525"/>
            <a:chOff x="3346" y="1342"/>
            <a:chExt cx="1628" cy="886"/>
          </a:xfrm>
        </p:grpSpPr>
        <p:grpSp>
          <p:nvGrpSpPr>
            <p:cNvPr id="7" name="Group 44"/>
            <p:cNvGrpSpPr>
              <a:grpSpLocks/>
            </p:cNvGrpSpPr>
            <p:nvPr/>
          </p:nvGrpSpPr>
          <p:grpSpPr bwMode="auto">
            <a:xfrm>
              <a:off x="3397" y="1361"/>
              <a:ext cx="1577" cy="867"/>
              <a:chOff x="3397" y="1361"/>
              <a:chExt cx="1577" cy="867"/>
            </a:xfrm>
          </p:grpSpPr>
          <p:sp>
            <p:nvSpPr>
              <p:cNvPr id="63505" name="Line 16"/>
              <p:cNvSpPr>
                <a:spLocks noChangeShapeType="1"/>
              </p:cNvSpPr>
              <p:nvPr/>
            </p:nvSpPr>
            <p:spPr bwMode="auto">
              <a:xfrm>
                <a:off x="4206" y="1369"/>
                <a:ext cx="0" cy="768"/>
              </a:xfrm>
              <a:prstGeom prst="line">
                <a:avLst/>
              </a:prstGeom>
              <a:noFill/>
              <a:ln w="9525">
                <a:solidFill>
                  <a:schemeClr val="tx1"/>
                </a:solidFill>
                <a:round/>
                <a:headEnd/>
                <a:tailEnd/>
              </a:ln>
            </p:spPr>
            <p:txBody>
              <a:bodyPr/>
              <a:lstStyle/>
              <a:p>
                <a:endParaRPr lang="es-ES"/>
              </a:p>
            </p:txBody>
          </p:sp>
          <p:pic>
            <p:nvPicPr>
              <p:cNvPr id="63506" name="Picture 17"/>
              <p:cNvPicPr>
                <a:picLocks noChangeAspect="1" noChangeArrowheads="1"/>
              </p:cNvPicPr>
              <p:nvPr/>
            </p:nvPicPr>
            <p:blipFill>
              <a:blip r:embed="rId4" cstate="print"/>
              <a:srcRect l="58458" t="313" r="40195" b="98010"/>
              <a:stretch>
                <a:fillRect/>
              </a:stretch>
            </p:blipFill>
            <p:spPr bwMode="auto">
              <a:xfrm>
                <a:off x="4506" y="1523"/>
                <a:ext cx="136" cy="87"/>
              </a:xfrm>
              <a:prstGeom prst="rect">
                <a:avLst/>
              </a:prstGeom>
              <a:noFill/>
              <a:ln w="9525">
                <a:noFill/>
                <a:miter lim="800000"/>
                <a:headEnd/>
                <a:tailEnd/>
              </a:ln>
            </p:spPr>
          </p:pic>
          <p:pic>
            <p:nvPicPr>
              <p:cNvPr id="63507" name="Picture 18"/>
              <p:cNvPicPr>
                <a:picLocks noChangeAspect="1" noChangeArrowheads="1"/>
              </p:cNvPicPr>
              <p:nvPr/>
            </p:nvPicPr>
            <p:blipFill>
              <a:blip r:embed="rId5" cstate="print"/>
              <a:srcRect l="33507" t="97882" r="64955" b="452"/>
              <a:stretch>
                <a:fillRect/>
              </a:stretch>
            </p:blipFill>
            <p:spPr bwMode="auto">
              <a:xfrm>
                <a:off x="4686" y="1526"/>
                <a:ext cx="160" cy="88"/>
              </a:xfrm>
              <a:prstGeom prst="rect">
                <a:avLst/>
              </a:prstGeom>
              <a:noFill/>
              <a:ln w="9525">
                <a:noFill/>
                <a:miter lim="800000"/>
                <a:headEnd/>
                <a:tailEnd/>
              </a:ln>
            </p:spPr>
          </p:pic>
          <p:pic>
            <p:nvPicPr>
              <p:cNvPr id="63508" name="Picture 19"/>
              <p:cNvPicPr>
                <a:picLocks noChangeAspect="1" noChangeArrowheads="1"/>
              </p:cNvPicPr>
              <p:nvPr/>
            </p:nvPicPr>
            <p:blipFill>
              <a:blip r:embed="rId5" cstate="print"/>
              <a:srcRect l="36774" t="97862" r="61731" b="374"/>
              <a:stretch>
                <a:fillRect/>
              </a:stretch>
            </p:blipFill>
            <p:spPr bwMode="auto">
              <a:xfrm>
                <a:off x="4289" y="1523"/>
                <a:ext cx="174" cy="84"/>
              </a:xfrm>
              <a:prstGeom prst="rect">
                <a:avLst/>
              </a:prstGeom>
              <a:noFill/>
              <a:ln w="9525">
                <a:noFill/>
                <a:miter lim="800000"/>
                <a:headEnd/>
                <a:tailEnd/>
              </a:ln>
            </p:spPr>
          </p:pic>
          <p:sp>
            <p:nvSpPr>
              <p:cNvPr id="63509" name="Text Box 20"/>
              <p:cNvSpPr txBox="1">
                <a:spLocks noChangeArrowheads="1"/>
              </p:cNvSpPr>
              <p:nvPr/>
            </p:nvSpPr>
            <p:spPr bwMode="auto">
              <a:xfrm>
                <a:off x="4158" y="1361"/>
                <a:ext cx="816" cy="183"/>
              </a:xfrm>
              <a:prstGeom prst="rect">
                <a:avLst/>
              </a:prstGeom>
              <a:noFill/>
              <a:ln w="9525" algn="ctr">
                <a:noFill/>
                <a:miter lim="800000"/>
                <a:headEnd/>
                <a:tailEnd/>
              </a:ln>
            </p:spPr>
            <p:txBody>
              <a:bodyPr/>
              <a:lstStyle/>
              <a:p>
                <a:pPr marL="57150" indent="-57150" defTabSz="465138">
                  <a:lnSpc>
                    <a:spcPct val="85000"/>
                  </a:lnSpc>
                  <a:spcBef>
                    <a:spcPct val="50000"/>
                  </a:spcBef>
                  <a:buClr>
                    <a:srgbClr val="FF0000"/>
                  </a:buClr>
                  <a:buFont typeface="Webdings" pitchFamily="18" charset="2"/>
                  <a:buNone/>
                </a:pPr>
                <a:r>
                  <a:rPr lang="en-US" sz="1000" b="1"/>
                  <a:t> Documents</a:t>
                </a:r>
              </a:p>
            </p:txBody>
          </p:sp>
          <p:graphicFrame>
            <p:nvGraphicFramePr>
              <p:cNvPr id="63510" name="Object 21"/>
              <p:cNvGraphicFramePr>
                <a:graphicFrameLocks noChangeAspect="1"/>
              </p:cNvGraphicFramePr>
              <p:nvPr/>
            </p:nvGraphicFramePr>
            <p:xfrm>
              <a:off x="4222" y="1691"/>
              <a:ext cx="712" cy="537"/>
            </p:xfrm>
            <a:graphic>
              <a:graphicData uri="http://schemas.openxmlformats.org/presentationml/2006/ole">
                <mc:AlternateContent xmlns:mc="http://schemas.openxmlformats.org/markup-compatibility/2006">
                  <mc:Choice xmlns:v="urn:schemas-microsoft-com:vml" Requires="v">
                    <p:oleObj spid="_x0000_s21509" name="Photo Editor Photo" r:id="rId6" imgW="7800000" imgH="4676190" progId="">
                      <p:embed/>
                    </p:oleObj>
                  </mc:Choice>
                  <mc:Fallback>
                    <p:oleObj name="Photo Editor Photo" r:id="rId6" imgW="7800000" imgH="4676190" progId="">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l="50960" t="23621" r="28960" b="57162"/>
                          <a:stretch>
                            <a:fillRect/>
                          </a:stretch>
                        </p:blipFill>
                        <p:spPr bwMode="auto">
                          <a:xfrm>
                            <a:off x="4222" y="1691"/>
                            <a:ext cx="712" cy="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hlink"/>
                                </a:solidFill>
                                <a:miter lim="800000"/>
                                <a:headEnd/>
                                <a:tailEnd type="none" w="lg" len="lg"/>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3511" name="Line 22"/>
              <p:cNvSpPr>
                <a:spLocks noChangeShapeType="1"/>
              </p:cNvSpPr>
              <p:nvPr/>
            </p:nvSpPr>
            <p:spPr bwMode="auto">
              <a:xfrm>
                <a:off x="4242" y="1665"/>
                <a:ext cx="677" cy="0"/>
              </a:xfrm>
              <a:prstGeom prst="line">
                <a:avLst/>
              </a:prstGeom>
              <a:noFill/>
              <a:ln w="9525">
                <a:solidFill>
                  <a:schemeClr val="tx1"/>
                </a:solidFill>
                <a:round/>
                <a:headEnd/>
                <a:tailEnd/>
              </a:ln>
            </p:spPr>
            <p:txBody>
              <a:bodyPr/>
              <a:lstStyle/>
              <a:p>
                <a:endParaRPr lang="es-ES"/>
              </a:p>
            </p:txBody>
          </p:sp>
          <p:pic>
            <p:nvPicPr>
              <p:cNvPr id="63512" name="Picture 23"/>
              <p:cNvPicPr>
                <a:picLocks noChangeAspect="1" noChangeArrowheads="1"/>
              </p:cNvPicPr>
              <p:nvPr/>
            </p:nvPicPr>
            <p:blipFill>
              <a:blip r:embed="rId8" cstate="print"/>
              <a:srcRect l="17480" t="24188" r="15948" b="23973"/>
              <a:stretch>
                <a:fillRect/>
              </a:stretch>
            </p:blipFill>
            <p:spPr bwMode="auto">
              <a:xfrm>
                <a:off x="3397" y="1375"/>
                <a:ext cx="768" cy="782"/>
              </a:xfrm>
              <a:prstGeom prst="rect">
                <a:avLst/>
              </a:prstGeom>
              <a:noFill/>
              <a:ln w="9525">
                <a:noFill/>
                <a:miter lim="800000"/>
                <a:headEnd/>
                <a:tailEnd/>
              </a:ln>
            </p:spPr>
          </p:pic>
        </p:grpSp>
        <p:sp>
          <p:nvSpPr>
            <p:cNvPr id="63513" name="Rectangle 25"/>
            <p:cNvSpPr>
              <a:spLocks noChangeArrowheads="1"/>
            </p:cNvSpPr>
            <p:nvPr/>
          </p:nvSpPr>
          <p:spPr bwMode="auto">
            <a:xfrm>
              <a:off x="3346" y="1342"/>
              <a:ext cx="1616" cy="864"/>
            </a:xfrm>
            <a:prstGeom prst="rect">
              <a:avLst/>
            </a:prstGeom>
            <a:noFill/>
            <a:ln w="9525" algn="ctr">
              <a:solidFill>
                <a:schemeClr val="tx1"/>
              </a:solidFill>
              <a:miter lim="800000"/>
              <a:headEnd/>
              <a:tailEnd/>
            </a:ln>
          </p:spPr>
          <p:txBody>
            <a:bodyPr wrap="none" anchor="ctr"/>
            <a:lstStyle/>
            <a:p>
              <a:pPr>
                <a:lnSpc>
                  <a:spcPct val="85000"/>
                </a:lnSpc>
                <a:spcBef>
                  <a:spcPct val="50000"/>
                </a:spcBef>
                <a:buClr>
                  <a:srgbClr val="FF0000"/>
                </a:buClr>
                <a:buFont typeface="Webdings" pitchFamily="18" charset="2"/>
                <a:buChar char="4"/>
              </a:pPr>
              <a:endParaRPr lang="pt-BR" sz="2800"/>
            </a:p>
          </p:txBody>
        </p:sp>
      </p:grpSp>
      <p:sp>
        <p:nvSpPr>
          <p:cNvPr id="795676" name="AutoShape 28"/>
          <p:cNvSpPr>
            <a:spLocks noChangeArrowheads="1"/>
          </p:cNvSpPr>
          <p:nvPr/>
        </p:nvSpPr>
        <p:spPr bwMode="auto">
          <a:xfrm>
            <a:off x="5284788" y="4260850"/>
            <a:ext cx="2139950" cy="361950"/>
          </a:xfrm>
          <a:prstGeom prst="flowChartProcess">
            <a:avLst/>
          </a:prstGeom>
          <a:solidFill>
            <a:schemeClr val="bg1"/>
          </a:solidFill>
          <a:ln w="25400" algn="ctr">
            <a:solidFill>
              <a:srgbClr val="333399"/>
            </a:solidFill>
            <a:miter lim="800000"/>
            <a:headEnd/>
            <a:tailEnd/>
          </a:ln>
          <a:effectLst>
            <a:outerShdw dist="107763" dir="2700000" algn="ctr" rotWithShape="0">
              <a:schemeClr val="bg2">
                <a:alpha val="50000"/>
              </a:schemeClr>
            </a:outerShdw>
          </a:effectLst>
        </p:spPr>
        <p:txBody>
          <a:bodyPr>
            <a:spAutoFit/>
          </a:bodyPr>
          <a:lstStyle/>
          <a:p>
            <a:pPr algn="ctr">
              <a:spcBef>
                <a:spcPct val="50000"/>
              </a:spcBef>
              <a:defRPr/>
            </a:pPr>
            <a:r>
              <a:rPr lang="en-US" sz="1600"/>
              <a:t>RFP/Q Templates</a:t>
            </a:r>
          </a:p>
        </p:txBody>
      </p:sp>
      <p:sp>
        <p:nvSpPr>
          <p:cNvPr id="795677" name="AutoShape 29"/>
          <p:cNvSpPr>
            <a:spLocks noChangeArrowheads="1"/>
          </p:cNvSpPr>
          <p:nvPr/>
        </p:nvSpPr>
        <p:spPr bwMode="auto">
          <a:xfrm>
            <a:off x="5292725" y="4821238"/>
            <a:ext cx="2139950" cy="361950"/>
          </a:xfrm>
          <a:prstGeom prst="flowChartProcess">
            <a:avLst/>
          </a:prstGeom>
          <a:solidFill>
            <a:schemeClr val="bg1"/>
          </a:solidFill>
          <a:ln w="25400" algn="ctr">
            <a:solidFill>
              <a:srgbClr val="333399"/>
            </a:solidFill>
            <a:miter lim="800000"/>
            <a:headEnd/>
            <a:tailEnd/>
          </a:ln>
          <a:effectLst>
            <a:outerShdw dist="107763" dir="2700000" algn="ctr" rotWithShape="0">
              <a:schemeClr val="bg2">
                <a:alpha val="50000"/>
              </a:schemeClr>
            </a:outerShdw>
          </a:effectLst>
        </p:spPr>
        <p:txBody>
          <a:bodyPr>
            <a:spAutoFit/>
          </a:bodyPr>
          <a:lstStyle/>
          <a:p>
            <a:pPr algn="ctr">
              <a:spcBef>
                <a:spcPct val="50000"/>
              </a:spcBef>
              <a:defRPr/>
            </a:pPr>
            <a:r>
              <a:rPr lang="en-US" sz="1600"/>
              <a:t>Auction Templates</a:t>
            </a:r>
          </a:p>
        </p:txBody>
      </p:sp>
      <p:cxnSp>
        <p:nvCxnSpPr>
          <p:cNvPr id="63516" name="AutoShape 30"/>
          <p:cNvCxnSpPr>
            <a:cxnSpLocks noChangeShapeType="1"/>
            <a:stCxn id="795676" idx="1"/>
            <a:endCxn id="795659" idx="3"/>
          </p:cNvCxnSpPr>
          <p:nvPr/>
        </p:nvCxnSpPr>
        <p:spPr bwMode="auto">
          <a:xfrm rot="10800000">
            <a:off x="4341814" y="4002377"/>
            <a:ext cx="942975" cy="439449"/>
          </a:xfrm>
          <a:prstGeom prst="bentConnector3">
            <a:avLst>
              <a:gd name="adj1" fmla="val 50000"/>
            </a:avLst>
          </a:prstGeom>
          <a:noFill/>
          <a:ln w="19050">
            <a:solidFill>
              <a:schemeClr val="tx1"/>
            </a:solidFill>
            <a:miter lim="800000"/>
            <a:headEnd/>
            <a:tailEnd/>
          </a:ln>
        </p:spPr>
      </p:cxnSp>
      <p:cxnSp>
        <p:nvCxnSpPr>
          <p:cNvPr id="63517" name="AutoShape 31"/>
          <p:cNvCxnSpPr>
            <a:cxnSpLocks noChangeShapeType="1"/>
            <a:stCxn id="795677" idx="1"/>
            <a:endCxn id="795659" idx="3"/>
          </p:cNvCxnSpPr>
          <p:nvPr/>
        </p:nvCxnSpPr>
        <p:spPr bwMode="auto">
          <a:xfrm rot="10800000">
            <a:off x="4341813" y="4002377"/>
            <a:ext cx="950912" cy="999837"/>
          </a:xfrm>
          <a:prstGeom prst="bentConnector3">
            <a:avLst>
              <a:gd name="adj1" fmla="val 50000"/>
            </a:avLst>
          </a:prstGeom>
          <a:noFill/>
          <a:ln w="19050">
            <a:solidFill>
              <a:schemeClr val="tx1"/>
            </a:solidFill>
            <a:miter lim="800000"/>
            <a:headEnd/>
            <a:tailEnd/>
          </a:ln>
        </p:spPr>
      </p:cxnSp>
      <p:sp>
        <p:nvSpPr>
          <p:cNvPr id="795680" name="AutoShape 32"/>
          <p:cNvSpPr>
            <a:spLocks noChangeArrowheads="1"/>
          </p:cNvSpPr>
          <p:nvPr/>
        </p:nvSpPr>
        <p:spPr bwMode="auto">
          <a:xfrm>
            <a:off x="5284788" y="3651250"/>
            <a:ext cx="2139950" cy="361950"/>
          </a:xfrm>
          <a:prstGeom prst="flowChartProcess">
            <a:avLst/>
          </a:prstGeom>
          <a:solidFill>
            <a:schemeClr val="bg1"/>
          </a:solidFill>
          <a:ln w="25400" algn="ctr">
            <a:solidFill>
              <a:srgbClr val="333399"/>
            </a:solidFill>
            <a:miter lim="800000"/>
            <a:headEnd/>
            <a:tailEnd/>
          </a:ln>
          <a:effectLst>
            <a:outerShdw dist="107763" dir="2700000" algn="ctr" rotWithShape="0">
              <a:schemeClr val="bg2">
                <a:alpha val="50000"/>
              </a:schemeClr>
            </a:outerShdw>
          </a:effectLst>
        </p:spPr>
        <p:txBody>
          <a:bodyPr>
            <a:spAutoFit/>
          </a:bodyPr>
          <a:lstStyle/>
          <a:p>
            <a:pPr algn="ctr">
              <a:spcBef>
                <a:spcPct val="50000"/>
              </a:spcBef>
              <a:defRPr/>
            </a:pPr>
            <a:r>
              <a:rPr lang="en-US" sz="1600"/>
              <a:t>RFI Template</a:t>
            </a:r>
          </a:p>
        </p:txBody>
      </p:sp>
      <p:cxnSp>
        <p:nvCxnSpPr>
          <p:cNvPr id="63519" name="AutoShape 33"/>
          <p:cNvCxnSpPr>
            <a:cxnSpLocks noChangeShapeType="1"/>
            <a:endCxn id="795659" idx="3"/>
          </p:cNvCxnSpPr>
          <p:nvPr/>
        </p:nvCxnSpPr>
        <p:spPr bwMode="auto">
          <a:xfrm rot="10800000" flipV="1">
            <a:off x="4341813" y="3848092"/>
            <a:ext cx="939800" cy="154283"/>
          </a:xfrm>
          <a:prstGeom prst="bentConnector3">
            <a:avLst>
              <a:gd name="adj1" fmla="val 50000"/>
            </a:avLst>
          </a:prstGeom>
          <a:noFill/>
          <a:ln w="19050">
            <a:solidFill>
              <a:schemeClr val="tx1"/>
            </a:solidFill>
            <a:miter lim="800000"/>
            <a:headEnd/>
            <a:tailEnd/>
          </a:ln>
        </p:spPr>
      </p:cxnSp>
      <p:pic>
        <p:nvPicPr>
          <p:cNvPr id="63520" name="Picture 34"/>
          <p:cNvPicPr>
            <a:picLocks noChangeAspect="1" noChangeArrowheads="1"/>
          </p:cNvPicPr>
          <p:nvPr/>
        </p:nvPicPr>
        <p:blipFill>
          <a:blip r:embed="rId9" cstate="print"/>
          <a:srcRect l="14474" t="28688" r="2174" b="6468"/>
          <a:stretch>
            <a:fillRect/>
          </a:stretch>
        </p:blipFill>
        <p:spPr bwMode="auto">
          <a:xfrm>
            <a:off x="4824413" y="379413"/>
            <a:ext cx="2597150" cy="1571625"/>
          </a:xfrm>
          <a:prstGeom prst="rect">
            <a:avLst/>
          </a:prstGeom>
          <a:noFill/>
          <a:ln w="9525">
            <a:solidFill>
              <a:schemeClr val="tx1"/>
            </a:solidFill>
            <a:miter lim="800000"/>
            <a:headEnd/>
            <a:tailEnd/>
          </a:ln>
        </p:spPr>
      </p:pic>
      <p:grpSp>
        <p:nvGrpSpPr>
          <p:cNvPr id="8" name="Group 35"/>
          <p:cNvGrpSpPr>
            <a:grpSpLocks/>
          </p:cNvGrpSpPr>
          <p:nvPr/>
        </p:nvGrpSpPr>
        <p:grpSpPr bwMode="auto">
          <a:xfrm>
            <a:off x="584200" y="528638"/>
            <a:ext cx="2339975" cy="414337"/>
            <a:chOff x="368" y="333"/>
            <a:chExt cx="1474" cy="261"/>
          </a:xfrm>
        </p:grpSpPr>
        <p:sp>
          <p:nvSpPr>
            <p:cNvPr id="795684" name="AutoShape 36"/>
            <p:cNvSpPr>
              <a:spLocks noChangeArrowheads="1"/>
            </p:cNvSpPr>
            <p:nvPr/>
          </p:nvSpPr>
          <p:spPr bwMode="auto">
            <a:xfrm>
              <a:off x="435" y="333"/>
              <a:ext cx="1407" cy="261"/>
            </a:xfrm>
            <a:prstGeom prst="homePlate">
              <a:avLst>
                <a:gd name="adj" fmla="val 134770"/>
              </a:avLst>
            </a:prstGeom>
            <a:solidFill>
              <a:schemeClr val="bg1"/>
            </a:solidFill>
            <a:ln w="25400">
              <a:solidFill>
                <a:srgbClr val="333399"/>
              </a:solidFill>
              <a:miter lim="800000"/>
              <a:headEnd/>
              <a:tailEnd/>
            </a:ln>
            <a:effectLst>
              <a:outerShdw dist="107763" dir="2700000" algn="ctr" rotWithShape="0">
                <a:schemeClr val="bg2">
                  <a:alpha val="50000"/>
                </a:schemeClr>
              </a:outerShdw>
            </a:effectLst>
          </p:spPr>
          <p:txBody>
            <a:bodyPr wrap="none" anchor="ctr"/>
            <a:lstStyle/>
            <a:p>
              <a:pPr>
                <a:lnSpc>
                  <a:spcPct val="85000"/>
                </a:lnSpc>
                <a:spcBef>
                  <a:spcPct val="50000"/>
                </a:spcBef>
                <a:buClr>
                  <a:srgbClr val="FF0000"/>
                </a:buClr>
                <a:buFont typeface="Webdings" pitchFamily="18" charset="2"/>
                <a:buChar char="4"/>
                <a:defRPr/>
              </a:pPr>
              <a:endParaRPr lang="en-US" sz="2800"/>
            </a:p>
          </p:txBody>
        </p:sp>
        <p:sp>
          <p:nvSpPr>
            <p:cNvPr id="63523" name="Text Box 37"/>
            <p:cNvSpPr txBox="1">
              <a:spLocks noChangeArrowheads="1"/>
            </p:cNvSpPr>
            <p:nvPr/>
          </p:nvSpPr>
          <p:spPr bwMode="auto">
            <a:xfrm>
              <a:off x="368" y="346"/>
              <a:ext cx="1344" cy="231"/>
            </a:xfrm>
            <a:prstGeom prst="rect">
              <a:avLst/>
            </a:prstGeom>
            <a:noFill/>
            <a:ln w="25400">
              <a:noFill/>
              <a:miter lim="800000"/>
              <a:headEnd/>
              <a:tailEnd/>
            </a:ln>
          </p:spPr>
          <p:txBody>
            <a:bodyPr>
              <a:spAutoFit/>
            </a:bodyPr>
            <a:lstStyle/>
            <a:p>
              <a:pPr algn="ctr">
                <a:spcBef>
                  <a:spcPct val="50000"/>
                </a:spcBef>
              </a:pPr>
              <a:r>
                <a:rPr lang="en-US" dirty="0" err="1" smtClean="0"/>
                <a:t>Elementos</a:t>
              </a:r>
              <a:endParaRPr lang="en-US" dirty="0"/>
            </a:p>
          </p:txBody>
        </p:sp>
      </p:grpSp>
      <p:sp>
        <p:nvSpPr>
          <p:cNvPr id="63524" name="Line 38"/>
          <p:cNvSpPr>
            <a:spLocks noChangeShapeType="1"/>
          </p:cNvSpPr>
          <p:nvPr/>
        </p:nvSpPr>
        <p:spPr bwMode="auto">
          <a:xfrm>
            <a:off x="4340225" y="1395413"/>
            <a:ext cx="482600" cy="0"/>
          </a:xfrm>
          <a:prstGeom prst="line">
            <a:avLst/>
          </a:prstGeom>
          <a:noFill/>
          <a:ln w="19050">
            <a:solidFill>
              <a:schemeClr val="tx1"/>
            </a:solidFill>
            <a:round/>
            <a:headEnd/>
            <a:tailEnd/>
          </a:ln>
        </p:spPr>
        <p:txBody>
          <a:bodyPr/>
          <a:lstStyle/>
          <a:p>
            <a:endParaRPr lang="es-ES"/>
          </a:p>
        </p:txBody>
      </p:sp>
      <p:pic>
        <p:nvPicPr>
          <p:cNvPr id="63525" name="Picture 40"/>
          <p:cNvPicPr>
            <a:picLocks noChangeAspect="1" noChangeArrowheads="1"/>
          </p:cNvPicPr>
          <p:nvPr/>
        </p:nvPicPr>
        <p:blipFill>
          <a:blip r:embed="rId10" cstate="print"/>
          <a:srcRect l="1979" t="54047" r="2969" b="3989"/>
          <a:stretch>
            <a:fillRect/>
          </a:stretch>
        </p:blipFill>
        <p:spPr bwMode="auto">
          <a:xfrm>
            <a:off x="4854575" y="5445125"/>
            <a:ext cx="2560638" cy="1373188"/>
          </a:xfrm>
          <a:prstGeom prst="rect">
            <a:avLst/>
          </a:prstGeom>
          <a:noFill/>
          <a:ln w="9525">
            <a:solidFill>
              <a:schemeClr val="tx1"/>
            </a:solidFill>
            <a:miter lim="800000"/>
            <a:headEnd/>
            <a:tailEnd type="none" w="lg" len="lg"/>
          </a:ln>
        </p:spPr>
      </p:pic>
      <p:sp>
        <p:nvSpPr>
          <p:cNvPr id="63526" name="Line 41"/>
          <p:cNvSpPr>
            <a:spLocks noChangeShapeType="1"/>
          </p:cNvSpPr>
          <p:nvPr/>
        </p:nvSpPr>
        <p:spPr bwMode="auto">
          <a:xfrm>
            <a:off x="4394200" y="5591175"/>
            <a:ext cx="461963" cy="0"/>
          </a:xfrm>
          <a:prstGeom prst="line">
            <a:avLst/>
          </a:prstGeom>
          <a:noFill/>
          <a:ln w="19050">
            <a:solidFill>
              <a:schemeClr val="tx1"/>
            </a:solidFill>
            <a:round/>
            <a:headEnd/>
            <a:tailEnd/>
          </a:ln>
        </p:spPr>
        <p:txBody>
          <a:bodyPr/>
          <a:lstStyle/>
          <a:p>
            <a:endParaRPr lang="es-ES"/>
          </a:p>
        </p:txBody>
      </p:sp>
      <p:sp>
        <p:nvSpPr>
          <p:cNvPr id="63527" name="Line 46"/>
          <p:cNvSpPr>
            <a:spLocks noChangeShapeType="1"/>
          </p:cNvSpPr>
          <p:nvPr/>
        </p:nvSpPr>
        <p:spPr bwMode="auto">
          <a:xfrm>
            <a:off x="4389438" y="3257550"/>
            <a:ext cx="482600" cy="0"/>
          </a:xfrm>
          <a:prstGeom prst="line">
            <a:avLst/>
          </a:prstGeom>
          <a:noFill/>
          <a:ln w="19050">
            <a:solidFill>
              <a:schemeClr val="tx1"/>
            </a:solidFill>
            <a:round/>
            <a:headEnd/>
            <a:tailEnd/>
          </a:ln>
        </p:spPr>
        <p:txBody>
          <a:bodyPr/>
          <a:lstStyle/>
          <a:p>
            <a:endParaRPr lang="es-ES"/>
          </a:p>
        </p:txBody>
      </p:sp>
      <p:sp>
        <p:nvSpPr>
          <p:cNvPr id="795695" name="AutoShape 47"/>
          <p:cNvSpPr>
            <a:spLocks noChangeArrowheads="1"/>
          </p:cNvSpPr>
          <p:nvPr/>
        </p:nvSpPr>
        <p:spPr bwMode="auto">
          <a:xfrm>
            <a:off x="2132013" y="2417763"/>
            <a:ext cx="2209800" cy="338554"/>
          </a:xfrm>
          <a:prstGeom prst="flowChartProcess">
            <a:avLst/>
          </a:prstGeom>
          <a:solidFill>
            <a:schemeClr val="accent2"/>
          </a:solidFill>
          <a:ln w="25400" algn="ctr">
            <a:solidFill>
              <a:schemeClr val="accent2"/>
            </a:solidFill>
            <a:miter lim="800000"/>
            <a:headEnd/>
            <a:tailEnd/>
          </a:ln>
          <a:effectLst>
            <a:outerShdw dist="107763" dir="2700000" algn="ctr" rotWithShape="0">
              <a:schemeClr val="bg2">
                <a:alpha val="50000"/>
              </a:schemeClr>
            </a:outerShdw>
          </a:effectLst>
        </p:spPr>
        <p:txBody>
          <a:bodyPr>
            <a:spAutoFit/>
          </a:bodyPr>
          <a:lstStyle/>
          <a:p>
            <a:pPr algn="ctr">
              <a:spcBef>
                <a:spcPct val="50000"/>
              </a:spcBef>
              <a:defRPr/>
            </a:pPr>
            <a:r>
              <a:rPr lang="en-US" sz="1600" b="1" dirty="0" err="1" smtClean="0">
                <a:solidFill>
                  <a:schemeClr val="bg1"/>
                </a:solidFill>
              </a:rPr>
              <a:t>Plantilla</a:t>
            </a:r>
            <a:r>
              <a:rPr lang="en-US" sz="1600" b="1" dirty="0" smtClean="0">
                <a:solidFill>
                  <a:schemeClr val="bg1"/>
                </a:solidFill>
              </a:rPr>
              <a:t> de </a:t>
            </a:r>
            <a:r>
              <a:rPr lang="en-US" sz="1600" b="1" dirty="0" err="1" smtClean="0">
                <a:solidFill>
                  <a:schemeClr val="bg1"/>
                </a:solidFill>
              </a:rPr>
              <a:t>tareas</a:t>
            </a:r>
            <a:endParaRPr lang="en-US" sz="1600" b="1" dirty="0">
              <a:solidFill>
                <a:schemeClr val="bg1"/>
              </a:solidFill>
            </a:endParaRPr>
          </a:p>
        </p:txBody>
      </p:sp>
      <p:sp>
        <p:nvSpPr>
          <p:cNvPr id="63529" name="Line 50"/>
          <p:cNvSpPr>
            <a:spLocks noChangeShapeType="1"/>
          </p:cNvSpPr>
          <p:nvPr/>
        </p:nvSpPr>
        <p:spPr bwMode="auto">
          <a:xfrm>
            <a:off x="1646238" y="2606675"/>
            <a:ext cx="503237" cy="0"/>
          </a:xfrm>
          <a:prstGeom prst="line">
            <a:avLst/>
          </a:prstGeom>
          <a:noFill/>
          <a:ln w="9525">
            <a:solidFill>
              <a:schemeClr val="tx1"/>
            </a:solidFill>
            <a:round/>
            <a:headEnd/>
            <a:tailEnd/>
          </a:ln>
        </p:spPr>
        <p:txBody>
          <a:bodyPr/>
          <a:lstStyle/>
          <a:p>
            <a:endParaRPr lang="es-ES"/>
          </a:p>
        </p:txBody>
      </p:sp>
      <p:sp>
        <p:nvSpPr>
          <p:cNvPr id="63530" name="Line 51"/>
          <p:cNvSpPr>
            <a:spLocks noChangeShapeType="1"/>
          </p:cNvSpPr>
          <p:nvPr/>
        </p:nvSpPr>
        <p:spPr bwMode="auto">
          <a:xfrm>
            <a:off x="4364038" y="2657475"/>
            <a:ext cx="503237" cy="0"/>
          </a:xfrm>
          <a:prstGeom prst="line">
            <a:avLst/>
          </a:prstGeom>
          <a:noFill/>
          <a:ln w="9525">
            <a:solidFill>
              <a:schemeClr val="tx1"/>
            </a:solidFill>
            <a:round/>
            <a:headEnd/>
            <a:tailEnd/>
          </a:ln>
        </p:spPr>
        <p:txBody>
          <a:bodyPr/>
          <a:lstStyle/>
          <a:p>
            <a:endParaRPr lang="es-ES"/>
          </a:p>
        </p:txBody>
      </p:sp>
      <p:sp>
        <p:nvSpPr>
          <p:cNvPr id="2" name="AutoShape 13"/>
          <p:cNvSpPr>
            <a:spLocks noChangeArrowheads="1"/>
          </p:cNvSpPr>
          <p:nvPr/>
        </p:nvSpPr>
        <p:spPr bwMode="auto">
          <a:xfrm>
            <a:off x="2132013" y="4421188"/>
            <a:ext cx="2219325" cy="338554"/>
          </a:xfrm>
          <a:prstGeom prst="flowChartProcess">
            <a:avLst/>
          </a:prstGeom>
          <a:solidFill>
            <a:srgbClr val="FFCC00"/>
          </a:solidFill>
          <a:ln w="25400" algn="ctr">
            <a:solidFill>
              <a:srgbClr val="FFCC00"/>
            </a:solidFill>
            <a:miter lim="800000"/>
            <a:headEnd/>
            <a:tailEnd/>
          </a:ln>
          <a:effectLst>
            <a:outerShdw dist="107763" dir="2700000" algn="ctr" rotWithShape="0">
              <a:schemeClr val="bg2">
                <a:alpha val="50000"/>
              </a:schemeClr>
            </a:outerShdw>
          </a:effectLst>
        </p:spPr>
        <p:txBody>
          <a:bodyPr>
            <a:spAutoFit/>
          </a:bodyPr>
          <a:lstStyle/>
          <a:p>
            <a:pPr algn="ctr">
              <a:spcBef>
                <a:spcPct val="50000"/>
              </a:spcBef>
              <a:defRPr/>
            </a:pPr>
            <a:r>
              <a:rPr lang="en-US" sz="1600" b="1" dirty="0" err="1" smtClean="0"/>
              <a:t>Soporte</a:t>
            </a:r>
            <a:r>
              <a:rPr lang="en-US" sz="1600" b="1" dirty="0" smtClean="0"/>
              <a:t> Local</a:t>
            </a:r>
            <a:endParaRPr lang="en-US" sz="1600" b="1" dirty="0"/>
          </a:p>
        </p:txBody>
      </p:sp>
      <p:sp>
        <p:nvSpPr>
          <p:cNvPr id="63532" name="Line 41"/>
          <p:cNvSpPr>
            <a:spLocks noChangeShapeType="1"/>
          </p:cNvSpPr>
          <p:nvPr/>
        </p:nvSpPr>
        <p:spPr bwMode="auto">
          <a:xfrm>
            <a:off x="1644650" y="5080000"/>
            <a:ext cx="592138" cy="0"/>
          </a:xfrm>
          <a:prstGeom prst="line">
            <a:avLst/>
          </a:prstGeom>
          <a:noFill/>
          <a:ln w="9525">
            <a:solidFill>
              <a:schemeClr val="tx1"/>
            </a:solidFill>
            <a:round/>
            <a:headEnd/>
            <a:tailEnd/>
          </a:ln>
        </p:spPr>
        <p:txBody>
          <a:bodyPr/>
          <a:lstStyle/>
          <a:p>
            <a:endParaRPr lang="es-ES"/>
          </a:p>
        </p:txBody>
      </p:sp>
      <p:sp>
        <p:nvSpPr>
          <p:cNvPr id="3" name="AutoShape 13"/>
          <p:cNvSpPr>
            <a:spLocks noChangeArrowheads="1"/>
          </p:cNvSpPr>
          <p:nvPr/>
        </p:nvSpPr>
        <p:spPr bwMode="auto">
          <a:xfrm>
            <a:off x="2132013" y="6254750"/>
            <a:ext cx="2219325" cy="338554"/>
          </a:xfrm>
          <a:prstGeom prst="flowChartProcess">
            <a:avLst/>
          </a:prstGeom>
          <a:solidFill>
            <a:schemeClr val="accent2"/>
          </a:solidFill>
          <a:ln w="25400" algn="ctr">
            <a:solidFill>
              <a:schemeClr val="accent2"/>
            </a:solidFill>
            <a:miter lim="800000"/>
            <a:headEnd/>
            <a:tailEnd/>
          </a:ln>
          <a:effectLst>
            <a:outerShdw dist="107763" dir="2700000" algn="ctr" rotWithShape="0">
              <a:schemeClr val="bg2">
                <a:alpha val="50000"/>
              </a:schemeClr>
            </a:outerShdw>
          </a:effectLst>
        </p:spPr>
        <p:txBody>
          <a:bodyPr>
            <a:spAutoFit/>
          </a:bodyPr>
          <a:lstStyle/>
          <a:p>
            <a:pPr algn="ctr">
              <a:spcBef>
                <a:spcPct val="50000"/>
              </a:spcBef>
              <a:defRPr/>
            </a:pPr>
            <a:r>
              <a:rPr lang="en-US" sz="1600" b="1" dirty="0" err="1" smtClean="0">
                <a:solidFill>
                  <a:schemeClr val="bg1"/>
                </a:solidFill>
              </a:rPr>
              <a:t>Escenarios</a:t>
            </a:r>
            <a:r>
              <a:rPr lang="en-US" sz="1600" b="1" dirty="0" smtClean="0">
                <a:solidFill>
                  <a:schemeClr val="bg1"/>
                </a:solidFill>
              </a:rPr>
              <a:t> de </a:t>
            </a:r>
            <a:r>
              <a:rPr lang="en-US" sz="1600" b="1" dirty="0" err="1" smtClean="0">
                <a:solidFill>
                  <a:schemeClr val="bg1"/>
                </a:solidFill>
              </a:rPr>
              <a:t>adjud</a:t>
            </a:r>
            <a:r>
              <a:rPr lang="en-US" sz="1600" b="1" dirty="0" smtClean="0">
                <a:solidFill>
                  <a:schemeClr val="bg1"/>
                </a:solidFill>
              </a:rPr>
              <a:t>.</a:t>
            </a:r>
            <a:endParaRPr lang="en-US" sz="1600" dirty="0"/>
          </a:p>
        </p:txBody>
      </p:sp>
      <p:sp>
        <p:nvSpPr>
          <p:cNvPr id="63534" name="Line 43"/>
          <p:cNvSpPr>
            <a:spLocks noChangeShapeType="1"/>
          </p:cNvSpPr>
          <p:nvPr/>
        </p:nvSpPr>
        <p:spPr bwMode="auto">
          <a:xfrm flipH="1">
            <a:off x="1509713" y="5776913"/>
            <a:ext cx="28575" cy="754062"/>
          </a:xfrm>
          <a:prstGeom prst="line">
            <a:avLst/>
          </a:prstGeom>
          <a:noFill/>
          <a:ln w="9525">
            <a:noFill/>
            <a:round/>
            <a:headEnd/>
            <a:tailEnd/>
          </a:ln>
        </p:spPr>
        <p:txBody>
          <a:bodyPr/>
          <a:lstStyle/>
          <a:p>
            <a:endParaRPr lang="es-ES"/>
          </a:p>
        </p:txBody>
      </p:sp>
      <p:sp>
        <p:nvSpPr>
          <p:cNvPr id="63535" name="Line 44"/>
          <p:cNvSpPr>
            <a:spLocks noChangeShapeType="1"/>
          </p:cNvSpPr>
          <p:nvPr/>
        </p:nvSpPr>
        <p:spPr bwMode="auto">
          <a:xfrm flipV="1">
            <a:off x="1552575" y="6502400"/>
            <a:ext cx="595313" cy="14288"/>
          </a:xfrm>
          <a:prstGeom prst="line">
            <a:avLst/>
          </a:prstGeom>
          <a:noFill/>
          <a:ln w="9525">
            <a:noFill/>
            <a:round/>
            <a:headEnd/>
            <a:tailEnd/>
          </a:ln>
        </p:spPr>
        <p:txBody>
          <a:bodyPr/>
          <a:lstStyle/>
          <a:p>
            <a:endParaRPr lang="es-ES"/>
          </a:p>
        </p:txBody>
      </p:sp>
      <p:sp>
        <p:nvSpPr>
          <p:cNvPr id="63536" name="Line 46"/>
          <p:cNvSpPr>
            <a:spLocks noChangeShapeType="1"/>
          </p:cNvSpPr>
          <p:nvPr/>
        </p:nvSpPr>
        <p:spPr bwMode="auto">
          <a:xfrm flipH="1" flipV="1">
            <a:off x="4394200" y="6442075"/>
            <a:ext cx="438150" cy="0"/>
          </a:xfrm>
          <a:prstGeom prst="line">
            <a:avLst/>
          </a:prstGeom>
          <a:noFill/>
          <a:ln w="9525">
            <a:solidFill>
              <a:schemeClr val="tx1"/>
            </a:solidFill>
            <a:round/>
            <a:headEnd/>
            <a:tailEnd/>
          </a:ln>
        </p:spPr>
        <p:txBody>
          <a:bodyPr/>
          <a:lstStyle/>
          <a:p>
            <a:endParaRPr lang="es-ES"/>
          </a:p>
        </p:txBody>
      </p:sp>
      <p:sp>
        <p:nvSpPr>
          <p:cNvPr id="4" name="AutoShape 47"/>
          <p:cNvSpPr>
            <a:spLocks noChangeArrowheads="1"/>
          </p:cNvSpPr>
          <p:nvPr/>
        </p:nvSpPr>
        <p:spPr bwMode="auto">
          <a:xfrm>
            <a:off x="2132013" y="1735138"/>
            <a:ext cx="2209800" cy="361950"/>
          </a:xfrm>
          <a:prstGeom prst="flowChartProcess">
            <a:avLst/>
          </a:prstGeom>
          <a:solidFill>
            <a:schemeClr val="accent2"/>
          </a:solidFill>
          <a:ln w="25400" algn="ctr">
            <a:solidFill>
              <a:schemeClr val="accent2"/>
            </a:solidFill>
            <a:miter lim="800000"/>
            <a:headEnd/>
            <a:tailEnd/>
          </a:ln>
          <a:effectLst>
            <a:outerShdw dist="107763" dir="2700000" algn="ctr" rotWithShape="0">
              <a:schemeClr val="bg2">
                <a:alpha val="50000"/>
              </a:schemeClr>
            </a:outerShdw>
          </a:effectLst>
        </p:spPr>
        <p:txBody>
          <a:bodyPr>
            <a:spAutoFit/>
          </a:bodyPr>
          <a:lstStyle/>
          <a:p>
            <a:pPr algn="ctr">
              <a:spcBef>
                <a:spcPct val="50000"/>
              </a:spcBef>
              <a:defRPr/>
            </a:pPr>
            <a:r>
              <a:rPr lang="en-US" sz="1600" b="1" dirty="0">
                <a:solidFill>
                  <a:schemeClr val="bg1"/>
                </a:solidFill>
              </a:rPr>
              <a:t>Supplier Discovery</a:t>
            </a:r>
          </a:p>
        </p:txBody>
      </p:sp>
      <p:sp>
        <p:nvSpPr>
          <p:cNvPr id="63538" name="Line 50"/>
          <p:cNvSpPr>
            <a:spLocks noChangeShapeType="1"/>
          </p:cNvSpPr>
          <p:nvPr/>
        </p:nvSpPr>
        <p:spPr bwMode="auto">
          <a:xfrm>
            <a:off x="1644650" y="1952625"/>
            <a:ext cx="503238" cy="0"/>
          </a:xfrm>
          <a:prstGeom prst="line">
            <a:avLst/>
          </a:prstGeom>
          <a:noFill/>
          <a:ln w="9525">
            <a:solidFill>
              <a:schemeClr val="tx1"/>
            </a:solidFill>
            <a:round/>
            <a:headEnd/>
            <a:tailEnd/>
          </a:ln>
        </p:spPr>
        <p:txBody>
          <a:bodyPr/>
          <a:lstStyle/>
          <a:p>
            <a:endParaRPr lang="es-ES"/>
          </a:p>
        </p:txBody>
      </p:sp>
      <p:sp>
        <p:nvSpPr>
          <p:cNvPr id="937010" name="AutoShape 50"/>
          <p:cNvSpPr>
            <a:spLocks noChangeArrowheads="1"/>
          </p:cNvSpPr>
          <p:nvPr/>
        </p:nvSpPr>
        <p:spPr bwMode="auto">
          <a:xfrm>
            <a:off x="2132013" y="5795963"/>
            <a:ext cx="2209800" cy="338554"/>
          </a:xfrm>
          <a:prstGeom prst="flowChartProcess">
            <a:avLst/>
          </a:prstGeom>
          <a:solidFill>
            <a:srgbClr val="FFCC00"/>
          </a:solidFill>
          <a:ln w="25400" algn="ctr">
            <a:solidFill>
              <a:srgbClr val="FFCC00"/>
            </a:solidFill>
            <a:miter lim="800000"/>
            <a:headEnd/>
            <a:tailEnd/>
          </a:ln>
          <a:effectLst>
            <a:outerShdw dist="107763" dir="2700000" algn="ctr" rotWithShape="0">
              <a:schemeClr val="bg2">
                <a:alpha val="50000"/>
              </a:schemeClr>
            </a:outerShdw>
          </a:effectLst>
        </p:spPr>
        <p:txBody>
          <a:bodyPr>
            <a:spAutoFit/>
          </a:bodyPr>
          <a:lstStyle/>
          <a:p>
            <a:pPr algn="ctr">
              <a:spcBef>
                <a:spcPct val="50000"/>
              </a:spcBef>
              <a:defRPr/>
            </a:pPr>
            <a:r>
              <a:rPr lang="en-US" sz="1600" b="1" dirty="0" smtClean="0"/>
              <a:t>Event support</a:t>
            </a:r>
            <a:endParaRPr lang="en-US" sz="1600" b="1" dirty="0"/>
          </a:p>
        </p:txBody>
      </p:sp>
      <p:sp>
        <p:nvSpPr>
          <p:cNvPr id="5" name="AutoShape 13"/>
          <p:cNvSpPr>
            <a:spLocks noChangeArrowheads="1"/>
          </p:cNvSpPr>
          <p:nvPr/>
        </p:nvSpPr>
        <p:spPr bwMode="auto">
          <a:xfrm>
            <a:off x="2132013" y="4865688"/>
            <a:ext cx="2219325" cy="361950"/>
          </a:xfrm>
          <a:prstGeom prst="flowChartProcess">
            <a:avLst/>
          </a:prstGeom>
          <a:solidFill>
            <a:srgbClr val="FFCC00"/>
          </a:solidFill>
          <a:ln w="25400" algn="ctr">
            <a:solidFill>
              <a:srgbClr val="FFCC00"/>
            </a:solidFill>
            <a:miter lim="800000"/>
            <a:headEnd/>
            <a:tailEnd/>
          </a:ln>
          <a:effectLst>
            <a:outerShdw dist="107763" dir="2700000" algn="ctr" rotWithShape="0">
              <a:schemeClr val="bg2">
                <a:alpha val="50000"/>
              </a:schemeClr>
            </a:outerShdw>
          </a:effectLst>
        </p:spPr>
        <p:txBody>
          <a:bodyPr>
            <a:spAutoFit/>
          </a:bodyPr>
          <a:lstStyle/>
          <a:p>
            <a:pPr algn="ctr">
              <a:spcBef>
                <a:spcPct val="50000"/>
              </a:spcBef>
              <a:defRPr/>
            </a:pPr>
            <a:r>
              <a:rPr lang="en-US" sz="1600" b="1" dirty="0"/>
              <a:t>Best Practice Center</a:t>
            </a:r>
          </a:p>
        </p:txBody>
      </p:sp>
      <p:sp>
        <p:nvSpPr>
          <p:cNvPr id="63541" name="Line 52"/>
          <p:cNvSpPr>
            <a:spLocks noChangeShapeType="1"/>
          </p:cNvSpPr>
          <p:nvPr/>
        </p:nvSpPr>
        <p:spPr bwMode="auto">
          <a:xfrm>
            <a:off x="1657350" y="4635500"/>
            <a:ext cx="452438" cy="0"/>
          </a:xfrm>
          <a:prstGeom prst="line">
            <a:avLst/>
          </a:prstGeom>
          <a:noFill/>
          <a:ln w="9525">
            <a:solidFill>
              <a:schemeClr val="tx1"/>
            </a:solidFill>
            <a:round/>
            <a:headEnd/>
            <a:tailEnd/>
          </a:ln>
        </p:spPr>
        <p:txBody>
          <a:bodyPr/>
          <a:lstStyle/>
          <a:p>
            <a:endParaRPr lang="es-ES"/>
          </a:p>
        </p:txBody>
      </p:sp>
      <p:cxnSp>
        <p:nvCxnSpPr>
          <p:cNvPr id="63542" name="AutoShape 14"/>
          <p:cNvCxnSpPr>
            <a:cxnSpLocks noChangeShapeType="1"/>
            <a:endCxn id="63523" idx="2"/>
          </p:cNvCxnSpPr>
          <p:nvPr/>
        </p:nvCxnSpPr>
        <p:spPr bwMode="auto">
          <a:xfrm rot="10800000">
            <a:off x="1651000" y="915988"/>
            <a:ext cx="468313" cy="5519737"/>
          </a:xfrm>
          <a:prstGeom prst="bentConnector2">
            <a:avLst/>
          </a:prstGeom>
          <a:noFill/>
          <a:ln w="19050">
            <a:solidFill>
              <a:schemeClr val="tx1"/>
            </a:solidFill>
            <a:miter lim="800000"/>
            <a:headEnd/>
            <a:tailEnd/>
          </a:ln>
        </p:spPr>
      </p:cxnSp>
      <p:pic>
        <p:nvPicPr>
          <p:cNvPr id="56" name="Picture 1"/>
          <p:cNvPicPr>
            <a:picLocks noChangeAspect="1" noChangeArrowheads="1"/>
          </p:cNvPicPr>
          <p:nvPr/>
        </p:nvPicPr>
        <p:blipFill>
          <a:blip r:embed="rId11" cstate="print"/>
          <a:srcRect/>
          <a:stretch>
            <a:fillRect/>
          </a:stretch>
        </p:blipFill>
        <p:spPr bwMode="auto">
          <a:xfrm>
            <a:off x="7887766" y="871444"/>
            <a:ext cx="1036115" cy="1121130"/>
          </a:xfrm>
          <a:prstGeom prst="rect">
            <a:avLst/>
          </a:prstGeom>
          <a:noFill/>
          <a:ln w="9525">
            <a:noFill/>
            <a:miter lim="800000"/>
            <a:headEnd/>
            <a:tailEnd/>
          </a:ln>
          <a:effectLst/>
        </p:spPr>
      </p:pic>
    </p:spTree>
    <p:extLst>
      <p:ext uri="{BB962C8B-B14F-4D97-AF65-F5344CB8AC3E}">
        <p14:creationId xmlns:p14="http://schemas.microsoft.com/office/powerpoint/2010/main" val="791159926"/>
      </p:ext>
    </p:extLst>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1 Marcador de pie de página"/>
          <p:cNvSpPr>
            <a:spLocks noGrp="1"/>
          </p:cNvSpPr>
          <p:nvPr>
            <p:ph type="ftr" sz="quarter" idx="10"/>
          </p:nvPr>
        </p:nvSpPr>
        <p:spPr/>
        <p:txBody>
          <a:bodyPr/>
          <a:lstStyle/>
          <a:p>
            <a:r>
              <a:rPr lang="en-US" altLang="en-US"/>
              <a:t>© 2010 Ariba, Inc. All rights reserved. </a:t>
            </a:r>
          </a:p>
        </p:txBody>
      </p:sp>
      <p:sp>
        <p:nvSpPr>
          <p:cNvPr id="42" name="2 Marcador de número de diapositiva"/>
          <p:cNvSpPr>
            <a:spLocks noGrp="1"/>
          </p:cNvSpPr>
          <p:nvPr>
            <p:ph type="sldNum" sz="quarter" idx="11"/>
          </p:nvPr>
        </p:nvSpPr>
        <p:spPr/>
        <p:txBody>
          <a:bodyPr/>
          <a:lstStyle/>
          <a:p>
            <a:fld id="{646DA65A-C13B-4E73-A5AC-542DD76DC517}" type="slidenum">
              <a:rPr lang="en-US"/>
              <a:pPr/>
              <a:t>73</a:t>
            </a:fld>
            <a:endParaRPr lang="en-US"/>
          </a:p>
        </p:txBody>
      </p:sp>
      <p:sp>
        <p:nvSpPr>
          <p:cNvPr id="64514" name="Rectangle 2"/>
          <p:cNvSpPr>
            <a:spLocks noGrp="1" noChangeArrowheads="1"/>
          </p:cNvSpPr>
          <p:nvPr>
            <p:ph type="title" idx="4294967295"/>
          </p:nvPr>
        </p:nvSpPr>
        <p:spPr>
          <a:xfrm>
            <a:off x="514350" y="0"/>
            <a:ext cx="8629650" cy="548680"/>
          </a:xfrm>
        </p:spPr>
        <p:txBody>
          <a:bodyPr/>
          <a:lstStyle/>
          <a:p>
            <a:pPr algn="ctr"/>
            <a:r>
              <a:rPr lang="en-US" sz="2400" dirty="0" err="1" smtClean="0">
                <a:solidFill>
                  <a:srgbClr val="FF0000"/>
                </a:solidFill>
              </a:rPr>
              <a:t>Solución</a:t>
            </a:r>
            <a:r>
              <a:rPr lang="en-US" sz="2400" dirty="0" smtClean="0">
                <a:solidFill>
                  <a:srgbClr val="FF0000"/>
                </a:solidFill>
              </a:rPr>
              <a:t> integral </a:t>
            </a:r>
            <a:r>
              <a:rPr lang="en-US" sz="2400" dirty="0" err="1" smtClean="0">
                <a:solidFill>
                  <a:srgbClr val="FF0000"/>
                </a:solidFill>
              </a:rPr>
              <a:t>para</a:t>
            </a:r>
            <a:r>
              <a:rPr lang="en-US" sz="2400" dirty="0" smtClean="0">
                <a:solidFill>
                  <a:srgbClr val="FF0000"/>
                </a:solidFill>
              </a:rPr>
              <a:t> </a:t>
            </a:r>
            <a:r>
              <a:rPr lang="en-US" sz="2400" dirty="0" err="1" smtClean="0">
                <a:solidFill>
                  <a:srgbClr val="FF0000"/>
                </a:solidFill>
              </a:rPr>
              <a:t>gestionar</a:t>
            </a:r>
            <a:r>
              <a:rPr lang="en-US" sz="2400" dirty="0" smtClean="0">
                <a:solidFill>
                  <a:srgbClr val="FF0000"/>
                </a:solidFill>
              </a:rPr>
              <a:t> </a:t>
            </a:r>
            <a:r>
              <a:rPr lang="en-US" sz="2400" dirty="0" err="1" smtClean="0">
                <a:solidFill>
                  <a:srgbClr val="FF0000"/>
                </a:solidFill>
              </a:rPr>
              <a:t>eRFX</a:t>
            </a:r>
            <a:endParaRPr lang="en-US" sz="2400" dirty="0">
              <a:solidFill>
                <a:srgbClr val="FF0000"/>
              </a:solidFill>
            </a:endParaRPr>
          </a:p>
        </p:txBody>
      </p:sp>
      <p:sp>
        <p:nvSpPr>
          <p:cNvPr id="14" name="Slide Number Placeholder 5"/>
          <p:cNvSpPr txBox="1">
            <a:spLocks noGrp="1"/>
          </p:cNvSpPr>
          <p:nvPr/>
        </p:nvSpPr>
        <p:spPr bwMode="auto">
          <a:xfrm>
            <a:off x="106363" y="6540500"/>
            <a:ext cx="407987" cy="306388"/>
          </a:xfrm>
          <a:prstGeom prst="rect">
            <a:avLst/>
          </a:prstGeom>
          <a:noFill/>
          <a:ln>
            <a:miter lim="800000"/>
            <a:headEnd/>
            <a:tailEnd/>
          </a:ln>
        </p:spPr>
        <p:txBody>
          <a:bodyPr/>
          <a:lstStyle/>
          <a:p>
            <a:pPr algn="ctr">
              <a:defRPr/>
            </a:pPr>
            <a:fld id="{A6343C57-67A4-4C36-8C27-B169548651CE}" type="slidenum">
              <a:rPr lang="en-US" sz="1000">
                <a:solidFill>
                  <a:schemeClr val="accent2"/>
                </a:solidFill>
                <a:latin typeface="+mj-lt"/>
              </a:rPr>
              <a:pPr algn="ctr">
                <a:defRPr/>
              </a:pPr>
              <a:t>73</a:t>
            </a:fld>
            <a:endParaRPr lang="en-US" sz="1000" dirty="0">
              <a:solidFill>
                <a:schemeClr val="accent2"/>
              </a:solidFill>
              <a:latin typeface="+mj-lt"/>
            </a:endParaRPr>
          </a:p>
        </p:txBody>
      </p:sp>
      <p:sp>
        <p:nvSpPr>
          <p:cNvPr id="64519" name="AutoShape 214">
            <a:hlinkClick r:id="rId3" action="ppaction://hlinksldjump" highlightClick="1"/>
          </p:cNvPr>
          <p:cNvSpPr>
            <a:spLocks noChangeArrowheads="1"/>
          </p:cNvSpPr>
          <p:nvPr/>
        </p:nvSpPr>
        <p:spPr bwMode="auto">
          <a:xfrm>
            <a:off x="7442200" y="6281738"/>
            <a:ext cx="466725" cy="447675"/>
          </a:xfrm>
          <a:prstGeom prst="actionButtonReturn">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s-CL"/>
          </a:p>
        </p:txBody>
      </p:sp>
      <p:grpSp>
        <p:nvGrpSpPr>
          <p:cNvPr id="64587" name="Group 75"/>
          <p:cNvGrpSpPr>
            <a:grpSpLocks/>
          </p:cNvGrpSpPr>
          <p:nvPr/>
        </p:nvGrpSpPr>
        <p:grpSpPr bwMode="auto">
          <a:xfrm>
            <a:off x="0" y="1089025"/>
            <a:ext cx="9144000" cy="3879850"/>
            <a:chOff x="0" y="686"/>
            <a:chExt cx="5760" cy="2444"/>
          </a:xfrm>
        </p:grpSpPr>
        <p:grpSp>
          <p:nvGrpSpPr>
            <p:cNvPr id="64561" name="Group 49"/>
            <p:cNvGrpSpPr>
              <a:grpSpLocks/>
            </p:cNvGrpSpPr>
            <p:nvPr/>
          </p:nvGrpSpPr>
          <p:grpSpPr bwMode="auto">
            <a:xfrm>
              <a:off x="0" y="686"/>
              <a:ext cx="5760" cy="2444"/>
              <a:chOff x="0" y="1152"/>
              <a:chExt cx="5760" cy="2544"/>
            </a:xfrm>
          </p:grpSpPr>
          <p:pic>
            <p:nvPicPr>
              <p:cNvPr id="64562" name="Picture 3"/>
              <p:cNvPicPr>
                <a:picLocks noChangeAspect="1" noChangeArrowheads="1"/>
              </p:cNvPicPr>
              <p:nvPr/>
            </p:nvPicPr>
            <p:blipFill>
              <a:blip r:embed="rId4">
                <a:extLst>
                  <a:ext uri="{28A0092B-C50C-407E-A947-70E740481C1C}">
                    <a14:useLocalDpi xmlns:a14="http://schemas.microsoft.com/office/drawing/2010/main" val="0"/>
                  </a:ext>
                </a:extLst>
              </a:blip>
              <a:srcRect t="14436" b="9053"/>
              <a:stretch>
                <a:fillRect/>
              </a:stretch>
            </p:blipFill>
            <p:spPr bwMode="auto">
              <a:xfrm>
                <a:off x="240" y="1152"/>
                <a:ext cx="4982" cy="25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4563" name="Rectangle 4"/>
              <p:cNvSpPr>
                <a:spLocks noChangeArrowheads="1"/>
              </p:cNvSpPr>
              <p:nvPr/>
            </p:nvSpPr>
            <p:spPr bwMode="auto">
              <a:xfrm>
                <a:off x="1200" y="1968"/>
                <a:ext cx="2552" cy="112"/>
              </a:xfrm>
              <a:prstGeom prst="rect">
                <a:avLst/>
              </a:prstGeom>
              <a:noFill/>
              <a:ln w="1905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GB"/>
              </a:p>
            </p:txBody>
          </p:sp>
          <p:sp>
            <p:nvSpPr>
              <p:cNvPr id="64564" name="Line 5"/>
              <p:cNvSpPr>
                <a:spLocks noChangeShapeType="1"/>
              </p:cNvSpPr>
              <p:nvPr/>
            </p:nvSpPr>
            <p:spPr bwMode="auto">
              <a:xfrm flipH="1">
                <a:off x="3840" y="2016"/>
                <a:ext cx="60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CL"/>
              </a:p>
            </p:txBody>
          </p:sp>
          <p:sp>
            <p:nvSpPr>
              <p:cNvPr id="64565" name="Rectangle 6"/>
              <p:cNvSpPr>
                <a:spLocks noChangeArrowheads="1"/>
              </p:cNvSpPr>
              <p:nvPr/>
            </p:nvSpPr>
            <p:spPr bwMode="auto">
              <a:xfrm>
                <a:off x="1200" y="2544"/>
                <a:ext cx="2576" cy="104"/>
              </a:xfrm>
              <a:prstGeom prst="rect">
                <a:avLst/>
              </a:prstGeom>
              <a:noFill/>
              <a:ln w="1905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GB"/>
              </a:p>
            </p:txBody>
          </p:sp>
          <p:sp>
            <p:nvSpPr>
              <p:cNvPr id="64566" name="Text Box 7"/>
              <p:cNvSpPr txBox="1">
                <a:spLocks noChangeArrowheads="1"/>
              </p:cNvSpPr>
              <p:nvPr/>
            </p:nvSpPr>
            <p:spPr bwMode="auto">
              <a:xfrm>
                <a:off x="4706" y="2496"/>
                <a:ext cx="869" cy="166"/>
              </a:xfrm>
              <a:prstGeom prst="rect">
                <a:avLst/>
              </a:prstGeom>
              <a:solidFill>
                <a:schemeClr val="bg1"/>
              </a:solidFill>
              <a:ln w="9525">
                <a:solidFill>
                  <a:srgbClr val="66FF33"/>
                </a:solidFill>
                <a:miter lim="800000"/>
                <a:headEnd/>
                <a:tailEnd/>
              </a:ln>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r>
                  <a:rPr lang="en-GB" sz="1000"/>
                  <a:t>Sourcing Technology</a:t>
                </a:r>
              </a:p>
            </p:txBody>
          </p:sp>
          <p:sp>
            <p:nvSpPr>
              <p:cNvPr id="64567" name="Line 8"/>
              <p:cNvSpPr>
                <a:spLocks noChangeShapeType="1"/>
              </p:cNvSpPr>
              <p:nvPr/>
            </p:nvSpPr>
            <p:spPr bwMode="auto">
              <a:xfrm flipH="1">
                <a:off x="3840" y="2592"/>
                <a:ext cx="84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CL"/>
              </a:p>
            </p:txBody>
          </p:sp>
          <p:sp>
            <p:nvSpPr>
              <p:cNvPr id="64568" name="Text Box 9"/>
              <p:cNvSpPr txBox="1">
                <a:spLocks noChangeArrowheads="1"/>
              </p:cNvSpPr>
              <p:nvPr/>
            </p:nvSpPr>
            <p:spPr bwMode="auto">
              <a:xfrm>
                <a:off x="4800" y="3121"/>
                <a:ext cx="578" cy="167"/>
              </a:xfrm>
              <a:prstGeom prst="rect">
                <a:avLst/>
              </a:prstGeom>
              <a:solidFill>
                <a:schemeClr val="bg1"/>
              </a:solidFill>
              <a:ln w="9525">
                <a:solidFill>
                  <a:srgbClr val="66FF33"/>
                </a:solidFill>
                <a:miter lim="800000"/>
                <a:headEnd/>
                <a:tailEnd/>
              </a:ln>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r>
                  <a:rPr lang="en-GB" sz="1000"/>
                  <a:t>Contract Mgt</a:t>
                </a:r>
              </a:p>
            </p:txBody>
          </p:sp>
          <p:sp>
            <p:nvSpPr>
              <p:cNvPr id="64569" name="Line 10"/>
              <p:cNvSpPr>
                <a:spLocks noChangeShapeType="1"/>
              </p:cNvSpPr>
              <p:nvPr/>
            </p:nvSpPr>
            <p:spPr bwMode="auto">
              <a:xfrm flipH="1">
                <a:off x="3792" y="3216"/>
                <a:ext cx="1000" cy="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CL"/>
              </a:p>
            </p:txBody>
          </p:sp>
          <p:sp>
            <p:nvSpPr>
              <p:cNvPr id="64570" name="Rectangle 11"/>
              <p:cNvSpPr>
                <a:spLocks noChangeArrowheads="1"/>
              </p:cNvSpPr>
              <p:nvPr/>
            </p:nvSpPr>
            <p:spPr bwMode="auto">
              <a:xfrm>
                <a:off x="1152" y="3456"/>
                <a:ext cx="2560" cy="104"/>
              </a:xfrm>
              <a:prstGeom prst="rect">
                <a:avLst/>
              </a:prstGeom>
              <a:noFill/>
              <a:ln w="1905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GB"/>
              </a:p>
            </p:txBody>
          </p:sp>
          <p:sp>
            <p:nvSpPr>
              <p:cNvPr id="64571" name="Text Box 12"/>
              <p:cNvSpPr txBox="1">
                <a:spLocks noChangeArrowheads="1"/>
              </p:cNvSpPr>
              <p:nvPr/>
            </p:nvSpPr>
            <p:spPr bwMode="auto">
              <a:xfrm>
                <a:off x="4992" y="3408"/>
                <a:ext cx="582" cy="166"/>
              </a:xfrm>
              <a:prstGeom prst="rect">
                <a:avLst/>
              </a:prstGeom>
              <a:solidFill>
                <a:schemeClr val="bg1"/>
              </a:solidFill>
              <a:ln w="9525">
                <a:solidFill>
                  <a:srgbClr val="66FF33"/>
                </a:solidFill>
                <a:miter lim="800000"/>
                <a:headEnd/>
                <a:tailEnd/>
              </a:ln>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r>
                  <a:rPr lang="en-GB" sz="1000"/>
                  <a:t>Supplier Perf</a:t>
                </a:r>
              </a:p>
            </p:txBody>
          </p:sp>
          <p:sp>
            <p:nvSpPr>
              <p:cNvPr id="64572" name="Line 13"/>
              <p:cNvSpPr>
                <a:spLocks noChangeShapeType="1"/>
              </p:cNvSpPr>
              <p:nvPr/>
            </p:nvSpPr>
            <p:spPr bwMode="auto">
              <a:xfrm flipH="1">
                <a:off x="3744" y="3504"/>
                <a:ext cx="119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CL"/>
              </a:p>
            </p:txBody>
          </p:sp>
          <p:sp>
            <p:nvSpPr>
              <p:cNvPr id="64573" name="Rectangle 14"/>
              <p:cNvSpPr>
                <a:spLocks noChangeArrowheads="1"/>
              </p:cNvSpPr>
              <p:nvPr/>
            </p:nvSpPr>
            <p:spPr bwMode="auto">
              <a:xfrm>
                <a:off x="1200" y="2160"/>
                <a:ext cx="2544" cy="104"/>
              </a:xfrm>
              <a:prstGeom prst="rect">
                <a:avLst/>
              </a:prstGeom>
              <a:noFill/>
              <a:ln w="1905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GB"/>
              </a:p>
            </p:txBody>
          </p:sp>
          <p:sp>
            <p:nvSpPr>
              <p:cNvPr id="64574" name="Text Box 15"/>
              <p:cNvSpPr txBox="1">
                <a:spLocks noChangeArrowheads="1"/>
              </p:cNvSpPr>
              <p:nvPr/>
            </p:nvSpPr>
            <p:spPr bwMode="auto">
              <a:xfrm>
                <a:off x="4559" y="1920"/>
                <a:ext cx="719" cy="187"/>
              </a:xfrm>
              <a:prstGeom prst="rect">
                <a:avLst/>
              </a:prstGeom>
              <a:solidFill>
                <a:schemeClr val="bg1"/>
              </a:solidFill>
              <a:ln w="9525">
                <a:solidFill>
                  <a:srgbClr val="66FF33"/>
                </a:solidFill>
                <a:miter lim="800000"/>
                <a:headEnd/>
                <a:tailEnd/>
              </a:ln>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r>
                  <a:rPr lang="en-GB" sz="1000"/>
                  <a:t>Spend Analytics</a:t>
                </a:r>
                <a:r>
                  <a:rPr lang="en-GB" sz="1200"/>
                  <a:t> </a:t>
                </a:r>
              </a:p>
            </p:txBody>
          </p:sp>
          <p:sp>
            <p:nvSpPr>
              <p:cNvPr id="64575" name="Line 16"/>
              <p:cNvSpPr>
                <a:spLocks noChangeShapeType="1"/>
              </p:cNvSpPr>
              <p:nvPr/>
            </p:nvSpPr>
            <p:spPr bwMode="auto">
              <a:xfrm flipH="1">
                <a:off x="3792" y="2208"/>
                <a:ext cx="91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CL"/>
              </a:p>
            </p:txBody>
          </p:sp>
          <p:sp>
            <p:nvSpPr>
              <p:cNvPr id="64576" name="Rectangle 17"/>
              <p:cNvSpPr>
                <a:spLocks noChangeArrowheads="1"/>
              </p:cNvSpPr>
              <p:nvPr/>
            </p:nvSpPr>
            <p:spPr bwMode="auto">
              <a:xfrm>
                <a:off x="1152" y="3216"/>
                <a:ext cx="2544" cy="112"/>
              </a:xfrm>
              <a:prstGeom prst="rect">
                <a:avLst/>
              </a:prstGeom>
              <a:noFill/>
              <a:ln w="1905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GB"/>
              </a:p>
            </p:txBody>
          </p:sp>
          <p:sp>
            <p:nvSpPr>
              <p:cNvPr id="64577" name="Text Box 18"/>
              <p:cNvSpPr txBox="1">
                <a:spLocks noChangeArrowheads="1"/>
              </p:cNvSpPr>
              <p:nvPr/>
            </p:nvSpPr>
            <p:spPr bwMode="auto">
              <a:xfrm>
                <a:off x="4628" y="2112"/>
                <a:ext cx="1132" cy="166"/>
              </a:xfrm>
              <a:prstGeom prst="rect">
                <a:avLst/>
              </a:prstGeom>
              <a:solidFill>
                <a:schemeClr val="bg1"/>
              </a:solidFill>
              <a:ln w="9525">
                <a:solidFill>
                  <a:srgbClr val="66FF33"/>
                </a:solidFill>
                <a:miter lim="800000"/>
                <a:headEnd/>
                <a:tailEnd/>
              </a:ln>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r>
                  <a:rPr lang="en-GB" sz="1000"/>
                  <a:t>Sourcing Strategy summary</a:t>
                </a:r>
              </a:p>
            </p:txBody>
          </p:sp>
          <p:sp>
            <p:nvSpPr>
              <p:cNvPr id="64578" name="Rectangle 19"/>
              <p:cNvSpPr>
                <a:spLocks noChangeArrowheads="1"/>
              </p:cNvSpPr>
              <p:nvPr/>
            </p:nvSpPr>
            <p:spPr bwMode="auto">
              <a:xfrm>
                <a:off x="1200" y="2976"/>
                <a:ext cx="2552" cy="104"/>
              </a:xfrm>
              <a:prstGeom prst="rect">
                <a:avLst/>
              </a:prstGeom>
              <a:noFill/>
              <a:ln w="1905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GB"/>
              </a:p>
            </p:txBody>
          </p:sp>
          <p:sp>
            <p:nvSpPr>
              <p:cNvPr id="64579" name="Text Box 20"/>
              <p:cNvSpPr txBox="1">
                <a:spLocks noChangeArrowheads="1"/>
              </p:cNvSpPr>
              <p:nvPr/>
            </p:nvSpPr>
            <p:spPr bwMode="auto">
              <a:xfrm>
                <a:off x="4465" y="2928"/>
                <a:ext cx="1169" cy="166"/>
              </a:xfrm>
              <a:prstGeom prst="rect">
                <a:avLst/>
              </a:prstGeom>
              <a:solidFill>
                <a:schemeClr val="bg1"/>
              </a:solidFill>
              <a:ln w="9525">
                <a:solidFill>
                  <a:srgbClr val="66FF33"/>
                </a:solidFill>
                <a:miter lim="800000"/>
                <a:headEnd/>
                <a:tailEnd/>
              </a:ln>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r>
                  <a:rPr lang="en-GB" sz="1000"/>
                  <a:t>Saving Tracking</a:t>
                </a:r>
              </a:p>
            </p:txBody>
          </p:sp>
          <p:sp>
            <p:nvSpPr>
              <p:cNvPr id="64580" name="Line 21"/>
              <p:cNvSpPr>
                <a:spLocks noChangeShapeType="1"/>
              </p:cNvSpPr>
              <p:nvPr/>
            </p:nvSpPr>
            <p:spPr bwMode="auto">
              <a:xfrm flipH="1">
                <a:off x="3840" y="3024"/>
                <a:ext cx="60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CL"/>
              </a:p>
            </p:txBody>
          </p:sp>
          <p:sp>
            <p:nvSpPr>
              <p:cNvPr id="64581" name="Oval 22"/>
              <p:cNvSpPr>
                <a:spLocks noChangeArrowheads="1"/>
              </p:cNvSpPr>
              <p:nvPr/>
            </p:nvSpPr>
            <p:spPr bwMode="auto">
              <a:xfrm>
                <a:off x="240" y="1152"/>
                <a:ext cx="720" cy="72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GB"/>
              </a:p>
            </p:txBody>
          </p:sp>
          <p:sp>
            <p:nvSpPr>
              <p:cNvPr id="64582" name="Line 23"/>
              <p:cNvSpPr>
                <a:spLocks noChangeShapeType="1"/>
              </p:cNvSpPr>
              <p:nvPr/>
            </p:nvSpPr>
            <p:spPr bwMode="auto">
              <a:xfrm flipV="1">
                <a:off x="336" y="1872"/>
                <a:ext cx="144" cy="576"/>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CL"/>
              </a:p>
            </p:txBody>
          </p:sp>
          <p:sp>
            <p:nvSpPr>
              <p:cNvPr id="64583" name="Text Box 24"/>
              <p:cNvSpPr txBox="1">
                <a:spLocks noChangeArrowheads="1"/>
              </p:cNvSpPr>
              <p:nvPr/>
            </p:nvSpPr>
            <p:spPr bwMode="auto">
              <a:xfrm>
                <a:off x="0" y="2496"/>
                <a:ext cx="1535" cy="166"/>
              </a:xfrm>
              <a:prstGeom prst="rect">
                <a:avLst/>
              </a:prstGeom>
              <a:solidFill>
                <a:schemeClr val="bg1"/>
              </a:solidFill>
              <a:ln w="9525" algn="ctr">
                <a:solidFill>
                  <a:srgbClr val="66FF33"/>
                </a:solidFill>
                <a:miter lim="800000"/>
                <a:headEnd/>
                <a:tailEnd/>
              </a:ln>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r>
                  <a:rPr lang="en-GB" sz="1000"/>
                  <a:t>Category Management documents</a:t>
                </a:r>
              </a:p>
            </p:txBody>
          </p:sp>
        </p:grpSp>
        <p:sp>
          <p:nvSpPr>
            <p:cNvPr id="64586" name="Text Box 74"/>
            <p:cNvSpPr txBox="1">
              <a:spLocks noChangeArrowheads="1"/>
            </p:cNvSpPr>
            <p:nvPr/>
          </p:nvSpPr>
          <p:spPr bwMode="auto">
            <a:xfrm>
              <a:off x="1899" y="1551"/>
              <a:ext cx="876" cy="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900">
                  <a:solidFill>
                    <a:schemeClr val="accent2"/>
                  </a:solidFill>
                </a:rPr>
                <a:t> and Supplier Discovery</a:t>
              </a:r>
            </a:p>
          </p:txBody>
        </p:sp>
      </p:grpSp>
      <p:grpSp>
        <p:nvGrpSpPr>
          <p:cNvPr id="64584" name="Group 72"/>
          <p:cNvGrpSpPr>
            <a:grpSpLocks/>
          </p:cNvGrpSpPr>
          <p:nvPr/>
        </p:nvGrpSpPr>
        <p:grpSpPr bwMode="auto">
          <a:xfrm>
            <a:off x="457200" y="4745038"/>
            <a:ext cx="3670300" cy="1795462"/>
            <a:chOff x="3120" y="722"/>
            <a:chExt cx="2312" cy="1578"/>
          </a:xfrm>
        </p:grpSpPr>
        <p:sp>
          <p:nvSpPr>
            <p:cNvPr id="64531" name="AutoShape 3"/>
            <p:cNvSpPr>
              <a:spLocks noChangeArrowheads="1"/>
            </p:cNvSpPr>
            <p:nvPr/>
          </p:nvSpPr>
          <p:spPr bwMode="auto">
            <a:xfrm>
              <a:off x="3120" y="722"/>
              <a:ext cx="2312" cy="1578"/>
            </a:xfrm>
            <a:prstGeom prst="roundRect">
              <a:avLst>
                <a:gd name="adj" fmla="val 3815"/>
              </a:avLst>
            </a:prstGeom>
            <a:solidFill>
              <a:schemeClr val="bg1"/>
            </a:solidFill>
            <a:ln w="28575">
              <a:solidFill>
                <a:srgbClr val="666699"/>
              </a:solidFill>
              <a:round/>
              <a:headEnd/>
              <a:tailEnd/>
            </a:ln>
          </p:spPr>
          <p:txBody>
            <a:bodyPr wrap="none" anchor="ctr"/>
            <a:lstStyle/>
            <a:p>
              <a:pPr algn="ctr"/>
              <a:endParaRPr lang="en-GB" b="1"/>
            </a:p>
          </p:txBody>
        </p:sp>
        <p:pic>
          <p:nvPicPr>
            <p:cNvPr id="64532" name="Picture 9"/>
            <p:cNvPicPr>
              <a:picLocks noChangeAspect="1" noChangeArrowheads="1"/>
            </p:cNvPicPr>
            <p:nvPr/>
          </p:nvPicPr>
          <p:blipFill>
            <a:blip r:embed="rId5">
              <a:extLst>
                <a:ext uri="{28A0092B-C50C-407E-A947-70E740481C1C}">
                  <a14:useLocalDpi xmlns:a14="http://schemas.microsoft.com/office/drawing/2010/main" val="0"/>
                </a:ext>
              </a:extLst>
            </a:blip>
            <a:srcRect r="-20" b="-15"/>
            <a:stretch>
              <a:fillRect/>
            </a:stretch>
          </p:blipFill>
          <p:spPr bwMode="auto">
            <a:xfrm>
              <a:off x="3286" y="847"/>
              <a:ext cx="2005" cy="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4522" name="Group 10"/>
          <p:cNvGrpSpPr>
            <a:grpSpLocks/>
          </p:cNvGrpSpPr>
          <p:nvPr/>
        </p:nvGrpSpPr>
        <p:grpSpPr bwMode="auto">
          <a:xfrm>
            <a:off x="4567238" y="4908550"/>
            <a:ext cx="4113212" cy="1820863"/>
            <a:chOff x="2920" y="544"/>
            <a:chExt cx="2591" cy="1616"/>
          </a:xfrm>
        </p:grpSpPr>
        <p:sp>
          <p:nvSpPr>
            <p:cNvPr id="64523" name="AutoShape 3"/>
            <p:cNvSpPr>
              <a:spLocks noChangeArrowheads="1"/>
            </p:cNvSpPr>
            <p:nvPr/>
          </p:nvSpPr>
          <p:spPr bwMode="auto">
            <a:xfrm>
              <a:off x="2920" y="544"/>
              <a:ext cx="2591" cy="1616"/>
            </a:xfrm>
            <a:prstGeom prst="roundRect">
              <a:avLst>
                <a:gd name="adj" fmla="val 3815"/>
              </a:avLst>
            </a:prstGeom>
            <a:solidFill>
              <a:schemeClr val="bg1"/>
            </a:solidFill>
            <a:ln w="28575">
              <a:solidFill>
                <a:srgbClr val="666699"/>
              </a:solidFill>
              <a:round/>
              <a:headEnd/>
              <a:tailEnd/>
            </a:ln>
          </p:spPr>
          <p:txBody>
            <a:bodyPr wrap="none" anchor="ctr"/>
            <a:lstStyle/>
            <a:p>
              <a:pPr algn="ctr"/>
              <a:endParaRPr lang="en-GB" b="1"/>
            </a:p>
          </p:txBody>
        </p:sp>
        <p:pic>
          <p:nvPicPr>
            <p:cNvPr id="64524" name="Picture 12"/>
            <p:cNvPicPr>
              <a:picLocks noChangeAspect="1" noChangeArrowheads="1"/>
            </p:cNvPicPr>
            <p:nvPr/>
          </p:nvPicPr>
          <p:blipFill>
            <a:blip r:embed="rId6">
              <a:extLst>
                <a:ext uri="{28A0092B-C50C-407E-A947-70E740481C1C}">
                  <a14:useLocalDpi xmlns:a14="http://schemas.microsoft.com/office/drawing/2010/main" val="0"/>
                </a:ext>
              </a:extLst>
            </a:blip>
            <a:srcRect l="2281" t="33672" r="74260" b="32025"/>
            <a:stretch>
              <a:fillRect/>
            </a:stretch>
          </p:blipFill>
          <p:spPr bwMode="auto">
            <a:xfrm>
              <a:off x="2957" y="800"/>
              <a:ext cx="1450" cy="124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4525" name="Picture 13"/>
            <p:cNvPicPr>
              <a:picLocks noChangeAspect="1" noChangeArrowheads="1"/>
            </p:cNvPicPr>
            <p:nvPr/>
          </p:nvPicPr>
          <p:blipFill>
            <a:blip r:embed="rId7" cstate="print">
              <a:extLst>
                <a:ext uri="{28A0092B-C50C-407E-A947-70E740481C1C}">
                  <a14:useLocalDpi xmlns:a14="http://schemas.microsoft.com/office/drawing/2010/main" val="0"/>
                </a:ext>
              </a:extLst>
            </a:blip>
            <a:srcRect l="31186" t="31589" r="22064" b="8333"/>
            <a:stretch>
              <a:fillRect/>
            </a:stretch>
          </p:blipFill>
          <p:spPr bwMode="auto">
            <a:xfrm>
              <a:off x="4332" y="1235"/>
              <a:ext cx="1103" cy="83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4526" name="Picture 14"/>
            <p:cNvPicPr>
              <a:picLocks noChangeAspect="1" noChangeArrowheads="1"/>
            </p:cNvPicPr>
            <p:nvPr/>
          </p:nvPicPr>
          <p:blipFill>
            <a:blip r:embed="rId6">
              <a:extLst>
                <a:ext uri="{28A0092B-C50C-407E-A947-70E740481C1C}">
                  <a14:useLocalDpi xmlns:a14="http://schemas.microsoft.com/office/drawing/2010/main" val="0"/>
                </a:ext>
              </a:extLst>
            </a:blip>
            <a:srcRect l="49973" t="58623" r="2679" b="11240"/>
            <a:stretch>
              <a:fillRect/>
            </a:stretch>
          </p:blipFill>
          <p:spPr bwMode="auto">
            <a:xfrm>
              <a:off x="3651" y="618"/>
              <a:ext cx="1724" cy="64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64588" name="Line 76"/>
          <p:cNvSpPr>
            <a:spLocks noChangeShapeType="1"/>
          </p:cNvSpPr>
          <p:nvPr/>
        </p:nvSpPr>
        <p:spPr bwMode="auto">
          <a:xfrm>
            <a:off x="569913" y="3432175"/>
            <a:ext cx="809625" cy="131286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s-CL"/>
          </a:p>
        </p:txBody>
      </p:sp>
      <p:sp>
        <p:nvSpPr>
          <p:cNvPr id="64589" name="Line 77"/>
          <p:cNvSpPr>
            <a:spLocks noChangeShapeType="1"/>
          </p:cNvSpPr>
          <p:nvPr/>
        </p:nvSpPr>
        <p:spPr bwMode="auto">
          <a:xfrm>
            <a:off x="7461250" y="4094163"/>
            <a:ext cx="12700" cy="72866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s-CL"/>
          </a:p>
        </p:txBody>
      </p:sp>
      <p:sp>
        <p:nvSpPr>
          <p:cNvPr id="64590" name="AutoShape 214">
            <a:hlinkClick r:id="rId8" action="ppaction://hlinksldjump" highlightClick="1"/>
          </p:cNvPr>
          <p:cNvSpPr>
            <a:spLocks noChangeArrowheads="1"/>
          </p:cNvSpPr>
          <p:nvPr/>
        </p:nvSpPr>
        <p:spPr bwMode="auto">
          <a:xfrm>
            <a:off x="4117975" y="6383338"/>
            <a:ext cx="506413" cy="474662"/>
          </a:xfrm>
          <a:prstGeom prst="actionButtonReturn">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s-CL"/>
          </a:p>
        </p:txBody>
      </p:sp>
    </p:spTree>
    <p:extLst>
      <p:ext uri="{BB962C8B-B14F-4D97-AF65-F5344CB8AC3E}">
        <p14:creationId xmlns:p14="http://schemas.microsoft.com/office/powerpoint/2010/main" val="329227984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64587"/>
                                        </p:tgtEl>
                                        <p:attrNameLst>
                                          <p:attrName>style.visibility</p:attrName>
                                        </p:attrNameLst>
                                      </p:cBhvr>
                                      <p:to>
                                        <p:strVal val="visible"/>
                                      </p:to>
                                    </p:set>
                                    <p:anim calcmode="lin" valueType="num">
                                      <p:cBhvr additive="base">
                                        <p:cTn id="7" dur="500" fill="hold"/>
                                        <p:tgtEl>
                                          <p:spTgt spid="64587"/>
                                        </p:tgtEl>
                                        <p:attrNameLst>
                                          <p:attrName>ppt_x</p:attrName>
                                        </p:attrNameLst>
                                      </p:cBhvr>
                                      <p:tavLst>
                                        <p:tav tm="0">
                                          <p:val>
                                            <p:strVal val="#ppt_x"/>
                                          </p:val>
                                        </p:tav>
                                        <p:tav tm="100000">
                                          <p:val>
                                            <p:strVal val="#ppt_x"/>
                                          </p:val>
                                        </p:tav>
                                      </p:tavLst>
                                    </p:anim>
                                    <p:anim calcmode="lin" valueType="num">
                                      <p:cBhvr additive="base">
                                        <p:cTn id="8" dur="500" fill="hold"/>
                                        <p:tgtEl>
                                          <p:spTgt spid="6458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64588"/>
                                        </p:tgtEl>
                                        <p:attrNameLst>
                                          <p:attrName>style.visibility</p:attrName>
                                        </p:attrNameLst>
                                      </p:cBhvr>
                                      <p:to>
                                        <p:strVal val="visible"/>
                                      </p:to>
                                    </p:set>
                                    <p:animEffect transition="in" filter="box(in)">
                                      <p:cBhvr>
                                        <p:cTn id="13" dur="500"/>
                                        <p:tgtEl>
                                          <p:spTgt spid="64588"/>
                                        </p:tgtEl>
                                      </p:cBhvr>
                                    </p:animEffect>
                                  </p:childTnLst>
                                </p:cTn>
                              </p:par>
                              <p:par>
                                <p:cTn id="14" presetID="4" presetClass="entr" presetSubtype="16" fill="hold" nodeType="withEffect">
                                  <p:stCondLst>
                                    <p:cond delay="0"/>
                                  </p:stCondLst>
                                  <p:childTnLst>
                                    <p:set>
                                      <p:cBhvr>
                                        <p:cTn id="15" dur="1" fill="hold">
                                          <p:stCondLst>
                                            <p:cond delay="0"/>
                                          </p:stCondLst>
                                        </p:cTn>
                                        <p:tgtEl>
                                          <p:spTgt spid="64584"/>
                                        </p:tgtEl>
                                        <p:attrNameLst>
                                          <p:attrName>style.visibility</p:attrName>
                                        </p:attrNameLst>
                                      </p:cBhvr>
                                      <p:to>
                                        <p:strVal val="visible"/>
                                      </p:to>
                                    </p:set>
                                    <p:animEffect transition="in" filter="box(in)">
                                      <p:cBhvr>
                                        <p:cTn id="16" dur="500"/>
                                        <p:tgtEl>
                                          <p:spTgt spid="64584"/>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64589"/>
                                        </p:tgtEl>
                                        <p:attrNameLst>
                                          <p:attrName>style.visibility</p:attrName>
                                        </p:attrNameLst>
                                      </p:cBhvr>
                                      <p:to>
                                        <p:strVal val="visible"/>
                                      </p:to>
                                    </p:set>
                                    <p:animEffect transition="in" filter="blinds(horizontal)">
                                      <p:cBhvr>
                                        <p:cTn id="21" dur="500"/>
                                        <p:tgtEl>
                                          <p:spTgt spid="64589"/>
                                        </p:tgtEl>
                                      </p:cBhvr>
                                    </p:animEffect>
                                  </p:childTnLst>
                                </p:cTn>
                              </p:par>
                              <p:par>
                                <p:cTn id="22" presetID="3" presetClass="entr" presetSubtype="10" fill="hold" nodeType="withEffect">
                                  <p:stCondLst>
                                    <p:cond delay="0"/>
                                  </p:stCondLst>
                                  <p:childTnLst>
                                    <p:set>
                                      <p:cBhvr>
                                        <p:cTn id="23" dur="1" fill="hold">
                                          <p:stCondLst>
                                            <p:cond delay="0"/>
                                          </p:stCondLst>
                                        </p:cTn>
                                        <p:tgtEl>
                                          <p:spTgt spid="64522"/>
                                        </p:tgtEl>
                                        <p:attrNameLst>
                                          <p:attrName>style.visibility</p:attrName>
                                        </p:attrNameLst>
                                      </p:cBhvr>
                                      <p:to>
                                        <p:strVal val="visible"/>
                                      </p:to>
                                    </p:set>
                                    <p:animEffect transition="in" filter="blinds(horizontal)">
                                      <p:cBhvr>
                                        <p:cTn id="24" dur="500"/>
                                        <p:tgtEl>
                                          <p:spTgt spid="645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88" grpId="0" animBg="1"/>
      <p:bldP spid="64589"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solidFill>
                  <a:srgbClr val="0070C0"/>
                </a:solidFill>
              </a:rPr>
              <a:t>Tarea </a:t>
            </a:r>
            <a:r>
              <a:rPr lang="es-MX" dirty="0" smtClean="0">
                <a:solidFill>
                  <a:srgbClr val="0070C0"/>
                </a:solidFill>
              </a:rPr>
              <a:t>2 (grupal)</a:t>
            </a:r>
            <a:endParaRPr lang="en-US" dirty="0">
              <a:solidFill>
                <a:srgbClr val="0070C0"/>
              </a:solidFill>
            </a:endParaRPr>
          </a:p>
        </p:txBody>
      </p:sp>
      <p:sp>
        <p:nvSpPr>
          <p:cNvPr id="3" name="2 Marcador de contenido"/>
          <p:cNvSpPr>
            <a:spLocks noGrp="1"/>
          </p:cNvSpPr>
          <p:nvPr>
            <p:ph idx="1"/>
          </p:nvPr>
        </p:nvSpPr>
        <p:spPr>
          <a:xfrm>
            <a:off x="1219200" y="838200"/>
            <a:ext cx="7467600" cy="3382888"/>
          </a:xfrm>
        </p:spPr>
        <p:txBody>
          <a:bodyPr>
            <a:normAutofit/>
          </a:bodyPr>
          <a:lstStyle/>
          <a:p>
            <a:pPr marL="514350" indent="-514350">
              <a:buFont typeface="+mj-lt"/>
              <a:buAutoNum type="alphaLcPeriod"/>
            </a:pPr>
            <a:r>
              <a:rPr lang="es-MX" sz="2400" dirty="0" smtClean="0"/>
              <a:t>Leer el documento</a:t>
            </a:r>
            <a:endParaRPr lang="es-MX" sz="2400" dirty="0" smtClean="0"/>
          </a:p>
          <a:p>
            <a:pPr marL="514350" indent="-514350">
              <a:buFont typeface="+mj-lt"/>
              <a:buAutoNum type="alphaLcPeriod"/>
            </a:pPr>
            <a:r>
              <a:rPr lang="es-MX" sz="2400" dirty="0" smtClean="0"/>
              <a:t>Resumir las ideas principales en 3 láminas </a:t>
            </a:r>
          </a:p>
          <a:p>
            <a:pPr marL="514350" indent="-514350">
              <a:buFont typeface="+mj-lt"/>
              <a:buAutoNum type="alphaLcPeriod"/>
            </a:pPr>
            <a:r>
              <a:rPr lang="es-MX" sz="2400" dirty="0" smtClean="0"/>
              <a:t>Comparte el grupo los conceptos planteados. Identifique principales coincidencias con ejemplo y comente las discrepancias.</a:t>
            </a:r>
          </a:p>
          <a:p>
            <a:pPr marL="514350" indent="-514350">
              <a:buFont typeface="+mj-lt"/>
              <a:buAutoNum type="alphaLcPeriod"/>
            </a:pPr>
            <a:r>
              <a:rPr lang="es-MX" sz="2400" dirty="0" smtClean="0"/>
              <a:t>¿Cuál es el rol de las tecnologías en lograr una adecuada propuesta de valor hacia el CFO de las transformaciones al abastecimiento?</a:t>
            </a:r>
          </a:p>
          <a:p>
            <a:pPr marL="514350" indent="-514350">
              <a:buFont typeface="+mj-lt"/>
              <a:buAutoNum type="alphaLcPeriod"/>
            </a:pPr>
            <a:endParaRPr lang="es-MX" sz="2400" dirty="0" smtClean="0"/>
          </a:p>
        </p:txBody>
      </p:sp>
    </p:spTree>
    <p:extLst>
      <p:ext uri="{BB962C8B-B14F-4D97-AF65-F5344CB8AC3E}">
        <p14:creationId xmlns:p14="http://schemas.microsoft.com/office/powerpoint/2010/main" val="133656817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2420888"/>
            <a:ext cx="8229600" cy="1143000"/>
          </a:xfrm>
        </p:spPr>
        <p:txBody>
          <a:bodyPr/>
          <a:lstStyle/>
          <a:p>
            <a:r>
              <a:rPr lang="es-MX" sz="5400" dirty="0" smtClean="0">
                <a:solidFill>
                  <a:srgbClr val="FF0000"/>
                </a:solidFill>
              </a:rPr>
              <a:t>Próxima clase: </a:t>
            </a:r>
            <a:r>
              <a:rPr lang="es-MX" sz="5400" dirty="0" smtClean="0">
                <a:solidFill>
                  <a:srgbClr val="FF0000"/>
                </a:solidFill>
              </a:rPr>
              <a:t>3 </a:t>
            </a:r>
            <a:r>
              <a:rPr lang="es-MX" sz="5400" dirty="0" smtClean="0">
                <a:solidFill>
                  <a:srgbClr val="FF0000"/>
                </a:solidFill>
              </a:rPr>
              <a:t>de </a:t>
            </a:r>
            <a:r>
              <a:rPr lang="es-MX" sz="5400" dirty="0" smtClean="0">
                <a:solidFill>
                  <a:srgbClr val="FF0000"/>
                </a:solidFill>
              </a:rPr>
              <a:t>Mayo</a:t>
            </a:r>
            <a:endParaRPr lang="en-US" sz="5400" dirty="0">
              <a:solidFill>
                <a:srgbClr val="FF0000"/>
              </a:solidFill>
            </a:endParaRPr>
          </a:p>
        </p:txBody>
      </p:sp>
    </p:spTree>
    <p:extLst>
      <p:ext uri="{BB962C8B-B14F-4D97-AF65-F5344CB8AC3E}">
        <p14:creationId xmlns:p14="http://schemas.microsoft.com/office/powerpoint/2010/main" val="395014138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1403350" y="333375"/>
            <a:ext cx="8447088" cy="363538"/>
          </a:xfrm>
        </p:spPr>
        <p:txBody>
          <a:bodyPr>
            <a:normAutofit fontScale="90000"/>
          </a:bodyPr>
          <a:lstStyle/>
          <a:p>
            <a:pPr eaLnBrk="1" hangingPunct="1"/>
            <a:r>
              <a:rPr lang="es-ES_tradnl" sz="2400" smtClean="0"/>
              <a:t>Cadena de Suministros = Sincronización y Colaboración</a:t>
            </a:r>
            <a:endParaRPr lang="en-US" sz="2400" smtClean="0"/>
          </a:p>
        </p:txBody>
      </p:sp>
      <p:sp>
        <p:nvSpPr>
          <p:cNvPr id="58371" name="Text Box 3"/>
          <p:cNvSpPr txBox="1">
            <a:spLocks noChangeArrowheads="1"/>
          </p:cNvSpPr>
          <p:nvPr/>
        </p:nvSpPr>
        <p:spPr bwMode="blackWhite">
          <a:xfrm>
            <a:off x="4800600" y="5486400"/>
            <a:ext cx="2952750"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none" lIns="54864" tIns="27432" rIns="54864" bIns="27432">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spcBef>
                <a:spcPct val="50000"/>
              </a:spcBef>
            </a:pPr>
            <a:r>
              <a:rPr lang="es-ES_tradnl" sz="2800" i="1">
                <a:latin typeface="Arial Narrow" pitchFamily="34" charset="0"/>
              </a:rPr>
              <a:t>Supply Chain Council</a:t>
            </a:r>
            <a:r>
              <a:rPr lang="es-ES_tradnl" i="1">
                <a:latin typeface="Arial Narrow" pitchFamily="34" charset="0"/>
              </a:rPr>
              <a:t> </a:t>
            </a:r>
            <a:endParaRPr lang="en-US" i="1">
              <a:latin typeface="Arial Narrow" pitchFamily="34" charset="0"/>
            </a:endParaRPr>
          </a:p>
        </p:txBody>
      </p:sp>
      <p:pic>
        <p:nvPicPr>
          <p:cNvPr id="5837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blackWhite">
          <a:xfrm>
            <a:off x="265113" y="1600200"/>
            <a:ext cx="8726487" cy="379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pic>
      <p:sp>
        <p:nvSpPr>
          <p:cNvPr id="70661" name="AutoShape 5"/>
          <p:cNvSpPr>
            <a:spLocks noChangeArrowheads="1"/>
          </p:cNvSpPr>
          <p:nvPr/>
        </p:nvSpPr>
        <p:spPr bwMode="blackWhite">
          <a:xfrm>
            <a:off x="228600" y="1905000"/>
            <a:ext cx="7848600" cy="4191000"/>
          </a:xfrm>
          <a:prstGeom prst="curvedRightArrow">
            <a:avLst>
              <a:gd name="adj1" fmla="val 20000"/>
              <a:gd name="adj2" fmla="val 40000"/>
              <a:gd name="adj3" fmla="val 62424"/>
            </a:avLst>
          </a:prstGeom>
          <a:solidFill>
            <a:schemeClr val="tx1"/>
          </a:solidFill>
          <a:ln w="12700">
            <a:solidFill>
              <a:srgbClr val="000000"/>
            </a:solidFill>
            <a:miter lim="800000"/>
            <a:headEnd/>
            <a:tailEnd/>
          </a:ln>
        </p:spPr>
        <p:txBody>
          <a:bodyPr wrap="none" lIns="54864" tIns="27432" rIns="54864" bIns="27432" anchor="ctr"/>
          <a:lstStyle/>
          <a:p>
            <a:pPr algn="ctr" eaLnBrk="0" hangingPunct="0">
              <a:spcBef>
                <a:spcPct val="50000"/>
              </a:spcBef>
            </a:pPr>
            <a:endParaRPr lang="es-ES_tradnl">
              <a:solidFill>
                <a:srgbClr val="000000"/>
              </a:solidFill>
              <a:latin typeface="Arial Narrow" pitchFamily="34" charset="0"/>
            </a:endParaRPr>
          </a:p>
        </p:txBody>
      </p:sp>
      <p:sp>
        <p:nvSpPr>
          <p:cNvPr id="58374" name="Text Box 6"/>
          <p:cNvSpPr txBox="1">
            <a:spLocks noChangeArrowheads="1"/>
          </p:cNvSpPr>
          <p:nvPr/>
        </p:nvSpPr>
        <p:spPr bwMode="blackWhite">
          <a:xfrm rot="-393894">
            <a:off x="3068638" y="2287588"/>
            <a:ext cx="2382837"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none" lIns="54864" tIns="27432" rIns="54864" bIns="27432">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spcBef>
                <a:spcPct val="50000"/>
              </a:spcBef>
            </a:pPr>
            <a:r>
              <a:rPr lang="es-ES_tradnl" sz="2400">
                <a:solidFill>
                  <a:schemeClr val="bg1"/>
                </a:solidFill>
                <a:latin typeface="Arial Narrow" pitchFamily="34" charset="0"/>
              </a:rPr>
              <a:t>Flujo de Información</a:t>
            </a:r>
            <a:endParaRPr lang="en-US" sz="2400">
              <a:solidFill>
                <a:schemeClr val="bg1"/>
              </a:solidFill>
              <a:latin typeface="Arial Narrow" pitchFamily="34" charset="0"/>
            </a:endParaRPr>
          </a:p>
        </p:txBody>
      </p:sp>
      <p:sp>
        <p:nvSpPr>
          <p:cNvPr id="58375" name="Text Box 7"/>
          <p:cNvSpPr txBox="1">
            <a:spLocks noChangeArrowheads="1"/>
          </p:cNvSpPr>
          <p:nvPr/>
        </p:nvSpPr>
        <p:spPr bwMode="blackWhite">
          <a:xfrm rot="407905">
            <a:off x="2144713" y="4700588"/>
            <a:ext cx="1981200"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none" lIns="54864" tIns="27432" rIns="54864" bIns="27432">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spcBef>
                <a:spcPct val="50000"/>
              </a:spcBef>
            </a:pPr>
            <a:r>
              <a:rPr lang="es-ES_tradnl" sz="2000" b="1">
                <a:solidFill>
                  <a:schemeClr val="bg1"/>
                </a:solidFill>
                <a:latin typeface="Arial Narrow" pitchFamily="34" charset="0"/>
              </a:rPr>
              <a:t>Flujo de Materiales</a:t>
            </a:r>
            <a:endParaRPr lang="en-US" sz="2000" b="1">
              <a:solidFill>
                <a:schemeClr val="bg1"/>
              </a:solidFill>
              <a:latin typeface="Arial Narrow" pitchFamily="34" charset="0"/>
            </a:endParaRPr>
          </a:p>
        </p:txBody>
      </p:sp>
    </p:spTree>
    <p:extLst>
      <p:ext uri="{BB962C8B-B14F-4D97-AF65-F5344CB8AC3E}">
        <p14:creationId xmlns:p14="http://schemas.microsoft.com/office/powerpoint/2010/main" val="336445141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0661"/>
                                        </p:tgtEl>
                                        <p:attrNameLst>
                                          <p:attrName>style.visibility</p:attrName>
                                        </p:attrNameLst>
                                      </p:cBhvr>
                                      <p:to>
                                        <p:strVal val="visible"/>
                                      </p:to>
                                    </p:set>
                                    <p:animEffect transition="in" filter="fade">
                                      <p:cBhvr>
                                        <p:cTn id="7" dur="2000"/>
                                        <p:tgtEl>
                                          <p:spTgt spid="706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0"/>
            <a:ext cx="8229600" cy="1143000"/>
          </a:xfrm>
        </p:spPr>
        <p:txBody>
          <a:bodyPr>
            <a:normAutofit/>
          </a:bodyPr>
          <a:lstStyle/>
          <a:p>
            <a:r>
              <a:rPr lang="es-MX" sz="2400" dirty="0" smtClean="0"/>
              <a:t>Ejemplo: Información asociada al ciclo</a:t>
            </a:r>
            <a:endParaRPr lang="en-US" sz="2400" dirty="0"/>
          </a:p>
        </p:txBody>
      </p:sp>
      <p:graphicFrame>
        <p:nvGraphicFramePr>
          <p:cNvPr id="4" name="3 Marcador de contenido"/>
          <p:cNvGraphicFramePr>
            <a:graphicFrameLocks noGrp="1"/>
          </p:cNvGraphicFramePr>
          <p:nvPr>
            <p:ph idx="1"/>
            <p:extLst>
              <p:ext uri="{D42A27DB-BD31-4B8C-83A1-F6EECF244321}">
                <p14:modId xmlns:p14="http://schemas.microsoft.com/office/powerpoint/2010/main" val="1297875937"/>
              </p:ext>
            </p:extLst>
          </p:nvPr>
        </p:nvGraphicFramePr>
        <p:xfrm>
          <a:off x="467544" y="1124744"/>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4386380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PAUSE" val="0"/>
  <p:tag name="ARTICULATE_NAV_LEVEL" val="1"/>
  <p:tag name="ARTICULATE_PLAYLIST_ID" val="-1"/>
  <p:tag name="AUDIO_ID" val="1018"/>
  <p:tag name="TIMELINE" val="38.8"/>
  <p:tag name="ELAPSEDTIME" val="54.048"/>
</p:tagLst>
</file>

<file path=ppt/tags/tag2.xml><?xml version="1.0" encoding="utf-8"?>
<p:tagLst xmlns:a="http://schemas.openxmlformats.org/drawingml/2006/main" xmlns:r="http://schemas.openxmlformats.org/officeDocument/2006/relationships" xmlns:p="http://schemas.openxmlformats.org/presentationml/2006/main">
  <p:tag name="ARTICULATE_SLIDE_PAUSE" val="0"/>
  <p:tag name="ARTICULATE_NAV_LEVEL" val="1"/>
  <p:tag name="ARTICULATE_PLAYLIST_ID" val="-1"/>
  <p:tag name="AUDIO_ID" val="1018"/>
  <p:tag name="TIMELINE" val="38.8"/>
  <p:tag name="ELAPSEDTIME" val="54.048"/>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ermal">
  <a:themeElements>
    <a:clrScheme name="termal">
      <a:dk1>
        <a:srgbClr val="4D5B6B"/>
      </a:dk1>
      <a:lt1>
        <a:srgbClr val="FFFFFF"/>
      </a:lt1>
      <a:dk2>
        <a:srgbClr val="675D59"/>
      </a:dk2>
      <a:lt2>
        <a:srgbClr val="E8DED8"/>
      </a:lt2>
      <a:accent1>
        <a:srgbClr val="FF7605"/>
      </a:accent1>
      <a:accent2>
        <a:srgbClr val="7F7F7F"/>
      </a:accent2>
      <a:accent3>
        <a:srgbClr val="7F5185"/>
      </a:accent3>
      <a:accent4>
        <a:srgbClr val="89AAD3"/>
      </a:accent4>
      <a:accent5>
        <a:srgbClr val="8F5B4B"/>
      </a:accent5>
      <a:accent6>
        <a:srgbClr val="C84340"/>
      </a:accent6>
      <a:hlink>
        <a:srgbClr val="89AAD3"/>
      </a:hlink>
      <a:folHlink>
        <a:srgbClr val="795185"/>
      </a:folHlink>
    </a:clrScheme>
    <a:fontScheme name="termal">
      <a:maj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rmal">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15875" cap="flat" cmpd="sng" algn="ctr">
          <a:solidFill>
            <a:schemeClr val="phClr"/>
          </a:solidFill>
          <a:prstDash val="solid"/>
        </a:ln>
        <a:ln w="3175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63500" dist="38100" dir="8100000" rotWithShape="0">
              <a:srgbClr val="000000">
                <a:alpha val="45000"/>
              </a:srgbClr>
            </a:outerShdw>
          </a:effectLst>
        </a:effectStyle>
        <a:effectStyle>
          <a:effectLst>
            <a:outerShdw blurRad="101600" dist="63500" dir="8100000" rotWithShape="0">
              <a:srgbClr val="000000">
                <a:alpha val="40000"/>
              </a:srgbClr>
            </a:outerShdw>
          </a:effectLst>
          <a:scene3d>
            <a:camera prst="orthographicFront">
              <a:rot lat="0" lon="0" rev="0"/>
            </a:camera>
            <a:lightRig rig="threePt" dir="t">
              <a:rot lat="0" lon="0" rev="3000000"/>
            </a:lightRig>
          </a:scene3d>
          <a:sp3d>
            <a:bevelT h="19050"/>
          </a:sp3d>
        </a:effectStyle>
      </a:effectStyleLst>
      <a:bgFillStyleLst>
        <a:solidFill>
          <a:schemeClr val="phClr"/>
        </a:solidFill>
        <a:gradFill rotWithShape="1">
          <a:gsLst>
            <a:gs pos="0">
              <a:schemeClr val="phClr">
                <a:tint val="100000"/>
                <a:lumMod val="125000"/>
              </a:schemeClr>
            </a:gs>
            <a:gs pos="55000">
              <a:schemeClr val="phClr">
                <a:shade val="100000"/>
                <a:satMod val="100000"/>
                <a:lumMod val="100000"/>
              </a:schemeClr>
            </a:gs>
            <a:gs pos="100000">
              <a:schemeClr val="phClr">
                <a:shade val="90000"/>
                <a:satMod val="300000"/>
                <a:lumMod val="95000"/>
              </a:schemeClr>
            </a:gs>
          </a:gsLst>
          <a:lin ang="5400000" scaled="0"/>
        </a:gradFill>
        <a:blipFill>
          <a:blip xmlns:r="http://schemas.openxmlformats.org/officeDocument/2006/relationships" r:embed="rId1">
            <a:duotone>
              <a:schemeClr val="phClr">
                <a:shade val="80000"/>
              </a:schemeClr>
              <a:schemeClr val="phClr">
                <a:tint val="98000"/>
                <a:satMod val="13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Thermal</Template>
  <TotalTime>1359</TotalTime>
  <Words>3594</Words>
  <Application>Microsoft Office PowerPoint</Application>
  <PresentationFormat>Presentación en pantalla (4:3)</PresentationFormat>
  <Paragraphs>907</Paragraphs>
  <Slides>75</Slides>
  <Notes>18</Notes>
  <HiddenSlides>0</HiddenSlides>
  <MMClips>0</MMClips>
  <ScaleCrop>false</ScaleCrop>
  <HeadingPairs>
    <vt:vector size="6" baseType="variant">
      <vt:variant>
        <vt:lpstr>Tema</vt:lpstr>
      </vt:variant>
      <vt:variant>
        <vt:i4>1</vt:i4>
      </vt:variant>
      <vt:variant>
        <vt:lpstr>Servidores OLE incrustados</vt:lpstr>
      </vt:variant>
      <vt:variant>
        <vt:i4>5</vt:i4>
      </vt:variant>
      <vt:variant>
        <vt:lpstr>Títulos de diapositiva</vt:lpstr>
      </vt:variant>
      <vt:variant>
        <vt:i4>75</vt:i4>
      </vt:variant>
    </vt:vector>
  </HeadingPairs>
  <TitlesOfParts>
    <vt:vector size="81" baseType="lpstr">
      <vt:lpstr>termal</vt:lpstr>
      <vt:lpstr>Imagen</vt:lpstr>
      <vt:lpstr>Microsoft Photo Editor 3.0 Photo</vt:lpstr>
      <vt:lpstr>Imagen de mapa de bits</vt:lpstr>
      <vt:lpstr>Microsoft Excel Chart</vt:lpstr>
      <vt:lpstr>Photo Editor Photo</vt:lpstr>
      <vt:lpstr>Clase 2 Abril 19 de 2012</vt:lpstr>
      <vt:lpstr>Introducción </vt:lpstr>
      <vt:lpstr>Abastecimiento Electrónico</vt:lpstr>
      <vt:lpstr>Estrategias de e-procurement</vt:lpstr>
      <vt:lpstr>ii) La complejidad TIC - Abastecimiento</vt:lpstr>
      <vt:lpstr>Interacciones en el ciclo de Abastecimiento </vt:lpstr>
      <vt:lpstr>Relaciones Principales de los Productos de valor agregado </vt:lpstr>
      <vt:lpstr>Cadena de Suministros = Sincronización y Colaboración</vt:lpstr>
      <vt:lpstr>Ejemplo: Información asociada al ciclo</vt:lpstr>
      <vt:lpstr>Stakeholders claves en el abastecimiento electrónico</vt:lpstr>
      <vt:lpstr>Ejercicio 3</vt:lpstr>
      <vt:lpstr>El enorme cambio en el B2C</vt:lpstr>
      <vt:lpstr>Relaciones de negocio entre empresas (B2B)</vt:lpstr>
      <vt:lpstr>Presentación de PowerPoint</vt:lpstr>
      <vt:lpstr>Presentación de PowerPoint</vt:lpstr>
      <vt:lpstr>La problemática que enfrentamos</vt:lpstr>
      <vt:lpstr>Presentación de PowerPoint</vt:lpstr>
      <vt:lpstr>Presentación de PowerPoint</vt:lpstr>
      <vt:lpstr>La aplicación a los negocios entre empresas es natural</vt:lpstr>
      <vt:lpstr>Multiples conexiones de negocio</vt:lpstr>
      <vt:lpstr>Presentación de PowerPoint</vt:lpstr>
      <vt:lpstr>Los ahorros de Sourcing  y un eProcurement optimizado</vt:lpstr>
      <vt:lpstr>El Valor del Abastecimiento electrónico:  Beneficios Observados</vt:lpstr>
      <vt:lpstr>Presentación de PowerPoint</vt:lpstr>
      <vt:lpstr>iii) Visión esquemática</vt:lpstr>
      <vt:lpstr>Presentación de PowerPoint</vt:lpstr>
      <vt:lpstr>¿Que necesitamos?  Un mapa para ordenar</vt:lpstr>
      <vt:lpstr>Visión esquemática de las formas de soporte TIC al Abastecimiento</vt:lpstr>
      <vt:lpstr>Presentación de PowerPoint</vt:lpstr>
      <vt:lpstr>Presentación de PowerPoint</vt:lpstr>
      <vt:lpstr>Presentación de PowerPoint</vt:lpstr>
      <vt:lpstr>Soluciones de abastecimiento</vt:lpstr>
      <vt:lpstr>Aplicación Comercio Electrónico al abastecimiento transaccional</vt:lpstr>
      <vt:lpstr>CICLO LOGISTICO INTEGRAL  Compañía Minera COLLAHUASI</vt:lpstr>
      <vt:lpstr>Presentación de PowerPoint</vt:lpstr>
      <vt:lpstr>Presentación de PowerPoint</vt:lpstr>
      <vt:lpstr>El ciclo del abastecimiento estratégico</vt:lpstr>
      <vt:lpstr>Presentación de PowerPoint</vt:lpstr>
      <vt:lpstr>Presentación de PowerPoint</vt:lpstr>
      <vt:lpstr>Tranformar datos en inteligencia requiere más...</vt:lpstr>
      <vt:lpstr>La visibilidad del gasto es esencial para el abastecimiento estratégico. </vt:lpstr>
      <vt:lpstr>Presentación de PowerPoint</vt:lpstr>
      <vt:lpstr>Sourcing Overview</vt:lpstr>
      <vt:lpstr>Presentación de PowerPoint</vt:lpstr>
      <vt:lpstr>Tipos de licitaciones electrónicas</vt:lpstr>
      <vt:lpstr>¿ Qué es una Licitación Dinámica ?</vt:lpstr>
      <vt:lpstr>Presentación de PowerPoint</vt:lpstr>
      <vt:lpstr>Presentación de PowerPoint</vt:lpstr>
      <vt:lpstr>Tipos de Licitaciones dinámicas</vt:lpstr>
      <vt:lpstr>¿Qué pasa durante una licitación dinámica?</vt:lpstr>
      <vt:lpstr>¿Por qué se han usado las Licitaciones Dinámicas ?</vt:lpstr>
      <vt:lpstr>Ejemplo Insumo estratégico</vt:lpstr>
      <vt:lpstr>Beneficios de usar Licitaciones Dinámicas</vt:lpstr>
      <vt:lpstr>Ejemplo Transporte de material</vt:lpstr>
      <vt:lpstr>Presentación de PowerPoint</vt:lpstr>
      <vt:lpstr>Presentación de PowerPoint</vt:lpstr>
      <vt:lpstr>Presentación de PowerPoint</vt:lpstr>
      <vt:lpstr>Presentación de PowerPoint</vt:lpstr>
      <vt:lpstr>Condiciones ideales</vt:lpstr>
      <vt:lpstr>Presentación de PowerPoint</vt:lpstr>
      <vt:lpstr>Ejemplo: Contrato de movimiento de tierras</vt:lpstr>
      <vt:lpstr>Mejores prácticas para el uso de Licitaciones dinámicas(</vt:lpstr>
      <vt:lpstr>Diseño táctico de una Licitación dinámica</vt:lpstr>
      <vt:lpstr>Presentación de PowerPoint</vt:lpstr>
      <vt:lpstr>Presentación de PowerPoint</vt:lpstr>
      <vt:lpstr>Ejemplo - Funcio</vt:lpstr>
      <vt:lpstr>Presentación de PowerPoint</vt:lpstr>
      <vt:lpstr>Presentación de PowerPoint</vt:lpstr>
      <vt:lpstr>Presentación de PowerPoint</vt:lpstr>
      <vt:lpstr>Presentación de PowerPoint</vt:lpstr>
      <vt:lpstr>Ahorros por tipo de proceso</vt:lpstr>
      <vt:lpstr>Presentación de PowerPoint</vt:lpstr>
      <vt:lpstr>Solución integral para gestionar eRFX</vt:lpstr>
      <vt:lpstr>Tarea 2 (grupal)</vt:lpstr>
      <vt:lpstr>Próxima clase: 3 de Mayo</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Ivan Braga</dc:creator>
  <cp:lastModifiedBy>Ivan Braga</cp:lastModifiedBy>
  <cp:revision>74</cp:revision>
  <cp:lastPrinted>2012-04-05T18:33:38Z</cp:lastPrinted>
  <dcterms:created xsi:type="dcterms:W3CDTF">2012-04-05T02:46:38Z</dcterms:created>
  <dcterms:modified xsi:type="dcterms:W3CDTF">2012-04-19T20:35:59Z</dcterms:modified>
</cp:coreProperties>
</file>