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7" r:id="rId3"/>
    <p:sldId id="268" r:id="rId4"/>
    <p:sldId id="269" r:id="rId5"/>
    <p:sldId id="270" r:id="rId6"/>
    <p:sldId id="271" r:id="rId7"/>
    <p:sldId id="257" r:id="rId8"/>
    <p:sldId id="258" r:id="rId9"/>
    <p:sldId id="259" r:id="rId10"/>
    <p:sldId id="281" r:id="rId11"/>
    <p:sldId id="280" r:id="rId12"/>
    <p:sldId id="261" r:id="rId13"/>
    <p:sldId id="272" r:id="rId14"/>
    <p:sldId id="262" r:id="rId15"/>
    <p:sldId id="263" r:id="rId16"/>
    <p:sldId id="264" r:id="rId17"/>
    <p:sldId id="265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2" r:id="rId2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7097" autoAdjust="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CURSO%20COYA%20FINAL\Ejercicio%201-%20Transici&#243;n%20Rajo-Subterr&#225;nea\Analisis%20Rajo-Subterrane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CURSO%20COYA%20FINAL\Ejercicio%201-%20Transici&#243;n%20Rajo-Subterr&#225;nea\Analisis%20Rajo-Subterrane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L"/>
  <c:chart>
    <c:plotArea>
      <c:layout>
        <c:manualLayout>
          <c:layoutTarget val="inner"/>
          <c:xMode val="edge"/>
          <c:yMode val="edge"/>
          <c:x val="0.16069544998150398"/>
          <c:y val="8.3248661713895999E-2"/>
          <c:w val="0.58101843809209652"/>
          <c:h val="0.75597579963521555"/>
        </c:manualLayout>
      </c:layout>
      <c:scatterChart>
        <c:scatterStyle val="lineMarker"/>
        <c:ser>
          <c:idx val="1"/>
          <c:order val="0"/>
          <c:tx>
            <c:strRef>
              <c:f>Ejercicio!$B$64</c:f>
              <c:strCache>
                <c:ptCount val="1"/>
                <c:pt idx="0">
                  <c:v>VAN RAJO [MU$]</c:v>
                </c:pt>
              </c:strCache>
            </c:strRef>
          </c:tx>
          <c:xVal>
            <c:numRef>
              <c:f>Ejercicio!$C$26:$H$26</c:f>
              <c:numCache>
                <c:formatCode>General</c:formatCode>
                <c:ptCount val="6"/>
                <c:pt idx="0">
                  <c:v>300</c:v>
                </c:pt>
                <c:pt idx="1">
                  <c:v>400</c:v>
                </c:pt>
                <c:pt idx="2">
                  <c:v>500</c:v>
                </c:pt>
                <c:pt idx="3">
                  <c:v>600</c:v>
                </c:pt>
                <c:pt idx="4">
                  <c:v>700</c:v>
                </c:pt>
                <c:pt idx="5">
                  <c:v>800</c:v>
                </c:pt>
              </c:numCache>
            </c:numRef>
          </c:xVal>
          <c:yVal>
            <c:numRef>
              <c:f>Ejercicio!$C$64:$H$64</c:f>
              <c:numCache>
                <c:formatCode>0</c:formatCode>
                <c:ptCount val="6"/>
                <c:pt idx="0">
                  <c:v>6974.5824034483048</c:v>
                </c:pt>
                <c:pt idx="1">
                  <c:v>8808.9916457713425</c:v>
                </c:pt>
                <c:pt idx="2">
                  <c:v>10326.832131065572</c:v>
                </c:pt>
                <c:pt idx="3">
                  <c:v>11573.329616889308</c:v>
                </c:pt>
                <c:pt idx="4">
                  <c:v>12587.289553104762</c:v>
                </c:pt>
                <c:pt idx="5">
                  <c:v>13402.003583419375</c:v>
                </c:pt>
              </c:numCache>
            </c:numRef>
          </c:yVal>
        </c:ser>
        <c:ser>
          <c:idx val="2"/>
          <c:order val="1"/>
          <c:tx>
            <c:strRef>
              <c:f>Ejercicio!$B$77</c:f>
              <c:strCache>
                <c:ptCount val="1"/>
                <c:pt idx="0">
                  <c:v>VAN SUBTERRANEA</c:v>
                </c:pt>
              </c:strCache>
            </c:strRef>
          </c:tx>
          <c:xVal>
            <c:numRef>
              <c:f>Ejercicio!$C$26:$H$26</c:f>
              <c:numCache>
                <c:formatCode>General</c:formatCode>
                <c:ptCount val="6"/>
                <c:pt idx="0">
                  <c:v>300</c:v>
                </c:pt>
                <c:pt idx="1">
                  <c:v>400</c:v>
                </c:pt>
                <c:pt idx="2">
                  <c:v>500</c:v>
                </c:pt>
                <c:pt idx="3">
                  <c:v>600</c:v>
                </c:pt>
                <c:pt idx="4">
                  <c:v>700</c:v>
                </c:pt>
                <c:pt idx="5">
                  <c:v>800</c:v>
                </c:pt>
              </c:numCache>
            </c:numRef>
          </c:xVal>
          <c:yVal>
            <c:numRef>
              <c:f>Ejercicio!$C$77:$H$77</c:f>
              <c:numCache>
                <c:formatCode>0</c:formatCode>
                <c:ptCount val="6"/>
                <c:pt idx="0">
                  <c:v>9775.7510723715404</c:v>
                </c:pt>
                <c:pt idx="1">
                  <c:v>8019.190023291897</c:v>
                </c:pt>
                <c:pt idx="2">
                  <c:v>6493.6459636449608</c:v>
                </c:pt>
                <c:pt idx="3">
                  <c:v>5168.7363175251003</c:v>
                </c:pt>
                <c:pt idx="4">
                  <c:v>4018.0743230182193</c:v>
                </c:pt>
                <c:pt idx="5">
                  <c:v>3018.7435162118177</c:v>
                </c:pt>
              </c:numCache>
            </c:numRef>
          </c:yVal>
        </c:ser>
        <c:axId val="101470592"/>
        <c:axId val="131688704"/>
      </c:scatterChart>
      <c:valAx>
        <c:axId val="1014705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s-CL" sz="1400"/>
                  <a:t>Profundidad cielo abierto (m)</a:t>
                </a:r>
              </a:p>
            </c:rich>
          </c:tx>
          <c:layout>
            <c:manualLayout>
              <c:xMode val="edge"/>
              <c:yMode val="edge"/>
              <c:x val="0.27197233453926384"/>
              <c:y val="0.93519776953950795"/>
            </c:manualLayout>
          </c:layout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CL"/>
          </a:p>
        </c:txPr>
        <c:crossAx val="131688704"/>
        <c:crosses val="autoZero"/>
        <c:crossBetween val="midCat"/>
        <c:majorUnit val="100"/>
      </c:valAx>
      <c:valAx>
        <c:axId val="13168870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s-CL" sz="1400" dirty="0"/>
                  <a:t>VAN </a:t>
                </a:r>
                <a:r>
                  <a:rPr lang="es-CL" sz="1400" dirty="0" smtClean="0"/>
                  <a:t>proyecto[MUS$]</a:t>
                </a:r>
                <a:endParaRPr lang="es-CL" sz="1400" dirty="0"/>
              </a:p>
            </c:rich>
          </c:tx>
          <c:layout/>
        </c:title>
        <c:numFmt formatCode="0" sourceLinked="1"/>
        <c:majorTickMark val="none"/>
        <c:tickLblPos val="nextTo"/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CL"/>
          </a:p>
        </c:txPr>
        <c:crossAx val="101470592"/>
        <c:crosses val="autoZero"/>
        <c:crossBetween val="midCat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7480468363520506"/>
          <c:y val="0.12928096497358921"/>
          <c:w val="0.2283810739873732"/>
          <c:h val="0.28641045271634974"/>
        </c:manualLayout>
      </c:layout>
      <c:txPr>
        <a:bodyPr/>
        <a:lstStyle/>
        <a:p>
          <a:pPr>
            <a:defRPr sz="16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CL"/>
        </a:p>
      </c:txPr>
    </c:legend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CL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L"/>
  <c:chart>
    <c:autoTitleDeleted val="1"/>
    <c:plotArea>
      <c:layout>
        <c:manualLayout>
          <c:layoutTarget val="inner"/>
          <c:xMode val="edge"/>
          <c:yMode val="edge"/>
          <c:x val="0.16069544998150398"/>
          <c:y val="8.3248661713896041E-2"/>
          <c:w val="0.50547340978350852"/>
          <c:h val="0.75597579963521577"/>
        </c:manualLayout>
      </c:layout>
      <c:scatterChart>
        <c:scatterStyle val="lineMarker"/>
        <c:ser>
          <c:idx val="0"/>
          <c:order val="0"/>
          <c:tx>
            <c:strRef>
              <c:f>Ejercicio!$B$79</c:f>
              <c:strCache>
                <c:ptCount val="1"/>
                <c:pt idx="0">
                  <c:v>CIELO ABIERTO + SUBTE</c:v>
                </c:pt>
              </c:strCache>
            </c:strRef>
          </c:tx>
          <c:xVal>
            <c:numRef>
              <c:f>Ejercicio!$C$26:$H$26</c:f>
              <c:numCache>
                <c:formatCode>General</c:formatCode>
                <c:ptCount val="6"/>
                <c:pt idx="0">
                  <c:v>300</c:v>
                </c:pt>
                <c:pt idx="1">
                  <c:v>400</c:v>
                </c:pt>
                <c:pt idx="2">
                  <c:v>500</c:v>
                </c:pt>
                <c:pt idx="3">
                  <c:v>600</c:v>
                </c:pt>
                <c:pt idx="4">
                  <c:v>700</c:v>
                </c:pt>
                <c:pt idx="5">
                  <c:v>800</c:v>
                </c:pt>
              </c:numCache>
            </c:numRef>
          </c:xVal>
          <c:yVal>
            <c:numRef>
              <c:f>Ejercicio!$C$79:$H$79</c:f>
              <c:numCache>
                <c:formatCode>0</c:formatCode>
                <c:ptCount val="6"/>
                <c:pt idx="0">
                  <c:v>16750.333475819847</c:v>
                </c:pt>
                <c:pt idx="1">
                  <c:v>16828.18166906324</c:v>
                </c:pt>
                <c:pt idx="2">
                  <c:v>16820.478094710532</c:v>
                </c:pt>
                <c:pt idx="3">
                  <c:v>16742.065934414408</c:v>
                </c:pt>
                <c:pt idx="4">
                  <c:v>16605.363876122981</c:v>
                </c:pt>
                <c:pt idx="5">
                  <c:v>16420.747099631193</c:v>
                </c:pt>
              </c:numCache>
            </c:numRef>
          </c:yVal>
        </c:ser>
        <c:axId val="2614784"/>
        <c:axId val="59955456"/>
      </c:scatterChart>
      <c:valAx>
        <c:axId val="26147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b="1"/>
                </a:pPr>
                <a:r>
                  <a:rPr lang="es-CL" b="1"/>
                  <a:t>Profundidad cielo abierto (m)</a:t>
                </a:r>
              </a:p>
            </c:rich>
          </c:tx>
          <c:layout>
            <c:manualLayout>
              <c:xMode val="edge"/>
              <c:yMode val="edge"/>
              <c:x val="0.27197247641342132"/>
              <c:y val="0.93519766695829698"/>
            </c:manualLayout>
          </c:layout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/>
            </a:pPr>
            <a:endParaRPr lang="es-CL"/>
          </a:p>
        </c:txPr>
        <c:crossAx val="59955456"/>
        <c:crosses val="autoZero"/>
        <c:crossBetween val="midCat"/>
        <c:majorUnit val="100"/>
      </c:valAx>
      <c:valAx>
        <c:axId val="599554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b="1"/>
                </a:pPr>
                <a:r>
                  <a:rPr lang="es-CL" b="1" dirty="0"/>
                  <a:t>VAN </a:t>
                </a:r>
                <a:r>
                  <a:rPr lang="es-CL" b="1" dirty="0" smtClean="0"/>
                  <a:t>proyecto [MUS$]</a:t>
                </a:r>
                <a:endParaRPr lang="es-CL" b="1" dirty="0"/>
              </a:p>
            </c:rich>
          </c:tx>
          <c:layout/>
        </c:title>
        <c:numFmt formatCode="0" sourceLinked="1"/>
        <c:majorTickMark val="none"/>
        <c:tickLblPos val="nextTo"/>
        <c:txPr>
          <a:bodyPr rot="0" vert="horz"/>
          <a:lstStyle/>
          <a:p>
            <a:pPr>
              <a:defRPr/>
            </a:pPr>
            <a:endParaRPr lang="es-CL"/>
          </a:p>
        </c:txPr>
        <c:crossAx val="2614784"/>
        <c:crosses val="autoZero"/>
        <c:crossBetween val="midCat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69555919699226765"/>
          <c:y val="9.6518401866433401E-2"/>
          <c:w val="0.27645498157001941"/>
          <c:h val="0.15535841353164195"/>
        </c:manualLayout>
      </c:layout>
    </c:legend>
    <c:plotVisOnly val="1"/>
    <c:dispBlanksAs val="gap"/>
  </c:chart>
  <c:txPr>
    <a:bodyPr/>
    <a:lstStyle/>
    <a:p>
      <a:pPr>
        <a:defRPr sz="14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CL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0358E-1803-4382-83F6-854C7046BE0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4A15F-7918-4208-9459-938F72554CC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39950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82961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07125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22750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68357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92868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28206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1711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446675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4482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299344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D1F16-506A-4CD8-B360-C5E2B13F7EAA}" type="datetimeFigureOut">
              <a:rPr lang="es-CL" smtClean="0"/>
              <a:pPr/>
              <a:t>21-10-2011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9AEA6-A9A9-46B2-9195-F9EE7E3B28A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64100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Ejercicio Transición Open </a:t>
            </a:r>
            <a:r>
              <a:rPr lang="es-CL" dirty="0" err="1" smtClean="0"/>
              <a:t>Pit</a:t>
            </a:r>
            <a:r>
              <a:rPr lang="es-CL" dirty="0" smtClean="0"/>
              <a:t>-Subterránea</a:t>
            </a:r>
            <a:endParaRPr lang="es-C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771800" y="3933056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Luis Felipe Orellana</a:t>
            </a:r>
          </a:p>
          <a:p>
            <a:pPr algn="ctr"/>
            <a:r>
              <a:rPr lang="es-C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Pablo Paredes</a:t>
            </a:r>
            <a:endParaRPr lang="es-CL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806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CL" dirty="0" smtClean="0"/>
              <a:t>Enunciado</a:t>
            </a:r>
            <a:endParaRPr lang="es-CL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24 CuadroTexto"/>
          <p:cNvSpPr txBox="1"/>
          <p:nvPr/>
        </p:nvSpPr>
        <p:spPr>
          <a:xfrm>
            <a:off x="5652120" y="566124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i="1" dirty="0" smtClean="0"/>
              <a:t>Vista en planta </a:t>
            </a:r>
          </a:p>
        </p:txBody>
      </p:sp>
      <p:grpSp>
        <p:nvGrpSpPr>
          <p:cNvPr id="32" name="31 Grupo"/>
          <p:cNvGrpSpPr/>
          <p:nvPr/>
        </p:nvGrpSpPr>
        <p:grpSpPr>
          <a:xfrm>
            <a:off x="-540568" y="1700808"/>
            <a:ext cx="6120680" cy="4401780"/>
            <a:chOff x="-540568" y="1700808"/>
            <a:chExt cx="6120680" cy="4401780"/>
          </a:xfrm>
        </p:grpSpPr>
        <p:sp>
          <p:nvSpPr>
            <p:cNvPr id="37" name="36 Trapecio"/>
            <p:cNvSpPr/>
            <p:nvPr/>
          </p:nvSpPr>
          <p:spPr>
            <a:xfrm rot="10800000">
              <a:off x="467544" y="1700808"/>
              <a:ext cx="5112568" cy="2088232"/>
            </a:xfrm>
            <a:prstGeom prst="trapezoid">
              <a:avLst>
                <a:gd name="adj" fmla="val 75683"/>
              </a:avLst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" name="35 Trapecio"/>
            <p:cNvSpPr/>
            <p:nvPr/>
          </p:nvSpPr>
          <p:spPr>
            <a:xfrm rot="10800000">
              <a:off x="899592" y="1700808"/>
              <a:ext cx="4248472" cy="1584176"/>
            </a:xfrm>
            <a:prstGeom prst="trapezoid">
              <a:avLst>
                <a:gd name="adj" fmla="val 7568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539552" y="5733256"/>
              <a:ext cx="4572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i="1" dirty="0" smtClean="0"/>
                <a:t>Perfil Transversal</a:t>
              </a:r>
            </a:p>
          </p:txBody>
        </p:sp>
        <p:grpSp>
          <p:nvGrpSpPr>
            <p:cNvPr id="2" name="33 Grupo"/>
            <p:cNvGrpSpPr/>
            <p:nvPr/>
          </p:nvGrpSpPr>
          <p:grpSpPr>
            <a:xfrm>
              <a:off x="-540568" y="1700808"/>
              <a:ext cx="5371530" cy="4113748"/>
              <a:chOff x="-612576" y="1700808"/>
              <a:chExt cx="5371530" cy="4113748"/>
            </a:xfrm>
          </p:grpSpPr>
          <p:grpSp>
            <p:nvGrpSpPr>
              <p:cNvPr id="3" name="14 Grupo"/>
              <p:cNvGrpSpPr/>
              <p:nvPr/>
            </p:nvGrpSpPr>
            <p:grpSpPr>
              <a:xfrm>
                <a:off x="1187624" y="1700808"/>
                <a:ext cx="3528392" cy="3728456"/>
                <a:chOff x="1116186" y="2415188"/>
                <a:chExt cx="3528392" cy="3728456"/>
              </a:xfrm>
            </p:grpSpPr>
            <p:sp>
              <p:nvSpPr>
                <p:cNvPr id="7" name="6 Trapecio"/>
                <p:cNvSpPr/>
                <p:nvPr/>
              </p:nvSpPr>
              <p:spPr>
                <a:xfrm rot="10800000">
                  <a:off x="1116186" y="2415188"/>
                  <a:ext cx="3528392" cy="1080120"/>
                </a:xfrm>
                <a:prstGeom prst="trapezoid">
                  <a:avLst>
                    <a:gd name="adj" fmla="val 75683"/>
                  </a:avLst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L"/>
                </a:p>
              </p:txBody>
            </p:sp>
            <p:sp>
              <p:nvSpPr>
                <p:cNvPr id="11" name="10 Rectángulo"/>
                <p:cNvSpPr/>
                <p:nvPr/>
              </p:nvSpPr>
              <p:spPr>
                <a:xfrm>
                  <a:off x="1908274" y="2415188"/>
                  <a:ext cx="1944216" cy="3728456"/>
                </a:xfrm>
                <a:prstGeom prst="rect">
                  <a:avLst/>
                </a:prstGeom>
                <a:solidFill>
                  <a:schemeClr val="bg2">
                    <a:lumMod val="50000"/>
                    <a:alpha val="69000"/>
                  </a:schemeClr>
                </a:solidFill>
                <a:ln w="349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L"/>
                </a:p>
              </p:txBody>
            </p:sp>
          </p:grpSp>
          <p:sp>
            <p:nvSpPr>
              <p:cNvPr id="26" name="25 CuadroTexto"/>
              <p:cNvSpPr txBox="1"/>
              <p:nvPr/>
            </p:nvSpPr>
            <p:spPr>
              <a:xfrm>
                <a:off x="1115616" y="5445224"/>
                <a:ext cx="3643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b="1" dirty="0" smtClean="0"/>
                  <a:t>200 m</a:t>
                </a:r>
                <a:endParaRPr lang="es-CL" b="1" dirty="0"/>
              </a:p>
            </p:txBody>
          </p:sp>
          <p:cxnSp>
            <p:nvCxnSpPr>
              <p:cNvPr id="28" name="27 Conector recto de flecha"/>
              <p:cNvCxnSpPr/>
              <p:nvPr/>
            </p:nvCxnSpPr>
            <p:spPr>
              <a:xfrm>
                <a:off x="1979712" y="5445224"/>
                <a:ext cx="1944216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28 Conector recto de flecha"/>
              <p:cNvCxnSpPr/>
              <p:nvPr/>
            </p:nvCxnSpPr>
            <p:spPr>
              <a:xfrm rot="16200000" flipH="1">
                <a:off x="-50856" y="3587360"/>
                <a:ext cx="3799894" cy="2679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32 CuadroTexto"/>
              <p:cNvSpPr txBox="1"/>
              <p:nvPr/>
            </p:nvSpPr>
            <p:spPr>
              <a:xfrm>
                <a:off x="-612576" y="4005064"/>
                <a:ext cx="3643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b="1" dirty="0" smtClean="0"/>
                  <a:t>1300 m</a:t>
                </a:r>
                <a:endParaRPr lang="es-CL" b="1" dirty="0"/>
              </a:p>
            </p:txBody>
          </p:sp>
        </p:grpSp>
        <p:cxnSp>
          <p:nvCxnSpPr>
            <p:cNvPr id="38" name="37 Conector recto de flecha"/>
            <p:cNvCxnSpPr/>
            <p:nvPr/>
          </p:nvCxnSpPr>
          <p:spPr>
            <a:xfrm rot="5400000">
              <a:off x="2664582" y="2240074"/>
              <a:ext cx="108012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39 CuadroTexto"/>
            <p:cNvSpPr txBox="1"/>
            <p:nvPr/>
          </p:nvSpPr>
          <p:spPr>
            <a:xfrm>
              <a:off x="2987824" y="198884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b="1" dirty="0" smtClean="0"/>
                <a:t>H1</a:t>
              </a:r>
              <a:endParaRPr lang="es-CL" b="1" dirty="0"/>
            </a:p>
          </p:txBody>
        </p:sp>
        <p:cxnSp>
          <p:nvCxnSpPr>
            <p:cNvPr id="41" name="40 Conector recto de flecha"/>
            <p:cNvCxnSpPr/>
            <p:nvPr/>
          </p:nvCxnSpPr>
          <p:spPr>
            <a:xfrm rot="5400000">
              <a:off x="1908498" y="2492102"/>
              <a:ext cx="1584176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42 CuadroTexto"/>
            <p:cNvSpPr txBox="1"/>
            <p:nvPr/>
          </p:nvSpPr>
          <p:spPr>
            <a:xfrm>
              <a:off x="2483768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b="1" dirty="0" smtClean="0"/>
                <a:t>H2</a:t>
              </a:r>
              <a:endParaRPr lang="es-CL" b="1" dirty="0"/>
            </a:p>
          </p:txBody>
        </p:sp>
      </p:grpSp>
      <p:grpSp>
        <p:nvGrpSpPr>
          <p:cNvPr id="30" name="29 Grupo"/>
          <p:cNvGrpSpPr/>
          <p:nvPr/>
        </p:nvGrpSpPr>
        <p:grpSpPr>
          <a:xfrm>
            <a:off x="4644008" y="4214818"/>
            <a:ext cx="3888432" cy="1527730"/>
            <a:chOff x="4644008" y="4214818"/>
            <a:chExt cx="3888432" cy="1527730"/>
          </a:xfrm>
        </p:grpSpPr>
        <p:sp>
          <p:nvSpPr>
            <p:cNvPr id="21" name="20 Rectángulo"/>
            <p:cNvSpPr/>
            <p:nvPr/>
          </p:nvSpPr>
          <p:spPr>
            <a:xfrm>
              <a:off x="5643570" y="4214818"/>
              <a:ext cx="2857520" cy="107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5929322" y="4214818"/>
              <a:ext cx="2214578" cy="10715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En </a:t>
              </a:r>
              <a:endParaRPr lang="es-CL" dirty="0"/>
            </a:p>
          </p:txBody>
        </p:sp>
        <p:sp>
          <p:nvSpPr>
            <p:cNvPr id="23" name="22 Rectángulo"/>
            <p:cNvSpPr/>
            <p:nvPr/>
          </p:nvSpPr>
          <p:spPr>
            <a:xfrm>
              <a:off x="6357950" y="4214818"/>
              <a:ext cx="1285884" cy="107157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44" name="43 Conector recto de flecha"/>
            <p:cNvCxnSpPr/>
            <p:nvPr/>
          </p:nvCxnSpPr>
          <p:spPr>
            <a:xfrm rot="5400000" flipH="1" flipV="1">
              <a:off x="4968838" y="4760354"/>
              <a:ext cx="108012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46 CuadroTexto"/>
            <p:cNvSpPr txBox="1"/>
            <p:nvPr/>
          </p:nvSpPr>
          <p:spPr>
            <a:xfrm>
              <a:off x="4644008" y="4581128"/>
              <a:ext cx="999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b="1" dirty="0" smtClean="0"/>
                <a:t>200 m</a:t>
              </a:r>
              <a:endParaRPr lang="es-CL" b="1" dirty="0"/>
            </a:p>
          </p:txBody>
        </p:sp>
        <p:cxnSp>
          <p:nvCxnSpPr>
            <p:cNvPr id="48" name="47 Conector recto de flecha"/>
            <p:cNvCxnSpPr/>
            <p:nvPr/>
          </p:nvCxnSpPr>
          <p:spPr>
            <a:xfrm flipV="1">
              <a:off x="5660504" y="5445224"/>
              <a:ext cx="2871936" cy="838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50 CuadroTexto"/>
            <p:cNvSpPr txBox="1"/>
            <p:nvPr/>
          </p:nvSpPr>
          <p:spPr>
            <a:xfrm>
              <a:off x="6516216" y="5373216"/>
              <a:ext cx="999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b="1" dirty="0" smtClean="0"/>
                <a:t>1000 m</a:t>
              </a:r>
              <a:endParaRPr lang="es-CL" b="1" dirty="0"/>
            </a:p>
          </p:txBody>
        </p:sp>
      </p:grpSp>
      <p:sp>
        <p:nvSpPr>
          <p:cNvPr id="31" name="30 CuadroTexto"/>
          <p:cNvSpPr txBox="1"/>
          <p:nvPr/>
        </p:nvSpPr>
        <p:spPr>
          <a:xfrm>
            <a:off x="5580112" y="1628800"/>
            <a:ext cx="3563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El ángulo global de talud es de </a:t>
            </a:r>
            <a:r>
              <a:rPr lang="es-CL" b="1" dirty="0" smtClean="0"/>
              <a:t>45°</a:t>
            </a:r>
          </a:p>
          <a:p>
            <a:endParaRPr lang="es-CL" dirty="0" smtClean="0"/>
          </a:p>
          <a:p>
            <a:r>
              <a:rPr lang="es-CL" dirty="0" smtClean="0"/>
              <a:t>Profundidad H1:</a:t>
            </a:r>
          </a:p>
          <a:p>
            <a:pPr>
              <a:buFont typeface="Arial" pitchFamily="34" charset="0"/>
              <a:buChar char="•"/>
            </a:pPr>
            <a:r>
              <a:rPr lang="es-CL" dirty="0" smtClean="0"/>
              <a:t> Área Estéril = 2*(</a:t>
            </a:r>
            <a:r>
              <a:rPr lang="es-CL" dirty="0" err="1" smtClean="0"/>
              <a:t>Tg</a:t>
            </a:r>
            <a:r>
              <a:rPr lang="es-CL" dirty="0" smtClean="0"/>
              <a:t>(45°)*H1/2)</a:t>
            </a:r>
          </a:p>
          <a:p>
            <a:pPr>
              <a:buFont typeface="Arial" pitchFamily="34" charset="0"/>
              <a:buChar char="•"/>
            </a:pPr>
            <a:r>
              <a:rPr lang="es-CL" dirty="0" smtClean="0"/>
              <a:t>Área Mineral = H1*200</a:t>
            </a:r>
          </a:p>
          <a:p>
            <a:endParaRPr lang="es-CL" dirty="0" smtClean="0"/>
          </a:p>
          <a:p>
            <a:r>
              <a:rPr lang="es-CL" dirty="0" smtClean="0"/>
              <a:t>Profundidad H2:</a:t>
            </a:r>
          </a:p>
          <a:p>
            <a:pPr>
              <a:buFont typeface="Arial" pitchFamily="34" charset="0"/>
              <a:buChar char="•"/>
            </a:pPr>
            <a:r>
              <a:rPr lang="es-CL" dirty="0" smtClean="0"/>
              <a:t> Área Estéril = 2*(</a:t>
            </a:r>
            <a:r>
              <a:rPr lang="es-CL" dirty="0" err="1" smtClean="0"/>
              <a:t>Tg</a:t>
            </a:r>
            <a:r>
              <a:rPr lang="es-CL" dirty="0" smtClean="0"/>
              <a:t>(45°)*H2/2)</a:t>
            </a:r>
          </a:p>
          <a:p>
            <a:pPr>
              <a:buFont typeface="Arial" pitchFamily="34" charset="0"/>
              <a:buChar char="•"/>
            </a:pPr>
            <a:r>
              <a:rPr lang="es-CL" dirty="0" smtClean="0"/>
              <a:t>Área Mineral = H2*200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es-CL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21 Grupo"/>
          <p:cNvGrpSpPr/>
          <p:nvPr/>
        </p:nvGrpSpPr>
        <p:grpSpPr>
          <a:xfrm>
            <a:off x="-500098" y="1643050"/>
            <a:ext cx="5260004" cy="4401780"/>
            <a:chOff x="-187938" y="1700808"/>
            <a:chExt cx="5260004" cy="4401780"/>
          </a:xfrm>
        </p:grpSpPr>
        <p:grpSp>
          <p:nvGrpSpPr>
            <p:cNvPr id="32" name="31 Grupo"/>
            <p:cNvGrpSpPr/>
            <p:nvPr/>
          </p:nvGrpSpPr>
          <p:grpSpPr>
            <a:xfrm>
              <a:off x="-187938" y="1700808"/>
              <a:ext cx="4723458" cy="4401780"/>
              <a:chOff x="388126" y="1700808"/>
              <a:chExt cx="4723458" cy="4401780"/>
            </a:xfrm>
          </p:grpSpPr>
          <p:sp>
            <p:nvSpPr>
              <p:cNvPr id="24" name="23 CuadroTexto"/>
              <p:cNvSpPr txBox="1"/>
              <p:nvPr/>
            </p:nvSpPr>
            <p:spPr>
              <a:xfrm>
                <a:off x="539552" y="5733256"/>
                <a:ext cx="4572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i="1" dirty="0" smtClean="0"/>
                  <a:t>Perfil Transversal</a:t>
                </a:r>
              </a:p>
            </p:txBody>
          </p:sp>
          <p:grpSp>
            <p:nvGrpSpPr>
              <p:cNvPr id="2" name="33 Grupo"/>
              <p:cNvGrpSpPr/>
              <p:nvPr/>
            </p:nvGrpSpPr>
            <p:grpSpPr>
              <a:xfrm>
                <a:off x="388126" y="1700808"/>
                <a:ext cx="4442836" cy="4113748"/>
                <a:chOff x="316118" y="1700808"/>
                <a:chExt cx="4442836" cy="4113748"/>
              </a:xfrm>
            </p:grpSpPr>
            <p:grpSp>
              <p:nvGrpSpPr>
                <p:cNvPr id="3" name="14 Grupo"/>
                <p:cNvGrpSpPr/>
                <p:nvPr/>
              </p:nvGrpSpPr>
              <p:grpSpPr>
                <a:xfrm>
                  <a:off x="1187624" y="1700808"/>
                  <a:ext cx="3528392" cy="3728456"/>
                  <a:chOff x="1116186" y="2415188"/>
                  <a:chExt cx="3528392" cy="3728456"/>
                </a:xfrm>
              </p:grpSpPr>
              <p:sp>
                <p:nvSpPr>
                  <p:cNvPr id="7" name="6 Trapecio"/>
                  <p:cNvSpPr/>
                  <p:nvPr/>
                </p:nvSpPr>
                <p:spPr>
                  <a:xfrm rot="10800000">
                    <a:off x="1116186" y="2415188"/>
                    <a:ext cx="3528392" cy="1080120"/>
                  </a:xfrm>
                  <a:prstGeom prst="trapezoid">
                    <a:avLst>
                      <a:gd name="adj" fmla="val 75683"/>
                    </a:avLst>
                  </a:prstGeom>
                  <a:solidFill>
                    <a:srgbClr val="00B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CL"/>
                  </a:p>
                </p:txBody>
              </p:sp>
              <p:sp>
                <p:nvSpPr>
                  <p:cNvPr id="11" name="10 Rectángulo"/>
                  <p:cNvSpPr/>
                  <p:nvPr/>
                </p:nvSpPr>
                <p:spPr>
                  <a:xfrm>
                    <a:off x="1908274" y="2415188"/>
                    <a:ext cx="1944216" cy="3728456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  <a:alpha val="69000"/>
                    </a:schemeClr>
                  </a:solidFill>
                  <a:ln w="3492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CL"/>
                  </a:p>
                </p:txBody>
              </p:sp>
            </p:grpSp>
            <p:sp>
              <p:nvSpPr>
                <p:cNvPr id="26" name="25 CuadroTexto"/>
                <p:cNvSpPr txBox="1"/>
                <p:nvPr/>
              </p:nvSpPr>
              <p:spPr>
                <a:xfrm>
                  <a:off x="1115616" y="5445224"/>
                  <a:ext cx="36433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CL" b="1" dirty="0" smtClean="0"/>
                    <a:t>200 m</a:t>
                  </a:r>
                  <a:endParaRPr lang="es-CL" b="1" dirty="0"/>
                </a:p>
              </p:txBody>
            </p:sp>
            <p:cxnSp>
              <p:nvCxnSpPr>
                <p:cNvPr id="28" name="27 Conector recto de flecha"/>
                <p:cNvCxnSpPr/>
                <p:nvPr/>
              </p:nvCxnSpPr>
              <p:spPr>
                <a:xfrm>
                  <a:off x="1979712" y="5445224"/>
                  <a:ext cx="1944216" cy="1588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28 Conector recto de flecha"/>
                <p:cNvCxnSpPr/>
                <p:nvPr/>
              </p:nvCxnSpPr>
              <p:spPr>
                <a:xfrm rot="16200000" flipH="1">
                  <a:off x="-50856" y="3587360"/>
                  <a:ext cx="3799894" cy="2679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32 CuadroTexto"/>
                <p:cNvSpPr txBox="1"/>
                <p:nvPr/>
              </p:nvSpPr>
              <p:spPr>
                <a:xfrm>
                  <a:off x="316118" y="3986824"/>
                  <a:ext cx="221454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CL" b="1" dirty="0" smtClean="0"/>
                    <a:t>1300 m</a:t>
                  </a:r>
                  <a:endParaRPr lang="es-CL" b="1" dirty="0"/>
                </a:p>
              </p:txBody>
            </p:sp>
          </p:grpSp>
          <p:cxnSp>
            <p:nvCxnSpPr>
              <p:cNvPr id="38" name="37 Conector recto de flecha"/>
              <p:cNvCxnSpPr/>
              <p:nvPr/>
            </p:nvCxnSpPr>
            <p:spPr>
              <a:xfrm rot="5400000">
                <a:off x="2664582" y="2240074"/>
                <a:ext cx="108012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39 CuadroTexto"/>
              <p:cNvSpPr txBox="1"/>
              <p:nvPr/>
            </p:nvSpPr>
            <p:spPr>
              <a:xfrm>
                <a:off x="2987824" y="1988840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b="1" dirty="0" smtClean="0"/>
                  <a:t>H1</a:t>
                </a:r>
                <a:endParaRPr lang="es-CL" b="1" dirty="0"/>
              </a:p>
            </p:txBody>
          </p:sp>
          <p:cxnSp>
            <p:nvCxnSpPr>
              <p:cNvPr id="30" name="29 Conector recto de flecha"/>
              <p:cNvCxnSpPr/>
              <p:nvPr/>
            </p:nvCxnSpPr>
            <p:spPr>
              <a:xfrm rot="5400000">
                <a:off x="2771800" y="4149080"/>
                <a:ext cx="2736304" cy="1588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20 Grupo"/>
            <p:cNvGrpSpPr/>
            <p:nvPr/>
          </p:nvGrpSpPr>
          <p:grpSpPr>
            <a:xfrm>
              <a:off x="1455136" y="2772378"/>
              <a:ext cx="3616930" cy="2643206"/>
              <a:chOff x="1455136" y="2772378"/>
              <a:chExt cx="3616930" cy="2643206"/>
            </a:xfrm>
          </p:grpSpPr>
          <p:sp>
            <p:nvSpPr>
              <p:cNvPr id="18" name="17 Rectángulo"/>
              <p:cNvSpPr/>
              <p:nvPr/>
            </p:nvSpPr>
            <p:spPr>
              <a:xfrm>
                <a:off x="1455136" y="2772378"/>
                <a:ext cx="1928826" cy="2643206"/>
              </a:xfrm>
              <a:prstGeom prst="rect">
                <a:avLst/>
              </a:prstGeom>
              <a:solidFill>
                <a:schemeClr val="accent1">
                  <a:alpha val="43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CL" dirty="0" smtClean="0"/>
                  <a:t>Explotación Subterránea 1</a:t>
                </a:r>
                <a:endParaRPr lang="es-CL" dirty="0"/>
              </a:p>
            </p:txBody>
          </p:sp>
          <p:sp>
            <p:nvSpPr>
              <p:cNvPr id="20" name="19 CuadroTexto"/>
              <p:cNvSpPr txBox="1"/>
              <p:nvPr/>
            </p:nvSpPr>
            <p:spPr>
              <a:xfrm>
                <a:off x="3428992" y="3786190"/>
                <a:ext cx="1643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b="1" dirty="0" smtClean="0">
                    <a:solidFill>
                      <a:schemeClr val="tx2"/>
                    </a:solidFill>
                  </a:rPr>
                  <a:t>(1300 – H1) m</a:t>
                </a:r>
                <a:endParaRPr lang="es-CL" b="1" dirty="0">
                  <a:solidFill>
                    <a:schemeClr val="tx2"/>
                  </a:solidFill>
                </a:endParaRPr>
              </a:p>
            </p:txBody>
          </p:sp>
        </p:grpSp>
      </p:grpSp>
      <p:grpSp>
        <p:nvGrpSpPr>
          <p:cNvPr id="23" name="22 Grupo"/>
          <p:cNvGrpSpPr/>
          <p:nvPr/>
        </p:nvGrpSpPr>
        <p:grpSpPr>
          <a:xfrm>
            <a:off x="3883996" y="1643050"/>
            <a:ext cx="5260004" cy="4401780"/>
            <a:chOff x="-187938" y="1700808"/>
            <a:chExt cx="5260004" cy="4401780"/>
          </a:xfrm>
        </p:grpSpPr>
        <p:grpSp>
          <p:nvGrpSpPr>
            <p:cNvPr id="25" name="31 Grupo"/>
            <p:cNvGrpSpPr/>
            <p:nvPr/>
          </p:nvGrpSpPr>
          <p:grpSpPr>
            <a:xfrm>
              <a:off x="-187938" y="1700808"/>
              <a:ext cx="4974284" cy="4401780"/>
              <a:chOff x="388126" y="1700808"/>
              <a:chExt cx="4974284" cy="4401780"/>
            </a:xfrm>
          </p:grpSpPr>
          <p:sp>
            <p:nvSpPr>
              <p:cNvPr id="35" name="34 CuadroTexto"/>
              <p:cNvSpPr txBox="1"/>
              <p:nvPr/>
            </p:nvSpPr>
            <p:spPr>
              <a:xfrm>
                <a:off x="539552" y="5733256"/>
                <a:ext cx="4572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i="1" dirty="0" smtClean="0"/>
                  <a:t>Perfil Transversal</a:t>
                </a:r>
              </a:p>
            </p:txBody>
          </p:sp>
          <p:grpSp>
            <p:nvGrpSpPr>
              <p:cNvPr id="36" name="33 Grupo"/>
              <p:cNvGrpSpPr/>
              <p:nvPr/>
            </p:nvGrpSpPr>
            <p:grpSpPr>
              <a:xfrm>
                <a:off x="388126" y="1700808"/>
                <a:ext cx="4974284" cy="4113748"/>
                <a:chOff x="316118" y="1700808"/>
                <a:chExt cx="4974284" cy="4113748"/>
              </a:xfrm>
            </p:grpSpPr>
            <p:grpSp>
              <p:nvGrpSpPr>
                <p:cNvPr id="42" name="14 Grupo"/>
                <p:cNvGrpSpPr/>
                <p:nvPr/>
              </p:nvGrpSpPr>
              <p:grpSpPr>
                <a:xfrm>
                  <a:off x="646932" y="1700808"/>
                  <a:ext cx="4643470" cy="3728456"/>
                  <a:chOff x="575494" y="2415188"/>
                  <a:chExt cx="4643470" cy="3728456"/>
                </a:xfrm>
              </p:grpSpPr>
              <p:sp>
                <p:nvSpPr>
                  <p:cNvPr id="47" name="46 Trapecio"/>
                  <p:cNvSpPr/>
                  <p:nvPr/>
                </p:nvSpPr>
                <p:spPr>
                  <a:xfrm rot="10800000">
                    <a:off x="575494" y="2415188"/>
                    <a:ext cx="4643470" cy="1785950"/>
                  </a:xfrm>
                  <a:prstGeom prst="trapezoid">
                    <a:avLst>
                      <a:gd name="adj" fmla="val 75683"/>
                    </a:avLst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CL"/>
                  </a:p>
                </p:txBody>
              </p:sp>
              <p:sp>
                <p:nvSpPr>
                  <p:cNvPr id="48" name="47 Rectángulo"/>
                  <p:cNvSpPr/>
                  <p:nvPr/>
                </p:nvSpPr>
                <p:spPr>
                  <a:xfrm>
                    <a:off x="1908274" y="2415188"/>
                    <a:ext cx="1944216" cy="3728456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  <a:alpha val="69000"/>
                    </a:schemeClr>
                  </a:solidFill>
                  <a:ln w="3492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CL"/>
                  </a:p>
                </p:txBody>
              </p:sp>
            </p:grpSp>
            <p:sp>
              <p:nvSpPr>
                <p:cNvPr id="43" name="42 CuadroTexto"/>
                <p:cNvSpPr txBox="1"/>
                <p:nvPr/>
              </p:nvSpPr>
              <p:spPr>
                <a:xfrm>
                  <a:off x="1115616" y="5445224"/>
                  <a:ext cx="36433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CL" b="1" dirty="0" smtClean="0"/>
                    <a:t>200 m</a:t>
                  </a:r>
                  <a:endParaRPr lang="es-CL" b="1" dirty="0"/>
                </a:p>
              </p:txBody>
            </p:sp>
            <p:cxnSp>
              <p:nvCxnSpPr>
                <p:cNvPr id="44" name="43 Conector recto de flecha"/>
                <p:cNvCxnSpPr/>
                <p:nvPr/>
              </p:nvCxnSpPr>
              <p:spPr>
                <a:xfrm>
                  <a:off x="1979712" y="5445224"/>
                  <a:ext cx="1944216" cy="1588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44 Conector recto de flecha"/>
                <p:cNvCxnSpPr/>
                <p:nvPr/>
              </p:nvCxnSpPr>
              <p:spPr>
                <a:xfrm rot="16200000" flipH="1">
                  <a:off x="-50856" y="3587360"/>
                  <a:ext cx="3799894" cy="2679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45 CuadroTexto"/>
                <p:cNvSpPr txBox="1"/>
                <p:nvPr/>
              </p:nvSpPr>
              <p:spPr>
                <a:xfrm>
                  <a:off x="316118" y="3986824"/>
                  <a:ext cx="221454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CL" b="1" dirty="0" smtClean="0"/>
                    <a:t>1300 m</a:t>
                  </a:r>
                  <a:endParaRPr lang="es-CL" b="1" dirty="0"/>
                </a:p>
              </p:txBody>
            </p:sp>
          </p:grpSp>
          <p:cxnSp>
            <p:nvCxnSpPr>
              <p:cNvPr id="37" name="36 Conector recto de flecha"/>
              <p:cNvCxnSpPr/>
              <p:nvPr/>
            </p:nvCxnSpPr>
            <p:spPr>
              <a:xfrm rot="16200000" flipH="1">
                <a:off x="2319378" y="2586866"/>
                <a:ext cx="1785950" cy="1383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38 CuadroTexto"/>
              <p:cNvSpPr txBox="1"/>
              <p:nvPr/>
            </p:nvSpPr>
            <p:spPr>
              <a:xfrm>
                <a:off x="2987824" y="1988840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b="1" dirty="0" smtClean="0"/>
                  <a:t>H2</a:t>
                </a:r>
                <a:endParaRPr lang="es-CL" b="1" dirty="0"/>
              </a:p>
            </p:txBody>
          </p:sp>
          <p:cxnSp>
            <p:nvCxnSpPr>
              <p:cNvPr id="41" name="40 Conector recto de flecha"/>
              <p:cNvCxnSpPr/>
              <p:nvPr/>
            </p:nvCxnSpPr>
            <p:spPr>
              <a:xfrm rot="5400000">
                <a:off x="3127927" y="4497989"/>
                <a:ext cx="2031268" cy="8806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20 Grupo"/>
            <p:cNvGrpSpPr/>
            <p:nvPr/>
          </p:nvGrpSpPr>
          <p:grpSpPr>
            <a:xfrm>
              <a:off x="1500166" y="3486758"/>
              <a:ext cx="3571900" cy="1942506"/>
              <a:chOff x="1500166" y="3486758"/>
              <a:chExt cx="3571900" cy="1942506"/>
            </a:xfrm>
          </p:grpSpPr>
          <p:sp>
            <p:nvSpPr>
              <p:cNvPr id="31" name="30 Rectángulo"/>
              <p:cNvSpPr/>
              <p:nvPr/>
            </p:nvSpPr>
            <p:spPr>
              <a:xfrm>
                <a:off x="1500166" y="3486758"/>
                <a:ext cx="1928826" cy="1942506"/>
              </a:xfrm>
              <a:prstGeom prst="rect">
                <a:avLst/>
              </a:prstGeom>
              <a:solidFill>
                <a:schemeClr val="accent1">
                  <a:alpha val="43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CL" dirty="0" smtClean="0"/>
                  <a:t>Explotación Subterránea 2</a:t>
                </a:r>
                <a:endParaRPr lang="es-CL" dirty="0"/>
              </a:p>
            </p:txBody>
          </p:sp>
          <p:sp>
            <p:nvSpPr>
              <p:cNvPr id="34" name="33 CuadroTexto"/>
              <p:cNvSpPr txBox="1"/>
              <p:nvPr/>
            </p:nvSpPr>
            <p:spPr>
              <a:xfrm>
                <a:off x="3428992" y="3786190"/>
                <a:ext cx="16430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b="1" dirty="0" smtClean="0">
                    <a:solidFill>
                      <a:schemeClr val="tx2"/>
                    </a:solidFill>
                  </a:rPr>
                  <a:t>(1300 – H2) m</a:t>
                </a:r>
                <a:endParaRPr lang="es-CL" b="1" dirty="0">
                  <a:solidFill>
                    <a:schemeClr val="tx2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CL" dirty="0" smtClean="0"/>
              <a:t>Enunciado</a:t>
            </a:r>
            <a:endParaRPr lang="es-CL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1857364"/>
          <a:ext cx="8358249" cy="1950720"/>
        </p:xfrm>
        <a:graphic>
          <a:graphicData uri="http://schemas.openxmlformats.org/drawingml/2006/table">
            <a:tbl>
              <a:tblPr firstRow="1" firstCol="1">
                <a:tableStyleId>{9D7B26C5-4107-4FEC-AEDC-1716B250A1EF}</a:tableStyleId>
              </a:tblPr>
              <a:tblGrid>
                <a:gridCol w="2070391"/>
                <a:gridCol w="761744"/>
                <a:gridCol w="921019"/>
                <a:gridCol w="921019"/>
                <a:gridCol w="921019"/>
                <a:gridCol w="921019"/>
                <a:gridCol w="921019"/>
                <a:gridCol w="921019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Profundidad rajo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H[m]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300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400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500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600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700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800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6808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Area mineral extra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[m2]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60.000</a:t>
                      </a:r>
                      <a:endParaRPr lang="es-CL" sz="16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20.000</a:t>
                      </a:r>
                      <a:endParaRPr lang="es-CL" sz="16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20.000</a:t>
                      </a:r>
                      <a:endParaRPr lang="es-CL" sz="16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20.000</a:t>
                      </a:r>
                      <a:endParaRPr lang="es-CL" sz="16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20.000</a:t>
                      </a:r>
                      <a:endParaRPr lang="es-CL" sz="16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20.000</a:t>
                      </a:r>
                      <a:endParaRPr lang="es-CL" sz="16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6808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Área estéril extra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[m2]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120.000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40.000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40.000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40.000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40.000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40.000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6808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Área </a:t>
                      </a:r>
                      <a:r>
                        <a:rPr lang="es-CL" sz="1600" u="none" strike="noStrike" dirty="0"/>
                        <a:t>mineral </a:t>
                      </a:r>
                      <a:r>
                        <a:rPr lang="es-CL" sz="1600" u="none" strike="noStrike" dirty="0" err="1" smtClean="0"/>
                        <a:t>acum</a:t>
                      </a:r>
                      <a:r>
                        <a:rPr lang="es-CL" sz="1600" u="none" strike="noStrike" dirty="0" smtClean="0"/>
                        <a:t> Rajo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[m2]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60.000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80.000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100.000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120.000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140.000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160.000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6808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Área estéril </a:t>
                      </a:r>
                      <a:r>
                        <a:rPr lang="es-CL" sz="1600" u="none" strike="noStrike" dirty="0" err="1" smtClean="0"/>
                        <a:t>acum</a:t>
                      </a:r>
                      <a:r>
                        <a:rPr lang="es-CL" sz="1600" u="none" strike="noStrike" dirty="0" smtClean="0"/>
                        <a:t> Rajo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[m2]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120.000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160.000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200.000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240.000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280.000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320.000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6808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Mineral Rajo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[Mton]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162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216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270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324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378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432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6808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Esteril Rajo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[Mton]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324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432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540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648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756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864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6808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Mineral Subterranea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[Mton]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540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486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432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378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324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270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500034" y="4071942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/>
              <a:t>Determinar vía una evaluación preliminar del VAN, en qué momento conviene hacer la transición de la explotación de open </a:t>
            </a:r>
            <a:r>
              <a:rPr lang="es-CL" sz="2400" b="1" dirty="0" err="1" smtClean="0"/>
              <a:t>pit</a:t>
            </a:r>
            <a:r>
              <a:rPr lang="es-CL" sz="2400" b="1" dirty="0" smtClean="0"/>
              <a:t> a </a:t>
            </a:r>
            <a:r>
              <a:rPr lang="es-CL" sz="2400" b="1" dirty="0" smtClean="0"/>
              <a:t>subterránea.</a:t>
            </a:r>
            <a:endParaRPr lang="es-C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4400" dirty="0" smtClean="0">
                <a:latin typeface="+mj-lt"/>
                <a:ea typeface="+mj-ea"/>
                <a:cs typeface="+mj-cs"/>
              </a:rPr>
              <a:t>Evaluación Económica de la explotación a cielo abierto</a:t>
            </a:r>
            <a:endParaRPr kumimoji="0" lang="es-C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500166" y="4500570"/>
          <a:ext cx="6096000" cy="731520"/>
        </p:xfrm>
        <a:graphic>
          <a:graphicData uri="http://schemas.openxmlformats.org/drawingml/2006/table">
            <a:tbl>
              <a:tblPr firstRow="1" firstCol="1">
                <a:tableStyleId>{616DA210-FB5B-4158-B5E0-FEB733F419BA}</a:tableStyleId>
              </a:tblPr>
              <a:tblGrid>
                <a:gridCol w="1725993"/>
                <a:gridCol w="695031"/>
                <a:gridCol w="695031"/>
                <a:gridCol w="695031"/>
                <a:gridCol w="695031"/>
                <a:gridCol w="894852"/>
                <a:gridCol w="695031"/>
              </a:tblGrid>
              <a:tr h="18253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Profundidad rajo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300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400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500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600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700</a:t>
                      </a:r>
                      <a:endParaRPr lang="es-CL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800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384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err="1"/>
                        <a:t>Esteril</a:t>
                      </a:r>
                      <a:r>
                        <a:rPr lang="es-CL" sz="1600" u="none" strike="noStrike" dirty="0"/>
                        <a:t> (</a:t>
                      </a:r>
                      <a:r>
                        <a:rPr lang="es-CL" sz="1600" u="none" strike="noStrike" dirty="0" err="1"/>
                        <a:t>Mton</a:t>
                      </a:r>
                      <a:r>
                        <a:rPr lang="es-CL" sz="1600" u="none" strike="noStrike" dirty="0"/>
                        <a:t>)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243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432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675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972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1323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1728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384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Mineral (Mton)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162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216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270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324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378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432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285720" y="1643051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Del área extra que se genera al profundizar el </a:t>
            </a:r>
            <a:r>
              <a:rPr lang="es-CL" dirty="0" err="1" smtClean="0"/>
              <a:t>pit</a:t>
            </a:r>
            <a:r>
              <a:rPr lang="es-CL" dirty="0" smtClean="0"/>
              <a:t>, se pueden obtener las reservas totales de mineral, así como el estéril asociado a </a:t>
            </a:r>
            <a:r>
              <a:rPr lang="es-CL" smtClean="0"/>
              <a:t>esa </a:t>
            </a:r>
            <a:r>
              <a:rPr lang="es-CL" smtClean="0"/>
              <a:t>extracción.</a:t>
            </a:r>
            <a:endParaRPr lang="es-CL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1 Título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Evaluación económica de la explotación a cielo abierto</a:t>
            </a:r>
            <a:endParaRPr kumimoji="0" lang="es-C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3" y="2428868"/>
            <a:ext cx="62151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57158" y="4429132"/>
          <a:ext cx="6680200" cy="1219200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1891401"/>
                <a:gridCol w="761638"/>
                <a:gridCol w="761638"/>
                <a:gridCol w="761638"/>
                <a:gridCol w="761638"/>
                <a:gridCol w="980609"/>
                <a:gridCol w="761638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Profundidad rajo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300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400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500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600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700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800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Razón  </a:t>
                      </a:r>
                      <a:r>
                        <a:rPr lang="es-CL" sz="1600" b="1" u="none" strike="noStrike" dirty="0"/>
                        <a:t>E/M medio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1.50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2.00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2.50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3.00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3.50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4.00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Producción anual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36.5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36.5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36.5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36.5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36.5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36.5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Vida</a:t>
                      </a:r>
                      <a:r>
                        <a:rPr lang="es-CL" sz="16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Mina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4.4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5.9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7.4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8.9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10.4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11.8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err="1"/>
                        <a:t>Stripping</a:t>
                      </a:r>
                      <a:r>
                        <a:rPr lang="es-CL" sz="1600" b="1" u="none" strike="noStrike" dirty="0"/>
                        <a:t> (</a:t>
                      </a:r>
                      <a:r>
                        <a:rPr lang="es-CL" sz="1600" b="1" u="none" strike="noStrike" dirty="0" err="1"/>
                        <a:t>Mton</a:t>
                      </a:r>
                      <a:r>
                        <a:rPr lang="es-CL" sz="1600" b="1" u="none" strike="noStrike" dirty="0"/>
                        <a:t>/año)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54.8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73.0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91.3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109.5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127.8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146.0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285720" y="1428736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En función de las reservas se puede estimar el tiempo de vida de la mina y la razón de remoción de </a:t>
            </a:r>
            <a:r>
              <a:rPr lang="es-CL" smtClean="0"/>
              <a:t>estéril </a:t>
            </a:r>
            <a:r>
              <a:rPr lang="es-CL" smtClean="0"/>
              <a:t>anual.</a:t>
            </a:r>
            <a:endParaRPr lang="es-CL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5" y="2143116"/>
            <a:ext cx="4383405" cy="619125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5" y="2928932"/>
            <a:ext cx="5565963" cy="500067"/>
          </a:xfrm>
          <a:prstGeom prst="rect">
            <a:avLst/>
          </a:prstGeom>
          <a:noFill/>
        </p:spPr>
      </p:pic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1517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571874"/>
            <a:ext cx="3509041" cy="571505"/>
          </a:xfrm>
          <a:prstGeom prst="rect">
            <a:avLst/>
          </a:prstGeom>
          <a:noFill/>
        </p:spPr>
      </p:pic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1 Título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Evaluación económica de la explotación a cielo abierto</a:t>
            </a:r>
            <a:endParaRPr kumimoji="0" lang="es-C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es-CL" sz="2800" dirty="0" smtClean="0"/>
              <a:t>Evaluación económica de la explotación a cielo abierto</a:t>
            </a:r>
            <a:endParaRPr lang="es-CL" sz="28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55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0" y="142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0" y="2000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857231"/>
            <a:ext cx="6429420" cy="1317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357430"/>
            <a:ext cx="6973497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000372"/>
            <a:ext cx="642940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3571875"/>
            <a:ext cx="5786478" cy="735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3" name="22 Tabla"/>
          <p:cNvGraphicFramePr>
            <a:graphicFrameLocks noGrp="1"/>
          </p:cNvGraphicFramePr>
          <p:nvPr/>
        </p:nvGraphicFramePr>
        <p:xfrm>
          <a:off x="142842" y="4286256"/>
          <a:ext cx="8572563" cy="1714510"/>
        </p:xfrm>
        <a:graphic>
          <a:graphicData uri="http://schemas.openxmlformats.org/drawingml/2006/table">
            <a:tbl>
              <a:tblPr/>
              <a:tblGrid>
                <a:gridCol w="2500332"/>
                <a:gridCol w="703667"/>
                <a:gridCol w="983554"/>
                <a:gridCol w="983554"/>
                <a:gridCol w="983554"/>
                <a:gridCol w="1151204"/>
                <a:gridCol w="1266698"/>
              </a:tblGrid>
              <a:tr h="29756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Profundidad rajo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3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Ingresos </a:t>
                      </a:r>
                      <a:r>
                        <a:rPr lang="es-CL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[MUS$]</a:t>
                      </a:r>
                      <a:endParaRPr lang="es-CL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33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operación </a:t>
                      </a:r>
                      <a:r>
                        <a:rPr lang="es-CL" sz="15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strip</a:t>
                      </a:r>
                      <a:r>
                        <a:rPr lang="es-CL" sz="15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[MUS$]</a:t>
                      </a:r>
                      <a:endParaRPr lang="es-CL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3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Costo </a:t>
                      </a:r>
                      <a:r>
                        <a:rPr lang="es-CL" sz="15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op. </a:t>
                      </a:r>
                      <a:r>
                        <a:rPr lang="es-CL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Mineral [MUS$]</a:t>
                      </a:r>
                      <a:endParaRPr lang="es-CL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73,0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73,0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3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 </a:t>
                      </a:r>
                      <a:r>
                        <a:rPr lang="es-CL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Planta [MUS$]</a:t>
                      </a:r>
                      <a:endParaRPr lang="es-CL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182,5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182,5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3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Fundición y </a:t>
                      </a:r>
                      <a:r>
                        <a:rPr lang="es-CL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refinación [MUS$]</a:t>
                      </a:r>
                      <a:endParaRPr lang="es-CL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es-CL" sz="2800" dirty="0" smtClean="0"/>
              <a:t>Evaluación económica de la explotación a cielo abierto</a:t>
            </a:r>
            <a:endParaRPr lang="es-CL" sz="2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9 Grupo"/>
          <p:cNvGrpSpPr/>
          <p:nvPr/>
        </p:nvGrpSpPr>
        <p:grpSpPr>
          <a:xfrm>
            <a:off x="0" y="1142984"/>
            <a:ext cx="4500594" cy="2857497"/>
            <a:chOff x="785786" y="1357298"/>
            <a:chExt cx="4500594" cy="285749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t="13044"/>
            <a:stretch>
              <a:fillRect/>
            </a:stretch>
          </p:blipFill>
          <p:spPr bwMode="auto">
            <a:xfrm>
              <a:off x="785786" y="1357298"/>
              <a:ext cx="4095750" cy="2857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7 Cerrar llave"/>
            <p:cNvSpPr/>
            <p:nvPr/>
          </p:nvSpPr>
          <p:spPr>
            <a:xfrm rot="5400000">
              <a:off x="2964645" y="2678901"/>
              <a:ext cx="428628" cy="1357322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214678" y="3643314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b="1" dirty="0" smtClean="0"/>
                <a:t>Factor NPV</a:t>
              </a:r>
              <a:endParaRPr lang="es-CL" b="1" dirty="0"/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52725" y="928670"/>
            <a:ext cx="634627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15353" y="1928802"/>
            <a:ext cx="5728647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571472" y="4143380"/>
          <a:ext cx="7429552" cy="1453101"/>
        </p:xfrm>
        <a:graphic>
          <a:graphicData uri="http://schemas.openxmlformats.org/drawingml/2006/table">
            <a:tbl>
              <a:tblPr/>
              <a:tblGrid>
                <a:gridCol w="1986118"/>
                <a:gridCol w="790680"/>
                <a:gridCol w="852413"/>
                <a:gridCol w="852413"/>
                <a:gridCol w="852413"/>
                <a:gridCol w="997711"/>
                <a:gridCol w="1097804"/>
              </a:tblGrid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Profundidad rajo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</a:t>
                      </a:r>
                      <a:r>
                        <a:rPr lang="es-CL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Totales [MUS$]</a:t>
                      </a:r>
                      <a:endParaRPr lang="es-CL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Beneficio </a:t>
                      </a:r>
                      <a:r>
                        <a:rPr lang="es-CL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Anual [MUS$]</a:t>
                      </a:r>
                      <a:endParaRPr lang="es-CL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factor NPV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97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NPV [MUS$]</a:t>
                      </a:r>
                      <a:endParaRPr lang="es-CL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12573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13587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101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 RAJO [MU$]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13402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Evaluación Económica de la explotación</a:t>
            </a:r>
            <a:r>
              <a:rPr kumimoji="0" lang="es-CL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subterránea</a:t>
            </a:r>
            <a:endParaRPr kumimoji="0" lang="es-C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85720" y="1214422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Del total de mineral del yacimiento , menos el extraído en función de la profundización del </a:t>
            </a:r>
            <a:r>
              <a:rPr lang="es-CL" dirty="0" err="1" smtClean="0"/>
              <a:t>pit</a:t>
            </a:r>
            <a:r>
              <a:rPr lang="es-CL" dirty="0" smtClean="0"/>
              <a:t>, se pueden obtener las reservas asociadas a la </a:t>
            </a:r>
            <a:r>
              <a:rPr lang="es-CL" smtClean="0"/>
              <a:t>extracción </a:t>
            </a:r>
            <a:r>
              <a:rPr lang="es-CL" smtClean="0"/>
              <a:t>subterránea.</a:t>
            </a:r>
            <a:endParaRPr lang="es-CL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Evaluación económica de la explotación a subterránea</a:t>
            </a:r>
            <a:endParaRPr kumimoji="0" lang="es-C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357158" y="4214818"/>
          <a:ext cx="8215371" cy="14630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200611"/>
                <a:gridCol w="974768"/>
                <a:gridCol w="974768"/>
                <a:gridCol w="974768"/>
                <a:gridCol w="974768"/>
                <a:gridCol w="1140920"/>
                <a:gridCol w="974768"/>
              </a:tblGrid>
              <a:tr h="16446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Profundidad </a:t>
                      </a:r>
                      <a:r>
                        <a:rPr lang="es-CL" sz="16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Pit</a:t>
                      </a:r>
                      <a:r>
                        <a:rPr lang="es-CL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[m]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9910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Subterránea </a:t>
                      </a:r>
                      <a:r>
                        <a:rPr lang="es-CL" sz="1600" b="1" u="none" strike="noStrike" dirty="0"/>
                        <a:t>[m2]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           </a:t>
                      </a:r>
                      <a:r>
                        <a:rPr lang="es-CL" sz="1600" u="none" strike="noStrike" smtClean="0"/>
                        <a:t>200.000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           </a:t>
                      </a:r>
                      <a:r>
                        <a:rPr lang="es-CL" sz="1600" u="none" strike="noStrike" smtClean="0"/>
                        <a:t>180.000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           </a:t>
                      </a:r>
                      <a:r>
                        <a:rPr lang="es-CL" sz="1600" u="none" strike="noStrike" smtClean="0"/>
                        <a:t>160.000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           </a:t>
                      </a:r>
                      <a:r>
                        <a:rPr lang="es-CL" sz="1600" u="none" strike="noStrike" smtClean="0"/>
                        <a:t>140.000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                </a:t>
                      </a:r>
                      <a:r>
                        <a:rPr lang="es-CL" sz="1600" u="none" strike="noStrike" smtClean="0"/>
                        <a:t>120.000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      100.000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6446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Reservas mineral [</a:t>
                      </a:r>
                      <a:r>
                        <a:rPr lang="es-CL" sz="1600" b="1" u="none" strike="noStrike" dirty="0" err="1"/>
                        <a:t>Mton</a:t>
                      </a:r>
                      <a:r>
                        <a:rPr lang="es-CL" sz="1600" b="1" u="none" strike="noStrike" dirty="0"/>
                        <a:t>]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540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486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432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378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324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270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6446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Producción anual [</a:t>
                      </a:r>
                      <a:r>
                        <a:rPr lang="es-CL" sz="1600" b="1" u="none" strike="noStrike" dirty="0" err="1"/>
                        <a:t>Mton</a:t>
                      </a:r>
                      <a:r>
                        <a:rPr lang="es-CL" sz="1600" b="1" u="none" strike="noStrike" dirty="0"/>
                        <a:t>]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36,5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36,5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36,5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36,5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36,5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36,5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726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Años 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14,8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13,3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11,8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10,4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8,9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7,4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131336"/>
            <a:ext cx="7500990" cy="75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7" y="2000240"/>
            <a:ext cx="644529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2 Marcador de contenido"/>
          <p:cNvSpPr txBox="1">
            <a:spLocks/>
          </p:cNvSpPr>
          <p:nvPr/>
        </p:nvSpPr>
        <p:spPr>
          <a:xfrm>
            <a:off x="642910" y="1714488"/>
            <a:ext cx="7758978" cy="39890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L" dirty="0" smtClean="0">
                <a:solidFill>
                  <a:schemeClr val="tx1"/>
                </a:solidFill>
              </a:rPr>
              <a:t>Dinero es un activo </a:t>
            </a:r>
          </a:p>
          <a:p>
            <a:pPr lvl="1" algn="just"/>
            <a:r>
              <a:rPr lang="es-CL" dirty="0" smtClean="0">
                <a:solidFill>
                  <a:schemeClr val="tx1"/>
                </a:solidFill>
              </a:rPr>
              <a:t>Con el tiempo, este activo “cuesta”</a:t>
            </a:r>
          </a:p>
          <a:p>
            <a:pPr lvl="1" algn="just"/>
            <a:r>
              <a:rPr lang="es-CL" dirty="0" smtClean="0">
                <a:solidFill>
                  <a:schemeClr val="tx1"/>
                </a:solidFill>
              </a:rPr>
              <a:t>Existen </a:t>
            </a:r>
            <a:r>
              <a:rPr lang="es-CL" b="1" dirty="0" smtClean="0">
                <a:solidFill>
                  <a:schemeClr val="tx1"/>
                </a:solidFill>
              </a:rPr>
              <a:t>usos alternativos de este activo</a:t>
            </a:r>
            <a:r>
              <a:rPr lang="es-CL" dirty="0" smtClean="0">
                <a:solidFill>
                  <a:schemeClr val="tx1"/>
                </a:solidFill>
              </a:rPr>
              <a:t>, lo que tiene asociado un costo de oportunidad</a:t>
            </a:r>
          </a:p>
          <a:p>
            <a:pPr algn="just"/>
            <a:endParaRPr lang="es-CL" dirty="0" smtClean="0">
              <a:solidFill>
                <a:schemeClr val="tx1"/>
              </a:solidFill>
            </a:endParaRPr>
          </a:p>
          <a:p>
            <a:pPr algn="just"/>
            <a:r>
              <a:rPr lang="es-CL" b="1" dirty="0" smtClean="0">
                <a:solidFill>
                  <a:schemeClr val="tx1"/>
                </a:solidFill>
              </a:rPr>
              <a:t>Valor futuro</a:t>
            </a:r>
          </a:p>
          <a:p>
            <a:pPr lvl="1" algn="just"/>
            <a:r>
              <a:rPr lang="es-CL" dirty="0" smtClean="0">
                <a:solidFill>
                  <a:schemeClr val="tx1"/>
                </a:solidFill>
              </a:rPr>
              <a:t>Cómo (cuánto) aumenta la inversión a un plazo determinado dado un interés</a:t>
            </a:r>
          </a:p>
          <a:p>
            <a:pPr lvl="1" algn="just"/>
            <a:r>
              <a:rPr lang="es-CL" dirty="0" smtClean="0">
                <a:solidFill>
                  <a:schemeClr val="tx1"/>
                </a:solidFill>
              </a:rPr>
              <a:t>Ejemplo: depósitos a plazo en un banco X</a:t>
            </a:r>
          </a:p>
          <a:p>
            <a:pPr algn="just"/>
            <a:endParaRPr lang="es-CL" dirty="0" smtClean="0">
              <a:solidFill>
                <a:schemeClr val="tx1"/>
              </a:solidFill>
            </a:endParaRPr>
          </a:p>
          <a:p>
            <a:pPr algn="just"/>
            <a:r>
              <a:rPr lang="es-CL" b="1" dirty="0" smtClean="0">
                <a:solidFill>
                  <a:schemeClr val="tx1"/>
                </a:solidFill>
              </a:rPr>
              <a:t>Valor presente </a:t>
            </a:r>
          </a:p>
          <a:p>
            <a:pPr lvl="1" algn="just"/>
            <a:r>
              <a:rPr lang="es-CL" dirty="0" smtClean="0">
                <a:solidFill>
                  <a:schemeClr val="tx1"/>
                </a:solidFill>
              </a:rPr>
              <a:t>Es el proceso de “traer” flujos futuros según una tasa de descuento y un plazo determinado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23" name="1 Título"/>
          <p:cNvSpPr txBox="1">
            <a:spLocks/>
          </p:cNvSpPr>
          <p:nvPr/>
        </p:nvSpPr>
        <p:spPr>
          <a:xfrm>
            <a:off x="714348" y="571480"/>
            <a:ext cx="811646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 smtClean="0"/>
              <a:t>Dinero en el tiempo</a:t>
            </a:r>
            <a:endParaRPr lang="es-CL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4237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Evaluación económica de la explotación a subterránea</a:t>
            </a:r>
            <a:endParaRPr kumimoji="0" lang="es-C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496"/>
            <a:ext cx="847725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071546"/>
            <a:ext cx="80962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4286256"/>
            <a:ext cx="57816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lecha derecha"/>
          <p:cNvSpPr/>
          <p:nvPr/>
        </p:nvSpPr>
        <p:spPr>
          <a:xfrm>
            <a:off x="357158" y="4857760"/>
            <a:ext cx="50006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15 Flecha derecha"/>
          <p:cNvSpPr/>
          <p:nvPr/>
        </p:nvSpPr>
        <p:spPr>
          <a:xfrm>
            <a:off x="357158" y="5286388"/>
            <a:ext cx="50006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5286388"/>
            <a:ext cx="53530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1" y="3643314"/>
            <a:ext cx="606651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57224" y="4786322"/>
            <a:ext cx="807249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Evaluación económica de la explotación a subterránea</a:t>
            </a:r>
            <a:endParaRPr kumimoji="0" lang="es-C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14282" y="3143248"/>
            <a:ext cx="857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Conociendo los flujos anuales de beneficio es posible calcular el VAN</a:t>
            </a:r>
            <a:endParaRPr lang="es-CL" dirty="0"/>
          </a:p>
        </p:txBody>
      </p:sp>
      <p:grpSp>
        <p:nvGrpSpPr>
          <p:cNvPr id="14" name="13 Grupo"/>
          <p:cNvGrpSpPr/>
          <p:nvPr/>
        </p:nvGrpSpPr>
        <p:grpSpPr>
          <a:xfrm>
            <a:off x="2143108" y="3643314"/>
            <a:ext cx="4500594" cy="2857497"/>
            <a:chOff x="785786" y="1357298"/>
            <a:chExt cx="4500594" cy="2857497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t="13044"/>
            <a:stretch>
              <a:fillRect/>
            </a:stretch>
          </p:blipFill>
          <p:spPr bwMode="auto">
            <a:xfrm>
              <a:off x="785786" y="1357298"/>
              <a:ext cx="4095750" cy="2857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17 Cerrar llave"/>
            <p:cNvSpPr/>
            <p:nvPr/>
          </p:nvSpPr>
          <p:spPr>
            <a:xfrm rot="5400000">
              <a:off x="2964645" y="2678901"/>
              <a:ext cx="428628" cy="1357322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3214678" y="3643314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b="1" dirty="0" smtClean="0"/>
                <a:t>Factor NPV</a:t>
              </a:r>
              <a:endParaRPr lang="es-CL" b="1" dirty="0"/>
            </a:p>
          </p:txBody>
        </p:sp>
      </p:grp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285720" y="1071546"/>
          <a:ext cx="8643999" cy="1600200"/>
        </p:xfrm>
        <a:graphic>
          <a:graphicData uri="http://schemas.openxmlformats.org/drawingml/2006/table">
            <a:tbl>
              <a:tblPr/>
              <a:tblGrid>
                <a:gridCol w="2500330"/>
                <a:gridCol w="1000132"/>
                <a:gridCol w="1071570"/>
                <a:gridCol w="928694"/>
                <a:gridCol w="1000132"/>
                <a:gridCol w="1143008"/>
                <a:gridCol w="1000133"/>
              </a:tblGrid>
              <a:tr h="16697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Profundidad rajo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Ingresos Anual[ MUS$]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operación [MUS$]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 Planta [MUS$]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Fundición y refinación [MUS$]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totales anual[MUS$]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Beneficio Anual [MUS$]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Evaluación económica de la explotación a subterránea</a:t>
            </a:r>
            <a:endParaRPr kumimoji="0" lang="es-C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57158" y="2285992"/>
            <a:ext cx="83582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Sin embargo, este </a:t>
            </a:r>
            <a:r>
              <a:rPr lang="es-CL" dirty="0" smtClean="0"/>
              <a:t>sería </a:t>
            </a:r>
            <a:r>
              <a:rPr lang="es-CL" dirty="0" smtClean="0"/>
              <a:t>el VAN si la explotación subterránea se iniciara el año </a:t>
            </a:r>
            <a:r>
              <a:rPr lang="es-CL" dirty="0" smtClean="0"/>
              <a:t>0. </a:t>
            </a:r>
            <a:r>
              <a:rPr lang="es-CL" dirty="0" smtClean="0"/>
              <a:t>No obstante, la explotación del rajo ya había comenzado y </a:t>
            </a:r>
            <a:r>
              <a:rPr lang="es-CL" dirty="0" smtClean="0"/>
              <a:t>sólo </a:t>
            </a:r>
            <a:r>
              <a:rPr lang="es-CL" dirty="0" smtClean="0"/>
              <a:t>una vez que esta termina, se inicia la explotación </a:t>
            </a:r>
            <a:r>
              <a:rPr lang="es-CL" dirty="0" smtClean="0"/>
              <a:t>subterránea.</a:t>
            </a:r>
          </a:p>
          <a:p>
            <a:endParaRPr lang="es-CL" dirty="0" smtClean="0"/>
          </a:p>
          <a:p>
            <a:r>
              <a:rPr lang="es-CL" dirty="0" smtClean="0"/>
              <a:t>Así, deben actualizarse </a:t>
            </a:r>
            <a:r>
              <a:rPr lang="es-CL" dirty="0" smtClean="0"/>
              <a:t>estos </a:t>
            </a:r>
            <a:r>
              <a:rPr lang="es-CL" dirty="0" smtClean="0"/>
              <a:t>flujos y </a:t>
            </a:r>
            <a:r>
              <a:rPr lang="es-CL" dirty="0" smtClean="0"/>
              <a:t>llevarse del periodo t en que termina la explotación del rajo al periodo </a:t>
            </a:r>
            <a:r>
              <a:rPr lang="es-CL" dirty="0" smtClean="0"/>
              <a:t>0.</a:t>
            </a:r>
            <a:endParaRPr lang="es-CL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4067175"/>
            <a:ext cx="71056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642910" y="928670"/>
          <a:ext cx="7643866" cy="1120596"/>
        </p:xfrm>
        <a:graphic>
          <a:graphicData uri="http://schemas.openxmlformats.org/drawingml/2006/table">
            <a:tbl>
              <a:tblPr/>
              <a:tblGrid>
                <a:gridCol w="1979897"/>
                <a:gridCol w="877002"/>
                <a:gridCol w="877002"/>
                <a:gridCol w="877002"/>
                <a:gridCol w="877002"/>
                <a:gridCol w="1026490"/>
                <a:gridCol w="1129471"/>
              </a:tblGrid>
              <a:tr h="280149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Profundidad </a:t>
                      </a:r>
                      <a:r>
                        <a:rPr lang="es-CL" sz="1600" b="1" u="none" strike="noStrike" dirty="0" err="1" smtClean="0"/>
                        <a:t>Pit</a:t>
                      </a:r>
                      <a:r>
                        <a:rPr lang="es-CL" sz="1600" b="1" u="none" strike="noStrike" dirty="0" smtClean="0"/>
                        <a:t> [m]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300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400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500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600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700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800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49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Beneficio Anual [MUS$]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0149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Factor NVP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49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VAN [MUS$]</a:t>
                      </a:r>
                      <a:endParaRPr lang="es-CL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14923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14096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13143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12045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10782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Evaluación económica de la explotación a subterránea</a:t>
            </a:r>
            <a:endParaRPr kumimoji="0" lang="es-CL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928670"/>
            <a:ext cx="71056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714347" y="3929066"/>
          <a:ext cx="7500989" cy="1386840"/>
        </p:xfrm>
        <a:graphic>
          <a:graphicData uri="http://schemas.openxmlformats.org/drawingml/2006/table">
            <a:tbl>
              <a:tblPr/>
              <a:tblGrid>
                <a:gridCol w="1942889"/>
                <a:gridCol w="860609"/>
                <a:gridCol w="860609"/>
                <a:gridCol w="860609"/>
                <a:gridCol w="860609"/>
                <a:gridCol w="1007304"/>
                <a:gridCol w="1108360"/>
              </a:tblGrid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Profundidad </a:t>
                      </a:r>
                      <a:r>
                        <a:rPr lang="es-CL" sz="1600" b="1" u="none" strike="noStrike" dirty="0" err="1" smtClean="0"/>
                        <a:t>Pit</a:t>
                      </a:r>
                      <a:r>
                        <a:rPr lang="es-CL" sz="1600" b="1" u="none" strike="noStrike" dirty="0" smtClean="0"/>
                        <a:t> [m]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300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400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500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600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700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 smtClean="0"/>
                        <a:t>800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Beneficio Anual [MUS$]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Factor NVP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02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VAN [MUS$]</a:t>
                      </a:r>
                      <a:endParaRPr lang="es-CL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14923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97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Factor de actualización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977"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VAN SUBTERRANEA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Transición </a:t>
            </a:r>
            <a:endParaRPr lang="es-CL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1 Gráfico"/>
          <p:cNvGraphicFramePr>
            <a:graphicFrameLocks/>
          </p:cNvGraphicFramePr>
          <p:nvPr/>
        </p:nvGraphicFramePr>
        <p:xfrm>
          <a:off x="873542" y="909387"/>
          <a:ext cx="7984738" cy="5039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Transición </a:t>
            </a:r>
            <a:endParaRPr lang="es-CL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2 Gráfico"/>
          <p:cNvGraphicFramePr>
            <a:graphicFrameLocks/>
          </p:cNvGraphicFramePr>
          <p:nvPr/>
        </p:nvGraphicFramePr>
        <p:xfrm>
          <a:off x="873542" y="1307431"/>
          <a:ext cx="7396915" cy="4243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>
            <a:spLocks/>
          </p:cNvSpPr>
          <p:nvPr/>
        </p:nvSpPr>
        <p:spPr>
          <a:xfrm>
            <a:off x="428596" y="1357298"/>
            <a:ext cx="8211632" cy="4534221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_tradnl" sz="8000" dirty="0" smtClean="0">
                <a:solidFill>
                  <a:schemeClr val="tx1"/>
                </a:solidFill>
              </a:rPr>
              <a:t>Existen índices que nos ayudan a determinar si un proyecto </a:t>
            </a:r>
            <a:r>
              <a:rPr lang="es-ES_tradnl" sz="8000" b="1" i="1" dirty="0" smtClean="0">
                <a:solidFill>
                  <a:schemeClr val="tx1"/>
                </a:solidFill>
              </a:rPr>
              <a:t>es o no conveniente</a:t>
            </a:r>
            <a:r>
              <a:rPr lang="es-ES_tradnl" sz="8000" dirty="0" smtClean="0">
                <a:solidFill>
                  <a:schemeClr val="tx1"/>
                </a:solidFill>
              </a:rPr>
              <a:t> para un inversionista</a:t>
            </a:r>
          </a:p>
          <a:p>
            <a:pPr algn="just"/>
            <a:endParaRPr lang="es-ES_tradnl" sz="8000" dirty="0" smtClean="0">
              <a:solidFill>
                <a:schemeClr val="tx1"/>
              </a:solidFill>
            </a:endParaRPr>
          </a:p>
          <a:p>
            <a:pPr algn="just"/>
            <a:r>
              <a:rPr lang="es-ES_tradnl" sz="8000" dirty="0" smtClean="0">
                <a:solidFill>
                  <a:schemeClr val="tx1"/>
                </a:solidFill>
              </a:rPr>
              <a:t>También se utilizan para jerarquizar u ordenar los proyectos de una cartera de inversión</a:t>
            </a:r>
          </a:p>
          <a:p>
            <a:pPr algn="just"/>
            <a:endParaRPr lang="es-ES_tradnl" sz="8000" dirty="0" smtClean="0">
              <a:solidFill>
                <a:schemeClr val="tx1"/>
              </a:solidFill>
            </a:endParaRPr>
          </a:p>
          <a:p>
            <a:pPr algn="just"/>
            <a:r>
              <a:rPr lang="es-ES_tradnl" sz="8000" dirty="0" smtClean="0">
                <a:solidFill>
                  <a:schemeClr val="tx1"/>
                </a:solidFill>
              </a:rPr>
              <a:t>Permiten optimizar distintas decisiones relevantes del proyecto (ubicación, tecnología, momento óptimo para invertir o abandonar</a:t>
            </a:r>
            <a:r>
              <a:rPr lang="es-ES_tradnl" sz="8000" smtClean="0">
                <a:solidFill>
                  <a:schemeClr val="tx1"/>
                </a:solidFill>
              </a:rPr>
              <a:t>, </a:t>
            </a:r>
            <a:r>
              <a:rPr lang="es-ES_tradnl" sz="8000" smtClean="0">
                <a:solidFill>
                  <a:schemeClr val="tx1"/>
                </a:solidFill>
              </a:rPr>
              <a:t>etc.)</a:t>
            </a:r>
            <a:endParaRPr lang="es-ES_tradnl" sz="8000" dirty="0" smtClean="0">
              <a:solidFill>
                <a:schemeClr val="tx1"/>
              </a:solidFill>
            </a:endParaRPr>
          </a:p>
          <a:p>
            <a:pPr algn="just"/>
            <a:endParaRPr lang="es-ES_tradnl" sz="8000" dirty="0" smtClean="0">
              <a:solidFill>
                <a:schemeClr val="tx1"/>
              </a:solidFill>
            </a:endParaRPr>
          </a:p>
          <a:p>
            <a:pPr algn="just"/>
            <a:r>
              <a:rPr lang="es-ES_tradnl" sz="8000" dirty="0" smtClean="0">
                <a:solidFill>
                  <a:schemeClr val="tx1"/>
                </a:solidFill>
              </a:rPr>
              <a:t>Las variables necesarias son: </a:t>
            </a:r>
          </a:p>
          <a:p>
            <a:pPr algn="just"/>
            <a:endParaRPr lang="es-ES_tradnl" sz="8000" dirty="0" smtClean="0">
              <a:solidFill>
                <a:schemeClr val="tx1"/>
              </a:solidFill>
            </a:endParaRPr>
          </a:p>
          <a:p>
            <a:pPr algn="just"/>
            <a:r>
              <a:rPr lang="es-ES_tradnl" sz="7200" dirty="0" smtClean="0">
                <a:solidFill>
                  <a:schemeClr val="tx1"/>
                </a:solidFill>
              </a:rPr>
              <a:t>- Los flujos de caja del proyecto (F</a:t>
            </a:r>
            <a:r>
              <a:rPr lang="es-ES_tradnl" sz="7200" baseline="-25000" dirty="0" smtClean="0">
                <a:solidFill>
                  <a:schemeClr val="tx1"/>
                </a:solidFill>
              </a:rPr>
              <a:t>t</a:t>
            </a:r>
            <a:r>
              <a:rPr lang="es-ES_tradnl" sz="7200" dirty="0" smtClean="0">
                <a:solidFill>
                  <a:schemeClr val="tx1"/>
                </a:solidFill>
              </a:rPr>
              <a:t>), </a:t>
            </a:r>
          </a:p>
          <a:p>
            <a:pPr algn="just"/>
            <a:r>
              <a:rPr lang="es-ES_tradnl" sz="7200" dirty="0" smtClean="0">
                <a:solidFill>
                  <a:schemeClr val="tx1"/>
                </a:solidFill>
              </a:rPr>
              <a:t>- La tasa de descuento o costo de oportunidad del capital (r) </a:t>
            </a:r>
          </a:p>
          <a:p>
            <a:pPr algn="just"/>
            <a:r>
              <a:rPr lang="es-ES_tradnl" sz="7200" dirty="0" smtClean="0">
                <a:solidFill>
                  <a:schemeClr val="tx1"/>
                </a:solidFill>
              </a:rPr>
              <a:t>- El horizonte de evaluación (T)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1 Título"/>
          <p:cNvSpPr txBox="1">
            <a:spLocks/>
          </p:cNvSpPr>
          <p:nvPr/>
        </p:nvSpPr>
        <p:spPr>
          <a:xfrm>
            <a:off x="571472" y="285728"/>
            <a:ext cx="7571184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 smtClean="0"/>
              <a:t>Como evaluar proyectos?</a:t>
            </a:r>
            <a:endParaRPr lang="es-CL" dirty="0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514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8596" y="1967349"/>
            <a:ext cx="800930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2000" dirty="0" smtClean="0"/>
              <a:t>El flujo de caja en un determinado período es </a:t>
            </a:r>
            <a:r>
              <a:rPr lang="es-CL" sz="2000" b="1" dirty="0" smtClean="0"/>
              <a:t>el pago neto o líquido(caja) que recibe el inversionista</a:t>
            </a:r>
          </a:p>
          <a:p>
            <a:pPr algn="just"/>
            <a:endParaRPr lang="es-CL" sz="2000" b="1" dirty="0" smtClean="0"/>
          </a:p>
          <a:p>
            <a:pPr algn="just"/>
            <a:r>
              <a:rPr lang="es-CL" sz="2000" dirty="0" smtClean="0"/>
              <a:t>•En términos simples ,el flujo de caja </a:t>
            </a:r>
            <a:r>
              <a:rPr lang="es-CL" sz="2000" b="1" dirty="0" smtClean="0"/>
              <a:t>se puede conceptualizar como el ingreso neto del inversionista, es decir, el pago percibido por las ventas menos los costos de producir el bien o servicio(suponiendo que no hay impuestos)</a:t>
            </a:r>
          </a:p>
          <a:p>
            <a:pPr algn="just"/>
            <a:endParaRPr lang="es-CL" sz="2000" dirty="0" smtClean="0"/>
          </a:p>
          <a:p>
            <a:pPr algn="just"/>
            <a:r>
              <a:rPr lang="es-CL" sz="2000" dirty="0" smtClean="0"/>
              <a:t>•La estructura para el cálculo de los flujos de caja puede llegara ser bastante </a:t>
            </a:r>
            <a:r>
              <a:rPr lang="es-CL" sz="2000" dirty="0" smtClean="0"/>
              <a:t>compleja. Para efectos de este ejercicio utilizaremos una estimación simplificada como Ft = Ingresos - Costos</a:t>
            </a:r>
            <a:endParaRPr lang="es-CL" sz="2000" dirty="0" smtClean="0"/>
          </a:p>
        </p:txBody>
      </p:sp>
      <p:sp>
        <p:nvSpPr>
          <p:cNvPr id="18" name="1 Título"/>
          <p:cNvSpPr txBox="1">
            <a:spLocks/>
          </p:cNvSpPr>
          <p:nvPr/>
        </p:nvSpPr>
        <p:spPr>
          <a:xfrm>
            <a:off x="357158" y="836712"/>
            <a:ext cx="831929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 smtClean="0"/>
              <a:t>Flujos de Caja</a:t>
            </a:r>
            <a:endParaRPr lang="es-CL" dirty="0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514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>
            <a:spLocks/>
          </p:cNvSpPr>
          <p:nvPr/>
        </p:nvSpPr>
        <p:spPr>
          <a:xfrm>
            <a:off x="357158" y="1251250"/>
            <a:ext cx="8391306" cy="42770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L" sz="2000" dirty="0" smtClean="0">
                <a:solidFill>
                  <a:schemeClr val="tx1"/>
                </a:solidFill>
              </a:rPr>
              <a:t>El VAN o VPN (valor presente neto)</a:t>
            </a:r>
            <a:r>
              <a:rPr lang="es-ES_tradnl" sz="2000" dirty="0" smtClean="0">
                <a:solidFill>
                  <a:schemeClr val="tx1"/>
                </a:solidFill>
              </a:rPr>
              <a:t> </a:t>
            </a:r>
            <a:r>
              <a:rPr lang="es-ES_tradnl" sz="2000" b="1" dirty="0" smtClean="0">
                <a:solidFill>
                  <a:schemeClr val="tx1"/>
                </a:solidFill>
              </a:rPr>
              <a:t>mide el aporte económico de un proyecto al(los) inversionista(s) </a:t>
            </a: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r>
              <a:rPr lang="es-ES_tradnl" sz="2000" dirty="0" smtClean="0">
                <a:solidFill>
                  <a:schemeClr val="tx1"/>
                </a:solidFill>
              </a:rPr>
              <a:t>Este indicador refleja el aumento o disminución de la riqueza del(los) inversionista(s) al participar en los proyectos</a:t>
            </a:r>
          </a:p>
          <a:p>
            <a:pPr algn="just"/>
            <a:r>
              <a:rPr lang="es-ES_tradnl" sz="2000" dirty="0" smtClean="0">
                <a:solidFill>
                  <a:schemeClr val="tx1"/>
                </a:solidFill>
              </a:rPr>
              <a:t>El criterio de decisión es:</a:t>
            </a:r>
          </a:p>
          <a:p>
            <a:pPr lvl="1" algn="just"/>
            <a:r>
              <a:rPr kumimoji="1" lang="es-ES_tradnl" sz="2000" dirty="0" smtClean="0">
                <a:solidFill>
                  <a:schemeClr val="tx1"/>
                </a:solidFill>
                <a:latin typeface="+mj-lt"/>
              </a:rPr>
              <a:t>VAN &gt; 0 : conviene hacer el proyecto</a:t>
            </a:r>
          </a:p>
          <a:p>
            <a:pPr lvl="1" algn="just"/>
            <a:r>
              <a:rPr kumimoji="1" lang="es-ES_tradnl" sz="2000" dirty="0" smtClean="0">
                <a:solidFill>
                  <a:schemeClr val="tx1"/>
                </a:solidFill>
              </a:rPr>
              <a:t>VAN &lt; 0 : no conviene hacer el proyecto</a:t>
            </a:r>
          </a:p>
          <a:p>
            <a:pPr lvl="1" algn="just"/>
            <a:r>
              <a:rPr kumimoji="1" lang="es-ES_tradnl" sz="2000" dirty="0" smtClean="0">
                <a:solidFill>
                  <a:schemeClr val="tx1"/>
                </a:solidFill>
              </a:rPr>
              <a:t>VAN = 0 : indiferente</a:t>
            </a:r>
            <a:endParaRPr lang="es-ES_tradnl" sz="2000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endParaRPr lang="es-ES_tradnl" sz="2000" dirty="0">
              <a:solidFill>
                <a:schemeClr val="tx1"/>
              </a:solidFill>
            </a:endParaRP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928802"/>
            <a:ext cx="4850400" cy="1548000"/>
          </a:xfrm>
          <a:prstGeom prst="rect">
            <a:avLst/>
          </a:prstGeom>
          <a:noFill/>
        </p:spPr>
      </p:pic>
      <p:sp>
        <p:nvSpPr>
          <p:cNvPr id="20" name="1 Título"/>
          <p:cNvSpPr txBox="1">
            <a:spLocks/>
          </p:cNvSpPr>
          <p:nvPr/>
        </p:nvSpPr>
        <p:spPr>
          <a:xfrm>
            <a:off x="428596" y="285728"/>
            <a:ext cx="839187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 smtClean="0"/>
              <a:t>Valor Actualizado Neto (VAN)</a:t>
            </a:r>
            <a:endParaRPr lang="es-CL" dirty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514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>
            <a:spLocks/>
          </p:cNvSpPr>
          <p:nvPr/>
        </p:nvSpPr>
        <p:spPr>
          <a:xfrm>
            <a:off x="487765" y="1500174"/>
            <a:ext cx="8299077" cy="4205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_tradnl" sz="2000" dirty="0" smtClean="0">
                <a:solidFill>
                  <a:schemeClr val="tx1"/>
                </a:solidFill>
              </a:rPr>
              <a:t>En la fórmula se usa el valor esperado de los flujos de caja, y una tasa de descuento apropiada para el nivel de riesgo sistemático (de mercado) del proyecto</a:t>
            </a: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  <a:p>
            <a:pPr algn="just"/>
            <a:r>
              <a:rPr lang="es-ES_tradnl" sz="2000" dirty="0" smtClean="0">
                <a:solidFill>
                  <a:schemeClr val="tx1"/>
                </a:solidFill>
              </a:rPr>
              <a:t>- Considera los factores tiempo y riesgo</a:t>
            </a:r>
          </a:p>
          <a:p>
            <a:pPr algn="just"/>
            <a:r>
              <a:rPr lang="es-ES_tradnl" sz="2000" dirty="0" smtClean="0">
                <a:solidFill>
                  <a:schemeClr val="tx1"/>
                </a:solidFill>
              </a:rPr>
              <a:t>- Cada proyecto tiene un valor; hay un criterio de aceptación</a:t>
            </a:r>
          </a:p>
          <a:p>
            <a:pPr algn="just">
              <a:buFontTx/>
              <a:buChar char="-"/>
            </a:pPr>
            <a:r>
              <a:rPr lang="es-ES_tradnl" sz="2000" dirty="0" smtClean="0">
                <a:solidFill>
                  <a:schemeClr val="tx1"/>
                </a:solidFill>
              </a:rPr>
              <a:t>Se puede hacer un ranking de proyectos</a:t>
            </a:r>
          </a:p>
          <a:p>
            <a:pPr algn="just"/>
            <a:endParaRPr lang="es-ES_tradnl" sz="2000" dirty="0" smtClean="0">
              <a:solidFill>
                <a:schemeClr val="tx1"/>
              </a:solidFill>
            </a:endParaRPr>
          </a:p>
        </p:txBody>
      </p:sp>
      <p:sp>
        <p:nvSpPr>
          <p:cNvPr id="19" name="1 Título"/>
          <p:cNvSpPr txBox="1">
            <a:spLocks/>
          </p:cNvSpPr>
          <p:nvPr/>
        </p:nvSpPr>
        <p:spPr>
          <a:xfrm>
            <a:off x="428596" y="500042"/>
            <a:ext cx="8463884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 smtClean="0"/>
              <a:t>Valor Actualizado Neto (VAN)</a:t>
            </a:r>
            <a:endParaRPr lang="es-CL" dirty="0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514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Enunciado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41759"/>
            <a:ext cx="8229600" cy="4419489"/>
          </a:xfrm>
        </p:spPr>
        <p:txBody>
          <a:bodyPr>
            <a:normAutofit/>
          </a:bodyPr>
          <a:lstStyle/>
          <a:p>
            <a:pPr lvl="0"/>
            <a:r>
              <a:rPr lang="es-CL" sz="2900" dirty="0" smtClean="0"/>
              <a:t>Se tiene un yacimiento con las </a:t>
            </a:r>
            <a:r>
              <a:rPr lang="es-CL" sz="2900" smtClean="0"/>
              <a:t>siguientes </a:t>
            </a:r>
            <a:r>
              <a:rPr lang="es-CL" sz="2900" smtClean="0"/>
              <a:t>dimensiones.</a:t>
            </a:r>
            <a:endParaRPr lang="es-CL" sz="2900" dirty="0" smtClean="0"/>
          </a:p>
          <a:p>
            <a:pPr lvl="0"/>
            <a:endParaRPr lang="es-CL" sz="2900" dirty="0"/>
          </a:p>
          <a:p>
            <a:endParaRPr lang="es-CL" sz="1800" dirty="0"/>
          </a:p>
          <a:p>
            <a:endParaRPr lang="es-CL" sz="20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22 Grupo"/>
          <p:cNvGrpSpPr/>
          <p:nvPr/>
        </p:nvGrpSpPr>
        <p:grpSpPr>
          <a:xfrm>
            <a:off x="0" y="2420888"/>
            <a:ext cx="5214974" cy="3954912"/>
            <a:chOff x="1214414" y="1700808"/>
            <a:chExt cx="5214974" cy="3954912"/>
          </a:xfrm>
        </p:grpSpPr>
        <p:sp>
          <p:nvSpPr>
            <p:cNvPr id="6" name="5 Cubo"/>
            <p:cNvSpPr/>
            <p:nvPr/>
          </p:nvSpPr>
          <p:spPr>
            <a:xfrm>
              <a:off x="2402038" y="1700808"/>
              <a:ext cx="3214710" cy="3299828"/>
            </a:xfrm>
            <a:prstGeom prst="cub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8" name="7 Conector recto de flecha"/>
            <p:cNvCxnSpPr/>
            <p:nvPr/>
          </p:nvCxnSpPr>
          <p:spPr>
            <a:xfrm>
              <a:off x="2357422" y="5214950"/>
              <a:ext cx="2571768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 de flecha"/>
            <p:cNvCxnSpPr/>
            <p:nvPr/>
          </p:nvCxnSpPr>
          <p:spPr>
            <a:xfrm rot="5400000" flipH="1" flipV="1">
              <a:off x="5117315" y="4391293"/>
              <a:ext cx="767296" cy="71491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 de flecha"/>
            <p:cNvCxnSpPr/>
            <p:nvPr/>
          </p:nvCxnSpPr>
          <p:spPr>
            <a:xfrm rot="16200000" flipV="1">
              <a:off x="874972" y="3803938"/>
              <a:ext cx="2507170" cy="2910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18 CuadroTexto"/>
            <p:cNvSpPr txBox="1"/>
            <p:nvPr/>
          </p:nvSpPr>
          <p:spPr>
            <a:xfrm>
              <a:off x="1214414" y="3714752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dirty="0" smtClean="0"/>
                <a:t>1300 m</a:t>
              </a:r>
              <a:endParaRPr lang="es-CL" dirty="0"/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3071802" y="5286388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dirty="0" smtClean="0"/>
                <a:t>1000  m</a:t>
              </a:r>
              <a:endParaRPr lang="es-CL" dirty="0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5357818" y="4714884"/>
              <a:ext cx="1071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dirty="0" smtClean="0"/>
                <a:t>200 m</a:t>
              </a:r>
              <a:endParaRPr lang="es-CL" dirty="0"/>
            </a:p>
          </p:txBody>
        </p:sp>
      </p:grpSp>
      <p:graphicFrame>
        <p:nvGraphicFramePr>
          <p:cNvPr id="22" name="21 Tabla"/>
          <p:cNvGraphicFramePr>
            <a:graphicFrameLocks noGrp="1"/>
          </p:cNvGraphicFramePr>
          <p:nvPr/>
        </p:nvGraphicFramePr>
        <p:xfrm>
          <a:off x="4786312" y="2500306"/>
          <a:ext cx="4357687" cy="2194560"/>
        </p:xfrm>
        <a:graphic>
          <a:graphicData uri="http://schemas.openxmlformats.org/drawingml/2006/table">
            <a:tbl>
              <a:tblPr firstRow="1" firstCol="1">
                <a:tableStyleId>{9D7B26C5-4107-4FEC-AEDC-1716B250A1EF}</a:tableStyleId>
              </a:tblPr>
              <a:tblGrid>
                <a:gridCol w="2143142"/>
                <a:gridCol w="1242570"/>
                <a:gridCol w="971975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Yacimiento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 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 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b="1" u="none" strike="noStrike" dirty="0"/>
                        <a:t>Total </a:t>
                      </a:r>
                      <a:r>
                        <a:rPr lang="es-CL" sz="1800" b="1" u="none" strike="noStrike" dirty="0" smtClean="0"/>
                        <a:t>mineral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smtClean="0"/>
                        <a:t>260.000.000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 smtClean="0"/>
                        <a:t>m3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Densidad 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2,7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t/m3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800" u="none" strike="noStrike" dirty="0" smtClean="0"/>
                        <a:t>Total mineral</a:t>
                      </a:r>
                      <a:endParaRPr lang="es-CL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702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Mton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Largo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1000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m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Ancho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200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m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Profundidad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1300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m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Ley CuT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2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%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7699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71472" y="2512692"/>
          <a:ext cx="4500594" cy="1219200"/>
        </p:xfrm>
        <a:graphic>
          <a:graphicData uri="http://schemas.openxmlformats.org/drawingml/2006/table">
            <a:tbl>
              <a:tblPr firstCol="1">
                <a:tableStyleId>{616DA210-FB5B-4158-B5E0-FEB733F419BA}</a:tableStyleId>
              </a:tblPr>
              <a:tblGrid>
                <a:gridCol w="2080020"/>
                <a:gridCol w="837031"/>
                <a:gridCol w="1583543"/>
              </a:tblGrid>
              <a:tr h="47624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Costo </a:t>
                      </a:r>
                      <a:r>
                        <a:rPr lang="es-CL" sz="1600" u="none" strike="noStrike" dirty="0" err="1" smtClean="0"/>
                        <a:t>esteril</a:t>
                      </a:r>
                      <a:r>
                        <a:rPr lang="es-CL" sz="1600" u="none" strike="noStrike" dirty="0" smtClean="0"/>
                        <a:t> Open </a:t>
                      </a:r>
                      <a:r>
                        <a:rPr lang="es-CL" sz="1600" u="none" strike="noStrike" dirty="0" err="1" smtClean="0"/>
                        <a:t>Pit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1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US$/ton esteril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Costo mineral Open </a:t>
                      </a:r>
                      <a:r>
                        <a:rPr lang="es-CL" sz="1600" u="none" strike="noStrike" dirty="0" err="1"/>
                        <a:t>Pit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1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US$/ton mineral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u="none" strike="noStrike" dirty="0"/>
                        <a:t>Costo </a:t>
                      </a:r>
                      <a:r>
                        <a:rPr lang="es-CL" sz="1600" b="1" u="none" strike="noStrike" dirty="0" smtClean="0"/>
                        <a:t>Subterránea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7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US$/ton mineral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Costo Planta</a:t>
                      </a:r>
                      <a:endParaRPr lang="es-CL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600" u="none" strike="noStrike" dirty="0" smtClean="0"/>
                        <a:t>US$/ton mineral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Costo </a:t>
                      </a:r>
                      <a:r>
                        <a:rPr lang="es-CL" sz="1600" u="none" strike="noStrike" smtClean="0"/>
                        <a:t>Fund. </a:t>
                      </a:r>
                      <a:r>
                        <a:rPr lang="es-CL" sz="1600" u="none" strike="noStrike" dirty="0" err="1"/>
                        <a:t>Ref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540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US$/ton Cu fino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71472" y="4214818"/>
          <a:ext cx="4357719" cy="487680"/>
        </p:xfrm>
        <a:graphic>
          <a:graphicData uri="http://schemas.openxmlformats.org/drawingml/2006/table">
            <a:tbl>
              <a:tblPr firstCol="1">
                <a:tableStyleId>{616DA210-FB5B-4158-B5E0-FEB733F419BA}</a:tableStyleId>
              </a:tblPr>
              <a:tblGrid>
                <a:gridCol w="2915966"/>
                <a:gridCol w="469771"/>
                <a:gridCol w="971982"/>
              </a:tblGrid>
              <a:tr h="47624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Inversión inicial cielo abierto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1000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MUS$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Inversión subte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2000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MUS$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571472" y="5113986"/>
          <a:ext cx="3416300" cy="529592"/>
        </p:xfrm>
        <a:graphic>
          <a:graphicData uri="http://schemas.openxmlformats.org/drawingml/2006/table">
            <a:tbl>
              <a:tblPr firstCol="1">
                <a:tableStyleId>{616DA210-FB5B-4158-B5E0-FEB733F419BA}</a:tableStyleId>
              </a:tblPr>
              <a:tblGrid>
                <a:gridCol w="1892300"/>
                <a:gridCol w="762000"/>
                <a:gridCol w="762000"/>
              </a:tblGrid>
              <a:tr h="28575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Producción rajo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100.000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err="1"/>
                        <a:t>tpd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Producción subte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smtClean="0"/>
                        <a:t>100.000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err="1"/>
                        <a:t>tpd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829919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s-CL" sz="2400" dirty="0" smtClean="0"/>
              <a:t>Con los siguientes términos de referencia</a:t>
            </a:r>
            <a:endParaRPr lang="es-CL" sz="2400" dirty="0"/>
          </a:p>
          <a:p>
            <a:endParaRPr lang="es-CL" sz="1800" dirty="0"/>
          </a:p>
          <a:p>
            <a:endParaRPr lang="es-CL" sz="2000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Enunciado</a:t>
            </a:r>
            <a:endParaRPr kumimoji="0" lang="es-C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571472" y="2084064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i="1" dirty="0" smtClean="0"/>
              <a:t>Perfil de costos</a:t>
            </a:r>
            <a:endParaRPr lang="es-CL" i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00034" y="3786190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i="1" dirty="0" smtClean="0"/>
              <a:t>Perfil de inversiones</a:t>
            </a:r>
            <a:endParaRPr lang="es-CL" i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71472" y="475679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i="1" dirty="0" smtClean="0"/>
              <a:t>Producción</a:t>
            </a:r>
            <a:endParaRPr lang="es-CL" i="1" dirty="0"/>
          </a:p>
        </p:txBody>
      </p:sp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4572000" y="5072074"/>
          <a:ext cx="4143403" cy="731520"/>
        </p:xfrm>
        <a:graphic>
          <a:graphicData uri="http://schemas.openxmlformats.org/drawingml/2006/table">
            <a:tbl>
              <a:tblPr firstRow="1" firstCol="1">
                <a:tableStyleId>{616DA210-FB5B-4158-B5E0-FEB733F419BA}</a:tableStyleId>
              </a:tblPr>
              <a:tblGrid>
                <a:gridCol w="1992037"/>
                <a:gridCol w="717134"/>
                <a:gridCol w="1434232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Precio Cu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u="none" strike="noStrike" dirty="0"/>
                        <a:t>US$/lb </a:t>
                      </a:r>
                      <a:r>
                        <a:rPr lang="es-CL" sz="1600" b="0" u="none" strike="noStrike" dirty="0" err="1"/>
                        <a:t>CuT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Precio </a:t>
                      </a:r>
                      <a:r>
                        <a:rPr lang="es-CL" sz="1600" u="none" strike="noStrike" dirty="0" err="1"/>
                        <a:t>CuT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4400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US$/ton Cu fino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Recuperación metal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 smtClean="0"/>
                        <a:t>95</a:t>
                      </a:r>
                      <a:r>
                        <a:rPr lang="es-CL" sz="1600" u="none" strike="noStrike" dirty="0"/>
                        <a:t>%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CL" dirty="0" smtClean="0"/>
              <a:t>Enunciado</a:t>
            </a:r>
            <a:endParaRPr lang="es-CL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082681"/>
            <a:ext cx="1979712" cy="77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67722"/>
            <a:ext cx="1368152" cy="10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5857884" y="1857364"/>
            <a:ext cx="32861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El estéril será función de la profundización </a:t>
            </a:r>
            <a:r>
              <a:rPr lang="es-CL" smtClean="0"/>
              <a:t>del </a:t>
            </a:r>
            <a:r>
              <a:rPr lang="es-CL" smtClean="0"/>
              <a:t>pit.</a:t>
            </a:r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El </a:t>
            </a:r>
            <a:r>
              <a:rPr lang="es-CL" dirty="0" err="1" smtClean="0"/>
              <a:t>angulo</a:t>
            </a:r>
            <a:r>
              <a:rPr lang="es-CL" dirty="0" smtClean="0"/>
              <a:t> global de talud es de </a:t>
            </a:r>
            <a:r>
              <a:rPr lang="es-CL" b="1" dirty="0" smtClean="0"/>
              <a:t>45°</a:t>
            </a:r>
          </a:p>
          <a:p>
            <a:endParaRPr lang="es-CL" dirty="0" smtClean="0"/>
          </a:p>
          <a:p>
            <a:r>
              <a:rPr lang="es-CL" dirty="0" smtClean="0"/>
              <a:t>Como simplificación puede considerarse un análisis 2D</a:t>
            </a:r>
            <a:endParaRPr lang="es-CL" dirty="0"/>
          </a:p>
        </p:txBody>
      </p:sp>
      <p:grpSp>
        <p:nvGrpSpPr>
          <p:cNvPr id="53" name="52 Grupo"/>
          <p:cNvGrpSpPr/>
          <p:nvPr/>
        </p:nvGrpSpPr>
        <p:grpSpPr>
          <a:xfrm>
            <a:off x="-540568" y="1700808"/>
            <a:ext cx="6120680" cy="4401780"/>
            <a:chOff x="-540568" y="1700808"/>
            <a:chExt cx="6120680" cy="4401780"/>
          </a:xfrm>
        </p:grpSpPr>
        <p:sp>
          <p:nvSpPr>
            <p:cNvPr id="37" name="36 Trapecio"/>
            <p:cNvSpPr/>
            <p:nvPr/>
          </p:nvSpPr>
          <p:spPr>
            <a:xfrm rot="10800000">
              <a:off x="467544" y="1700808"/>
              <a:ext cx="5112568" cy="2088232"/>
            </a:xfrm>
            <a:prstGeom prst="trapezoid">
              <a:avLst>
                <a:gd name="adj" fmla="val 75683"/>
              </a:avLst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6" name="35 Trapecio"/>
            <p:cNvSpPr/>
            <p:nvPr/>
          </p:nvSpPr>
          <p:spPr>
            <a:xfrm rot="10800000">
              <a:off x="899592" y="1700808"/>
              <a:ext cx="4248472" cy="1584176"/>
            </a:xfrm>
            <a:prstGeom prst="trapezoid">
              <a:avLst>
                <a:gd name="adj" fmla="val 75683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539552" y="5733256"/>
              <a:ext cx="4572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i="1" dirty="0" smtClean="0"/>
                <a:t>Perfil Transversal</a:t>
              </a:r>
            </a:p>
          </p:txBody>
        </p:sp>
        <p:grpSp>
          <p:nvGrpSpPr>
            <p:cNvPr id="34" name="33 Grupo"/>
            <p:cNvGrpSpPr/>
            <p:nvPr/>
          </p:nvGrpSpPr>
          <p:grpSpPr>
            <a:xfrm>
              <a:off x="-540568" y="1700808"/>
              <a:ext cx="5371530" cy="4113748"/>
              <a:chOff x="-612576" y="1700808"/>
              <a:chExt cx="5371530" cy="4113748"/>
            </a:xfrm>
          </p:grpSpPr>
          <p:grpSp>
            <p:nvGrpSpPr>
              <p:cNvPr id="15" name="14 Grupo"/>
              <p:cNvGrpSpPr/>
              <p:nvPr/>
            </p:nvGrpSpPr>
            <p:grpSpPr>
              <a:xfrm>
                <a:off x="1187624" y="1700808"/>
                <a:ext cx="3528392" cy="3728456"/>
                <a:chOff x="1116186" y="2415188"/>
                <a:chExt cx="3528392" cy="3728456"/>
              </a:xfrm>
            </p:grpSpPr>
            <p:sp>
              <p:nvSpPr>
                <p:cNvPr id="7" name="6 Trapecio"/>
                <p:cNvSpPr/>
                <p:nvPr/>
              </p:nvSpPr>
              <p:spPr>
                <a:xfrm rot="10800000">
                  <a:off x="1116186" y="2415188"/>
                  <a:ext cx="3528392" cy="1080120"/>
                </a:xfrm>
                <a:prstGeom prst="trapezoid">
                  <a:avLst>
                    <a:gd name="adj" fmla="val 75683"/>
                  </a:avLst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L"/>
                </a:p>
              </p:txBody>
            </p:sp>
            <p:sp>
              <p:nvSpPr>
                <p:cNvPr id="11" name="10 Rectángulo"/>
                <p:cNvSpPr/>
                <p:nvPr/>
              </p:nvSpPr>
              <p:spPr>
                <a:xfrm>
                  <a:off x="1908274" y="2415188"/>
                  <a:ext cx="1944216" cy="3728456"/>
                </a:xfrm>
                <a:prstGeom prst="rect">
                  <a:avLst/>
                </a:prstGeom>
                <a:solidFill>
                  <a:schemeClr val="bg2">
                    <a:lumMod val="50000"/>
                    <a:alpha val="69000"/>
                  </a:schemeClr>
                </a:solidFill>
                <a:ln w="349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L"/>
                </a:p>
              </p:txBody>
            </p:sp>
          </p:grpSp>
          <p:sp>
            <p:nvSpPr>
              <p:cNvPr id="26" name="25 CuadroTexto"/>
              <p:cNvSpPr txBox="1"/>
              <p:nvPr/>
            </p:nvSpPr>
            <p:spPr>
              <a:xfrm>
                <a:off x="1115616" y="5445224"/>
                <a:ext cx="3643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b="1" dirty="0" smtClean="0"/>
                  <a:t>200 m</a:t>
                </a:r>
                <a:endParaRPr lang="es-CL" b="1" dirty="0"/>
              </a:p>
            </p:txBody>
          </p:sp>
          <p:cxnSp>
            <p:nvCxnSpPr>
              <p:cNvPr id="28" name="27 Conector recto de flecha"/>
              <p:cNvCxnSpPr/>
              <p:nvPr/>
            </p:nvCxnSpPr>
            <p:spPr>
              <a:xfrm>
                <a:off x="1979712" y="5445224"/>
                <a:ext cx="1944216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28 Conector recto de flecha"/>
              <p:cNvCxnSpPr/>
              <p:nvPr/>
            </p:nvCxnSpPr>
            <p:spPr>
              <a:xfrm rot="16200000" flipH="1">
                <a:off x="-50856" y="3587360"/>
                <a:ext cx="3799894" cy="2679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32 CuadroTexto"/>
              <p:cNvSpPr txBox="1"/>
              <p:nvPr/>
            </p:nvSpPr>
            <p:spPr>
              <a:xfrm>
                <a:off x="-612576" y="4005064"/>
                <a:ext cx="3643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L" b="1" dirty="0" smtClean="0"/>
                  <a:t>1300 m</a:t>
                </a:r>
                <a:endParaRPr lang="es-CL" b="1" dirty="0"/>
              </a:p>
            </p:txBody>
          </p:sp>
        </p:grpSp>
        <p:cxnSp>
          <p:nvCxnSpPr>
            <p:cNvPr id="38" name="37 Conector recto de flecha"/>
            <p:cNvCxnSpPr/>
            <p:nvPr/>
          </p:nvCxnSpPr>
          <p:spPr>
            <a:xfrm rot="5400000">
              <a:off x="2664582" y="2240074"/>
              <a:ext cx="108012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39 CuadroTexto"/>
            <p:cNvSpPr txBox="1"/>
            <p:nvPr/>
          </p:nvSpPr>
          <p:spPr>
            <a:xfrm>
              <a:off x="2987824" y="198884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b="1" dirty="0" smtClean="0"/>
                <a:t>H1</a:t>
              </a:r>
              <a:endParaRPr lang="es-CL" b="1" dirty="0"/>
            </a:p>
          </p:txBody>
        </p:sp>
        <p:cxnSp>
          <p:nvCxnSpPr>
            <p:cNvPr id="41" name="40 Conector recto de flecha"/>
            <p:cNvCxnSpPr/>
            <p:nvPr/>
          </p:nvCxnSpPr>
          <p:spPr>
            <a:xfrm rot="5400000">
              <a:off x="1908498" y="2492102"/>
              <a:ext cx="1584176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42 CuadroTexto"/>
            <p:cNvSpPr txBox="1"/>
            <p:nvPr/>
          </p:nvSpPr>
          <p:spPr>
            <a:xfrm>
              <a:off x="2483768" y="220486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b="1" dirty="0" smtClean="0"/>
                <a:t>H2</a:t>
              </a:r>
              <a:endParaRPr lang="es-CL" b="1" dirty="0"/>
            </a:p>
          </p:txBody>
        </p:sp>
      </p:grpSp>
      <p:grpSp>
        <p:nvGrpSpPr>
          <p:cNvPr id="52" name="51 Grupo"/>
          <p:cNvGrpSpPr/>
          <p:nvPr/>
        </p:nvGrpSpPr>
        <p:grpSpPr>
          <a:xfrm>
            <a:off x="4644008" y="4214818"/>
            <a:ext cx="3888432" cy="1815762"/>
            <a:chOff x="4644008" y="4214818"/>
            <a:chExt cx="3888432" cy="1815762"/>
          </a:xfrm>
        </p:grpSpPr>
        <p:sp>
          <p:nvSpPr>
            <p:cNvPr id="21" name="20 Rectángulo"/>
            <p:cNvSpPr/>
            <p:nvPr/>
          </p:nvSpPr>
          <p:spPr>
            <a:xfrm>
              <a:off x="5643570" y="4214818"/>
              <a:ext cx="2857520" cy="107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5929322" y="4214818"/>
              <a:ext cx="2214578" cy="10715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En </a:t>
              </a:r>
              <a:endParaRPr lang="es-CL" dirty="0"/>
            </a:p>
          </p:txBody>
        </p:sp>
        <p:sp>
          <p:nvSpPr>
            <p:cNvPr id="23" name="22 Rectángulo"/>
            <p:cNvSpPr/>
            <p:nvPr/>
          </p:nvSpPr>
          <p:spPr>
            <a:xfrm>
              <a:off x="6357950" y="4214818"/>
              <a:ext cx="1285884" cy="107157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5652120" y="5661248"/>
              <a:ext cx="2857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i="1" dirty="0" smtClean="0"/>
                <a:t>Vista en planta </a:t>
              </a:r>
            </a:p>
          </p:txBody>
        </p:sp>
        <p:cxnSp>
          <p:nvCxnSpPr>
            <p:cNvPr id="44" name="43 Conector recto de flecha"/>
            <p:cNvCxnSpPr/>
            <p:nvPr/>
          </p:nvCxnSpPr>
          <p:spPr>
            <a:xfrm rot="5400000" flipH="1" flipV="1">
              <a:off x="4968838" y="4760354"/>
              <a:ext cx="108012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46 CuadroTexto"/>
            <p:cNvSpPr txBox="1"/>
            <p:nvPr/>
          </p:nvSpPr>
          <p:spPr>
            <a:xfrm>
              <a:off x="4644008" y="4581128"/>
              <a:ext cx="999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b="1" dirty="0" smtClean="0"/>
                <a:t>200 m</a:t>
              </a:r>
              <a:endParaRPr lang="es-CL" b="1" dirty="0"/>
            </a:p>
          </p:txBody>
        </p:sp>
        <p:cxnSp>
          <p:nvCxnSpPr>
            <p:cNvPr id="48" name="47 Conector recto de flecha"/>
            <p:cNvCxnSpPr/>
            <p:nvPr/>
          </p:nvCxnSpPr>
          <p:spPr>
            <a:xfrm flipV="1">
              <a:off x="5660504" y="5445224"/>
              <a:ext cx="2871936" cy="838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50 CuadroTexto"/>
            <p:cNvSpPr txBox="1"/>
            <p:nvPr/>
          </p:nvSpPr>
          <p:spPr>
            <a:xfrm>
              <a:off x="6516216" y="5373216"/>
              <a:ext cx="999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L" b="1" dirty="0" smtClean="0"/>
                <a:t>1000 m</a:t>
              </a:r>
              <a:endParaRPr lang="es-CL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1555</TotalTime>
  <Words>1487</Words>
  <Application>Microsoft Office PowerPoint</Application>
  <PresentationFormat>Presentación en pantalla (4:3)</PresentationFormat>
  <Paragraphs>557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Tema de Office</vt:lpstr>
      <vt:lpstr>Ejercicio Transición Open Pit-Subterránea</vt:lpstr>
      <vt:lpstr>Diapositiva 2</vt:lpstr>
      <vt:lpstr>Diapositiva 3</vt:lpstr>
      <vt:lpstr>Diapositiva 4</vt:lpstr>
      <vt:lpstr>Diapositiva 5</vt:lpstr>
      <vt:lpstr>Diapositiva 6</vt:lpstr>
      <vt:lpstr>Enunciado</vt:lpstr>
      <vt:lpstr>Diapositiva 8</vt:lpstr>
      <vt:lpstr>Enunciado</vt:lpstr>
      <vt:lpstr>Enunciado</vt:lpstr>
      <vt:lpstr>Diapositiva 11</vt:lpstr>
      <vt:lpstr>Enunciado</vt:lpstr>
      <vt:lpstr>Diapositiva 13</vt:lpstr>
      <vt:lpstr>Diapositiva 14</vt:lpstr>
      <vt:lpstr>Diapositiva 15</vt:lpstr>
      <vt:lpstr>Evaluación económica de la explotación a cielo abierto</vt:lpstr>
      <vt:lpstr>Evaluación económica de la explotación a cielo abierto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Transición </vt:lpstr>
      <vt:lpstr>Transición </vt:lpstr>
    </vt:vector>
  </TitlesOfParts>
  <Company>U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Ejercicio Fragmentación</dc:title>
  <dc:creator>Migue</dc:creator>
  <cp:lastModifiedBy>Usuario</cp:lastModifiedBy>
  <cp:revision>209</cp:revision>
  <dcterms:created xsi:type="dcterms:W3CDTF">2011-06-22T16:00:10Z</dcterms:created>
  <dcterms:modified xsi:type="dcterms:W3CDTF">2011-10-22T02:09:22Z</dcterms:modified>
</cp:coreProperties>
</file>