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9" r:id="rId5"/>
    <p:sldId id="273" r:id="rId6"/>
    <p:sldId id="272" r:id="rId7"/>
    <p:sldId id="274" r:id="rId8"/>
    <p:sldId id="275" r:id="rId9"/>
    <p:sldId id="276" r:id="rId10"/>
    <p:sldId id="277" r:id="rId11"/>
    <p:sldId id="266" r:id="rId12"/>
    <p:sldId id="278" r:id="rId13"/>
  </p:sldIdLst>
  <p:sldSz cx="9144000" cy="6858000" type="screen4x3"/>
  <p:notesSz cx="7045325" cy="9345613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39950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82961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07125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2750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68357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92868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8206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1711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446675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4482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99344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D1F16-506A-4CD8-B360-C5E2B13F7EAA}" type="datetimeFigureOut">
              <a:rPr lang="es-CL" smtClean="0"/>
              <a:pPr/>
              <a:t>22-10-2011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64100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Ejercicio Cálculo de </a:t>
            </a:r>
            <a:r>
              <a:rPr lang="es-CL" dirty="0" err="1" smtClean="0"/>
              <a:t>Hundibilidad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Luis Felipe Orellana</a:t>
            </a:r>
          </a:p>
          <a:p>
            <a:r>
              <a:rPr lang="es-CL" dirty="0" smtClean="0"/>
              <a:t>Pablo Paredes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8067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6. Determinación de Número de Estabilidad N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790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500306"/>
            <a:ext cx="3219450" cy="619125"/>
          </a:xfrm>
          <a:prstGeom prst="rect">
            <a:avLst/>
          </a:prstGeom>
          <a:noFill/>
        </p:spPr>
      </p:pic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429000"/>
            <a:ext cx="5286412" cy="5818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7039" y="473166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67" y="158207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16" name="15 Grupo"/>
          <p:cNvGrpSpPr/>
          <p:nvPr/>
        </p:nvGrpSpPr>
        <p:grpSpPr>
          <a:xfrm>
            <a:off x="0" y="1009650"/>
            <a:ext cx="9144000" cy="5681681"/>
            <a:chOff x="0" y="1009650"/>
            <a:chExt cx="9144000" cy="5681681"/>
          </a:xfrm>
        </p:grpSpPr>
        <p:pic>
          <p:nvPicPr>
            <p:cNvPr id="30721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5786" y="1285860"/>
              <a:ext cx="7667625" cy="526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6" name="25 Conector recto de flecha"/>
            <p:cNvCxnSpPr/>
            <p:nvPr/>
          </p:nvCxnSpPr>
          <p:spPr>
            <a:xfrm>
              <a:off x="1285852" y="4071942"/>
              <a:ext cx="5143536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 de flecha"/>
            <p:cNvCxnSpPr/>
            <p:nvPr/>
          </p:nvCxnSpPr>
          <p:spPr>
            <a:xfrm rot="5400000">
              <a:off x="5394331" y="5106999"/>
              <a:ext cx="2070908" cy="79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722" name="Picture 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28728" y="3429000"/>
              <a:ext cx="1590675" cy="55245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</p:pic>
        <p:sp>
          <p:nvSpPr>
            <p:cNvPr id="30724" name="Rectangle 4"/>
            <p:cNvSpPr>
              <a:spLocks noChangeArrowheads="1"/>
            </p:cNvSpPr>
            <p:nvPr/>
          </p:nvSpPr>
          <p:spPr bwMode="auto">
            <a:xfrm>
              <a:off x="0" y="1009650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27" name="Rectangle 7"/>
            <p:cNvSpPr>
              <a:spLocks noChangeArrowheads="1"/>
            </p:cNvSpPr>
            <p:nvPr/>
          </p:nvSpPr>
          <p:spPr bwMode="auto">
            <a:xfrm>
              <a:off x="0" y="1076325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728" name="Picture 8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00826" y="6072206"/>
              <a:ext cx="2476500" cy="61912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</p:pic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0" y="1076325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64251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7. Radio Hidráulico y Dimensiones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790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357430"/>
            <a:ext cx="2933700" cy="1181100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9399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643314"/>
            <a:ext cx="5495925" cy="5810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8" name="57 Grupo"/>
          <p:cNvGrpSpPr/>
          <p:nvPr/>
        </p:nvGrpSpPr>
        <p:grpSpPr>
          <a:xfrm>
            <a:off x="5357818" y="3000372"/>
            <a:ext cx="3357586" cy="3357562"/>
            <a:chOff x="5500694" y="3143248"/>
            <a:chExt cx="2786082" cy="3000178"/>
          </a:xfrm>
        </p:grpSpPr>
        <p:sp>
          <p:nvSpPr>
            <p:cNvPr id="59" name="58 Forma libre"/>
            <p:cNvSpPr/>
            <p:nvPr/>
          </p:nvSpPr>
          <p:spPr>
            <a:xfrm rot="10800000">
              <a:off x="6572264" y="3143248"/>
              <a:ext cx="1357322" cy="2545816"/>
            </a:xfrm>
            <a:custGeom>
              <a:avLst/>
              <a:gdLst>
                <a:gd name="connsiteX0" fmla="*/ 147378 w 1340073"/>
                <a:gd name="connsiteY0" fmla="*/ 119269 h 1292240"/>
                <a:gd name="connsiteX1" fmla="*/ 81117 w 1340073"/>
                <a:gd name="connsiteY1" fmla="*/ 185530 h 1292240"/>
                <a:gd name="connsiteX2" fmla="*/ 54612 w 1340073"/>
                <a:gd name="connsiteY2" fmla="*/ 265043 h 1292240"/>
                <a:gd name="connsiteX3" fmla="*/ 67864 w 1340073"/>
                <a:gd name="connsiteY3" fmla="*/ 503582 h 1292240"/>
                <a:gd name="connsiteX4" fmla="*/ 81117 w 1340073"/>
                <a:gd name="connsiteY4" fmla="*/ 649356 h 1292240"/>
                <a:gd name="connsiteX5" fmla="*/ 107621 w 1340073"/>
                <a:gd name="connsiteY5" fmla="*/ 675861 h 1292240"/>
                <a:gd name="connsiteX6" fmla="*/ 120873 w 1340073"/>
                <a:gd name="connsiteY6" fmla="*/ 715617 h 1292240"/>
                <a:gd name="connsiteX7" fmla="*/ 147378 w 1340073"/>
                <a:gd name="connsiteY7" fmla="*/ 742122 h 1292240"/>
                <a:gd name="connsiteX8" fmla="*/ 134125 w 1340073"/>
                <a:gd name="connsiteY8" fmla="*/ 874643 h 1292240"/>
                <a:gd name="connsiteX9" fmla="*/ 120873 w 1340073"/>
                <a:gd name="connsiteY9" fmla="*/ 914400 h 1292240"/>
                <a:gd name="connsiteX10" fmla="*/ 81117 w 1340073"/>
                <a:gd name="connsiteY10" fmla="*/ 940904 h 1292240"/>
                <a:gd name="connsiteX11" fmla="*/ 28108 w 1340073"/>
                <a:gd name="connsiteY11" fmla="*/ 1020417 h 1292240"/>
                <a:gd name="connsiteX12" fmla="*/ 1604 w 1340073"/>
                <a:gd name="connsiteY12" fmla="*/ 1126435 h 1292240"/>
                <a:gd name="connsiteX13" fmla="*/ 14856 w 1340073"/>
                <a:gd name="connsiteY13" fmla="*/ 1245704 h 1292240"/>
                <a:gd name="connsiteX14" fmla="*/ 54612 w 1340073"/>
                <a:gd name="connsiteY14" fmla="*/ 1258956 h 1292240"/>
                <a:gd name="connsiteX15" fmla="*/ 147378 w 1340073"/>
                <a:gd name="connsiteY15" fmla="*/ 1285461 h 1292240"/>
                <a:gd name="connsiteX16" fmla="*/ 359412 w 1340073"/>
                <a:gd name="connsiteY16" fmla="*/ 1272209 h 1292240"/>
                <a:gd name="connsiteX17" fmla="*/ 412421 w 1340073"/>
                <a:gd name="connsiteY17" fmla="*/ 1258956 h 1292240"/>
                <a:gd name="connsiteX18" fmla="*/ 889499 w 1340073"/>
                <a:gd name="connsiteY18" fmla="*/ 1272209 h 1292240"/>
                <a:gd name="connsiteX19" fmla="*/ 1273812 w 1340073"/>
                <a:gd name="connsiteY19" fmla="*/ 1258956 h 1292240"/>
                <a:gd name="connsiteX20" fmla="*/ 1287064 w 1340073"/>
                <a:gd name="connsiteY20" fmla="*/ 1192695 h 1292240"/>
                <a:gd name="connsiteX21" fmla="*/ 1340073 w 1340073"/>
                <a:gd name="connsiteY21" fmla="*/ 1099930 h 1292240"/>
                <a:gd name="connsiteX22" fmla="*/ 1326821 w 1340073"/>
                <a:gd name="connsiteY22" fmla="*/ 834887 h 1292240"/>
                <a:gd name="connsiteX23" fmla="*/ 1300317 w 1340073"/>
                <a:gd name="connsiteY23" fmla="*/ 808382 h 1292240"/>
                <a:gd name="connsiteX24" fmla="*/ 1287064 w 1340073"/>
                <a:gd name="connsiteY24" fmla="*/ 755374 h 1292240"/>
                <a:gd name="connsiteX25" fmla="*/ 1234056 w 1340073"/>
                <a:gd name="connsiteY25" fmla="*/ 675861 h 1292240"/>
                <a:gd name="connsiteX26" fmla="*/ 1220804 w 1340073"/>
                <a:gd name="connsiteY26" fmla="*/ 636104 h 1292240"/>
                <a:gd name="connsiteX27" fmla="*/ 1247308 w 1340073"/>
                <a:gd name="connsiteY27" fmla="*/ 450574 h 1292240"/>
                <a:gd name="connsiteX28" fmla="*/ 1273812 w 1340073"/>
                <a:gd name="connsiteY28" fmla="*/ 410817 h 1292240"/>
                <a:gd name="connsiteX29" fmla="*/ 1260560 w 1340073"/>
                <a:gd name="connsiteY29" fmla="*/ 198782 h 1292240"/>
                <a:gd name="connsiteX30" fmla="*/ 1181047 w 1340073"/>
                <a:gd name="connsiteY30" fmla="*/ 185530 h 1292240"/>
                <a:gd name="connsiteX31" fmla="*/ 1088282 w 1340073"/>
                <a:gd name="connsiteY31" fmla="*/ 79513 h 1292240"/>
                <a:gd name="connsiteX32" fmla="*/ 955760 w 1340073"/>
                <a:gd name="connsiteY32" fmla="*/ 39756 h 1292240"/>
                <a:gd name="connsiteX33" fmla="*/ 876247 w 1340073"/>
                <a:gd name="connsiteY33" fmla="*/ 13252 h 1292240"/>
                <a:gd name="connsiteX34" fmla="*/ 836491 w 1340073"/>
                <a:gd name="connsiteY34" fmla="*/ 0 h 1292240"/>
                <a:gd name="connsiteX35" fmla="*/ 558195 w 1340073"/>
                <a:gd name="connsiteY35" fmla="*/ 13252 h 1292240"/>
                <a:gd name="connsiteX36" fmla="*/ 518438 w 1340073"/>
                <a:gd name="connsiteY36" fmla="*/ 26504 h 1292240"/>
                <a:gd name="connsiteX37" fmla="*/ 425673 w 1340073"/>
                <a:gd name="connsiteY37" fmla="*/ 53009 h 1292240"/>
                <a:gd name="connsiteX38" fmla="*/ 266647 w 1340073"/>
                <a:gd name="connsiteY38" fmla="*/ 39756 h 1292240"/>
                <a:gd name="connsiteX39" fmla="*/ 134125 w 1340073"/>
                <a:gd name="connsiteY39" fmla="*/ 92765 h 1292240"/>
                <a:gd name="connsiteX40" fmla="*/ 147378 w 1340073"/>
                <a:gd name="connsiteY40" fmla="*/ 119269 h 1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340073" h="1292240">
                  <a:moveTo>
                    <a:pt x="147378" y="119269"/>
                  </a:moveTo>
                  <a:cubicBezTo>
                    <a:pt x="138543" y="134730"/>
                    <a:pt x="99717" y="143681"/>
                    <a:pt x="81117" y="185530"/>
                  </a:cubicBezTo>
                  <a:cubicBezTo>
                    <a:pt x="69770" y="211060"/>
                    <a:pt x="54612" y="265043"/>
                    <a:pt x="54612" y="265043"/>
                  </a:cubicBezTo>
                  <a:cubicBezTo>
                    <a:pt x="59029" y="344556"/>
                    <a:pt x="62385" y="424135"/>
                    <a:pt x="67864" y="503582"/>
                  </a:cubicBezTo>
                  <a:cubicBezTo>
                    <a:pt x="71221" y="552258"/>
                    <a:pt x="70146" y="601814"/>
                    <a:pt x="81117" y="649356"/>
                  </a:cubicBezTo>
                  <a:cubicBezTo>
                    <a:pt x="83926" y="661530"/>
                    <a:pt x="98786" y="667026"/>
                    <a:pt x="107621" y="675861"/>
                  </a:cubicBezTo>
                  <a:cubicBezTo>
                    <a:pt x="112038" y="689113"/>
                    <a:pt x="113686" y="703639"/>
                    <a:pt x="120873" y="715617"/>
                  </a:cubicBezTo>
                  <a:cubicBezTo>
                    <a:pt x="127301" y="726331"/>
                    <a:pt x="146340" y="729671"/>
                    <a:pt x="147378" y="742122"/>
                  </a:cubicBezTo>
                  <a:cubicBezTo>
                    <a:pt x="151065" y="786363"/>
                    <a:pt x="140876" y="830765"/>
                    <a:pt x="134125" y="874643"/>
                  </a:cubicBezTo>
                  <a:cubicBezTo>
                    <a:pt x="132001" y="888450"/>
                    <a:pt x="129599" y="903492"/>
                    <a:pt x="120873" y="914400"/>
                  </a:cubicBezTo>
                  <a:cubicBezTo>
                    <a:pt x="110924" y="926837"/>
                    <a:pt x="94369" y="932069"/>
                    <a:pt x="81117" y="940904"/>
                  </a:cubicBezTo>
                  <a:cubicBezTo>
                    <a:pt x="49603" y="1035440"/>
                    <a:pt x="94289" y="921144"/>
                    <a:pt x="28108" y="1020417"/>
                  </a:cubicBezTo>
                  <a:cubicBezTo>
                    <a:pt x="16466" y="1037881"/>
                    <a:pt x="3515" y="1116878"/>
                    <a:pt x="1604" y="1126435"/>
                  </a:cubicBezTo>
                  <a:cubicBezTo>
                    <a:pt x="6021" y="1166191"/>
                    <a:pt x="0" y="1208564"/>
                    <a:pt x="14856" y="1245704"/>
                  </a:cubicBezTo>
                  <a:cubicBezTo>
                    <a:pt x="20044" y="1258674"/>
                    <a:pt x="41181" y="1255118"/>
                    <a:pt x="54612" y="1258956"/>
                  </a:cubicBezTo>
                  <a:cubicBezTo>
                    <a:pt x="171102" y="1292240"/>
                    <a:pt x="52049" y="1253685"/>
                    <a:pt x="147378" y="1285461"/>
                  </a:cubicBezTo>
                  <a:cubicBezTo>
                    <a:pt x="218056" y="1281044"/>
                    <a:pt x="288948" y="1279256"/>
                    <a:pt x="359412" y="1272209"/>
                  </a:cubicBezTo>
                  <a:cubicBezTo>
                    <a:pt x="377535" y="1270397"/>
                    <a:pt x="394207" y="1258956"/>
                    <a:pt x="412421" y="1258956"/>
                  </a:cubicBezTo>
                  <a:cubicBezTo>
                    <a:pt x="571508" y="1258956"/>
                    <a:pt x="730473" y="1267791"/>
                    <a:pt x="889499" y="1272209"/>
                  </a:cubicBezTo>
                  <a:cubicBezTo>
                    <a:pt x="1017603" y="1267791"/>
                    <a:pt x="1148121" y="1284095"/>
                    <a:pt x="1273812" y="1258956"/>
                  </a:cubicBezTo>
                  <a:cubicBezTo>
                    <a:pt x="1295899" y="1254539"/>
                    <a:pt x="1281601" y="1214547"/>
                    <a:pt x="1287064" y="1192695"/>
                  </a:cubicBezTo>
                  <a:cubicBezTo>
                    <a:pt x="1299711" y="1142107"/>
                    <a:pt x="1303937" y="1148112"/>
                    <a:pt x="1340073" y="1099930"/>
                  </a:cubicBezTo>
                  <a:cubicBezTo>
                    <a:pt x="1335656" y="1011582"/>
                    <a:pt x="1338773" y="922534"/>
                    <a:pt x="1326821" y="834887"/>
                  </a:cubicBezTo>
                  <a:cubicBezTo>
                    <a:pt x="1325133" y="822507"/>
                    <a:pt x="1305905" y="819557"/>
                    <a:pt x="1300317" y="808382"/>
                  </a:cubicBezTo>
                  <a:cubicBezTo>
                    <a:pt x="1292172" y="792092"/>
                    <a:pt x="1295209" y="771664"/>
                    <a:pt x="1287064" y="755374"/>
                  </a:cubicBezTo>
                  <a:cubicBezTo>
                    <a:pt x="1272818" y="726883"/>
                    <a:pt x="1234056" y="675861"/>
                    <a:pt x="1234056" y="675861"/>
                  </a:cubicBezTo>
                  <a:cubicBezTo>
                    <a:pt x="1229639" y="662609"/>
                    <a:pt x="1220804" y="650073"/>
                    <a:pt x="1220804" y="636104"/>
                  </a:cubicBezTo>
                  <a:cubicBezTo>
                    <a:pt x="1220804" y="605631"/>
                    <a:pt x="1222783" y="499625"/>
                    <a:pt x="1247308" y="450574"/>
                  </a:cubicBezTo>
                  <a:cubicBezTo>
                    <a:pt x="1254431" y="436328"/>
                    <a:pt x="1264977" y="424069"/>
                    <a:pt x="1273812" y="410817"/>
                  </a:cubicBezTo>
                  <a:cubicBezTo>
                    <a:pt x="1269395" y="340139"/>
                    <a:pt x="1287523" y="264264"/>
                    <a:pt x="1260560" y="198782"/>
                  </a:cubicBezTo>
                  <a:cubicBezTo>
                    <a:pt x="1250329" y="173936"/>
                    <a:pt x="1203060" y="200939"/>
                    <a:pt x="1181047" y="185530"/>
                  </a:cubicBezTo>
                  <a:cubicBezTo>
                    <a:pt x="1040846" y="87390"/>
                    <a:pt x="1193720" y="126374"/>
                    <a:pt x="1088282" y="79513"/>
                  </a:cubicBezTo>
                  <a:cubicBezTo>
                    <a:pt x="1023419" y="50685"/>
                    <a:pt x="1015057" y="57545"/>
                    <a:pt x="955760" y="39756"/>
                  </a:cubicBezTo>
                  <a:cubicBezTo>
                    <a:pt x="929000" y="31728"/>
                    <a:pt x="902751" y="22087"/>
                    <a:pt x="876247" y="13252"/>
                  </a:cubicBezTo>
                  <a:lnTo>
                    <a:pt x="836491" y="0"/>
                  </a:lnTo>
                  <a:cubicBezTo>
                    <a:pt x="743726" y="4417"/>
                    <a:pt x="650745" y="5540"/>
                    <a:pt x="558195" y="13252"/>
                  </a:cubicBezTo>
                  <a:cubicBezTo>
                    <a:pt x="544274" y="14412"/>
                    <a:pt x="531870" y="22666"/>
                    <a:pt x="518438" y="26504"/>
                  </a:cubicBezTo>
                  <a:cubicBezTo>
                    <a:pt x="401983" y="59777"/>
                    <a:pt x="520977" y="21239"/>
                    <a:pt x="425673" y="53009"/>
                  </a:cubicBezTo>
                  <a:cubicBezTo>
                    <a:pt x="372664" y="48591"/>
                    <a:pt x="319839" y="39756"/>
                    <a:pt x="266647" y="39756"/>
                  </a:cubicBezTo>
                  <a:cubicBezTo>
                    <a:pt x="192294" y="39756"/>
                    <a:pt x="159157" y="30187"/>
                    <a:pt x="134125" y="92765"/>
                  </a:cubicBezTo>
                  <a:cubicBezTo>
                    <a:pt x="130844" y="100968"/>
                    <a:pt x="156213" y="103808"/>
                    <a:pt x="147378" y="119269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60" name="59 Conector recto de flecha"/>
            <p:cNvCxnSpPr/>
            <p:nvPr/>
          </p:nvCxnSpPr>
          <p:spPr>
            <a:xfrm rot="5400000">
              <a:off x="5072860" y="4428338"/>
              <a:ext cx="2428892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 de flecha"/>
            <p:cNvCxnSpPr/>
            <p:nvPr/>
          </p:nvCxnSpPr>
          <p:spPr>
            <a:xfrm rot="10800000">
              <a:off x="6572264" y="5715016"/>
              <a:ext cx="1285884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 Box 5"/>
            <p:cNvSpPr txBox="1">
              <a:spLocks noChangeArrowheads="1"/>
            </p:cNvSpPr>
            <p:nvPr/>
          </p:nvSpPr>
          <p:spPr bwMode="auto">
            <a:xfrm>
              <a:off x="6715140" y="5715016"/>
              <a:ext cx="761617" cy="42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500 m</a:t>
              </a:r>
              <a:endParaRPr kumimoji="0" lang="es-C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" name="Text Box 3"/>
            <p:cNvSpPr txBox="1">
              <a:spLocks noChangeArrowheads="1"/>
            </p:cNvSpPr>
            <p:nvPr/>
          </p:nvSpPr>
          <p:spPr bwMode="auto">
            <a:xfrm>
              <a:off x="5500694" y="4357694"/>
              <a:ext cx="1000416" cy="42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1000 m</a:t>
              </a:r>
              <a:endParaRPr kumimoji="0" lang="es-C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63 Rectángulo redondeado"/>
            <p:cNvSpPr/>
            <p:nvPr/>
          </p:nvSpPr>
          <p:spPr>
            <a:xfrm>
              <a:off x="6572264" y="3143248"/>
              <a:ext cx="714380" cy="78581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65" name="64 Conector recto de flecha"/>
            <p:cNvCxnSpPr/>
            <p:nvPr/>
          </p:nvCxnSpPr>
          <p:spPr>
            <a:xfrm rot="10800000">
              <a:off x="6572264" y="4000504"/>
              <a:ext cx="71438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 de flecha"/>
            <p:cNvCxnSpPr/>
            <p:nvPr/>
          </p:nvCxnSpPr>
          <p:spPr>
            <a:xfrm rot="5400000" flipH="1" flipV="1">
              <a:off x="6965967" y="3535363"/>
              <a:ext cx="785818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 Box 3"/>
            <p:cNvSpPr txBox="1">
              <a:spLocks noChangeArrowheads="1"/>
            </p:cNvSpPr>
            <p:nvPr/>
          </p:nvSpPr>
          <p:spPr bwMode="auto">
            <a:xfrm>
              <a:off x="6643702" y="4000504"/>
              <a:ext cx="1000132" cy="42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20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34" charset="0"/>
                </a:rPr>
                <a:t>112 m</a:t>
              </a:r>
            </a:p>
          </p:txBody>
        </p:sp>
        <p:sp>
          <p:nvSpPr>
            <p:cNvPr id="68" name="Text Box 3"/>
            <p:cNvSpPr txBox="1">
              <a:spLocks noChangeArrowheads="1"/>
            </p:cNvSpPr>
            <p:nvPr/>
          </p:nvSpPr>
          <p:spPr bwMode="auto">
            <a:xfrm>
              <a:off x="7358082" y="3357562"/>
              <a:ext cx="928694" cy="42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L" sz="2000" b="1" dirty="0" smtClean="0">
                  <a:solidFill>
                    <a:schemeClr val="tx2"/>
                  </a:solidFill>
                  <a:latin typeface="Arial" pitchFamily="34" charset="0"/>
                </a:rPr>
                <a:t>112 m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69" name="68 CuadroTexto"/>
          <p:cNvSpPr txBox="1"/>
          <p:nvPr/>
        </p:nvSpPr>
        <p:spPr>
          <a:xfrm>
            <a:off x="6500826" y="6143644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 smtClean="0"/>
              <a:t>Planta</a:t>
            </a:r>
            <a:endParaRPr lang="es-C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Enunciado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41759"/>
            <a:ext cx="8229600" cy="1179129"/>
          </a:xfrm>
        </p:spPr>
        <p:txBody>
          <a:bodyPr>
            <a:normAutofit/>
          </a:bodyPr>
          <a:lstStyle/>
          <a:p>
            <a:endParaRPr lang="es-CL" sz="1800" dirty="0"/>
          </a:p>
          <a:p>
            <a:endParaRPr lang="es-CL" sz="2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0" name="19 Rectángulo"/>
          <p:cNvSpPr/>
          <p:nvPr/>
        </p:nvSpPr>
        <p:spPr>
          <a:xfrm>
            <a:off x="357158" y="928670"/>
            <a:ext cx="82089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L" sz="1600" dirty="0"/>
          </a:p>
          <a:p>
            <a:r>
              <a:rPr lang="es-CL" sz="1600" b="1" dirty="0" smtClean="0"/>
              <a:t>Determinar el área de socavación inicial necesaria para inducir el hundimiento</a:t>
            </a:r>
            <a:endParaRPr lang="es-CL" sz="1600" b="1" dirty="0"/>
          </a:p>
          <a:p>
            <a:endParaRPr lang="es-CL" sz="1600" dirty="0" smtClean="0"/>
          </a:p>
          <a:p>
            <a:pPr>
              <a:buFont typeface="Arial" pitchFamily="34" charset="0"/>
              <a:buChar char="•"/>
            </a:pPr>
            <a:r>
              <a:rPr lang="es-CL" sz="1600" dirty="0" smtClean="0"/>
              <a:t> La </a:t>
            </a:r>
            <a:r>
              <a:rPr lang="es-CL" sz="1600" dirty="0"/>
              <a:t>roca </a:t>
            </a:r>
            <a:r>
              <a:rPr lang="es-CL" sz="1600" dirty="0" smtClean="0"/>
              <a:t>posee las siguientes características:</a:t>
            </a:r>
            <a:endParaRPr lang="es-CL" sz="1600" dirty="0"/>
          </a:p>
          <a:p>
            <a:pPr lvl="0"/>
            <a:r>
              <a:rPr lang="es-CL" sz="1600" dirty="0" smtClean="0"/>
              <a:t>RQD = 90</a:t>
            </a:r>
          </a:p>
          <a:p>
            <a:pPr lvl="0"/>
            <a:r>
              <a:rPr lang="es-CL" sz="1600" dirty="0" smtClean="0"/>
              <a:t>4 sets estructurales de orientación </a:t>
            </a:r>
            <a:r>
              <a:rPr lang="es-CL" sz="1600" dirty="0" err="1" smtClean="0"/>
              <a:t>subhorizontal</a:t>
            </a:r>
            <a:r>
              <a:rPr lang="es-CL" sz="1600" dirty="0" smtClean="0"/>
              <a:t> (20°)</a:t>
            </a:r>
          </a:p>
          <a:p>
            <a:pPr lvl="0"/>
            <a:r>
              <a:rPr lang="es-CL" sz="1600" dirty="0" smtClean="0"/>
              <a:t>Superficie de estructuras rugosas, alteradas</a:t>
            </a:r>
          </a:p>
          <a:p>
            <a:pPr lvl="0"/>
            <a:r>
              <a:rPr lang="es-CL" sz="1600" dirty="0" smtClean="0"/>
              <a:t>Densidad = 2,7 [t/m3]</a:t>
            </a:r>
          </a:p>
          <a:p>
            <a:pPr lvl="0"/>
            <a:r>
              <a:rPr lang="es-CL" sz="1600" dirty="0" smtClean="0"/>
              <a:t>K tectónico = 2</a:t>
            </a:r>
          </a:p>
          <a:p>
            <a:pPr lvl="0"/>
            <a:r>
              <a:rPr lang="es-CL" sz="1600" dirty="0" smtClean="0"/>
              <a:t>UCS (</a:t>
            </a:r>
            <a:r>
              <a:rPr lang="el-GR" sz="1600" dirty="0" smtClean="0"/>
              <a:t>σ</a:t>
            </a:r>
            <a:r>
              <a:rPr lang="es-CL" sz="1600" dirty="0" smtClean="0"/>
              <a:t>c) = 120 [</a:t>
            </a:r>
            <a:r>
              <a:rPr lang="es-CL" sz="1600" dirty="0" err="1" smtClean="0"/>
              <a:t>MPa</a:t>
            </a:r>
            <a:r>
              <a:rPr lang="es-CL" sz="1600" dirty="0" smtClean="0"/>
              <a:t>]</a:t>
            </a:r>
          </a:p>
          <a:p>
            <a:pPr lvl="0"/>
            <a:r>
              <a:rPr lang="es-CL" sz="1600" dirty="0" smtClean="0"/>
              <a:t> </a:t>
            </a:r>
            <a:endParaRPr lang="es-CL" sz="1600" dirty="0"/>
          </a:p>
        </p:txBody>
      </p:sp>
      <p:grpSp>
        <p:nvGrpSpPr>
          <p:cNvPr id="36" name="35 Grupo"/>
          <p:cNvGrpSpPr/>
          <p:nvPr/>
        </p:nvGrpSpPr>
        <p:grpSpPr>
          <a:xfrm>
            <a:off x="0" y="3071810"/>
            <a:ext cx="6854552" cy="4157953"/>
            <a:chOff x="1533872" y="2885432"/>
            <a:chExt cx="6854552" cy="4157953"/>
          </a:xfrm>
        </p:grpSpPr>
        <p:grpSp>
          <p:nvGrpSpPr>
            <p:cNvPr id="7" name="Group 1"/>
            <p:cNvGrpSpPr>
              <a:grpSpLocks noChangeAspect="1"/>
            </p:cNvGrpSpPr>
            <p:nvPr/>
          </p:nvGrpSpPr>
          <p:grpSpPr bwMode="auto">
            <a:xfrm>
              <a:off x="1533872" y="2885432"/>
              <a:ext cx="6854552" cy="4157953"/>
              <a:chOff x="1800" y="5655"/>
              <a:chExt cx="8640" cy="5241"/>
            </a:xfrm>
          </p:grpSpPr>
          <p:sp>
            <p:nvSpPr>
              <p:cNvPr id="8" name="AutoShape 13"/>
              <p:cNvSpPr>
                <a:spLocks noChangeAspect="1" noChangeArrowheads="1" noTextEdit="1"/>
              </p:cNvSpPr>
              <p:nvPr/>
            </p:nvSpPr>
            <p:spPr bwMode="auto">
              <a:xfrm>
                <a:off x="1800" y="5856"/>
                <a:ext cx="8640" cy="50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9" name="Freeform 12"/>
              <p:cNvSpPr>
                <a:spLocks/>
              </p:cNvSpPr>
              <p:nvPr/>
            </p:nvSpPr>
            <p:spPr bwMode="auto">
              <a:xfrm rot="774332">
                <a:off x="2180" y="5655"/>
                <a:ext cx="5472" cy="1503"/>
              </a:xfrm>
              <a:custGeom>
                <a:avLst/>
                <a:gdLst>
                  <a:gd name="T0" fmla="*/ 0 w 7335"/>
                  <a:gd name="T1" fmla="*/ 1980 h 1980"/>
                  <a:gd name="T2" fmla="*/ 285 w 7335"/>
                  <a:gd name="T3" fmla="*/ 1845 h 1980"/>
                  <a:gd name="T4" fmla="*/ 690 w 7335"/>
                  <a:gd name="T5" fmla="*/ 1665 h 1980"/>
                  <a:gd name="T6" fmla="*/ 1305 w 7335"/>
                  <a:gd name="T7" fmla="*/ 1410 h 1980"/>
                  <a:gd name="T8" fmla="*/ 2475 w 7335"/>
                  <a:gd name="T9" fmla="*/ 1410 h 1980"/>
                  <a:gd name="T10" fmla="*/ 3150 w 7335"/>
                  <a:gd name="T11" fmla="*/ 1230 h 1980"/>
                  <a:gd name="T12" fmla="*/ 3255 w 7335"/>
                  <a:gd name="T13" fmla="*/ 1185 h 1980"/>
                  <a:gd name="T14" fmla="*/ 3780 w 7335"/>
                  <a:gd name="T15" fmla="*/ 1020 h 1980"/>
                  <a:gd name="T16" fmla="*/ 4485 w 7335"/>
                  <a:gd name="T17" fmla="*/ 1125 h 1980"/>
                  <a:gd name="T18" fmla="*/ 5685 w 7335"/>
                  <a:gd name="T19" fmla="*/ 570 h 1980"/>
                  <a:gd name="T20" fmla="*/ 6150 w 7335"/>
                  <a:gd name="T21" fmla="*/ 525 h 1980"/>
                  <a:gd name="T22" fmla="*/ 6420 w 7335"/>
                  <a:gd name="T23" fmla="*/ 390 h 1980"/>
                  <a:gd name="T24" fmla="*/ 6735 w 7335"/>
                  <a:gd name="T25" fmla="*/ 30 h 1980"/>
                  <a:gd name="T26" fmla="*/ 6870 w 7335"/>
                  <a:gd name="T27" fmla="*/ 0 h 1980"/>
                  <a:gd name="T28" fmla="*/ 7050 w 7335"/>
                  <a:gd name="T29" fmla="*/ 15 h 1980"/>
                  <a:gd name="T30" fmla="*/ 7110 w 7335"/>
                  <a:gd name="T31" fmla="*/ 45 h 1980"/>
                  <a:gd name="T32" fmla="*/ 7335 w 7335"/>
                  <a:gd name="T33" fmla="*/ 45 h 1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35" h="1980">
                    <a:moveTo>
                      <a:pt x="0" y="1980"/>
                    </a:moveTo>
                    <a:cubicBezTo>
                      <a:pt x="103" y="1954"/>
                      <a:pt x="188" y="1889"/>
                      <a:pt x="285" y="1845"/>
                    </a:cubicBezTo>
                    <a:cubicBezTo>
                      <a:pt x="419" y="1784"/>
                      <a:pt x="556" y="1728"/>
                      <a:pt x="690" y="1665"/>
                    </a:cubicBezTo>
                    <a:cubicBezTo>
                      <a:pt x="972" y="1532"/>
                      <a:pt x="1046" y="1462"/>
                      <a:pt x="1305" y="1410"/>
                    </a:cubicBezTo>
                    <a:cubicBezTo>
                      <a:pt x="1751" y="1460"/>
                      <a:pt x="1890" y="1488"/>
                      <a:pt x="2475" y="1410"/>
                    </a:cubicBezTo>
                    <a:cubicBezTo>
                      <a:pt x="2706" y="1379"/>
                      <a:pt x="2925" y="1290"/>
                      <a:pt x="3150" y="1230"/>
                    </a:cubicBezTo>
                    <a:cubicBezTo>
                      <a:pt x="3187" y="1220"/>
                      <a:pt x="3219" y="1196"/>
                      <a:pt x="3255" y="1185"/>
                    </a:cubicBezTo>
                    <a:cubicBezTo>
                      <a:pt x="3452" y="1126"/>
                      <a:pt x="3606" y="1107"/>
                      <a:pt x="3780" y="1020"/>
                    </a:cubicBezTo>
                    <a:cubicBezTo>
                      <a:pt x="4189" y="1055"/>
                      <a:pt x="4206" y="1045"/>
                      <a:pt x="4485" y="1125"/>
                    </a:cubicBezTo>
                    <a:cubicBezTo>
                      <a:pt x="4901" y="986"/>
                      <a:pt x="5290" y="759"/>
                      <a:pt x="5685" y="570"/>
                    </a:cubicBezTo>
                    <a:cubicBezTo>
                      <a:pt x="5751" y="538"/>
                      <a:pt x="6113" y="527"/>
                      <a:pt x="6150" y="525"/>
                    </a:cubicBezTo>
                    <a:cubicBezTo>
                      <a:pt x="6236" y="473"/>
                      <a:pt x="6337" y="447"/>
                      <a:pt x="6420" y="390"/>
                    </a:cubicBezTo>
                    <a:cubicBezTo>
                      <a:pt x="6552" y="298"/>
                      <a:pt x="6613" y="106"/>
                      <a:pt x="6735" y="30"/>
                    </a:cubicBezTo>
                    <a:cubicBezTo>
                      <a:pt x="6774" y="6"/>
                      <a:pt x="6825" y="10"/>
                      <a:pt x="6870" y="0"/>
                    </a:cubicBezTo>
                    <a:cubicBezTo>
                      <a:pt x="6930" y="5"/>
                      <a:pt x="6991" y="4"/>
                      <a:pt x="7050" y="15"/>
                    </a:cubicBezTo>
                    <a:cubicBezTo>
                      <a:pt x="7072" y="19"/>
                      <a:pt x="7088" y="43"/>
                      <a:pt x="7110" y="45"/>
                    </a:cubicBezTo>
                    <a:cubicBezTo>
                      <a:pt x="7185" y="53"/>
                      <a:pt x="7260" y="45"/>
                      <a:pt x="7335" y="4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3198" y="7781"/>
                <a:ext cx="96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800 m</a:t>
                </a:r>
                <a:endParaRPr kumimoji="0" lang="es-CL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4729" y="9312"/>
                <a:ext cx="96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500 m</a:t>
                </a:r>
                <a:endParaRPr kumimoji="0" lang="es-CL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" name="Oval 4"/>
              <p:cNvSpPr>
                <a:spLocks noChangeArrowheads="1"/>
              </p:cNvSpPr>
              <p:nvPr/>
            </p:nvSpPr>
            <p:spPr bwMode="auto">
              <a:xfrm>
                <a:off x="6260" y="7331"/>
                <a:ext cx="600" cy="5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X</a:t>
                </a:r>
                <a:endParaRPr kumimoji="0" lang="es-CL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8" name="Text Box 3"/>
              <p:cNvSpPr txBox="1">
                <a:spLocks noChangeArrowheads="1"/>
              </p:cNvSpPr>
              <p:nvPr/>
            </p:nvSpPr>
            <p:spPr bwMode="auto">
              <a:xfrm>
                <a:off x="6170" y="7961"/>
                <a:ext cx="1261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</a:rPr>
                  <a:t>1000 m</a:t>
                </a:r>
                <a:endParaRPr kumimoji="0" lang="es-CL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22" name="21 Forma libre"/>
            <p:cNvSpPr/>
            <p:nvPr/>
          </p:nvSpPr>
          <p:spPr>
            <a:xfrm>
              <a:off x="3549979" y="4000504"/>
              <a:ext cx="1340073" cy="1545684"/>
            </a:xfrm>
            <a:custGeom>
              <a:avLst/>
              <a:gdLst>
                <a:gd name="connsiteX0" fmla="*/ 147378 w 1340073"/>
                <a:gd name="connsiteY0" fmla="*/ 119269 h 1292240"/>
                <a:gd name="connsiteX1" fmla="*/ 81117 w 1340073"/>
                <a:gd name="connsiteY1" fmla="*/ 185530 h 1292240"/>
                <a:gd name="connsiteX2" fmla="*/ 54612 w 1340073"/>
                <a:gd name="connsiteY2" fmla="*/ 265043 h 1292240"/>
                <a:gd name="connsiteX3" fmla="*/ 67864 w 1340073"/>
                <a:gd name="connsiteY3" fmla="*/ 503582 h 1292240"/>
                <a:gd name="connsiteX4" fmla="*/ 81117 w 1340073"/>
                <a:gd name="connsiteY4" fmla="*/ 649356 h 1292240"/>
                <a:gd name="connsiteX5" fmla="*/ 107621 w 1340073"/>
                <a:gd name="connsiteY5" fmla="*/ 675861 h 1292240"/>
                <a:gd name="connsiteX6" fmla="*/ 120873 w 1340073"/>
                <a:gd name="connsiteY6" fmla="*/ 715617 h 1292240"/>
                <a:gd name="connsiteX7" fmla="*/ 147378 w 1340073"/>
                <a:gd name="connsiteY7" fmla="*/ 742122 h 1292240"/>
                <a:gd name="connsiteX8" fmla="*/ 134125 w 1340073"/>
                <a:gd name="connsiteY8" fmla="*/ 874643 h 1292240"/>
                <a:gd name="connsiteX9" fmla="*/ 120873 w 1340073"/>
                <a:gd name="connsiteY9" fmla="*/ 914400 h 1292240"/>
                <a:gd name="connsiteX10" fmla="*/ 81117 w 1340073"/>
                <a:gd name="connsiteY10" fmla="*/ 940904 h 1292240"/>
                <a:gd name="connsiteX11" fmla="*/ 28108 w 1340073"/>
                <a:gd name="connsiteY11" fmla="*/ 1020417 h 1292240"/>
                <a:gd name="connsiteX12" fmla="*/ 1604 w 1340073"/>
                <a:gd name="connsiteY12" fmla="*/ 1126435 h 1292240"/>
                <a:gd name="connsiteX13" fmla="*/ 14856 w 1340073"/>
                <a:gd name="connsiteY13" fmla="*/ 1245704 h 1292240"/>
                <a:gd name="connsiteX14" fmla="*/ 54612 w 1340073"/>
                <a:gd name="connsiteY14" fmla="*/ 1258956 h 1292240"/>
                <a:gd name="connsiteX15" fmla="*/ 147378 w 1340073"/>
                <a:gd name="connsiteY15" fmla="*/ 1285461 h 1292240"/>
                <a:gd name="connsiteX16" fmla="*/ 359412 w 1340073"/>
                <a:gd name="connsiteY16" fmla="*/ 1272209 h 1292240"/>
                <a:gd name="connsiteX17" fmla="*/ 412421 w 1340073"/>
                <a:gd name="connsiteY17" fmla="*/ 1258956 h 1292240"/>
                <a:gd name="connsiteX18" fmla="*/ 889499 w 1340073"/>
                <a:gd name="connsiteY18" fmla="*/ 1272209 h 1292240"/>
                <a:gd name="connsiteX19" fmla="*/ 1273812 w 1340073"/>
                <a:gd name="connsiteY19" fmla="*/ 1258956 h 1292240"/>
                <a:gd name="connsiteX20" fmla="*/ 1287064 w 1340073"/>
                <a:gd name="connsiteY20" fmla="*/ 1192695 h 1292240"/>
                <a:gd name="connsiteX21" fmla="*/ 1340073 w 1340073"/>
                <a:gd name="connsiteY21" fmla="*/ 1099930 h 1292240"/>
                <a:gd name="connsiteX22" fmla="*/ 1326821 w 1340073"/>
                <a:gd name="connsiteY22" fmla="*/ 834887 h 1292240"/>
                <a:gd name="connsiteX23" fmla="*/ 1300317 w 1340073"/>
                <a:gd name="connsiteY23" fmla="*/ 808382 h 1292240"/>
                <a:gd name="connsiteX24" fmla="*/ 1287064 w 1340073"/>
                <a:gd name="connsiteY24" fmla="*/ 755374 h 1292240"/>
                <a:gd name="connsiteX25" fmla="*/ 1234056 w 1340073"/>
                <a:gd name="connsiteY25" fmla="*/ 675861 h 1292240"/>
                <a:gd name="connsiteX26" fmla="*/ 1220804 w 1340073"/>
                <a:gd name="connsiteY26" fmla="*/ 636104 h 1292240"/>
                <a:gd name="connsiteX27" fmla="*/ 1247308 w 1340073"/>
                <a:gd name="connsiteY27" fmla="*/ 450574 h 1292240"/>
                <a:gd name="connsiteX28" fmla="*/ 1273812 w 1340073"/>
                <a:gd name="connsiteY28" fmla="*/ 410817 h 1292240"/>
                <a:gd name="connsiteX29" fmla="*/ 1260560 w 1340073"/>
                <a:gd name="connsiteY29" fmla="*/ 198782 h 1292240"/>
                <a:gd name="connsiteX30" fmla="*/ 1181047 w 1340073"/>
                <a:gd name="connsiteY30" fmla="*/ 185530 h 1292240"/>
                <a:gd name="connsiteX31" fmla="*/ 1088282 w 1340073"/>
                <a:gd name="connsiteY31" fmla="*/ 79513 h 1292240"/>
                <a:gd name="connsiteX32" fmla="*/ 955760 w 1340073"/>
                <a:gd name="connsiteY32" fmla="*/ 39756 h 1292240"/>
                <a:gd name="connsiteX33" fmla="*/ 876247 w 1340073"/>
                <a:gd name="connsiteY33" fmla="*/ 13252 h 1292240"/>
                <a:gd name="connsiteX34" fmla="*/ 836491 w 1340073"/>
                <a:gd name="connsiteY34" fmla="*/ 0 h 1292240"/>
                <a:gd name="connsiteX35" fmla="*/ 558195 w 1340073"/>
                <a:gd name="connsiteY35" fmla="*/ 13252 h 1292240"/>
                <a:gd name="connsiteX36" fmla="*/ 518438 w 1340073"/>
                <a:gd name="connsiteY36" fmla="*/ 26504 h 1292240"/>
                <a:gd name="connsiteX37" fmla="*/ 425673 w 1340073"/>
                <a:gd name="connsiteY37" fmla="*/ 53009 h 1292240"/>
                <a:gd name="connsiteX38" fmla="*/ 266647 w 1340073"/>
                <a:gd name="connsiteY38" fmla="*/ 39756 h 1292240"/>
                <a:gd name="connsiteX39" fmla="*/ 134125 w 1340073"/>
                <a:gd name="connsiteY39" fmla="*/ 92765 h 1292240"/>
                <a:gd name="connsiteX40" fmla="*/ 147378 w 1340073"/>
                <a:gd name="connsiteY40" fmla="*/ 119269 h 1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340073" h="1292240">
                  <a:moveTo>
                    <a:pt x="147378" y="119269"/>
                  </a:moveTo>
                  <a:cubicBezTo>
                    <a:pt x="138543" y="134730"/>
                    <a:pt x="99717" y="143681"/>
                    <a:pt x="81117" y="185530"/>
                  </a:cubicBezTo>
                  <a:cubicBezTo>
                    <a:pt x="69770" y="211060"/>
                    <a:pt x="54612" y="265043"/>
                    <a:pt x="54612" y="265043"/>
                  </a:cubicBezTo>
                  <a:cubicBezTo>
                    <a:pt x="59029" y="344556"/>
                    <a:pt x="62385" y="424135"/>
                    <a:pt x="67864" y="503582"/>
                  </a:cubicBezTo>
                  <a:cubicBezTo>
                    <a:pt x="71221" y="552258"/>
                    <a:pt x="70146" y="601814"/>
                    <a:pt x="81117" y="649356"/>
                  </a:cubicBezTo>
                  <a:cubicBezTo>
                    <a:pt x="83926" y="661530"/>
                    <a:pt x="98786" y="667026"/>
                    <a:pt x="107621" y="675861"/>
                  </a:cubicBezTo>
                  <a:cubicBezTo>
                    <a:pt x="112038" y="689113"/>
                    <a:pt x="113686" y="703639"/>
                    <a:pt x="120873" y="715617"/>
                  </a:cubicBezTo>
                  <a:cubicBezTo>
                    <a:pt x="127301" y="726331"/>
                    <a:pt x="146340" y="729671"/>
                    <a:pt x="147378" y="742122"/>
                  </a:cubicBezTo>
                  <a:cubicBezTo>
                    <a:pt x="151065" y="786363"/>
                    <a:pt x="140876" y="830765"/>
                    <a:pt x="134125" y="874643"/>
                  </a:cubicBezTo>
                  <a:cubicBezTo>
                    <a:pt x="132001" y="888450"/>
                    <a:pt x="129599" y="903492"/>
                    <a:pt x="120873" y="914400"/>
                  </a:cubicBezTo>
                  <a:cubicBezTo>
                    <a:pt x="110924" y="926837"/>
                    <a:pt x="94369" y="932069"/>
                    <a:pt x="81117" y="940904"/>
                  </a:cubicBezTo>
                  <a:cubicBezTo>
                    <a:pt x="49603" y="1035440"/>
                    <a:pt x="94289" y="921144"/>
                    <a:pt x="28108" y="1020417"/>
                  </a:cubicBezTo>
                  <a:cubicBezTo>
                    <a:pt x="16466" y="1037881"/>
                    <a:pt x="3515" y="1116878"/>
                    <a:pt x="1604" y="1126435"/>
                  </a:cubicBezTo>
                  <a:cubicBezTo>
                    <a:pt x="6021" y="1166191"/>
                    <a:pt x="0" y="1208564"/>
                    <a:pt x="14856" y="1245704"/>
                  </a:cubicBezTo>
                  <a:cubicBezTo>
                    <a:pt x="20044" y="1258674"/>
                    <a:pt x="41181" y="1255118"/>
                    <a:pt x="54612" y="1258956"/>
                  </a:cubicBezTo>
                  <a:cubicBezTo>
                    <a:pt x="171102" y="1292240"/>
                    <a:pt x="52049" y="1253685"/>
                    <a:pt x="147378" y="1285461"/>
                  </a:cubicBezTo>
                  <a:cubicBezTo>
                    <a:pt x="218056" y="1281044"/>
                    <a:pt x="288948" y="1279256"/>
                    <a:pt x="359412" y="1272209"/>
                  </a:cubicBezTo>
                  <a:cubicBezTo>
                    <a:pt x="377535" y="1270397"/>
                    <a:pt x="394207" y="1258956"/>
                    <a:pt x="412421" y="1258956"/>
                  </a:cubicBezTo>
                  <a:cubicBezTo>
                    <a:pt x="571508" y="1258956"/>
                    <a:pt x="730473" y="1267791"/>
                    <a:pt x="889499" y="1272209"/>
                  </a:cubicBezTo>
                  <a:cubicBezTo>
                    <a:pt x="1017603" y="1267791"/>
                    <a:pt x="1148121" y="1284095"/>
                    <a:pt x="1273812" y="1258956"/>
                  </a:cubicBezTo>
                  <a:cubicBezTo>
                    <a:pt x="1295899" y="1254539"/>
                    <a:pt x="1281601" y="1214547"/>
                    <a:pt x="1287064" y="1192695"/>
                  </a:cubicBezTo>
                  <a:cubicBezTo>
                    <a:pt x="1299711" y="1142107"/>
                    <a:pt x="1303937" y="1148112"/>
                    <a:pt x="1340073" y="1099930"/>
                  </a:cubicBezTo>
                  <a:cubicBezTo>
                    <a:pt x="1335656" y="1011582"/>
                    <a:pt x="1338773" y="922534"/>
                    <a:pt x="1326821" y="834887"/>
                  </a:cubicBezTo>
                  <a:cubicBezTo>
                    <a:pt x="1325133" y="822507"/>
                    <a:pt x="1305905" y="819557"/>
                    <a:pt x="1300317" y="808382"/>
                  </a:cubicBezTo>
                  <a:cubicBezTo>
                    <a:pt x="1292172" y="792092"/>
                    <a:pt x="1295209" y="771664"/>
                    <a:pt x="1287064" y="755374"/>
                  </a:cubicBezTo>
                  <a:cubicBezTo>
                    <a:pt x="1272818" y="726883"/>
                    <a:pt x="1234056" y="675861"/>
                    <a:pt x="1234056" y="675861"/>
                  </a:cubicBezTo>
                  <a:cubicBezTo>
                    <a:pt x="1229639" y="662609"/>
                    <a:pt x="1220804" y="650073"/>
                    <a:pt x="1220804" y="636104"/>
                  </a:cubicBezTo>
                  <a:cubicBezTo>
                    <a:pt x="1220804" y="605631"/>
                    <a:pt x="1222783" y="499625"/>
                    <a:pt x="1247308" y="450574"/>
                  </a:cubicBezTo>
                  <a:cubicBezTo>
                    <a:pt x="1254431" y="436328"/>
                    <a:pt x="1264977" y="424069"/>
                    <a:pt x="1273812" y="410817"/>
                  </a:cubicBezTo>
                  <a:cubicBezTo>
                    <a:pt x="1269395" y="340139"/>
                    <a:pt x="1287523" y="264264"/>
                    <a:pt x="1260560" y="198782"/>
                  </a:cubicBezTo>
                  <a:cubicBezTo>
                    <a:pt x="1250329" y="173936"/>
                    <a:pt x="1203060" y="200939"/>
                    <a:pt x="1181047" y="185530"/>
                  </a:cubicBezTo>
                  <a:cubicBezTo>
                    <a:pt x="1040846" y="87390"/>
                    <a:pt x="1193720" y="126374"/>
                    <a:pt x="1088282" y="79513"/>
                  </a:cubicBezTo>
                  <a:cubicBezTo>
                    <a:pt x="1023419" y="50685"/>
                    <a:pt x="1015057" y="57545"/>
                    <a:pt x="955760" y="39756"/>
                  </a:cubicBezTo>
                  <a:cubicBezTo>
                    <a:pt x="929000" y="31728"/>
                    <a:pt x="902751" y="22087"/>
                    <a:pt x="876247" y="13252"/>
                  </a:cubicBezTo>
                  <a:lnTo>
                    <a:pt x="836491" y="0"/>
                  </a:lnTo>
                  <a:cubicBezTo>
                    <a:pt x="743726" y="4417"/>
                    <a:pt x="650745" y="5540"/>
                    <a:pt x="558195" y="13252"/>
                  </a:cubicBezTo>
                  <a:cubicBezTo>
                    <a:pt x="544274" y="14412"/>
                    <a:pt x="531870" y="22666"/>
                    <a:pt x="518438" y="26504"/>
                  </a:cubicBezTo>
                  <a:cubicBezTo>
                    <a:pt x="401983" y="59777"/>
                    <a:pt x="520977" y="21239"/>
                    <a:pt x="425673" y="53009"/>
                  </a:cubicBezTo>
                  <a:cubicBezTo>
                    <a:pt x="372664" y="48591"/>
                    <a:pt x="319839" y="39756"/>
                    <a:pt x="266647" y="39756"/>
                  </a:cubicBezTo>
                  <a:cubicBezTo>
                    <a:pt x="192294" y="39756"/>
                    <a:pt x="159157" y="30187"/>
                    <a:pt x="134125" y="92765"/>
                  </a:cubicBezTo>
                  <a:cubicBezTo>
                    <a:pt x="130844" y="100968"/>
                    <a:pt x="156213" y="103808"/>
                    <a:pt x="147378" y="119269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24" name="23 Conector recto de flecha"/>
            <p:cNvCxnSpPr/>
            <p:nvPr/>
          </p:nvCxnSpPr>
          <p:spPr>
            <a:xfrm rot="5400000">
              <a:off x="2467566" y="4533302"/>
              <a:ext cx="1928826" cy="597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 de flecha"/>
            <p:cNvCxnSpPr/>
            <p:nvPr/>
          </p:nvCxnSpPr>
          <p:spPr>
            <a:xfrm rot="10800000">
              <a:off x="3500430" y="5715016"/>
              <a:ext cx="142876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"/>
            <p:cNvCxnSpPr/>
            <p:nvPr/>
          </p:nvCxnSpPr>
          <p:spPr>
            <a:xfrm>
              <a:off x="3500430" y="5500702"/>
              <a:ext cx="1428760" cy="1588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3"/>
            <p:cNvSpPr txBox="1">
              <a:spLocks noChangeArrowheads="1"/>
            </p:cNvSpPr>
            <p:nvPr/>
          </p:nvSpPr>
          <p:spPr bwMode="auto">
            <a:xfrm>
              <a:off x="5000628" y="5286388"/>
              <a:ext cx="714380" cy="285752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L" sz="1400" dirty="0" smtClean="0">
                  <a:latin typeface="Arial" pitchFamily="34" charset="0"/>
                  <a:ea typeface="Times New Roman" pitchFamily="18" charset="0"/>
                </a:rPr>
                <a:t>UCL</a:t>
              </a:r>
              <a:endPara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7" name="36 CuadroTexto"/>
          <p:cNvSpPr txBox="1"/>
          <p:nvPr/>
        </p:nvSpPr>
        <p:spPr>
          <a:xfrm>
            <a:off x="1714480" y="6215082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 smtClean="0"/>
              <a:t>Perfil Transversal</a:t>
            </a:r>
            <a:endParaRPr lang="es-CL" sz="2000" b="1" dirty="0"/>
          </a:p>
        </p:txBody>
      </p:sp>
      <p:grpSp>
        <p:nvGrpSpPr>
          <p:cNvPr id="65" name="64 Grupo"/>
          <p:cNvGrpSpPr/>
          <p:nvPr/>
        </p:nvGrpSpPr>
        <p:grpSpPr>
          <a:xfrm>
            <a:off x="5500694" y="2786058"/>
            <a:ext cx="2428892" cy="3000178"/>
            <a:chOff x="5500694" y="3143248"/>
            <a:chExt cx="2428892" cy="3000178"/>
          </a:xfrm>
        </p:grpSpPr>
        <p:sp>
          <p:nvSpPr>
            <p:cNvPr id="38" name="37 Forma libre"/>
            <p:cNvSpPr/>
            <p:nvPr/>
          </p:nvSpPr>
          <p:spPr>
            <a:xfrm rot="10800000">
              <a:off x="6572264" y="3143248"/>
              <a:ext cx="1357322" cy="2545816"/>
            </a:xfrm>
            <a:custGeom>
              <a:avLst/>
              <a:gdLst>
                <a:gd name="connsiteX0" fmla="*/ 147378 w 1340073"/>
                <a:gd name="connsiteY0" fmla="*/ 119269 h 1292240"/>
                <a:gd name="connsiteX1" fmla="*/ 81117 w 1340073"/>
                <a:gd name="connsiteY1" fmla="*/ 185530 h 1292240"/>
                <a:gd name="connsiteX2" fmla="*/ 54612 w 1340073"/>
                <a:gd name="connsiteY2" fmla="*/ 265043 h 1292240"/>
                <a:gd name="connsiteX3" fmla="*/ 67864 w 1340073"/>
                <a:gd name="connsiteY3" fmla="*/ 503582 h 1292240"/>
                <a:gd name="connsiteX4" fmla="*/ 81117 w 1340073"/>
                <a:gd name="connsiteY4" fmla="*/ 649356 h 1292240"/>
                <a:gd name="connsiteX5" fmla="*/ 107621 w 1340073"/>
                <a:gd name="connsiteY5" fmla="*/ 675861 h 1292240"/>
                <a:gd name="connsiteX6" fmla="*/ 120873 w 1340073"/>
                <a:gd name="connsiteY6" fmla="*/ 715617 h 1292240"/>
                <a:gd name="connsiteX7" fmla="*/ 147378 w 1340073"/>
                <a:gd name="connsiteY7" fmla="*/ 742122 h 1292240"/>
                <a:gd name="connsiteX8" fmla="*/ 134125 w 1340073"/>
                <a:gd name="connsiteY8" fmla="*/ 874643 h 1292240"/>
                <a:gd name="connsiteX9" fmla="*/ 120873 w 1340073"/>
                <a:gd name="connsiteY9" fmla="*/ 914400 h 1292240"/>
                <a:gd name="connsiteX10" fmla="*/ 81117 w 1340073"/>
                <a:gd name="connsiteY10" fmla="*/ 940904 h 1292240"/>
                <a:gd name="connsiteX11" fmla="*/ 28108 w 1340073"/>
                <a:gd name="connsiteY11" fmla="*/ 1020417 h 1292240"/>
                <a:gd name="connsiteX12" fmla="*/ 1604 w 1340073"/>
                <a:gd name="connsiteY12" fmla="*/ 1126435 h 1292240"/>
                <a:gd name="connsiteX13" fmla="*/ 14856 w 1340073"/>
                <a:gd name="connsiteY13" fmla="*/ 1245704 h 1292240"/>
                <a:gd name="connsiteX14" fmla="*/ 54612 w 1340073"/>
                <a:gd name="connsiteY14" fmla="*/ 1258956 h 1292240"/>
                <a:gd name="connsiteX15" fmla="*/ 147378 w 1340073"/>
                <a:gd name="connsiteY15" fmla="*/ 1285461 h 1292240"/>
                <a:gd name="connsiteX16" fmla="*/ 359412 w 1340073"/>
                <a:gd name="connsiteY16" fmla="*/ 1272209 h 1292240"/>
                <a:gd name="connsiteX17" fmla="*/ 412421 w 1340073"/>
                <a:gd name="connsiteY17" fmla="*/ 1258956 h 1292240"/>
                <a:gd name="connsiteX18" fmla="*/ 889499 w 1340073"/>
                <a:gd name="connsiteY18" fmla="*/ 1272209 h 1292240"/>
                <a:gd name="connsiteX19" fmla="*/ 1273812 w 1340073"/>
                <a:gd name="connsiteY19" fmla="*/ 1258956 h 1292240"/>
                <a:gd name="connsiteX20" fmla="*/ 1287064 w 1340073"/>
                <a:gd name="connsiteY20" fmla="*/ 1192695 h 1292240"/>
                <a:gd name="connsiteX21" fmla="*/ 1340073 w 1340073"/>
                <a:gd name="connsiteY21" fmla="*/ 1099930 h 1292240"/>
                <a:gd name="connsiteX22" fmla="*/ 1326821 w 1340073"/>
                <a:gd name="connsiteY22" fmla="*/ 834887 h 1292240"/>
                <a:gd name="connsiteX23" fmla="*/ 1300317 w 1340073"/>
                <a:gd name="connsiteY23" fmla="*/ 808382 h 1292240"/>
                <a:gd name="connsiteX24" fmla="*/ 1287064 w 1340073"/>
                <a:gd name="connsiteY24" fmla="*/ 755374 h 1292240"/>
                <a:gd name="connsiteX25" fmla="*/ 1234056 w 1340073"/>
                <a:gd name="connsiteY25" fmla="*/ 675861 h 1292240"/>
                <a:gd name="connsiteX26" fmla="*/ 1220804 w 1340073"/>
                <a:gd name="connsiteY26" fmla="*/ 636104 h 1292240"/>
                <a:gd name="connsiteX27" fmla="*/ 1247308 w 1340073"/>
                <a:gd name="connsiteY27" fmla="*/ 450574 h 1292240"/>
                <a:gd name="connsiteX28" fmla="*/ 1273812 w 1340073"/>
                <a:gd name="connsiteY28" fmla="*/ 410817 h 1292240"/>
                <a:gd name="connsiteX29" fmla="*/ 1260560 w 1340073"/>
                <a:gd name="connsiteY29" fmla="*/ 198782 h 1292240"/>
                <a:gd name="connsiteX30" fmla="*/ 1181047 w 1340073"/>
                <a:gd name="connsiteY30" fmla="*/ 185530 h 1292240"/>
                <a:gd name="connsiteX31" fmla="*/ 1088282 w 1340073"/>
                <a:gd name="connsiteY31" fmla="*/ 79513 h 1292240"/>
                <a:gd name="connsiteX32" fmla="*/ 955760 w 1340073"/>
                <a:gd name="connsiteY32" fmla="*/ 39756 h 1292240"/>
                <a:gd name="connsiteX33" fmla="*/ 876247 w 1340073"/>
                <a:gd name="connsiteY33" fmla="*/ 13252 h 1292240"/>
                <a:gd name="connsiteX34" fmla="*/ 836491 w 1340073"/>
                <a:gd name="connsiteY34" fmla="*/ 0 h 1292240"/>
                <a:gd name="connsiteX35" fmla="*/ 558195 w 1340073"/>
                <a:gd name="connsiteY35" fmla="*/ 13252 h 1292240"/>
                <a:gd name="connsiteX36" fmla="*/ 518438 w 1340073"/>
                <a:gd name="connsiteY36" fmla="*/ 26504 h 1292240"/>
                <a:gd name="connsiteX37" fmla="*/ 425673 w 1340073"/>
                <a:gd name="connsiteY37" fmla="*/ 53009 h 1292240"/>
                <a:gd name="connsiteX38" fmla="*/ 266647 w 1340073"/>
                <a:gd name="connsiteY38" fmla="*/ 39756 h 1292240"/>
                <a:gd name="connsiteX39" fmla="*/ 134125 w 1340073"/>
                <a:gd name="connsiteY39" fmla="*/ 92765 h 1292240"/>
                <a:gd name="connsiteX40" fmla="*/ 147378 w 1340073"/>
                <a:gd name="connsiteY40" fmla="*/ 119269 h 1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340073" h="1292240">
                  <a:moveTo>
                    <a:pt x="147378" y="119269"/>
                  </a:moveTo>
                  <a:cubicBezTo>
                    <a:pt x="138543" y="134730"/>
                    <a:pt x="99717" y="143681"/>
                    <a:pt x="81117" y="185530"/>
                  </a:cubicBezTo>
                  <a:cubicBezTo>
                    <a:pt x="69770" y="211060"/>
                    <a:pt x="54612" y="265043"/>
                    <a:pt x="54612" y="265043"/>
                  </a:cubicBezTo>
                  <a:cubicBezTo>
                    <a:pt x="59029" y="344556"/>
                    <a:pt x="62385" y="424135"/>
                    <a:pt x="67864" y="503582"/>
                  </a:cubicBezTo>
                  <a:cubicBezTo>
                    <a:pt x="71221" y="552258"/>
                    <a:pt x="70146" y="601814"/>
                    <a:pt x="81117" y="649356"/>
                  </a:cubicBezTo>
                  <a:cubicBezTo>
                    <a:pt x="83926" y="661530"/>
                    <a:pt x="98786" y="667026"/>
                    <a:pt x="107621" y="675861"/>
                  </a:cubicBezTo>
                  <a:cubicBezTo>
                    <a:pt x="112038" y="689113"/>
                    <a:pt x="113686" y="703639"/>
                    <a:pt x="120873" y="715617"/>
                  </a:cubicBezTo>
                  <a:cubicBezTo>
                    <a:pt x="127301" y="726331"/>
                    <a:pt x="146340" y="729671"/>
                    <a:pt x="147378" y="742122"/>
                  </a:cubicBezTo>
                  <a:cubicBezTo>
                    <a:pt x="151065" y="786363"/>
                    <a:pt x="140876" y="830765"/>
                    <a:pt x="134125" y="874643"/>
                  </a:cubicBezTo>
                  <a:cubicBezTo>
                    <a:pt x="132001" y="888450"/>
                    <a:pt x="129599" y="903492"/>
                    <a:pt x="120873" y="914400"/>
                  </a:cubicBezTo>
                  <a:cubicBezTo>
                    <a:pt x="110924" y="926837"/>
                    <a:pt x="94369" y="932069"/>
                    <a:pt x="81117" y="940904"/>
                  </a:cubicBezTo>
                  <a:cubicBezTo>
                    <a:pt x="49603" y="1035440"/>
                    <a:pt x="94289" y="921144"/>
                    <a:pt x="28108" y="1020417"/>
                  </a:cubicBezTo>
                  <a:cubicBezTo>
                    <a:pt x="16466" y="1037881"/>
                    <a:pt x="3515" y="1116878"/>
                    <a:pt x="1604" y="1126435"/>
                  </a:cubicBezTo>
                  <a:cubicBezTo>
                    <a:pt x="6021" y="1166191"/>
                    <a:pt x="0" y="1208564"/>
                    <a:pt x="14856" y="1245704"/>
                  </a:cubicBezTo>
                  <a:cubicBezTo>
                    <a:pt x="20044" y="1258674"/>
                    <a:pt x="41181" y="1255118"/>
                    <a:pt x="54612" y="1258956"/>
                  </a:cubicBezTo>
                  <a:cubicBezTo>
                    <a:pt x="171102" y="1292240"/>
                    <a:pt x="52049" y="1253685"/>
                    <a:pt x="147378" y="1285461"/>
                  </a:cubicBezTo>
                  <a:cubicBezTo>
                    <a:pt x="218056" y="1281044"/>
                    <a:pt x="288948" y="1279256"/>
                    <a:pt x="359412" y="1272209"/>
                  </a:cubicBezTo>
                  <a:cubicBezTo>
                    <a:pt x="377535" y="1270397"/>
                    <a:pt x="394207" y="1258956"/>
                    <a:pt x="412421" y="1258956"/>
                  </a:cubicBezTo>
                  <a:cubicBezTo>
                    <a:pt x="571508" y="1258956"/>
                    <a:pt x="730473" y="1267791"/>
                    <a:pt x="889499" y="1272209"/>
                  </a:cubicBezTo>
                  <a:cubicBezTo>
                    <a:pt x="1017603" y="1267791"/>
                    <a:pt x="1148121" y="1284095"/>
                    <a:pt x="1273812" y="1258956"/>
                  </a:cubicBezTo>
                  <a:cubicBezTo>
                    <a:pt x="1295899" y="1254539"/>
                    <a:pt x="1281601" y="1214547"/>
                    <a:pt x="1287064" y="1192695"/>
                  </a:cubicBezTo>
                  <a:cubicBezTo>
                    <a:pt x="1299711" y="1142107"/>
                    <a:pt x="1303937" y="1148112"/>
                    <a:pt x="1340073" y="1099930"/>
                  </a:cubicBezTo>
                  <a:cubicBezTo>
                    <a:pt x="1335656" y="1011582"/>
                    <a:pt x="1338773" y="922534"/>
                    <a:pt x="1326821" y="834887"/>
                  </a:cubicBezTo>
                  <a:cubicBezTo>
                    <a:pt x="1325133" y="822507"/>
                    <a:pt x="1305905" y="819557"/>
                    <a:pt x="1300317" y="808382"/>
                  </a:cubicBezTo>
                  <a:cubicBezTo>
                    <a:pt x="1292172" y="792092"/>
                    <a:pt x="1295209" y="771664"/>
                    <a:pt x="1287064" y="755374"/>
                  </a:cubicBezTo>
                  <a:cubicBezTo>
                    <a:pt x="1272818" y="726883"/>
                    <a:pt x="1234056" y="675861"/>
                    <a:pt x="1234056" y="675861"/>
                  </a:cubicBezTo>
                  <a:cubicBezTo>
                    <a:pt x="1229639" y="662609"/>
                    <a:pt x="1220804" y="650073"/>
                    <a:pt x="1220804" y="636104"/>
                  </a:cubicBezTo>
                  <a:cubicBezTo>
                    <a:pt x="1220804" y="605631"/>
                    <a:pt x="1222783" y="499625"/>
                    <a:pt x="1247308" y="450574"/>
                  </a:cubicBezTo>
                  <a:cubicBezTo>
                    <a:pt x="1254431" y="436328"/>
                    <a:pt x="1264977" y="424069"/>
                    <a:pt x="1273812" y="410817"/>
                  </a:cubicBezTo>
                  <a:cubicBezTo>
                    <a:pt x="1269395" y="340139"/>
                    <a:pt x="1287523" y="264264"/>
                    <a:pt x="1260560" y="198782"/>
                  </a:cubicBezTo>
                  <a:cubicBezTo>
                    <a:pt x="1250329" y="173936"/>
                    <a:pt x="1203060" y="200939"/>
                    <a:pt x="1181047" y="185530"/>
                  </a:cubicBezTo>
                  <a:cubicBezTo>
                    <a:pt x="1040846" y="87390"/>
                    <a:pt x="1193720" y="126374"/>
                    <a:pt x="1088282" y="79513"/>
                  </a:cubicBezTo>
                  <a:cubicBezTo>
                    <a:pt x="1023419" y="50685"/>
                    <a:pt x="1015057" y="57545"/>
                    <a:pt x="955760" y="39756"/>
                  </a:cubicBezTo>
                  <a:cubicBezTo>
                    <a:pt x="929000" y="31728"/>
                    <a:pt x="902751" y="22087"/>
                    <a:pt x="876247" y="13252"/>
                  </a:cubicBezTo>
                  <a:lnTo>
                    <a:pt x="836491" y="0"/>
                  </a:lnTo>
                  <a:cubicBezTo>
                    <a:pt x="743726" y="4417"/>
                    <a:pt x="650745" y="5540"/>
                    <a:pt x="558195" y="13252"/>
                  </a:cubicBezTo>
                  <a:cubicBezTo>
                    <a:pt x="544274" y="14412"/>
                    <a:pt x="531870" y="22666"/>
                    <a:pt x="518438" y="26504"/>
                  </a:cubicBezTo>
                  <a:cubicBezTo>
                    <a:pt x="401983" y="59777"/>
                    <a:pt x="520977" y="21239"/>
                    <a:pt x="425673" y="53009"/>
                  </a:cubicBezTo>
                  <a:cubicBezTo>
                    <a:pt x="372664" y="48591"/>
                    <a:pt x="319839" y="39756"/>
                    <a:pt x="266647" y="39756"/>
                  </a:cubicBezTo>
                  <a:cubicBezTo>
                    <a:pt x="192294" y="39756"/>
                    <a:pt x="159157" y="30187"/>
                    <a:pt x="134125" y="92765"/>
                  </a:cubicBezTo>
                  <a:cubicBezTo>
                    <a:pt x="130844" y="100968"/>
                    <a:pt x="156213" y="103808"/>
                    <a:pt x="147378" y="119269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40" name="39 Conector recto de flecha"/>
            <p:cNvCxnSpPr/>
            <p:nvPr/>
          </p:nvCxnSpPr>
          <p:spPr>
            <a:xfrm rot="5400000">
              <a:off x="5072860" y="4428338"/>
              <a:ext cx="2428892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/>
            <p:nvPr/>
          </p:nvCxnSpPr>
          <p:spPr>
            <a:xfrm rot="10800000">
              <a:off x="6572264" y="5715016"/>
              <a:ext cx="1285884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 Box 5"/>
            <p:cNvSpPr txBox="1">
              <a:spLocks noChangeArrowheads="1"/>
            </p:cNvSpPr>
            <p:nvPr/>
          </p:nvSpPr>
          <p:spPr bwMode="auto">
            <a:xfrm>
              <a:off x="6715140" y="5715016"/>
              <a:ext cx="761617" cy="42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500 m</a:t>
              </a:r>
              <a:endParaRPr kumimoji="0" lang="es-C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8" name="Text Box 3"/>
            <p:cNvSpPr txBox="1">
              <a:spLocks noChangeArrowheads="1"/>
            </p:cNvSpPr>
            <p:nvPr/>
          </p:nvSpPr>
          <p:spPr bwMode="auto">
            <a:xfrm>
              <a:off x="5500694" y="4357694"/>
              <a:ext cx="1000416" cy="42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L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1000 m</a:t>
              </a:r>
              <a:endParaRPr kumimoji="0" lang="es-C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" name="48 Rectángulo redondeado"/>
            <p:cNvSpPr/>
            <p:nvPr/>
          </p:nvSpPr>
          <p:spPr>
            <a:xfrm>
              <a:off x="6572264" y="3143248"/>
              <a:ext cx="714380" cy="78581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50" name="49 Conector recto de flecha"/>
            <p:cNvCxnSpPr/>
            <p:nvPr/>
          </p:nvCxnSpPr>
          <p:spPr>
            <a:xfrm rot="10800000">
              <a:off x="6572264" y="4000504"/>
              <a:ext cx="71438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51 Conector recto de flecha"/>
            <p:cNvCxnSpPr/>
            <p:nvPr/>
          </p:nvCxnSpPr>
          <p:spPr>
            <a:xfrm rot="5400000" flipH="1" flipV="1">
              <a:off x="6965967" y="3535363"/>
              <a:ext cx="785818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 Box 3"/>
            <p:cNvSpPr txBox="1">
              <a:spLocks noChangeArrowheads="1"/>
            </p:cNvSpPr>
            <p:nvPr/>
          </p:nvSpPr>
          <p:spPr bwMode="auto">
            <a:xfrm>
              <a:off x="6786578" y="4000504"/>
              <a:ext cx="428628" cy="42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L" sz="2000" b="1" dirty="0" smtClean="0">
                  <a:solidFill>
                    <a:schemeClr val="tx2"/>
                  </a:solidFill>
                  <a:latin typeface="Arial" pitchFamily="34" charset="0"/>
                </a:rPr>
                <a:t>b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9" name="Text Box 3"/>
            <p:cNvSpPr txBox="1">
              <a:spLocks noChangeArrowheads="1"/>
            </p:cNvSpPr>
            <p:nvPr/>
          </p:nvSpPr>
          <p:spPr bwMode="auto">
            <a:xfrm>
              <a:off x="7358082" y="3357562"/>
              <a:ext cx="428628" cy="42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L" sz="2000" b="1" dirty="0" smtClean="0">
                  <a:solidFill>
                    <a:schemeClr val="tx2"/>
                  </a:solidFill>
                  <a:latin typeface="Arial" pitchFamily="34" charset="0"/>
                </a:rPr>
                <a:t>b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66" name="65 CuadroTexto"/>
          <p:cNvSpPr txBox="1"/>
          <p:nvPr/>
        </p:nvSpPr>
        <p:spPr>
          <a:xfrm>
            <a:off x="6215074" y="564357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 smtClean="0"/>
              <a:t>Planta</a:t>
            </a:r>
            <a:endParaRPr lang="es-CL" sz="2000" b="1" dirty="0"/>
          </a:p>
        </p:txBody>
      </p:sp>
    </p:spTree>
    <p:extLst>
      <p:ext uri="{BB962C8B-B14F-4D97-AF65-F5344CB8AC3E}">
        <p14:creationId xmlns:p14="http://schemas.microsoft.com/office/powerpoint/2010/main" xmlns="" val="217699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79057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4572008"/>
            <a:ext cx="3371850" cy="1200150"/>
          </a:xfrm>
          <a:prstGeom prst="rect">
            <a:avLst/>
          </a:prstGeom>
          <a:noFill/>
        </p:spPr>
      </p:pic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1. Determinar Q’</a:t>
            </a:r>
            <a:endParaRPr lang="es-CL" b="1" dirty="0"/>
          </a:p>
        </p:txBody>
      </p:sp>
      <p:sp>
        <p:nvSpPr>
          <p:cNvPr id="5" name="4 Rectángulo"/>
          <p:cNvSpPr/>
          <p:nvPr/>
        </p:nvSpPr>
        <p:spPr>
          <a:xfrm>
            <a:off x="285720" y="2285992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L" sz="2000" dirty="0"/>
          </a:p>
          <a:p>
            <a:pPr marL="457200" lvl="0" indent="-457200">
              <a:buFont typeface="+mj-lt"/>
              <a:buAutoNum type="arabicPeriod"/>
            </a:pPr>
            <a:r>
              <a:rPr lang="es-CL" sz="2000" b="1" dirty="0" smtClean="0"/>
              <a:t>RQD = 90</a:t>
            </a:r>
          </a:p>
          <a:p>
            <a:pPr marL="457200" lvl="0" indent="-457200">
              <a:buFont typeface="+mj-lt"/>
              <a:buAutoNum type="arabicPeriod"/>
            </a:pPr>
            <a:endParaRPr lang="es-CL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s-CL" sz="2000" dirty="0" smtClean="0"/>
              <a:t>4 sets estructurales                                        </a:t>
            </a:r>
            <a:r>
              <a:rPr lang="es-CL" sz="2000" b="1" dirty="0" err="1" smtClean="0"/>
              <a:t>Jn</a:t>
            </a:r>
            <a:r>
              <a:rPr lang="es-CL" sz="2000" b="1" dirty="0" smtClean="0"/>
              <a:t> = 12</a:t>
            </a:r>
          </a:p>
          <a:p>
            <a:pPr marL="457200" lvl="0" indent="-457200">
              <a:buFont typeface="+mj-lt"/>
              <a:buAutoNum type="arabicPeriod"/>
            </a:pPr>
            <a:endParaRPr lang="es-CL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s-CL" sz="2000" dirty="0" smtClean="0"/>
              <a:t>Superficie de estructuras rugosas                </a:t>
            </a:r>
            <a:r>
              <a:rPr lang="es-CL" sz="2000" b="1" dirty="0" err="1" smtClean="0"/>
              <a:t>Jr</a:t>
            </a:r>
            <a:r>
              <a:rPr lang="es-CL" sz="2000" b="1" dirty="0" smtClean="0"/>
              <a:t> = 3</a:t>
            </a:r>
          </a:p>
          <a:p>
            <a:pPr marL="457200" lvl="0" indent="-457200">
              <a:buFont typeface="+mj-lt"/>
              <a:buAutoNum type="arabicPeriod"/>
            </a:pPr>
            <a:endParaRPr lang="es-CL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s-CL" sz="2000" dirty="0" smtClean="0"/>
              <a:t>Superficies Alteradas                                      </a:t>
            </a:r>
            <a:r>
              <a:rPr lang="es-CL" sz="2000" b="1" dirty="0" err="1" smtClean="0"/>
              <a:t>Ja</a:t>
            </a:r>
            <a:r>
              <a:rPr lang="es-CL" sz="2000" b="1" dirty="0" smtClean="0"/>
              <a:t> = 4</a:t>
            </a:r>
          </a:p>
          <a:p>
            <a:pPr lvl="0"/>
            <a:r>
              <a:rPr lang="es-CL" sz="2000" dirty="0" smtClean="0"/>
              <a:t> </a:t>
            </a:r>
            <a:endParaRPr lang="es-CL" sz="2000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2928926" y="3429000"/>
            <a:ext cx="207170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3071802" y="4643446"/>
            <a:ext cx="200026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4286248" y="4071942"/>
            <a:ext cx="78581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790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1357298"/>
            <a:ext cx="3752850" cy="1190625"/>
          </a:xfrm>
          <a:prstGeom prst="rect">
            <a:avLst/>
          </a:prstGeo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5214950"/>
            <a:ext cx="4229100" cy="1123950"/>
          </a:xfrm>
          <a:prstGeom prst="rect">
            <a:avLst/>
          </a:prstGeom>
          <a:noFill/>
        </p:spPr>
      </p:pic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2. Esfuerzos inducidos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790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50" name="49 Grupo"/>
          <p:cNvGrpSpPr/>
          <p:nvPr/>
        </p:nvGrpSpPr>
        <p:grpSpPr>
          <a:xfrm>
            <a:off x="4357686" y="928670"/>
            <a:ext cx="3643338" cy="3143054"/>
            <a:chOff x="3786182" y="1071546"/>
            <a:chExt cx="3643338" cy="3143054"/>
          </a:xfrm>
        </p:grpSpPr>
        <p:grpSp>
          <p:nvGrpSpPr>
            <p:cNvPr id="4" name="55 Grupo"/>
            <p:cNvGrpSpPr/>
            <p:nvPr/>
          </p:nvGrpSpPr>
          <p:grpSpPr>
            <a:xfrm>
              <a:off x="3786182" y="1785926"/>
              <a:ext cx="3643338" cy="2428674"/>
              <a:chOff x="3286116" y="3357562"/>
              <a:chExt cx="3643338" cy="2428674"/>
            </a:xfrm>
          </p:grpSpPr>
          <p:sp>
            <p:nvSpPr>
              <p:cNvPr id="32" name="31 Cubo"/>
              <p:cNvSpPr/>
              <p:nvPr/>
            </p:nvSpPr>
            <p:spPr>
              <a:xfrm>
                <a:off x="4143372" y="3643314"/>
                <a:ext cx="2571768" cy="1571636"/>
              </a:xfrm>
              <a:prstGeom prst="cube">
                <a:avLst>
                  <a:gd name="adj" fmla="val 52585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cxnSp>
            <p:nvCxnSpPr>
              <p:cNvPr id="34" name="33 Conector recto de flecha"/>
              <p:cNvCxnSpPr/>
              <p:nvPr/>
            </p:nvCxnSpPr>
            <p:spPr>
              <a:xfrm rot="5400000" flipH="1" flipV="1">
                <a:off x="6000760" y="4429132"/>
                <a:ext cx="857256" cy="85725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34 Conector recto de flecha"/>
              <p:cNvCxnSpPr/>
              <p:nvPr/>
            </p:nvCxnSpPr>
            <p:spPr>
              <a:xfrm>
                <a:off x="4143372" y="5357826"/>
                <a:ext cx="1714512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37 Conector recto de flecha"/>
              <p:cNvCxnSpPr/>
              <p:nvPr/>
            </p:nvCxnSpPr>
            <p:spPr>
              <a:xfrm rot="5400000" flipH="1" flipV="1">
                <a:off x="3607587" y="4822041"/>
                <a:ext cx="785818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 Box 3"/>
              <p:cNvSpPr txBox="1">
                <a:spLocks noChangeArrowheads="1"/>
              </p:cNvSpPr>
              <p:nvPr/>
            </p:nvSpPr>
            <p:spPr bwMode="auto">
              <a:xfrm>
                <a:off x="6500826" y="4714884"/>
                <a:ext cx="428628" cy="428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CL" sz="2000" b="1" dirty="0" smtClean="0">
                    <a:solidFill>
                      <a:schemeClr val="tx2"/>
                    </a:solidFill>
                    <a:latin typeface="Arial" pitchFamily="34" charset="0"/>
                  </a:rPr>
                  <a:t>b</a:t>
                </a:r>
                <a:endParaRPr kumimoji="0" lang="es-CL" sz="20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3" name="Text Box 3"/>
              <p:cNvSpPr txBox="1">
                <a:spLocks noChangeArrowheads="1"/>
              </p:cNvSpPr>
              <p:nvPr/>
            </p:nvSpPr>
            <p:spPr bwMode="auto">
              <a:xfrm>
                <a:off x="4786314" y="5357826"/>
                <a:ext cx="428628" cy="428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CL" sz="2000" b="1" dirty="0" smtClean="0">
                    <a:solidFill>
                      <a:schemeClr val="tx2"/>
                    </a:solidFill>
                    <a:latin typeface="Arial" pitchFamily="34" charset="0"/>
                  </a:rPr>
                  <a:t>b</a:t>
                </a:r>
                <a:endParaRPr kumimoji="0" lang="es-CL" sz="20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4" name="Text Box 3"/>
              <p:cNvSpPr txBox="1">
                <a:spLocks noChangeArrowheads="1"/>
              </p:cNvSpPr>
              <p:nvPr/>
            </p:nvSpPr>
            <p:spPr bwMode="auto">
              <a:xfrm>
                <a:off x="3286116" y="4643446"/>
                <a:ext cx="642942" cy="428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CL" sz="2000" b="1" dirty="0" smtClean="0">
                    <a:solidFill>
                      <a:schemeClr val="tx2"/>
                    </a:solidFill>
                    <a:latin typeface="Arial" pitchFamily="34" charset="0"/>
                  </a:rPr>
                  <a:t>b/2</a:t>
                </a:r>
                <a:endParaRPr kumimoji="0" lang="es-CL" sz="20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46" name="45 Conector recto"/>
              <p:cNvCxnSpPr>
                <a:stCxn id="32" idx="1"/>
                <a:endCxn id="32" idx="0"/>
              </p:cNvCxnSpPr>
              <p:nvPr/>
            </p:nvCxnSpPr>
            <p:spPr>
              <a:xfrm rot="5400000" flipH="1" flipV="1">
                <a:off x="5016034" y="3643315"/>
                <a:ext cx="826445" cy="826444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46 Conector recto"/>
              <p:cNvCxnSpPr>
                <a:stCxn id="32" idx="1"/>
                <a:endCxn id="32" idx="3"/>
              </p:cNvCxnSpPr>
              <p:nvPr/>
            </p:nvCxnSpPr>
            <p:spPr>
              <a:xfrm rot="16200000" flipH="1">
                <a:off x="4643438" y="4842354"/>
                <a:ext cx="745191" cy="1588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50 Conector recto de flecha"/>
              <p:cNvCxnSpPr/>
              <p:nvPr/>
            </p:nvCxnSpPr>
            <p:spPr>
              <a:xfrm rot="5400000">
                <a:off x="4964909" y="3750471"/>
                <a:ext cx="786612" cy="794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 de flecha"/>
              <p:cNvCxnSpPr/>
              <p:nvPr/>
            </p:nvCxnSpPr>
            <p:spPr>
              <a:xfrm flipV="1">
                <a:off x="4000496" y="4714884"/>
                <a:ext cx="1000132" cy="571504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3249" name="Picture 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43570" y="1071546"/>
              <a:ext cx="476250" cy="619125"/>
            </a:xfrm>
            <a:prstGeom prst="rect">
              <a:avLst/>
            </a:prstGeom>
            <a:noFill/>
          </p:spPr>
        </p:pic>
        <p:pic>
          <p:nvPicPr>
            <p:cNvPr id="53251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00496" y="3429000"/>
              <a:ext cx="514350" cy="619125"/>
            </a:xfrm>
            <a:prstGeom prst="rect">
              <a:avLst/>
            </a:prstGeom>
            <a:noFill/>
          </p:spPr>
        </p:pic>
      </p:grpSp>
      <p:grpSp>
        <p:nvGrpSpPr>
          <p:cNvPr id="52" name="51 Grupo"/>
          <p:cNvGrpSpPr/>
          <p:nvPr/>
        </p:nvGrpSpPr>
        <p:grpSpPr>
          <a:xfrm>
            <a:off x="4500562" y="4071942"/>
            <a:ext cx="3943374" cy="2499318"/>
            <a:chOff x="4429124" y="3929066"/>
            <a:chExt cx="3943374" cy="2499318"/>
          </a:xfrm>
        </p:grpSpPr>
        <p:grpSp>
          <p:nvGrpSpPr>
            <p:cNvPr id="5" name="64 Grupo"/>
            <p:cNvGrpSpPr/>
            <p:nvPr/>
          </p:nvGrpSpPr>
          <p:grpSpPr>
            <a:xfrm>
              <a:off x="4429124" y="4857760"/>
              <a:ext cx="2714644" cy="1570624"/>
              <a:chOff x="4000496" y="4429926"/>
              <a:chExt cx="2714644" cy="1570624"/>
            </a:xfrm>
          </p:grpSpPr>
          <p:sp>
            <p:nvSpPr>
              <p:cNvPr id="57" name="56 Rectángulo"/>
              <p:cNvSpPr/>
              <p:nvPr/>
            </p:nvSpPr>
            <p:spPr>
              <a:xfrm>
                <a:off x="4786314" y="4500570"/>
                <a:ext cx="1857388" cy="928694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cxnSp>
            <p:nvCxnSpPr>
              <p:cNvPr id="58" name="57 Conector recto de flecha"/>
              <p:cNvCxnSpPr/>
              <p:nvPr/>
            </p:nvCxnSpPr>
            <p:spPr>
              <a:xfrm>
                <a:off x="4714876" y="5572140"/>
                <a:ext cx="2000264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 Box 3"/>
              <p:cNvSpPr txBox="1">
                <a:spLocks noChangeArrowheads="1"/>
              </p:cNvSpPr>
              <p:nvPr/>
            </p:nvSpPr>
            <p:spPr bwMode="auto">
              <a:xfrm>
                <a:off x="5429256" y="5572140"/>
                <a:ext cx="428628" cy="428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CL" sz="2000" b="1" dirty="0" smtClean="0">
                    <a:solidFill>
                      <a:schemeClr val="tx2"/>
                    </a:solidFill>
                    <a:latin typeface="Arial" pitchFamily="34" charset="0"/>
                  </a:rPr>
                  <a:t>b</a:t>
                </a:r>
                <a:endParaRPr kumimoji="0" lang="es-CL" sz="20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61" name="60 Conector recto de flecha"/>
              <p:cNvCxnSpPr/>
              <p:nvPr/>
            </p:nvCxnSpPr>
            <p:spPr>
              <a:xfrm rot="5400000" flipH="1" flipV="1">
                <a:off x="4036215" y="4964917"/>
                <a:ext cx="107157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 Box 3"/>
              <p:cNvSpPr txBox="1">
                <a:spLocks noChangeArrowheads="1"/>
              </p:cNvSpPr>
              <p:nvPr/>
            </p:nvSpPr>
            <p:spPr bwMode="auto">
              <a:xfrm>
                <a:off x="4000496" y="4786322"/>
                <a:ext cx="571504" cy="428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CL" sz="2000" b="1" dirty="0" smtClean="0">
                    <a:solidFill>
                      <a:schemeClr val="tx2"/>
                    </a:solidFill>
                    <a:latin typeface="Arial" pitchFamily="34" charset="0"/>
                  </a:rPr>
                  <a:t>b/2</a:t>
                </a:r>
                <a:endParaRPr kumimoji="0" lang="es-CL" sz="20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66" name="65 Conector recto de flecha"/>
            <p:cNvCxnSpPr>
              <a:endCxn id="57" idx="0"/>
            </p:cNvCxnSpPr>
            <p:nvPr/>
          </p:nvCxnSpPr>
          <p:spPr>
            <a:xfrm rot="5400000">
              <a:off x="5894000" y="4678768"/>
              <a:ext cx="499272" cy="1588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75 Conector recto de flecha"/>
            <p:cNvCxnSpPr>
              <a:endCxn id="57" idx="3"/>
            </p:cNvCxnSpPr>
            <p:nvPr/>
          </p:nvCxnSpPr>
          <p:spPr>
            <a:xfrm rot="10800000">
              <a:off x="7072330" y="5392752"/>
              <a:ext cx="642942" cy="36513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3" name="Picture 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00760" y="3929066"/>
              <a:ext cx="476250" cy="619125"/>
            </a:xfrm>
            <a:prstGeom prst="rect">
              <a:avLst/>
            </a:prstGeom>
            <a:noFill/>
          </p:spPr>
        </p:pic>
        <p:pic>
          <p:nvPicPr>
            <p:cNvPr id="86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58148" y="5000636"/>
              <a:ext cx="514350" cy="619125"/>
            </a:xfrm>
            <a:prstGeom prst="rect">
              <a:avLst/>
            </a:prstGeom>
            <a:noFill/>
          </p:spPr>
        </p:pic>
      </p:grp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357430"/>
            <a:ext cx="2219325" cy="1104900"/>
          </a:xfrm>
          <a:prstGeom prst="rect">
            <a:avLst/>
          </a:prstGeom>
          <a:noFill/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3256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500438"/>
            <a:ext cx="1200150" cy="1114425"/>
          </a:xfrm>
          <a:prstGeom prst="rect">
            <a:avLst/>
          </a:prstGeom>
          <a:noFill/>
        </p:spPr>
      </p:pic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3259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643446"/>
            <a:ext cx="1143000" cy="619125"/>
          </a:xfrm>
          <a:prstGeom prst="rect">
            <a:avLst/>
          </a:prstGeom>
          <a:noFill/>
        </p:spPr>
      </p:pic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3262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500702"/>
            <a:ext cx="2057400" cy="619125"/>
          </a:xfrm>
          <a:prstGeom prst="rect">
            <a:avLst/>
          </a:prstGeom>
          <a:noFill/>
        </p:spPr>
      </p:pic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111 Grupo"/>
          <p:cNvGrpSpPr/>
          <p:nvPr/>
        </p:nvGrpSpPr>
        <p:grpSpPr>
          <a:xfrm>
            <a:off x="3786182" y="1571612"/>
            <a:ext cx="5878595" cy="3786214"/>
            <a:chOff x="3214677" y="2214554"/>
            <a:chExt cx="5878595" cy="3786214"/>
          </a:xfrm>
        </p:grpSpPr>
        <p:pic>
          <p:nvPicPr>
            <p:cNvPr id="99" name="Picture 39"/>
            <p:cNvPicPr>
              <a:picLocks noChangeAspect="1" noChangeArrowheads="1"/>
            </p:cNvPicPr>
            <p:nvPr/>
          </p:nvPicPr>
          <p:blipFill>
            <a:blip r:embed="rId2"/>
            <a:srcRect l="49620" t="13850" r="4739" b="14034"/>
            <a:stretch>
              <a:fillRect/>
            </a:stretch>
          </p:blipFill>
          <p:spPr bwMode="auto">
            <a:xfrm>
              <a:off x="3214677" y="2214554"/>
              <a:ext cx="5878595" cy="3786214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cxnSp>
          <p:nvCxnSpPr>
            <p:cNvPr id="101" name="100 Conector recto de flecha"/>
            <p:cNvCxnSpPr/>
            <p:nvPr/>
          </p:nvCxnSpPr>
          <p:spPr>
            <a:xfrm rot="5400000" flipH="1" flipV="1">
              <a:off x="4071140" y="4929198"/>
              <a:ext cx="715174" cy="79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104 Conector recto de flecha"/>
            <p:cNvCxnSpPr/>
            <p:nvPr/>
          </p:nvCxnSpPr>
          <p:spPr>
            <a:xfrm rot="10800000">
              <a:off x="4214810" y="4572008"/>
              <a:ext cx="214314" cy="158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108 Conector recto"/>
            <p:cNvCxnSpPr/>
            <p:nvPr/>
          </p:nvCxnSpPr>
          <p:spPr>
            <a:xfrm rot="10800000" flipV="1">
              <a:off x="4357686" y="4357694"/>
              <a:ext cx="357190" cy="214314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2. Esfuerzos inducidos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790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428868"/>
            <a:ext cx="2219325" cy="1104900"/>
          </a:xfrm>
          <a:prstGeom prst="rect">
            <a:avLst/>
          </a:prstGeom>
          <a:noFill/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3262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500438"/>
            <a:ext cx="2057400" cy="619125"/>
          </a:xfrm>
          <a:prstGeom prst="rect">
            <a:avLst/>
          </a:prstGeom>
          <a:noFill/>
        </p:spPr>
      </p:pic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3265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357694"/>
            <a:ext cx="1905000" cy="619125"/>
          </a:xfrm>
          <a:prstGeom prst="rect">
            <a:avLst/>
          </a:prstGeom>
          <a:noFill/>
        </p:spPr>
      </p:pic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8" name="117 Conector recto de flecha"/>
          <p:cNvCxnSpPr/>
          <p:nvPr/>
        </p:nvCxnSpPr>
        <p:spPr>
          <a:xfrm rot="10800000" flipV="1">
            <a:off x="2571736" y="4000504"/>
            <a:ext cx="1714512" cy="7143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3268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143512"/>
            <a:ext cx="5438775" cy="619125"/>
          </a:xfrm>
          <a:prstGeom prst="rect">
            <a:avLst/>
          </a:prstGeom>
          <a:noFill/>
        </p:spPr>
      </p:pic>
      <p:sp>
        <p:nvSpPr>
          <p:cNvPr id="53270" name="Rectangle 22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3271" name="Picture 2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929330"/>
            <a:ext cx="4705350" cy="6191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3. Determinación de factor A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790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071810"/>
            <a:ext cx="3086100" cy="619125"/>
          </a:xfrm>
          <a:prstGeom prst="rect">
            <a:avLst/>
          </a:prstGeom>
          <a:noFill/>
        </p:spPr>
      </p:pic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357430"/>
            <a:ext cx="3086100" cy="619125"/>
          </a:xfrm>
          <a:prstGeom prst="rect">
            <a:avLst/>
          </a:prstGeom>
          <a:noFill/>
        </p:spPr>
      </p:pic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5302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929066"/>
            <a:ext cx="2626720" cy="714380"/>
          </a:xfrm>
          <a:prstGeom prst="rect">
            <a:avLst/>
          </a:prstGeom>
          <a:noFill/>
        </p:spPr>
      </p:pic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2" name="61 Grupo"/>
          <p:cNvGrpSpPr/>
          <p:nvPr/>
        </p:nvGrpSpPr>
        <p:grpSpPr>
          <a:xfrm>
            <a:off x="4000497" y="2143116"/>
            <a:ext cx="5143504" cy="3614957"/>
            <a:chOff x="4000497" y="2143115"/>
            <a:chExt cx="5143504" cy="3614957"/>
          </a:xfrm>
        </p:grpSpPr>
        <p:pic>
          <p:nvPicPr>
            <p:cNvPr id="39" name="Picture 45" descr="mso9980C"/>
            <p:cNvPicPr>
              <a:picLocks noChangeAspect="1" noChangeArrowheads="1"/>
            </p:cNvPicPr>
            <p:nvPr/>
          </p:nvPicPr>
          <p:blipFill>
            <a:blip r:embed="rId5"/>
            <a:srcRect t="5745" r="44444" b="60739"/>
            <a:stretch>
              <a:fillRect/>
            </a:stretch>
          </p:blipFill>
          <p:spPr bwMode="auto">
            <a:xfrm>
              <a:off x="4000497" y="2143115"/>
              <a:ext cx="5143504" cy="3614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8" name="47 Conector recto de flecha"/>
            <p:cNvCxnSpPr/>
            <p:nvPr/>
          </p:nvCxnSpPr>
          <p:spPr>
            <a:xfrm rot="5400000" flipH="1" flipV="1">
              <a:off x="5250264" y="4536686"/>
              <a:ext cx="500860" cy="158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 de flecha"/>
            <p:cNvCxnSpPr/>
            <p:nvPr/>
          </p:nvCxnSpPr>
          <p:spPr>
            <a:xfrm rot="10800000">
              <a:off x="5000628" y="4286256"/>
              <a:ext cx="500066" cy="158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5311" name="Picture 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5143512"/>
            <a:ext cx="2145326" cy="7620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r>
              <a:rPr lang="es-CL" b="1" dirty="0" smtClean="0"/>
              <a:t>4. Determinación de factor B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790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714348" y="2214554"/>
            <a:ext cx="2714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L" sz="2400" dirty="0" smtClean="0"/>
              <a:t>4 sets estructurales de </a:t>
            </a:r>
            <a:r>
              <a:rPr lang="es-CL" sz="2400" b="1" dirty="0" smtClean="0"/>
              <a:t>orientación </a:t>
            </a:r>
            <a:r>
              <a:rPr lang="es-CL" sz="2400" b="1" dirty="0" err="1" smtClean="0"/>
              <a:t>subhorizontal</a:t>
            </a:r>
            <a:r>
              <a:rPr lang="es-CL" sz="2400" b="1" dirty="0" smtClean="0"/>
              <a:t> (20°)</a:t>
            </a:r>
          </a:p>
        </p:txBody>
      </p:sp>
      <p:grpSp>
        <p:nvGrpSpPr>
          <p:cNvPr id="45" name="44 Grupo"/>
          <p:cNvGrpSpPr/>
          <p:nvPr/>
        </p:nvGrpSpPr>
        <p:grpSpPr>
          <a:xfrm>
            <a:off x="4000496" y="1704988"/>
            <a:ext cx="4643438" cy="5153012"/>
            <a:chOff x="4000496" y="1704988"/>
            <a:chExt cx="4643438" cy="5153012"/>
          </a:xfrm>
        </p:grpSpPr>
        <p:pic>
          <p:nvPicPr>
            <p:cNvPr id="5632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00496" y="1704988"/>
              <a:ext cx="4643438" cy="5153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9" name="48 Rectángulo"/>
            <p:cNvSpPr/>
            <p:nvPr/>
          </p:nvSpPr>
          <p:spPr>
            <a:xfrm>
              <a:off x="4071934" y="5000636"/>
              <a:ext cx="3000396" cy="78581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286256"/>
            <a:ext cx="1736493" cy="7143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000240"/>
            <a:ext cx="4572032" cy="464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5. Determinación de factor C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790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6" name="65 Grupo"/>
          <p:cNvGrpSpPr/>
          <p:nvPr/>
        </p:nvGrpSpPr>
        <p:grpSpPr>
          <a:xfrm>
            <a:off x="214282" y="2000240"/>
            <a:ext cx="3643338" cy="3143054"/>
            <a:chOff x="214282" y="2000240"/>
            <a:chExt cx="3643338" cy="3143054"/>
          </a:xfrm>
        </p:grpSpPr>
        <p:grpSp>
          <p:nvGrpSpPr>
            <p:cNvPr id="67" name="66 Grupo"/>
            <p:cNvGrpSpPr/>
            <p:nvPr/>
          </p:nvGrpSpPr>
          <p:grpSpPr>
            <a:xfrm>
              <a:off x="214282" y="2000240"/>
              <a:ext cx="3643338" cy="3143054"/>
              <a:chOff x="214282" y="2000240"/>
              <a:chExt cx="3643338" cy="3143054"/>
            </a:xfrm>
          </p:grpSpPr>
          <p:grpSp>
            <p:nvGrpSpPr>
              <p:cNvPr id="47" name="46 Grupo"/>
              <p:cNvGrpSpPr/>
              <p:nvPr/>
            </p:nvGrpSpPr>
            <p:grpSpPr>
              <a:xfrm>
                <a:off x="214282" y="2000240"/>
                <a:ext cx="3643338" cy="3143054"/>
                <a:chOff x="3786182" y="1071546"/>
                <a:chExt cx="3643338" cy="3143054"/>
              </a:xfrm>
            </p:grpSpPr>
            <p:grpSp>
              <p:nvGrpSpPr>
                <p:cNvPr id="49" name="55 Grupo"/>
                <p:cNvGrpSpPr/>
                <p:nvPr/>
              </p:nvGrpSpPr>
              <p:grpSpPr>
                <a:xfrm>
                  <a:off x="3786182" y="1785926"/>
                  <a:ext cx="3643338" cy="2428674"/>
                  <a:chOff x="3286116" y="3357562"/>
                  <a:chExt cx="3643338" cy="2428674"/>
                </a:xfrm>
              </p:grpSpPr>
              <p:sp>
                <p:nvSpPr>
                  <p:cNvPr id="53" name="52 Cubo"/>
                  <p:cNvSpPr/>
                  <p:nvPr/>
                </p:nvSpPr>
                <p:spPr>
                  <a:xfrm>
                    <a:off x="4143372" y="3643314"/>
                    <a:ext cx="2571768" cy="1571636"/>
                  </a:xfrm>
                  <a:prstGeom prst="cube">
                    <a:avLst>
                      <a:gd name="adj" fmla="val 52585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CL"/>
                  </a:p>
                </p:txBody>
              </p:sp>
              <p:cxnSp>
                <p:nvCxnSpPr>
                  <p:cNvPr id="54" name="53 Conector recto de flecha"/>
                  <p:cNvCxnSpPr/>
                  <p:nvPr/>
                </p:nvCxnSpPr>
                <p:spPr>
                  <a:xfrm rot="5400000" flipH="1" flipV="1">
                    <a:off x="6000760" y="4429132"/>
                    <a:ext cx="857256" cy="85725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54 Conector recto de flecha"/>
                  <p:cNvCxnSpPr/>
                  <p:nvPr/>
                </p:nvCxnSpPr>
                <p:spPr>
                  <a:xfrm>
                    <a:off x="4143372" y="5357826"/>
                    <a:ext cx="1714512" cy="1588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55 Conector recto de flecha"/>
                  <p:cNvCxnSpPr/>
                  <p:nvPr/>
                </p:nvCxnSpPr>
                <p:spPr>
                  <a:xfrm rot="5400000" flipH="1" flipV="1">
                    <a:off x="3607587" y="4822041"/>
                    <a:ext cx="785818" cy="1588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Text Box 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00826" y="4714884"/>
                    <a:ext cx="428628" cy="4284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s-CL" sz="2000" b="1" dirty="0" smtClean="0">
                        <a:solidFill>
                          <a:schemeClr val="tx2"/>
                        </a:solidFill>
                        <a:latin typeface="Arial" pitchFamily="34" charset="0"/>
                      </a:rPr>
                      <a:t>b</a:t>
                    </a:r>
                    <a:endParaRPr kumimoji="0" lang="es-CL" sz="20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58" name="Text Box 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86314" y="5357826"/>
                    <a:ext cx="428628" cy="4284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s-CL" sz="2000" b="1" dirty="0" smtClean="0">
                        <a:solidFill>
                          <a:schemeClr val="tx2"/>
                        </a:solidFill>
                        <a:latin typeface="Arial" pitchFamily="34" charset="0"/>
                      </a:rPr>
                      <a:t>b</a:t>
                    </a:r>
                    <a:endParaRPr kumimoji="0" lang="es-CL" sz="20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59" name="Text Box 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86116" y="4643446"/>
                    <a:ext cx="642942" cy="4284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s-CL" sz="2000" b="1" dirty="0" smtClean="0">
                        <a:solidFill>
                          <a:schemeClr val="tx2"/>
                        </a:solidFill>
                        <a:latin typeface="Arial" pitchFamily="34" charset="0"/>
                      </a:rPr>
                      <a:t>b/2</a:t>
                    </a:r>
                    <a:endParaRPr kumimoji="0" lang="es-CL" sz="20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60" name="59 Conector recto"/>
                  <p:cNvCxnSpPr>
                    <a:stCxn id="53" idx="1"/>
                    <a:endCxn id="53" idx="0"/>
                  </p:cNvCxnSpPr>
                  <p:nvPr/>
                </p:nvCxnSpPr>
                <p:spPr>
                  <a:xfrm rot="5400000" flipH="1" flipV="1">
                    <a:off x="5016034" y="3643315"/>
                    <a:ext cx="826445" cy="826444"/>
                  </a:xfrm>
                  <a:prstGeom prst="line">
                    <a:avLst/>
                  </a:prstGeom>
                  <a:ln w="28575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60 Conector recto"/>
                  <p:cNvCxnSpPr>
                    <a:stCxn id="53" idx="1"/>
                    <a:endCxn id="53" idx="3"/>
                  </p:cNvCxnSpPr>
                  <p:nvPr/>
                </p:nvCxnSpPr>
                <p:spPr>
                  <a:xfrm rot="16200000" flipH="1">
                    <a:off x="4643438" y="4842354"/>
                    <a:ext cx="745191" cy="1588"/>
                  </a:xfrm>
                  <a:prstGeom prst="line">
                    <a:avLst/>
                  </a:prstGeom>
                  <a:ln w="28575"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61 Conector recto de flecha"/>
                  <p:cNvCxnSpPr/>
                  <p:nvPr/>
                </p:nvCxnSpPr>
                <p:spPr>
                  <a:xfrm rot="5400000">
                    <a:off x="4964909" y="3750471"/>
                    <a:ext cx="786612" cy="794"/>
                  </a:xfrm>
                  <a:prstGeom prst="straightConnector1">
                    <a:avLst/>
                  </a:prstGeom>
                  <a:ln w="762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62 Conector recto de flecha"/>
                  <p:cNvCxnSpPr/>
                  <p:nvPr/>
                </p:nvCxnSpPr>
                <p:spPr>
                  <a:xfrm flipV="1">
                    <a:off x="4000496" y="4714884"/>
                    <a:ext cx="1000132" cy="571504"/>
                  </a:xfrm>
                  <a:prstGeom prst="straightConnector1">
                    <a:avLst/>
                  </a:prstGeom>
                  <a:ln w="762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51" name="Picture 1"/>
                <p:cNvPicPr>
                  <a:picLocks noChangeAspect="1" noChangeArrowheads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643570" y="1071546"/>
                  <a:ext cx="476250" cy="619125"/>
                </a:xfrm>
                <a:prstGeom prst="rect">
                  <a:avLst/>
                </a:prstGeom>
                <a:noFill/>
              </p:spPr>
            </p:pic>
            <p:pic>
              <p:nvPicPr>
                <p:cNvPr id="52" name="Picture 3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000496" y="3429000"/>
                  <a:ext cx="514350" cy="619125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64" name="63 Arco"/>
              <p:cNvSpPr/>
              <p:nvPr/>
            </p:nvSpPr>
            <p:spPr>
              <a:xfrm rot="5400000">
                <a:off x="1607323" y="3464719"/>
                <a:ext cx="857256" cy="785818"/>
              </a:xfrm>
              <a:prstGeom prst="arc">
                <a:avLst>
                  <a:gd name="adj1" fmla="val 15849747"/>
                  <a:gd name="adj2" fmla="val 374121"/>
                </a:avLst>
              </a:prstGeom>
              <a:ln w="28575"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</p:grpSp>
        <p:sp>
          <p:nvSpPr>
            <p:cNvPr id="65" name="Text Box 3"/>
            <p:cNvSpPr txBox="1">
              <a:spLocks noChangeArrowheads="1"/>
            </p:cNvSpPr>
            <p:nvPr/>
          </p:nvSpPr>
          <p:spPr bwMode="auto">
            <a:xfrm>
              <a:off x="1857356" y="3786190"/>
              <a:ext cx="704856" cy="428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CL" sz="2000" b="1" dirty="0" smtClean="0">
                  <a:solidFill>
                    <a:srgbClr val="C00000"/>
                  </a:solidFill>
                  <a:latin typeface="Arial" pitchFamily="34" charset="0"/>
                </a:rPr>
                <a:t>90°</a:t>
              </a:r>
              <a:endParaRPr kumimoji="0" lang="es-CL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5286388"/>
            <a:ext cx="1802428" cy="9763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190</Words>
  <Application>Microsoft Office PowerPoint</Application>
  <PresentationFormat>Presentación en pantalla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Ejercicio Cálculo de Hundibilidad</vt:lpstr>
      <vt:lpstr>Enunciado</vt:lpstr>
      <vt:lpstr>Solución</vt:lpstr>
      <vt:lpstr>Solución</vt:lpstr>
      <vt:lpstr>Solución</vt:lpstr>
      <vt:lpstr>Solución</vt:lpstr>
      <vt:lpstr>Solución</vt:lpstr>
      <vt:lpstr>Solución</vt:lpstr>
      <vt:lpstr>Solución</vt:lpstr>
      <vt:lpstr>Solución</vt:lpstr>
      <vt:lpstr>Solución</vt:lpstr>
      <vt:lpstr>Solución</vt:lpstr>
    </vt:vector>
  </TitlesOfParts>
  <Company>U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Ejercicio Fragmentación</dc:title>
  <dc:creator>Migue</dc:creator>
  <cp:lastModifiedBy>Usuario</cp:lastModifiedBy>
  <cp:revision>108</cp:revision>
  <dcterms:created xsi:type="dcterms:W3CDTF">2011-06-22T16:00:10Z</dcterms:created>
  <dcterms:modified xsi:type="dcterms:W3CDTF">2011-10-22T14:56:46Z</dcterms:modified>
</cp:coreProperties>
</file>