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1" r:id="rId1"/>
  </p:sldMasterIdLst>
  <p:notesMasterIdLst>
    <p:notesMasterId r:id="rId40"/>
  </p:notesMasterIdLst>
  <p:handoutMasterIdLst>
    <p:handoutMasterId r:id="rId41"/>
  </p:handoutMasterIdLst>
  <p:sldIdLst>
    <p:sldId id="456" r:id="rId2"/>
    <p:sldId id="386" r:id="rId3"/>
    <p:sldId id="458" r:id="rId4"/>
    <p:sldId id="459" r:id="rId5"/>
    <p:sldId id="460" r:id="rId6"/>
    <p:sldId id="261" r:id="rId7"/>
    <p:sldId id="389" r:id="rId8"/>
    <p:sldId id="416" r:id="rId9"/>
    <p:sldId id="414" r:id="rId10"/>
    <p:sldId id="390" r:id="rId11"/>
    <p:sldId id="415" r:id="rId12"/>
    <p:sldId id="417" r:id="rId13"/>
    <p:sldId id="418" r:id="rId14"/>
    <p:sldId id="394" r:id="rId15"/>
    <p:sldId id="395" r:id="rId16"/>
    <p:sldId id="396" r:id="rId17"/>
    <p:sldId id="397" r:id="rId18"/>
    <p:sldId id="398" r:id="rId19"/>
    <p:sldId id="399" r:id="rId20"/>
    <p:sldId id="400" r:id="rId21"/>
    <p:sldId id="391" r:id="rId22"/>
    <p:sldId id="392" r:id="rId23"/>
    <p:sldId id="393" r:id="rId24"/>
    <p:sldId id="419" r:id="rId25"/>
    <p:sldId id="401" r:id="rId26"/>
    <p:sldId id="420" r:id="rId27"/>
    <p:sldId id="402" r:id="rId28"/>
    <p:sldId id="403" r:id="rId29"/>
    <p:sldId id="404" r:id="rId30"/>
    <p:sldId id="462" r:id="rId31"/>
    <p:sldId id="405" r:id="rId32"/>
    <p:sldId id="406" r:id="rId33"/>
    <p:sldId id="408" r:id="rId34"/>
    <p:sldId id="409" r:id="rId35"/>
    <p:sldId id="413" r:id="rId36"/>
    <p:sldId id="464" r:id="rId37"/>
    <p:sldId id="387" r:id="rId38"/>
    <p:sldId id="465" r:id="rId39"/>
  </p:sldIdLst>
  <p:sldSz cx="9144000" cy="6858000" type="screen4x3"/>
  <p:notesSz cx="6888163" cy="100203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DDDD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7" autoAdjust="0"/>
  </p:normalViewPr>
  <p:slideViewPr>
    <p:cSldViewPr>
      <p:cViewPr varScale="1">
        <p:scale>
          <a:sx n="78" d="100"/>
          <a:sy n="78" d="100"/>
        </p:scale>
        <p:origin x="-1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813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91" tIns="44595" rIns="89191" bIns="44595" numCol="1" anchor="t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91" tIns="44595" rIns="89191" bIns="44595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3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8650"/>
            <a:ext cx="2984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91" tIns="44595" rIns="89191" bIns="44595" numCol="1" anchor="b" anchorCtr="0" compatLnSpc="1">
            <a:prstTxWarp prst="textNoShape">
              <a:avLst/>
            </a:prstTxWarp>
          </a:bodyPr>
          <a:lstStyle>
            <a:lvl1pPr defTabSz="892175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3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8650"/>
            <a:ext cx="2984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91" tIns="44595" rIns="89191" bIns="44595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/>
            </a:lvl1pPr>
          </a:lstStyle>
          <a:p>
            <a:pPr>
              <a:defRPr/>
            </a:pPr>
            <a:fld id="{510BE768-9FBA-41C6-9E97-484EF748D1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73027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1" tIns="48306" rIns="96611" bIns="4830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1" tIns="48306" rIns="96611" bIns="4830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2475"/>
            <a:ext cx="5008563" cy="3756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1" tIns="48306" rIns="96611" bIns="48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8650"/>
            <a:ext cx="2984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1" tIns="48306" rIns="96611" bIns="4830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8650"/>
            <a:ext cx="2984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1" tIns="48306" rIns="96611" bIns="4830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34535EF2-A8D0-4E08-B2F4-05CB89ED5E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23561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4B129-8DAF-461F-8209-13E154DB910D}" type="slidenum">
              <a:rPr lang="es-CL" smtClean="0"/>
              <a:pPr/>
              <a:t>23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4B129-8DAF-461F-8209-13E154DB910D}" type="slidenum">
              <a:rPr lang="es-CL" smtClean="0"/>
              <a:pPr/>
              <a:t>24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4B129-8DAF-461F-8209-13E154DB910D}" type="slidenum">
              <a:rPr lang="es-CL" smtClean="0"/>
              <a:pPr/>
              <a:t>28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A33C5-CD58-4A52-B9D5-13DD5C44D2B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2756DD-46AF-4904-AC83-875C132F0BB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31B489-601E-4280-82B5-707B3ECBBB8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CE6C0-9217-426A-B551-BE934D7CD1C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FC8848-5FD5-45D2-A1A4-E3CECA2232D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DB35B-3A96-4BEF-8820-D9313EFCF73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1E551-746A-49C3-A6AF-3F4AAF47198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6794B-3FFE-415C-B078-B60CBEA0704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ADB87-A4C7-4E13-BD83-23F6BF726D8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35875C-D262-4A2F-8744-4AF2CD44739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>
              <a:defRPr/>
            </a:pPr>
            <a:fld id="{0DC8795D-501E-4F52-BFB0-E51EF29C617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E23067EB-3483-4691-BF24-063EF8DB019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Business </a:t>
            </a:r>
            <a:r>
              <a:rPr lang="es-CL" dirty="0" err="1" smtClean="0"/>
              <a:t>Intelligence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Taller #8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33C5-CD58-4A52-B9D5-13DD5C44D2BF}" type="slidenum">
              <a:rPr lang="es-ES" smtClean="0"/>
              <a:pPr/>
              <a:t>1</a:t>
            </a:fld>
            <a:endParaRPr lang="es-ES"/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571500" y="5517232"/>
            <a:ext cx="2857500" cy="571500"/>
          </a:xfrm>
          <a:prstGeom prst="rect">
            <a:avLst/>
          </a:prstGeom>
        </p:spPr>
        <p:txBody>
          <a:bodyPr lIns="118872" tIns="0" rIns="45720" bIns="0" anchor="b"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s-CL" sz="20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Carlos </a:t>
            </a:r>
            <a:r>
              <a:rPr lang="es-CL" sz="20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Reveco</a:t>
            </a:r>
            <a:r>
              <a:rPr lang="es-CL" sz="20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creveco@dcc.uchile.cl</a:t>
            </a:r>
          </a:p>
        </p:txBody>
      </p:sp>
      <p:sp>
        <p:nvSpPr>
          <p:cNvPr id="8" name="2 Subtítulo"/>
          <p:cNvSpPr txBox="1">
            <a:spLocks/>
          </p:cNvSpPr>
          <p:nvPr/>
        </p:nvSpPr>
        <p:spPr>
          <a:xfrm>
            <a:off x="5580112" y="5517232"/>
            <a:ext cx="2857500" cy="571500"/>
          </a:xfrm>
          <a:prstGeom prst="rect">
            <a:avLst/>
          </a:prstGeom>
        </p:spPr>
        <p:txBody>
          <a:bodyPr lIns="118872" tIns="0" rIns="45720" bIns="0" anchor="b"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s-CL" sz="20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Cinthya Vergara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s-CL" sz="20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cvergarasilv@ing.uchile.cl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mtClean="0"/>
              <a:t>Riesgo estructural</a:t>
            </a:r>
            <a:br>
              <a:rPr lang="es-CL" smtClean="0"/>
            </a:br>
            <a:r>
              <a:rPr lang="es-CL" sz="3200" smtClean="0"/>
              <a:t>Minimización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6EDBF-716C-43DA-B019-8F1F01F0132D}" type="slidenum">
              <a:rPr lang="es-CL" smtClean="0"/>
              <a:pPr/>
              <a:t>10</a:t>
            </a:fld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/>
            <a:r>
              <a:rPr lang="es-CL" sz="2400" dirty="0" smtClean="0"/>
              <a:t>¿Minimizar sólo el riesgo empírico?</a:t>
            </a:r>
          </a:p>
          <a:p>
            <a:pPr lvl="1" algn="just"/>
            <a:r>
              <a:rPr lang="es-CL" sz="2400" dirty="0" smtClean="0"/>
              <a:t>Para toda </a:t>
            </a:r>
            <a:r>
              <a:rPr lang="es-CL" sz="2400" b="1" dirty="0" smtClean="0">
                <a:solidFill>
                  <a:srgbClr val="0070C0"/>
                </a:solidFill>
              </a:rPr>
              <a:t>f</a:t>
            </a:r>
            <a:r>
              <a:rPr lang="es-CL" sz="2400" dirty="0" smtClean="0"/>
              <a:t> existe </a:t>
            </a:r>
            <a:r>
              <a:rPr lang="es-CL" sz="2400" b="1" dirty="0" smtClean="0">
                <a:solidFill>
                  <a:srgbClr val="0070C0"/>
                </a:solidFill>
              </a:rPr>
              <a:t>f’</a:t>
            </a:r>
            <a:r>
              <a:rPr lang="es-CL" sz="2400" dirty="0" smtClean="0"/>
              <a:t> tal que acierte en conjunto de muestra y falle en </a:t>
            </a:r>
            <a:r>
              <a:rPr lang="es-CL" sz="2400" b="1" dirty="0" smtClean="0"/>
              <a:t>TODOS</a:t>
            </a:r>
            <a:r>
              <a:rPr lang="es-CL" sz="2400" dirty="0" smtClean="0"/>
              <a:t> los demás puntos.  (sobre-ajuste)</a:t>
            </a:r>
          </a:p>
          <a:p>
            <a:pPr lvl="1" algn="just"/>
            <a:r>
              <a:rPr lang="es-CL" sz="2400" b="1" dirty="0" smtClean="0">
                <a:solidFill>
                  <a:srgbClr val="0070C0"/>
                </a:solidFill>
              </a:rPr>
              <a:t>No sirve minimizar solamente el riesgo empírico.</a:t>
            </a:r>
            <a:endParaRPr lang="es-CL" sz="2800" b="1" dirty="0" smtClean="0">
              <a:solidFill>
                <a:srgbClr val="0070C0"/>
              </a:solidFill>
            </a:endParaRPr>
          </a:p>
          <a:p>
            <a:pPr algn="just"/>
            <a:r>
              <a:rPr lang="es-CL" sz="2400" b="1" dirty="0" smtClean="0">
                <a:solidFill>
                  <a:srgbClr val="FF0000"/>
                </a:solidFill>
              </a:rPr>
              <a:t>Teorema (</a:t>
            </a:r>
            <a:r>
              <a:rPr lang="es-CL" sz="2400" b="1" dirty="0" err="1" smtClean="0">
                <a:solidFill>
                  <a:srgbClr val="FF0000"/>
                </a:solidFill>
              </a:rPr>
              <a:t>Vapnik-Chervonenkis</a:t>
            </a:r>
            <a:r>
              <a:rPr lang="es-CL" sz="2400" b="1" dirty="0" smtClean="0">
                <a:solidFill>
                  <a:srgbClr val="FF0000"/>
                </a:solidFill>
              </a:rPr>
              <a:t>)</a:t>
            </a:r>
            <a:r>
              <a:rPr lang="es-CL" sz="2400" dirty="0" smtClean="0"/>
              <a:t>: Minimización de riesgo estructural es un proceso de inducción determinado por la </a:t>
            </a:r>
            <a:r>
              <a:rPr lang="es-CL" sz="2400" b="1" i="1" dirty="0" smtClean="0"/>
              <a:t>capacidad</a:t>
            </a:r>
            <a:r>
              <a:rPr lang="es-CL" sz="2400" b="1" dirty="0" smtClean="0"/>
              <a:t> de una función </a:t>
            </a:r>
            <a:r>
              <a:rPr lang="es-CL" sz="2400" dirty="0" smtClean="0"/>
              <a:t>y el </a:t>
            </a:r>
            <a:r>
              <a:rPr lang="es-CL" sz="2400" b="1" dirty="0" smtClean="0"/>
              <a:t>riesgo empírico</a:t>
            </a:r>
            <a:r>
              <a:rPr lang="es-CL" sz="2400" dirty="0" smtClean="0"/>
              <a:t>.</a:t>
            </a:r>
            <a:endParaRPr lang="es-CL" sz="2800" dirty="0" smtClean="0"/>
          </a:p>
          <a:p>
            <a:pPr algn="just"/>
            <a:endParaRPr lang="es-CL" sz="2800" dirty="0" smtClean="0"/>
          </a:p>
          <a:p>
            <a:pPr algn="just"/>
            <a:endParaRPr lang="es-CL" sz="2800" dirty="0" smtClean="0"/>
          </a:p>
          <a:p>
            <a:pPr lvl="1" algn="just"/>
            <a:r>
              <a:rPr lang="es-CL" sz="2400" dirty="0" smtClean="0"/>
              <a:t>La </a:t>
            </a:r>
            <a:r>
              <a:rPr lang="es-CL" sz="2400" b="1" dirty="0" smtClean="0">
                <a:solidFill>
                  <a:srgbClr val="FF0000"/>
                </a:solidFill>
              </a:rPr>
              <a:t>dimensión VC (h) </a:t>
            </a:r>
            <a:r>
              <a:rPr lang="es-CL" sz="2400" dirty="0" smtClean="0"/>
              <a:t>mide la </a:t>
            </a:r>
            <a:r>
              <a:rPr lang="es-CL" sz="2400" b="1" i="1" dirty="0" smtClean="0"/>
              <a:t>capacidad </a:t>
            </a:r>
            <a:r>
              <a:rPr lang="es-CL" sz="2400" b="1" dirty="0" smtClean="0"/>
              <a:t>de una función</a:t>
            </a:r>
            <a:r>
              <a:rPr lang="es-CL" sz="2400" dirty="0" smtClean="0"/>
              <a:t>.</a:t>
            </a:r>
          </a:p>
          <a:p>
            <a:pPr lvl="1" algn="just"/>
            <a:r>
              <a:rPr lang="es-CL" sz="2400" b="1" dirty="0" smtClean="0"/>
              <a:t>m</a:t>
            </a:r>
            <a:r>
              <a:rPr lang="es-CL" sz="2400" dirty="0" smtClean="0"/>
              <a:t> es la cantidad de observaciones, y      es un parámetro de probabilístico de confianza.</a:t>
            </a:r>
            <a:endParaRPr lang="es-CL" sz="2400" dirty="0"/>
          </a:p>
        </p:txBody>
      </p:sp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7466" y="4714884"/>
            <a:ext cx="4400550" cy="876300"/>
          </a:xfrm>
          <a:prstGeom prst="rect">
            <a:avLst/>
          </a:prstGeom>
          <a:noFill/>
        </p:spPr>
      </p:pic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9502" r="5628" b="61957"/>
          <a:stretch>
            <a:fillRect/>
          </a:stretch>
        </p:blipFill>
        <p:spPr bwMode="auto">
          <a:xfrm>
            <a:off x="5857884" y="6000768"/>
            <a:ext cx="229622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Riesgo estructural</a:t>
            </a:r>
            <a:br>
              <a:rPr lang="es-CL" dirty="0" smtClean="0"/>
            </a:br>
            <a:r>
              <a:rPr lang="es-CL" sz="3200" dirty="0" smtClean="0"/>
              <a:t>Dimensión VC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625609"/>
          </a:xfrm>
        </p:spPr>
        <p:txBody>
          <a:bodyPr>
            <a:normAutofit/>
          </a:bodyPr>
          <a:lstStyle/>
          <a:p>
            <a:pPr algn="just"/>
            <a:r>
              <a:rPr lang="es-CL" sz="2800" dirty="0" smtClean="0"/>
              <a:t>La capacidad de una función indica cuán compleja puede ser. </a:t>
            </a:r>
            <a:r>
              <a:rPr lang="es-CL" sz="2800" b="1" dirty="0" smtClean="0">
                <a:solidFill>
                  <a:srgbClr val="FF0000"/>
                </a:solidFill>
              </a:rPr>
              <a:t>(</a:t>
            </a:r>
            <a:r>
              <a:rPr lang="es-CL" sz="2800" b="1" dirty="0" err="1" smtClean="0">
                <a:solidFill>
                  <a:srgbClr val="FF0000"/>
                </a:solidFill>
              </a:rPr>
              <a:t>e.g.</a:t>
            </a:r>
            <a:r>
              <a:rPr lang="es-CL" sz="2800" b="1" dirty="0" smtClean="0">
                <a:solidFill>
                  <a:srgbClr val="FF0000"/>
                </a:solidFill>
              </a:rPr>
              <a:t> una función lineal tiene baja capacidad.)</a:t>
            </a:r>
          </a:p>
          <a:p>
            <a:pPr algn="just"/>
            <a:r>
              <a:rPr lang="es-CL" sz="2800" dirty="0" smtClean="0"/>
              <a:t>Minimización del riesgo estructural favorece estructuras simples. </a:t>
            </a:r>
            <a:r>
              <a:rPr lang="es-CL" sz="2800" b="1" dirty="0" smtClean="0">
                <a:solidFill>
                  <a:srgbClr val="0070C0"/>
                </a:solidFill>
              </a:rPr>
              <a:t>(navaja de </a:t>
            </a:r>
            <a:r>
              <a:rPr lang="es-CL" sz="2800" b="1" dirty="0" err="1" smtClean="0">
                <a:solidFill>
                  <a:srgbClr val="0070C0"/>
                </a:solidFill>
              </a:rPr>
              <a:t>Occam</a:t>
            </a:r>
            <a:r>
              <a:rPr lang="es-CL" sz="2800" b="1" dirty="0" smtClean="0">
                <a:solidFill>
                  <a:srgbClr val="0070C0"/>
                </a:solidFill>
              </a:rPr>
              <a:t>)</a:t>
            </a:r>
          </a:p>
          <a:p>
            <a:pPr algn="just"/>
            <a:endParaRPr lang="es-CL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CE6C0-9217-426A-B551-BE934D7CD1CB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  <p:pic>
        <p:nvPicPr>
          <p:cNvPr id="76802" name="Picture 2" descr="C:\Documents and Settings\Gaston L'Huillier\Escritorio\capacidad-VC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976333"/>
            <a:ext cx="5143536" cy="2810253"/>
          </a:xfrm>
          <a:prstGeom prst="rect">
            <a:avLst/>
          </a:prstGeom>
          <a:noFill/>
        </p:spPr>
      </p:pic>
      <p:pic>
        <p:nvPicPr>
          <p:cNvPr id="76803" name="Picture 3" descr="C:\Documents and Settings\Gaston L'Huillier\Escritorio\capacidad-VC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762151"/>
            <a:ext cx="343916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Riesgo estructural</a:t>
            </a:r>
            <a:br>
              <a:rPr lang="es-CL" dirty="0" smtClean="0"/>
            </a:br>
            <a:r>
              <a:rPr lang="es-CL" sz="3200" dirty="0" smtClean="0"/>
              <a:t>Navaja de </a:t>
            </a:r>
            <a:r>
              <a:rPr lang="es-CL" sz="3200" dirty="0" err="1" smtClean="0"/>
              <a:t>Occam</a:t>
            </a:r>
            <a:r>
              <a:rPr lang="es-CL" sz="3200" dirty="0" smtClean="0"/>
              <a:t> (William of </a:t>
            </a:r>
            <a:r>
              <a:rPr lang="es-CL" sz="3200" dirty="0" err="1" smtClean="0"/>
              <a:t>Occam</a:t>
            </a:r>
            <a:r>
              <a:rPr lang="es-CL" sz="3200" dirty="0" smtClean="0"/>
              <a:t> 1285 – 1349)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714620"/>
            <a:ext cx="8643998" cy="3911229"/>
          </a:xfrm>
        </p:spPr>
        <p:txBody>
          <a:bodyPr>
            <a:normAutofit/>
          </a:bodyPr>
          <a:lstStyle/>
          <a:p>
            <a:pPr algn="just"/>
            <a:endParaRPr lang="es-CL" sz="2800" dirty="0" smtClean="0"/>
          </a:p>
          <a:p>
            <a:pPr algn="just"/>
            <a:r>
              <a:rPr lang="es-CL" sz="2800" dirty="0" smtClean="0"/>
              <a:t>Si dos teorías explican los hecho igual de bien, entonces </a:t>
            </a:r>
            <a:r>
              <a:rPr lang="es-CL" sz="2800" b="1" dirty="0" smtClean="0">
                <a:solidFill>
                  <a:srgbClr val="0070C0"/>
                </a:solidFill>
              </a:rPr>
              <a:t>la más simple debería ser considerada</a:t>
            </a:r>
            <a:r>
              <a:rPr lang="es-CL" sz="2800" dirty="0" smtClean="0"/>
              <a:t>.</a:t>
            </a:r>
          </a:p>
          <a:p>
            <a:pPr algn="just"/>
            <a:r>
              <a:rPr lang="es-CL" sz="2800" dirty="0" smtClean="0"/>
              <a:t>Existe una </a:t>
            </a:r>
            <a:r>
              <a:rPr lang="es-CL" sz="2800" dirty="0" smtClean="0">
                <a:solidFill>
                  <a:srgbClr val="FF0000"/>
                </a:solidFill>
              </a:rPr>
              <a:t>menor cantidad de hipótesis simples </a:t>
            </a:r>
            <a:r>
              <a:rPr lang="es-CL" sz="2800" dirty="0" smtClean="0"/>
              <a:t>que </a:t>
            </a:r>
            <a:r>
              <a:rPr lang="es-CL" sz="2800" dirty="0" smtClean="0">
                <a:solidFill>
                  <a:srgbClr val="0070C0"/>
                </a:solidFill>
              </a:rPr>
              <a:t>hipótesis complejas</a:t>
            </a:r>
            <a:r>
              <a:rPr lang="es-CL" sz="2800" dirty="0" smtClean="0"/>
              <a:t>:</a:t>
            </a:r>
          </a:p>
          <a:p>
            <a:pPr lvl="1" algn="just"/>
            <a:r>
              <a:rPr lang="es-CL" sz="2400" dirty="0" smtClean="0"/>
              <a:t>La </a:t>
            </a:r>
            <a:r>
              <a:rPr lang="es-CL" sz="2400" dirty="0" smtClean="0">
                <a:solidFill>
                  <a:srgbClr val="0070C0"/>
                </a:solidFill>
              </a:rPr>
              <a:t>coincidencia</a:t>
            </a:r>
            <a:r>
              <a:rPr lang="es-CL" sz="2400" dirty="0" smtClean="0"/>
              <a:t> que una </a:t>
            </a:r>
            <a:r>
              <a:rPr lang="es-CL" sz="2400" b="1" dirty="0" smtClean="0"/>
              <a:t>hipótesis simple </a:t>
            </a:r>
            <a:r>
              <a:rPr lang="es-CL" sz="2400" dirty="0" smtClean="0"/>
              <a:t>se ajuste a los datos </a:t>
            </a:r>
            <a:r>
              <a:rPr lang="es-CL" sz="2400" dirty="0" smtClean="0">
                <a:solidFill>
                  <a:srgbClr val="FF0000"/>
                </a:solidFill>
              </a:rPr>
              <a:t>es baja</a:t>
            </a:r>
            <a:r>
              <a:rPr lang="es-CL" sz="2400" dirty="0" smtClean="0"/>
              <a:t>.</a:t>
            </a:r>
          </a:p>
          <a:p>
            <a:pPr lvl="1" algn="just"/>
            <a:r>
              <a:rPr lang="es-CL" sz="2400" dirty="0" smtClean="0"/>
              <a:t>La </a:t>
            </a:r>
            <a:r>
              <a:rPr lang="es-CL" sz="2400" dirty="0" smtClean="0">
                <a:solidFill>
                  <a:srgbClr val="0070C0"/>
                </a:solidFill>
              </a:rPr>
              <a:t>coincidencia</a:t>
            </a:r>
            <a:r>
              <a:rPr lang="es-CL" sz="2400" dirty="0" smtClean="0"/>
              <a:t> que una </a:t>
            </a:r>
            <a:r>
              <a:rPr lang="es-CL" sz="2400" b="1" dirty="0" smtClean="0"/>
              <a:t>hipótesis compleja </a:t>
            </a:r>
            <a:r>
              <a:rPr lang="es-CL" sz="2400" dirty="0" smtClean="0"/>
              <a:t>se ajuste a los datos </a:t>
            </a:r>
            <a:r>
              <a:rPr lang="es-CL" sz="2400" dirty="0" smtClean="0">
                <a:solidFill>
                  <a:srgbClr val="FF0000"/>
                </a:solidFill>
              </a:rPr>
              <a:t>es alta</a:t>
            </a:r>
            <a:r>
              <a:rPr lang="es-CL" sz="2400" dirty="0" smtClean="0"/>
              <a:t>.</a:t>
            </a:r>
            <a:endParaRPr lang="es-CL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CE6C0-9217-426A-B551-BE934D7CD1CB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928662" y="1714488"/>
            <a:ext cx="7215238" cy="1357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s-CL" sz="2800" i="1" dirty="0" smtClean="0"/>
              <a:t>“</a:t>
            </a:r>
            <a:r>
              <a:rPr lang="es-CL" sz="2800" i="1" dirty="0" err="1" smtClean="0"/>
              <a:t>Pluritas</a:t>
            </a:r>
            <a:r>
              <a:rPr lang="es-CL" sz="2800" i="1" dirty="0" smtClean="0"/>
              <a:t> non </a:t>
            </a:r>
            <a:r>
              <a:rPr lang="es-CL" sz="2800" i="1" dirty="0" err="1" smtClean="0"/>
              <a:t>est</a:t>
            </a:r>
            <a:r>
              <a:rPr lang="es-CL" sz="2800" i="1" dirty="0" smtClean="0"/>
              <a:t> </a:t>
            </a:r>
            <a:r>
              <a:rPr lang="es-CL" sz="2800" i="1" dirty="0" err="1" smtClean="0"/>
              <a:t>ponendas</a:t>
            </a:r>
            <a:r>
              <a:rPr lang="es-CL" sz="2800" i="1" dirty="0" smtClean="0"/>
              <a:t> sin </a:t>
            </a:r>
            <a:r>
              <a:rPr lang="es-CL" sz="2800" i="1" dirty="0" err="1" smtClean="0"/>
              <a:t>necesitade</a:t>
            </a:r>
            <a:r>
              <a:rPr lang="es-CL" sz="2800" i="1" dirty="0" smtClean="0"/>
              <a:t>” = “Cantidad no debería ser agregada sin necesidad”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Riesgo estructural</a:t>
            </a:r>
            <a:br>
              <a:rPr lang="es-CL" dirty="0" smtClean="0"/>
            </a:br>
            <a:r>
              <a:rPr lang="es-CL" sz="3200" dirty="0" smtClean="0"/>
              <a:t>Navaja de </a:t>
            </a:r>
            <a:r>
              <a:rPr lang="es-CL" sz="3200" dirty="0" err="1" smtClean="0"/>
              <a:t>Occam</a:t>
            </a:r>
            <a:r>
              <a:rPr lang="es-CL" sz="3200" dirty="0" smtClean="0"/>
              <a:t> (William of </a:t>
            </a:r>
            <a:r>
              <a:rPr lang="es-CL" sz="3200" dirty="0" err="1" smtClean="0"/>
              <a:t>Occam</a:t>
            </a:r>
            <a:r>
              <a:rPr lang="es-CL" sz="3200" dirty="0" smtClean="0"/>
              <a:t> 1285 – 1349)</a:t>
            </a:r>
            <a:endParaRPr lang="es-CL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CE6C0-9217-426A-B551-BE934D7CD1CB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  <p:pic>
        <p:nvPicPr>
          <p:cNvPr id="77826" name="Picture 2" descr="C:\Documents and Settings\Gaston L'Huillier\Escritorio\occ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357562"/>
            <a:ext cx="3143272" cy="3246896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928662" y="1714488"/>
            <a:ext cx="7215238" cy="1357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s-CL" sz="2800" i="1" dirty="0" smtClean="0"/>
              <a:t>“</a:t>
            </a:r>
            <a:r>
              <a:rPr lang="es-CL" sz="2800" i="1" dirty="0" err="1" smtClean="0"/>
              <a:t>Pluritas</a:t>
            </a:r>
            <a:r>
              <a:rPr lang="es-CL" sz="2800" i="1" dirty="0" smtClean="0"/>
              <a:t> non </a:t>
            </a:r>
            <a:r>
              <a:rPr lang="es-CL" sz="2800" i="1" dirty="0" err="1" smtClean="0"/>
              <a:t>est</a:t>
            </a:r>
            <a:r>
              <a:rPr lang="es-CL" sz="2800" i="1" dirty="0" smtClean="0"/>
              <a:t> </a:t>
            </a:r>
            <a:r>
              <a:rPr lang="es-CL" sz="2800" i="1" dirty="0" err="1" smtClean="0"/>
              <a:t>ponendas</a:t>
            </a:r>
            <a:r>
              <a:rPr lang="es-CL" sz="2800" i="1" dirty="0" smtClean="0"/>
              <a:t> sin </a:t>
            </a:r>
            <a:r>
              <a:rPr lang="es-CL" sz="2800" i="1" dirty="0" err="1" smtClean="0"/>
              <a:t>necesitade</a:t>
            </a:r>
            <a:r>
              <a:rPr lang="es-CL" sz="2800" i="1" dirty="0" smtClean="0"/>
              <a:t>” = “Cantidad no debería ser agregada sin necesidad”</a:t>
            </a:r>
          </a:p>
        </p:txBody>
      </p:sp>
      <p:pic>
        <p:nvPicPr>
          <p:cNvPr id="78850" name="Picture 2" descr="C:\Documents and Settings\Gaston L'Huillier\Escritorio\occam-dib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481032"/>
            <a:ext cx="3052746" cy="3162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err="1" smtClean="0"/>
              <a:t>Support</a:t>
            </a:r>
            <a:r>
              <a:rPr lang="es-MX" dirty="0" smtClean="0"/>
              <a:t> Vector Machines</a:t>
            </a:r>
            <a:br>
              <a:rPr lang="es-MX" dirty="0" smtClean="0"/>
            </a:br>
            <a:r>
              <a:rPr lang="es-MX" sz="3200" dirty="0" smtClean="0"/>
              <a:t>Descripción del problema</a:t>
            </a:r>
            <a:endParaRPr lang="es-CL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9F9E7-F404-423B-AA12-1FE29194F9F1}" type="slidenum">
              <a:rPr lang="es-ES"/>
              <a:pPr>
                <a:defRPr/>
              </a:pPr>
              <a:t>14</a:t>
            </a:fld>
            <a:endParaRPr lang="es-ES"/>
          </a:p>
        </p:txBody>
      </p:sp>
      <p:cxnSp>
        <p:nvCxnSpPr>
          <p:cNvPr id="6" name="5 Conector recto de flecha"/>
          <p:cNvCxnSpPr/>
          <p:nvPr/>
        </p:nvCxnSpPr>
        <p:spPr>
          <a:xfrm rot="5400000">
            <a:off x="2286794" y="3713957"/>
            <a:ext cx="3857625" cy="1587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3000375" y="4714875"/>
            <a:ext cx="47148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3714750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4286250" y="3571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0" name="9 Elipse"/>
          <p:cNvSpPr/>
          <p:nvPr/>
        </p:nvSpPr>
        <p:spPr>
          <a:xfrm>
            <a:off x="4643438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1" name="10 Elipse"/>
          <p:cNvSpPr/>
          <p:nvPr/>
        </p:nvSpPr>
        <p:spPr>
          <a:xfrm>
            <a:off x="3571875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2" name="11 Elipse"/>
          <p:cNvSpPr/>
          <p:nvPr/>
        </p:nvSpPr>
        <p:spPr>
          <a:xfrm>
            <a:off x="3929063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3" name="12 Triángulo isósceles"/>
          <p:cNvSpPr/>
          <p:nvPr/>
        </p:nvSpPr>
        <p:spPr>
          <a:xfrm>
            <a:off x="5214938" y="2643188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4" name="13 Triángulo isósceles"/>
          <p:cNvSpPr/>
          <p:nvPr/>
        </p:nvSpPr>
        <p:spPr>
          <a:xfrm>
            <a:off x="6286500" y="2500313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5" name="14 Triángulo isósceles"/>
          <p:cNvSpPr/>
          <p:nvPr/>
        </p:nvSpPr>
        <p:spPr>
          <a:xfrm>
            <a:off x="5786438" y="3286125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6" name="15 Triángulo isósceles"/>
          <p:cNvSpPr/>
          <p:nvPr/>
        </p:nvSpPr>
        <p:spPr>
          <a:xfrm>
            <a:off x="6572250" y="31432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17" name="16 Triángulo isósceles"/>
          <p:cNvSpPr/>
          <p:nvPr/>
        </p:nvSpPr>
        <p:spPr>
          <a:xfrm>
            <a:off x="5500688" y="37147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dirty="0" err="1" smtClean="0"/>
              <a:t>Support</a:t>
            </a:r>
            <a:r>
              <a:rPr lang="es-MX" dirty="0" smtClean="0"/>
              <a:t> Vector Machines</a:t>
            </a:r>
            <a:br>
              <a:rPr lang="es-MX" dirty="0" smtClean="0"/>
            </a:br>
            <a:r>
              <a:rPr lang="es-MX" sz="3200" dirty="0" smtClean="0"/>
              <a:t>Descripción del problema (2)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9F9E7-F404-423B-AA12-1FE29194F9F1}" type="slidenum">
              <a:rPr lang="es-ES"/>
              <a:pPr>
                <a:defRPr/>
              </a:pPr>
              <a:t>15</a:t>
            </a:fld>
            <a:endParaRPr lang="es-ES"/>
          </a:p>
        </p:txBody>
      </p:sp>
      <p:cxnSp>
        <p:nvCxnSpPr>
          <p:cNvPr id="18" name="17 Conector recto de flecha"/>
          <p:cNvCxnSpPr/>
          <p:nvPr/>
        </p:nvCxnSpPr>
        <p:spPr>
          <a:xfrm rot="5400000">
            <a:off x="2275681" y="3713957"/>
            <a:ext cx="3857625" cy="158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2989263" y="4714875"/>
            <a:ext cx="47148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Elipse"/>
          <p:cNvSpPr/>
          <p:nvPr/>
        </p:nvSpPr>
        <p:spPr>
          <a:xfrm>
            <a:off x="3703638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1" name="20 Elipse"/>
          <p:cNvSpPr/>
          <p:nvPr/>
        </p:nvSpPr>
        <p:spPr>
          <a:xfrm>
            <a:off x="4275138" y="3571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2" name="21 Elipse"/>
          <p:cNvSpPr/>
          <p:nvPr/>
        </p:nvSpPr>
        <p:spPr>
          <a:xfrm>
            <a:off x="4632325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3" name="22 Elipse"/>
          <p:cNvSpPr/>
          <p:nvPr/>
        </p:nvSpPr>
        <p:spPr>
          <a:xfrm>
            <a:off x="3560763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4" name="23 Elipse"/>
          <p:cNvSpPr/>
          <p:nvPr/>
        </p:nvSpPr>
        <p:spPr>
          <a:xfrm>
            <a:off x="3917950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5" name="24 Triángulo isósceles"/>
          <p:cNvSpPr/>
          <p:nvPr/>
        </p:nvSpPr>
        <p:spPr>
          <a:xfrm>
            <a:off x="5203825" y="2643188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6" name="25 Triángulo isósceles"/>
          <p:cNvSpPr/>
          <p:nvPr/>
        </p:nvSpPr>
        <p:spPr>
          <a:xfrm>
            <a:off x="6275388" y="2500313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7" name="26 Triángulo isósceles"/>
          <p:cNvSpPr/>
          <p:nvPr/>
        </p:nvSpPr>
        <p:spPr>
          <a:xfrm>
            <a:off x="5775325" y="3286125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8" name="27 Triángulo isósceles"/>
          <p:cNvSpPr/>
          <p:nvPr/>
        </p:nvSpPr>
        <p:spPr>
          <a:xfrm>
            <a:off x="6561138" y="31432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9" name="28 Triángulo isósceles"/>
          <p:cNvSpPr/>
          <p:nvPr/>
        </p:nvSpPr>
        <p:spPr>
          <a:xfrm>
            <a:off x="5489575" y="37147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0" name="29 Elipse"/>
          <p:cNvSpPr/>
          <p:nvPr/>
        </p:nvSpPr>
        <p:spPr>
          <a:xfrm>
            <a:off x="3132138" y="3390900"/>
            <a:ext cx="1857375" cy="1785938"/>
          </a:xfrm>
          <a:prstGeom prst="ellipse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929063"/>
            <a:ext cx="9699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31 Elipse"/>
          <p:cNvSpPr/>
          <p:nvPr/>
        </p:nvSpPr>
        <p:spPr>
          <a:xfrm>
            <a:off x="4989513" y="2286000"/>
            <a:ext cx="1857375" cy="1785938"/>
          </a:xfrm>
          <a:prstGeom prst="ellipse">
            <a:avLst/>
          </a:prstGeom>
          <a:solidFill>
            <a:schemeClr val="accent3">
              <a:lumMod val="40000"/>
              <a:lumOff val="60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6888" y="2286000"/>
            <a:ext cx="963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dirty="0" err="1" smtClean="0"/>
              <a:t>Support</a:t>
            </a:r>
            <a:r>
              <a:rPr lang="es-MX" dirty="0" smtClean="0"/>
              <a:t> Vector Machines</a:t>
            </a:r>
            <a:br>
              <a:rPr lang="es-MX" dirty="0" smtClean="0"/>
            </a:br>
            <a:r>
              <a:rPr lang="es-MX" sz="3200" dirty="0" smtClean="0"/>
              <a:t>Descripción del problema (3)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9F9E7-F404-423B-AA12-1FE29194F9F1}" type="slidenum">
              <a:rPr lang="es-ES"/>
              <a:pPr>
                <a:defRPr/>
              </a:pPr>
              <a:t>16</a:t>
            </a:fld>
            <a:endParaRPr lang="es-ES"/>
          </a:p>
        </p:txBody>
      </p:sp>
      <p:cxnSp>
        <p:nvCxnSpPr>
          <p:cNvPr id="34" name="33 Conector recto de flecha"/>
          <p:cNvCxnSpPr/>
          <p:nvPr/>
        </p:nvCxnSpPr>
        <p:spPr>
          <a:xfrm rot="5400000">
            <a:off x="2275681" y="3713957"/>
            <a:ext cx="3857625" cy="158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2989263" y="4714875"/>
            <a:ext cx="47148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Elipse"/>
          <p:cNvSpPr/>
          <p:nvPr/>
        </p:nvSpPr>
        <p:spPr>
          <a:xfrm>
            <a:off x="3703638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7" name="36 Elipse"/>
          <p:cNvSpPr/>
          <p:nvPr/>
        </p:nvSpPr>
        <p:spPr>
          <a:xfrm>
            <a:off x="4275138" y="3571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8" name="37 Elipse"/>
          <p:cNvSpPr/>
          <p:nvPr/>
        </p:nvSpPr>
        <p:spPr>
          <a:xfrm>
            <a:off x="4632325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9" name="38 Elipse"/>
          <p:cNvSpPr/>
          <p:nvPr/>
        </p:nvSpPr>
        <p:spPr>
          <a:xfrm>
            <a:off x="3560763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0" name="39 Elipse"/>
          <p:cNvSpPr/>
          <p:nvPr/>
        </p:nvSpPr>
        <p:spPr>
          <a:xfrm>
            <a:off x="3917950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1" name="40 Triángulo isósceles"/>
          <p:cNvSpPr/>
          <p:nvPr/>
        </p:nvSpPr>
        <p:spPr>
          <a:xfrm>
            <a:off x="5203825" y="2643188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2" name="41 Triángulo isósceles"/>
          <p:cNvSpPr/>
          <p:nvPr/>
        </p:nvSpPr>
        <p:spPr>
          <a:xfrm>
            <a:off x="6275388" y="2500313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3" name="42 Triángulo isósceles"/>
          <p:cNvSpPr/>
          <p:nvPr/>
        </p:nvSpPr>
        <p:spPr>
          <a:xfrm>
            <a:off x="5775325" y="3286125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4" name="43 Triángulo isósceles"/>
          <p:cNvSpPr/>
          <p:nvPr/>
        </p:nvSpPr>
        <p:spPr>
          <a:xfrm>
            <a:off x="6561138" y="31432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5" name="44 Triángulo isósceles"/>
          <p:cNvSpPr/>
          <p:nvPr/>
        </p:nvSpPr>
        <p:spPr>
          <a:xfrm>
            <a:off x="5489575" y="37147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6" name="45 Elipse"/>
          <p:cNvSpPr/>
          <p:nvPr/>
        </p:nvSpPr>
        <p:spPr>
          <a:xfrm>
            <a:off x="3132138" y="3390900"/>
            <a:ext cx="1857375" cy="1785938"/>
          </a:xfrm>
          <a:prstGeom prst="ellipse">
            <a:avLst/>
          </a:prstGeom>
          <a:solidFill>
            <a:schemeClr val="accent1">
              <a:alpha val="8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929063"/>
            <a:ext cx="9699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47 Elipse"/>
          <p:cNvSpPr/>
          <p:nvPr/>
        </p:nvSpPr>
        <p:spPr>
          <a:xfrm>
            <a:off x="4989513" y="2286000"/>
            <a:ext cx="1857375" cy="1785938"/>
          </a:xfrm>
          <a:prstGeom prst="ellipse">
            <a:avLst/>
          </a:prstGeom>
          <a:solidFill>
            <a:schemeClr val="accent3">
              <a:lumMod val="20000"/>
              <a:lumOff val="80000"/>
              <a:alpha val="8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6888" y="2286000"/>
            <a:ext cx="963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49 Conector recto"/>
          <p:cNvCxnSpPr/>
          <p:nvPr/>
        </p:nvCxnSpPr>
        <p:spPr>
          <a:xfrm rot="16200000" flipH="1">
            <a:off x="3117850" y="2928938"/>
            <a:ext cx="4097337" cy="23574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dirty="0" err="1" smtClean="0"/>
              <a:t>Support</a:t>
            </a:r>
            <a:r>
              <a:rPr lang="es-MX" dirty="0" smtClean="0"/>
              <a:t> Vector Machines</a:t>
            </a:r>
            <a:br>
              <a:rPr lang="es-MX" dirty="0" smtClean="0"/>
            </a:br>
            <a:r>
              <a:rPr lang="es-MX" sz="3200" dirty="0" smtClean="0"/>
              <a:t>Descripción del problema (4)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9F9E7-F404-423B-AA12-1FE29194F9F1}" type="slidenum">
              <a:rPr lang="es-ES"/>
              <a:pPr>
                <a:defRPr/>
              </a:pPr>
              <a:t>17</a:t>
            </a:fld>
            <a:endParaRPr lang="es-ES"/>
          </a:p>
        </p:txBody>
      </p:sp>
      <p:cxnSp>
        <p:nvCxnSpPr>
          <p:cNvPr id="21" name="20 Conector recto de flecha"/>
          <p:cNvCxnSpPr/>
          <p:nvPr/>
        </p:nvCxnSpPr>
        <p:spPr>
          <a:xfrm rot="5400000">
            <a:off x="2275681" y="3713957"/>
            <a:ext cx="3857625" cy="158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2989263" y="4714875"/>
            <a:ext cx="47148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Elipse"/>
          <p:cNvSpPr/>
          <p:nvPr/>
        </p:nvSpPr>
        <p:spPr>
          <a:xfrm>
            <a:off x="3703638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4" name="23 Elipse"/>
          <p:cNvSpPr/>
          <p:nvPr/>
        </p:nvSpPr>
        <p:spPr>
          <a:xfrm>
            <a:off x="4275138" y="3571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5" name="24 Elipse"/>
          <p:cNvSpPr/>
          <p:nvPr/>
        </p:nvSpPr>
        <p:spPr>
          <a:xfrm>
            <a:off x="4632325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6" name="25 Elipse"/>
          <p:cNvSpPr/>
          <p:nvPr/>
        </p:nvSpPr>
        <p:spPr>
          <a:xfrm>
            <a:off x="3560763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7" name="26 Elipse"/>
          <p:cNvSpPr/>
          <p:nvPr/>
        </p:nvSpPr>
        <p:spPr>
          <a:xfrm>
            <a:off x="3917950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8" name="27 Triángulo isósceles"/>
          <p:cNvSpPr/>
          <p:nvPr/>
        </p:nvSpPr>
        <p:spPr>
          <a:xfrm>
            <a:off x="5203825" y="2643188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9" name="28 Triángulo isósceles"/>
          <p:cNvSpPr/>
          <p:nvPr/>
        </p:nvSpPr>
        <p:spPr>
          <a:xfrm>
            <a:off x="6275388" y="2500313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0" name="29 Triángulo isósceles"/>
          <p:cNvSpPr/>
          <p:nvPr/>
        </p:nvSpPr>
        <p:spPr>
          <a:xfrm>
            <a:off x="5775325" y="3286125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1" name="30 Triángulo isósceles"/>
          <p:cNvSpPr/>
          <p:nvPr/>
        </p:nvSpPr>
        <p:spPr>
          <a:xfrm>
            <a:off x="6561138" y="31432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2" name="31 Triángulo isósceles"/>
          <p:cNvSpPr/>
          <p:nvPr/>
        </p:nvSpPr>
        <p:spPr>
          <a:xfrm>
            <a:off x="5489575" y="37147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3" name="32 Elipse"/>
          <p:cNvSpPr/>
          <p:nvPr/>
        </p:nvSpPr>
        <p:spPr>
          <a:xfrm>
            <a:off x="3132138" y="3390900"/>
            <a:ext cx="1857375" cy="1785938"/>
          </a:xfrm>
          <a:prstGeom prst="ellipse">
            <a:avLst/>
          </a:prstGeom>
          <a:solidFill>
            <a:schemeClr val="accent1">
              <a:alpha val="8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929063"/>
            <a:ext cx="9699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51 Elipse"/>
          <p:cNvSpPr/>
          <p:nvPr/>
        </p:nvSpPr>
        <p:spPr>
          <a:xfrm>
            <a:off x="4989513" y="2286000"/>
            <a:ext cx="1857375" cy="1785938"/>
          </a:xfrm>
          <a:prstGeom prst="ellipse">
            <a:avLst/>
          </a:prstGeom>
          <a:solidFill>
            <a:schemeClr val="accent3">
              <a:lumMod val="20000"/>
              <a:lumOff val="80000"/>
              <a:alpha val="8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6888" y="2286000"/>
            <a:ext cx="963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53 Conector recto"/>
          <p:cNvCxnSpPr/>
          <p:nvPr/>
        </p:nvCxnSpPr>
        <p:spPr>
          <a:xfrm rot="16200000" flipH="1">
            <a:off x="3523457" y="2775744"/>
            <a:ext cx="4000500" cy="2357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/>
          <p:nvPr/>
        </p:nvCxnSpPr>
        <p:spPr>
          <a:xfrm rot="16200000" flipH="1">
            <a:off x="3117850" y="2928938"/>
            <a:ext cx="4097337" cy="23574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"/>
          <p:cNvCxnSpPr/>
          <p:nvPr/>
        </p:nvCxnSpPr>
        <p:spPr>
          <a:xfrm rot="16200000" flipH="1">
            <a:off x="2821782" y="3107531"/>
            <a:ext cx="4000500" cy="2357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dirty="0" err="1" smtClean="0"/>
              <a:t>Support</a:t>
            </a:r>
            <a:r>
              <a:rPr lang="es-MX" dirty="0" smtClean="0"/>
              <a:t> Vector Machines</a:t>
            </a:r>
            <a:br>
              <a:rPr lang="es-MX" dirty="0" smtClean="0"/>
            </a:br>
            <a:r>
              <a:rPr lang="es-MX" sz="3200" dirty="0" smtClean="0"/>
              <a:t>Descripción del problema (5)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9F9E7-F404-423B-AA12-1FE29194F9F1}" type="slidenum">
              <a:rPr lang="es-ES"/>
              <a:pPr>
                <a:defRPr/>
              </a:pPr>
              <a:t>18</a:t>
            </a:fld>
            <a:endParaRPr lang="es-ES"/>
          </a:p>
        </p:txBody>
      </p:sp>
      <p:cxnSp>
        <p:nvCxnSpPr>
          <p:cNvPr id="34" name="33 Conector recto de flecha"/>
          <p:cNvCxnSpPr/>
          <p:nvPr/>
        </p:nvCxnSpPr>
        <p:spPr>
          <a:xfrm rot="5400000">
            <a:off x="2275681" y="3713957"/>
            <a:ext cx="3857625" cy="158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2989263" y="4714875"/>
            <a:ext cx="47148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Elipse"/>
          <p:cNvSpPr/>
          <p:nvPr/>
        </p:nvSpPr>
        <p:spPr>
          <a:xfrm>
            <a:off x="3703638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7" name="36 Elipse"/>
          <p:cNvSpPr/>
          <p:nvPr/>
        </p:nvSpPr>
        <p:spPr>
          <a:xfrm>
            <a:off x="4275138" y="3571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8" name="37 Elipse"/>
          <p:cNvSpPr/>
          <p:nvPr/>
        </p:nvSpPr>
        <p:spPr>
          <a:xfrm>
            <a:off x="4632325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9" name="38 Elipse"/>
          <p:cNvSpPr/>
          <p:nvPr/>
        </p:nvSpPr>
        <p:spPr>
          <a:xfrm>
            <a:off x="3560763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0" name="39 Elipse"/>
          <p:cNvSpPr/>
          <p:nvPr/>
        </p:nvSpPr>
        <p:spPr>
          <a:xfrm>
            <a:off x="3917950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1" name="40 Triángulo isósceles"/>
          <p:cNvSpPr/>
          <p:nvPr/>
        </p:nvSpPr>
        <p:spPr>
          <a:xfrm>
            <a:off x="5203825" y="2643188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2" name="41 Triángulo isósceles"/>
          <p:cNvSpPr/>
          <p:nvPr/>
        </p:nvSpPr>
        <p:spPr>
          <a:xfrm>
            <a:off x="6275388" y="2500313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3" name="42 Triángulo isósceles"/>
          <p:cNvSpPr/>
          <p:nvPr/>
        </p:nvSpPr>
        <p:spPr>
          <a:xfrm>
            <a:off x="5775325" y="3286125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4" name="43 Triángulo isósceles"/>
          <p:cNvSpPr/>
          <p:nvPr/>
        </p:nvSpPr>
        <p:spPr>
          <a:xfrm>
            <a:off x="6561138" y="31432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5" name="44 Triángulo isósceles"/>
          <p:cNvSpPr/>
          <p:nvPr/>
        </p:nvSpPr>
        <p:spPr>
          <a:xfrm>
            <a:off x="5489575" y="37147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6" name="45 Elipse"/>
          <p:cNvSpPr/>
          <p:nvPr/>
        </p:nvSpPr>
        <p:spPr>
          <a:xfrm>
            <a:off x="3132138" y="3390900"/>
            <a:ext cx="1857375" cy="1785938"/>
          </a:xfrm>
          <a:prstGeom prst="ellipse">
            <a:avLst/>
          </a:prstGeom>
          <a:solidFill>
            <a:schemeClr val="accent1">
              <a:alpha val="8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929063"/>
            <a:ext cx="9699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47 Elipse"/>
          <p:cNvSpPr/>
          <p:nvPr/>
        </p:nvSpPr>
        <p:spPr>
          <a:xfrm>
            <a:off x="4989513" y="2286000"/>
            <a:ext cx="1857375" cy="1785938"/>
          </a:xfrm>
          <a:prstGeom prst="ellipse">
            <a:avLst/>
          </a:prstGeom>
          <a:solidFill>
            <a:schemeClr val="accent2">
              <a:alpha val="8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6888" y="2286000"/>
            <a:ext cx="963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49 Conector recto"/>
          <p:cNvCxnSpPr/>
          <p:nvPr/>
        </p:nvCxnSpPr>
        <p:spPr>
          <a:xfrm rot="16200000" flipH="1">
            <a:off x="3523457" y="2775744"/>
            <a:ext cx="4000500" cy="2357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 rot="16200000" flipH="1">
            <a:off x="3117850" y="2928938"/>
            <a:ext cx="4097337" cy="23574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 rot="16200000" flipH="1">
            <a:off x="2821782" y="3107531"/>
            <a:ext cx="4000500" cy="2357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angular"/>
          <p:cNvCxnSpPr/>
          <p:nvPr/>
        </p:nvCxnSpPr>
        <p:spPr>
          <a:xfrm>
            <a:off x="2143125" y="2786063"/>
            <a:ext cx="2143125" cy="857250"/>
          </a:xfrm>
          <a:prstGeom prst="bentConnector3">
            <a:avLst>
              <a:gd name="adj1" fmla="val 13944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1071563" y="2500313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u="none"/>
              <a:t>Vectores Soportantes</a:t>
            </a:r>
            <a:endParaRPr lang="es-CL" sz="1600" u="none"/>
          </a:p>
        </p:txBody>
      </p:sp>
      <p:cxnSp>
        <p:nvCxnSpPr>
          <p:cNvPr id="61" name="60 Conector angular"/>
          <p:cNvCxnSpPr/>
          <p:nvPr/>
        </p:nvCxnSpPr>
        <p:spPr>
          <a:xfrm>
            <a:off x="2357438" y="2786063"/>
            <a:ext cx="3071812" cy="107156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dirty="0" err="1" smtClean="0"/>
              <a:t>Support</a:t>
            </a:r>
            <a:r>
              <a:rPr lang="es-MX" dirty="0" smtClean="0"/>
              <a:t> Vector Machines</a:t>
            </a:r>
            <a:br>
              <a:rPr lang="es-MX" dirty="0" smtClean="0"/>
            </a:br>
            <a:r>
              <a:rPr lang="es-MX" sz="3200" dirty="0" smtClean="0"/>
              <a:t>Descripción del problema (6)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9F9E7-F404-423B-AA12-1FE29194F9F1}" type="slidenum">
              <a:rPr lang="es-ES"/>
              <a:pPr>
                <a:defRPr/>
              </a:pPr>
              <a:t>19</a:t>
            </a:fld>
            <a:endParaRPr lang="es-ES"/>
          </a:p>
        </p:txBody>
      </p:sp>
      <p:cxnSp>
        <p:nvCxnSpPr>
          <p:cNvPr id="26" name="25 Conector recto de flecha"/>
          <p:cNvCxnSpPr/>
          <p:nvPr/>
        </p:nvCxnSpPr>
        <p:spPr>
          <a:xfrm rot="5400000">
            <a:off x="2275681" y="3713957"/>
            <a:ext cx="3857625" cy="158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2989263" y="4714875"/>
            <a:ext cx="47148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Elipse"/>
          <p:cNvSpPr/>
          <p:nvPr/>
        </p:nvSpPr>
        <p:spPr>
          <a:xfrm>
            <a:off x="3703638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9" name="28 Elipse"/>
          <p:cNvSpPr/>
          <p:nvPr/>
        </p:nvSpPr>
        <p:spPr>
          <a:xfrm>
            <a:off x="4275138" y="3571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0" name="29 Elipse"/>
          <p:cNvSpPr/>
          <p:nvPr/>
        </p:nvSpPr>
        <p:spPr>
          <a:xfrm>
            <a:off x="4632325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1" name="30 Elipse"/>
          <p:cNvSpPr/>
          <p:nvPr/>
        </p:nvSpPr>
        <p:spPr>
          <a:xfrm>
            <a:off x="3560763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2" name="31 Elipse"/>
          <p:cNvSpPr/>
          <p:nvPr/>
        </p:nvSpPr>
        <p:spPr>
          <a:xfrm>
            <a:off x="3917950" y="4929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3" name="32 Triángulo isósceles"/>
          <p:cNvSpPr/>
          <p:nvPr/>
        </p:nvSpPr>
        <p:spPr>
          <a:xfrm>
            <a:off x="5203825" y="2643188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51" name="50 Triángulo isósceles"/>
          <p:cNvSpPr/>
          <p:nvPr/>
        </p:nvSpPr>
        <p:spPr>
          <a:xfrm>
            <a:off x="6275388" y="2500313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52" name="51 Triángulo isósceles"/>
          <p:cNvSpPr/>
          <p:nvPr/>
        </p:nvSpPr>
        <p:spPr>
          <a:xfrm>
            <a:off x="5775325" y="3286125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53" name="52 Triángulo isósceles"/>
          <p:cNvSpPr/>
          <p:nvPr/>
        </p:nvSpPr>
        <p:spPr>
          <a:xfrm>
            <a:off x="6561138" y="31432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54" name="53 Triángulo isósceles"/>
          <p:cNvSpPr/>
          <p:nvPr/>
        </p:nvSpPr>
        <p:spPr>
          <a:xfrm>
            <a:off x="5489575" y="3714750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55" name="54 Elipse"/>
          <p:cNvSpPr/>
          <p:nvPr/>
        </p:nvSpPr>
        <p:spPr>
          <a:xfrm>
            <a:off x="3132138" y="3390900"/>
            <a:ext cx="1857375" cy="1785938"/>
          </a:xfrm>
          <a:prstGeom prst="ellipse">
            <a:avLst/>
          </a:prstGeom>
          <a:solidFill>
            <a:schemeClr val="accent1">
              <a:alpha val="8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929063"/>
            <a:ext cx="9699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61 Elipse"/>
          <p:cNvSpPr/>
          <p:nvPr/>
        </p:nvSpPr>
        <p:spPr>
          <a:xfrm>
            <a:off x="4989513" y="2286000"/>
            <a:ext cx="1857375" cy="1785938"/>
          </a:xfrm>
          <a:prstGeom prst="ellipse">
            <a:avLst/>
          </a:prstGeom>
          <a:solidFill>
            <a:schemeClr val="accent2">
              <a:alpha val="8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6888" y="2286000"/>
            <a:ext cx="963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4" name="63 Conector recto"/>
          <p:cNvCxnSpPr/>
          <p:nvPr/>
        </p:nvCxnSpPr>
        <p:spPr>
          <a:xfrm rot="16200000" flipH="1">
            <a:off x="2821781" y="3821907"/>
            <a:ext cx="3857625" cy="214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 rot="16200000" flipH="1">
            <a:off x="3321844" y="3821906"/>
            <a:ext cx="3857625" cy="214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 rot="16200000" flipH="1">
            <a:off x="3061494" y="3821906"/>
            <a:ext cx="3857625" cy="2143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angular"/>
          <p:cNvCxnSpPr/>
          <p:nvPr/>
        </p:nvCxnSpPr>
        <p:spPr>
          <a:xfrm>
            <a:off x="2143125" y="2786063"/>
            <a:ext cx="2500313" cy="1785937"/>
          </a:xfrm>
          <a:prstGeom prst="bentConnector3">
            <a:avLst>
              <a:gd name="adj1" fmla="val 76269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 Box 4"/>
          <p:cNvSpPr txBox="1">
            <a:spLocks noChangeArrowheads="1"/>
          </p:cNvSpPr>
          <p:nvPr/>
        </p:nvSpPr>
        <p:spPr bwMode="auto">
          <a:xfrm>
            <a:off x="1071563" y="2500313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u="none"/>
              <a:t>Vectores Soportantes</a:t>
            </a:r>
            <a:endParaRPr lang="es-CL" sz="1600" u="none"/>
          </a:p>
        </p:txBody>
      </p:sp>
      <p:cxnSp>
        <p:nvCxnSpPr>
          <p:cNvPr id="69" name="68 Conector angular"/>
          <p:cNvCxnSpPr/>
          <p:nvPr/>
        </p:nvCxnSpPr>
        <p:spPr>
          <a:xfrm flipV="1">
            <a:off x="4038600" y="2701925"/>
            <a:ext cx="1214438" cy="84138"/>
          </a:xfrm>
          <a:prstGeom prst="bentConnector3">
            <a:avLst>
              <a:gd name="adj1" fmla="val 158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Agenda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96646" indent="-514350">
              <a:buClr>
                <a:schemeClr val="accent2"/>
              </a:buClr>
            </a:pPr>
            <a:r>
              <a:rPr lang="es-CL" sz="2800" dirty="0" smtClean="0"/>
              <a:t>Taller #8</a:t>
            </a:r>
          </a:p>
          <a:p>
            <a:pPr marL="889254" lvl="1" indent="-514350"/>
            <a:r>
              <a:rPr lang="es-CL" sz="2400" dirty="0" smtClean="0"/>
              <a:t>Aprendizaje Estadístico</a:t>
            </a:r>
          </a:p>
          <a:p>
            <a:pPr marL="889254" lvl="1" indent="-514350"/>
            <a:r>
              <a:rPr lang="es-CL" sz="2400" dirty="0" err="1" smtClean="0"/>
              <a:t>Support</a:t>
            </a:r>
            <a:r>
              <a:rPr lang="es-CL" sz="2400" dirty="0" smtClean="0"/>
              <a:t> Vector Machines</a:t>
            </a:r>
          </a:p>
          <a:p>
            <a:pPr marL="1154430" lvl="2" indent="-514350"/>
            <a:r>
              <a:rPr lang="es-CL" sz="2000" dirty="0" smtClean="0"/>
              <a:t>Formulación del problema</a:t>
            </a:r>
          </a:p>
          <a:p>
            <a:pPr marL="1154430" lvl="2" indent="-514350"/>
            <a:r>
              <a:rPr lang="es-CL" sz="2000" dirty="0" smtClean="0"/>
              <a:t>Propiedades generales</a:t>
            </a:r>
          </a:p>
          <a:p>
            <a:pPr marL="889254" lvl="1" indent="-514350"/>
            <a:r>
              <a:rPr lang="es-CL" sz="2400" dirty="0" smtClean="0"/>
              <a:t>Kernel Methods y SVMs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CE6C0-9217-426A-B551-BE934D7CD1CB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es-MX" dirty="0" err="1" smtClean="0"/>
              <a:t>Support</a:t>
            </a:r>
            <a:r>
              <a:rPr lang="es-MX" dirty="0" smtClean="0"/>
              <a:t> Vector Machines</a:t>
            </a:r>
            <a:br>
              <a:rPr lang="es-MX" dirty="0" smtClean="0"/>
            </a:br>
            <a:r>
              <a:rPr lang="es-MX" sz="3200" dirty="0" smtClean="0"/>
              <a:t>Descripción del problema (7)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F9F9E7-F404-423B-AA12-1FE29194F9F1}" type="slidenum">
              <a:rPr lang="es-ES"/>
              <a:pPr>
                <a:defRPr/>
              </a:pPr>
              <a:t>20</a:t>
            </a:fld>
            <a:endParaRPr lang="es-ES"/>
          </a:p>
        </p:txBody>
      </p:sp>
      <p:cxnSp>
        <p:nvCxnSpPr>
          <p:cNvPr id="34" name="33 Conector recto de flecha"/>
          <p:cNvCxnSpPr/>
          <p:nvPr/>
        </p:nvCxnSpPr>
        <p:spPr>
          <a:xfrm rot="5400000">
            <a:off x="1632714" y="4142585"/>
            <a:ext cx="3857625" cy="158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2346296" y="5143503"/>
            <a:ext cx="47148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Elipse"/>
          <p:cNvSpPr/>
          <p:nvPr/>
        </p:nvSpPr>
        <p:spPr>
          <a:xfrm>
            <a:off x="3060671" y="42148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7" name="36 Elipse"/>
          <p:cNvSpPr/>
          <p:nvPr/>
        </p:nvSpPr>
        <p:spPr>
          <a:xfrm>
            <a:off x="3632171" y="400050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8" name="37 Elipse"/>
          <p:cNvSpPr/>
          <p:nvPr/>
        </p:nvSpPr>
        <p:spPr>
          <a:xfrm>
            <a:off x="3989358" y="492919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39" name="38 Elipse"/>
          <p:cNvSpPr/>
          <p:nvPr/>
        </p:nvSpPr>
        <p:spPr>
          <a:xfrm>
            <a:off x="2917796" y="492919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0" name="39 Elipse"/>
          <p:cNvSpPr/>
          <p:nvPr/>
        </p:nvSpPr>
        <p:spPr>
          <a:xfrm>
            <a:off x="3274983" y="53578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1" name="40 Triángulo isósceles"/>
          <p:cNvSpPr/>
          <p:nvPr/>
        </p:nvSpPr>
        <p:spPr>
          <a:xfrm>
            <a:off x="4560858" y="3071816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2" name="41 Triángulo isósceles"/>
          <p:cNvSpPr/>
          <p:nvPr/>
        </p:nvSpPr>
        <p:spPr>
          <a:xfrm>
            <a:off x="5632421" y="2928941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3" name="42 Triángulo isósceles"/>
          <p:cNvSpPr/>
          <p:nvPr/>
        </p:nvSpPr>
        <p:spPr>
          <a:xfrm>
            <a:off x="5132358" y="3714753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4" name="43 Triángulo isósceles"/>
          <p:cNvSpPr/>
          <p:nvPr/>
        </p:nvSpPr>
        <p:spPr>
          <a:xfrm>
            <a:off x="5918171" y="3571878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5" name="44 Triángulo isósceles"/>
          <p:cNvSpPr/>
          <p:nvPr/>
        </p:nvSpPr>
        <p:spPr>
          <a:xfrm>
            <a:off x="4846608" y="4143378"/>
            <a:ext cx="142875" cy="1428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46" name="45 Elipse"/>
          <p:cNvSpPr/>
          <p:nvPr/>
        </p:nvSpPr>
        <p:spPr>
          <a:xfrm>
            <a:off x="2489171" y="3819528"/>
            <a:ext cx="1857375" cy="1785938"/>
          </a:xfrm>
          <a:prstGeom prst="ellipse">
            <a:avLst/>
          </a:prstGeom>
          <a:solidFill>
            <a:schemeClr val="accent1">
              <a:alpha val="8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58" y="4357691"/>
            <a:ext cx="9699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47 Elipse"/>
          <p:cNvSpPr/>
          <p:nvPr/>
        </p:nvSpPr>
        <p:spPr>
          <a:xfrm>
            <a:off x="4346546" y="2714628"/>
            <a:ext cx="1857375" cy="1785938"/>
          </a:xfrm>
          <a:prstGeom prst="ellipse">
            <a:avLst/>
          </a:prstGeom>
          <a:solidFill>
            <a:schemeClr val="accent2">
              <a:alpha val="8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3921" y="2714628"/>
            <a:ext cx="963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49 Conector recto"/>
          <p:cNvCxnSpPr/>
          <p:nvPr/>
        </p:nvCxnSpPr>
        <p:spPr>
          <a:xfrm rot="16200000" flipH="1">
            <a:off x="2880490" y="3204372"/>
            <a:ext cx="4000500" cy="2357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 rot="16200000" flipH="1">
            <a:off x="2474883" y="3357566"/>
            <a:ext cx="4097337" cy="23574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 rot="16200000" flipH="1">
            <a:off x="2178815" y="3536159"/>
            <a:ext cx="4000500" cy="2357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angular"/>
          <p:cNvCxnSpPr/>
          <p:nvPr/>
        </p:nvCxnSpPr>
        <p:spPr>
          <a:xfrm>
            <a:off x="1500158" y="3214691"/>
            <a:ext cx="2143125" cy="857250"/>
          </a:xfrm>
          <a:prstGeom prst="bentConnector3">
            <a:avLst>
              <a:gd name="adj1" fmla="val 13944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428596" y="2928941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u="none"/>
              <a:t>Vectores Soportantes</a:t>
            </a:r>
            <a:endParaRPr lang="es-CL" sz="1600" u="none"/>
          </a:p>
        </p:txBody>
      </p:sp>
      <p:cxnSp>
        <p:nvCxnSpPr>
          <p:cNvPr id="61" name="60 Conector angular"/>
          <p:cNvCxnSpPr/>
          <p:nvPr/>
        </p:nvCxnSpPr>
        <p:spPr>
          <a:xfrm>
            <a:off x="1714471" y="3214691"/>
            <a:ext cx="3071812" cy="107156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27" y="1643050"/>
            <a:ext cx="16478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1" name="70 Conector recto de flecha"/>
          <p:cNvCxnSpPr>
            <a:stCxn id="70" idx="1"/>
          </p:cNvCxnSpPr>
          <p:nvPr/>
        </p:nvCxnSpPr>
        <p:spPr>
          <a:xfrm rot="10800000" flipV="1">
            <a:off x="3786157" y="1785925"/>
            <a:ext cx="1071570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9021" y="5572128"/>
            <a:ext cx="16383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3" name="72 Conector recto de flecha"/>
          <p:cNvCxnSpPr/>
          <p:nvPr/>
        </p:nvCxnSpPr>
        <p:spPr>
          <a:xfrm rot="10800000" flipV="1">
            <a:off x="5786408" y="5729291"/>
            <a:ext cx="582613" cy="200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08" y="6429378"/>
            <a:ext cx="1638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5" name="74 Conector recto de flecha"/>
          <p:cNvCxnSpPr/>
          <p:nvPr/>
        </p:nvCxnSpPr>
        <p:spPr>
          <a:xfrm flipV="1">
            <a:off x="4567208" y="6286503"/>
            <a:ext cx="504825" cy="295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Formulación del problema</a:t>
            </a:r>
            <a:br>
              <a:rPr lang="es-CL" dirty="0" smtClean="0"/>
            </a:br>
            <a:r>
              <a:rPr lang="es-CL" sz="3600" dirty="0" smtClean="0"/>
              <a:t>Idea Principal</a:t>
            </a:r>
            <a:endParaRPr lang="es-CL" dirty="0"/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r>
              <a:rPr lang="es-ES" b="1" dirty="0" smtClean="0">
                <a:solidFill>
                  <a:srgbClr val="FF0000"/>
                </a:solidFill>
              </a:rPr>
              <a:t>Distancia</a:t>
            </a:r>
            <a:r>
              <a:rPr lang="es-ES" dirty="0" smtClean="0"/>
              <a:t> de un punto x al hiperplano esta dado por:</a:t>
            </a: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endParaRPr lang="es-ES" dirty="0" smtClean="0"/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El </a:t>
            </a:r>
            <a:r>
              <a:rPr lang="es-ES" b="1" dirty="0" smtClean="0">
                <a:solidFill>
                  <a:srgbClr val="FF0000"/>
                </a:solidFill>
              </a:rPr>
              <a:t>máximo margen </a:t>
            </a:r>
            <a:r>
              <a:rPr lang="es-ES" dirty="0" smtClean="0"/>
              <a:t>es análogo a buscar            mínimo.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929330"/>
            <a:ext cx="523325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9874" name="Picture 2" descr="C:\Documents and Settings\Gaston L'Huillier\Escritorio\angulo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97" t="81039"/>
          <a:stretch>
            <a:fillRect/>
          </a:stretch>
        </p:blipFill>
        <p:spPr bwMode="auto">
          <a:xfrm>
            <a:off x="1432123" y="4857760"/>
            <a:ext cx="6783215" cy="1000132"/>
          </a:xfrm>
          <a:prstGeom prst="rect">
            <a:avLst/>
          </a:prstGeom>
          <a:noFill/>
        </p:spPr>
      </p:pic>
      <p:pic>
        <p:nvPicPr>
          <p:cNvPr id="11" name="Picture 2" descr="C:\Documents and Settings\Gaston L'Huillier\Escritorio\angulo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93" r="15322" b="38029"/>
          <a:stretch>
            <a:fillRect/>
          </a:stretch>
        </p:blipFill>
        <p:spPr bwMode="auto">
          <a:xfrm>
            <a:off x="2571736" y="1285860"/>
            <a:ext cx="385765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err="1" smtClean="0"/>
              <a:t>Support</a:t>
            </a:r>
            <a:r>
              <a:rPr lang="es-CL" dirty="0" smtClean="0"/>
              <a:t> Vector Machines</a:t>
            </a:r>
            <a:br>
              <a:rPr lang="es-CL" dirty="0" smtClean="0"/>
            </a:br>
            <a:r>
              <a:rPr lang="es-CL" sz="3200" dirty="0" smtClean="0"/>
              <a:t>Componentes Básicos</a:t>
            </a:r>
            <a:endParaRPr lang="es-CL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CL" sz="2400" dirty="0" smtClean="0"/>
              <a:t>Base de datos inicial</a:t>
            </a:r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r>
              <a:rPr lang="es-CL" sz="2400" dirty="0" err="1" smtClean="0"/>
              <a:t>Hiperplano</a:t>
            </a:r>
            <a:r>
              <a:rPr lang="es-CL" sz="2400" dirty="0" smtClean="0"/>
              <a:t> separador</a:t>
            </a:r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r>
              <a:rPr lang="es-CL" sz="2400" dirty="0" smtClean="0"/>
              <a:t>Función de decisión (decisión de corte)</a:t>
            </a:r>
            <a:endParaRPr lang="es-CL" sz="2400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643314"/>
            <a:ext cx="214692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429264"/>
            <a:ext cx="349184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285992"/>
            <a:ext cx="638382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err="1" smtClean="0"/>
              <a:t>Support</a:t>
            </a:r>
            <a:r>
              <a:rPr lang="es-CL" dirty="0" smtClean="0"/>
              <a:t> Vector Machines</a:t>
            </a:r>
            <a:br>
              <a:rPr lang="es-CL" dirty="0" smtClean="0"/>
            </a:br>
            <a:r>
              <a:rPr lang="es-CL" sz="3200" dirty="0" smtClean="0"/>
              <a:t>Componentes Básicos (2)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_tradnl" sz="2600" dirty="0" smtClean="0"/>
              <a:t>Incluir el </a:t>
            </a:r>
            <a:r>
              <a:rPr lang="es-ES_tradnl" sz="2600" b="1" dirty="0" smtClean="0">
                <a:solidFill>
                  <a:srgbClr val="FF0000"/>
                </a:solidFill>
              </a:rPr>
              <a:t>“Penalización” de malas clasificaciones </a:t>
            </a:r>
            <a:r>
              <a:rPr lang="es-ES_tradnl" sz="2600" dirty="0" smtClean="0"/>
              <a:t>en el modelo. Consideramos </a:t>
            </a:r>
            <a:r>
              <a:rPr lang="es-ES_tradnl" sz="2600" b="1" dirty="0" smtClean="0">
                <a:solidFill>
                  <a:srgbClr val="0070C0"/>
                </a:solidFill>
              </a:rPr>
              <a:t>variables de holgura          </a:t>
            </a:r>
            <a:r>
              <a:rPr lang="es-ES_tradnl" sz="2600" dirty="0" smtClean="0"/>
              <a:t>para cada dato mal clasificado. </a:t>
            </a:r>
          </a:p>
          <a:p>
            <a:pPr lvl="1" algn="just"/>
            <a:r>
              <a:rPr lang="es-ES_tradnl" sz="2400" dirty="0" smtClean="0"/>
              <a:t>Datos no son perfectos, debemos considerar errores para maximizar el margen.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  <p:pic>
        <p:nvPicPr>
          <p:cNvPr id="5" name="Picture 2" descr="C:\Documents and Settings\Gaston L'Huillier\Escritorio\slack-variable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5651" b="12917"/>
          <a:stretch>
            <a:fillRect/>
          </a:stretch>
        </p:blipFill>
        <p:spPr bwMode="auto">
          <a:xfrm>
            <a:off x="2643174" y="3429000"/>
            <a:ext cx="4286280" cy="3371128"/>
          </a:xfrm>
          <a:prstGeom prst="rect">
            <a:avLst/>
          </a:prstGeom>
          <a:noFill/>
        </p:spPr>
      </p:pic>
      <p:pic>
        <p:nvPicPr>
          <p:cNvPr id="6" name="Picture 2" descr="C:\Documents and Settings\Gaston L'Huillier\Escritorio\slack-variable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161" t="90424"/>
          <a:stretch>
            <a:fillRect/>
          </a:stretch>
        </p:blipFill>
        <p:spPr bwMode="auto">
          <a:xfrm>
            <a:off x="7215206" y="2285992"/>
            <a:ext cx="652436" cy="370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err="1" smtClean="0"/>
              <a:t>Support</a:t>
            </a:r>
            <a:r>
              <a:rPr lang="es-CL" dirty="0" smtClean="0"/>
              <a:t> Vector Machines</a:t>
            </a:r>
            <a:br>
              <a:rPr lang="es-CL" dirty="0" smtClean="0"/>
            </a:br>
            <a:r>
              <a:rPr lang="es-CL" sz="3200" dirty="0" smtClean="0"/>
              <a:t>Componentes Básicos (3)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_tradnl" sz="2600" dirty="0" smtClean="0"/>
              <a:t>Finalmente tenemos lo siguiente:</a:t>
            </a:r>
          </a:p>
          <a:p>
            <a:pPr lvl="1" algn="just"/>
            <a:r>
              <a:rPr lang="es-ES_tradnl" sz="2400" b="1" dirty="0" smtClean="0">
                <a:solidFill>
                  <a:srgbClr val="0070C0"/>
                </a:solidFill>
              </a:rPr>
              <a:t>Minimizar el error en la separación</a:t>
            </a:r>
            <a:r>
              <a:rPr lang="es-ES_tradnl" sz="2400" dirty="0" smtClean="0"/>
              <a:t> de los objetos dados (del conjunto de entrenamiento)</a:t>
            </a:r>
          </a:p>
          <a:p>
            <a:pPr lvl="1" algn="just"/>
            <a:r>
              <a:rPr lang="es-ES_tradnl" sz="2400" b="1" dirty="0" smtClean="0">
                <a:solidFill>
                  <a:srgbClr val="FF0000"/>
                </a:solidFill>
              </a:rPr>
              <a:t>Maximizar el margen de separación</a:t>
            </a:r>
            <a:r>
              <a:rPr lang="es-ES_tradnl" sz="2400" dirty="0" smtClean="0"/>
              <a:t> (mejora la generalización del clasificador en conjunto de test)</a:t>
            </a:r>
          </a:p>
          <a:p>
            <a:pPr lvl="1" algn="just"/>
            <a:endParaRPr lang="es-ES_tradnl" sz="1800" dirty="0" smtClean="0"/>
          </a:p>
          <a:p>
            <a:pPr algn="just"/>
            <a:r>
              <a:rPr lang="es-ES_tradnl" sz="2400" dirty="0" smtClean="0"/>
              <a:t>La técnica </a:t>
            </a:r>
            <a:r>
              <a:rPr lang="es-ES_tradnl" sz="2400" dirty="0" err="1" smtClean="0"/>
              <a:t>Support</a:t>
            </a:r>
            <a:r>
              <a:rPr lang="es-ES_tradnl" sz="2400" dirty="0" smtClean="0"/>
              <a:t> Vector Machines (</a:t>
            </a:r>
            <a:r>
              <a:rPr lang="es-ES_tradnl" sz="2400" dirty="0" err="1" smtClean="0"/>
              <a:t>SVMs</a:t>
            </a:r>
            <a:r>
              <a:rPr lang="es-ES_tradnl" sz="2400" dirty="0" smtClean="0"/>
              <a:t>) permite </a:t>
            </a:r>
            <a:r>
              <a:rPr lang="es-ES_tradnl" sz="2400" b="1" dirty="0" smtClean="0">
                <a:solidFill>
                  <a:srgbClr val="0070C0"/>
                </a:solidFill>
              </a:rPr>
              <a:t>cumplir con los dos objetivos anteriores</a:t>
            </a:r>
            <a:r>
              <a:rPr lang="es-ES_tradnl" sz="2400" dirty="0" smtClean="0"/>
              <a:t>, </a:t>
            </a:r>
            <a:r>
              <a:rPr lang="es-ES_tradnl" sz="2400" b="1" dirty="0" smtClean="0">
                <a:solidFill>
                  <a:srgbClr val="FF0000"/>
                </a:solidFill>
              </a:rPr>
              <a:t>minimizando el riesgo estructural</a:t>
            </a:r>
            <a:r>
              <a:rPr lang="es-ES_tradnl" sz="2400" dirty="0" smtClean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err="1" smtClean="0"/>
              <a:t>Support</a:t>
            </a:r>
            <a:r>
              <a:rPr lang="es-CL" dirty="0" smtClean="0"/>
              <a:t> Vector Machines</a:t>
            </a:r>
            <a:br>
              <a:rPr lang="es-CL" dirty="0" smtClean="0"/>
            </a:br>
            <a:r>
              <a:rPr lang="es-CL" sz="3600" dirty="0" smtClean="0"/>
              <a:t>Formulación del problema (1)</a:t>
            </a:r>
            <a:endParaRPr lang="es-CL" sz="3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85720" y="1785958"/>
            <a:ext cx="8218518" cy="4572000"/>
          </a:xfrm>
        </p:spPr>
        <p:txBody>
          <a:bodyPr>
            <a:normAutofit/>
          </a:bodyPr>
          <a:lstStyle/>
          <a:p>
            <a:r>
              <a:rPr lang="es-ES_tradnl" sz="2400" dirty="0" smtClean="0"/>
              <a:t>Formulación </a:t>
            </a:r>
            <a:r>
              <a:rPr lang="es-ES_tradnl" sz="2400" b="1" dirty="0" smtClean="0">
                <a:solidFill>
                  <a:srgbClr val="FF0000"/>
                </a:solidFill>
              </a:rPr>
              <a:t>Primal</a:t>
            </a:r>
            <a:r>
              <a:rPr lang="es-ES_tradnl" sz="2400" dirty="0" smtClean="0"/>
              <a:t> del Problema:</a:t>
            </a:r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r>
              <a:rPr lang="es-ES_tradnl" sz="2400" dirty="0" smtClean="0"/>
              <a:t>Formulación </a:t>
            </a:r>
            <a:r>
              <a:rPr lang="es-ES_tradnl" sz="2400" b="1" dirty="0" smtClean="0">
                <a:solidFill>
                  <a:srgbClr val="0070C0"/>
                </a:solidFill>
              </a:rPr>
              <a:t>Dual</a:t>
            </a:r>
            <a:r>
              <a:rPr lang="es-ES_tradnl" sz="2400" dirty="0" smtClean="0"/>
              <a:t> del Problema:</a:t>
            </a:r>
            <a:endParaRPr lang="es-CL" sz="2400" dirty="0" smtClean="0"/>
          </a:p>
          <a:p>
            <a:endParaRPr lang="es-CL" sz="2400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177494"/>
            <a:ext cx="4857755" cy="184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53550" y="4572008"/>
            <a:ext cx="54904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err="1" smtClean="0"/>
              <a:t>Support</a:t>
            </a:r>
            <a:r>
              <a:rPr lang="es-CL" dirty="0" smtClean="0"/>
              <a:t> Vector Machines</a:t>
            </a:r>
            <a:br>
              <a:rPr lang="es-CL" dirty="0" smtClean="0"/>
            </a:br>
            <a:r>
              <a:rPr lang="es-CL" sz="3600" dirty="0" smtClean="0"/>
              <a:t>Propiedades del parámetro C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CL" sz="2800" dirty="0" smtClean="0"/>
              <a:t>El parámetro </a:t>
            </a:r>
            <a:r>
              <a:rPr lang="es-CL" sz="2800" b="1" dirty="0" smtClean="0">
                <a:solidFill>
                  <a:srgbClr val="FF0000"/>
                </a:solidFill>
              </a:rPr>
              <a:t>C</a:t>
            </a:r>
            <a:r>
              <a:rPr lang="es-CL" sz="2800" dirty="0" smtClean="0"/>
              <a:t> es quien acompaña al objetivo de </a:t>
            </a:r>
            <a:r>
              <a:rPr lang="es-CL" sz="2800" b="1" dirty="0" smtClean="0">
                <a:solidFill>
                  <a:srgbClr val="0070C0"/>
                </a:solidFill>
              </a:rPr>
              <a:t>minimizar el error </a:t>
            </a:r>
            <a:r>
              <a:rPr lang="es-CL" sz="2800" dirty="0" smtClean="0"/>
              <a:t>ocasionado por la maximización del margen.</a:t>
            </a:r>
          </a:p>
          <a:p>
            <a:pPr algn="just"/>
            <a:r>
              <a:rPr lang="es-CL" sz="2800" dirty="0" smtClean="0"/>
              <a:t>Representa el </a:t>
            </a:r>
            <a:r>
              <a:rPr lang="es-CL" sz="2800" b="1" dirty="0" err="1" smtClean="0">
                <a:solidFill>
                  <a:srgbClr val="0070C0"/>
                </a:solidFill>
              </a:rPr>
              <a:t>trade</a:t>
            </a:r>
            <a:r>
              <a:rPr lang="es-CL" sz="2800" b="1" dirty="0" smtClean="0">
                <a:solidFill>
                  <a:srgbClr val="0070C0"/>
                </a:solidFill>
              </a:rPr>
              <a:t>-off entre el error de clasificación y la complejidad del modelo</a:t>
            </a:r>
            <a:r>
              <a:rPr lang="es-CL" sz="2800" dirty="0" smtClean="0"/>
              <a:t>.</a:t>
            </a:r>
          </a:p>
          <a:p>
            <a:pPr lvl="1" algn="just"/>
            <a:r>
              <a:rPr lang="es-CL" sz="2400" dirty="0" smtClean="0">
                <a:solidFill>
                  <a:srgbClr val="FF0000"/>
                </a:solidFill>
              </a:rPr>
              <a:t>Valores grandes de C </a:t>
            </a:r>
            <a:r>
              <a:rPr lang="es-CL" sz="2400" dirty="0" smtClean="0"/>
              <a:t>favorecen soluciones con </a:t>
            </a:r>
            <a:r>
              <a:rPr lang="es-CL" sz="2400" b="1" dirty="0" smtClean="0"/>
              <a:t>pocos errores de clasificación</a:t>
            </a:r>
            <a:r>
              <a:rPr lang="es-CL" sz="2400" dirty="0" smtClean="0"/>
              <a:t>.</a:t>
            </a:r>
          </a:p>
          <a:p>
            <a:pPr lvl="1" algn="just"/>
            <a:r>
              <a:rPr lang="es-CL" sz="2400" dirty="0" smtClean="0">
                <a:solidFill>
                  <a:srgbClr val="FF0000"/>
                </a:solidFill>
              </a:rPr>
              <a:t>Valores chicos de C </a:t>
            </a:r>
            <a:r>
              <a:rPr lang="es-CL" sz="2400" dirty="0" smtClean="0"/>
              <a:t>expresa preferencias a modelos con </a:t>
            </a:r>
            <a:r>
              <a:rPr lang="es-CL" sz="2400" b="1" dirty="0" smtClean="0"/>
              <a:t>menor complejidad</a:t>
            </a:r>
            <a:r>
              <a:rPr lang="es-CL" sz="2400" dirty="0" smtClean="0"/>
              <a:t>.</a:t>
            </a:r>
          </a:p>
          <a:p>
            <a:pPr algn="just"/>
            <a:r>
              <a:rPr lang="es-CL" sz="2800" dirty="0" smtClean="0"/>
              <a:t>El valor de C se considera como el </a:t>
            </a:r>
            <a:r>
              <a:rPr lang="es-CL" sz="2800" b="1" dirty="0" smtClean="0">
                <a:solidFill>
                  <a:srgbClr val="FF0000"/>
                </a:solidFill>
              </a:rPr>
              <a:t>parámetro de regularización </a:t>
            </a:r>
            <a:r>
              <a:rPr lang="es-CL" sz="2800" dirty="0" smtClean="0"/>
              <a:t>en las </a:t>
            </a:r>
            <a:r>
              <a:rPr lang="es-CL" sz="2800" dirty="0" err="1" smtClean="0"/>
              <a:t>SVMs.</a:t>
            </a:r>
            <a:endParaRPr lang="es-CL" sz="2800" dirty="0" smtClean="0"/>
          </a:p>
          <a:p>
            <a:pPr algn="just"/>
            <a:endParaRPr lang="es-CL" sz="28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6794B-3FFE-415C-B078-B60CBEA0704D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err="1" smtClean="0"/>
              <a:t>Support</a:t>
            </a:r>
            <a:r>
              <a:rPr lang="es-CL" dirty="0" smtClean="0"/>
              <a:t> Vector Machines</a:t>
            </a:r>
            <a:br>
              <a:rPr lang="es-CL" dirty="0" smtClean="0"/>
            </a:br>
            <a:r>
              <a:rPr lang="es-CL" sz="3600" dirty="0" smtClean="0"/>
              <a:t>Propiedades del dual (2)</a:t>
            </a:r>
            <a:endParaRPr lang="es-CL" sz="3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214282" y="1643082"/>
            <a:ext cx="8289956" cy="4572000"/>
          </a:xfrm>
        </p:spPr>
        <p:txBody>
          <a:bodyPr>
            <a:norm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400" dirty="0" smtClean="0"/>
              <a:t>Resolución del problema de optimización cuadrático (QP) con algoritmo SMO (</a:t>
            </a:r>
            <a:r>
              <a:rPr lang="es-ES_tradnl" sz="2400" dirty="0" err="1" smtClean="0"/>
              <a:t>Sequential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Minimal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Optimization</a:t>
            </a:r>
            <a:r>
              <a:rPr lang="es-ES_tradnl" sz="2400" dirty="0" smtClean="0"/>
              <a:t>)</a:t>
            </a:r>
          </a:p>
          <a:p>
            <a:pPr algn="just">
              <a:spcBef>
                <a:spcPct val="50000"/>
              </a:spcBef>
            </a:pPr>
            <a:r>
              <a:rPr lang="es-ES_tradnl" sz="2400" dirty="0" smtClean="0"/>
              <a:t>Datos con                 representan los vectores soportantes.</a:t>
            </a:r>
          </a:p>
          <a:p>
            <a:pPr algn="just">
              <a:spcBef>
                <a:spcPct val="50000"/>
              </a:spcBef>
            </a:pPr>
            <a:endParaRPr lang="es-CL" sz="2400" dirty="0" smtClean="0"/>
          </a:p>
          <a:p>
            <a:endParaRPr lang="es-CL" sz="2400" dirty="0"/>
          </a:p>
        </p:txBody>
      </p:sp>
      <p:pic>
        <p:nvPicPr>
          <p:cNvPr id="81922" name="Picture 2" descr="C:\Documents and Settings\Gaston L'Huillier\Escritorio\dual-alfas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5210"/>
          <a:stretch>
            <a:fillRect/>
          </a:stretch>
        </p:blipFill>
        <p:spPr bwMode="auto">
          <a:xfrm>
            <a:off x="1928794" y="2988064"/>
            <a:ext cx="4857784" cy="3727084"/>
          </a:xfrm>
          <a:prstGeom prst="rect">
            <a:avLst/>
          </a:prstGeom>
          <a:noFill/>
        </p:spPr>
      </p:pic>
      <p:pic>
        <p:nvPicPr>
          <p:cNvPr id="11" name="Picture 2" descr="C:\Documents and Settings\Gaston L'Huillier\Escritorio\dual-alfas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811" r="9482" b="87395"/>
          <a:stretch>
            <a:fillRect/>
          </a:stretch>
        </p:blipFill>
        <p:spPr bwMode="auto">
          <a:xfrm>
            <a:off x="2000232" y="2571744"/>
            <a:ext cx="916788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Modelos no-lineales</a:t>
            </a:r>
            <a:br>
              <a:rPr lang="es-CL" dirty="0" smtClean="0"/>
            </a:br>
            <a:r>
              <a:rPr lang="es-CL" sz="3200" dirty="0" smtClean="0"/>
              <a:t>Separabilidad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6EDBF-716C-43DA-B019-8F1F01F0132D}" type="slidenum">
              <a:rPr lang="es-CL" smtClean="0"/>
              <a:pPr/>
              <a:t>28</a:t>
            </a:fld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CL" dirty="0" smtClean="0"/>
              <a:t>Resumiendo: </a:t>
            </a:r>
          </a:p>
          <a:p>
            <a:pPr lvl="1" algn="just"/>
            <a:r>
              <a:rPr lang="es-CL" dirty="0" smtClean="0"/>
              <a:t>Los </a:t>
            </a:r>
            <a:r>
              <a:rPr lang="es-CL" b="1" dirty="0" err="1" smtClean="0"/>
              <a:t>hiperplanos</a:t>
            </a:r>
            <a:r>
              <a:rPr lang="es-CL" b="1" dirty="0" smtClean="0"/>
              <a:t> generados por </a:t>
            </a:r>
            <a:r>
              <a:rPr lang="es-CL" b="1" dirty="0" err="1" smtClean="0"/>
              <a:t>SVMs</a:t>
            </a:r>
            <a:r>
              <a:rPr lang="es-CL" b="1" dirty="0" smtClean="0"/>
              <a:t> </a:t>
            </a:r>
            <a:r>
              <a:rPr lang="es-CL" dirty="0" smtClean="0"/>
              <a:t>tienen propiedades bastante buenas.</a:t>
            </a:r>
          </a:p>
          <a:p>
            <a:pPr lvl="1" algn="just"/>
            <a:r>
              <a:rPr lang="es-CL" dirty="0" smtClean="0"/>
              <a:t>Si los datos </a:t>
            </a:r>
            <a:r>
              <a:rPr lang="es-CL" b="1" dirty="0" smtClean="0">
                <a:solidFill>
                  <a:srgbClr val="FF0000"/>
                </a:solidFill>
              </a:rPr>
              <a:t>no son linealmente separables </a:t>
            </a:r>
            <a:r>
              <a:rPr lang="es-CL" dirty="0" smtClean="0"/>
              <a:t>se pueden considerar estrategias para lograr la </a:t>
            </a:r>
            <a:r>
              <a:rPr lang="es-CL" b="1" dirty="0" smtClean="0">
                <a:solidFill>
                  <a:srgbClr val="0070C0"/>
                </a:solidFill>
              </a:rPr>
              <a:t>separabilidad necesaria</a:t>
            </a:r>
            <a:r>
              <a:rPr lang="es-CL" dirty="0" smtClean="0"/>
              <a:t>.</a:t>
            </a:r>
          </a:p>
          <a:p>
            <a:pPr lvl="1" algn="just"/>
            <a:r>
              <a:rPr lang="es-CL" b="1" dirty="0" smtClean="0">
                <a:solidFill>
                  <a:srgbClr val="0070C0"/>
                </a:solidFill>
              </a:rPr>
              <a:t>Teorema</a:t>
            </a:r>
            <a:r>
              <a:rPr lang="es-CL" dirty="0" smtClean="0"/>
              <a:t>: “</a:t>
            </a:r>
            <a:r>
              <a:rPr lang="es-CL" i="1" dirty="0" smtClean="0"/>
              <a:t>Si el espacio es de dimensión infinita, todos los datos son linealmente separables</a:t>
            </a:r>
            <a:r>
              <a:rPr lang="es-CL" dirty="0" smtClean="0"/>
              <a:t>”</a:t>
            </a:r>
          </a:p>
          <a:p>
            <a:pPr algn="just"/>
            <a:endParaRPr lang="es-CL" dirty="0" smtClean="0"/>
          </a:p>
          <a:p>
            <a:pPr algn="just"/>
            <a:r>
              <a:rPr lang="es-CL" dirty="0" smtClean="0"/>
              <a:t>Solución: </a:t>
            </a:r>
          </a:p>
          <a:p>
            <a:pPr lvl="1" algn="just"/>
            <a:r>
              <a:rPr lang="es-CL" dirty="0" smtClean="0"/>
              <a:t>“Mapear” variables de un espacio a uno de mayor dimensión (</a:t>
            </a:r>
            <a:r>
              <a:rPr lang="es-CL" b="1" dirty="0" err="1" smtClean="0">
                <a:solidFill>
                  <a:srgbClr val="FF0000"/>
                </a:solidFill>
              </a:rPr>
              <a:t>Kernel</a:t>
            </a:r>
            <a:r>
              <a:rPr lang="es-CL" b="1" dirty="0" smtClean="0">
                <a:solidFill>
                  <a:srgbClr val="FF0000"/>
                </a:solidFill>
              </a:rPr>
              <a:t> </a:t>
            </a:r>
            <a:r>
              <a:rPr lang="es-CL" b="1" dirty="0" err="1" smtClean="0">
                <a:solidFill>
                  <a:srgbClr val="FF0000"/>
                </a:solidFill>
              </a:rPr>
              <a:t>Trick</a:t>
            </a:r>
            <a:r>
              <a:rPr lang="es-CL" dirty="0" smtClean="0"/>
              <a:t>)</a:t>
            </a:r>
          </a:p>
          <a:p>
            <a:pPr algn="just">
              <a:buNone/>
            </a:pPr>
            <a:endParaRPr lang="es-C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Modelos no-lineales</a:t>
            </a:r>
            <a:br>
              <a:rPr lang="es-CL" dirty="0" smtClean="0"/>
            </a:br>
            <a:r>
              <a:rPr lang="es-CL" sz="3600" dirty="0" smtClean="0"/>
              <a:t>“</a:t>
            </a:r>
            <a:r>
              <a:rPr lang="es-CL" sz="3600" dirty="0" err="1" smtClean="0"/>
              <a:t>Kernel</a:t>
            </a:r>
            <a:r>
              <a:rPr lang="es-CL" sz="3600" dirty="0" smtClean="0"/>
              <a:t> </a:t>
            </a:r>
            <a:r>
              <a:rPr lang="es-CL" sz="3600" dirty="0" err="1" smtClean="0"/>
              <a:t>Trick</a:t>
            </a:r>
            <a:r>
              <a:rPr lang="es-CL" sz="3600" dirty="0" smtClean="0"/>
              <a:t>”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sz="2800" dirty="0" smtClean="0"/>
              <a:t>Cuando buscamos un </a:t>
            </a:r>
            <a:r>
              <a:rPr lang="es-ES_tradnl" sz="2800" dirty="0" err="1" smtClean="0"/>
              <a:t>hiperplano</a:t>
            </a:r>
            <a:r>
              <a:rPr lang="es-ES_tradnl" sz="2800" dirty="0" smtClean="0"/>
              <a:t> en un conjunto de datos no linealmente separable, definimos una transformación que mapea los datos en otro espacio. (“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Kernel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Trick</a:t>
            </a:r>
            <a:r>
              <a:rPr lang="es-ES_tradnl" sz="2800" dirty="0" smtClean="0"/>
              <a:t>”)</a:t>
            </a:r>
            <a:endParaRPr lang="es-CL" sz="2800" dirty="0" smtClean="0"/>
          </a:p>
          <a:p>
            <a:pPr algn="just"/>
            <a:endParaRPr lang="es-CL" sz="28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715753"/>
            <a:ext cx="6215106" cy="2927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Proceso KDD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8848-5FD5-45D2-A1A4-E3CECA2232D8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Modelos no-lineales</a:t>
            </a:r>
            <a:br>
              <a:rPr lang="es-CL" dirty="0" smtClean="0"/>
            </a:br>
            <a:r>
              <a:rPr lang="es-CL" sz="3600" dirty="0" smtClean="0"/>
              <a:t>“</a:t>
            </a:r>
            <a:r>
              <a:rPr lang="es-CL" sz="3600" dirty="0" err="1" smtClean="0"/>
              <a:t>Kernel</a:t>
            </a:r>
            <a:r>
              <a:rPr lang="es-CL" sz="3600" dirty="0" smtClean="0"/>
              <a:t> </a:t>
            </a:r>
            <a:r>
              <a:rPr lang="es-CL" sz="3600" dirty="0" err="1" smtClean="0"/>
              <a:t>Trick</a:t>
            </a:r>
            <a:r>
              <a:rPr lang="es-CL" sz="3600" dirty="0" smtClean="0"/>
              <a:t>”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sz="2800" dirty="0" smtClean="0"/>
              <a:t>Cuando buscamos un </a:t>
            </a:r>
            <a:r>
              <a:rPr lang="es-ES_tradnl" sz="2800" dirty="0" err="1" smtClean="0"/>
              <a:t>hiperplano</a:t>
            </a:r>
            <a:r>
              <a:rPr lang="es-ES_tradnl" sz="2800" dirty="0" smtClean="0"/>
              <a:t> en un conjunto de datos no linealmente separable, definimos una transformación que mapea los datos en otro espacio. (“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Kernel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Trick</a:t>
            </a:r>
            <a:r>
              <a:rPr lang="es-ES_tradnl" sz="2800" dirty="0" smtClean="0"/>
              <a:t>”)</a:t>
            </a:r>
            <a:endParaRPr lang="es-CL" sz="2800" dirty="0" smtClean="0"/>
          </a:p>
          <a:p>
            <a:pPr algn="just"/>
            <a:endParaRPr lang="es-CL" sz="2800" dirty="0"/>
          </a:p>
        </p:txBody>
      </p:sp>
      <p:pic>
        <p:nvPicPr>
          <p:cNvPr id="1026" name="Picture 2" descr="C:\Documents and Settings\Gaston L'Huillier\Escritorio\kernel-trick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1637" y="3429000"/>
            <a:ext cx="6600825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Función </a:t>
            </a:r>
            <a:r>
              <a:rPr lang="es-ES_tradnl" dirty="0" err="1" smtClean="0"/>
              <a:t>Kernel</a:t>
            </a:r>
            <a:r>
              <a:rPr lang="es-ES_tradnl" dirty="0" smtClean="0"/>
              <a:t> </a:t>
            </a:r>
            <a:br>
              <a:rPr lang="es-ES_tradnl" dirty="0" smtClean="0"/>
            </a:br>
            <a:r>
              <a:rPr lang="es-ES_tradnl" sz="3200" dirty="0" smtClean="0"/>
              <a:t>Definiciones </a:t>
            </a:r>
            <a:endParaRPr lang="es-CL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31</a:t>
            </a:fld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sz="2400" dirty="0" smtClean="0"/>
              <a:t>Definimos la función de “mapeo”:</a:t>
            </a:r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r>
              <a:rPr lang="es-ES_tradnl" sz="2400" dirty="0" smtClean="0"/>
              <a:t>Definimos la función Kernel:</a:t>
            </a:r>
            <a:endParaRPr lang="es-CL" sz="2400" dirty="0" smtClean="0"/>
          </a:p>
          <a:p>
            <a:endParaRPr lang="es-CL" sz="2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214554"/>
            <a:ext cx="2071702" cy="1107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5143512"/>
            <a:ext cx="3138169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572007"/>
            <a:ext cx="3000396" cy="53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/>
              <a:t>Función </a:t>
            </a:r>
            <a:r>
              <a:rPr lang="es-ES_tradnl" sz="4400" dirty="0" err="1" smtClean="0"/>
              <a:t>Kernel</a:t>
            </a:r>
            <a:r>
              <a:rPr lang="es-ES_tradnl" sz="4400" dirty="0" smtClean="0"/>
              <a:t> </a:t>
            </a:r>
            <a:br>
              <a:rPr lang="es-ES_tradnl" sz="4400" dirty="0" smtClean="0"/>
            </a:br>
            <a:r>
              <a:rPr lang="es-ES_tradnl" sz="2400" dirty="0" smtClean="0"/>
              <a:t>Definiciones (2)</a:t>
            </a:r>
            <a:endParaRPr lang="es-CL" sz="44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32087E-3222-447D-83D2-902EB8831297}" type="slidenum">
              <a:rPr lang="es-ES" smtClean="0"/>
              <a:pPr>
                <a:defRPr/>
              </a:pPr>
              <a:t>32</a:t>
            </a:fld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400" b="1" dirty="0" smtClean="0">
                <a:solidFill>
                  <a:srgbClr val="0070C0"/>
                </a:solidFill>
              </a:rPr>
              <a:t>Actualizamos la formulación</a:t>
            </a:r>
            <a:r>
              <a:rPr lang="es-ES_tradnl" sz="2400" dirty="0" smtClean="0"/>
              <a:t> en el producto punto del problema dual por la </a:t>
            </a:r>
            <a:r>
              <a:rPr lang="es-ES_tradnl" sz="2400" dirty="0" smtClean="0">
                <a:solidFill>
                  <a:srgbClr val="FF0000"/>
                </a:solidFill>
              </a:rPr>
              <a:t>función Kernel</a:t>
            </a:r>
            <a:r>
              <a:rPr lang="es-ES_tradnl" sz="2400" dirty="0" smtClean="0"/>
              <a:t>: </a:t>
            </a:r>
            <a:endParaRPr lang="es-CL" sz="2400" dirty="0" smtClean="0"/>
          </a:p>
          <a:p>
            <a:pPr algn="just">
              <a:spcBef>
                <a:spcPct val="50000"/>
              </a:spcBef>
            </a:pPr>
            <a:endParaRPr lang="es-CL" sz="2400" dirty="0" smtClean="0"/>
          </a:p>
          <a:p>
            <a:pPr algn="just">
              <a:spcBef>
                <a:spcPct val="50000"/>
              </a:spcBef>
            </a:pPr>
            <a:endParaRPr lang="es-CL" sz="2400" dirty="0" smtClean="0"/>
          </a:p>
          <a:p>
            <a:pPr algn="just">
              <a:spcBef>
                <a:spcPct val="50000"/>
              </a:spcBef>
            </a:pPr>
            <a:endParaRPr lang="es-CL" sz="2400" dirty="0" smtClean="0"/>
          </a:p>
          <a:p>
            <a:pPr algn="just">
              <a:spcBef>
                <a:spcPct val="50000"/>
              </a:spcBef>
            </a:pPr>
            <a:endParaRPr lang="es-CL" sz="2400" dirty="0" smtClean="0"/>
          </a:p>
          <a:p>
            <a:pPr algn="just">
              <a:spcBef>
                <a:spcPct val="50000"/>
              </a:spcBef>
            </a:pPr>
            <a:r>
              <a:rPr lang="es-ES_tradnl" sz="2400" b="1" dirty="0" smtClean="0">
                <a:solidFill>
                  <a:srgbClr val="0070C0"/>
                </a:solidFill>
              </a:rPr>
              <a:t>Actualizamos la función de decisión</a:t>
            </a:r>
            <a:r>
              <a:rPr lang="es-ES_tradnl" sz="2400" dirty="0" smtClean="0"/>
              <a:t>:</a:t>
            </a:r>
            <a:endParaRPr lang="es-CL" sz="2400" dirty="0" smtClean="0"/>
          </a:p>
          <a:p>
            <a:endParaRPr lang="es-CL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2643182"/>
            <a:ext cx="500066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5357826"/>
            <a:ext cx="4714908" cy="95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Función de </a:t>
            </a:r>
            <a:r>
              <a:rPr lang="es-CL" dirty="0" err="1" smtClean="0"/>
              <a:t>Kernel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sz="3600" dirty="0" smtClean="0"/>
              <a:t>Ejemplos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6EDBF-716C-43DA-B019-8F1F01F0132D}" type="slidenum">
              <a:rPr lang="es-CL" smtClean="0"/>
              <a:pPr/>
              <a:t>33</a:t>
            </a:fld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CL" dirty="0" smtClean="0"/>
              <a:t>“</a:t>
            </a:r>
            <a:r>
              <a:rPr lang="es-CL" b="1" dirty="0" smtClean="0">
                <a:solidFill>
                  <a:srgbClr val="0070C0"/>
                </a:solidFill>
              </a:rPr>
              <a:t>Radial </a:t>
            </a:r>
            <a:r>
              <a:rPr lang="es-CL" b="1" dirty="0" err="1" smtClean="0">
                <a:solidFill>
                  <a:srgbClr val="0070C0"/>
                </a:solidFill>
              </a:rPr>
              <a:t>Basis</a:t>
            </a:r>
            <a:r>
              <a:rPr lang="es-CL" b="1" dirty="0" smtClean="0">
                <a:solidFill>
                  <a:srgbClr val="0070C0"/>
                </a:solidFill>
              </a:rPr>
              <a:t> </a:t>
            </a:r>
            <a:r>
              <a:rPr lang="es-CL" b="1" dirty="0" err="1" smtClean="0">
                <a:solidFill>
                  <a:srgbClr val="0070C0"/>
                </a:solidFill>
              </a:rPr>
              <a:t>Function</a:t>
            </a:r>
            <a:r>
              <a:rPr lang="es-CL" dirty="0" smtClean="0"/>
              <a:t>” o Kernel </a:t>
            </a:r>
            <a:r>
              <a:rPr lang="es-CL" dirty="0" err="1" smtClean="0"/>
              <a:t>Gaussiano</a:t>
            </a:r>
            <a:r>
              <a:rPr lang="es-CL" dirty="0" smtClean="0"/>
              <a:t>.</a:t>
            </a:r>
          </a:p>
          <a:p>
            <a:pPr algn="just"/>
            <a:endParaRPr lang="es-CL" dirty="0" smtClean="0"/>
          </a:p>
          <a:p>
            <a:pPr algn="just"/>
            <a:endParaRPr lang="es-CL" dirty="0" smtClean="0"/>
          </a:p>
          <a:p>
            <a:pPr algn="just"/>
            <a:endParaRPr lang="es-CL" dirty="0" smtClean="0"/>
          </a:p>
          <a:p>
            <a:pPr algn="just"/>
            <a:endParaRPr lang="es-CL" dirty="0" smtClean="0"/>
          </a:p>
          <a:p>
            <a:pPr algn="just"/>
            <a:r>
              <a:rPr lang="es-CL" dirty="0" smtClean="0"/>
              <a:t>Propiedades</a:t>
            </a:r>
          </a:p>
          <a:p>
            <a:pPr lvl="1" algn="just"/>
            <a:r>
              <a:rPr lang="es-CL" b="1" dirty="0" smtClean="0">
                <a:solidFill>
                  <a:srgbClr val="FF0000"/>
                </a:solidFill>
              </a:rPr>
              <a:t>Dimensión infinita</a:t>
            </a:r>
            <a:r>
              <a:rPr lang="es-CL" dirty="0" smtClean="0"/>
              <a:t>: Todo es separable por un hiperplano.</a:t>
            </a:r>
          </a:p>
          <a:p>
            <a:pPr lvl="1" algn="just"/>
            <a:r>
              <a:rPr lang="es-CL" dirty="0" smtClean="0"/>
              <a:t>Parámetro permite ajustar curvatura de los datos.</a:t>
            </a:r>
            <a:endParaRPr lang="es-CL" dirty="0"/>
          </a:p>
        </p:txBody>
      </p:sp>
      <p:sp>
        <p:nvSpPr>
          <p:cNvPr id="137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3721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686053"/>
            <a:ext cx="4019550" cy="1171575"/>
          </a:xfrm>
          <a:prstGeom prst="rect">
            <a:avLst/>
          </a:prstGeom>
          <a:noFill/>
        </p:spPr>
      </p:pic>
      <p:sp>
        <p:nvSpPr>
          <p:cNvPr id="137219" name="Rectangle 3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7 Imagen" descr="RB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2571744"/>
            <a:ext cx="2640111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Función de </a:t>
            </a:r>
            <a:r>
              <a:rPr lang="es-CL" dirty="0" err="1" smtClean="0"/>
              <a:t>Kernel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sz="3600" dirty="0" smtClean="0"/>
              <a:t>Ejemplos (2)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6EDBF-716C-43DA-B019-8F1F01F0132D}" type="slidenum">
              <a:rPr lang="es-CL" smtClean="0"/>
              <a:pPr/>
              <a:t>34</a:t>
            </a:fld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fontScale="92500" lnSpcReduction="10000"/>
          </a:bodyPr>
          <a:lstStyle/>
          <a:p>
            <a:r>
              <a:rPr lang="es-CL" dirty="0" smtClean="0"/>
              <a:t>“</a:t>
            </a:r>
            <a:r>
              <a:rPr lang="es-CL" b="1" dirty="0" err="1" smtClean="0">
                <a:solidFill>
                  <a:srgbClr val="0070C0"/>
                </a:solidFill>
              </a:rPr>
              <a:t>Kernel</a:t>
            </a:r>
            <a:r>
              <a:rPr lang="es-CL" b="1" dirty="0" smtClean="0">
                <a:solidFill>
                  <a:srgbClr val="0070C0"/>
                </a:solidFill>
              </a:rPr>
              <a:t> </a:t>
            </a:r>
            <a:r>
              <a:rPr lang="es-CL" b="1" dirty="0" err="1" smtClean="0">
                <a:solidFill>
                  <a:srgbClr val="0070C0"/>
                </a:solidFill>
              </a:rPr>
              <a:t>Polinomial</a:t>
            </a:r>
            <a:r>
              <a:rPr lang="es-CL" dirty="0" smtClean="0"/>
              <a:t>”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Propiedades</a:t>
            </a:r>
          </a:p>
          <a:p>
            <a:pPr lvl="1"/>
            <a:r>
              <a:rPr lang="es-CL" dirty="0" smtClean="0"/>
              <a:t>Generalización de hiperplano lineal.</a:t>
            </a:r>
          </a:p>
          <a:p>
            <a:pPr lvl="1"/>
            <a:r>
              <a:rPr lang="es-CL" dirty="0" smtClean="0"/>
              <a:t>Puede servir bien para algunos conjuntos de datos puntuales.</a:t>
            </a:r>
            <a:endParaRPr lang="es-CL" dirty="0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1382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0120" y="3038477"/>
            <a:ext cx="3549004" cy="747713"/>
          </a:xfrm>
          <a:prstGeom prst="rect">
            <a:avLst/>
          </a:prstGeom>
          <a:noFill/>
        </p:spPr>
      </p:pic>
      <p:sp>
        <p:nvSpPr>
          <p:cNvPr id="138243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7 Imagen" descr="Polinomial Kern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0495" y="2500306"/>
            <a:ext cx="3070529" cy="2409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err="1" smtClean="0"/>
              <a:t>Support</a:t>
            </a:r>
            <a:r>
              <a:rPr lang="es-CL" dirty="0" smtClean="0"/>
              <a:t> Vector Machines</a:t>
            </a:r>
            <a:br>
              <a:rPr lang="es-CL" dirty="0" smtClean="0"/>
            </a:br>
            <a:r>
              <a:rPr lang="es-CL" sz="3200" dirty="0" smtClean="0"/>
              <a:t>Ventajas y Desventajas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6EDBF-716C-43DA-B019-8F1F01F0132D}" type="slidenum">
              <a:rPr lang="es-CL" smtClean="0"/>
              <a:pPr/>
              <a:t>35</a:t>
            </a:fld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457200" y="1703777"/>
            <a:ext cx="8229600" cy="508280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CL" dirty="0" smtClean="0"/>
              <a:t>Ventajas:</a:t>
            </a:r>
          </a:p>
          <a:p>
            <a:pPr lvl="1" algn="just"/>
            <a:r>
              <a:rPr lang="es-CL" dirty="0" smtClean="0"/>
              <a:t>Algoritmo clasificador en base a una </a:t>
            </a:r>
            <a:r>
              <a:rPr lang="es-CL" b="1" dirty="0" smtClean="0">
                <a:solidFill>
                  <a:srgbClr val="0070C0"/>
                </a:solidFill>
              </a:rPr>
              <a:t>sólida teoría</a:t>
            </a:r>
            <a:r>
              <a:rPr lang="es-CL" dirty="0" smtClean="0"/>
              <a:t>. Teoremas de minimización de riesgo son el estado del arte en aprendizaje estadístico.</a:t>
            </a:r>
          </a:p>
          <a:p>
            <a:pPr lvl="1" algn="just"/>
            <a:r>
              <a:rPr lang="es-CL" dirty="0" smtClean="0"/>
              <a:t>Se puede </a:t>
            </a:r>
            <a:r>
              <a:rPr lang="es-CL" b="1" dirty="0" smtClean="0">
                <a:solidFill>
                  <a:srgbClr val="0070C0"/>
                </a:solidFill>
              </a:rPr>
              <a:t>aplicar a datos representados en cualquier espacio</a:t>
            </a:r>
            <a:r>
              <a:rPr lang="es-CL" dirty="0" smtClean="0"/>
              <a:t> de </a:t>
            </a:r>
            <a:r>
              <a:rPr lang="es-CL" dirty="0" err="1" smtClean="0"/>
              <a:t>Hilbert</a:t>
            </a:r>
            <a:r>
              <a:rPr lang="es-CL" dirty="0" smtClean="0"/>
              <a:t> (donde pueda definir una medida de distancia).</a:t>
            </a:r>
          </a:p>
          <a:p>
            <a:pPr lvl="1" algn="just"/>
            <a:r>
              <a:rPr lang="es-CL" b="1" dirty="0" smtClean="0">
                <a:solidFill>
                  <a:srgbClr val="0070C0"/>
                </a:solidFill>
              </a:rPr>
              <a:t>Relativamente pocos parámetros</a:t>
            </a:r>
            <a:r>
              <a:rPr lang="es-CL" b="1" dirty="0" smtClean="0">
                <a:solidFill>
                  <a:srgbClr val="FF0000"/>
                </a:solidFill>
              </a:rPr>
              <a:t> </a:t>
            </a:r>
            <a:r>
              <a:rPr lang="es-CL" dirty="0" smtClean="0"/>
              <a:t>a estimar. </a:t>
            </a:r>
          </a:p>
          <a:p>
            <a:pPr lvl="1" algn="just"/>
            <a:r>
              <a:rPr lang="es-CL" dirty="0" smtClean="0"/>
              <a:t>Se pueden formular nuevas extensiones (</a:t>
            </a:r>
            <a:r>
              <a:rPr lang="es-CL" b="1" dirty="0" smtClean="0">
                <a:solidFill>
                  <a:srgbClr val="0070C0"/>
                </a:solidFill>
              </a:rPr>
              <a:t>flexibilidad</a:t>
            </a:r>
            <a:r>
              <a:rPr lang="es-CL" dirty="0" smtClean="0"/>
              <a:t>).</a:t>
            </a:r>
          </a:p>
          <a:p>
            <a:pPr algn="just"/>
            <a:r>
              <a:rPr lang="es-CL" dirty="0" smtClean="0"/>
              <a:t>Desventajas:</a:t>
            </a:r>
          </a:p>
          <a:p>
            <a:pPr lvl="1" algn="just"/>
            <a:r>
              <a:rPr lang="es-CL" dirty="0" smtClean="0"/>
              <a:t>Determinar los </a:t>
            </a:r>
            <a:r>
              <a:rPr lang="es-CL" b="1" dirty="0" err="1" smtClean="0">
                <a:solidFill>
                  <a:srgbClr val="FF0000"/>
                </a:solidFill>
              </a:rPr>
              <a:t>Kernels</a:t>
            </a:r>
            <a:r>
              <a:rPr lang="es-CL" b="1" dirty="0" smtClean="0">
                <a:solidFill>
                  <a:srgbClr val="FF0000"/>
                </a:solidFill>
              </a:rPr>
              <a:t> a utilizar es complejo</a:t>
            </a:r>
            <a:r>
              <a:rPr lang="es-CL" dirty="0" smtClean="0"/>
              <a:t>.</a:t>
            </a:r>
          </a:p>
          <a:p>
            <a:pPr lvl="1" algn="just"/>
            <a:r>
              <a:rPr lang="es-CL" dirty="0" smtClean="0"/>
              <a:t>Sólo es un </a:t>
            </a:r>
            <a:r>
              <a:rPr lang="es-CL" b="1" dirty="0" smtClean="0">
                <a:solidFill>
                  <a:srgbClr val="FF0000"/>
                </a:solidFill>
              </a:rPr>
              <a:t>clasificador binario</a:t>
            </a:r>
            <a:r>
              <a:rPr lang="es-CL" dirty="0" smtClean="0"/>
              <a:t>. (¿Qué ocurre cuando tenemos un problema de más de dos clases?)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err="1" smtClean="0"/>
              <a:t>Support</a:t>
            </a:r>
            <a:r>
              <a:rPr lang="es-CL" dirty="0" smtClean="0"/>
              <a:t> Vector Machines</a:t>
            </a:r>
            <a:br>
              <a:rPr lang="es-CL" dirty="0" smtClean="0"/>
            </a:br>
            <a:r>
              <a:rPr lang="es-CL" sz="3200" dirty="0" smtClean="0"/>
              <a:t>RapidMiner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6EDBF-716C-43DA-B019-8F1F01F0132D}" type="slidenum">
              <a:rPr lang="es-CL" smtClean="0"/>
              <a:pPr/>
              <a:t>36</a:t>
            </a:fld>
            <a:endParaRPr lang="es-CL"/>
          </a:p>
        </p:txBody>
      </p:sp>
      <p:pic>
        <p:nvPicPr>
          <p:cNvPr id="1026" name="Picture 2" descr="C:\Documents and Settings\Gaston L'Huillier\Escritorio\figs\svm-operat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428868"/>
            <a:ext cx="3869327" cy="2857520"/>
          </a:xfrm>
          <a:prstGeom prst="rect">
            <a:avLst/>
          </a:prstGeom>
          <a:noFill/>
        </p:spPr>
      </p:pic>
      <p:pic>
        <p:nvPicPr>
          <p:cNvPr id="1027" name="Picture 3" descr="C:\Documents and Settings\Gaston L'Huillier\Escritorio\figs\svm-param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143116"/>
            <a:ext cx="3543300" cy="3648075"/>
          </a:xfrm>
          <a:prstGeom prst="rect">
            <a:avLst/>
          </a:prstGeom>
          <a:noFill/>
        </p:spPr>
      </p:pic>
      <p:sp>
        <p:nvSpPr>
          <p:cNvPr id="8" name="7 Flecha derecha"/>
          <p:cNvSpPr/>
          <p:nvPr/>
        </p:nvSpPr>
        <p:spPr>
          <a:xfrm>
            <a:off x="4214810" y="3929066"/>
            <a:ext cx="7143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</a:t>
            </a:r>
            <a:br>
              <a:rPr lang="es-ES" dirty="0" smtClean="0"/>
            </a:br>
            <a:r>
              <a:rPr lang="es-ES" dirty="0" smtClean="0"/>
              <a:t>Taller 8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8848-5FD5-45D2-A1A4-E3CECA2232D8}" type="slidenum">
              <a:rPr lang="es-ES" smtClean="0"/>
              <a:pPr/>
              <a:t>37</a:t>
            </a:fld>
            <a:endParaRPr lang="es-ES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Business </a:t>
            </a:r>
            <a:r>
              <a:rPr lang="es-CL" dirty="0" err="1" smtClean="0"/>
              <a:t>Intelligence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Taller #8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33C5-CD58-4A52-B9D5-13DD5C44D2BF}" type="slidenum">
              <a:rPr lang="es-ES" smtClean="0"/>
              <a:pPr/>
              <a:t>38</a:t>
            </a:fld>
            <a:endParaRPr lang="es-ES"/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571500" y="5517232"/>
            <a:ext cx="2857500" cy="571500"/>
          </a:xfrm>
          <a:prstGeom prst="rect">
            <a:avLst/>
          </a:prstGeom>
        </p:spPr>
        <p:txBody>
          <a:bodyPr lIns="118872" tIns="0" rIns="45720" bIns="0" anchor="b"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s-CL" sz="20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Carlos </a:t>
            </a:r>
            <a:r>
              <a:rPr lang="es-CL" sz="20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Reveco</a:t>
            </a:r>
            <a:r>
              <a:rPr lang="es-CL" sz="20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creveco@dcc.uchile.cl</a:t>
            </a:r>
          </a:p>
        </p:txBody>
      </p:sp>
      <p:sp>
        <p:nvSpPr>
          <p:cNvPr id="8" name="2 Subtítulo"/>
          <p:cNvSpPr txBox="1">
            <a:spLocks/>
          </p:cNvSpPr>
          <p:nvPr/>
        </p:nvSpPr>
        <p:spPr>
          <a:xfrm>
            <a:off x="5580112" y="5517232"/>
            <a:ext cx="2857500" cy="571500"/>
          </a:xfrm>
          <a:prstGeom prst="rect">
            <a:avLst/>
          </a:prstGeom>
        </p:spPr>
        <p:txBody>
          <a:bodyPr lIns="118872" tIns="0" rIns="45720" bIns="0" anchor="b"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s-CL" sz="20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Cinthya Vergara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s-CL" sz="20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cvergarasilv@ing.uchile.cl</a:t>
            </a:r>
          </a:p>
        </p:txBody>
      </p:sp>
    </p:spTree>
    <p:extLst>
      <p:ext uri="{BB962C8B-B14F-4D97-AF65-F5344CB8AC3E}">
        <p14:creationId xmlns:p14="http://schemas.microsoft.com/office/powerpoint/2010/main" xmlns="" val="205857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1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Proceso KDD</a:t>
            </a:r>
            <a:endParaRPr lang="es-CL" dirty="0"/>
          </a:p>
        </p:txBody>
      </p:sp>
      <p:sp>
        <p:nvSpPr>
          <p:cNvPr id="123" name="1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6794B-3FFE-415C-B078-B60CBEA0704D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  <p:sp>
        <p:nvSpPr>
          <p:cNvPr id="126" name="5 CuadroTexto"/>
          <p:cNvSpPr txBox="1">
            <a:spLocks noChangeArrowheads="1"/>
          </p:cNvSpPr>
          <p:nvPr/>
        </p:nvSpPr>
        <p:spPr bwMode="auto">
          <a:xfrm>
            <a:off x="2130425" y="6130946"/>
            <a:ext cx="4656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 dirty="0" err="1"/>
              <a:t>K</a:t>
            </a:r>
            <a:r>
              <a:rPr lang="es-CL" dirty="0" err="1"/>
              <a:t>nowledge</a:t>
            </a:r>
            <a:r>
              <a:rPr lang="es-CL" dirty="0"/>
              <a:t> </a:t>
            </a:r>
            <a:r>
              <a:rPr lang="es-CL" b="1" dirty="0" err="1"/>
              <a:t>D</a:t>
            </a:r>
            <a:r>
              <a:rPr lang="es-CL" dirty="0" err="1"/>
              <a:t>iscovery</a:t>
            </a:r>
            <a:r>
              <a:rPr lang="es-CL" dirty="0"/>
              <a:t> in </a:t>
            </a:r>
            <a:r>
              <a:rPr lang="es-CL" b="1" dirty="0" err="1"/>
              <a:t>D</a:t>
            </a:r>
            <a:r>
              <a:rPr lang="es-CL" dirty="0" err="1"/>
              <a:t>atabases</a:t>
            </a:r>
            <a:r>
              <a:rPr lang="es-CL" dirty="0"/>
              <a:t> </a:t>
            </a:r>
            <a:r>
              <a:rPr lang="es-CL" dirty="0">
                <a:sym typeface="Wingdings" pitchFamily="2" charset="2"/>
              </a:rPr>
              <a:t> </a:t>
            </a:r>
            <a:r>
              <a:rPr lang="es-CL" b="1" dirty="0">
                <a:sym typeface="Wingdings" pitchFamily="2" charset="2"/>
              </a:rPr>
              <a:t>KDD</a:t>
            </a:r>
            <a:endParaRPr lang="es-CL" b="1" dirty="0"/>
          </a:p>
        </p:txBody>
      </p:sp>
      <p:pic>
        <p:nvPicPr>
          <p:cNvPr id="6" name="Picture 6" descr="C:\Documents and Settings\Gaston L'Huillier\Escritorio\KDDsteps.PN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00063" y="1714500"/>
            <a:ext cx="8191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1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Proceso KDD</a:t>
            </a:r>
            <a:endParaRPr lang="es-CL" dirty="0"/>
          </a:p>
        </p:txBody>
      </p:sp>
      <p:sp>
        <p:nvSpPr>
          <p:cNvPr id="123" name="1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6794B-3FFE-415C-B078-B60CBEA0704D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sp>
        <p:nvSpPr>
          <p:cNvPr id="126" name="5 CuadroTexto"/>
          <p:cNvSpPr txBox="1">
            <a:spLocks noChangeArrowheads="1"/>
          </p:cNvSpPr>
          <p:nvPr/>
        </p:nvSpPr>
        <p:spPr bwMode="auto">
          <a:xfrm>
            <a:off x="2130425" y="6130946"/>
            <a:ext cx="4656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 dirty="0" err="1"/>
              <a:t>K</a:t>
            </a:r>
            <a:r>
              <a:rPr lang="es-CL" dirty="0" err="1"/>
              <a:t>nowledge</a:t>
            </a:r>
            <a:r>
              <a:rPr lang="es-CL" dirty="0"/>
              <a:t> </a:t>
            </a:r>
            <a:r>
              <a:rPr lang="es-CL" b="1" dirty="0" err="1"/>
              <a:t>D</a:t>
            </a:r>
            <a:r>
              <a:rPr lang="es-CL" dirty="0" err="1"/>
              <a:t>iscovery</a:t>
            </a:r>
            <a:r>
              <a:rPr lang="es-CL" dirty="0"/>
              <a:t> in </a:t>
            </a:r>
            <a:r>
              <a:rPr lang="es-CL" b="1" dirty="0" err="1"/>
              <a:t>D</a:t>
            </a:r>
            <a:r>
              <a:rPr lang="es-CL" dirty="0" err="1"/>
              <a:t>atabases</a:t>
            </a:r>
            <a:r>
              <a:rPr lang="es-CL" dirty="0"/>
              <a:t> </a:t>
            </a:r>
            <a:r>
              <a:rPr lang="es-CL" dirty="0">
                <a:sym typeface="Wingdings" pitchFamily="2" charset="2"/>
              </a:rPr>
              <a:t> </a:t>
            </a:r>
            <a:r>
              <a:rPr lang="es-CL" b="1" dirty="0">
                <a:sym typeface="Wingdings" pitchFamily="2" charset="2"/>
              </a:rPr>
              <a:t>KDD</a:t>
            </a:r>
            <a:endParaRPr lang="es-CL" b="1" dirty="0"/>
          </a:p>
        </p:txBody>
      </p:sp>
      <p:pic>
        <p:nvPicPr>
          <p:cNvPr id="7" name="Picture 6" descr="C:\Documents and Settings\Gaston L'Huillier\Escritorio\KDDsteps.PN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00063" y="1714500"/>
            <a:ext cx="8191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4572000" y="2071678"/>
            <a:ext cx="2928958" cy="2857500"/>
          </a:xfrm>
          <a:prstGeom prst="rect">
            <a:avLst/>
          </a:prstGeom>
          <a:solidFill>
            <a:schemeClr val="tx2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b="1" dirty="0" smtClean="0">
                <a:solidFill>
                  <a:schemeClr val="tx1"/>
                </a:solidFill>
              </a:rPr>
              <a:t>TALLER 8</a:t>
            </a:r>
            <a:endParaRPr lang="es-CL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Support</a:t>
            </a:r>
            <a:r>
              <a:rPr lang="es-CL" dirty="0" smtClean="0"/>
              <a:t> Vector Machines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C8848-5FD5-45D2-A1A4-E3CECA2232D8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Riesgo empírico v/s</a:t>
            </a:r>
            <a:br>
              <a:rPr lang="es-CL" dirty="0" smtClean="0"/>
            </a:br>
            <a:r>
              <a:rPr lang="es-CL" dirty="0" smtClean="0"/>
              <a:t>Riesgo esperado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142844" y="1632339"/>
            <a:ext cx="8229600" cy="5082809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CL" dirty="0" smtClean="0"/>
              <a:t>Al aproximar una función se pueden cometer dos tipos de errores:</a:t>
            </a:r>
          </a:p>
          <a:p>
            <a:pPr lvl="1" algn="just"/>
            <a:r>
              <a:rPr lang="es-CL" b="1" dirty="0" smtClean="0">
                <a:solidFill>
                  <a:srgbClr val="FF0000"/>
                </a:solidFill>
              </a:rPr>
              <a:t>Riesgo empírico: </a:t>
            </a:r>
            <a:r>
              <a:rPr lang="es-CL" dirty="0" smtClean="0"/>
              <a:t>Error asociado a la </a:t>
            </a:r>
            <a:r>
              <a:rPr lang="es-CL" b="1" dirty="0" smtClean="0">
                <a:solidFill>
                  <a:srgbClr val="0070C0"/>
                </a:solidFill>
              </a:rPr>
              <a:t>base de datos (muestra) que observo</a:t>
            </a:r>
            <a:r>
              <a:rPr lang="es-CL" dirty="0" smtClean="0"/>
              <a:t>.</a:t>
            </a:r>
          </a:p>
          <a:p>
            <a:pPr lvl="1" algn="just"/>
            <a:endParaRPr lang="es-CL" dirty="0" smtClean="0"/>
          </a:p>
          <a:p>
            <a:pPr lvl="1" algn="just"/>
            <a:endParaRPr lang="es-CL" dirty="0" smtClean="0"/>
          </a:p>
          <a:p>
            <a:pPr lvl="1" algn="just"/>
            <a:endParaRPr lang="es-CL" dirty="0" smtClean="0"/>
          </a:p>
          <a:p>
            <a:pPr lvl="1" algn="just"/>
            <a:r>
              <a:rPr lang="es-CL" b="1" dirty="0" smtClean="0">
                <a:solidFill>
                  <a:srgbClr val="FF0000"/>
                </a:solidFill>
              </a:rPr>
              <a:t>Riesgo esperado:</a:t>
            </a:r>
            <a:r>
              <a:rPr lang="es-CL" dirty="0" smtClean="0"/>
              <a:t> Error asociado al </a:t>
            </a:r>
            <a:r>
              <a:rPr lang="es-CL" b="1" dirty="0" smtClean="0">
                <a:solidFill>
                  <a:srgbClr val="0070C0"/>
                </a:solidFill>
              </a:rPr>
              <a:t>espacio total estudiado.</a:t>
            </a:r>
          </a:p>
          <a:p>
            <a:pPr lvl="1" algn="just"/>
            <a:endParaRPr lang="es-CL" b="1" dirty="0" smtClean="0"/>
          </a:p>
          <a:p>
            <a:pPr lvl="1" algn="just"/>
            <a:endParaRPr lang="es-CL" b="1" dirty="0" smtClean="0"/>
          </a:p>
          <a:p>
            <a:pPr lvl="1" algn="just"/>
            <a:endParaRPr lang="es-CL" b="1" dirty="0" smtClean="0"/>
          </a:p>
          <a:p>
            <a:pPr lvl="2" algn="just"/>
            <a:r>
              <a:rPr lang="es-CL" dirty="0" smtClean="0"/>
              <a:t>m: Cantidad de objetos.</a:t>
            </a:r>
          </a:p>
          <a:p>
            <a:pPr lvl="2" algn="just"/>
            <a:r>
              <a:rPr lang="es-CL" dirty="0" smtClean="0"/>
              <a:t>x: Conjunto de atributos.</a:t>
            </a:r>
          </a:p>
          <a:p>
            <a:pPr lvl="2" algn="just"/>
            <a:r>
              <a:rPr lang="es-CL" dirty="0" smtClean="0"/>
              <a:t>f:  función de aproximación.</a:t>
            </a:r>
          </a:p>
          <a:p>
            <a:pPr lvl="2" algn="just"/>
            <a:r>
              <a:rPr lang="es-CL" dirty="0" smtClean="0"/>
              <a:t>y: clase real de los objetos.                  .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6EDBF-716C-43DA-B019-8F1F01F0132D}" type="slidenum">
              <a:rPr lang="es-CL" smtClean="0"/>
              <a:pPr/>
              <a:t>7</a:t>
            </a:fld>
            <a:endParaRPr lang="es-CL"/>
          </a:p>
        </p:txBody>
      </p:sp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3" y="2762086"/>
            <a:ext cx="4214842" cy="1259494"/>
          </a:xfrm>
          <a:prstGeom prst="rect">
            <a:avLst/>
          </a:prstGeom>
          <a:noFill/>
        </p:spPr>
      </p:pic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0" y="1666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3673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6029346"/>
            <a:ext cx="1228725" cy="400050"/>
          </a:xfrm>
          <a:prstGeom prst="rect">
            <a:avLst/>
          </a:prstGeom>
          <a:noFill/>
        </p:spPr>
      </p:pic>
      <p:sp>
        <p:nvSpPr>
          <p:cNvPr id="113675" name="Rectangle 11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3676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5600718"/>
            <a:ext cx="1362075" cy="409575"/>
          </a:xfrm>
          <a:prstGeom prst="rect">
            <a:avLst/>
          </a:prstGeom>
          <a:noFill/>
        </p:spPr>
      </p:pic>
      <p:sp>
        <p:nvSpPr>
          <p:cNvPr id="113678" name="Rectangle 14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3679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1" y="4430539"/>
            <a:ext cx="4143404" cy="974919"/>
          </a:xfrm>
          <a:prstGeom prst="rect">
            <a:avLst/>
          </a:prstGeom>
          <a:noFill/>
        </p:spPr>
      </p:pic>
      <p:sp>
        <p:nvSpPr>
          <p:cNvPr id="113681" name="Rectangle 17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Riesgo empírico v/s</a:t>
            </a:r>
            <a:br>
              <a:rPr lang="es-CL" dirty="0" smtClean="0"/>
            </a:br>
            <a:r>
              <a:rPr lang="es-CL" dirty="0" smtClean="0"/>
              <a:t>Riesgo esperado (2)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CL" sz="2400" dirty="0" smtClean="0"/>
              <a:t>Existe un comportamiento asintótico entre ambos riesgos. Sólo en el límite cuando la </a:t>
            </a:r>
            <a:r>
              <a:rPr lang="es-CL" sz="2400" b="1" dirty="0" smtClean="0">
                <a:solidFill>
                  <a:srgbClr val="0070C0"/>
                </a:solidFill>
              </a:rPr>
              <a:t>cantidad de observaciones es infinita</a:t>
            </a:r>
            <a:r>
              <a:rPr lang="es-CL" sz="2400" dirty="0" smtClean="0"/>
              <a:t>, el </a:t>
            </a:r>
            <a:r>
              <a:rPr lang="es-CL" sz="2400" b="1" dirty="0" smtClean="0">
                <a:solidFill>
                  <a:srgbClr val="FF0000"/>
                </a:solidFill>
              </a:rPr>
              <a:t>riesgo empírico es igual al riesgo esperado</a:t>
            </a:r>
            <a:r>
              <a:rPr lang="es-CL" sz="2400" dirty="0" smtClean="0"/>
              <a:t>.</a:t>
            </a:r>
          </a:p>
          <a:p>
            <a:pPr algn="just"/>
            <a:endParaRPr lang="es-CL" sz="2400" dirty="0" smtClean="0"/>
          </a:p>
          <a:p>
            <a:pPr algn="just"/>
            <a:r>
              <a:rPr lang="es-CL" sz="2400" dirty="0" smtClean="0"/>
              <a:t>En general </a:t>
            </a:r>
            <a:r>
              <a:rPr lang="es-CL" sz="2400" b="1" dirty="0" smtClean="0">
                <a:solidFill>
                  <a:srgbClr val="0070C0"/>
                </a:solidFill>
              </a:rPr>
              <a:t>no existe garantía</a:t>
            </a:r>
            <a:r>
              <a:rPr lang="es-CL" sz="2400" dirty="0" smtClean="0"/>
              <a:t> que se pueda </a:t>
            </a:r>
            <a:r>
              <a:rPr lang="es-CL" sz="2400" b="1" dirty="0" smtClean="0">
                <a:solidFill>
                  <a:srgbClr val="FF0000"/>
                </a:solidFill>
              </a:rPr>
              <a:t>encontrar una función que minimice el riesgo esperado </a:t>
            </a:r>
            <a:r>
              <a:rPr lang="es-CL" sz="2400" dirty="0" smtClean="0"/>
              <a:t>utilizando el riesgo empírico, ya que son expresiones completamente distintas.</a:t>
            </a:r>
          </a:p>
          <a:p>
            <a:pPr algn="just"/>
            <a:endParaRPr lang="es-CL" sz="2400" dirty="0" smtClean="0"/>
          </a:p>
          <a:p>
            <a:pPr algn="just"/>
            <a:r>
              <a:rPr lang="es-CL" sz="2400" dirty="0" smtClean="0"/>
              <a:t>Este resultado se puede ver en el hecho que el </a:t>
            </a:r>
            <a:r>
              <a:rPr lang="es-CL" sz="2400" b="1" dirty="0" smtClean="0">
                <a:solidFill>
                  <a:srgbClr val="0070C0"/>
                </a:solidFill>
              </a:rPr>
              <a:t>conjunto de entrenamiento tiene menor error que el de prueba</a:t>
            </a:r>
            <a:r>
              <a:rPr lang="es-CL" sz="2400" dirty="0" smtClean="0"/>
              <a:t>.</a:t>
            </a:r>
            <a:endParaRPr lang="es-CL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CE6C0-9217-426A-B551-BE934D7CD1CB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Riesgo empírico</a:t>
            </a:r>
            <a:br>
              <a:rPr lang="es-CL" dirty="0" smtClean="0"/>
            </a:br>
            <a:r>
              <a:rPr lang="es-CL" sz="3200" dirty="0" smtClean="0"/>
              <a:t>Minimización</a:t>
            </a:r>
            <a:endParaRPr lang="es-CL" dirty="0"/>
          </a:p>
        </p:txBody>
      </p:sp>
      <p:sp>
        <p:nvSpPr>
          <p:cNvPr id="15" name="1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sz="2800" dirty="0" smtClean="0"/>
              <a:t>Si sólo minimizamos el riesgo empírico, nos podemos enfrentar con el siguiente problema:</a:t>
            </a:r>
          </a:p>
          <a:p>
            <a:pPr algn="just"/>
            <a:endParaRPr lang="es-CL" sz="28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6EDBF-716C-43DA-B019-8F1F01F0132D}" type="slidenum">
              <a:rPr lang="es-CL" smtClean="0"/>
              <a:pPr/>
              <a:t>9</a:t>
            </a:fld>
            <a:endParaRPr lang="es-CL"/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5778" name="Picture 2" descr="\\VBOXSVR\glhuilli\Desktop\problema_minRem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286124"/>
            <a:ext cx="7995134" cy="2143140"/>
          </a:xfrm>
          <a:prstGeom prst="rect">
            <a:avLst/>
          </a:prstGeom>
          <a:noFill/>
        </p:spPr>
      </p:pic>
      <p:sp>
        <p:nvSpPr>
          <p:cNvPr id="16" name="15 CuadroTexto"/>
          <p:cNvSpPr txBox="1"/>
          <p:nvPr/>
        </p:nvSpPr>
        <p:spPr>
          <a:xfrm>
            <a:off x="1199662" y="5572140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Sub-ajuste</a:t>
            </a:r>
            <a:endParaRPr lang="es-CL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429388" y="5572140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Sobre-ajuste</a:t>
            </a:r>
            <a:endParaRPr lang="es-CL" sz="2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071934" y="557214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Ajuste</a:t>
            </a:r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7677</TotalTime>
  <Words>1096</Words>
  <Application>Microsoft Office PowerPoint</Application>
  <PresentationFormat>Presentación en pantalla (4:3)</PresentationFormat>
  <Paragraphs>228</Paragraphs>
  <Slides>38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Módulo</vt:lpstr>
      <vt:lpstr>Business Intelligence</vt:lpstr>
      <vt:lpstr>Agenda</vt:lpstr>
      <vt:lpstr>Proceso KDD</vt:lpstr>
      <vt:lpstr>Proceso KDD</vt:lpstr>
      <vt:lpstr>Proceso KDD</vt:lpstr>
      <vt:lpstr>Support Vector Machines</vt:lpstr>
      <vt:lpstr>Riesgo empírico v/s Riesgo esperado</vt:lpstr>
      <vt:lpstr>Riesgo empírico v/s Riesgo esperado (2)</vt:lpstr>
      <vt:lpstr>Riesgo empírico Minimización</vt:lpstr>
      <vt:lpstr>Riesgo estructural Minimización</vt:lpstr>
      <vt:lpstr>Riesgo estructural Dimensión VC</vt:lpstr>
      <vt:lpstr>Riesgo estructural Navaja de Occam (William of Occam 1285 – 1349)</vt:lpstr>
      <vt:lpstr>Riesgo estructural Navaja de Occam (William of Occam 1285 – 1349)</vt:lpstr>
      <vt:lpstr>Support Vector Machines Descripción del problema</vt:lpstr>
      <vt:lpstr>Support Vector Machines Descripción del problema (2)</vt:lpstr>
      <vt:lpstr>Support Vector Machines Descripción del problema (3)</vt:lpstr>
      <vt:lpstr>Support Vector Machines Descripción del problema (4)</vt:lpstr>
      <vt:lpstr>Support Vector Machines Descripción del problema (5)</vt:lpstr>
      <vt:lpstr>Support Vector Machines Descripción del problema (6)</vt:lpstr>
      <vt:lpstr>Support Vector Machines Descripción del problema (7)</vt:lpstr>
      <vt:lpstr>Formulación del problema Idea Principal</vt:lpstr>
      <vt:lpstr>Support Vector Machines Componentes Básicos</vt:lpstr>
      <vt:lpstr>Support Vector Machines Componentes Básicos (2)</vt:lpstr>
      <vt:lpstr>Support Vector Machines Componentes Básicos (3)</vt:lpstr>
      <vt:lpstr>Support Vector Machines Formulación del problema (1)</vt:lpstr>
      <vt:lpstr>Support Vector Machines Propiedades del parámetro C</vt:lpstr>
      <vt:lpstr>Support Vector Machines Propiedades del dual (2)</vt:lpstr>
      <vt:lpstr>Modelos no-lineales Separabilidad</vt:lpstr>
      <vt:lpstr>Modelos no-lineales “Kernel Trick”</vt:lpstr>
      <vt:lpstr>Modelos no-lineales “Kernel Trick”</vt:lpstr>
      <vt:lpstr>Función Kernel  Definiciones </vt:lpstr>
      <vt:lpstr>Función Kernel  Definiciones (2)</vt:lpstr>
      <vt:lpstr>Función de Kernel Ejemplos</vt:lpstr>
      <vt:lpstr>Función de Kernel Ejemplos (2)</vt:lpstr>
      <vt:lpstr>Support Vector Machines Ventajas y Desventajas</vt:lpstr>
      <vt:lpstr>Support Vector Machines RapidMiner</vt:lpstr>
      <vt:lpstr>Ejercicio Taller 8</vt:lpstr>
      <vt:lpstr>Business Intelligence</vt:lpstr>
    </vt:vector>
  </TitlesOfParts>
  <Company>The houze!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Rosser</dc:creator>
  <cp:lastModifiedBy>..........</cp:lastModifiedBy>
  <cp:revision>555</cp:revision>
  <dcterms:created xsi:type="dcterms:W3CDTF">2008-06-30T19:41:36Z</dcterms:created>
  <dcterms:modified xsi:type="dcterms:W3CDTF">2011-10-18T18:00:13Z</dcterms:modified>
</cp:coreProperties>
</file>