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61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0" d="100"/>
          <a:sy n="80" d="100"/>
        </p:scale>
        <p:origin x="-16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848600" cy="1927225"/>
          </a:xfrm>
        </p:spPr>
        <p:txBody>
          <a:bodyPr anchor="b">
            <a:noAutofit/>
          </a:bodyPr>
          <a:lstStyle>
            <a:lvl1pPr>
              <a:defRPr sz="5400" cap="all" baseline="0"/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05200"/>
            <a:ext cx="6400800" cy="1752600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54ED01-E2A0-4C1E-8E21-014B99041579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685800" y="3398520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867400"/>
          </a:xfrm>
        </p:spPr>
        <p:txBody>
          <a:bodyPr vert="eaVert" anchor="b"/>
          <a:lstStyle/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867400"/>
          </a:xfrm>
        </p:spPr>
        <p:txBody>
          <a:bodyPr vert="eaVert"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2362200"/>
            <a:ext cx="7772400" cy="2200275"/>
          </a:xfrm>
        </p:spPr>
        <p:txBody>
          <a:bodyPr anchor="b">
            <a:normAutofit/>
          </a:bodyPr>
          <a:lstStyle>
            <a:lvl1pPr algn="l">
              <a:defRPr sz="4800" b="0" cap="all"/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626864"/>
            <a:ext cx="77724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>
            <a:off x="731520" y="4599432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488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lang="en-US" sz="2000" b="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488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2217817" y="4045823"/>
            <a:ext cx="4709160" cy="794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080"/>
            <a:ext cx="2139696" cy="1261872"/>
          </a:xfrm>
        </p:spPr>
        <p:txBody>
          <a:bodyPr anchor="b">
            <a:noAutofit/>
          </a:bodyPr>
          <a:lstStyle>
            <a:lvl1pPr algn="l">
              <a:defRPr sz="2400" b="0"/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71800" y="792080"/>
            <a:ext cx="5715000" cy="55778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0552"/>
            <a:ext cx="2139696" cy="42436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54ED01-E2A0-4C1E-8E21-014B99041579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-13116" y="3580206"/>
            <a:ext cx="557784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480"/>
            <a:ext cx="2142680" cy="126492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58610" y="838201"/>
            <a:ext cx="5904390" cy="5500456"/>
          </a:xfrm>
          <a:solidFill>
            <a:schemeClr val="bg2"/>
          </a:solidFill>
          <a:ln w="76200">
            <a:solidFill>
              <a:srgbClr val="FFFFFF"/>
            </a:solidFill>
            <a:miter lim="800000"/>
          </a:ln>
          <a:effectLst>
            <a:outerShdw blurRad="50800" dist="12700" dir="5400000" algn="t" rotWithShape="0">
              <a:prstClr val="black">
                <a:alpha val="59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_tradnl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133600"/>
            <a:ext cx="2139696" cy="424281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20786"/>
            <a:ext cx="9144000" cy="2286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_tradnl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9144000" cy="3657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18288"/>
            <a:ext cx="28956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7574AC53-B077-9F4B-ACB1-5031A74C50B8}" type="datetimeFigureOut">
              <a:rPr lang="en-US" smtClean="0"/>
              <a:t>28-09-11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29000" y="18288"/>
            <a:ext cx="4114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18288"/>
            <a:ext cx="1066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00" b="1">
                <a:solidFill>
                  <a:srgbClr val="FFFFFF"/>
                </a:solidFill>
              </a:defRPr>
            </a:lvl1pPr>
          </a:lstStyle>
          <a:p>
            <a:fld id="{2F1BE20F-74BA-BD44-AA54-A83984DB918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2" r:id="rId1"/>
    <p:sldLayoutId id="2147483863" r:id="rId2"/>
    <p:sldLayoutId id="2147483864" r:id="rId3"/>
    <p:sldLayoutId id="2147483865" r:id="rId4"/>
    <p:sldLayoutId id="2147483866" r:id="rId5"/>
    <p:sldLayoutId id="2147483867" r:id="rId6"/>
    <p:sldLayoutId id="2147483868" r:id="rId7"/>
    <p:sldLayoutId id="2147483869" r:id="rId8"/>
    <p:sldLayoutId id="2147483870" r:id="rId9"/>
    <p:sldLayoutId id="2147483871" r:id="rId10"/>
    <p:sldLayoutId id="2147483872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 spc="-1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3716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Resumen</a:t>
            </a:r>
            <a:r>
              <a:rPr lang="en-US" dirty="0" smtClean="0"/>
              <a:t> de </a:t>
            </a:r>
            <a:r>
              <a:rPr lang="en-US" dirty="0" err="1" smtClean="0"/>
              <a:t>Tareas</a:t>
            </a:r>
            <a:r>
              <a:rPr lang="en-US" dirty="0" smtClean="0"/>
              <a:t> y </a:t>
            </a:r>
            <a:r>
              <a:rPr lang="en-US" dirty="0" err="1" smtClean="0"/>
              <a:t>t</a:t>
            </a:r>
            <a:r>
              <a:rPr lang="en-US" dirty="0" err="1" smtClean="0"/>
              <a:t>é</a:t>
            </a:r>
            <a:r>
              <a:rPr lang="en-US" dirty="0" err="1" smtClean="0"/>
              <a:t>cnicas</a:t>
            </a:r>
            <a:r>
              <a:rPr lang="en-US" dirty="0" smtClean="0"/>
              <a:t> en DM 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16050" y="4413250"/>
            <a:ext cx="6400800" cy="1752600"/>
          </a:xfrm>
        </p:spPr>
        <p:txBody>
          <a:bodyPr>
            <a:normAutofit fontScale="70000" lnSpcReduction="20000"/>
          </a:bodyPr>
          <a:lstStyle/>
          <a:p>
            <a:pPr marL="342900" indent="-342900" algn="ctr">
              <a:defRPr/>
            </a:pPr>
            <a:r>
              <a:rPr lang="es-MX" b="1" dirty="0">
                <a:solidFill>
                  <a:schemeClr val="accent1">
                    <a:lumMod val="75000"/>
                  </a:schemeClr>
                </a:solidFill>
                <a:latin typeface="Calibri" pitchFamily="34" charset="0"/>
              </a:rPr>
              <a:t>Carlos Reveco</a:t>
            </a:r>
          </a:p>
          <a:p>
            <a:pPr marL="342900" indent="-342900" algn="ctr">
              <a:defRPr/>
            </a:pPr>
            <a:r>
              <a:rPr lang="es-MX" b="1" dirty="0">
                <a:solidFill>
                  <a:schemeClr val="accent1">
                    <a:lumMod val="75000"/>
                  </a:schemeClr>
                </a:solidFill>
                <a:latin typeface="Calibri" pitchFamily="34" charset="0"/>
              </a:rPr>
              <a:t>creveco@dcc.uchile.cl</a:t>
            </a:r>
          </a:p>
          <a:p>
            <a:pPr marL="342900" indent="-342900" algn="ctr">
              <a:defRPr/>
            </a:pPr>
            <a:r>
              <a:rPr lang="vi-VN" b="1" dirty="0">
                <a:solidFill>
                  <a:schemeClr val="accent1">
                    <a:lumMod val="75000"/>
                  </a:schemeClr>
                </a:solidFill>
                <a:latin typeface="Calibri" pitchFamily="34" charset="0"/>
              </a:rPr>
              <a:t>Cinthya Leonor Vergara Silva</a:t>
            </a:r>
          </a:p>
          <a:p>
            <a:pPr marL="342900" indent="-342900" algn="ctr">
              <a:defRPr/>
            </a:pPr>
            <a:r>
              <a:rPr lang="vi-VN" b="1" dirty="0">
                <a:solidFill>
                  <a:schemeClr val="accent1">
                    <a:lumMod val="75000"/>
                  </a:schemeClr>
                </a:solidFill>
                <a:latin typeface="Calibri" pitchFamily="34" charset="0"/>
              </a:rPr>
              <a:t>cvergarasilv@ing.uchile.cl</a:t>
            </a:r>
          </a:p>
          <a:p>
            <a:pPr marL="342900" indent="-342900" algn="ctr">
              <a:defRPr/>
            </a:pPr>
            <a:r>
              <a:rPr lang="vi-VN" b="1" dirty="0">
                <a:solidFill>
                  <a:schemeClr val="accent1">
                    <a:lumMod val="75000"/>
                  </a:schemeClr>
                </a:solidFill>
                <a:latin typeface="Calibri" pitchFamily="34" charset="0"/>
              </a:rPr>
              <a:t>Departamento de Ingenier</a:t>
            </a:r>
            <a:r>
              <a:rPr lang="es-CL" b="1" dirty="0">
                <a:solidFill>
                  <a:schemeClr val="accent1">
                    <a:lumMod val="75000"/>
                  </a:schemeClr>
                </a:solidFill>
                <a:latin typeface="Calibri" pitchFamily="34" charset="0"/>
              </a:rPr>
              <a:t>í</a:t>
            </a:r>
            <a:r>
              <a:rPr lang="vi-VN" b="1" dirty="0">
                <a:solidFill>
                  <a:schemeClr val="accent1">
                    <a:lumMod val="75000"/>
                  </a:schemeClr>
                </a:solidFill>
                <a:latin typeface="Calibri" pitchFamily="34" charset="0"/>
              </a:rPr>
              <a:t>a Industrial</a:t>
            </a:r>
          </a:p>
          <a:p>
            <a:pPr marL="342900" indent="-342900" algn="ctr">
              <a:defRPr/>
            </a:pPr>
            <a:r>
              <a:rPr lang="vi-VN" b="1" dirty="0">
                <a:solidFill>
                  <a:schemeClr val="accent1">
                    <a:lumMod val="75000"/>
                  </a:schemeClr>
                </a:solidFill>
                <a:latin typeface="Calibri" pitchFamily="34" charset="0"/>
              </a:rPr>
              <a:t>Universidad de Chile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504398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Picture 2" descr="GEL rectangle blue to purpl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65638" y="1600200"/>
            <a:ext cx="4259262" cy="467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2755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Arial" charset="0"/>
              </a:rPr>
              <a:t>Data Mining Tasks</a:t>
            </a:r>
          </a:p>
        </p:txBody>
      </p:sp>
      <p:sp>
        <p:nvSpPr>
          <p:cNvPr id="202756" name="Rectangle 4"/>
          <p:cNvSpPr>
            <a:spLocks noGrp="1" noChangeArrowheads="1"/>
          </p:cNvSpPr>
          <p:nvPr>
            <p:ph idx="1"/>
          </p:nvPr>
        </p:nvSpPr>
        <p:spPr>
          <a:xfrm>
            <a:off x="381000" y="1416050"/>
            <a:ext cx="4130675" cy="2214563"/>
          </a:xfrm>
        </p:spPr>
        <p:txBody>
          <a:bodyPr>
            <a:normAutofit fontScale="85000" lnSpcReduction="20000"/>
          </a:bodyPr>
          <a:lstStyle/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Classification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Regression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Segmentation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Association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Forecasting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Text Analysis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 b="0">
                <a:solidFill>
                  <a:schemeClr val="hlink"/>
                </a:solidFill>
                <a:ea typeface="+mn-ea"/>
              </a:rPr>
              <a:t>Advanced Data Exploration</a:t>
            </a:r>
          </a:p>
          <a:p>
            <a:pPr>
              <a:buFont typeface="Wingdings" pitchFamily="2" charset="2"/>
              <a:buNone/>
              <a:defRPr/>
            </a:pPr>
            <a:endParaRPr lang="en-US">
              <a:ea typeface="+mn-ea"/>
            </a:endParaRPr>
          </a:p>
        </p:txBody>
      </p:sp>
      <p:sp>
        <p:nvSpPr>
          <p:cNvPr id="202757" name="AutoShape 5"/>
          <p:cNvSpPr>
            <a:spLocks noChangeArrowheads="1"/>
          </p:cNvSpPr>
          <p:nvPr/>
        </p:nvSpPr>
        <p:spPr bwMode="auto">
          <a:xfrm>
            <a:off x="4495800" y="1600200"/>
            <a:ext cx="4191000" cy="4525963"/>
          </a:xfrm>
          <a:prstGeom prst="roundRect">
            <a:avLst>
              <a:gd name="adj" fmla="val 16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/>
          <a:lstStyle/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Learning more about your data through visualizations</a:t>
            </a:r>
          </a:p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Typical Business Questions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Why do people churn?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relationships between products?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differences between high profit and low profit customers?</a:t>
            </a:r>
          </a:p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All algorithms</a:t>
            </a:r>
          </a:p>
        </p:txBody>
      </p:sp>
    </p:spTree>
    <p:extLst>
      <p:ext uri="{BB962C8B-B14F-4D97-AF65-F5344CB8AC3E}">
        <p14:creationId xmlns:p14="http://schemas.microsoft.com/office/powerpoint/2010/main" val="3301333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6" name="Rectangle 4"/>
          <p:cNvSpPr>
            <a:spLocks noGrp="1" noChangeArrowheads="1"/>
          </p:cNvSpPr>
          <p:nvPr>
            <p:ph type="title"/>
          </p:nvPr>
        </p:nvSpPr>
        <p:spPr>
          <a:xfrm>
            <a:off x="1066800" y="200025"/>
            <a:ext cx="6934200" cy="585788"/>
          </a:xfrm>
        </p:spPr>
        <p:txBody>
          <a:bodyPr anchor="ctr">
            <a:normAutofit fontScale="90000"/>
          </a:bodyPr>
          <a:lstStyle/>
          <a:p>
            <a:pPr eaLnBrk="1" hangingPunct="1">
              <a:defRPr/>
            </a:pPr>
            <a:r>
              <a:rPr lang="es-CL" sz="3600" smtClean="0">
                <a:ea typeface="+mj-ea"/>
              </a:rPr>
              <a:t>Matriz de algoritmos</a:t>
            </a:r>
            <a:endParaRPr lang="en-US" sz="3600" smtClean="0">
              <a:ea typeface="+mj-ea"/>
            </a:endParaRPr>
          </a:p>
        </p:txBody>
      </p:sp>
      <p:sp>
        <p:nvSpPr>
          <p:cNvPr id="120837" name="Rectangle 5"/>
          <p:cNvSpPr>
            <a:spLocks noChangeArrowheads="1"/>
          </p:cNvSpPr>
          <p:nvPr/>
        </p:nvSpPr>
        <p:spPr bwMode="auto">
          <a:xfrm>
            <a:off x="7977188" y="6276975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38" name="Rectangle 6"/>
          <p:cNvSpPr>
            <a:spLocks noChangeArrowheads="1"/>
          </p:cNvSpPr>
          <p:nvPr/>
        </p:nvSpPr>
        <p:spPr bwMode="auto">
          <a:xfrm>
            <a:off x="6934200" y="6276975"/>
            <a:ext cx="10429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39" name="Rectangle 7"/>
          <p:cNvSpPr>
            <a:spLocks noChangeArrowheads="1"/>
          </p:cNvSpPr>
          <p:nvPr/>
        </p:nvSpPr>
        <p:spPr bwMode="auto">
          <a:xfrm>
            <a:off x="5891213" y="6276975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40" name="Rectangle 8"/>
          <p:cNvSpPr>
            <a:spLocks noChangeArrowheads="1"/>
          </p:cNvSpPr>
          <p:nvPr/>
        </p:nvSpPr>
        <p:spPr bwMode="auto">
          <a:xfrm>
            <a:off x="4848225" y="6276975"/>
            <a:ext cx="10429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41" name="Rectangle 9"/>
          <p:cNvSpPr>
            <a:spLocks noChangeArrowheads="1"/>
          </p:cNvSpPr>
          <p:nvPr/>
        </p:nvSpPr>
        <p:spPr bwMode="auto">
          <a:xfrm>
            <a:off x="3805238" y="6276975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42" name="Rectangle 10"/>
          <p:cNvSpPr>
            <a:spLocks noChangeArrowheads="1"/>
          </p:cNvSpPr>
          <p:nvPr/>
        </p:nvSpPr>
        <p:spPr bwMode="auto">
          <a:xfrm>
            <a:off x="2762250" y="6276975"/>
            <a:ext cx="10429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43" name="Rectangle 11"/>
          <p:cNvSpPr>
            <a:spLocks noChangeArrowheads="1"/>
          </p:cNvSpPr>
          <p:nvPr/>
        </p:nvSpPr>
        <p:spPr bwMode="auto">
          <a:xfrm>
            <a:off x="1719263" y="6276975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44" name="Rectangle 12"/>
          <p:cNvSpPr>
            <a:spLocks noChangeArrowheads="1"/>
          </p:cNvSpPr>
          <p:nvPr/>
        </p:nvSpPr>
        <p:spPr bwMode="auto">
          <a:xfrm>
            <a:off x="142875" y="6276975"/>
            <a:ext cx="15763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</a:rPr>
              <a:t>Time Series</a:t>
            </a:r>
          </a:p>
        </p:txBody>
      </p:sp>
      <p:sp>
        <p:nvSpPr>
          <p:cNvPr id="120845" name="Rectangle 13"/>
          <p:cNvSpPr>
            <a:spLocks noChangeArrowheads="1"/>
          </p:cNvSpPr>
          <p:nvPr/>
        </p:nvSpPr>
        <p:spPr bwMode="auto">
          <a:xfrm>
            <a:off x="7977188" y="5691188"/>
            <a:ext cx="1042987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46" name="Rectangle 14"/>
          <p:cNvSpPr>
            <a:spLocks noChangeArrowheads="1"/>
          </p:cNvSpPr>
          <p:nvPr/>
        </p:nvSpPr>
        <p:spPr bwMode="auto">
          <a:xfrm>
            <a:off x="6934200" y="5691188"/>
            <a:ext cx="1042988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47" name="Rectangle 15"/>
          <p:cNvSpPr>
            <a:spLocks noChangeArrowheads="1"/>
          </p:cNvSpPr>
          <p:nvPr/>
        </p:nvSpPr>
        <p:spPr bwMode="auto">
          <a:xfrm>
            <a:off x="5891213" y="5691188"/>
            <a:ext cx="1042987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48" name="Rectangle 16"/>
          <p:cNvSpPr>
            <a:spLocks noChangeArrowheads="1"/>
          </p:cNvSpPr>
          <p:nvPr/>
        </p:nvSpPr>
        <p:spPr bwMode="auto">
          <a:xfrm>
            <a:off x="4848225" y="5691188"/>
            <a:ext cx="1042988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49" name="Rectangle 17"/>
          <p:cNvSpPr>
            <a:spLocks noChangeArrowheads="1"/>
          </p:cNvSpPr>
          <p:nvPr/>
        </p:nvSpPr>
        <p:spPr bwMode="auto">
          <a:xfrm>
            <a:off x="3805238" y="5691188"/>
            <a:ext cx="1042987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50" name="Rectangle 18"/>
          <p:cNvSpPr>
            <a:spLocks noChangeArrowheads="1"/>
          </p:cNvSpPr>
          <p:nvPr/>
        </p:nvSpPr>
        <p:spPr bwMode="auto">
          <a:xfrm>
            <a:off x="2762250" y="5691188"/>
            <a:ext cx="1042988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51" name="Rectangle 19"/>
          <p:cNvSpPr>
            <a:spLocks noChangeArrowheads="1"/>
          </p:cNvSpPr>
          <p:nvPr/>
        </p:nvSpPr>
        <p:spPr bwMode="auto">
          <a:xfrm>
            <a:off x="1719263" y="5691188"/>
            <a:ext cx="1042987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52" name="Rectangle 20"/>
          <p:cNvSpPr>
            <a:spLocks noChangeArrowheads="1"/>
          </p:cNvSpPr>
          <p:nvPr/>
        </p:nvSpPr>
        <p:spPr bwMode="auto">
          <a:xfrm>
            <a:off x="142875" y="5691188"/>
            <a:ext cx="1576388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</a:rPr>
              <a:t>Sequence Clustering</a:t>
            </a:r>
          </a:p>
        </p:txBody>
      </p:sp>
      <p:sp>
        <p:nvSpPr>
          <p:cNvPr id="120853" name="Rectangle 21"/>
          <p:cNvSpPr>
            <a:spLocks noChangeArrowheads="1"/>
          </p:cNvSpPr>
          <p:nvPr/>
        </p:nvSpPr>
        <p:spPr bwMode="auto">
          <a:xfrm>
            <a:off x="7977188" y="5110163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54" name="Rectangle 22"/>
          <p:cNvSpPr>
            <a:spLocks noChangeArrowheads="1"/>
          </p:cNvSpPr>
          <p:nvPr/>
        </p:nvSpPr>
        <p:spPr bwMode="auto">
          <a:xfrm>
            <a:off x="6934200" y="5110163"/>
            <a:ext cx="10429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55" name="Rectangle 23"/>
          <p:cNvSpPr>
            <a:spLocks noChangeArrowheads="1"/>
          </p:cNvSpPr>
          <p:nvPr/>
        </p:nvSpPr>
        <p:spPr bwMode="auto">
          <a:xfrm>
            <a:off x="5891213" y="5110163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56" name="Rectangle 24"/>
          <p:cNvSpPr>
            <a:spLocks noChangeArrowheads="1"/>
          </p:cNvSpPr>
          <p:nvPr/>
        </p:nvSpPr>
        <p:spPr bwMode="auto">
          <a:xfrm>
            <a:off x="4848225" y="5110163"/>
            <a:ext cx="10429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57" name="Rectangle 25"/>
          <p:cNvSpPr>
            <a:spLocks noChangeArrowheads="1"/>
          </p:cNvSpPr>
          <p:nvPr/>
        </p:nvSpPr>
        <p:spPr bwMode="auto">
          <a:xfrm>
            <a:off x="3805238" y="5110163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58" name="Rectangle 26"/>
          <p:cNvSpPr>
            <a:spLocks noChangeArrowheads="1"/>
          </p:cNvSpPr>
          <p:nvPr/>
        </p:nvSpPr>
        <p:spPr bwMode="auto">
          <a:xfrm>
            <a:off x="2762250" y="5110163"/>
            <a:ext cx="10429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59" name="Rectangle 27"/>
          <p:cNvSpPr>
            <a:spLocks noChangeArrowheads="1"/>
          </p:cNvSpPr>
          <p:nvPr/>
        </p:nvSpPr>
        <p:spPr bwMode="auto">
          <a:xfrm>
            <a:off x="1719263" y="5110163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60" name="Rectangle 28"/>
          <p:cNvSpPr>
            <a:spLocks noChangeArrowheads="1"/>
          </p:cNvSpPr>
          <p:nvPr/>
        </p:nvSpPr>
        <p:spPr bwMode="auto">
          <a:xfrm>
            <a:off x="142875" y="5110163"/>
            <a:ext cx="15763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</a:rPr>
              <a:t>Neural Nets</a:t>
            </a:r>
          </a:p>
        </p:txBody>
      </p:sp>
      <p:sp>
        <p:nvSpPr>
          <p:cNvPr id="120861" name="Rectangle 29"/>
          <p:cNvSpPr>
            <a:spLocks noChangeArrowheads="1"/>
          </p:cNvSpPr>
          <p:nvPr/>
        </p:nvSpPr>
        <p:spPr bwMode="auto">
          <a:xfrm>
            <a:off x="7977188" y="4529138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62" name="Rectangle 30"/>
          <p:cNvSpPr>
            <a:spLocks noChangeArrowheads="1"/>
          </p:cNvSpPr>
          <p:nvPr/>
        </p:nvSpPr>
        <p:spPr bwMode="auto">
          <a:xfrm>
            <a:off x="6934200" y="4529138"/>
            <a:ext cx="10429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63" name="Rectangle 31"/>
          <p:cNvSpPr>
            <a:spLocks noChangeArrowheads="1"/>
          </p:cNvSpPr>
          <p:nvPr/>
        </p:nvSpPr>
        <p:spPr bwMode="auto">
          <a:xfrm>
            <a:off x="5891213" y="4529138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64" name="Rectangle 32"/>
          <p:cNvSpPr>
            <a:spLocks noChangeArrowheads="1"/>
          </p:cNvSpPr>
          <p:nvPr/>
        </p:nvSpPr>
        <p:spPr bwMode="auto">
          <a:xfrm>
            <a:off x="4848225" y="4529138"/>
            <a:ext cx="10429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65" name="Rectangle 33"/>
          <p:cNvSpPr>
            <a:spLocks noChangeArrowheads="1"/>
          </p:cNvSpPr>
          <p:nvPr/>
        </p:nvSpPr>
        <p:spPr bwMode="auto">
          <a:xfrm>
            <a:off x="3805238" y="4529138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66" name="Rectangle 34"/>
          <p:cNvSpPr>
            <a:spLocks noChangeArrowheads="1"/>
          </p:cNvSpPr>
          <p:nvPr/>
        </p:nvSpPr>
        <p:spPr bwMode="auto">
          <a:xfrm>
            <a:off x="2762250" y="4529138"/>
            <a:ext cx="10429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67" name="Rectangle 35"/>
          <p:cNvSpPr>
            <a:spLocks noChangeArrowheads="1"/>
          </p:cNvSpPr>
          <p:nvPr/>
        </p:nvSpPr>
        <p:spPr bwMode="auto">
          <a:xfrm>
            <a:off x="1719263" y="4529138"/>
            <a:ext cx="1042987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68" name="Rectangle 36"/>
          <p:cNvSpPr>
            <a:spLocks noChangeArrowheads="1"/>
          </p:cNvSpPr>
          <p:nvPr/>
        </p:nvSpPr>
        <p:spPr bwMode="auto">
          <a:xfrm>
            <a:off x="142875" y="4529138"/>
            <a:ext cx="1576388" cy="581025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</a:rPr>
              <a:t>Naïve Bayes</a:t>
            </a:r>
          </a:p>
        </p:txBody>
      </p:sp>
      <p:sp>
        <p:nvSpPr>
          <p:cNvPr id="120869" name="Rectangle 37"/>
          <p:cNvSpPr>
            <a:spLocks noChangeArrowheads="1"/>
          </p:cNvSpPr>
          <p:nvPr/>
        </p:nvSpPr>
        <p:spPr bwMode="auto">
          <a:xfrm>
            <a:off x="7977188" y="3943350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70" name="Rectangle 38"/>
          <p:cNvSpPr>
            <a:spLocks noChangeArrowheads="1"/>
          </p:cNvSpPr>
          <p:nvPr/>
        </p:nvSpPr>
        <p:spPr bwMode="auto">
          <a:xfrm>
            <a:off x="6934200" y="3943350"/>
            <a:ext cx="10429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71" name="Rectangle 39"/>
          <p:cNvSpPr>
            <a:spLocks noChangeArrowheads="1"/>
          </p:cNvSpPr>
          <p:nvPr/>
        </p:nvSpPr>
        <p:spPr bwMode="auto">
          <a:xfrm>
            <a:off x="5891213" y="3943350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72" name="Rectangle 40"/>
          <p:cNvSpPr>
            <a:spLocks noChangeArrowheads="1"/>
          </p:cNvSpPr>
          <p:nvPr/>
        </p:nvSpPr>
        <p:spPr bwMode="auto">
          <a:xfrm>
            <a:off x="4848225" y="3943350"/>
            <a:ext cx="10429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73" name="Rectangle 41"/>
          <p:cNvSpPr>
            <a:spLocks noChangeArrowheads="1"/>
          </p:cNvSpPr>
          <p:nvPr/>
        </p:nvSpPr>
        <p:spPr bwMode="auto">
          <a:xfrm>
            <a:off x="3805238" y="3943350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74" name="Rectangle 42"/>
          <p:cNvSpPr>
            <a:spLocks noChangeArrowheads="1"/>
          </p:cNvSpPr>
          <p:nvPr/>
        </p:nvSpPr>
        <p:spPr bwMode="auto">
          <a:xfrm>
            <a:off x="2762250" y="3943350"/>
            <a:ext cx="10429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75" name="Rectangle 43"/>
          <p:cNvSpPr>
            <a:spLocks noChangeArrowheads="1"/>
          </p:cNvSpPr>
          <p:nvPr/>
        </p:nvSpPr>
        <p:spPr bwMode="auto">
          <a:xfrm>
            <a:off x="1719263" y="3943350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76" name="Rectangle 44"/>
          <p:cNvSpPr>
            <a:spLocks noChangeArrowheads="1"/>
          </p:cNvSpPr>
          <p:nvPr/>
        </p:nvSpPr>
        <p:spPr bwMode="auto">
          <a:xfrm>
            <a:off x="142875" y="3943350"/>
            <a:ext cx="15763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</a:rPr>
              <a:t>Logistic Regression</a:t>
            </a:r>
          </a:p>
        </p:txBody>
      </p:sp>
      <p:sp>
        <p:nvSpPr>
          <p:cNvPr id="120877" name="Rectangle 45"/>
          <p:cNvSpPr>
            <a:spLocks noChangeArrowheads="1"/>
          </p:cNvSpPr>
          <p:nvPr/>
        </p:nvSpPr>
        <p:spPr bwMode="auto">
          <a:xfrm>
            <a:off x="7977188" y="3357563"/>
            <a:ext cx="1042987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78" name="Rectangle 46"/>
          <p:cNvSpPr>
            <a:spLocks noChangeArrowheads="1"/>
          </p:cNvSpPr>
          <p:nvPr/>
        </p:nvSpPr>
        <p:spPr bwMode="auto">
          <a:xfrm>
            <a:off x="6934200" y="3357563"/>
            <a:ext cx="1042988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79" name="Rectangle 47"/>
          <p:cNvSpPr>
            <a:spLocks noChangeArrowheads="1"/>
          </p:cNvSpPr>
          <p:nvPr/>
        </p:nvSpPr>
        <p:spPr bwMode="auto">
          <a:xfrm>
            <a:off x="5891213" y="3357563"/>
            <a:ext cx="1042987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80" name="Rectangle 48"/>
          <p:cNvSpPr>
            <a:spLocks noChangeArrowheads="1"/>
          </p:cNvSpPr>
          <p:nvPr/>
        </p:nvSpPr>
        <p:spPr bwMode="auto">
          <a:xfrm>
            <a:off x="4848225" y="3357563"/>
            <a:ext cx="1042988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81" name="Rectangle 49"/>
          <p:cNvSpPr>
            <a:spLocks noChangeArrowheads="1"/>
          </p:cNvSpPr>
          <p:nvPr/>
        </p:nvSpPr>
        <p:spPr bwMode="auto">
          <a:xfrm>
            <a:off x="3805238" y="3357563"/>
            <a:ext cx="1042987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82" name="Rectangle 50"/>
          <p:cNvSpPr>
            <a:spLocks noChangeArrowheads="1"/>
          </p:cNvSpPr>
          <p:nvPr/>
        </p:nvSpPr>
        <p:spPr bwMode="auto">
          <a:xfrm>
            <a:off x="2762250" y="3357563"/>
            <a:ext cx="1042988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83" name="Rectangle 51"/>
          <p:cNvSpPr>
            <a:spLocks noChangeArrowheads="1"/>
          </p:cNvSpPr>
          <p:nvPr/>
        </p:nvSpPr>
        <p:spPr bwMode="auto">
          <a:xfrm>
            <a:off x="1719263" y="3357563"/>
            <a:ext cx="1042987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2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84" name="Rectangle 52"/>
          <p:cNvSpPr>
            <a:spLocks noChangeArrowheads="1"/>
          </p:cNvSpPr>
          <p:nvPr/>
        </p:nvSpPr>
        <p:spPr bwMode="auto">
          <a:xfrm>
            <a:off x="142875" y="3357563"/>
            <a:ext cx="1576388" cy="58578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</a:rPr>
              <a:t>Linear Regression</a:t>
            </a:r>
          </a:p>
        </p:txBody>
      </p:sp>
      <p:sp>
        <p:nvSpPr>
          <p:cNvPr id="120885" name="Rectangle 53"/>
          <p:cNvSpPr>
            <a:spLocks noChangeArrowheads="1"/>
          </p:cNvSpPr>
          <p:nvPr/>
        </p:nvSpPr>
        <p:spPr bwMode="auto">
          <a:xfrm>
            <a:off x="7977188" y="2771775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86" name="Rectangle 54"/>
          <p:cNvSpPr>
            <a:spLocks noChangeArrowheads="1"/>
          </p:cNvSpPr>
          <p:nvPr/>
        </p:nvSpPr>
        <p:spPr bwMode="auto">
          <a:xfrm>
            <a:off x="6934200" y="2771775"/>
            <a:ext cx="10429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87" name="Rectangle 55"/>
          <p:cNvSpPr>
            <a:spLocks noChangeArrowheads="1"/>
          </p:cNvSpPr>
          <p:nvPr/>
        </p:nvSpPr>
        <p:spPr bwMode="auto">
          <a:xfrm>
            <a:off x="5891213" y="2771775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88" name="Rectangle 56"/>
          <p:cNvSpPr>
            <a:spLocks noChangeArrowheads="1"/>
          </p:cNvSpPr>
          <p:nvPr/>
        </p:nvSpPr>
        <p:spPr bwMode="auto">
          <a:xfrm>
            <a:off x="4848225" y="2771775"/>
            <a:ext cx="10429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89" name="Rectangle 57"/>
          <p:cNvSpPr>
            <a:spLocks noChangeArrowheads="1"/>
          </p:cNvSpPr>
          <p:nvPr/>
        </p:nvSpPr>
        <p:spPr bwMode="auto">
          <a:xfrm>
            <a:off x="3805238" y="2771775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90" name="Rectangle 58"/>
          <p:cNvSpPr>
            <a:spLocks noChangeArrowheads="1"/>
          </p:cNvSpPr>
          <p:nvPr/>
        </p:nvSpPr>
        <p:spPr bwMode="auto">
          <a:xfrm>
            <a:off x="2762250" y="2771775"/>
            <a:ext cx="10429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91" name="Rectangle 59"/>
          <p:cNvSpPr>
            <a:spLocks noChangeArrowheads="1"/>
          </p:cNvSpPr>
          <p:nvPr/>
        </p:nvSpPr>
        <p:spPr bwMode="auto">
          <a:xfrm>
            <a:off x="1719263" y="2771775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92" name="Rectangle 60"/>
          <p:cNvSpPr>
            <a:spLocks noChangeArrowheads="1"/>
          </p:cNvSpPr>
          <p:nvPr/>
        </p:nvSpPr>
        <p:spPr bwMode="auto">
          <a:xfrm>
            <a:off x="142875" y="2771775"/>
            <a:ext cx="15763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</a:rPr>
              <a:t>Decision Trees</a:t>
            </a:r>
          </a:p>
        </p:txBody>
      </p:sp>
      <p:sp>
        <p:nvSpPr>
          <p:cNvPr id="120893" name="Rectangle 61"/>
          <p:cNvSpPr>
            <a:spLocks noChangeArrowheads="1"/>
          </p:cNvSpPr>
          <p:nvPr/>
        </p:nvSpPr>
        <p:spPr bwMode="auto">
          <a:xfrm>
            <a:off x="7977188" y="2192338"/>
            <a:ext cx="1042987" cy="57943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94" name="Rectangle 62"/>
          <p:cNvSpPr>
            <a:spLocks noChangeArrowheads="1"/>
          </p:cNvSpPr>
          <p:nvPr/>
        </p:nvSpPr>
        <p:spPr bwMode="auto">
          <a:xfrm>
            <a:off x="6934200" y="2192338"/>
            <a:ext cx="1042988" cy="57943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95" name="Rectangle 63"/>
          <p:cNvSpPr>
            <a:spLocks noChangeArrowheads="1"/>
          </p:cNvSpPr>
          <p:nvPr/>
        </p:nvSpPr>
        <p:spPr bwMode="auto">
          <a:xfrm>
            <a:off x="5891213" y="2192338"/>
            <a:ext cx="1042987" cy="57943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96" name="Rectangle 64"/>
          <p:cNvSpPr>
            <a:spLocks noChangeArrowheads="1"/>
          </p:cNvSpPr>
          <p:nvPr/>
        </p:nvSpPr>
        <p:spPr bwMode="auto">
          <a:xfrm>
            <a:off x="4848225" y="2192338"/>
            <a:ext cx="1042988" cy="57943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97" name="Rectangle 65"/>
          <p:cNvSpPr>
            <a:spLocks noChangeArrowheads="1"/>
          </p:cNvSpPr>
          <p:nvPr/>
        </p:nvSpPr>
        <p:spPr bwMode="auto">
          <a:xfrm>
            <a:off x="3805238" y="2192338"/>
            <a:ext cx="1042987" cy="57943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98" name="Rectangle 66"/>
          <p:cNvSpPr>
            <a:spLocks noChangeArrowheads="1"/>
          </p:cNvSpPr>
          <p:nvPr/>
        </p:nvSpPr>
        <p:spPr bwMode="auto">
          <a:xfrm>
            <a:off x="2762250" y="2192338"/>
            <a:ext cx="1042988" cy="57943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899" name="Rectangle 67"/>
          <p:cNvSpPr>
            <a:spLocks noChangeArrowheads="1"/>
          </p:cNvSpPr>
          <p:nvPr/>
        </p:nvSpPr>
        <p:spPr bwMode="auto">
          <a:xfrm>
            <a:off x="1719263" y="2192338"/>
            <a:ext cx="1042987" cy="57943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2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900" name="Rectangle 68"/>
          <p:cNvSpPr>
            <a:spLocks noChangeArrowheads="1"/>
          </p:cNvSpPr>
          <p:nvPr/>
        </p:nvSpPr>
        <p:spPr bwMode="auto">
          <a:xfrm>
            <a:off x="142875" y="2192338"/>
            <a:ext cx="1576388" cy="579437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</a:rPr>
              <a:t>Clustering</a:t>
            </a:r>
          </a:p>
        </p:txBody>
      </p:sp>
      <p:sp>
        <p:nvSpPr>
          <p:cNvPr id="120901" name="Rectangle 69"/>
          <p:cNvSpPr>
            <a:spLocks noChangeArrowheads="1"/>
          </p:cNvSpPr>
          <p:nvPr/>
        </p:nvSpPr>
        <p:spPr bwMode="auto">
          <a:xfrm>
            <a:off x="7977188" y="1606550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902" name="Rectangle 70"/>
          <p:cNvSpPr>
            <a:spLocks noChangeArrowheads="1"/>
          </p:cNvSpPr>
          <p:nvPr/>
        </p:nvSpPr>
        <p:spPr bwMode="auto">
          <a:xfrm>
            <a:off x="6934200" y="1606550"/>
            <a:ext cx="10429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903" name="Rectangle 71"/>
          <p:cNvSpPr>
            <a:spLocks noChangeArrowheads="1"/>
          </p:cNvSpPr>
          <p:nvPr/>
        </p:nvSpPr>
        <p:spPr bwMode="auto">
          <a:xfrm>
            <a:off x="5891213" y="1606550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904" name="Rectangle 72"/>
          <p:cNvSpPr>
            <a:spLocks noChangeArrowheads="1"/>
          </p:cNvSpPr>
          <p:nvPr/>
        </p:nvSpPr>
        <p:spPr bwMode="auto">
          <a:xfrm>
            <a:off x="4848225" y="1606550"/>
            <a:ext cx="10429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905" name="Rectangle 73"/>
          <p:cNvSpPr>
            <a:spLocks noChangeArrowheads="1"/>
          </p:cNvSpPr>
          <p:nvPr/>
        </p:nvSpPr>
        <p:spPr bwMode="auto">
          <a:xfrm>
            <a:off x="3805238" y="1606550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906" name="Rectangle 74"/>
          <p:cNvSpPr>
            <a:spLocks noChangeArrowheads="1"/>
          </p:cNvSpPr>
          <p:nvPr/>
        </p:nvSpPr>
        <p:spPr bwMode="auto">
          <a:xfrm>
            <a:off x="2762250" y="1606550"/>
            <a:ext cx="10429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907" name="Rectangle 75"/>
          <p:cNvSpPr>
            <a:spLocks noChangeArrowheads="1"/>
          </p:cNvSpPr>
          <p:nvPr/>
        </p:nvSpPr>
        <p:spPr bwMode="auto">
          <a:xfrm>
            <a:off x="1719263" y="1606550"/>
            <a:ext cx="1042987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endParaRPr lang="es-CL" sz="1800">
              <a:effectLst>
                <a:outerShdw blurRad="38100" dist="38100" dir="2700000" algn="tl">
                  <a:srgbClr val="000000"/>
                </a:outerShdw>
              </a:effectLst>
              <a:ea typeface="+mn-ea"/>
            </a:endParaRPr>
          </a:p>
        </p:txBody>
      </p:sp>
      <p:sp>
        <p:nvSpPr>
          <p:cNvPr id="120908" name="Rectangle 76"/>
          <p:cNvSpPr>
            <a:spLocks noChangeArrowheads="1"/>
          </p:cNvSpPr>
          <p:nvPr/>
        </p:nvSpPr>
        <p:spPr bwMode="auto">
          <a:xfrm>
            <a:off x="142875" y="1606550"/>
            <a:ext cx="1576388" cy="585788"/>
          </a:xfrm>
          <a:prstGeom prst="rect">
            <a:avLst/>
          </a:prstGeom>
          <a:gradFill rotWithShape="1">
            <a:gsLst>
              <a:gs pos="0">
                <a:schemeClr val="accent1">
                  <a:alpha val="57001"/>
                </a:schemeClr>
              </a:gs>
              <a:gs pos="100000">
                <a:schemeClr val="accent1">
                  <a:gamma/>
                  <a:shade val="50980"/>
                  <a:invGamma/>
                  <a:alpha val="56000"/>
                </a:schemeClr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</a:rPr>
              <a:t>Association Rules</a:t>
            </a:r>
          </a:p>
        </p:txBody>
      </p:sp>
      <p:sp>
        <p:nvSpPr>
          <p:cNvPr id="31819" name="Line 77"/>
          <p:cNvSpPr>
            <a:spLocks noChangeShapeType="1"/>
          </p:cNvSpPr>
          <p:nvPr/>
        </p:nvSpPr>
        <p:spPr bwMode="auto">
          <a:xfrm>
            <a:off x="142875" y="1606550"/>
            <a:ext cx="8877300" cy="0"/>
          </a:xfrm>
          <a:prstGeom prst="line">
            <a:avLst/>
          </a:prstGeom>
          <a:noFill/>
          <a:ln w="28575" cap="sq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0" name="Line 78"/>
          <p:cNvSpPr>
            <a:spLocks noChangeShapeType="1"/>
          </p:cNvSpPr>
          <p:nvPr/>
        </p:nvSpPr>
        <p:spPr bwMode="auto">
          <a:xfrm>
            <a:off x="142875" y="2192338"/>
            <a:ext cx="88773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1" name="Line 79"/>
          <p:cNvSpPr>
            <a:spLocks noChangeShapeType="1"/>
          </p:cNvSpPr>
          <p:nvPr/>
        </p:nvSpPr>
        <p:spPr bwMode="auto">
          <a:xfrm>
            <a:off x="142875" y="2771775"/>
            <a:ext cx="88773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2" name="Line 80"/>
          <p:cNvSpPr>
            <a:spLocks noChangeShapeType="1"/>
          </p:cNvSpPr>
          <p:nvPr/>
        </p:nvSpPr>
        <p:spPr bwMode="auto">
          <a:xfrm>
            <a:off x="142875" y="3357563"/>
            <a:ext cx="88773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3" name="Line 81"/>
          <p:cNvSpPr>
            <a:spLocks noChangeShapeType="1"/>
          </p:cNvSpPr>
          <p:nvPr/>
        </p:nvSpPr>
        <p:spPr bwMode="auto">
          <a:xfrm>
            <a:off x="142875" y="3943350"/>
            <a:ext cx="88773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4" name="Line 82"/>
          <p:cNvSpPr>
            <a:spLocks noChangeShapeType="1"/>
          </p:cNvSpPr>
          <p:nvPr/>
        </p:nvSpPr>
        <p:spPr bwMode="auto">
          <a:xfrm>
            <a:off x="142875" y="4529138"/>
            <a:ext cx="88773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5" name="Line 83"/>
          <p:cNvSpPr>
            <a:spLocks noChangeShapeType="1"/>
          </p:cNvSpPr>
          <p:nvPr/>
        </p:nvSpPr>
        <p:spPr bwMode="auto">
          <a:xfrm>
            <a:off x="142875" y="5110163"/>
            <a:ext cx="88773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6" name="Line 84"/>
          <p:cNvSpPr>
            <a:spLocks noChangeShapeType="1"/>
          </p:cNvSpPr>
          <p:nvPr/>
        </p:nvSpPr>
        <p:spPr bwMode="auto">
          <a:xfrm>
            <a:off x="142875" y="5691188"/>
            <a:ext cx="88773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7" name="Line 85"/>
          <p:cNvSpPr>
            <a:spLocks noChangeShapeType="1"/>
          </p:cNvSpPr>
          <p:nvPr/>
        </p:nvSpPr>
        <p:spPr bwMode="auto">
          <a:xfrm>
            <a:off x="142875" y="6276975"/>
            <a:ext cx="88773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8" name="Line 86"/>
          <p:cNvSpPr>
            <a:spLocks noChangeShapeType="1"/>
          </p:cNvSpPr>
          <p:nvPr/>
        </p:nvSpPr>
        <p:spPr bwMode="auto">
          <a:xfrm>
            <a:off x="142875" y="6858000"/>
            <a:ext cx="8877300" cy="0"/>
          </a:xfrm>
          <a:prstGeom prst="line">
            <a:avLst/>
          </a:prstGeom>
          <a:noFill/>
          <a:ln w="28575" cap="sq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29" name="Line 87"/>
          <p:cNvSpPr>
            <a:spLocks noChangeShapeType="1"/>
          </p:cNvSpPr>
          <p:nvPr/>
        </p:nvSpPr>
        <p:spPr bwMode="auto">
          <a:xfrm>
            <a:off x="142875" y="1606550"/>
            <a:ext cx="0" cy="5251450"/>
          </a:xfrm>
          <a:prstGeom prst="line">
            <a:avLst/>
          </a:prstGeom>
          <a:noFill/>
          <a:ln w="28575" cap="sq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30" name="Line 88"/>
          <p:cNvSpPr>
            <a:spLocks noChangeShapeType="1"/>
          </p:cNvSpPr>
          <p:nvPr/>
        </p:nvSpPr>
        <p:spPr bwMode="auto">
          <a:xfrm>
            <a:off x="1719263" y="1606550"/>
            <a:ext cx="0" cy="52514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31" name="Line 89"/>
          <p:cNvSpPr>
            <a:spLocks noChangeShapeType="1"/>
          </p:cNvSpPr>
          <p:nvPr/>
        </p:nvSpPr>
        <p:spPr bwMode="auto">
          <a:xfrm>
            <a:off x="2762250" y="1606550"/>
            <a:ext cx="0" cy="52514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32" name="Line 90"/>
          <p:cNvSpPr>
            <a:spLocks noChangeShapeType="1"/>
          </p:cNvSpPr>
          <p:nvPr/>
        </p:nvSpPr>
        <p:spPr bwMode="auto">
          <a:xfrm>
            <a:off x="3805238" y="1606550"/>
            <a:ext cx="0" cy="52514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33" name="Line 91"/>
          <p:cNvSpPr>
            <a:spLocks noChangeShapeType="1"/>
          </p:cNvSpPr>
          <p:nvPr/>
        </p:nvSpPr>
        <p:spPr bwMode="auto">
          <a:xfrm>
            <a:off x="4848225" y="1606550"/>
            <a:ext cx="0" cy="52514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34" name="Line 92"/>
          <p:cNvSpPr>
            <a:spLocks noChangeShapeType="1"/>
          </p:cNvSpPr>
          <p:nvPr/>
        </p:nvSpPr>
        <p:spPr bwMode="auto">
          <a:xfrm>
            <a:off x="5891213" y="1606550"/>
            <a:ext cx="0" cy="52514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35" name="Line 93"/>
          <p:cNvSpPr>
            <a:spLocks noChangeShapeType="1"/>
          </p:cNvSpPr>
          <p:nvPr/>
        </p:nvSpPr>
        <p:spPr bwMode="auto">
          <a:xfrm>
            <a:off x="6934200" y="1606550"/>
            <a:ext cx="0" cy="52514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36" name="Line 94"/>
          <p:cNvSpPr>
            <a:spLocks noChangeShapeType="1"/>
          </p:cNvSpPr>
          <p:nvPr/>
        </p:nvSpPr>
        <p:spPr bwMode="auto">
          <a:xfrm>
            <a:off x="7977188" y="1606550"/>
            <a:ext cx="0" cy="52514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1837" name="Line 95"/>
          <p:cNvSpPr>
            <a:spLocks noChangeShapeType="1"/>
          </p:cNvSpPr>
          <p:nvPr/>
        </p:nvSpPr>
        <p:spPr bwMode="auto">
          <a:xfrm>
            <a:off x="9020175" y="1606550"/>
            <a:ext cx="0" cy="5251450"/>
          </a:xfrm>
          <a:prstGeom prst="line">
            <a:avLst/>
          </a:prstGeom>
          <a:noFill/>
          <a:ln w="28575" cap="sq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0928" name="Rectangle 96"/>
          <p:cNvSpPr>
            <a:spLocks noChangeArrowheads="1"/>
          </p:cNvSpPr>
          <p:nvPr/>
        </p:nvSpPr>
        <p:spPr bwMode="auto">
          <a:xfrm rot="19800000">
            <a:off x="1812925" y="1047750"/>
            <a:ext cx="1055688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 eaLnBrk="1" hangingPunct="1"/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  <a:latin typeface="Franklin Gothic Medium" charset="0"/>
              </a:rPr>
              <a:t>Classification</a:t>
            </a:r>
          </a:p>
        </p:txBody>
      </p:sp>
      <p:sp>
        <p:nvSpPr>
          <p:cNvPr id="120929" name="Rectangle 97"/>
          <p:cNvSpPr>
            <a:spLocks noChangeArrowheads="1"/>
          </p:cNvSpPr>
          <p:nvPr/>
        </p:nvSpPr>
        <p:spPr bwMode="auto">
          <a:xfrm rot="19800000">
            <a:off x="3979863" y="1047750"/>
            <a:ext cx="1001712" cy="284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55000"/>
              <a:buFont typeface="Wingdings" charset="0"/>
              <a:buNone/>
            </a:pPr>
            <a:r>
              <a:rPr lang="en-US" sz="1400" b="0">
                <a:effectLst>
                  <a:outerShdw blurRad="38100" dist="38100" dir="2700000" algn="tl">
                    <a:srgbClr val="000000"/>
                  </a:outerShdw>
                </a:effectLst>
                <a:latin typeface="Franklin Gothic Medium" charset="0"/>
              </a:rPr>
              <a:t>Estimation</a:t>
            </a:r>
          </a:p>
        </p:txBody>
      </p:sp>
      <p:sp>
        <p:nvSpPr>
          <p:cNvPr id="120930" name="Rectangle 98"/>
          <p:cNvSpPr>
            <a:spLocks noChangeArrowheads="1"/>
          </p:cNvSpPr>
          <p:nvPr/>
        </p:nvSpPr>
        <p:spPr bwMode="auto">
          <a:xfrm rot="19800000">
            <a:off x="2970213" y="974725"/>
            <a:ext cx="1106487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 eaLnBrk="1" hangingPunct="1"/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  <a:latin typeface="Franklin Gothic Medium" charset="0"/>
              </a:rPr>
              <a:t>Segmentation</a:t>
            </a:r>
          </a:p>
        </p:txBody>
      </p:sp>
      <p:sp>
        <p:nvSpPr>
          <p:cNvPr id="120931" name="Rectangle 99"/>
          <p:cNvSpPr>
            <a:spLocks noChangeArrowheads="1"/>
          </p:cNvSpPr>
          <p:nvPr/>
        </p:nvSpPr>
        <p:spPr bwMode="auto">
          <a:xfrm rot="19800000">
            <a:off x="5021263" y="979488"/>
            <a:ext cx="936625" cy="257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5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  <a:latin typeface="Franklin Gothic Medium" charset="0"/>
              </a:rPr>
              <a:t>Association</a:t>
            </a:r>
          </a:p>
        </p:txBody>
      </p:sp>
      <p:sp>
        <p:nvSpPr>
          <p:cNvPr id="120932" name="Rectangle 100"/>
          <p:cNvSpPr>
            <a:spLocks noChangeArrowheads="1"/>
          </p:cNvSpPr>
          <p:nvPr/>
        </p:nvSpPr>
        <p:spPr bwMode="auto">
          <a:xfrm rot="19800000">
            <a:off x="6096000" y="962025"/>
            <a:ext cx="944563" cy="257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5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  <a:latin typeface="Franklin Gothic Medium" charset="0"/>
              </a:rPr>
              <a:t>Forecasting</a:t>
            </a:r>
          </a:p>
        </p:txBody>
      </p:sp>
      <p:sp>
        <p:nvSpPr>
          <p:cNvPr id="120933" name="Rectangle 101"/>
          <p:cNvSpPr>
            <a:spLocks noChangeArrowheads="1"/>
          </p:cNvSpPr>
          <p:nvPr/>
        </p:nvSpPr>
        <p:spPr bwMode="auto">
          <a:xfrm rot="19800000">
            <a:off x="6969125" y="1003300"/>
            <a:ext cx="1027113" cy="257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55000"/>
              <a:buFont typeface="Wingdings" charset="0"/>
              <a:buNone/>
            </a:pPr>
            <a:r>
              <a:rPr lang="en-US" sz="1200" b="0">
                <a:effectLst>
                  <a:outerShdw blurRad="38100" dist="38100" dir="2700000" algn="tl">
                    <a:srgbClr val="000000"/>
                  </a:outerShdw>
                </a:effectLst>
                <a:latin typeface="Franklin Gothic Medium" charset="0"/>
              </a:rPr>
              <a:t>Text Analysis</a:t>
            </a:r>
          </a:p>
        </p:txBody>
      </p:sp>
      <p:sp>
        <p:nvSpPr>
          <p:cNvPr id="120934" name="Rectangle 102"/>
          <p:cNvSpPr>
            <a:spLocks noChangeArrowheads="1"/>
          </p:cNvSpPr>
          <p:nvPr/>
        </p:nvSpPr>
        <p:spPr bwMode="auto">
          <a:xfrm rot="19800000">
            <a:off x="7908925" y="769938"/>
            <a:ext cx="1039813" cy="411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55000"/>
              <a:buFont typeface="Wingdings" charset="0"/>
              <a:buNone/>
            </a:pPr>
            <a:r>
              <a:rPr lang="en-US" sz="1000" b="0">
                <a:effectLst>
                  <a:outerShdw blurRad="38100" dist="38100" dir="2700000" algn="tl">
                    <a:srgbClr val="000000"/>
                  </a:outerShdw>
                </a:effectLst>
                <a:latin typeface="Franklin Gothic Medium" charset="0"/>
              </a:rPr>
              <a:t>Advanced Data </a:t>
            </a:r>
          </a:p>
          <a:p>
            <a:pPr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55000"/>
              <a:buFont typeface="Wingdings" charset="0"/>
              <a:buNone/>
            </a:pPr>
            <a:r>
              <a:rPr lang="en-US" sz="1000" b="0">
                <a:effectLst>
                  <a:outerShdw blurRad="38100" dist="38100" dir="2700000" algn="tl">
                    <a:srgbClr val="000000"/>
                  </a:outerShdw>
                </a:effectLst>
                <a:latin typeface="Franklin Gothic Medium" charset="0"/>
              </a:rPr>
              <a:t>Exploration</a:t>
            </a:r>
          </a:p>
        </p:txBody>
      </p:sp>
      <p:pic>
        <p:nvPicPr>
          <p:cNvPr id="31845" name="Picture 105" descr="green checkmark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43100" y="2789238"/>
            <a:ext cx="561975" cy="5508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31846" name="Picture 106" descr="green checkmark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43100" y="3951288"/>
            <a:ext cx="561975" cy="5508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31847" name="Picture 107" descr="green checkmark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43100" y="4570413"/>
            <a:ext cx="561975" cy="5508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31848" name="Picture 108" descr="green checkmark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43100" y="5103813"/>
            <a:ext cx="561975" cy="5508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pSp>
        <p:nvGrpSpPr>
          <p:cNvPr id="31849" name="Group 109"/>
          <p:cNvGrpSpPr>
            <a:grpSpLocks/>
          </p:cNvGrpSpPr>
          <p:nvPr/>
        </p:nvGrpSpPr>
        <p:grpSpPr bwMode="auto">
          <a:xfrm>
            <a:off x="3000375" y="2198688"/>
            <a:ext cx="561975" cy="4065587"/>
            <a:chOff x="1890" y="1385"/>
            <a:chExt cx="354" cy="2561"/>
          </a:xfrm>
        </p:grpSpPr>
        <p:pic>
          <p:nvPicPr>
            <p:cNvPr id="31885" name="Picture 110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890" y="3599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86" name="Picture 111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890" y="1385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grpSp>
        <p:nvGrpSpPr>
          <p:cNvPr id="31850" name="Group 112"/>
          <p:cNvGrpSpPr>
            <a:grpSpLocks/>
          </p:cNvGrpSpPr>
          <p:nvPr/>
        </p:nvGrpSpPr>
        <p:grpSpPr bwMode="auto">
          <a:xfrm>
            <a:off x="8153400" y="1617663"/>
            <a:ext cx="561975" cy="5213350"/>
            <a:chOff x="5136" y="1019"/>
            <a:chExt cx="354" cy="3284"/>
          </a:xfrm>
        </p:grpSpPr>
        <p:pic>
          <p:nvPicPr>
            <p:cNvPr id="31879" name="Picture 113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136" y="1757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80" name="Picture 114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136" y="1385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81" name="Picture 115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136" y="1019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82" name="Picture 116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136" y="2849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83" name="Picture 117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136" y="3581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84" name="Picture 118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136" y="3956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pic>
        <p:nvPicPr>
          <p:cNvPr id="31851" name="Picture 119" descr="green checkmark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24575" y="6280150"/>
            <a:ext cx="561975" cy="5508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pSp>
        <p:nvGrpSpPr>
          <p:cNvPr id="31852" name="Group 120"/>
          <p:cNvGrpSpPr>
            <a:grpSpLocks/>
          </p:cNvGrpSpPr>
          <p:nvPr/>
        </p:nvGrpSpPr>
        <p:grpSpPr bwMode="auto">
          <a:xfrm>
            <a:off x="4067175" y="2789238"/>
            <a:ext cx="561975" cy="2874962"/>
            <a:chOff x="2562" y="1757"/>
            <a:chExt cx="354" cy="1811"/>
          </a:xfrm>
        </p:grpSpPr>
        <p:pic>
          <p:nvPicPr>
            <p:cNvPr id="31875" name="Picture 121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562" y="1757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76" name="Picture 122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562" y="2117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77" name="Picture 123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562" y="2489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78" name="Picture 124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562" y="3221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grpSp>
        <p:nvGrpSpPr>
          <p:cNvPr id="31853" name="Group 125"/>
          <p:cNvGrpSpPr>
            <a:grpSpLocks/>
          </p:cNvGrpSpPr>
          <p:nvPr/>
        </p:nvGrpSpPr>
        <p:grpSpPr bwMode="auto">
          <a:xfrm>
            <a:off x="5105400" y="1627188"/>
            <a:ext cx="561975" cy="1712912"/>
            <a:chOff x="3216" y="1025"/>
            <a:chExt cx="354" cy="1079"/>
          </a:xfrm>
        </p:grpSpPr>
        <p:pic>
          <p:nvPicPr>
            <p:cNvPr id="31873" name="Picture 126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216" y="1757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74" name="Picture 127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216" y="1025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grpSp>
        <p:nvGrpSpPr>
          <p:cNvPr id="31854" name="Group 128"/>
          <p:cNvGrpSpPr>
            <a:grpSpLocks/>
          </p:cNvGrpSpPr>
          <p:nvPr/>
        </p:nvGrpSpPr>
        <p:grpSpPr bwMode="auto">
          <a:xfrm>
            <a:off x="7172325" y="1617663"/>
            <a:ext cx="561975" cy="4056062"/>
            <a:chOff x="4518" y="1019"/>
            <a:chExt cx="354" cy="2555"/>
          </a:xfrm>
        </p:grpSpPr>
        <p:pic>
          <p:nvPicPr>
            <p:cNvPr id="31869" name="Picture 129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518" y="2879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70" name="Picture 130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518" y="3227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71" name="Picture 131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518" y="1019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31872" name="Picture 132" descr="green checkmark2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518" y="2489"/>
              <a:ext cx="354" cy="3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sp>
        <p:nvSpPr>
          <p:cNvPr id="31855" name="AutoShape 134"/>
          <p:cNvSpPr>
            <a:spLocks noChangeArrowheads="1"/>
          </p:cNvSpPr>
          <p:nvPr/>
        </p:nvSpPr>
        <p:spPr bwMode="auto">
          <a:xfrm>
            <a:off x="2114550" y="180975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56" name="AutoShape 135"/>
          <p:cNvSpPr>
            <a:spLocks noChangeArrowheads="1"/>
          </p:cNvSpPr>
          <p:nvPr/>
        </p:nvSpPr>
        <p:spPr bwMode="auto">
          <a:xfrm>
            <a:off x="2114550" y="234315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57" name="AutoShape 136"/>
          <p:cNvSpPr>
            <a:spLocks noChangeArrowheads="1"/>
          </p:cNvSpPr>
          <p:nvPr/>
        </p:nvSpPr>
        <p:spPr bwMode="auto">
          <a:xfrm>
            <a:off x="2114550" y="5857875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58" name="AutoShape 137"/>
          <p:cNvSpPr>
            <a:spLocks noChangeArrowheads="1"/>
          </p:cNvSpPr>
          <p:nvPr/>
        </p:nvSpPr>
        <p:spPr bwMode="auto">
          <a:xfrm>
            <a:off x="4191000" y="234315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59" name="AutoShape 138"/>
          <p:cNvSpPr>
            <a:spLocks noChangeArrowheads="1"/>
          </p:cNvSpPr>
          <p:nvPr/>
        </p:nvSpPr>
        <p:spPr bwMode="auto">
          <a:xfrm>
            <a:off x="4191000" y="5857875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60" name="AutoShape 139"/>
          <p:cNvSpPr>
            <a:spLocks noChangeArrowheads="1"/>
          </p:cNvSpPr>
          <p:nvPr/>
        </p:nvSpPr>
        <p:spPr bwMode="auto">
          <a:xfrm>
            <a:off x="5210175" y="234315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61" name="AutoShape 140"/>
          <p:cNvSpPr>
            <a:spLocks noChangeArrowheads="1"/>
          </p:cNvSpPr>
          <p:nvPr/>
        </p:nvSpPr>
        <p:spPr bwMode="auto">
          <a:xfrm>
            <a:off x="5210175" y="5857875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62" name="AutoShape 141"/>
          <p:cNvSpPr>
            <a:spLocks noChangeArrowheads="1"/>
          </p:cNvSpPr>
          <p:nvPr/>
        </p:nvSpPr>
        <p:spPr bwMode="auto">
          <a:xfrm>
            <a:off x="5210175" y="470535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63" name="AutoShape 142"/>
          <p:cNvSpPr>
            <a:spLocks noChangeArrowheads="1"/>
          </p:cNvSpPr>
          <p:nvPr/>
        </p:nvSpPr>
        <p:spPr bwMode="auto">
          <a:xfrm>
            <a:off x="7296150" y="234315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64" name="AutoShape 143"/>
          <p:cNvSpPr>
            <a:spLocks noChangeArrowheads="1"/>
          </p:cNvSpPr>
          <p:nvPr/>
        </p:nvSpPr>
        <p:spPr bwMode="auto">
          <a:xfrm>
            <a:off x="7296150" y="295275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65" name="AutoShape 144"/>
          <p:cNvSpPr>
            <a:spLocks noChangeArrowheads="1"/>
          </p:cNvSpPr>
          <p:nvPr/>
        </p:nvSpPr>
        <p:spPr bwMode="auto">
          <a:xfrm>
            <a:off x="8305800" y="354330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66" name="AutoShape 145"/>
          <p:cNvSpPr>
            <a:spLocks noChangeArrowheads="1"/>
          </p:cNvSpPr>
          <p:nvPr/>
        </p:nvSpPr>
        <p:spPr bwMode="auto">
          <a:xfrm>
            <a:off x="8305800" y="4124325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67" name="AutoShape 146"/>
          <p:cNvSpPr>
            <a:spLocks noChangeArrowheads="1"/>
          </p:cNvSpPr>
          <p:nvPr/>
        </p:nvSpPr>
        <p:spPr bwMode="auto">
          <a:xfrm>
            <a:off x="8305800" y="527685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31868" name="AutoShape 148"/>
          <p:cNvSpPr>
            <a:spLocks noChangeArrowheads="1"/>
          </p:cNvSpPr>
          <p:nvPr/>
        </p:nvSpPr>
        <p:spPr bwMode="auto">
          <a:xfrm>
            <a:off x="3124200" y="2971800"/>
            <a:ext cx="228600" cy="228600"/>
          </a:xfrm>
          <a:prstGeom prst="flowChartConnector">
            <a:avLst/>
          </a:prstGeom>
          <a:gradFill rotWithShape="1">
            <a:gsLst>
              <a:gs pos="0">
                <a:srgbClr val="000000"/>
              </a:gs>
              <a:gs pos="50000">
                <a:srgbClr val="FFFF00"/>
              </a:gs>
              <a:gs pos="100000">
                <a:srgbClr val="000000"/>
              </a:gs>
            </a:gsLst>
            <a:lin ang="2700000" scaled="1"/>
          </a:gradFill>
          <a:ln w="19050">
            <a:solidFill>
              <a:schemeClr val="bg2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4546985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s-CL" smtClean="0">
                <a:ea typeface="+mj-ea"/>
              </a:rPr>
              <a:t>Minado de datos</a:t>
            </a:r>
            <a:endParaRPr lang="en-US" smtClean="0">
              <a:ea typeface="+mj-ea"/>
            </a:endParaRPr>
          </a:p>
        </p:txBody>
      </p:sp>
      <p:sp>
        <p:nvSpPr>
          <p:cNvPr id="101379" name="Rectangle 3"/>
          <p:cNvSpPr>
            <a:spLocks noGrp="1" noChangeArrowheads="1"/>
          </p:cNvSpPr>
          <p:nvPr>
            <p:ph idx="1"/>
          </p:nvPr>
        </p:nvSpPr>
        <p:spPr>
          <a:xfrm>
            <a:off x="381000" y="1416050"/>
            <a:ext cx="8578850" cy="5087938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s-CL" sz="2800">
                <a:latin typeface="Arial" charset="0"/>
              </a:rPr>
              <a:t>Es un conjunto de técnicas analíticas para descubrir patrones de información en datos</a:t>
            </a:r>
          </a:p>
          <a:p>
            <a:pPr eaLnBrk="1" hangingPunct="1">
              <a:lnSpc>
                <a:spcPct val="80000"/>
              </a:lnSpc>
            </a:pPr>
            <a:endParaRPr lang="es-CL" sz="2800">
              <a:latin typeface="Arial" charset="0"/>
            </a:endParaRPr>
          </a:p>
          <a:p>
            <a:pPr eaLnBrk="1" hangingPunct="1">
              <a:lnSpc>
                <a:spcPct val="80000"/>
              </a:lnSpc>
            </a:pPr>
            <a:r>
              <a:rPr lang="es-CL" sz="2800">
                <a:latin typeface="Arial" charset="0"/>
              </a:rPr>
              <a:t>Nos permite </a:t>
            </a:r>
            <a:r>
              <a:rPr lang="es-CL" sz="2800" u="sng">
                <a:latin typeface="Arial" charset="0"/>
              </a:rPr>
              <a:t>describir</a:t>
            </a:r>
            <a:r>
              <a:rPr lang="es-CL" sz="2800">
                <a:latin typeface="Arial" charset="0"/>
              </a:rPr>
              <a:t> y </a:t>
            </a:r>
            <a:r>
              <a:rPr lang="es-CL" sz="2800" u="sng">
                <a:latin typeface="Arial" charset="0"/>
              </a:rPr>
              <a:t>predecir</a:t>
            </a:r>
            <a:r>
              <a:rPr lang="es-CL" sz="2800">
                <a:latin typeface="Arial" charset="0"/>
              </a:rPr>
              <a:t> resultados de problemas</a:t>
            </a:r>
          </a:p>
          <a:p>
            <a:pPr eaLnBrk="1" hangingPunct="1">
              <a:lnSpc>
                <a:spcPct val="80000"/>
              </a:lnSpc>
            </a:pPr>
            <a:endParaRPr lang="es-CL" sz="2800">
              <a:latin typeface="Arial" charset="0"/>
            </a:endParaRPr>
          </a:p>
          <a:p>
            <a:pPr eaLnBrk="1" hangingPunct="1">
              <a:lnSpc>
                <a:spcPct val="80000"/>
              </a:lnSpc>
            </a:pPr>
            <a:r>
              <a:rPr lang="es-CL" sz="2800">
                <a:latin typeface="Arial" charset="0"/>
              </a:rPr>
              <a:t>Tiene el poder de permitir “descubrir” relaciones, comportamientos y de “predecir” resultados</a:t>
            </a:r>
          </a:p>
          <a:p>
            <a:pPr eaLnBrk="1" hangingPunct="1">
              <a:lnSpc>
                <a:spcPct val="80000"/>
              </a:lnSpc>
            </a:pPr>
            <a:endParaRPr lang="es-CL" sz="2800">
              <a:latin typeface="Arial" charset="0"/>
            </a:endParaRPr>
          </a:p>
          <a:p>
            <a:pPr eaLnBrk="1" hangingPunct="1">
              <a:lnSpc>
                <a:spcPct val="80000"/>
              </a:lnSpc>
            </a:pPr>
            <a:r>
              <a:rPr lang="es-CL" sz="2800">
                <a:latin typeface="Arial" charset="0"/>
              </a:rPr>
              <a:t>Requiere que se sepa usar!!!</a:t>
            </a:r>
          </a:p>
          <a:p>
            <a:pPr eaLnBrk="1" hangingPunct="1">
              <a:lnSpc>
                <a:spcPct val="80000"/>
              </a:lnSpc>
            </a:pPr>
            <a:endParaRPr lang="es-CL" sz="280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602306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3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Arial" charset="0"/>
              </a:rPr>
              <a:t>Data Mining Tasks</a:t>
            </a:r>
          </a:p>
        </p:txBody>
      </p:sp>
      <p:sp>
        <p:nvSpPr>
          <p:cNvPr id="187395" name="Rectangle 3"/>
          <p:cNvSpPr>
            <a:spLocks noGrp="1" noChangeArrowheads="1"/>
          </p:cNvSpPr>
          <p:nvPr>
            <p:ph idx="1"/>
          </p:nvPr>
        </p:nvSpPr>
        <p:spPr>
          <a:xfrm>
            <a:off x="381000" y="1416050"/>
            <a:ext cx="4130675" cy="2214563"/>
          </a:xfrm>
        </p:spPr>
        <p:txBody>
          <a:bodyPr>
            <a:normAutofit fontScale="85000" lnSpcReduction="20000"/>
          </a:bodyPr>
          <a:lstStyle/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Classification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Regression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Segmentation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Association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Forecasting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Text Analysis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Advanced Data Exploration</a:t>
            </a:r>
          </a:p>
          <a:p>
            <a:pPr>
              <a:buFont typeface="Wingdings" pitchFamily="2" charset="2"/>
              <a:buNone/>
              <a:defRPr/>
            </a:pPr>
            <a:endParaRPr lang="en-US"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2799627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42" name="Picture 2" descr="GEL rectangle blue to purpl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65638" y="1600200"/>
            <a:ext cx="4259262" cy="467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96611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Arial" charset="0"/>
              </a:rPr>
              <a:t>Data Mining Tasks</a:t>
            </a:r>
          </a:p>
        </p:txBody>
      </p:sp>
      <p:sp>
        <p:nvSpPr>
          <p:cNvPr id="196612" name="Rectangle 4"/>
          <p:cNvSpPr>
            <a:spLocks noGrp="1" noChangeArrowheads="1"/>
          </p:cNvSpPr>
          <p:nvPr>
            <p:ph idx="1"/>
          </p:nvPr>
        </p:nvSpPr>
        <p:spPr>
          <a:xfrm>
            <a:off x="381000" y="1416050"/>
            <a:ext cx="4130675" cy="2214563"/>
          </a:xfrm>
        </p:spPr>
        <p:txBody>
          <a:bodyPr>
            <a:normAutofit fontScale="85000" lnSpcReduction="20000"/>
          </a:bodyPr>
          <a:lstStyle/>
          <a:p>
            <a:pPr>
              <a:buFont typeface="Wingdings" pitchFamily="2" charset="2"/>
              <a:buChar char="l"/>
              <a:defRPr/>
            </a:pPr>
            <a:r>
              <a:rPr lang="en-US" b="0">
                <a:solidFill>
                  <a:schemeClr val="hlink"/>
                </a:solidFill>
                <a:ea typeface="+mn-ea"/>
              </a:rPr>
              <a:t>Classification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Regression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Segmentation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Association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Forecasting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Text Analysis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Advanced Data Exploration</a:t>
            </a:r>
          </a:p>
          <a:p>
            <a:pPr>
              <a:buFont typeface="Wingdings" pitchFamily="2" charset="2"/>
              <a:buNone/>
              <a:defRPr/>
            </a:pPr>
            <a:endParaRPr lang="en-US">
              <a:ea typeface="+mn-ea"/>
            </a:endParaRPr>
          </a:p>
        </p:txBody>
      </p:sp>
      <p:sp>
        <p:nvSpPr>
          <p:cNvPr id="196613" name="AutoShape 5"/>
          <p:cNvSpPr>
            <a:spLocks noChangeArrowheads="1"/>
          </p:cNvSpPr>
          <p:nvPr/>
        </p:nvSpPr>
        <p:spPr bwMode="auto">
          <a:xfrm>
            <a:off x="4495800" y="1600200"/>
            <a:ext cx="4191000" cy="4525963"/>
          </a:xfrm>
          <a:prstGeom prst="roundRect">
            <a:avLst>
              <a:gd name="adj" fmla="val 16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/>
          <a:lstStyle/>
          <a:p>
            <a:pPr marL="571500" indent="-571500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Typical Business Questions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What type of membership card should I offer?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Which customers will respond to my mailing?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Is this transaction fraudulent?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Will I lose this customer?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Will this product be defective?</a:t>
            </a:r>
          </a:p>
          <a:p>
            <a:pPr marL="571500" indent="-571500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Algorithms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Preferred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Decision Trees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Naïve Bayes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Neural Nets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Also Can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Clustering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Sequence Clustering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Association Rules </a:t>
            </a:r>
          </a:p>
        </p:txBody>
      </p:sp>
    </p:spTree>
    <p:extLst>
      <p:ext uri="{BB962C8B-B14F-4D97-AF65-F5344CB8AC3E}">
        <p14:creationId xmlns:p14="http://schemas.microsoft.com/office/powerpoint/2010/main" val="384069037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66" name="Picture 2" descr="GEL rectangle blue to purpl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65638" y="1600200"/>
            <a:ext cx="4259262" cy="467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97635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Arial" charset="0"/>
              </a:rPr>
              <a:t>Data Mining Tasks</a:t>
            </a:r>
          </a:p>
        </p:txBody>
      </p:sp>
      <p:sp>
        <p:nvSpPr>
          <p:cNvPr id="197636" name="Rectangle 4"/>
          <p:cNvSpPr>
            <a:spLocks noGrp="1" noChangeArrowheads="1"/>
          </p:cNvSpPr>
          <p:nvPr>
            <p:ph idx="1"/>
          </p:nvPr>
        </p:nvSpPr>
        <p:spPr>
          <a:xfrm>
            <a:off x="381000" y="1416050"/>
            <a:ext cx="4130675" cy="2214563"/>
          </a:xfrm>
        </p:spPr>
        <p:txBody>
          <a:bodyPr>
            <a:normAutofit fontScale="85000" lnSpcReduction="20000"/>
          </a:bodyPr>
          <a:lstStyle/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Classification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 b="0">
                <a:solidFill>
                  <a:schemeClr val="hlink"/>
                </a:solidFill>
                <a:ea typeface="+mn-ea"/>
              </a:rPr>
              <a:t>Regression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Segmentation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Association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Forecasting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Text Analysis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Advanced Data Exploration</a:t>
            </a:r>
          </a:p>
          <a:p>
            <a:pPr>
              <a:buFont typeface="Wingdings" pitchFamily="2" charset="2"/>
              <a:buNone/>
              <a:defRPr/>
            </a:pPr>
            <a:endParaRPr lang="en-US">
              <a:ea typeface="+mn-ea"/>
            </a:endParaRPr>
          </a:p>
        </p:txBody>
      </p:sp>
      <p:sp>
        <p:nvSpPr>
          <p:cNvPr id="197637" name="AutoShape 5"/>
          <p:cNvSpPr>
            <a:spLocks noChangeArrowheads="1"/>
          </p:cNvSpPr>
          <p:nvPr/>
        </p:nvSpPr>
        <p:spPr bwMode="auto">
          <a:xfrm>
            <a:off x="4495800" y="1600200"/>
            <a:ext cx="4191000" cy="4525963"/>
          </a:xfrm>
          <a:prstGeom prst="roundRect">
            <a:avLst>
              <a:gd name="adj" fmla="val 16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/>
          <a:lstStyle/>
          <a:p>
            <a:pPr marL="571500" indent="-571500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Typical Business Questions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How much revenue will I get from this customer?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How long will this asset be in service?</a:t>
            </a:r>
          </a:p>
          <a:p>
            <a:pPr marL="571500" indent="-571500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Algorithms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Preferred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Decision Trees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Neural Nets</a:t>
            </a:r>
          </a:p>
          <a:p>
            <a:pPr marL="1028700" lvl="1" indent="-45561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Also Can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Clustering</a:t>
            </a:r>
          </a:p>
          <a:p>
            <a:pPr marL="1428750" lvl="2" indent="-398463" algn="l" eaLnBrk="1" hangingPunct="1">
              <a:lnSpc>
                <a:spcPct val="8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Sequence Clustering</a:t>
            </a:r>
          </a:p>
        </p:txBody>
      </p:sp>
    </p:spTree>
    <p:extLst>
      <p:ext uri="{BB962C8B-B14F-4D97-AF65-F5344CB8AC3E}">
        <p14:creationId xmlns:p14="http://schemas.microsoft.com/office/powerpoint/2010/main" val="12433647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290" name="Picture 2" descr="GEL rectangle blue to purpl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65638" y="1600200"/>
            <a:ext cx="4259262" cy="467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98659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Arial" charset="0"/>
              </a:rPr>
              <a:t>Data Mining Tasks</a:t>
            </a:r>
          </a:p>
        </p:txBody>
      </p:sp>
      <p:sp>
        <p:nvSpPr>
          <p:cNvPr id="198660" name="Rectangle 4"/>
          <p:cNvSpPr>
            <a:spLocks noGrp="1" noChangeArrowheads="1"/>
          </p:cNvSpPr>
          <p:nvPr>
            <p:ph idx="1"/>
          </p:nvPr>
        </p:nvSpPr>
        <p:spPr>
          <a:xfrm>
            <a:off x="381000" y="1416050"/>
            <a:ext cx="4130675" cy="2214563"/>
          </a:xfrm>
        </p:spPr>
        <p:txBody>
          <a:bodyPr>
            <a:normAutofit fontScale="85000" lnSpcReduction="20000"/>
          </a:bodyPr>
          <a:lstStyle/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Classification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Regression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 b="0">
                <a:solidFill>
                  <a:schemeClr val="hlink"/>
                </a:solidFill>
                <a:ea typeface="+mn-ea"/>
              </a:rPr>
              <a:t>Segmentation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Association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Forecasting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Text Analysis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Advanced Data Exploration</a:t>
            </a:r>
          </a:p>
          <a:p>
            <a:pPr>
              <a:buFont typeface="Wingdings" pitchFamily="2" charset="2"/>
              <a:buNone/>
              <a:defRPr/>
            </a:pPr>
            <a:endParaRPr lang="en-US">
              <a:ea typeface="+mn-ea"/>
            </a:endParaRPr>
          </a:p>
        </p:txBody>
      </p:sp>
      <p:sp>
        <p:nvSpPr>
          <p:cNvPr id="198661" name="AutoShape 5"/>
          <p:cNvSpPr>
            <a:spLocks noChangeArrowheads="1"/>
          </p:cNvSpPr>
          <p:nvPr/>
        </p:nvSpPr>
        <p:spPr bwMode="auto">
          <a:xfrm>
            <a:off x="4495800" y="1600200"/>
            <a:ext cx="4191000" cy="4525963"/>
          </a:xfrm>
          <a:prstGeom prst="roundRect">
            <a:avLst>
              <a:gd name="adj" fmla="val 16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/>
          <a:lstStyle/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Typical Business Questions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Describe my customers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How can I differentiate my customers?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How can I organize my data in a manner that makes sense?</a:t>
            </a:r>
          </a:p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Algorithms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Preferred</a:t>
            </a:r>
          </a:p>
          <a:p>
            <a:pPr marL="1428750" lvl="2" indent="-39846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Clustering</a:t>
            </a:r>
          </a:p>
          <a:p>
            <a:pPr marL="1428750" lvl="2" indent="-39846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Sequence Clustering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Also Can</a:t>
            </a:r>
          </a:p>
          <a:p>
            <a:pPr marL="1428750" lvl="2" indent="-39846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Neural Nets</a:t>
            </a:r>
          </a:p>
        </p:txBody>
      </p:sp>
    </p:spTree>
    <p:extLst>
      <p:ext uri="{BB962C8B-B14F-4D97-AF65-F5344CB8AC3E}">
        <p14:creationId xmlns:p14="http://schemas.microsoft.com/office/powerpoint/2010/main" val="241130665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314" name="Picture 2" descr="GEL rectangle blue to purpl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65638" y="1600200"/>
            <a:ext cx="4259262" cy="467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99683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Arial" charset="0"/>
              </a:rPr>
              <a:t>Data Mining Tasks</a:t>
            </a:r>
          </a:p>
        </p:txBody>
      </p:sp>
      <p:sp>
        <p:nvSpPr>
          <p:cNvPr id="199684" name="Rectangle 4"/>
          <p:cNvSpPr>
            <a:spLocks noGrp="1" noChangeArrowheads="1"/>
          </p:cNvSpPr>
          <p:nvPr>
            <p:ph idx="1"/>
          </p:nvPr>
        </p:nvSpPr>
        <p:spPr>
          <a:xfrm>
            <a:off x="381000" y="1416050"/>
            <a:ext cx="4130675" cy="2214563"/>
          </a:xfrm>
        </p:spPr>
        <p:txBody>
          <a:bodyPr>
            <a:normAutofit fontScale="85000" lnSpcReduction="20000"/>
          </a:bodyPr>
          <a:lstStyle/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Classification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Regression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Segmentation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 b="0">
                <a:solidFill>
                  <a:schemeClr val="hlink"/>
                </a:solidFill>
                <a:ea typeface="+mn-ea"/>
              </a:rPr>
              <a:t>Association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Forecasting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Text Analysis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Advanced Data Exploration</a:t>
            </a:r>
          </a:p>
          <a:p>
            <a:pPr>
              <a:buFont typeface="Wingdings" pitchFamily="2" charset="2"/>
              <a:buNone/>
              <a:defRPr/>
            </a:pPr>
            <a:endParaRPr lang="en-US">
              <a:ea typeface="+mn-ea"/>
            </a:endParaRPr>
          </a:p>
        </p:txBody>
      </p:sp>
      <p:sp>
        <p:nvSpPr>
          <p:cNvPr id="199685" name="AutoShape 5"/>
          <p:cNvSpPr>
            <a:spLocks noChangeArrowheads="1"/>
          </p:cNvSpPr>
          <p:nvPr/>
        </p:nvSpPr>
        <p:spPr bwMode="auto">
          <a:xfrm>
            <a:off x="4495800" y="1600200"/>
            <a:ext cx="4191000" cy="4525963"/>
          </a:xfrm>
          <a:prstGeom prst="roundRect">
            <a:avLst>
              <a:gd name="adj" fmla="val 16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/>
          <a:lstStyle/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Typical Business Questions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Market Basket Analysis/Cross Sales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What items are bought together?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What products should I recommend to my customers?</a:t>
            </a:r>
          </a:p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Algorithms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Preferred</a:t>
            </a:r>
          </a:p>
          <a:p>
            <a:pPr marL="1428750" lvl="2" indent="-39846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Association Rules</a:t>
            </a:r>
          </a:p>
          <a:p>
            <a:pPr marL="1428750" lvl="2" indent="-39846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Decision Trees (small catalogs)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Also Can</a:t>
            </a:r>
          </a:p>
          <a:p>
            <a:pPr marL="1428750" lvl="2" indent="-39846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Clustering, Sequence Clustering, Naïve Bayes, Neural Nets</a:t>
            </a:r>
          </a:p>
        </p:txBody>
      </p:sp>
    </p:spTree>
    <p:extLst>
      <p:ext uri="{BB962C8B-B14F-4D97-AF65-F5344CB8AC3E}">
        <p14:creationId xmlns:p14="http://schemas.microsoft.com/office/powerpoint/2010/main" val="32227687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8" name="Picture 2" descr="GEL rectangle blue to purpl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65638" y="1600200"/>
            <a:ext cx="4259262" cy="467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0707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Arial" charset="0"/>
              </a:rPr>
              <a:t>Data Mining Tasks</a:t>
            </a:r>
          </a:p>
        </p:txBody>
      </p:sp>
      <p:sp>
        <p:nvSpPr>
          <p:cNvPr id="200708" name="Rectangle 4"/>
          <p:cNvSpPr>
            <a:spLocks noGrp="1" noChangeArrowheads="1"/>
          </p:cNvSpPr>
          <p:nvPr>
            <p:ph idx="1"/>
          </p:nvPr>
        </p:nvSpPr>
        <p:spPr>
          <a:xfrm>
            <a:off x="381000" y="1416050"/>
            <a:ext cx="4130675" cy="2214563"/>
          </a:xfrm>
        </p:spPr>
        <p:txBody>
          <a:bodyPr>
            <a:normAutofit fontScale="85000" lnSpcReduction="20000"/>
          </a:bodyPr>
          <a:lstStyle/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Classification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Regression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Segmentation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Association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 b="0">
                <a:solidFill>
                  <a:schemeClr val="hlink"/>
                </a:solidFill>
                <a:ea typeface="+mn-ea"/>
              </a:rPr>
              <a:t>Forecasting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Text Analysis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Advanced Data Exploration</a:t>
            </a:r>
          </a:p>
          <a:p>
            <a:pPr>
              <a:buFont typeface="Wingdings" pitchFamily="2" charset="2"/>
              <a:buNone/>
              <a:defRPr/>
            </a:pPr>
            <a:endParaRPr lang="en-US">
              <a:ea typeface="+mn-ea"/>
            </a:endParaRPr>
          </a:p>
        </p:txBody>
      </p:sp>
      <p:sp>
        <p:nvSpPr>
          <p:cNvPr id="200709" name="AutoShape 5"/>
          <p:cNvSpPr>
            <a:spLocks noChangeArrowheads="1"/>
          </p:cNvSpPr>
          <p:nvPr/>
        </p:nvSpPr>
        <p:spPr bwMode="auto">
          <a:xfrm>
            <a:off x="4495800" y="1600200"/>
            <a:ext cx="4191000" cy="4525963"/>
          </a:xfrm>
          <a:prstGeom prst="roundRect">
            <a:avLst>
              <a:gd name="adj" fmla="val 16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/>
          <a:lstStyle/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Typical Business Questions</a:t>
            </a:r>
            <a:endParaRPr lang="en-US" sz="180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What are projected revenues for all products?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What are inventory levels next month?</a:t>
            </a:r>
          </a:p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 sz="1800">
                <a:effectLst>
                  <a:outerShdw blurRad="38100" dist="38100" dir="2700000" algn="tl">
                    <a:srgbClr val="000000"/>
                  </a:outerShdw>
                </a:effectLst>
              </a:rPr>
              <a:t>Algorithms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Time Series</a:t>
            </a:r>
          </a:p>
        </p:txBody>
      </p:sp>
    </p:spTree>
    <p:extLst>
      <p:ext uri="{BB962C8B-B14F-4D97-AF65-F5344CB8AC3E}">
        <p14:creationId xmlns:p14="http://schemas.microsoft.com/office/powerpoint/2010/main" val="118878826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62" name="Picture 2" descr="GEL rectangle blue to purpl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65638" y="1600200"/>
            <a:ext cx="4259262" cy="47736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1731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Arial" charset="0"/>
              </a:rPr>
              <a:t>Data Mining Tasks</a:t>
            </a:r>
          </a:p>
        </p:txBody>
      </p:sp>
      <p:sp>
        <p:nvSpPr>
          <p:cNvPr id="201732" name="Rectangle 4"/>
          <p:cNvSpPr>
            <a:spLocks noGrp="1" noChangeArrowheads="1"/>
          </p:cNvSpPr>
          <p:nvPr>
            <p:ph idx="1"/>
          </p:nvPr>
        </p:nvSpPr>
        <p:spPr>
          <a:xfrm>
            <a:off x="381000" y="1416050"/>
            <a:ext cx="4130675" cy="2214563"/>
          </a:xfrm>
        </p:spPr>
        <p:txBody>
          <a:bodyPr>
            <a:normAutofit fontScale="85000" lnSpcReduction="20000"/>
          </a:bodyPr>
          <a:lstStyle/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Classification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Regression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Segmentation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Association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Forecasting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 b="0">
                <a:solidFill>
                  <a:schemeClr val="hlink"/>
                </a:solidFill>
                <a:ea typeface="+mn-ea"/>
              </a:rPr>
              <a:t>Text Analysis</a:t>
            </a:r>
          </a:p>
          <a:p>
            <a:pPr>
              <a:buFont typeface="Wingdings" pitchFamily="2" charset="2"/>
              <a:buChar char="l"/>
              <a:defRPr/>
            </a:pPr>
            <a:r>
              <a:rPr lang="en-US">
                <a:ea typeface="+mn-ea"/>
              </a:rPr>
              <a:t>Advanced Data Exploration</a:t>
            </a:r>
          </a:p>
          <a:p>
            <a:pPr>
              <a:buFont typeface="Wingdings" pitchFamily="2" charset="2"/>
              <a:buNone/>
              <a:defRPr/>
            </a:pPr>
            <a:endParaRPr lang="en-US">
              <a:ea typeface="+mn-ea"/>
            </a:endParaRPr>
          </a:p>
        </p:txBody>
      </p:sp>
      <p:sp>
        <p:nvSpPr>
          <p:cNvPr id="201733" name="AutoShape 5"/>
          <p:cNvSpPr>
            <a:spLocks noChangeArrowheads="1"/>
          </p:cNvSpPr>
          <p:nvPr/>
        </p:nvSpPr>
        <p:spPr bwMode="auto">
          <a:xfrm>
            <a:off x="4495800" y="1600200"/>
            <a:ext cx="4191000" cy="4525963"/>
          </a:xfrm>
          <a:prstGeom prst="roundRect">
            <a:avLst>
              <a:gd name="adj" fmla="val 16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/>
          <a:lstStyle/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Analysis of unstructured data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Key term and key phrase extraction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Conversion to structured data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Feed into other algorithms</a:t>
            </a:r>
          </a:p>
          <a:p>
            <a:pPr marL="1428750" lvl="2" indent="-39846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Classification</a:t>
            </a:r>
          </a:p>
          <a:p>
            <a:pPr marL="1428750" lvl="2" indent="-39846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Segmentation</a:t>
            </a:r>
          </a:p>
          <a:p>
            <a:pPr marL="1428750" lvl="2" indent="-39846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§"/>
            </a:pPr>
            <a:r>
              <a:rPr lang="en-US" sz="1200">
                <a:effectLst>
                  <a:outerShdw blurRad="38100" dist="38100" dir="2700000" algn="tl">
                    <a:srgbClr val="000000"/>
                  </a:outerShdw>
                </a:effectLst>
              </a:rPr>
              <a:t>Association</a:t>
            </a:r>
          </a:p>
          <a:p>
            <a:pPr marL="571500" indent="-571500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l"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Typical Business Questions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How do I handle call center data?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How can I classify mail?</a:t>
            </a:r>
          </a:p>
          <a:p>
            <a:pPr marL="1028700" lvl="1" indent="-455613" algn="l" eaLnBrk="1" hangingPunct="1">
              <a:lnSpc>
                <a:spcPct val="90000"/>
              </a:lnSpc>
              <a:spcBef>
                <a:spcPct val="30000"/>
              </a:spcBef>
              <a:buClr>
                <a:schemeClr val="tx2"/>
              </a:buClr>
              <a:buSzPct val="75000"/>
              <a:buFont typeface="Wingdings" charset="0"/>
              <a:buChar char="Ø"/>
            </a:pPr>
            <a:r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</a:rPr>
              <a:t>What can I do with web feedback? </a:t>
            </a:r>
          </a:p>
        </p:txBody>
      </p:sp>
    </p:spTree>
    <p:extLst>
      <p:ext uri="{BB962C8B-B14F-4D97-AF65-F5344CB8AC3E}">
        <p14:creationId xmlns:p14="http://schemas.microsoft.com/office/powerpoint/2010/main" val="35514738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larity">
  <a:themeElements>
    <a:clrScheme name="Clarity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larity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86000"/>
                <a:satMod val="140000"/>
              </a:schemeClr>
            </a:gs>
            <a:gs pos="45000">
              <a:schemeClr val="phClr">
                <a:tint val="48000"/>
                <a:satMod val="150000"/>
              </a:schemeClr>
            </a:gs>
            <a:gs pos="100000">
              <a:schemeClr val="phClr">
                <a:tint val="28000"/>
                <a:satMod val="16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70000"/>
                <a:satMod val="150000"/>
              </a:schemeClr>
            </a:gs>
            <a:gs pos="34000">
              <a:schemeClr val="phClr">
                <a:shade val="70000"/>
                <a:satMod val="140000"/>
              </a:schemeClr>
            </a:gs>
            <a:gs pos="70000">
              <a:schemeClr val="phClr">
                <a:tint val="100000"/>
                <a:shade val="90000"/>
                <a:satMod val="140000"/>
              </a:schemeClr>
            </a:gs>
            <a:gs pos="100000">
              <a:schemeClr val="phClr">
                <a:tint val="100000"/>
                <a:shade val="100000"/>
                <a:sat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6425" cap="flat" cmpd="sng" algn="ctr">
          <a:solidFill>
            <a:schemeClr val="phClr"/>
          </a:solidFill>
          <a:prstDash val="solid"/>
        </a:ln>
        <a:ln w="444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hade val="3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atMod val="180000"/>
              </a:schemeClr>
            </a:gs>
            <a:gs pos="40000">
              <a:schemeClr val="phClr">
                <a:tint val="95000"/>
                <a:shade val="85000"/>
                <a:satMod val="150000"/>
              </a:schemeClr>
            </a:gs>
            <a:gs pos="100000">
              <a:schemeClr val="phClr">
                <a:shade val="45000"/>
                <a:satMod val="2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55000"/>
              </a:schemeClr>
              <a:schemeClr val="phClr">
                <a:tint val="97000"/>
                <a:satMod val="95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Clarity.thmx</Template>
  <TotalTime>6</TotalTime>
  <Words>478</Words>
  <Application>Microsoft Macintosh PowerPoint</Application>
  <PresentationFormat>On-screen Show (4:3)</PresentationFormat>
  <Paragraphs>164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Clarity</vt:lpstr>
      <vt:lpstr>Resumen de Tareas y técnicas en DM  </vt:lpstr>
      <vt:lpstr>Minado de datos</vt:lpstr>
      <vt:lpstr>Data Mining Tasks</vt:lpstr>
      <vt:lpstr>Data Mining Tasks</vt:lpstr>
      <vt:lpstr>Data Mining Tasks</vt:lpstr>
      <vt:lpstr>Data Mining Tasks</vt:lpstr>
      <vt:lpstr>Data Mining Tasks</vt:lpstr>
      <vt:lpstr>Data Mining Tasks</vt:lpstr>
      <vt:lpstr>Data Mining Tasks</vt:lpstr>
      <vt:lpstr>Data Mining Tasks</vt:lpstr>
      <vt:lpstr>Matriz de algoritmos</vt:lpstr>
    </vt:vector>
  </TitlesOfParts>
  <Company>None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Resumen de Tareas y técnicas en DM  </dc:title>
  <dc:creator>Carlos Reveco</dc:creator>
  <cp:lastModifiedBy>Carlos Reveco</cp:lastModifiedBy>
  <cp:revision>1</cp:revision>
  <dcterms:created xsi:type="dcterms:W3CDTF">2011-09-29T02:26:21Z</dcterms:created>
  <dcterms:modified xsi:type="dcterms:W3CDTF">2011-09-29T02:32:56Z</dcterms:modified>
</cp:coreProperties>
</file>

<file path=docProps/thumbnail.jpeg>
</file>