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1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6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4AC53-B077-9F4B-ACB1-5031A74C50B8}" type="datetimeFigureOut">
              <a:rPr lang="en-US" smtClean="0"/>
              <a:t>28-09-11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4AC53-B077-9F4B-ACB1-5031A74C50B8}" type="datetimeFigureOut">
              <a:rPr lang="en-US" smtClean="0"/>
              <a:t>28-09-11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BE20F-74BA-BD44-AA54-A83984DB91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4AC53-B077-9F4B-ACB1-5031A74C50B8}" type="datetimeFigureOut">
              <a:rPr lang="en-US" smtClean="0"/>
              <a:t>28-09-11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BE20F-74BA-BD44-AA54-A83984DB91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4AC53-B077-9F4B-ACB1-5031A74C50B8}" type="datetimeFigureOut">
              <a:rPr lang="en-US" smtClean="0"/>
              <a:t>28-09-11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BE20F-74BA-BD44-AA54-A83984DB91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4AC53-B077-9F4B-ACB1-5031A74C50B8}" type="datetimeFigureOut">
              <a:rPr lang="en-US" smtClean="0"/>
              <a:t>28-09-11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BE20F-74BA-BD44-AA54-A83984DB918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4AC53-B077-9F4B-ACB1-5031A74C50B8}" type="datetimeFigureOut">
              <a:rPr lang="en-US" smtClean="0"/>
              <a:t>28-09-11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BE20F-74BA-BD44-AA54-A83984DB91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4AC53-B077-9F4B-ACB1-5031A74C50B8}" type="datetimeFigureOut">
              <a:rPr lang="en-US" smtClean="0"/>
              <a:t>28-09-11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BE20F-74BA-BD44-AA54-A83984DB918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4AC53-B077-9F4B-ACB1-5031A74C50B8}" type="datetimeFigureOut">
              <a:rPr lang="en-US" smtClean="0"/>
              <a:t>28-09-11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BE20F-74BA-BD44-AA54-A83984DB91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4AC53-B077-9F4B-ACB1-5031A74C50B8}" type="datetimeFigureOut">
              <a:rPr lang="en-US" smtClean="0"/>
              <a:t>28-09-11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BE20F-74BA-BD44-AA54-A83984DB91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4AC53-B077-9F4B-ACB1-5031A74C50B8}" type="datetimeFigureOut">
              <a:rPr lang="en-US" smtClean="0"/>
              <a:t>28-09-11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4AC53-B077-9F4B-ACB1-5031A74C50B8}" type="datetimeFigureOut">
              <a:rPr lang="en-US" smtClean="0"/>
              <a:t>28-09-11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BE20F-74BA-BD44-AA54-A83984DB91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574AC53-B077-9F4B-ACB1-5031A74C50B8}" type="datetimeFigureOut">
              <a:rPr lang="en-US" smtClean="0"/>
              <a:t>28-09-11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2F1BE20F-74BA-BD44-AA54-A83984DB918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Resumen</a:t>
            </a:r>
            <a:r>
              <a:rPr lang="en-US" dirty="0" smtClean="0"/>
              <a:t> de </a:t>
            </a:r>
            <a:r>
              <a:rPr lang="en-US" dirty="0" err="1" smtClean="0"/>
              <a:t>Tareas</a:t>
            </a:r>
            <a:r>
              <a:rPr lang="en-US" dirty="0" smtClean="0"/>
              <a:t> y </a:t>
            </a:r>
            <a:r>
              <a:rPr lang="en-US" dirty="0" err="1" smtClean="0"/>
              <a:t>t</a:t>
            </a:r>
            <a:r>
              <a:rPr lang="en-US" dirty="0" err="1" smtClean="0"/>
              <a:t>é</a:t>
            </a:r>
            <a:r>
              <a:rPr lang="en-US" dirty="0" err="1" smtClean="0"/>
              <a:t>cnicas</a:t>
            </a:r>
            <a:r>
              <a:rPr lang="en-US" dirty="0" smtClean="0"/>
              <a:t> en DM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6050" y="4413250"/>
            <a:ext cx="6400800" cy="1752600"/>
          </a:xfrm>
        </p:spPr>
        <p:txBody>
          <a:bodyPr>
            <a:normAutofit fontScale="70000" lnSpcReduction="20000"/>
          </a:bodyPr>
          <a:lstStyle/>
          <a:p>
            <a:pPr marL="342900" indent="-342900" algn="ctr">
              <a:defRPr/>
            </a:pPr>
            <a:r>
              <a:rPr lang="es-MX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Carlos Reveco</a:t>
            </a:r>
          </a:p>
          <a:p>
            <a:pPr marL="342900" indent="-342900" algn="ctr">
              <a:defRPr/>
            </a:pPr>
            <a:r>
              <a:rPr lang="es-MX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creveco@dcc.uchile.cl</a:t>
            </a:r>
          </a:p>
          <a:p>
            <a:pPr marL="342900" indent="-342900" algn="ctr">
              <a:defRPr/>
            </a:pPr>
            <a:r>
              <a:rPr lang="vi-VN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Cinthya Leonor Vergara Silva</a:t>
            </a:r>
          </a:p>
          <a:p>
            <a:pPr marL="342900" indent="-342900" algn="ctr">
              <a:defRPr/>
            </a:pPr>
            <a:r>
              <a:rPr lang="vi-VN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cvergarasilv@ing.uchile.cl</a:t>
            </a:r>
          </a:p>
          <a:p>
            <a:pPr marL="342900" indent="-342900" algn="ctr">
              <a:defRPr/>
            </a:pPr>
            <a:r>
              <a:rPr lang="vi-VN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Departamento de Ingenier</a:t>
            </a:r>
            <a:r>
              <a:rPr lang="es-CL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í</a:t>
            </a:r>
            <a:r>
              <a:rPr lang="vi-VN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 Industrial</a:t>
            </a:r>
          </a:p>
          <a:p>
            <a:pPr marL="342900" indent="-342900" algn="ctr">
              <a:defRPr/>
            </a:pPr>
            <a:r>
              <a:rPr lang="vi-VN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Universidad de Chile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043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GEL rectangle blue to pur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638" y="1600200"/>
            <a:ext cx="4259262" cy="46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275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Data Mining Tasks</a:t>
            </a:r>
          </a:p>
        </p:txBody>
      </p:sp>
      <p:sp>
        <p:nvSpPr>
          <p:cNvPr id="202756" name="Rectangle 4"/>
          <p:cNvSpPr>
            <a:spLocks noGrp="1" noChangeArrowheads="1"/>
          </p:cNvSpPr>
          <p:nvPr>
            <p:ph idx="1"/>
          </p:nvPr>
        </p:nvSpPr>
        <p:spPr>
          <a:xfrm>
            <a:off x="381000" y="1416050"/>
            <a:ext cx="4130675" cy="221456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Classification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Regression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Segmentation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Association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Forecasting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Text Analysis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b="0">
                <a:solidFill>
                  <a:schemeClr val="hlink"/>
                </a:solidFill>
                <a:ea typeface="+mn-ea"/>
              </a:rPr>
              <a:t>Advanced Data Exploration</a:t>
            </a:r>
          </a:p>
          <a:p>
            <a:pPr>
              <a:buFont typeface="Wingdings" pitchFamily="2" charset="2"/>
              <a:buNone/>
              <a:defRPr/>
            </a:pPr>
            <a:endParaRPr lang="en-US">
              <a:ea typeface="+mn-ea"/>
            </a:endParaRPr>
          </a:p>
        </p:txBody>
      </p:sp>
      <p:sp>
        <p:nvSpPr>
          <p:cNvPr id="202757" name="AutoShape 5"/>
          <p:cNvSpPr>
            <a:spLocks noChangeArrowheads="1"/>
          </p:cNvSpPr>
          <p:nvPr/>
        </p:nvSpPr>
        <p:spPr bwMode="auto">
          <a:xfrm>
            <a:off x="4495800" y="1600200"/>
            <a:ext cx="4191000" cy="4525963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571500" indent="-571500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l"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Learning more about your data through visualizations</a:t>
            </a:r>
          </a:p>
          <a:p>
            <a:pPr marL="571500" indent="-571500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l"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Typical Business Questions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Why do people churn?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relationships between products?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differences between high profit and low profit customers?</a:t>
            </a:r>
          </a:p>
          <a:p>
            <a:pPr marL="571500" indent="-571500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l"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All algorithms</a:t>
            </a:r>
          </a:p>
        </p:txBody>
      </p:sp>
    </p:spTree>
    <p:extLst>
      <p:ext uri="{BB962C8B-B14F-4D97-AF65-F5344CB8AC3E}">
        <p14:creationId xmlns:p14="http://schemas.microsoft.com/office/powerpoint/2010/main" val="330133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200025"/>
            <a:ext cx="6934200" cy="585788"/>
          </a:xfrm>
        </p:spPr>
        <p:txBody>
          <a:bodyPr anchor="ctr">
            <a:normAutofit fontScale="90000"/>
          </a:bodyPr>
          <a:lstStyle/>
          <a:p>
            <a:pPr eaLnBrk="1" hangingPunct="1">
              <a:defRPr/>
            </a:pPr>
            <a:r>
              <a:rPr lang="es-CL" sz="3600" smtClean="0">
                <a:ea typeface="+mj-ea"/>
              </a:rPr>
              <a:t>Matriz de algoritmos</a:t>
            </a:r>
            <a:endParaRPr lang="en-US" sz="3600" smtClean="0">
              <a:ea typeface="+mj-ea"/>
            </a:endParaRPr>
          </a:p>
        </p:txBody>
      </p:sp>
      <p:sp>
        <p:nvSpPr>
          <p:cNvPr id="120837" name="Rectangle 5"/>
          <p:cNvSpPr>
            <a:spLocks noChangeArrowheads="1"/>
          </p:cNvSpPr>
          <p:nvPr/>
        </p:nvSpPr>
        <p:spPr bwMode="auto">
          <a:xfrm>
            <a:off x="7977188" y="6276975"/>
            <a:ext cx="1042987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38" name="Rectangle 6"/>
          <p:cNvSpPr>
            <a:spLocks noChangeArrowheads="1"/>
          </p:cNvSpPr>
          <p:nvPr/>
        </p:nvSpPr>
        <p:spPr bwMode="auto">
          <a:xfrm>
            <a:off x="6934200" y="6276975"/>
            <a:ext cx="1042988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39" name="Rectangle 7"/>
          <p:cNvSpPr>
            <a:spLocks noChangeArrowheads="1"/>
          </p:cNvSpPr>
          <p:nvPr/>
        </p:nvSpPr>
        <p:spPr bwMode="auto">
          <a:xfrm>
            <a:off x="5891213" y="6276975"/>
            <a:ext cx="1042987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40" name="Rectangle 8"/>
          <p:cNvSpPr>
            <a:spLocks noChangeArrowheads="1"/>
          </p:cNvSpPr>
          <p:nvPr/>
        </p:nvSpPr>
        <p:spPr bwMode="auto">
          <a:xfrm>
            <a:off x="4848225" y="6276975"/>
            <a:ext cx="1042988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>
            <a:off x="3805238" y="6276975"/>
            <a:ext cx="1042987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2762250" y="6276975"/>
            <a:ext cx="1042988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43" name="Rectangle 11"/>
          <p:cNvSpPr>
            <a:spLocks noChangeArrowheads="1"/>
          </p:cNvSpPr>
          <p:nvPr/>
        </p:nvSpPr>
        <p:spPr bwMode="auto">
          <a:xfrm>
            <a:off x="1719263" y="6276975"/>
            <a:ext cx="1042987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44" name="Rectangle 12"/>
          <p:cNvSpPr>
            <a:spLocks noChangeArrowheads="1"/>
          </p:cNvSpPr>
          <p:nvPr/>
        </p:nvSpPr>
        <p:spPr bwMode="auto">
          <a:xfrm>
            <a:off x="142875" y="6276975"/>
            <a:ext cx="1576388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None/>
            </a:pPr>
            <a:r>
              <a:rPr lang="en-US" sz="1200" b="0">
                <a:effectLst>
                  <a:outerShdw blurRad="38100" dist="38100" dir="2700000" algn="tl">
                    <a:srgbClr val="000000"/>
                  </a:outerShdw>
                </a:effectLst>
              </a:rPr>
              <a:t>Time Series</a:t>
            </a:r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7977188" y="5691188"/>
            <a:ext cx="1042987" cy="58578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6934200" y="5691188"/>
            <a:ext cx="1042988" cy="58578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47" name="Rectangle 15"/>
          <p:cNvSpPr>
            <a:spLocks noChangeArrowheads="1"/>
          </p:cNvSpPr>
          <p:nvPr/>
        </p:nvSpPr>
        <p:spPr bwMode="auto">
          <a:xfrm>
            <a:off x="5891213" y="5691188"/>
            <a:ext cx="1042987" cy="58578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48" name="Rectangle 16"/>
          <p:cNvSpPr>
            <a:spLocks noChangeArrowheads="1"/>
          </p:cNvSpPr>
          <p:nvPr/>
        </p:nvSpPr>
        <p:spPr bwMode="auto">
          <a:xfrm>
            <a:off x="4848225" y="5691188"/>
            <a:ext cx="1042988" cy="58578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49" name="Rectangle 17"/>
          <p:cNvSpPr>
            <a:spLocks noChangeArrowheads="1"/>
          </p:cNvSpPr>
          <p:nvPr/>
        </p:nvSpPr>
        <p:spPr bwMode="auto">
          <a:xfrm>
            <a:off x="3805238" y="5691188"/>
            <a:ext cx="1042987" cy="58578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2762250" y="5691188"/>
            <a:ext cx="1042988" cy="58578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51" name="Rectangle 19"/>
          <p:cNvSpPr>
            <a:spLocks noChangeArrowheads="1"/>
          </p:cNvSpPr>
          <p:nvPr/>
        </p:nvSpPr>
        <p:spPr bwMode="auto">
          <a:xfrm>
            <a:off x="1719263" y="5691188"/>
            <a:ext cx="1042987" cy="58578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52" name="Rectangle 20"/>
          <p:cNvSpPr>
            <a:spLocks noChangeArrowheads="1"/>
          </p:cNvSpPr>
          <p:nvPr/>
        </p:nvSpPr>
        <p:spPr bwMode="auto">
          <a:xfrm>
            <a:off x="142875" y="5691188"/>
            <a:ext cx="1576388" cy="58578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None/>
            </a:pPr>
            <a:r>
              <a:rPr lang="en-US" sz="1200" b="0">
                <a:effectLst>
                  <a:outerShdw blurRad="38100" dist="38100" dir="2700000" algn="tl">
                    <a:srgbClr val="000000"/>
                  </a:outerShdw>
                </a:effectLst>
              </a:rPr>
              <a:t>Sequence Clustering</a:t>
            </a:r>
          </a:p>
        </p:txBody>
      </p:sp>
      <p:sp>
        <p:nvSpPr>
          <p:cNvPr id="120853" name="Rectangle 21"/>
          <p:cNvSpPr>
            <a:spLocks noChangeArrowheads="1"/>
          </p:cNvSpPr>
          <p:nvPr/>
        </p:nvSpPr>
        <p:spPr bwMode="auto">
          <a:xfrm>
            <a:off x="7977188" y="5110163"/>
            <a:ext cx="1042987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54" name="Rectangle 22"/>
          <p:cNvSpPr>
            <a:spLocks noChangeArrowheads="1"/>
          </p:cNvSpPr>
          <p:nvPr/>
        </p:nvSpPr>
        <p:spPr bwMode="auto">
          <a:xfrm>
            <a:off x="6934200" y="5110163"/>
            <a:ext cx="1042988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55" name="Rectangle 23"/>
          <p:cNvSpPr>
            <a:spLocks noChangeArrowheads="1"/>
          </p:cNvSpPr>
          <p:nvPr/>
        </p:nvSpPr>
        <p:spPr bwMode="auto">
          <a:xfrm>
            <a:off x="5891213" y="5110163"/>
            <a:ext cx="1042987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56" name="Rectangle 24"/>
          <p:cNvSpPr>
            <a:spLocks noChangeArrowheads="1"/>
          </p:cNvSpPr>
          <p:nvPr/>
        </p:nvSpPr>
        <p:spPr bwMode="auto">
          <a:xfrm>
            <a:off x="4848225" y="5110163"/>
            <a:ext cx="1042988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57" name="Rectangle 25"/>
          <p:cNvSpPr>
            <a:spLocks noChangeArrowheads="1"/>
          </p:cNvSpPr>
          <p:nvPr/>
        </p:nvSpPr>
        <p:spPr bwMode="auto">
          <a:xfrm>
            <a:off x="3805238" y="5110163"/>
            <a:ext cx="1042987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58" name="Rectangle 26"/>
          <p:cNvSpPr>
            <a:spLocks noChangeArrowheads="1"/>
          </p:cNvSpPr>
          <p:nvPr/>
        </p:nvSpPr>
        <p:spPr bwMode="auto">
          <a:xfrm>
            <a:off x="2762250" y="5110163"/>
            <a:ext cx="1042988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59" name="Rectangle 27"/>
          <p:cNvSpPr>
            <a:spLocks noChangeArrowheads="1"/>
          </p:cNvSpPr>
          <p:nvPr/>
        </p:nvSpPr>
        <p:spPr bwMode="auto">
          <a:xfrm>
            <a:off x="1719263" y="5110163"/>
            <a:ext cx="1042987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60" name="Rectangle 28"/>
          <p:cNvSpPr>
            <a:spLocks noChangeArrowheads="1"/>
          </p:cNvSpPr>
          <p:nvPr/>
        </p:nvSpPr>
        <p:spPr bwMode="auto">
          <a:xfrm>
            <a:off x="142875" y="5110163"/>
            <a:ext cx="1576388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None/>
            </a:pPr>
            <a:r>
              <a:rPr lang="en-US" sz="1200" b="0">
                <a:effectLst>
                  <a:outerShdw blurRad="38100" dist="38100" dir="2700000" algn="tl">
                    <a:srgbClr val="000000"/>
                  </a:outerShdw>
                </a:effectLst>
              </a:rPr>
              <a:t>Neural Nets</a:t>
            </a:r>
          </a:p>
        </p:txBody>
      </p:sp>
      <p:sp>
        <p:nvSpPr>
          <p:cNvPr id="120861" name="Rectangle 29"/>
          <p:cNvSpPr>
            <a:spLocks noChangeArrowheads="1"/>
          </p:cNvSpPr>
          <p:nvPr/>
        </p:nvSpPr>
        <p:spPr bwMode="auto">
          <a:xfrm>
            <a:off x="7977188" y="4529138"/>
            <a:ext cx="1042987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62" name="Rectangle 30"/>
          <p:cNvSpPr>
            <a:spLocks noChangeArrowheads="1"/>
          </p:cNvSpPr>
          <p:nvPr/>
        </p:nvSpPr>
        <p:spPr bwMode="auto">
          <a:xfrm>
            <a:off x="6934200" y="4529138"/>
            <a:ext cx="1042988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63" name="Rectangle 31"/>
          <p:cNvSpPr>
            <a:spLocks noChangeArrowheads="1"/>
          </p:cNvSpPr>
          <p:nvPr/>
        </p:nvSpPr>
        <p:spPr bwMode="auto">
          <a:xfrm>
            <a:off x="5891213" y="4529138"/>
            <a:ext cx="1042987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64" name="Rectangle 32"/>
          <p:cNvSpPr>
            <a:spLocks noChangeArrowheads="1"/>
          </p:cNvSpPr>
          <p:nvPr/>
        </p:nvSpPr>
        <p:spPr bwMode="auto">
          <a:xfrm>
            <a:off x="4848225" y="4529138"/>
            <a:ext cx="1042988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65" name="Rectangle 33"/>
          <p:cNvSpPr>
            <a:spLocks noChangeArrowheads="1"/>
          </p:cNvSpPr>
          <p:nvPr/>
        </p:nvSpPr>
        <p:spPr bwMode="auto">
          <a:xfrm>
            <a:off x="3805238" y="4529138"/>
            <a:ext cx="1042987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66" name="Rectangle 34"/>
          <p:cNvSpPr>
            <a:spLocks noChangeArrowheads="1"/>
          </p:cNvSpPr>
          <p:nvPr/>
        </p:nvSpPr>
        <p:spPr bwMode="auto">
          <a:xfrm>
            <a:off x="2762250" y="4529138"/>
            <a:ext cx="1042988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67" name="Rectangle 35"/>
          <p:cNvSpPr>
            <a:spLocks noChangeArrowheads="1"/>
          </p:cNvSpPr>
          <p:nvPr/>
        </p:nvSpPr>
        <p:spPr bwMode="auto">
          <a:xfrm>
            <a:off x="1719263" y="4529138"/>
            <a:ext cx="1042987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68" name="Rectangle 36"/>
          <p:cNvSpPr>
            <a:spLocks noChangeArrowheads="1"/>
          </p:cNvSpPr>
          <p:nvPr/>
        </p:nvSpPr>
        <p:spPr bwMode="auto">
          <a:xfrm>
            <a:off x="142875" y="4529138"/>
            <a:ext cx="1576388" cy="581025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None/>
            </a:pPr>
            <a:r>
              <a:rPr lang="en-US" sz="1200" b="0">
                <a:effectLst>
                  <a:outerShdw blurRad="38100" dist="38100" dir="2700000" algn="tl">
                    <a:srgbClr val="000000"/>
                  </a:outerShdw>
                </a:effectLst>
              </a:rPr>
              <a:t>Naïve Bayes</a:t>
            </a:r>
          </a:p>
        </p:txBody>
      </p:sp>
      <p:sp>
        <p:nvSpPr>
          <p:cNvPr id="120869" name="Rectangle 37"/>
          <p:cNvSpPr>
            <a:spLocks noChangeArrowheads="1"/>
          </p:cNvSpPr>
          <p:nvPr/>
        </p:nvSpPr>
        <p:spPr bwMode="auto">
          <a:xfrm>
            <a:off x="7977188" y="3943350"/>
            <a:ext cx="1042987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70" name="Rectangle 38"/>
          <p:cNvSpPr>
            <a:spLocks noChangeArrowheads="1"/>
          </p:cNvSpPr>
          <p:nvPr/>
        </p:nvSpPr>
        <p:spPr bwMode="auto">
          <a:xfrm>
            <a:off x="6934200" y="3943350"/>
            <a:ext cx="1042988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71" name="Rectangle 39"/>
          <p:cNvSpPr>
            <a:spLocks noChangeArrowheads="1"/>
          </p:cNvSpPr>
          <p:nvPr/>
        </p:nvSpPr>
        <p:spPr bwMode="auto">
          <a:xfrm>
            <a:off x="5891213" y="3943350"/>
            <a:ext cx="1042987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72" name="Rectangle 40"/>
          <p:cNvSpPr>
            <a:spLocks noChangeArrowheads="1"/>
          </p:cNvSpPr>
          <p:nvPr/>
        </p:nvSpPr>
        <p:spPr bwMode="auto">
          <a:xfrm>
            <a:off x="4848225" y="3943350"/>
            <a:ext cx="1042988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73" name="Rectangle 41"/>
          <p:cNvSpPr>
            <a:spLocks noChangeArrowheads="1"/>
          </p:cNvSpPr>
          <p:nvPr/>
        </p:nvSpPr>
        <p:spPr bwMode="auto">
          <a:xfrm>
            <a:off x="3805238" y="3943350"/>
            <a:ext cx="1042987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74" name="Rectangle 42"/>
          <p:cNvSpPr>
            <a:spLocks noChangeArrowheads="1"/>
          </p:cNvSpPr>
          <p:nvPr/>
        </p:nvSpPr>
        <p:spPr bwMode="auto">
          <a:xfrm>
            <a:off x="2762250" y="3943350"/>
            <a:ext cx="1042988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75" name="Rectangle 43"/>
          <p:cNvSpPr>
            <a:spLocks noChangeArrowheads="1"/>
          </p:cNvSpPr>
          <p:nvPr/>
        </p:nvSpPr>
        <p:spPr bwMode="auto">
          <a:xfrm>
            <a:off x="1719263" y="3943350"/>
            <a:ext cx="1042987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76" name="Rectangle 44"/>
          <p:cNvSpPr>
            <a:spLocks noChangeArrowheads="1"/>
          </p:cNvSpPr>
          <p:nvPr/>
        </p:nvSpPr>
        <p:spPr bwMode="auto">
          <a:xfrm>
            <a:off x="142875" y="3943350"/>
            <a:ext cx="1576388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None/>
            </a:pPr>
            <a:r>
              <a:rPr lang="en-US" sz="1200" b="0">
                <a:effectLst>
                  <a:outerShdw blurRad="38100" dist="38100" dir="2700000" algn="tl">
                    <a:srgbClr val="000000"/>
                  </a:outerShdw>
                </a:effectLst>
              </a:rPr>
              <a:t>Logistic Regression</a:t>
            </a:r>
          </a:p>
        </p:txBody>
      </p:sp>
      <p:sp>
        <p:nvSpPr>
          <p:cNvPr id="120877" name="Rectangle 45"/>
          <p:cNvSpPr>
            <a:spLocks noChangeArrowheads="1"/>
          </p:cNvSpPr>
          <p:nvPr/>
        </p:nvSpPr>
        <p:spPr bwMode="auto">
          <a:xfrm>
            <a:off x="7977188" y="3357563"/>
            <a:ext cx="1042987" cy="58578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78" name="Rectangle 46"/>
          <p:cNvSpPr>
            <a:spLocks noChangeArrowheads="1"/>
          </p:cNvSpPr>
          <p:nvPr/>
        </p:nvSpPr>
        <p:spPr bwMode="auto">
          <a:xfrm>
            <a:off x="6934200" y="3357563"/>
            <a:ext cx="1042988" cy="58578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79" name="Rectangle 47"/>
          <p:cNvSpPr>
            <a:spLocks noChangeArrowheads="1"/>
          </p:cNvSpPr>
          <p:nvPr/>
        </p:nvSpPr>
        <p:spPr bwMode="auto">
          <a:xfrm>
            <a:off x="5891213" y="3357563"/>
            <a:ext cx="1042987" cy="58578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80" name="Rectangle 48"/>
          <p:cNvSpPr>
            <a:spLocks noChangeArrowheads="1"/>
          </p:cNvSpPr>
          <p:nvPr/>
        </p:nvSpPr>
        <p:spPr bwMode="auto">
          <a:xfrm>
            <a:off x="4848225" y="3357563"/>
            <a:ext cx="1042988" cy="58578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81" name="Rectangle 49"/>
          <p:cNvSpPr>
            <a:spLocks noChangeArrowheads="1"/>
          </p:cNvSpPr>
          <p:nvPr/>
        </p:nvSpPr>
        <p:spPr bwMode="auto">
          <a:xfrm>
            <a:off x="3805238" y="3357563"/>
            <a:ext cx="1042987" cy="58578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82" name="Rectangle 50"/>
          <p:cNvSpPr>
            <a:spLocks noChangeArrowheads="1"/>
          </p:cNvSpPr>
          <p:nvPr/>
        </p:nvSpPr>
        <p:spPr bwMode="auto">
          <a:xfrm>
            <a:off x="2762250" y="3357563"/>
            <a:ext cx="1042988" cy="58578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83" name="Rectangle 51"/>
          <p:cNvSpPr>
            <a:spLocks noChangeArrowheads="1"/>
          </p:cNvSpPr>
          <p:nvPr/>
        </p:nvSpPr>
        <p:spPr bwMode="auto">
          <a:xfrm>
            <a:off x="1719263" y="3357563"/>
            <a:ext cx="1042987" cy="58578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2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84" name="Rectangle 52"/>
          <p:cNvSpPr>
            <a:spLocks noChangeArrowheads="1"/>
          </p:cNvSpPr>
          <p:nvPr/>
        </p:nvSpPr>
        <p:spPr bwMode="auto">
          <a:xfrm>
            <a:off x="142875" y="3357563"/>
            <a:ext cx="1576388" cy="58578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None/>
            </a:pPr>
            <a:r>
              <a:rPr lang="en-US" sz="1200" b="0">
                <a:effectLst>
                  <a:outerShdw blurRad="38100" dist="38100" dir="2700000" algn="tl">
                    <a:srgbClr val="000000"/>
                  </a:outerShdw>
                </a:effectLst>
              </a:rPr>
              <a:t>Linear Regression</a:t>
            </a:r>
          </a:p>
        </p:txBody>
      </p:sp>
      <p:sp>
        <p:nvSpPr>
          <p:cNvPr id="120885" name="Rectangle 53"/>
          <p:cNvSpPr>
            <a:spLocks noChangeArrowheads="1"/>
          </p:cNvSpPr>
          <p:nvPr/>
        </p:nvSpPr>
        <p:spPr bwMode="auto">
          <a:xfrm>
            <a:off x="7977188" y="2771775"/>
            <a:ext cx="1042987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86" name="Rectangle 54"/>
          <p:cNvSpPr>
            <a:spLocks noChangeArrowheads="1"/>
          </p:cNvSpPr>
          <p:nvPr/>
        </p:nvSpPr>
        <p:spPr bwMode="auto">
          <a:xfrm>
            <a:off x="6934200" y="2771775"/>
            <a:ext cx="1042988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87" name="Rectangle 55"/>
          <p:cNvSpPr>
            <a:spLocks noChangeArrowheads="1"/>
          </p:cNvSpPr>
          <p:nvPr/>
        </p:nvSpPr>
        <p:spPr bwMode="auto">
          <a:xfrm>
            <a:off x="5891213" y="2771775"/>
            <a:ext cx="1042987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88" name="Rectangle 56"/>
          <p:cNvSpPr>
            <a:spLocks noChangeArrowheads="1"/>
          </p:cNvSpPr>
          <p:nvPr/>
        </p:nvSpPr>
        <p:spPr bwMode="auto">
          <a:xfrm>
            <a:off x="4848225" y="2771775"/>
            <a:ext cx="1042988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89" name="Rectangle 57"/>
          <p:cNvSpPr>
            <a:spLocks noChangeArrowheads="1"/>
          </p:cNvSpPr>
          <p:nvPr/>
        </p:nvSpPr>
        <p:spPr bwMode="auto">
          <a:xfrm>
            <a:off x="3805238" y="2771775"/>
            <a:ext cx="1042987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90" name="Rectangle 58"/>
          <p:cNvSpPr>
            <a:spLocks noChangeArrowheads="1"/>
          </p:cNvSpPr>
          <p:nvPr/>
        </p:nvSpPr>
        <p:spPr bwMode="auto">
          <a:xfrm>
            <a:off x="2762250" y="2771775"/>
            <a:ext cx="1042988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91" name="Rectangle 59"/>
          <p:cNvSpPr>
            <a:spLocks noChangeArrowheads="1"/>
          </p:cNvSpPr>
          <p:nvPr/>
        </p:nvSpPr>
        <p:spPr bwMode="auto">
          <a:xfrm>
            <a:off x="1719263" y="2771775"/>
            <a:ext cx="1042987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92" name="Rectangle 60"/>
          <p:cNvSpPr>
            <a:spLocks noChangeArrowheads="1"/>
          </p:cNvSpPr>
          <p:nvPr/>
        </p:nvSpPr>
        <p:spPr bwMode="auto">
          <a:xfrm>
            <a:off x="142875" y="2771775"/>
            <a:ext cx="1576388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None/>
            </a:pPr>
            <a:r>
              <a:rPr lang="en-US" sz="1200" b="0">
                <a:effectLst>
                  <a:outerShdw blurRad="38100" dist="38100" dir="2700000" algn="tl">
                    <a:srgbClr val="000000"/>
                  </a:outerShdw>
                </a:effectLst>
              </a:rPr>
              <a:t>Decision Trees</a:t>
            </a:r>
          </a:p>
        </p:txBody>
      </p:sp>
      <p:sp>
        <p:nvSpPr>
          <p:cNvPr id="120893" name="Rectangle 61"/>
          <p:cNvSpPr>
            <a:spLocks noChangeArrowheads="1"/>
          </p:cNvSpPr>
          <p:nvPr/>
        </p:nvSpPr>
        <p:spPr bwMode="auto">
          <a:xfrm>
            <a:off x="7977188" y="2192338"/>
            <a:ext cx="1042987" cy="57943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94" name="Rectangle 62"/>
          <p:cNvSpPr>
            <a:spLocks noChangeArrowheads="1"/>
          </p:cNvSpPr>
          <p:nvPr/>
        </p:nvSpPr>
        <p:spPr bwMode="auto">
          <a:xfrm>
            <a:off x="6934200" y="2192338"/>
            <a:ext cx="1042988" cy="57943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95" name="Rectangle 63"/>
          <p:cNvSpPr>
            <a:spLocks noChangeArrowheads="1"/>
          </p:cNvSpPr>
          <p:nvPr/>
        </p:nvSpPr>
        <p:spPr bwMode="auto">
          <a:xfrm>
            <a:off x="5891213" y="2192338"/>
            <a:ext cx="1042987" cy="57943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96" name="Rectangle 64"/>
          <p:cNvSpPr>
            <a:spLocks noChangeArrowheads="1"/>
          </p:cNvSpPr>
          <p:nvPr/>
        </p:nvSpPr>
        <p:spPr bwMode="auto">
          <a:xfrm>
            <a:off x="4848225" y="2192338"/>
            <a:ext cx="1042988" cy="57943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97" name="Rectangle 65"/>
          <p:cNvSpPr>
            <a:spLocks noChangeArrowheads="1"/>
          </p:cNvSpPr>
          <p:nvPr/>
        </p:nvSpPr>
        <p:spPr bwMode="auto">
          <a:xfrm>
            <a:off x="3805238" y="2192338"/>
            <a:ext cx="1042987" cy="57943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98" name="Rectangle 66"/>
          <p:cNvSpPr>
            <a:spLocks noChangeArrowheads="1"/>
          </p:cNvSpPr>
          <p:nvPr/>
        </p:nvSpPr>
        <p:spPr bwMode="auto">
          <a:xfrm>
            <a:off x="2762250" y="2192338"/>
            <a:ext cx="1042988" cy="57943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899" name="Rectangle 67"/>
          <p:cNvSpPr>
            <a:spLocks noChangeArrowheads="1"/>
          </p:cNvSpPr>
          <p:nvPr/>
        </p:nvSpPr>
        <p:spPr bwMode="auto">
          <a:xfrm>
            <a:off x="1719263" y="2192338"/>
            <a:ext cx="1042987" cy="57943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2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900" name="Rectangle 68"/>
          <p:cNvSpPr>
            <a:spLocks noChangeArrowheads="1"/>
          </p:cNvSpPr>
          <p:nvPr/>
        </p:nvSpPr>
        <p:spPr bwMode="auto">
          <a:xfrm>
            <a:off x="142875" y="2192338"/>
            <a:ext cx="1576388" cy="579437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None/>
            </a:pPr>
            <a:r>
              <a:rPr lang="en-US" sz="1200" b="0">
                <a:effectLst>
                  <a:outerShdw blurRad="38100" dist="38100" dir="2700000" algn="tl">
                    <a:srgbClr val="000000"/>
                  </a:outerShdw>
                </a:effectLst>
              </a:rPr>
              <a:t>Clustering</a:t>
            </a:r>
          </a:p>
        </p:txBody>
      </p:sp>
      <p:sp>
        <p:nvSpPr>
          <p:cNvPr id="120901" name="Rectangle 69"/>
          <p:cNvSpPr>
            <a:spLocks noChangeArrowheads="1"/>
          </p:cNvSpPr>
          <p:nvPr/>
        </p:nvSpPr>
        <p:spPr bwMode="auto">
          <a:xfrm>
            <a:off x="7977188" y="1606550"/>
            <a:ext cx="1042987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902" name="Rectangle 70"/>
          <p:cNvSpPr>
            <a:spLocks noChangeArrowheads="1"/>
          </p:cNvSpPr>
          <p:nvPr/>
        </p:nvSpPr>
        <p:spPr bwMode="auto">
          <a:xfrm>
            <a:off x="6934200" y="1606550"/>
            <a:ext cx="1042988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903" name="Rectangle 71"/>
          <p:cNvSpPr>
            <a:spLocks noChangeArrowheads="1"/>
          </p:cNvSpPr>
          <p:nvPr/>
        </p:nvSpPr>
        <p:spPr bwMode="auto">
          <a:xfrm>
            <a:off x="5891213" y="1606550"/>
            <a:ext cx="1042987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904" name="Rectangle 72"/>
          <p:cNvSpPr>
            <a:spLocks noChangeArrowheads="1"/>
          </p:cNvSpPr>
          <p:nvPr/>
        </p:nvSpPr>
        <p:spPr bwMode="auto">
          <a:xfrm>
            <a:off x="4848225" y="1606550"/>
            <a:ext cx="1042988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905" name="Rectangle 73"/>
          <p:cNvSpPr>
            <a:spLocks noChangeArrowheads="1"/>
          </p:cNvSpPr>
          <p:nvPr/>
        </p:nvSpPr>
        <p:spPr bwMode="auto">
          <a:xfrm>
            <a:off x="3805238" y="1606550"/>
            <a:ext cx="1042987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906" name="Rectangle 74"/>
          <p:cNvSpPr>
            <a:spLocks noChangeArrowheads="1"/>
          </p:cNvSpPr>
          <p:nvPr/>
        </p:nvSpPr>
        <p:spPr bwMode="auto">
          <a:xfrm>
            <a:off x="2762250" y="1606550"/>
            <a:ext cx="1042988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907" name="Rectangle 75"/>
          <p:cNvSpPr>
            <a:spLocks noChangeArrowheads="1"/>
          </p:cNvSpPr>
          <p:nvPr/>
        </p:nvSpPr>
        <p:spPr bwMode="auto">
          <a:xfrm>
            <a:off x="1719263" y="1606550"/>
            <a:ext cx="1042987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None/>
              <a:defRPr/>
            </a:pPr>
            <a:endParaRPr lang="es-CL" sz="1800"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sp>
        <p:nvSpPr>
          <p:cNvPr id="120908" name="Rectangle 76"/>
          <p:cNvSpPr>
            <a:spLocks noChangeArrowheads="1"/>
          </p:cNvSpPr>
          <p:nvPr/>
        </p:nvSpPr>
        <p:spPr bwMode="auto">
          <a:xfrm>
            <a:off x="142875" y="1606550"/>
            <a:ext cx="1576388" cy="585788"/>
          </a:xfrm>
          <a:prstGeom prst="rect">
            <a:avLst/>
          </a:prstGeom>
          <a:gradFill rotWithShape="1">
            <a:gsLst>
              <a:gs pos="0">
                <a:schemeClr val="accent1">
                  <a:alpha val="57001"/>
                </a:schemeClr>
              </a:gs>
              <a:gs pos="100000">
                <a:schemeClr val="accent1">
                  <a:gamma/>
                  <a:shade val="50980"/>
                  <a:invGamma/>
                  <a:alpha val="56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None/>
            </a:pPr>
            <a:r>
              <a:rPr lang="en-US" sz="1200" b="0">
                <a:effectLst>
                  <a:outerShdw blurRad="38100" dist="38100" dir="2700000" algn="tl">
                    <a:srgbClr val="000000"/>
                  </a:outerShdw>
                </a:effectLst>
              </a:rPr>
              <a:t>Association Rules</a:t>
            </a:r>
          </a:p>
        </p:txBody>
      </p:sp>
      <p:sp>
        <p:nvSpPr>
          <p:cNvPr id="31819" name="Line 77"/>
          <p:cNvSpPr>
            <a:spLocks noChangeShapeType="1"/>
          </p:cNvSpPr>
          <p:nvPr/>
        </p:nvSpPr>
        <p:spPr bwMode="auto">
          <a:xfrm>
            <a:off x="142875" y="1606550"/>
            <a:ext cx="887730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20" name="Line 78"/>
          <p:cNvSpPr>
            <a:spLocks noChangeShapeType="1"/>
          </p:cNvSpPr>
          <p:nvPr/>
        </p:nvSpPr>
        <p:spPr bwMode="auto">
          <a:xfrm>
            <a:off x="142875" y="2192338"/>
            <a:ext cx="8877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21" name="Line 79"/>
          <p:cNvSpPr>
            <a:spLocks noChangeShapeType="1"/>
          </p:cNvSpPr>
          <p:nvPr/>
        </p:nvSpPr>
        <p:spPr bwMode="auto">
          <a:xfrm>
            <a:off x="142875" y="2771775"/>
            <a:ext cx="8877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22" name="Line 80"/>
          <p:cNvSpPr>
            <a:spLocks noChangeShapeType="1"/>
          </p:cNvSpPr>
          <p:nvPr/>
        </p:nvSpPr>
        <p:spPr bwMode="auto">
          <a:xfrm>
            <a:off x="142875" y="3357563"/>
            <a:ext cx="8877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23" name="Line 81"/>
          <p:cNvSpPr>
            <a:spLocks noChangeShapeType="1"/>
          </p:cNvSpPr>
          <p:nvPr/>
        </p:nvSpPr>
        <p:spPr bwMode="auto">
          <a:xfrm>
            <a:off x="142875" y="3943350"/>
            <a:ext cx="8877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24" name="Line 82"/>
          <p:cNvSpPr>
            <a:spLocks noChangeShapeType="1"/>
          </p:cNvSpPr>
          <p:nvPr/>
        </p:nvSpPr>
        <p:spPr bwMode="auto">
          <a:xfrm>
            <a:off x="142875" y="4529138"/>
            <a:ext cx="8877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25" name="Line 83"/>
          <p:cNvSpPr>
            <a:spLocks noChangeShapeType="1"/>
          </p:cNvSpPr>
          <p:nvPr/>
        </p:nvSpPr>
        <p:spPr bwMode="auto">
          <a:xfrm>
            <a:off x="142875" y="5110163"/>
            <a:ext cx="8877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26" name="Line 84"/>
          <p:cNvSpPr>
            <a:spLocks noChangeShapeType="1"/>
          </p:cNvSpPr>
          <p:nvPr/>
        </p:nvSpPr>
        <p:spPr bwMode="auto">
          <a:xfrm>
            <a:off x="142875" y="5691188"/>
            <a:ext cx="8877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27" name="Line 85"/>
          <p:cNvSpPr>
            <a:spLocks noChangeShapeType="1"/>
          </p:cNvSpPr>
          <p:nvPr/>
        </p:nvSpPr>
        <p:spPr bwMode="auto">
          <a:xfrm>
            <a:off x="142875" y="6276975"/>
            <a:ext cx="8877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28" name="Line 86"/>
          <p:cNvSpPr>
            <a:spLocks noChangeShapeType="1"/>
          </p:cNvSpPr>
          <p:nvPr/>
        </p:nvSpPr>
        <p:spPr bwMode="auto">
          <a:xfrm>
            <a:off x="142875" y="6858000"/>
            <a:ext cx="887730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29" name="Line 87"/>
          <p:cNvSpPr>
            <a:spLocks noChangeShapeType="1"/>
          </p:cNvSpPr>
          <p:nvPr/>
        </p:nvSpPr>
        <p:spPr bwMode="auto">
          <a:xfrm>
            <a:off x="142875" y="1606550"/>
            <a:ext cx="0" cy="525145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30" name="Line 88"/>
          <p:cNvSpPr>
            <a:spLocks noChangeShapeType="1"/>
          </p:cNvSpPr>
          <p:nvPr/>
        </p:nvSpPr>
        <p:spPr bwMode="auto">
          <a:xfrm>
            <a:off x="1719263" y="1606550"/>
            <a:ext cx="0" cy="5251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31" name="Line 89"/>
          <p:cNvSpPr>
            <a:spLocks noChangeShapeType="1"/>
          </p:cNvSpPr>
          <p:nvPr/>
        </p:nvSpPr>
        <p:spPr bwMode="auto">
          <a:xfrm>
            <a:off x="2762250" y="1606550"/>
            <a:ext cx="0" cy="5251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32" name="Line 90"/>
          <p:cNvSpPr>
            <a:spLocks noChangeShapeType="1"/>
          </p:cNvSpPr>
          <p:nvPr/>
        </p:nvSpPr>
        <p:spPr bwMode="auto">
          <a:xfrm>
            <a:off x="3805238" y="1606550"/>
            <a:ext cx="0" cy="5251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33" name="Line 91"/>
          <p:cNvSpPr>
            <a:spLocks noChangeShapeType="1"/>
          </p:cNvSpPr>
          <p:nvPr/>
        </p:nvSpPr>
        <p:spPr bwMode="auto">
          <a:xfrm>
            <a:off x="4848225" y="1606550"/>
            <a:ext cx="0" cy="5251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34" name="Line 92"/>
          <p:cNvSpPr>
            <a:spLocks noChangeShapeType="1"/>
          </p:cNvSpPr>
          <p:nvPr/>
        </p:nvSpPr>
        <p:spPr bwMode="auto">
          <a:xfrm>
            <a:off x="5891213" y="1606550"/>
            <a:ext cx="0" cy="5251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35" name="Line 93"/>
          <p:cNvSpPr>
            <a:spLocks noChangeShapeType="1"/>
          </p:cNvSpPr>
          <p:nvPr/>
        </p:nvSpPr>
        <p:spPr bwMode="auto">
          <a:xfrm>
            <a:off x="6934200" y="1606550"/>
            <a:ext cx="0" cy="5251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36" name="Line 94"/>
          <p:cNvSpPr>
            <a:spLocks noChangeShapeType="1"/>
          </p:cNvSpPr>
          <p:nvPr/>
        </p:nvSpPr>
        <p:spPr bwMode="auto">
          <a:xfrm>
            <a:off x="7977188" y="1606550"/>
            <a:ext cx="0" cy="5251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37" name="Line 95"/>
          <p:cNvSpPr>
            <a:spLocks noChangeShapeType="1"/>
          </p:cNvSpPr>
          <p:nvPr/>
        </p:nvSpPr>
        <p:spPr bwMode="auto">
          <a:xfrm>
            <a:off x="9020175" y="1606550"/>
            <a:ext cx="0" cy="525145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928" name="Rectangle 96"/>
          <p:cNvSpPr>
            <a:spLocks noChangeArrowheads="1"/>
          </p:cNvSpPr>
          <p:nvPr/>
        </p:nvSpPr>
        <p:spPr bwMode="auto">
          <a:xfrm rot="19800000">
            <a:off x="1812925" y="1047750"/>
            <a:ext cx="10556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/>
            <a:r>
              <a:rPr lang="en-US" sz="1200" b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charset="0"/>
              </a:rPr>
              <a:t>Classification</a:t>
            </a:r>
          </a:p>
        </p:txBody>
      </p:sp>
      <p:sp>
        <p:nvSpPr>
          <p:cNvPr id="120929" name="Rectangle 97"/>
          <p:cNvSpPr>
            <a:spLocks noChangeArrowheads="1"/>
          </p:cNvSpPr>
          <p:nvPr/>
        </p:nvSpPr>
        <p:spPr bwMode="auto">
          <a:xfrm rot="19800000">
            <a:off x="3979863" y="1047750"/>
            <a:ext cx="1001712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55000"/>
              <a:buFont typeface="Wingdings" charset="0"/>
              <a:buNone/>
            </a:pPr>
            <a:r>
              <a:rPr lang="en-US" sz="1400" b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charset="0"/>
              </a:rPr>
              <a:t>Estimation</a:t>
            </a:r>
          </a:p>
        </p:txBody>
      </p:sp>
      <p:sp>
        <p:nvSpPr>
          <p:cNvPr id="120930" name="Rectangle 98"/>
          <p:cNvSpPr>
            <a:spLocks noChangeArrowheads="1"/>
          </p:cNvSpPr>
          <p:nvPr/>
        </p:nvSpPr>
        <p:spPr bwMode="auto">
          <a:xfrm rot="19800000">
            <a:off x="2970213" y="974725"/>
            <a:ext cx="11064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/>
            <a:r>
              <a:rPr lang="en-US" sz="1200" b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charset="0"/>
              </a:rPr>
              <a:t>Segmentation</a:t>
            </a:r>
          </a:p>
        </p:txBody>
      </p:sp>
      <p:sp>
        <p:nvSpPr>
          <p:cNvPr id="120931" name="Rectangle 99"/>
          <p:cNvSpPr>
            <a:spLocks noChangeArrowheads="1"/>
          </p:cNvSpPr>
          <p:nvPr/>
        </p:nvSpPr>
        <p:spPr bwMode="auto">
          <a:xfrm rot="19800000">
            <a:off x="5021263" y="979488"/>
            <a:ext cx="9366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55000"/>
              <a:buFont typeface="Wingdings" charset="0"/>
              <a:buNone/>
            </a:pPr>
            <a:r>
              <a:rPr lang="en-US" sz="1200" b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charset="0"/>
              </a:rPr>
              <a:t>Association</a:t>
            </a:r>
          </a:p>
        </p:txBody>
      </p:sp>
      <p:sp>
        <p:nvSpPr>
          <p:cNvPr id="120932" name="Rectangle 100"/>
          <p:cNvSpPr>
            <a:spLocks noChangeArrowheads="1"/>
          </p:cNvSpPr>
          <p:nvPr/>
        </p:nvSpPr>
        <p:spPr bwMode="auto">
          <a:xfrm rot="19800000">
            <a:off x="6096000" y="962025"/>
            <a:ext cx="94456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55000"/>
              <a:buFont typeface="Wingdings" charset="0"/>
              <a:buNone/>
            </a:pPr>
            <a:r>
              <a:rPr lang="en-US" sz="1200" b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charset="0"/>
              </a:rPr>
              <a:t>Forecasting</a:t>
            </a:r>
          </a:p>
        </p:txBody>
      </p:sp>
      <p:sp>
        <p:nvSpPr>
          <p:cNvPr id="120933" name="Rectangle 101"/>
          <p:cNvSpPr>
            <a:spLocks noChangeArrowheads="1"/>
          </p:cNvSpPr>
          <p:nvPr/>
        </p:nvSpPr>
        <p:spPr bwMode="auto">
          <a:xfrm rot="19800000">
            <a:off x="6969125" y="1003300"/>
            <a:ext cx="102711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55000"/>
              <a:buFont typeface="Wingdings" charset="0"/>
              <a:buNone/>
            </a:pPr>
            <a:r>
              <a:rPr lang="en-US" sz="1200" b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charset="0"/>
              </a:rPr>
              <a:t>Text Analysis</a:t>
            </a:r>
          </a:p>
        </p:txBody>
      </p:sp>
      <p:sp>
        <p:nvSpPr>
          <p:cNvPr id="120934" name="Rectangle 102"/>
          <p:cNvSpPr>
            <a:spLocks noChangeArrowheads="1"/>
          </p:cNvSpPr>
          <p:nvPr/>
        </p:nvSpPr>
        <p:spPr bwMode="auto">
          <a:xfrm rot="19800000">
            <a:off x="7908925" y="769938"/>
            <a:ext cx="1039813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55000"/>
              <a:buFont typeface="Wingdings" charset="0"/>
              <a:buNone/>
            </a:pPr>
            <a:r>
              <a:rPr lang="en-US" sz="1000" b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charset="0"/>
              </a:rPr>
              <a:t>Advanced Data 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55000"/>
              <a:buFont typeface="Wingdings" charset="0"/>
              <a:buNone/>
            </a:pPr>
            <a:r>
              <a:rPr lang="en-US" sz="1000" b="0"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charset="0"/>
              </a:rPr>
              <a:t>Exploration</a:t>
            </a:r>
          </a:p>
        </p:txBody>
      </p:sp>
      <p:pic>
        <p:nvPicPr>
          <p:cNvPr id="31845" name="Picture 105" descr="green checkmark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2789238"/>
            <a:ext cx="561975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846" name="Picture 106" descr="green checkmark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3951288"/>
            <a:ext cx="561975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847" name="Picture 107" descr="green checkmark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4570413"/>
            <a:ext cx="561975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848" name="Picture 108" descr="green checkmark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5103813"/>
            <a:ext cx="561975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849" name="Group 109"/>
          <p:cNvGrpSpPr>
            <a:grpSpLocks/>
          </p:cNvGrpSpPr>
          <p:nvPr/>
        </p:nvGrpSpPr>
        <p:grpSpPr bwMode="auto">
          <a:xfrm>
            <a:off x="3000375" y="2198688"/>
            <a:ext cx="561975" cy="4065587"/>
            <a:chOff x="1890" y="1385"/>
            <a:chExt cx="354" cy="2561"/>
          </a:xfrm>
        </p:grpSpPr>
        <p:pic>
          <p:nvPicPr>
            <p:cNvPr id="31885" name="Picture 110" descr="green checkmark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0" y="3599"/>
              <a:ext cx="354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886" name="Picture 111" descr="green checkmark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0" y="1385"/>
              <a:ext cx="354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850" name="Group 112"/>
          <p:cNvGrpSpPr>
            <a:grpSpLocks/>
          </p:cNvGrpSpPr>
          <p:nvPr/>
        </p:nvGrpSpPr>
        <p:grpSpPr bwMode="auto">
          <a:xfrm>
            <a:off x="8153400" y="1617663"/>
            <a:ext cx="561975" cy="5213350"/>
            <a:chOff x="5136" y="1019"/>
            <a:chExt cx="354" cy="3284"/>
          </a:xfrm>
        </p:grpSpPr>
        <p:pic>
          <p:nvPicPr>
            <p:cNvPr id="31879" name="Picture 113" descr="green checkmark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6" y="1757"/>
              <a:ext cx="354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880" name="Picture 114" descr="green checkmark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6" y="1385"/>
              <a:ext cx="354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881" name="Picture 115" descr="green checkmark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6" y="1019"/>
              <a:ext cx="354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882" name="Picture 116" descr="green checkmark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6" y="2849"/>
              <a:ext cx="354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883" name="Picture 117" descr="green checkmark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6" y="3581"/>
              <a:ext cx="354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884" name="Picture 118" descr="green checkmark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6" y="3956"/>
              <a:ext cx="354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1851" name="Picture 119" descr="green checkmark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575" y="6280150"/>
            <a:ext cx="561975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852" name="Group 120"/>
          <p:cNvGrpSpPr>
            <a:grpSpLocks/>
          </p:cNvGrpSpPr>
          <p:nvPr/>
        </p:nvGrpSpPr>
        <p:grpSpPr bwMode="auto">
          <a:xfrm>
            <a:off x="4067175" y="2789238"/>
            <a:ext cx="561975" cy="2874962"/>
            <a:chOff x="2562" y="1757"/>
            <a:chExt cx="354" cy="1811"/>
          </a:xfrm>
        </p:grpSpPr>
        <p:pic>
          <p:nvPicPr>
            <p:cNvPr id="31875" name="Picture 121" descr="green checkmark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2" y="1757"/>
              <a:ext cx="354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876" name="Picture 122" descr="green checkmark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2" y="2117"/>
              <a:ext cx="354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877" name="Picture 123" descr="green checkmark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2" y="2489"/>
              <a:ext cx="354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878" name="Picture 124" descr="green checkmark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2" y="3221"/>
              <a:ext cx="354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853" name="Group 125"/>
          <p:cNvGrpSpPr>
            <a:grpSpLocks/>
          </p:cNvGrpSpPr>
          <p:nvPr/>
        </p:nvGrpSpPr>
        <p:grpSpPr bwMode="auto">
          <a:xfrm>
            <a:off x="5105400" y="1627188"/>
            <a:ext cx="561975" cy="1712912"/>
            <a:chOff x="3216" y="1025"/>
            <a:chExt cx="354" cy="1079"/>
          </a:xfrm>
        </p:grpSpPr>
        <p:pic>
          <p:nvPicPr>
            <p:cNvPr id="31873" name="Picture 126" descr="green checkmark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1757"/>
              <a:ext cx="354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874" name="Picture 127" descr="green checkmark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1025"/>
              <a:ext cx="354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854" name="Group 128"/>
          <p:cNvGrpSpPr>
            <a:grpSpLocks/>
          </p:cNvGrpSpPr>
          <p:nvPr/>
        </p:nvGrpSpPr>
        <p:grpSpPr bwMode="auto">
          <a:xfrm>
            <a:off x="7172325" y="1617663"/>
            <a:ext cx="561975" cy="4056062"/>
            <a:chOff x="4518" y="1019"/>
            <a:chExt cx="354" cy="2555"/>
          </a:xfrm>
        </p:grpSpPr>
        <p:pic>
          <p:nvPicPr>
            <p:cNvPr id="31869" name="Picture 129" descr="green checkmark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8" y="2879"/>
              <a:ext cx="354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870" name="Picture 130" descr="green checkmark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8" y="3227"/>
              <a:ext cx="354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871" name="Picture 131" descr="green checkmark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8" y="1019"/>
              <a:ext cx="354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872" name="Picture 132" descr="green checkmark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8" y="2489"/>
              <a:ext cx="354" cy="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855" name="AutoShape 134"/>
          <p:cNvSpPr>
            <a:spLocks noChangeArrowheads="1"/>
          </p:cNvSpPr>
          <p:nvPr/>
        </p:nvSpPr>
        <p:spPr bwMode="auto">
          <a:xfrm>
            <a:off x="2114550" y="1809750"/>
            <a:ext cx="228600" cy="228600"/>
          </a:xfrm>
          <a:prstGeom prst="flowChartConnector">
            <a:avLst/>
          </a:prstGeom>
          <a:gradFill rotWithShape="1">
            <a:gsLst>
              <a:gs pos="0">
                <a:srgbClr val="000000"/>
              </a:gs>
              <a:gs pos="50000">
                <a:srgbClr val="FFFF00"/>
              </a:gs>
              <a:gs pos="100000">
                <a:srgbClr val="000000"/>
              </a:gs>
            </a:gsLst>
            <a:lin ang="27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1856" name="AutoShape 135"/>
          <p:cNvSpPr>
            <a:spLocks noChangeArrowheads="1"/>
          </p:cNvSpPr>
          <p:nvPr/>
        </p:nvSpPr>
        <p:spPr bwMode="auto">
          <a:xfrm>
            <a:off x="2114550" y="2343150"/>
            <a:ext cx="228600" cy="228600"/>
          </a:xfrm>
          <a:prstGeom prst="flowChartConnector">
            <a:avLst/>
          </a:prstGeom>
          <a:gradFill rotWithShape="1">
            <a:gsLst>
              <a:gs pos="0">
                <a:srgbClr val="000000"/>
              </a:gs>
              <a:gs pos="50000">
                <a:srgbClr val="FFFF00"/>
              </a:gs>
              <a:gs pos="100000">
                <a:srgbClr val="000000"/>
              </a:gs>
            </a:gsLst>
            <a:lin ang="27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1857" name="AutoShape 136"/>
          <p:cNvSpPr>
            <a:spLocks noChangeArrowheads="1"/>
          </p:cNvSpPr>
          <p:nvPr/>
        </p:nvSpPr>
        <p:spPr bwMode="auto">
          <a:xfrm>
            <a:off x="2114550" y="5857875"/>
            <a:ext cx="228600" cy="228600"/>
          </a:xfrm>
          <a:prstGeom prst="flowChartConnector">
            <a:avLst/>
          </a:prstGeom>
          <a:gradFill rotWithShape="1">
            <a:gsLst>
              <a:gs pos="0">
                <a:srgbClr val="000000"/>
              </a:gs>
              <a:gs pos="50000">
                <a:srgbClr val="FFFF00"/>
              </a:gs>
              <a:gs pos="100000">
                <a:srgbClr val="000000"/>
              </a:gs>
            </a:gsLst>
            <a:lin ang="27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1858" name="AutoShape 137"/>
          <p:cNvSpPr>
            <a:spLocks noChangeArrowheads="1"/>
          </p:cNvSpPr>
          <p:nvPr/>
        </p:nvSpPr>
        <p:spPr bwMode="auto">
          <a:xfrm>
            <a:off x="4191000" y="2343150"/>
            <a:ext cx="228600" cy="228600"/>
          </a:xfrm>
          <a:prstGeom prst="flowChartConnector">
            <a:avLst/>
          </a:prstGeom>
          <a:gradFill rotWithShape="1">
            <a:gsLst>
              <a:gs pos="0">
                <a:srgbClr val="000000"/>
              </a:gs>
              <a:gs pos="50000">
                <a:srgbClr val="FFFF00"/>
              </a:gs>
              <a:gs pos="100000">
                <a:srgbClr val="000000"/>
              </a:gs>
            </a:gsLst>
            <a:lin ang="27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1859" name="AutoShape 138"/>
          <p:cNvSpPr>
            <a:spLocks noChangeArrowheads="1"/>
          </p:cNvSpPr>
          <p:nvPr/>
        </p:nvSpPr>
        <p:spPr bwMode="auto">
          <a:xfrm>
            <a:off x="4191000" y="5857875"/>
            <a:ext cx="228600" cy="228600"/>
          </a:xfrm>
          <a:prstGeom prst="flowChartConnector">
            <a:avLst/>
          </a:prstGeom>
          <a:gradFill rotWithShape="1">
            <a:gsLst>
              <a:gs pos="0">
                <a:srgbClr val="000000"/>
              </a:gs>
              <a:gs pos="50000">
                <a:srgbClr val="FFFF00"/>
              </a:gs>
              <a:gs pos="100000">
                <a:srgbClr val="000000"/>
              </a:gs>
            </a:gsLst>
            <a:lin ang="27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1860" name="AutoShape 139"/>
          <p:cNvSpPr>
            <a:spLocks noChangeArrowheads="1"/>
          </p:cNvSpPr>
          <p:nvPr/>
        </p:nvSpPr>
        <p:spPr bwMode="auto">
          <a:xfrm>
            <a:off x="5210175" y="2343150"/>
            <a:ext cx="228600" cy="228600"/>
          </a:xfrm>
          <a:prstGeom prst="flowChartConnector">
            <a:avLst/>
          </a:prstGeom>
          <a:gradFill rotWithShape="1">
            <a:gsLst>
              <a:gs pos="0">
                <a:srgbClr val="000000"/>
              </a:gs>
              <a:gs pos="50000">
                <a:srgbClr val="FFFF00"/>
              </a:gs>
              <a:gs pos="100000">
                <a:srgbClr val="000000"/>
              </a:gs>
            </a:gsLst>
            <a:lin ang="27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1861" name="AutoShape 140"/>
          <p:cNvSpPr>
            <a:spLocks noChangeArrowheads="1"/>
          </p:cNvSpPr>
          <p:nvPr/>
        </p:nvSpPr>
        <p:spPr bwMode="auto">
          <a:xfrm>
            <a:off x="5210175" y="5857875"/>
            <a:ext cx="228600" cy="228600"/>
          </a:xfrm>
          <a:prstGeom prst="flowChartConnector">
            <a:avLst/>
          </a:prstGeom>
          <a:gradFill rotWithShape="1">
            <a:gsLst>
              <a:gs pos="0">
                <a:srgbClr val="000000"/>
              </a:gs>
              <a:gs pos="50000">
                <a:srgbClr val="FFFF00"/>
              </a:gs>
              <a:gs pos="100000">
                <a:srgbClr val="000000"/>
              </a:gs>
            </a:gsLst>
            <a:lin ang="27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1862" name="AutoShape 141"/>
          <p:cNvSpPr>
            <a:spLocks noChangeArrowheads="1"/>
          </p:cNvSpPr>
          <p:nvPr/>
        </p:nvSpPr>
        <p:spPr bwMode="auto">
          <a:xfrm>
            <a:off x="5210175" y="4705350"/>
            <a:ext cx="228600" cy="228600"/>
          </a:xfrm>
          <a:prstGeom prst="flowChartConnector">
            <a:avLst/>
          </a:prstGeom>
          <a:gradFill rotWithShape="1">
            <a:gsLst>
              <a:gs pos="0">
                <a:srgbClr val="000000"/>
              </a:gs>
              <a:gs pos="50000">
                <a:srgbClr val="FFFF00"/>
              </a:gs>
              <a:gs pos="100000">
                <a:srgbClr val="000000"/>
              </a:gs>
            </a:gsLst>
            <a:lin ang="27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1863" name="AutoShape 142"/>
          <p:cNvSpPr>
            <a:spLocks noChangeArrowheads="1"/>
          </p:cNvSpPr>
          <p:nvPr/>
        </p:nvSpPr>
        <p:spPr bwMode="auto">
          <a:xfrm>
            <a:off x="7296150" y="2343150"/>
            <a:ext cx="228600" cy="228600"/>
          </a:xfrm>
          <a:prstGeom prst="flowChartConnector">
            <a:avLst/>
          </a:prstGeom>
          <a:gradFill rotWithShape="1">
            <a:gsLst>
              <a:gs pos="0">
                <a:srgbClr val="000000"/>
              </a:gs>
              <a:gs pos="50000">
                <a:srgbClr val="FFFF00"/>
              </a:gs>
              <a:gs pos="100000">
                <a:srgbClr val="000000"/>
              </a:gs>
            </a:gsLst>
            <a:lin ang="27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1864" name="AutoShape 143"/>
          <p:cNvSpPr>
            <a:spLocks noChangeArrowheads="1"/>
          </p:cNvSpPr>
          <p:nvPr/>
        </p:nvSpPr>
        <p:spPr bwMode="auto">
          <a:xfrm>
            <a:off x="7296150" y="2952750"/>
            <a:ext cx="228600" cy="228600"/>
          </a:xfrm>
          <a:prstGeom prst="flowChartConnector">
            <a:avLst/>
          </a:prstGeom>
          <a:gradFill rotWithShape="1">
            <a:gsLst>
              <a:gs pos="0">
                <a:srgbClr val="000000"/>
              </a:gs>
              <a:gs pos="50000">
                <a:srgbClr val="FFFF00"/>
              </a:gs>
              <a:gs pos="100000">
                <a:srgbClr val="000000"/>
              </a:gs>
            </a:gsLst>
            <a:lin ang="27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1865" name="AutoShape 144"/>
          <p:cNvSpPr>
            <a:spLocks noChangeArrowheads="1"/>
          </p:cNvSpPr>
          <p:nvPr/>
        </p:nvSpPr>
        <p:spPr bwMode="auto">
          <a:xfrm>
            <a:off x="8305800" y="3543300"/>
            <a:ext cx="228600" cy="228600"/>
          </a:xfrm>
          <a:prstGeom prst="flowChartConnector">
            <a:avLst/>
          </a:prstGeom>
          <a:gradFill rotWithShape="1">
            <a:gsLst>
              <a:gs pos="0">
                <a:srgbClr val="000000"/>
              </a:gs>
              <a:gs pos="50000">
                <a:srgbClr val="FFFF00"/>
              </a:gs>
              <a:gs pos="100000">
                <a:srgbClr val="000000"/>
              </a:gs>
            </a:gsLst>
            <a:lin ang="27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1866" name="AutoShape 145"/>
          <p:cNvSpPr>
            <a:spLocks noChangeArrowheads="1"/>
          </p:cNvSpPr>
          <p:nvPr/>
        </p:nvSpPr>
        <p:spPr bwMode="auto">
          <a:xfrm>
            <a:off x="8305800" y="4124325"/>
            <a:ext cx="228600" cy="228600"/>
          </a:xfrm>
          <a:prstGeom prst="flowChartConnector">
            <a:avLst/>
          </a:prstGeom>
          <a:gradFill rotWithShape="1">
            <a:gsLst>
              <a:gs pos="0">
                <a:srgbClr val="000000"/>
              </a:gs>
              <a:gs pos="50000">
                <a:srgbClr val="FFFF00"/>
              </a:gs>
              <a:gs pos="100000">
                <a:srgbClr val="000000"/>
              </a:gs>
            </a:gsLst>
            <a:lin ang="27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1867" name="AutoShape 146"/>
          <p:cNvSpPr>
            <a:spLocks noChangeArrowheads="1"/>
          </p:cNvSpPr>
          <p:nvPr/>
        </p:nvSpPr>
        <p:spPr bwMode="auto">
          <a:xfrm>
            <a:off x="8305800" y="5276850"/>
            <a:ext cx="228600" cy="228600"/>
          </a:xfrm>
          <a:prstGeom prst="flowChartConnector">
            <a:avLst/>
          </a:prstGeom>
          <a:gradFill rotWithShape="1">
            <a:gsLst>
              <a:gs pos="0">
                <a:srgbClr val="000000"/>
              </a:gs>
              <a:gs pos="50000">
                <a:srgbClr val="FFFF00"/>
              </a:gs>
              <a:gs pos="100000">
                <a:srgbClr val="000000"/>
              </a:gs>
            </a:gsLst>
            <a:lin ang="27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31868" name="AutoShape 148"/>
          <p:cNvSpPr>
            <a:spLocks noChangeArrowheads="1"/>
          </p:cNvSpPr>
          <p:nvPr/>
        </p:nvSpPr>
        <p:spPr bwMode="auto">
          <a:xfrm>
            <a:off x="3124200" y="2971800"/>
            <a:ext cx="228600" cy="228600"/>
          </a:xfrm>
          <a:prstGeom prst="flowChartConnector">
            <a:avLst/>
          </a:prstGeom>
          <a:gradFill rotWithShape="1">
            <a:gsLst>
              <a:gs pos="0">
                <a:srgbClr val="000000"/>
              </a:gs>
              <a:gs pos="50000">
                <a:srgbClr val="FFFF00"/>
              </a:gs>
              <a:gs pos="100000">
                <a:srgbClr val="000000"/>
              </a:gs>
            </a:gsLst>
            <a:lin ang="2700000" scaled="1"/>
          </a:gradFill>
          <a:ln w="190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4698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CL" smtClean="0">
                <a:ea typeface="+mj-ea"/>
              </a:rPr>
              <a:t>Minado de datos</a:t>
            </a:r>
            <a:endParaRPr lang="en-US" smtClean="0">
              <a:ea typeface="+mj-ea"/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16050"/>
            <a:ext cx="8578850" cy="50879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CL" sz="2800">
                <a:latin typeface="Arial" charset="0"/>
              </a:rPr>
              <a:t>Es un conjunto de técnicas analíticas para descubrir patrones de información en datos</a:t>
            </a:r>
          </a:p>
          <a:p>
            <a:pPr eaLnBrk="1" hangingPunct="1">
              <a:lnSpc>
                <a:spcPct val="80000"/>
              </a:lnSpc>
            </a:pPr>
            <a:endParaRPr lang="es-CL" sz="280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s-CL" sz="2800">
                <a:latin typeface="Arial" charset="0"/>
              </a:rPr>
              <a:t>Nos permite </a:t>
            </a:r>
            <a:r>
              <a:rPr lang="es-CL" sz="2800" u="sng">
                <a:latin typeface="Arial" charset="0"/>
              </a:rPr>
              <a:t>describir</a:t>
            </a:r>
            <a:r>
              <a:rPr lang="es-CL" sz="2800">
                <a:latin typeface="Arial" charset="0"/>
              </a:rPr>
              <a:t> y </a:t>
            </a:r>
            <a:r>
              <a:rPr lang="es-CL" sz="2800" u="sng">
                <a:latin typeface="Arial" charset="0"/>
              </a:rPr>
              <a:t>predecir</a:t>
            </a:r>
            <a:r>
              <a:rPr lang="es-CL" sz="2800">
                <a:latin typeface="Arial" charset="0"/>
              </a:rPr>
              <a:t> resultados de problemas</a:t>
            </a:r>
          </a:p>
          <a:p>
            <a:pPr eaLnBrk="1" hangingPunct="1">
              <a:lnSpc>
                <a:spcPct val="80000"/>
              </a:lnSpc>
            </a:pPr>
            <a:endParaRPr lang="es-CL" sz="280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s-CL" sz="2800">
                <a:latin typeface="Arial" charset="0"/>
              </a:rPr>
              <a:t>Tiene el poder de permitir “descubrir” relaciones, comportamientos y de “predecir” resultados</a:t>
            </a:r>
          </a:p>
          <a:p>
            <a:pPr eaLnBrk="1" hangingPunct="1">
              <a:lnSpc>
                <a:spcPct val="80000"/>
              </a:lnSpc>
            </a:pPr>
            <a:endParaRPr lang="es-CL" sz="280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s-CL" sz="2800">
                <a:latin typeface="Arial" charset="0"/>
              </a:rPr>
              <a:t>Requiere que se sepa usar!!!</a:t>
            </a:r>
          </a:p>
          <a:p>
            <a:pPr eaLnBrk="1" hangingPunct="1">
              <a:lnSpc>
                <a:spcPct val="80000"/>
              </a:lnSpc>
            </a:pPr>
            <a:endParaRPr lang="es-CL" sz="2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23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Data Mining Tasks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16050"/>
            <a:ext cx="4130675" cy="221456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Classification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Regression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Segmentation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Association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Forecasting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Text Analysis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Advanced Data Exploration</a:t>
            </a:r>
          </a:p>
          <a:p>
            <a:pPr>
              <a:buFont typeface="Wingdings" pitchFamily="2" charset="2"/>
              <a:buNone/>
              <a:defRPr/>
            </a:pPr>
            <a:endParaRPr lang="en-US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79962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EL rectangle blue to pur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638" y="1600200"/>
            <a:ext cx="4259262" cy="46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661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Data Mining Tasks</a:t>
            </a:r>
          </a:p>
        </p:txBody>
      </p:sp>
      <p:sp>
        <p:nvSpPr>
          <p:cNvPr id="196612" name="Rectangle 4"/>
          <p:cNvSpPr>
            <a:spLocks noGrp="1" noChangeArrowheads="1"/>
          </p:cNvSpPr>
          <p:nvPr>
            <p:ph idx="1"/>
          </p:nvPr>
        </p:nvSpPr>
        <p:spPr>
          <a:xfrm>
            <a:off x="381000" y="1416050"/>
            <a:ext cx="4130675" cy="221456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l"/>
              <a:defRPr/>
            </a:pPr>
            <a:r>
              <a:rPr lang="en-US" b="0">
                <a:solidFill>
                  <a:schemeClr val="hlink"/>
                </a:solidFill>
                <a:ea typeface="+mn-ea"/>
              </a:rPr>
              <a:t>Classification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Regression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Segmentation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Association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Forecasting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Text Analysis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Advanced Data Exploration</a:t>
            </a:r>
          </a:p>
          <a:p>
            <a:pPr>
              <a:buFont typeface="Wingdings" pitchFamily="2" charset="2"/>
              <a:buNone/>
              <a:defRPr/>
            </a:pPr>
            <a:endParaRPr lang="en-US">
              <a:ea typeface="+mn-ea"/>
            </a:endParaRPr>
          </a:p>
        </p:txBody>
      </p:sp>
      <p:sp>
        <p:nvSpPr>
          <p:cNvPr id="196613" name="AutoShape 5"/>
          <p:cNvSpPr>
            <a:spLocks noChangeArrowheads="1"/>
          </p:cNvSpPr>
          <p:nvPr/>
        </p:nvSpPr>
        <p:spPr bwMode="auto">
          <a:xfrm>
            <a:off x="4495800" y="1600200"/>
            <a:ext cx="4191000" cy="4525963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571500" indent="-571500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l"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Typical Business Questions</a:t>
            </a:r>
          </a:p>
          <a:p>
            <a:pPr marL="1028700" lvl="1" indent="-45561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What type of membership card should I offer?</a:t>
            </a:r>
          </a:p>
          <a:p>
            <a:pPr marL="1028700" lvl="1" indent="-45561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Which customers will respond to my mailing?</a:t>
            </a:r>
          </a:p>
          <a:p>
            <a:pPr marL="1028700" lvl="1" indent="-45561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Is this transaction fraudulent?</a:t>
            </a:r>
          </a:p>
          <a:p>
            <a:pPr marL="1028700" lvl="1" indent="-45561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Will I lose this customer?</a:t>
            </a:r>
          </a:p>
          <a:p>
            <a:pPr marL="1028700" lvl="1" indent="-45561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Will this product be defective?</a:t>
            </a:r>
          </a:p>
          <a:p>
            <a:pPr marL="571500" indent="-571500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l"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Algorithms</a:t>
            </a:r>
          </a:p>
          <a:p>
            <a:pPr marL="1028700" lvl="1" indent="-45561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Preferred</a:t>
            </a:r>
          </a:p>
          <a:p>
            <a:pPr marL="1428750" lvl="2" indent="-39846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§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Decision Trees</a:t>
            </a:r>
          </a:p>
          <a:p>
            <a:pPr marL="1428750" lvl="2" indent="-39846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§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Naïve Bayes</a:t>
            </a:r>
          </a:p>
          <a:p>
            <a:pPr marL="1428750" lvl="2" indent="-39846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§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Neural Nets</a:t>
            </a:r>
          </a:p>
          <a:p>
            <a:pPr marL="1028700" lvl="1" indent="-45561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Also Can</a:t>
            </a:r>
          </a:p>
          <a:p>
            <a:pPr marL="1428750" lvl="2" indent="-39846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§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Clustering</a:t>
            </a:r>
          </a:p>
          <a:p>
            <a:pPr marL="1428750" lvl="2" indent="-39846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§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Sequence Clustering</a:t>
            </a:r>
          </a:p>
          <a:p>
            <a:pPr marL="1428750" lvl="2" indent="-39846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§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Association Rules </a:t>
            </a:r>
          </a:p>
        </p:txBody>
      </p:sp>
    </p:spTree>
    <p:extLst>
      <p:ext uri="{BB962C8B-B14F-4D97-AF65-F5344CB8AC3E}">
        <p14:creationId xmlns:p14="http://schemas.microsoft.com/office/powerpoint/2010/main" val="3840690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EL rectangle blue to pur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638" y="1600200"/>
            <a:ext cx="4259262" cy="46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763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Data Mining Tasks</a:t>
            </a:r>
          </a:p>
        </p:txBody>
      </p:sp>
      <p:sp>
        <p:nvSpPr>
          <p:cNvPr id="197636" name="Rectangle 4"/>
          <p:cNvSpPr>
            <a:spLocks noGrp="1" noChangeArrowheads="1"/>
          </p:cNvSpPr>
          <p:nvPr>
            <p:ph idx="1"/>
          </p:nvPr>
        </p:nvSpPr>
        <p:spPr>
          <a:xfrm>
            <a:off x="381000" y="1416050"/>
            <a:ext cx="4130675" cy="221456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Classification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b="0">
                <a:solidFill>
                  <a:schemeClr val="hlink"/>
                </a:solidFill>
                <a:ea typeface="+mn-ea"/>
              </a:rPr>
              <a:t>Regression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Segmentation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Association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Forecasting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Text Analysis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Advanced Data Exploration</a:t>
            </a:r>
          </a:p>
          <a:p>
            <a:pPr>
              <a:buFont typeface="Wingdings" pitchFamily="2" charset="2"/>
              <a:buNone/>
              <a:defRPr/>
            </a:pPr>
            <a:endParaRPr lang="en-US">
              <a:ea typeface="+mn-ea"/>
            </a:endParaRPr>
          </a:p>
        </p:txBody>
      </p:sp>
      <p:sp>
        <p:nvSpPr>
          <p:cNvPr id="197637" name="AutoShape 5"/>
          <p:cNvSpPr>
            <a:spLocks noChangeArrowheads="1"/>
          </p:cNvSpPr>
          <p:nvPr/>
        </p:nvSpPr>
        <p:spPr bwMode="auto">
          <a:xfrm>
            <a:off x="4495800" y="1600200"/>
            <a:ext cx="4191000" cy="4525963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571500" indent="-571500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l"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Typical Business Questions</a:t>
            </a:r>
          </a:p>
          <a:p>
            <a:pPr marL="1028700" lvl="1" indent="-45561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How much revenue will I get from this customer?</a:t>
            </a:r>
          </a:p>
          <a:p>
            <a:pPr marL="1028700" lvl="1" indent="-45561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How long will this asset be in service?</a:t>
            </a:r>
          </a:p>
          <a:p>
            <a:pPr marL="571500" indent="-571500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l"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Algorithms</a:t>
            </a:r>
          </a:p>
          <a:p>
            <a:pPr marL="1028700" lvl="1" indent="-45561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Preferred</a:t>
            </a:r>
          </a:p>
          <a:p>
            <a:pPr marL="1428750" lvl="2" indent="-39846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§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Decision Trees</a:t>
            </a:r>
          </a:p>
          <a:p>
            <a:pPr marL="1428750" lvl="2" indent="-39846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§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Neural Nets</a:t>
            </a:r>
          </a:p>
          <a:p>
            <a:pPr marL="1028700" lvl="1" indent="-45561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Also Can</a:t>
            </a:r>
          </a:p>
          <a:p>
            <a:pPr marL="1428750" lvl="2" indent="-39846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§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Clustering</a:t>
            </a:r>
          </a:p>
          <a:p>
            <a:pPr marL="1428750" lvl="2" indent="-398463" algn="l" eaLnBrk="1" hangingPunct="1">
              <a:lnSpc>
                <a:spcPct val="8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§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Sequence Clustering</a:t>
            </a:r>
          </a:p>
        </p:txBody>
      </p:sp>
    </p:spTree>
    <p:extLst>
      <p:ext uri="{BB962C8B-B14F-4D97-AF65-F5344CB8AC3E}">
        <p14:creationId xmlns:p14="http://schemas.microsoft.com/office/powerpoint/2010/main" val="1243364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EL rectangle blue to pur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638" y="1600200"/>
            <a:ext cx="4259262" cy="46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86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Data Mining Tasks</a:t>
            </a:r>
          </a:p>
        </p:txBody>
      </p:sp>
      <p:sp>
        <p:nvSpPr>
          <p:cNvPr id="198660" name="Rectangle 4"/>
          <p:cNvSpPr>
            <a:spLocks noGrp="1" noChangeArrowheads="1"/>
          </p:cNvSpPr>
          <p:nvPr>
            <p:ph idx="1"/>
          </p:nvPr>
        </p:nvSpPr>
        <p:spPr>
          <a:xfrm>
            <a:off x="381000" y="1416050"/>
            <a:ext cx="4130675" cy="221456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Classification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Regression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b="0">
                <a:solidFill>
                  <a:schemeClr val="hlink"/>
                </a:solidFill>
                <a:ea typeface="+mn-ea"/>
              </a:rPr>
              <a:t>Segmentation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Association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Forecasting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Text Analysis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Advanced Data Exploration</a:t>
            </a:r>
          </a:p>
          <a:p>
            <a:pPr>
              <a:buFont typeface="Wingdings" pitchFamily="2" charset="2"/>
              <a:buNone/>
              <a:defRPr/>
            </a:pPr>
            <a:endParaRPr lang="en-US">
              <a:ea typeface="+mn-ea"/>
            </a:endParaRPr>
          </a:p>
        </p:txBody>
      </p:sp>
      <p:sp>
        <p:nvSpPr>
          <p:cNvPr id="198661" name="AutoShape 5"/>
          <p:cNvSpPr>
            <a:spLocks noChangeArrowheads="1"/>
          </p:cNvSpPr>
          <p:nvPr/>
        </p:nvSpPr>
        <p:spPr bwMode="auto">
          <a:xfrm>
            <a:off x="4495800" y="1600200"/>
            <a:ext cx="4191000" cy="4525963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571500" indent="-571500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l"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Typical Business Questions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Describe my customers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How can I differentiate my customers?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How can I organize my data in a manner that makes sense?</a:t>
            </a:r>
          </a:p>
          <a:p>
            <a:pPr marL="571500" indent="-571500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l"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Algorithms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Preferred</a:t>
            </a:r>
          </a:p>
          <a:p>
            <a:pPr marL="1428750" lvl="2" indent="-39846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§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Clustering</a:t>
            </a:r>
          </a:p>
          <a:p>
            <a:pPr marL="1428750" lvl="2" indent="-39846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§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Sequence Clustering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Also Can</a:t>
            </a:r>
          </a:p>
          <a:p>
            <a:pPr marL="1428750" lvl="2" indent="-39846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§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Neural Nets</a:t>
            </a:r>
          </a:p>
        </p:txBody>
      </p:sp>
    </p:spTree>
    <p:extLst>
      <p:ext uri="{BB962C8B-B14F-4D97-AF65-F5344CB8AC3E}">
        <p14:creationId xmlns:p14="http://schemas.microsoft.com/office/powerpoint/2010/main" val="2411306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GEL rectangle blue to pur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638" y="1600200"/>
            <a:ext cx="4259262" cy="46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96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Data Mining Tasks</a:t>
            </a:r>
          </a:p>
        </p:txBody>
      </p:sp>
      <p:sp>
        <p:nvSpPr>
          <p:cNvPr id="199684" name="Rectangle 4"/>
          <p:cNvSpPr>
            <a:spLocks noGrp="1" noChangeArrowheads="1"/>
          </p:cNvSpPr>
          <p:nvPr>
            <p:ph idx="1"/>
          </p:nvPr>
        </p:nvSpPr>
        <p:spPr>
          <a:xfrm>
            <a:off x="381000" y="1416050"/>
            <a:ext cx="4130675" cy="221456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Classification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Regression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Segmentation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b="0">
                <a:solidFill>
                  <a:schemeClr val="hlink"/>
                </a:solidFill>
                <a:ea typeface="+mn-ea"/>
              </a:rPr>
              <a:t>Association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Forecasting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Text Analysis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Advanced Data Exploration</a:t>
            </a:r>
          </a:p>
          <a:p>
            <a:pPr>
              <a:buFont typeface="Wingdings" pitchFamily="2" charset="2"/>
              <a:buNone/>
              <a:defRPr/>
            </a:pPr>
            <a:endParaRPr lang="en-US">
              <a:ea typeface="+mn-ea"/>
            </a:endParaRPr>
          </a:p>
        </p:txBody>
      </p:sp>
      <p:sp>
        <p:nvSpPr>
          <p:cNvPr id="199685" name="AutoShape 5"/>
          <p:cNvSpPr>
            <a:spLocks noChangeArrowheads="1"/>
          </p:cNvSpPr>
          <p:nvPr/>
        </p:nvSpPr>
        <p:spPr bwMode="auto">
          <a:xfrm>
            <a:off x="4495800" y="1600200"/>
            <a:ext cx="4191000" cy="4525963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571500" indent="-571500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l"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Typical Business Questions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Market Basket Analysis/Cross Sales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What items are bought together?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What products should I recommend to my customers?</a:t>
            </a:r>
          </a:p>
          <a:p>
            <a:pPr marL="571500" indent="-571500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l"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Algorithms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Preferred</a:t>
            </a:r>
          </a:p>
          <a:p>
            <a:pPr marL="1428750" lvl="2" indent="-39846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§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Association Rules</a:t>
            </a:r>
          </a:p>
          <a:p>
            <a:pPr marL="1428750" lvl="2" indent="-39846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§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Decision Trees (small catalogs)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Also Can</a:t>
            </a:r>
          </a:p>
          <a:p>
            <a:pPr marL="1428750" lvl="2" indent="-39846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§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Clustering, Sequence Clustering, Naïve Bayes, Neural Nets</a:t>
            </a:r>
          </a:p>
        </p:txBody>
      </p:sp>
    </p:spTree>
    <p:extLst>
      <p:ext uri="{BB962C8B-B14F-4D97-AF65-F5344CB8AC3E}">
        <p14:creationId xmlns:p14="http://schemas.microsoft.com/office/powerpoint/2010/main" val="3222768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GEL rectangle blue to pur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638" y="1600200"/>
            <a:ext cx="4259262" cy="46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070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Data Mining Tasks</a:t>
            </a:r>
          </a:p>
        </p:txBody>
      </p:sp>
      <p:sp>
        <p:nvSpPr>
          <p:cNvPr id="200708" name="Rectangle 4"/>
          <p:cNvSpPr>
            <a:spLocks noGrp="1" noChangeArrowheads="1"/>
          </p:cNvSpPr>
          <p:nvPr>
            <p:ph idx="1"/>
          </p:nvPr>
        </p:nvSpPr>
        <p:spPr>
          <a:xfrm>
            <a:off x="381000" y="1416050"/>
            <a:ext cx="4130675" cy="221456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Classification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Regression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Segmentation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Association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b="0">
                <a:solidFill>
                  <a:schemeClr val="hlink"/>
                </a:solidFill>
                <a:ea typeface="+mn-ea"/>
              </a:rPr>
              <a:t>Forecasting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Text Analysis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Advanced Data Exploration</a:t>
            </a:r>
          </a:p>
          <a:p>
            <a:pPr>
              <a:buFont typeface="Wingdings" pitchFamily="2" charset="2"/>
              <a:buNone/>
              <a:defRPr/>
            </a:pPr>
            <a:endParaRPr lang="en-US">
              <a:ea typeface="+mn-ea"/>
            </a:endParaRPr>
          </a:p>
        </p:txBody>
      </p:sp>
      <p:sp>
        <p:nvSpPr>
          <p:cNvPr id="200709" name="AutoShape 5"/>
          <p:cNvSpPr>
            <a:spLocks noChangeArrowheads="1"/>
          </p:cNvSpPr>
          <p:nvPr/>
        </p:nvSpPr>
        <p:spPr bwMode="auto">
          <a:xfrm>
            <a:off x="4495800" y="1600200"/>
            <a:ext cx="4191000" cy="4525963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571500" indent="-571500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l"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Typical Business Questions</a:t>
            </a:r>
            <a:endParaRPr lang="en-US" sz="18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What are projected revenues for all products?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What are inventory levels next month?</a:t>
            </a:r>
          </a:p>
          <a:p>
            <a:pPr marL="571500" indent="-571500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l"/>
            </a:pPr>
            <a:r>
              <a:rPr lang="en-US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Algorithms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Time Series</a:t>
            </a:r>
          </a:p>
        </p:txBody>
      </p:sp>
    </p:spTree>
    <p:extLst>
      <p:ext uri="{BB962C8B-B14F-4D97-AF65-F5344CB8AC3E}">
        <p14:creationId xmlns:p14="http://schemas.microsoft.com/office/powerpoint/2010/main" val="1188788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GEL rectangle blue to pur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638" y="1600200"/>
            <a:ext cx="4259262" cy="477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17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Data Mining Tasks</a:t>
            </a:r>
          </a:p>
        </p:txBody>
      </p:sp>
      <p:sp>
        <p:nvSpPr>
          <p:cNvPr id="201732" name="Rectangle 4"/>
          <p:cNvSpPr>
            <a:spLocks noGrp="1" noChangeArrowheads="1"/>
          </p:cNvSpPr>
          <p:nvPr>
            <p:ph idx="1"/>
          </p:nvPr>
        </p:nvSpPr>
        <p:spPr>
          <a:xfrm>
            <a:off x="381000" y="1416050"/>
            <a:ext cx="4130675" cy="221456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Classification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Regression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Segmentation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Association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Forecasting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 b="0">
                <a:solidFill>
                  <a:schemeClr val="hlink"/>
                </a:solidFill>
                <a:ea typeface="+mn-ea"/>
              </a:rPr>
              <a:t>Text Analysis</a:t>
            </a:r>
          </a:p>
          <a:p>
            <a:pPr>
              <a:buFont typeface="Wingdings" pitchFamily="2" charset="2"/>
              <a:buChar char="l"/>
              <a:defRPr/>
            </a:pPr>
            <a:r>
              <a:rPr lang="en-US">
                <a:ea typeface="+mn-ea"/>
              </a:rPr>
              <a:t>Advanced Data Exploration</a:t>
            </a:r>
          </a:p>
          <a:p>
            <a:pPr>
              <a:buFont typeface="Wingdings" pitchFamily="2" charset="2"/>
              <a:buNone/>
              <a:defRPr/>
            </a:pPr>
            <a:endParaRPr lang="en-US">
              <a:ea typeface="+mn-ea"/>
            </a:endParaRPr>
          </a:p>
        </p:txBody>
      </p:sp>
      <p:sp>
        <p:nvSpPr>
          <p:cNvPr id="201733" name="AutoShape 5"/>
          <p:cNvSpPr>
            <a:spLocks noChangeArrowheads="1"/>
          </p:cNvSpPr>
          <p:nvPr/>
        </p:nvSpPr>
        <p:spPr bwMode="auto">
          <a:xfrm>
            <a:off x="4495800" y="1600200"/>
            <a:ext cx="4191000" cy="4525963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571500" indent="-571500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l"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Analysis of unstructured data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Key term and key phrase extraction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Conversion to structured data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Feed into other algorithms</a:t>
            </a:r>
          </a:p>
          <a:p>
            <a:pPr marL="1428750" lvl="2" indent="-39846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§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Classification</a:t>
            </a:r>
          </a:p>
          <a:p>
            <a:pPr marL="1428750" lvl="2" indent="-39846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§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Segmentation</a:t>
            </a:r>
          </a:p>
          <a:p>
            <a:pPr marL="1428750" lvl="2" indent="-39846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§"/>
            </a:pPr>
            <a:r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t>Association</a:t>
            </a:r>
          </a:p>
          <a:p>
            <a:pPr marL="571500" indent="-571500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l"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Typical Business Questions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How do I handle call center data?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How can I classify mail?</a:t>
            </a:r>
          </a:p>
          <a:p>
            <a:pPr marL="1028700" lvl="1" indent="-455613" algn="l" eaLnBrk="1" hangingPunct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charset="0"/>
              <a:buChar char="Ø"/>
            </a:pPr>
            <a:r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</a:rPr>
              <a:t>What can I do with web feedback? </a:t>
            </a:r>
          </a:p>
        </p:txBody>
      </p:sp>
    </p:spTree>
    <p:extLst>
      <p:ext uri="{BB962C8B-B14F-4D97-AF65-F5344CB8AC3E}">
        <p14:creationId xmlns:p14="http://schemas.microsoft.com/office/powerpoint/2010/main" val="3551473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6</TotalTime>
  <Words>478</Words>
  <Application>Microsoft Macintosh PowerPoint</Application>
  <PresentationFormat>On-screen Show (4:3)</PresentationFormat>
  <Paragraphs>164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Clarity</vt:lpstr>
      <vt:lpstr>Resumen de Tareas y técnicas en DM  </vt:lpstr>
      <vt:lpstr>Minado de datos</vt:lpstr>
      <vt:lpstr>Data Mining Tasks</vt:lpstr>
      <vt:lpstr>Data Mining Tasks</vt:lpstr>
      <vt:lpstr>Data Mining Tasks</vt:lpstr>
      <vt:lpstr>Data Mining Tasks</vt:lpstr>
      <vt:lpstr>Data Mining Tasks</vt:lpstr>
      <vt:lpstr>Data Mining Tasks</vt:lpstr>
      <vt:lpstr>Data Mining Tasks</vt:lpstr>
      <vt:lpstr>Data Mining Tasks</vt:lpstr>
      <vt:lpstr>Matriz de algoritmos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Resumen de Tareas y técnicas en DM  </dc:title>
  <dc:creator>Carlos Reveco</dc:creator>
  <cp:lastModifiedBy>Carlos Reveco</cp:lastModifiedBy>
  <cp:revision>1</cp:revision>
  <dcterms:created xsi:type="dcterms:W3CDTF">2011-09-29T02:26:21Z</dcterms:created>
  <dcterms:modified xsi:type="dcterms:W3CDTF">2011-09-29T02:32:56Z</dcterms:modified>
</cp:coreProperties>
</file>