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2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51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92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4038600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484313"/>
            <a:ext cx="4038600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865563"/>
            <a:ext cx="4038600" cy="2230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865563"/>
            <a:ext cx="4038600" cy="2230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1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11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11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2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1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3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7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5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4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3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3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fld id="{DCA5D09E-247F-4EB0-B1CE-F5610E60155F}" type="datetimeFigureOut">
              <a:rPr lang="es-CL" smtClean="0">
                <a:solidFill>
                  <a:srgbClr val="000000"/>
                </a:solidFill>
              </a:rPr>
              <a:pPr/>
              <a:t>24-10-2013</a:t>
            </a:fld>
            <a:endParaRPr lang="es-CL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4F66A513-40C5-4ED6-9865-39963131A7CC}" type="slidenum">
              <a:rPr lang="es-CL" smtClean="0">
                <a:solidFill>
                  <a:srgbClr val="000000"/>
                </a:solidFill>
              </a:rPr>
              <a:pPr/>
              <a:t>‹#›</a:t>
            </a:fld>
            <a:endParaRPr lang="es-CL">
              <a:solidFill>
                <a:srgbClr val="000000"/>
              </a:solidFill>
            </a:endParaRPr>
          </a:p>
        </p:txBody>
      </p:sp>
      <p:pic>
        <p:nvPicPr>
          <p:cNvPr id="1034" name="Picture 10" descr="IngMinas1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27713"/>
            <a:ext cx="2209800" cy="1030287"/>
          </a:xfrm>
          <a:prstGeom prst="rect">
            <a:avLst/>
          </a:prstGeom>
          <a:noFill/>
        </p:spPr>
      </p:pic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324600"/>
            <a:ext cx="6934200" cy="0"/>
          </a:xfrm>
          <a:prstGeom prst="line">
            <a:avLst/>
          </a:prstGeom>
          <a:noFill/>
          <a:ln w="38100" cmpd="dbl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2133600" y="6324600"/>
            <a:ext cx="4648200" cy="0"/>
          </a:xfrm>
          <a:prstGeom prst="line">
            <a:avLst/>
          </a:prstGeom>
          <a:noFill/>
          <a:ln w="57150" cmpd="thinThick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7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705600" y="5856288"/>
            <a:ext cx="2438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796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3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3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3000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3000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3000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3000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3000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en clases 1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Construya un modelo que represente el carguío de un CAEX de parte de un Equipo de Carguío y registre:</a:t>
            </a:r>
          </a:p>
          <a:p>
            <a:pPr lvl="1"/>
            <a:r>
              <a:rPr lang="es-CL" dirty="0" smtClean="0"/>
              <a:t>TPD</a:t>
            </a:r>
          </a:p>
          <a:p>
            <a:pPr lvl="1"/>
            <a:r>
              <a:rPr lang="es-CL" dirty="0" smtClean="0"/>
              <a:t>Tiempos de espera</a:t>
            </a:r>
          </a:p>
          <a:p>
            <a:pPr lvl="1"/>
            <a:r>
              <a:rPr lang="es-CL" dirty="0" smtClean="0"/>
              <a:t>Utilización de recursos asociados</a:t>
            </a:r>
            <a:endParaRPr lang="es-CL" dirty="0"/>
          </a:p>
          <a:p>
            <a:r>
              <a:rPr lang="es-CL" dirty="0" smtClean="0"/>
              <a:t>Haga lo mismo para 2 equipos de carguío en 2 fases diferentes.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54834"/>
            <a:ext cx="8208912" cy="957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8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en clases 2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Suponga 3 fases: 2 en </a:t>
            </a:r>
            <a:r>
              <a:rPr lang="es-CL" dirty="0" err="1"/>
              <a:t>Esteril</a:t>
            </a:r>
            <a:r>
              <a:rPr lang="es-CL" dirty="0"/>
              <a:t> y 1 en </a:t>
            </a:r>
            <a:r>
              <a:rPr lang="es-CL" dirty="0" smtClean="0"/>
              <a:t>Mineral</a:t>
            </a:r>
            <a:endParaRPr lang="es-CL" dirty="0"/>
          </a:p>
          <a:p>
            <a:r>
              <a:rPr lang="es-CL" dirty="0" smtClean="0"/>
              <a:t>Suponga 1 ruta de transporte, 2 destinos, y asignación a mineral post-descarga en caso de que haya menos de 2 camiones en Cola.</a:t>
            </a:r>
          </a:p>
          <a:p>
            <a:r>
              <a:rPr lang="es-CL" dirty="0" smtClean="0"/>
              <a:t>Construya la curva de productividad incremental. </a:t>
            </a:r>
            <a:r>
              <a:rPr lang="es-CL" dirty="0" err="1" smtClean="0"/>
              <a:t>Hint</a:t>
            </a:r>
            <a:r>
              <a:rPr lang="es-CL" dirty="0" smtClean="0"/>
              <a:t>: es un histograma para cada </a:t>
            </a:r>
            <a:r>
              <a:rPr lang="es-CL" dirty="0" err="1" smtClean="0"/>
              <a:t>nro</a:t>
            </a:r>
            <a:r>
              <a:rPr lang="es-CL" dirty="0" smtClean="0"/>
              <a:t> de camiones.</a:t>
            </a:r>
          </a:p>
          <a:p>
            <a:r>
              <a:rPr lang="es-CL" dirty="0" smtClean="0"/>
              <a:t>Haga lo mismo para Mineral, Estéril, Ton Total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403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Control de Lectura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dirty="0" smtClean="0"/>
              <a:t>En qué etapa del proyecto (% de avance en la carta </a:t>
            </a:r>
            <a:r>
              <a:rPr lang="es-CL" dirty="0" err="1" smtClean="0"/>
              <a:t>gantt</a:t>
            </a:r>
            <a:r>
              <a:rPr lang="es-CL" dirty="0" smtClean="0"/>
              <a:t>) debería estar un proceso de validación? Explique y correlacione con el alcance y el </a:t>
            </a:r>
            <a:r>
              <a:rPr lang="es-CL" dirty="0" err="1" smtClean="0"/>
              <a:t>timing</a:t>
            </a:r>
            <a:r>
              <a:rPr lang="es-CL" dirty="0" smtClean="0"/>
              <a:t> del proyecto.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Se le ha encargado un proyecto de simulaciones de parte del Gerente Mina para solucionar un problema de colas de camiones en el sector de chancado en 1 mes. Explique a qué actores involucraría (áreas e información) y qué ponderación le daría a cada «participante/información» y por qué.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Cómo cambia lo anterior si lo pide el Gerente General con el objetivo de priorizar inversiones para eliminar cuellos de botella en la cadena del negocio en un plazo de 6 meses?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0" indent="0">
              <a:buNone/>
            </a:pPr>
            <a:r>
              <a:rPr lang="es-CL" dirty="0" err="1" smtClean="0"/>
              <a:t>Hint</a:t>
            </a:r>
            <a:r>
              <a:rPr lang="es-CL" dirty="0"/>
              <a:t> </a:t>
            </a:r>
            <a:r>
              <a:rPr lang="es-CL" dirty="0" smtClean="0"/>
              <a:t>para 2 y 3: no olvide la validación del modelo.</a:t>
            </a:r>
          </a:p>
        </p:txBody>
      </p:sp>
    </p:spTree>
    <p:extLst>
      <p:ext uri="{BB962C8B-B14F-4D97-AF65-F5344CB8AC3E}">
        <p14:creationId xmlns:p14="http://schemas.microsoft.com/office/powerpoint/2010/main" val="25343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Tarea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Una mina cuenta durante enero-2014 con 3 fases en operación (2 en mineral y 1 en estéril).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CL" dirty="0" smtClean="0"/>
              <a:t>Estime la mínima flota de carguío y transporte que permita tener alimentación a planta cubierta con 80% de confianza.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CL" dirty="0" smtClean="0"/>
              <a:t>Estime la máxima capacidad del sistema minero (estéril y mineral) tal que el tiempo promedio en cola de camiones sea menor a un 5% del máximo tiempo de ciclo.</a:t>
            </a:r>
          </a:p>
          <a:p>
            <a:pPr marL="857250" lvl="1" indent="-457200">
              <a:buFont typeface="+mj-lt"/>
              <a:buAutoNum type="arabicPeriod"/>
            </a:pPr>
            <a:r>
              <a:rPr lang="es-CL" dirty="0" smtClean="0"/>
              <a:t>Suponga 2 planes de producción. Argumente la decisión de compra de equipos de carguío y transporte en función de las respuestas de 1 y 2.</a:t>
            </a:r>
          </a:p>
        </p:txBody>
      </p:sp>
    </p:spTree>
    <p:extLst>
      <p:ext uri="{BB962C8B-B14F-4D97-AF65-F5344CB8AC3E}">
        <p14:creationId xmlns:p14="http://schemas.microsoft.com/office/powerpoint/2010/main" val="22039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Parámetros tarea</a:t>
            </a:r>
            <a:endParaRPr lang="es-C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49502"/>
              </p:ext>
            </p:extLst>
          </p:nvPr>
        </p:nvGraphicFramePr>
        <p:xfrm>
          <a:off x="1907704" y="1196752"/>
          <a:ext cx="5544616" cy="2324049"/>
        </p:xfrm>
        <a:graphic>
          <a:graphicData uri="http://schemas.openxmlformats.org/drawingml/2006/table">
            <a:tbl>
              <a:tblPr/>
              <a:tblGrid>
                <a:gridCol w="1904868"/>
                <a:gridCol w="1819874"/>
                <a:gridCol w="1819874"/>
              </a:tblGrid>
              <a:tr h="332007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PARAMETROS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Tiempo Ciclo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Tonelaje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07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 Carguío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(5,6,10)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(230,240,245)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07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Eq. Carguío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(3,5,8)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(220,240,250)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07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Eq. Carguío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(3,5,8)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(220,240,250)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07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(20,25,35)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007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Descarga Botadero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(1,1.5,5)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07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Descarga Chancado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TRIA </a:t>
                      </a:r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(3,4,7)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5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Diplomado_planif_uchi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408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Theme_Diplomado_planif_uchile</vt:lpstr>
      <vt:lpstr>Ejercicio en clases 1</vt:lpstr>
      <vt:lpstr>Ejercicio en clases 2</vt:lpstr>
      <vt:lpstr>Control de Lectura</vt:lpstr>
      <vt:lpstr>Tarea</vt:lpstr>
      <vt:lpstr>Parámetros tarea</vt:lpstr>
    </vt:vector>
  </TitlesOfParts>
  <Company>Anglo American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en clases 1</dc:title>
  <dc:creator>Peirano Opazo, Fernando Andres</dc:creator>
  <cp:lastModifiedBy>Peirano Opazo, Fernando Andres</cp:lastModifiedBy>
  <cp:revision>10</cp:revision>
  <dcterms:created xsi:type="dcterms:W3CDTF">2013-10-24T15:06:32Z</dcterms:created>
  <dcterms:modified xsi:type="dcterms:W3CDTF">2013-10-25T15:48:10Z</dcterms:modified>
</cp:coreProperties>
</file>