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7102475" cy="10234613"/>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EF6AA946-C2E5-4B12-8C59-65F315851636}" type="datetimeFigureOut">
              <a:rPr lang="es-ES"/>
              <a:pPr>
                <a:defRPr/>
              </a:pPr>
              <a:t>18/01/2011</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FED04A9-276A-4416-AB8F-B7FA5E7FB6BA}"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EF0E552C-518F-4296-9514-9B823EC7DC3D}" type="datetimeFigureOut">
              <a:rPr lang="es-ES"/>
              <a:pPr>
                <a:defRPr/>
              </a:pPr>
              <a:t>18/01/2011</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EC153A37-FDAD-4E43-A476-173E6AD198C4}"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405B59CA-07A7-4473-8484-9D13CA5F9E1E}" type="datetimeFigureOut">
              <a:rPr lang="es-ES"/>
              <a:pPr>
                <a:defRPr/>
              </a:pPr>
              <a:t>18/01/2011</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D397B61C-C69B-46D2-AA80-497A49B0AD56}"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C5DDB563-6622-4A8E-9641-B0196A584A31}" type="datetimeFigureOut">
              <a:rPr lang="es-ES"/>
              <a:pPr>
                <a:defRPr/>
              </a:pPr>
              <a:t>18/01/2011</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1E5E91C9-F218-493F-84B0-1B2E742C54C8}"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0B22CBB6-18B3-437D-ADC4-6AA546C79681}" type="datetimeFigureOut">
              <a:rPr lang="es-ES"/>
              <a:pPr>
                <a:defRPr/>
              </a:pPr>
              <a:t>18/01/2011</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DAC4A558-9D26-41FD-BB0D-75DAA89D60B5}"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4DB2C42C-041A-4242-8DE7-DD8B66704DF0}" type="datetimeFigureOut">
              <a:rPr lang="es-ES"/>
              <a:pPr>
                <a:defRPr/>
              </a:pPr>
              <a:t>18/01/2011</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81C10CCC-B7B4-4CBD-9410-186BC08B0440}"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EF96214D-8903-4388-A3BC-93372569CB6D}" type="datetimeFigureOut">
              <a:rPr lang="es-ES"/>
              <a:pPr>
                <a:defRPr/>
              </a:pPr>
              <a:t>18/01/2011</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080166E6-9B0D-4444-8BE2-D77CF8DF19D7}"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994136B9-3812-4B5D-B963-01D6496E79F9}" type="datetimeFigureOut">
              <a:rPr lang="es-ES"/>
              <a:pPr>
                <a:defRPr/>
              </a:pPr>
              <a:t>18/01/2011</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0652F564-8A68-4935-8D3D-BB672160C956}"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744BA929-435F-49FB-8E29-244C9641C09A}" type="datetimeFigureOut">
              <a:rPr lang="es-ES"/>
              <a:pPr>
                <a:defRPr/>
              </a:pPr>
              <a:t>18/01/2011</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C766D90E-616E-40A5-A722-1BFEB0540FC0}"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2DB3FE94-6C9F-4F17-BE4E-D3A94176C5C4}" type="datetimeFigureOut">
              <a:rPr lang="es-ES"/>
              <a:pPr>
                <a:defRPr/>
              </a:pPr>
              <a:t>18/01/2011</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814A16A0-A335-4AAE-AB26-A5A08F441101}"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18813509-8EBD-44A7-B397-83778C016A55}" type="datetimeFigureOut">
              <a:rPr lang="es-ES"/>
              <a:pPr>
                <a:defRPr/>
              </a:pPr>
              <a:t>18/01/2011</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BCF6A1FD-9FDE-4C68-B6BF-9AB8553BCA0F}"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C1DF7B1B-4131-4FEA-81AD-1D09E8D39211}" type="datetimeFigureOut">
              <a:rPr lang="es-ES"/>
              <a:pPr>
                <a:defRPr/>
              </a:pPr>
              <a:t>18/01/2011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122DEAC-F138-4F7E-B00C-3540912D83C3}"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798638"/>
          </a:xfrm>
        </p:spPr>
        <p:txBody>
          <a:bodyPr rtlCol="0">
            <a:normAutofit fontScale="90000"/>
          </a:bodyPr>
          <a:lstStyle/>
          <a:p>
            <a:pPr eaLnBrk="1" fontAlgn="auto" hangingPunct="1">
              <a:spcAft>
                <a:spcPts val="0"/>
              </a:spcAft>
              <a:defRPr/>
            </a:pPr>
            <a:r>
              <a:rPr lang="es-ES" dirty="0" smtClean="0"/>
              <a:t>Fundación de Occidente como Autorregulación</a:t>
            </a:r>
            <a:br>
              <a:rPr lang="es-ES" dirty="0" smtClean="0"/>
            </a:br>
            <a:r>
              <a:rPr lang="es-ES" dirty="0" smtClean="0"/>
              <a:t>(</a:t>
            </a:r>
            <a:r>
              <a:rPr lang="es-ES" i="1" dirty="0" err="1" smtClean="0"/>
              <a:t>autopoiesis</a:t>
            </a:r>
            <a:r>
              <a:rPr lang="es-ES" dirty="0" smtClean="0"/>
              <a:t> y </a:t>
            </a:r>
            <a:r>
              <a:rPr lang="es-ES" i="1" dirty="0" err="1" smtClean="0"/>
              <a:t>pólis</a:t>
            </a:r>
            <a:r>
              <a:rPr lang="es-ES" dirty="0" smtClean="0"/>
              <a:t>)</a:t>
            </a:r>
          </a:p>
        </p:txBody>
      </p:sp>
      <p:sp>
        <p:nvSpPr>
          <p:cNvPr id="3" name="2 Subtítulo"/>
          <p:cNvSpPr>
            <a:spLocks noGrp="1"/>
          </p:cNvSpPr>
          <p:nvPr>
            <p:ph type="subTitle" idx="1"/>
          </p:nvPr>
        </p:nvSpPr>
        <p:spPr>
          <a:xfrm>
            <a:off x="1357313" y="4143375"/>
            <a:ext cx="6400800" cy="1752600"/>
          </a:xfrm>
        </p:spPr>
        <p:txBody>
          <a:bodyPr rtlCol="0">
            <a:normAutofit/>
          </a:bodyPr>
          <a:lstStyle/>
          <a:p>
            <a:pPr eaLnBrk="1" fontAlgn="auto" hangingPunct="1">
              <a:spcAft>
                <a:spcPts val="0"/>
              </a:spcAft>
              <a:buFont typeface="Arial" pitchFamily="34" charset="0"/>
              <a:buNone/>
              <a:defRPr/>
            </a:pPr>
            <a:r>
              <a:rPr lang="es-ES" dirty="0" smtClean="0"/>
              <a:t>Reflexiones a partir de la </a:t>
            </a:r>
            <a:r>
              <a:rPr lang="es-ES" i="1" dirty="0" smtClean="0"/>
              <a:t>Antígona</a:t>
            </a:r>
            <a:r>
              <a:rPr lang="es-ES" dirty="0" smtClean="0"/>
              <a:t> de </a:t>
            </a:r>
            <a:r>
              <a:rPr lang="es-ES" dirty="0" err="1" smtClean="0"/>
              <a:t>Sófocoles</a:t>
            </a:r>
            <a:endParaRPr lang="es-E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p:txBody>
          <a:bodyPr/>
          <a:lstStyle/>
          <a:p>
            <a:pPr eaLnBrk="1" hangingPunct="1"/>
            <a:r>
              <a:rPr lang="es-ES" smtClean="0"/>
              <a:t>Análisis</a:t>
            </a:r>
          </a:p>
        </p:txBody>
      </p:sp>
      <p:sp>
        <p:nvSpPr>
          <p:cNvPr id="11267" name="2 Rectángulo"/>
          <p:cNvSpPr>
            <a:spLocks noChangeArrowheads="1"/>
          </p:cNvSpPr>
          <p:nvPr/>
        </p:nvSpPr>
        <p:spPr bwMode="auto">
          <a:xfrm>
            <a:off x="642938" y="1643063"/>
            <a:ext cx="8072437" cy="4524375"/>
          </a:xfrm>
          <a:prstGeom prst="rect">
            <a:avLst/>
          </a:prstGeom>
          <a:noFill/>
          <a:ln w="9525">
            <a:noFill/>
            <a:miter lim="800000"/>
            <a:headEnd/>
            <a:tailEnd/>
          </a:ln>
        </p:spPr>
        <p:txBody>
          <a:bodyPr>
            <a:spAutoFit/>
          </a:bodyPr>
          <a:lstStyle/>
          <a:p>
            <a:pPr>
              <a:lnSpc>
                <a:spcPct val="90000"/>
              </a:lnSpc>
            </a:pPr>
            <a:r>
              <a:rPr lang="es-ES" sz="3200">
                <a:latin typeface="Calibri" pitchFamily="34" charset="0"/>
              </a:rPr>
              <a:t>* Y la primera aclaración nos la brinda la repetición de la palabra en la continuación de la frase, en un casi superlativo hecho de negación de lo comparativo:</a:t>
            </a:r>
          </a:p>
          <a:p>
            <a:pPr>
              <a:lnSpc>
                <a:spcPct val="90000"/>
              </a:lnSpc>
            </a:pPr>
            <a:endParaRPr lang="es-ES" sz="3200">
              <a:latin typeface="Calibri" pitchFamily="34" charset="0"/>
            </a:endParaRPr>
          </a:p>
          <a:p>
            <a:pPr>
              <a:lnSpc>
                <a:spcPct val="90000"/>
              </a:lnSpc>
              <a:buFont typeface="Arial" charset="0"/>
              <a:buChar char="•"/>
            </a:pPr>
            <a:r>
              <a:rPr lang="es-ES" sz="3200">
                <a:latin typeface="Calibri" pitchFamily="34" charset="0"/>
              </a:rPr>
              <a:t>Nada es más terrible que el hombre;</a:t>
            </a:r>
          </a:p>
          <a:p>
            <a:pPr>
              <a:lnSpc>
                <a:spcPct val="90000"/>
              </a:lnSpc>
              <a:buFont typeface="Arial" charset="0"/>
              <a:buChar char="•"/>
            </a:pPr>
            <a:endParaRPr lang="es-ES" sz="3200">
              <a:latin typeface="Calibri" pitchFamily="34" charset="0"/>
            </a:endParaRPr>
          </a:p>
          <a:p>
            <a:pPr>
              <a:lnSpc>
                <a:spcPct val="90000"/>
              </a:lnSpc>
            </a:pPr>
            <a:r>
              <a:rPr lang="es-ES" sz="3200">
                <a:latin typeface="Calibri" pitchFamily="34" charset="0"/>
              </a:rPr>
              <a:t>* El </a:t>
            </a:r>
            <a:r>
              <a:rPr lang="es-ES" sz="3200" i="1">
                <a:latin typeface="Calibri" pitchFamily="34" charset="0"/>
              </a:rPr>
              <a:t>deinós</a:t>
            </a:r>
            <a:r>
              <a:rPr lang="es-ES" sz="3200">
                <a:latin typeface="Calibri" pitchFamily="34" charset="0"/>
              </a:rPr>
              <a:t> define al hombre y es definido por el hombre: es una característica que ningún ser presenta en el mismo grado que el hombre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p:txBody>
          <a:bodyPr/>
          <a:lstStyle/>
          <a:p>
            <a:pPr eaLnBrk="1" hangingPunct="1"/>
            <a:r>
              <a:rPr lang="es-ES" smtClean="0"/>
              <a:t>Análisis</a:t>
            </a:r>
          </a:p>
        </p:txBody>
      </p:sp>
      <p:sp>
        <p:nvSpPr>
          <p:cNvPr id="12291" name="2 Rectángulo"/>
          <p:cNvSpPr>
            <a:spLocks noChangeArrowheads="1"/>
          </p:cNvSpPr>
          <p:nvPr/>
        </p:nvSpPr>
        <p:spPr bwMode="auto">
          <a:xfrm>
            <a:off x="714375" y="2690813"/>
            <a:ext cx="7929563" cy="3108325"/>
          </a:xfrm>
          <a:prstGeom prst="rect">
            <a:avLst/>
          </a:prstGeom>
          <a:noFill/>
          <a:ln w="9525">
            <a:noFill/>
            <a:miter lim="800000"/>
            <a:headEnd/>
            <a:tailEnd/>
          </a:ln>
        </p:spPr>
        <p:txBody>
          <a:bodyPr>
            <a:spAutoFit/>
          </a:bodyPr>
          <a:lstStyle/>
          <a:p>
            <a:r>
              <a:rPr lang="es-ES" sz="2800" i="1">
                <a:latin typeface="Calibri" pitchFamily="34" charset="0"/>
              </a:rPr>
              <a:t>“Ouden antrhrópou deinóteron”</a:t>
            </a:r>
          </a:p>
          <a:p>
            <a:endParaRPr lang="es-ES" sz="2800" i="1">
              <a:latin typeface="Calibri" pitchFamily="34" charset="0"/>
            </a:endParaRPr>
          </a:p>
          <a:p>
            <a:pPr>
              <a:buFont typeface="Arial" charset="0"/>
              <a:buChar char="•"/>
            </a:pPr>
            <a:r>
              <a:rPr lang="es-ES" sz="2800">
                <a:latin typeface="Calibri" pitchFamily="34" charset="0"/>
              </a:rPr>
              <a:t>= nada más terrible, asombroso, capaz-realizador, que el hombre</a:t>
            </a:r>
          </a:p>
          <a:p>
            <a:pPr>
              <a:buFont typeface="Arial" charset="0"/>
              <a:buChar char="•"/>
            </a:pPr>
            <a:endParaRPr lang="es-ES" sz="2800">
              <a:latin typeface="Calibri" pitchFamily="34" charset="0"/>
            </a:endParaRPr>
          </a:p>
          <a:p>
            <a:r>
              <a:rPr lang="es-ES" sz="2800">
                <a:latin typeface="Calibri" pitchFamily="34" charset="0"/>
              </a:rPr>
              <a:t>* Y nada es nada; Sófocles es el maestro de la exactitud y de la pertinencia de las palabras: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pPr eaLnBrk="1" hangingPunct="1"/>
            <a:r>
              <a:rPr lang="es-ES" smtClean="0"/>
              <a:t>Análisis</a:t>
            </a:r>
          </a:p>
        </p:txBody>
      </p:sp>
      <p:sp>
        <p:nvSpPr>
          <p:cNvPr id="13315" name="2 Rectángulo"/>
          <p:cNvSpPr>
            <a:spLocks noChangeArrowheads="1"/>
          </p:cNvSpPr>
          <p:nvPr/>
        </p:nvSpPr>
        <p:spPr bwMode="auto">
          <a:xfrm>
            <a:off x="571500" y="2413000"/>
            <a:ext cx="8072438" cy="3108325"/>
          </a:xfrm>
          <a:prstGeom prst="rect">
            <a:avLst/>
          </a:prstGeom>
          <a:noFill/>
          <a:ln w="9525">
            <a:noFill/>
            <a:miter lim="800000"/>
            <a:headEnd/>
            <a:tailEnd/>
          </a:ln>
        </p:spPr>
        <p:txBody>
          <a:bodyPr>
            <a:spAutoFit/>
          </a:bodyPr>
          <a:lstStyle/>
          <a:p>
            <a:pPr>
              <a:buFont typeface="Arial" charset="0"/>
              <a:buChar char="•"/>
            </a:pPr>
            <a:r>
              <a:rPr lang="es-ES" sz="2800">
                <a:latin typeface="Calibri" pitchFamily="34" charset="0"/>
              </a:rPr>
              <a:t> Nada:</a:t>
            </a:r>
          </a:p>
          <a:p>
            <a:pPr>
              <a:buFont typeface="Arial" charset="0"/>
              <a:buChar char="•"/>
            </a:pPr>
            <a:r>
              <a:rPr lang="es-ES" sz="2800">
                <a:latin typeface="Calibri" pitchFamily="34" charset="0"/>
              </a:rPr>
              <a:t> Ni “el mar grisáceo” (</a:t>
            </a:r>
            <a:r>
              <a:rPr lang="es-ES" sz="2800" i="1">
                <a:latin typeface="Calibri" pitchFamily="34" charset="0"/>
              </a:rPr>
              <a:t>poliós póntos</a:t>
            </a:r>
            <a:r>
              <a:rPr lang="es-ES" sz="2800">
                <a:latin typeface="Calibri" pitchFamily="34" charset="0"/>
              </a:rPr>
              <a:t>)</a:t>
            </a:r>
          </a:p>
          <a:p>
            <a:pPr>
              <a:buFont typeface="Arial" charset="0"/>
              <a:buChar char="•"/>
            </a:pPr>
            <a:r>
              <a:rPr lang="es-ES" sz="2800">
                <a:latin typeface="Calibri" pitchFamily="34" charset="0"/>
              </a:rPr>
              <a:t> Ni “el viento del sur que sopla durante el invierno” (</a:t>
            </a:r>
            <a:r>
              <a:rPr lang="es-ES" sz="2800" i="1">
                <a:latin typeface="Calibri" pitchFamily="34" charset="0"/>
              </a:rPr>
              <a:t>cheimérios nótos</a:t>
            </a:r>
            <a:r>
              <a:rPr lang="es-ES" sz="2800">
                <a:latin typeface="Calibri" pitchFamily="34" charset="0"/>
              </a:rPr>
              <a:t>)</a:t>
            </a:r>
          </a:p>
          <a:p>
            <a:pPr>
              <a:buFont typeface="Arial" charset="0"/>
              <a:buChar char="•"/>
            </a:pPr>
            <a:r>
              <a:rPr lang="es-ES" sz="2800">
                <a:latin typeface="Calibri" pitchFamily="34" charset="0"/>
              </a:rPr>
              <a:t> Ni “las razas de los animales salvajes” (</a:t>
            </a:r>
            <a:r>
              <a:rPr lang="es-ES" sz="2800" i="1">
                <a:latin typeface="Calibri" pitchFamily="34" charset="0"/>
              </a:rPr>
              <a:t>therôn agríon éthne</a:t>
            </a:r>
            <a:r>
              <a:rPr lang="es-ES" sz="2800">
                <a:latin typeface="Calibri" pitchFamily="34" charset="0"/>
              </a:rPr>
              <a:t>)</a:t>
            </a:r>
          </a:p>
          <a:p>
            <a:pPr>
              <a:buFont typeface="Arial" charset="0"/>
              <a:buChar char="•"/>
            </a:pPr>
            <a:r>
              <a:rPr lang="es-ES" sz="2800">
                <a:latin typeface="Calibri" pitchFamily="34" charset="0"/>
              </a:rPr>
              <a:t> Nada que provenga de la naturaleza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p:txBody>
          <a:bodyPr/>
          <a:lstStyle/>
          <a:p>
            <a:pPr eaLnBrk="1" hangingPunct="1"/>
            <a:r>
              <a:rPr lang="es-ES" smtClean="0"/>
              <a:t>Análisis</a:t>
            </a:r>
          </a:p>
        </p:txBody>
      </p:sp>
      <p:sp>
        <p:nvSpPr>
          <p:cNvPr id="14339" name="2 Rectángulo"/>
          <p:cNvSpPr>
            <a:spLocks noChangeArrowheads="1"/>
          </p:cNvSpPr>
          <p:nvPr/>
        </p:nvSpPr>
        <p:spPr bwMode="auto">
          <a:xfrm>
            <a:off x="571500" y="2143125"/>
            <a:ext cx="7858125" cy="2554288"/>
          </a:xfrm>
          <a:prstGeom prst="rect">
            <a:avLst/>
          </a:prstGeom>
          <a:noFill/>
          <a:ln w="9525">
            <a:noFill/>
            <a:miter lim="800000"/>
            <a:headEnd/>
            <a:tailEnd/>
          </a:ln>
        </p:spPr>
        <p:txBody>
          <a:bodyPr>
            <a:spAutoFit/>
          </a:bodyPr>
          <a:lstStyle/>
          <a:p>
            <a:pPr>
              <a:buFont typeface="Arial" charset="0"/>
              <a:buChar char="•"/>
            </a:pPr>
            <a:r>
              <a:rPr lang="es-ES" sz="3200">
                <a:latin typeface="Calibri" pitchFamily="34" charset="0"/>
              </a:rPr>
              <a:t> Pero Sófocles no se limita a la naturaleza</a:t>
            </a:r>
          </a:p>
          <a:p>
            <a:pPr>
              <a:buFont typeface="Arial" charset="0"/>
              <a:buChar char="•"/>
            </a:pPr>
            <a:r>
              <a:rPr lang="es-ES" sz="3200">
                <a:latin typeface="Calibri" pitchFamily="34" charset="0"/>
              </a:rPr>
              <a:t> Dice enfáticamente: nada</a:t>
            </a:r>
          </a:p>
          <a:p>
            <a:pPr>
              <a:buFont typeface="Arial" charset="0"/>
              <a:buChar char="•"/>
            </a:pPr>
            <a:r>
              <a:rPr lang="es-ES" sz="3200">
                <a:latin typeface="Calibri" pitchFamily="34" charset="0"/>
              </a:rPr>
              <a:t> Nada; por tanto, ni siquiera los dioses</a:t>
            </a:r>
          </a:p>
          <a:p>
            <a:pPr>
              <a:buFont typeface="Arial" charset="0"/>
              <a:buChar char="•"/>
            </a:pPr>
            <a:r>
              <a:rPr lang="es-ES" sz="3200">
                <a:latin typeface="Calibri" pitchFamily="34" charset="0"/>
              </a:rPr>
              <a:t> ¿en qué sentido el hombre puede ser más terrible que la naturaleza y que los dioses?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pPr eaLnBrk="1" hangingPunct="1"/>
            <a:r>
              <a:rPr lang="es-ES" smtClean="0"/>
              <a:t>Análisis</a:t>
            </a:r>
          </a:p>
        </p:txBody>
      </p:sp>
      <p:sp>
        <p:nvSpPr>
          <p:cNvPr id="15363" name="2 Rectángulo"/>
          <p:cNvSpPr>
            <a:spLocks noChangeArrowheads="1"/>
          </p:cNvSpPr>
          <p:nvPr/>
        </p:nvSpPr>
        <p:spPr bwMode="auto">
          <a:xfrm>
            <a:off x="500063" y="2413000"/>
            <a:ext cx="7929562" cy="2678113"/>
          </a:xfrm>
          <a:prstGeom prst="rect">
            <a:avLst/>
          </a:prstGeom>
          <a:noFill/>
          <a:ln w="9525">
            <a:noFill/>
            <a:miter lim="800000"/>
            <a:headEnd/>
            <a:tailEnd/>
          </a:ln>
        </p:spPr>
        <p:txBody>
          <a:bodyPr>
            <a:spAutoFit/>
          </a:bodyPr>
          <a:lstStyle/>
          <a:p>
            <a:pPr>
              <a:buFont typeface="Arial" charset="0"/>
              <a:buChar char="•"/>
            </a:pPr>
            <a:r>
              <a:rPr lang="es-ES" sz="2800">
                <a:latin typeface="Calibri" pitchFamily="34" charset="0"/>
              </a:rPr>
              <a:t> La respuesta es evidente y está expuesta casi inmediatamente, en la continuación del estásimo</a:t>
            </a:r>
          </a:p>
          <a:p>
            <a:pPr>
              <a:buFont typeface="Arial" charset="0"/>
              <a:buChar char="•"/>
            </a:pPr>
            <a:endParaRPr lang="es-ES" sz="2800">
              <a:latin typeface="Calibri" pitchFamily="34" charset="0"/>
            </a:endParaRPr>
          </a:p>
          <a:p>
            <a:pPr>
              <a:buFont typeface="Arial" charset="0"/>
              <a:buChar char="•"/>
            </a:pPr>
            <a:r>
              <a:rPr lang="es-ES" sz="2800">
                <a:latin typeface="Calibri" pitchFamily="34" charset="0"/>
              </a:rPr>
              <a:t> El </a:t>
            </a:r>
            <a:r>
              <a:rPr lang="es-ES" sz="2800" i="1">
                <a:latin typeface="Calibri" pitchFamily="34" charset="0"/>
              </a:rPr>
              <a:t>poliós póntos</a:t>
            </a:r>
            <a:r>
              <a:rPr lang="es-ES" sz="2800">
                <a:latin typeface="Calibri" pitchFamily="34" charset="0"/>
              </a:rPr>
              <a:t> y el </a:t>
            </a:r>
            <a:r>
              <a:rPr lang="es-ES" sz="2800" i="1">
                <a:latin typeface="Calibri" pitchFamily="34" charset="0"/>
              </a:rPr>
              <a:t>cheimérios nótos</a:t>
            </a:r>
            <a:r>
              <a:rPr lang="es-ES" sz="2800">
                <a:latin typeface="Calibri" pitchFamily="34" charset="0"/>
              </a:rPr>
              <a:t> son seguramente más fuertes que el hombre, así como también el </a:t>
            </a:r>
            <a:r>
              <a:rPr lang="es-ES" sz="2800" i="1">
                <a:latin typeface="Calibri" pitchFamily="34" charset="0"/>
              </a:rPr>
              <a:t>therôn agríon éthne</a:t>
            </a:r>
            <a:r>
              <a:rPr lang="es-ES" sz="2800">
                <a:latin typeface="Calibri" pitchFamily="34" charset="0"/>
              </a:rPr>
              <a:t>, y tantos otros seres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pPr eaLnBrk="1" hangingPunct="1"/>
            <a:r>
              <a:rPr lang="es-ES" smtClean="0"/>
              <a:t>Análisis</a:t>
            </a:r>
          </a:p>
        </p:txBody>
      </p:sp>
      <p:sp>
        <p:nvSpPr>
          <p:cNvPr id="16387" name="2 Rectángulo"/>
          <p:cNvSpPr>
            <a:spLocks noChangeArrowheads="1"/>
          </p:cNvSpPr>
          <p:nvPr/>
        </p:nvSpPr>
        <p:spPr bwMode="auto">
          <a:xfrm>
            <a:off x="714375" y="2551113"/>
            <a:ext cx="7358063" cy="3540125"/>
          </a:xfrm>
          <a:prstGeom prst="rect">
            <a:avLst/>
          </a:prstGeom>
          <a:noFill/>
          <a:ln w="9525">
            <a:noFill/>
            <a:miter lim="800000"/>
            <a:headEnd/>
            <a:tailEnd/>
          </a:ln>
        </p:spPr>
        <p:txBody>
          <a:bodyPr>
            <a:spAutoFit/>
          </a:bodyPr>
          <a:lstStyle/>
          <a:p>
            <a:pPr>
              <a:buFont typeface="Arial" charset="0"/>
              <a:buChar char="•"/>
            </a:pPr>
            <a:r>
              <a:rPr lang="es-ES" sz="2800">
                <a:latin typeface="Calibri" pitchFamily="34" charset="0"/>
              </a:rPr>
              <a:t> Pero estos seres son, y son lo que son, en virtud de su naturaleza</a:t>
            </a:r>
          </a:p>
          <a:p>
            <a:pPr>
              <a:buFont typeface="Arial" charset="0"/>
              <a:buChar char="•"/>
            </a:pPr>
            <a:endParaRPr lang="es-ES" sz="2800">
              <a:latin typeface="Calibri" pitchFamily="34" charset="0"/>
            </a:endParaRPr>
          </a:p>
          <a:p>
            <a:pPr>
              <a:buFont typeface="Arial" charset="0"/>
              <a:buChar char="•"/>
            </a:pPr>
            <a:r>
              <a:rPr lang="es-ES" sz="2800">
                <a:latin typeface="Calibri" pitchFamily="34" charset="0"/>
              </a:rPr>
              <a:t> Siempre han hecho, y harán, las mismas cosas</a:t>
            </a:r>
          </a:p>
          <a:p>
            <a:pPr>
              <a:buFont typeface="Arial" charset="0"/>
              <a:buChar char="•"/>
            </a:pPr>
            <a:endParaRPr lang="es-ES" sz="2800">
              <a:latin typeface="Calibri" pitchFamily="34" charset="0"/>
            </a:endParaRPr>
          </a:p>
          <a:p>
            <a:pPr>
              <a:buFont typeface="Arial" charset="0"/>
              <a:buChar char="•"/>
            </a:pPr>
            <a:r>
              <a:rPr lang="es-ES" sz="2800">
                <a:latin typeface="Calibri" pitchFamily="34" charset="0"/>
              </a:rPr>
              <a:t> Las facultades que les pertenecen han sido otorgadas de una vez para siempre, sin que puedan cambiarlas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p:txBody>
          <a:bodyPr/>
          <a:lstStyle/>
          <a:p>
            <a:pPr eaLnBrk="1" hangingPunct="1"/>
            <a:r>
              <a:rPr lang="es-ES" smtClean="0"/>
              <a:t>Análisis</a:t>
            </a:r>
          </a:p>
        </p:txBody>
      </p:sp>
      <p:sp>
        <p:nvSpPr>
          <p:cNvPr id="17411" name="2 Rectángulo"/>
          <p:cNvSpPr>
            <a:spLocks noChangeArrowheads="1"/>
          </p:cNvSpPr>
          <p:nvPr/>
        </p:nvSpPr>
        <p:spPr bwMode="auto">
          <a:xfrm>
            <a:off x="642938" y="2828925"/>
            <a:ext cx="7858125" cy="2308225"/>
          </a:xfrm>
          <a:prstGeom prst="rect">
            <a:avLst/>
          </a:prstGeom>
          <a:noFill/>
          <a:ln w="9525">
            <a:noFill/>
            <a:miter lim="800000"/>
            <a:headEnd/>
            <a:tailEnd/>
          </a:ln>
        </p:spPr>
        <p:txBody>
          <a:bodyPr>
            <a:spAutoFit/>
          </a:bodyPr>
          <a:lstStyle/>
          <a:p>
            <a:r>
              <a:rPr lang="es-ES" sz="3600">
                <a:latin typeface="Calibri" pitchFamily="34" charset="0"/>
              </a:rPr>
              <a:t>Su </a:t>
            </a:r>
            <a:r>
              <a:rPr lang="es-ES" sz="3600" i="1">
                <a:latin typeface="Calibri" pitchFamily="34" charset="0"/>
              </a:rPr>
              <a:t>tí estin</a:t>
            </a:r>
            <a:r>
              <a:rPr lang="es-ES" sz="3600">
                <a:latin typeface="Calibri" pitchFamily="34" charset="0"/>
              </a:rPr>
              <a:t> -“lo que son”-, como diría Aristóteles, lo que los define y se desarrolla a través de sus distintos atributos, no proviene de ellos mismos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p:txBody>
          <a:bodyPr/>
          <a:lstStyle/>
          <a:p>
            <a:pPr eaLnBrk="1" hangingPunct="1"/>
            <a:r>
              <a:rPr lang="es-ES" smtClean="0"/>
              <a:t>Análisis</a:t>
            </a:r>
          </a:p>
        </p:txBody>
      </p:sp>
      <p:sp>
        <p:nvSpPr>
          <p:cNvPr id="18435" name="2 Rectángulo"/>
          <p:cNvSpPr>
            <a:spLocks noChangeArrowheads="1"/>
          </p:cNvSpPr>
          <p:nvPr/>
        </p:nvSpPr>
        <p:spPr bwMode="auto">
          <a:xfrm>
            <a:off x="428625" y="1643063"/>
            <a:ext cx="8286750" cy="3540125"/>
          </a:xfrm>
          <a:prstGeom prst="rect">
            <a:avLst/>
          </a:prstGeom>
          <a:noFill/>
          <a:ln w="9525">
            <a:noFill/>
            <a:miter lim="800000"/>
            <a:headEnd/>
            <a:tailEnd/>
          </a:ln>
        </p:spPr>
        <p:txBody>
          <a:bodyPr>
            <a:spAutoFit/>
          </a:bodyPr>
          <a:lstStyle/>
          <a:p>
            <a:r>
              <a:rPr lang="es-ES" sz="3200">
                <a:latin typeface="Calibri" pitchFamily="34" charset="0"/>
              </a:rPr>
              <a:t>Lo mismo vale </a:t>
            </a:r>
            <a:r>
              <a:rPr lang="es-ES" sz="3200" i="1">
                <a:latin typeface="Calibri" pitchFamily="34" charset="0"/>
              </a:rPr>
              <a:t>exactamente</a:t>
            </a:r>
            <a:r>
              <a:rPr lang="es-ES" sz="3200">
                <a:latin typeface="Calibri" pitchFamily="34" charset="0"/>
              </a:rPr>
              <a:t> para los dioses</a:t>
            </a:r>
          </a:p>
          <a:p>
            <a:r>
              <a:rPr lang="es-ES" sz="3200">
                <a:latin typeface="Calibri" pitchFamily="34" charset="0"/>
              </a:rPr>
              <a:t>Poseyendo una fuerza aplastante, dotados de posibilidades y de capacidades innumerables -pero, recordemos, no todopoderosos-, inmortales -pero no eternos o fuera del tiempo-, los dioses son lo que son por su </a:t>
            </a:r>
            <a:r>
              <a:rPr lang="es-ES" sz="3200" i="1">
                <a:latin typeface="Calibri" pitchFamily="34" charset="0"/>
              </a:rPr>
              <a:t>naturaleza</a:t>
            </a:r>
            <a:r>
              <a:rPr lang="es-ES" sz="3200">
                <a:latin typeface="Calibri" pitchFamily="34" charset="0"/>
              </a:rPr>
              <a:t> y sin haber hecho nada para lograrlo</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pPr eaLnBrk="1" hangingPunct="1"/>
            <a:r>
              <a:rPr lang="es-ES" smtClean="0"/>
              <a:t>Análisis</a:t>
            </a:r>
          </a:p>
        </p:txBody>
      </p:sp>
      <p:sp>
        <p:nvSpPr>
          <p:cNvPr id="19459" name="2 Rectángulo"/>
          <p:cNvSpPr>
            <a:spLocks noChangeArrowheads="1"/>
          </p:cNvSpPr>
          <p:nvPr/>
        </p:nvSpPr>
        <p:spPr bwMode="auto">
          <a:xfrm>
            <a:off x="571500" y="1785938"/>
            <a:ext cx="7929563" cy="4357687"/>
          </a:xfrm>
          <a:prstGeom prst="rect">
            <a:avLst/>
          </a:prstGeom>
          <a:noFill/>
          <a:ln w="9525">
            <a:noFill/>
            <a:miter lim="800000"/>
            <a:headEnd/>
            <a:tailEnd/>
          </a:ln>
        </p:spPr>
        <p:txBody>
          <a:bodyPr>
            <a:spAutoFit/>
          </a:bodyPr>
          <a:lstStyle/>
          <a:p>
            <a:pPr>
              <a:lnSpc>
                <a:spcPct val="90000"/>
              </a:lnSpc>
              <a:buFont typeface="Arial" charset="0"/>
              <a:buChar char="•"/>
            </a:pPr>
            <a:r>
              <a:rPr lang="es-ES" sz="2800">
                <a:latin typeface="Calibri" pitchFamily="34" charset="0"/>
              </a:rPr>
              <a:t> No tienen, por ejemplo, necesidad de recurrir al arte, a la </a:t>
            </a:r>
            <a:r>
              <a:rPr lang="es-ES" sz="2800" i="1">
                <a:latin typeface="Calibri" pitchFamily="34" charset="0"/>
              </a:rPr>
              <a:t>téchne</a:t>
            </a:r>
            <a:r>
              <a:rPr lang="es-ES" sz="2800">
                <a:latin typeface="Calibri" pitchFamily="34" charset="0"/>
              </a:rPr>
              <a:t> -de fabricar barcos, de moverse o de escribir algo para recordarlo</a:t>
            </a:r>
          </a:p>
          <a:p>
            <a:pPr>
              <a:lnSpc>
                <a:spcPct val="90000"/>
              </a:lnSpc>
              <a:buFont typeface="Arial" charset="0"/>
              <a:buChar char="•"/>
            </a:pPr>
            <a:endParaRPr lang="es-ES" sz="2800">
              <a:latin typeface="Calibri" pitchFamily="34" charset="0"/>
            </a:endParaRPr>
          </a:p>
          <a:p>
            <a:pPr>
              <a:lnSpc>
                <a:spcPct val="90000"/>
              </a:lnSpc>
              <a:buFont typeface="Arial" charset="0"/>
              <a:buChar char="•"/>
            </a:pPr>
            <a:r>
              <a:rPr lang="es-ES" sz="2800">
                <a:latin typeface="Calibri" pitchFamily="34" charset="0"/>
              </a:rPr>
              <a:t> Además, el arte de Hefesto es seguramente incomparablemente superior al arte de los hombres, pero este arte no ha sido inventado por Hefesto, es innato</a:t>
            </a:r>
          </a:p>
          <a:p>
            <a:pPr>
              <a:lnSpc>
                <a:spcPct val="90000"/>
              </a:lnSpc>
              <a:buFont typeface="Arial" charset="0"/>
              <a:buChar char="•"/>
            </a:pPr>
            <a:endParaRPr lang="es-ES" sz="2800">
              <a:latin typeface="Calibri" pitchFamily="34" charset="0"/>
            </a:endParaRPr>
          </a:p>
          <a:p>
            <a:pPr>
              <a:lnSpc>
                <a:spcPct val="90000"/>
              </a:lnSpc>
              <a:buFont typeface="Arial" charset="0"/>
              <a:buChar char="•"/>
            </a:pPr>
            <a:r>
              <a:rPr lang="es-ES" sz="2800">
                <a:latin typeface="Calibri" pitchFamily="34" charset="0"/>
              </a:rPr>
              <a:t> Hefesto es la </a:t>
            </a:r>
            <a:r>
              <a:rPr lang="es-ES" sz="2800" i="1">
                <a:latin typeface="Calibri" pitchFamily="34" charset="0"/>
              </a:rPr>
              <a:t>téchne</a:t>
            </a:r>
            <a:r>
              <a:rPr lang="es-ES" sz="2800">
                <a:latin typeface="Calibri" pitchFamily="34" charset="0"/>
              </a:rPr>
              <a:t>, como Ares es el </a:t>
            </a:r>
            <a:r>
              <a:rPr lang="es-ES" sz="2800" i="1">
                <a:latin typeface="Calibri" pitchFamily="34" charset="0"/>
              </a:rPr>
              <a:t>pólemos</a:t>
            </a:r>
            <a:r>
              <a:rPr lang="es-ES" sz="2800">
                <a:latin typeface="Calibri" pitchFamily="34" charset="0"/>
              </a:rPr>
              <a:t>, y Atenea la </a:t>
            </a:r>
            <a:r>
              <a:rPr lang="es-ES" sz="2800" i="1">
                <a:latin typeface="Calibri" pitchFamily="34" charset="0"/>
              </a:rPr>
              <a:t>sophia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p:txBody>
          <a:bodyPr/>
          <a:lstStyle/>
          <a:p>
            <a:pPr eaLnBrk="1" hangingPunct="1"/>
            <a:r>
              <a:rPr lang="es-ES" smtClean="0"/>
              <a:t>Análisis</a:t>
            </a:r>
          </a:p>
        </p:txBody>
      </p:sp>
      <p:sp>
        <p:nvSpPr>
          <p:cNvPr id="20483" name="2 Rectángulo"/>
          <p:cNvSpPr>
            <a:spLocks noChangeArrowheads="1"/>
          </p:cNvSpPr>
          <p:nvPr/>
        </p:nvSpPr>
        <p:spPr bwMode="auto">
          <a:xfrm>
            <a:off x="571500" y="2136775"/>
            <a:ext cx="7929563" cy="3970338"/>
          </a:xfrm>
          <a:prstGeom prst="rect">
            <a:avLst/>
          </a:prstGeom>
          <a:noFill/>
          <a:ln w="9525">
            <a:noFill/>
            <a:miter lim="800000"/>
            <a:headEnd/>
            <a:tailEnd/>
          </a:ln>
        </p:spPr>
        <p:txBody>
          <a:bodyPr>
            <a:spAutoFit/>
          </a:bodyPr>
          <a:lstStyle/>
          <a:p>
            <a:pPr>
              <a:lnSpc>
                <a:spcPct val="90000"/>
              </a:lnSpc>
              <a:buFont typeface="Arial" charset="0"/>
              <a:buChar char="•"/>
            </a:pPr>
            <a:r>
              <a:rPr lang="es-ES" sz="2800">
                <a:latin typeface="Calibri" pitchFamily="34" charset="0"/>
              </a:rPr>
              <a:t> En términos filosóficos: el hombre se plantea a sí mismo, la esencia del hombre es autocreación</a:t>
            </a:r>
          </a:p>
          <a:p>
            <a:pPr>
              <a:lnSpc>
                <a:spcPct val="90000"/>
              </a:lnSpc>
              <a:buFont typeface="Arial" charset="0"/>
              <a:buChar char="•"/>
            </a:pPr>
            <a:endParaRPr lang="es-ES" sz="2800">
              <a:latin typeface="Calibri" pitchFamily="34" charset="0"/>
            </a:endParaRPr>
          </a:p>
          <a:p>
            <a:pPr>
              <a:lnSpc>
                <a:spcPct val="90000"/>
              </a:lnSpc>
              <a:buFont typeface="Arial" charset="0"/>
              <a:buChar char="•"/>
            </a:pPr>
            <a:r>
              <a:rPr lang="es-ES" sz="2800">
                <a:latin typeface="Calibri" pitchFamily="34" charset="0"/>
              </a:rPr>
              <a:t> Esto puede ser entendido de dos maneras: el hombre es el creador de su esencia, y esta esencia es creación y autocreación;</a:t>
            </a:r>
          </a:p>
          <a:p>
            <a:pPr>
              <a:lnSpc>
                <a:spcPct val="90000"/>
              </a:lnSpc>
              <a:buFont typeface="Arial" charset="0"/>
              <a:buChar char="•"/>
            </a:pPr>
            <a:endParaRPr lang="es-ES" sz="2800">
              <a:latin typeface="Calibri" pitchFamily="34" charset="0"/>
            </a:endParaRPr>
          </a:p>
          <a:p>
            <a:pPr>
              <a:lnSpc>
                <a:spcPct val="90000"/>
              </a:lnSpc>
              <a:buFont typeface="Arial" charset="0"/>
              <a:buChar char="•"/>
            </a:pPr>
            <a:r>
              <a:rPr lang="es-ES" sz="2800">
                <a:latin typeface="Calibri" pitchFamily="34" charset="0"/>
              </a:rPr>
              <a:t> O bien el hombre se crea a sí mismo como creador, en un círculo en el cual la lógica aparentemente viciada devela la primacía ontológica</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1785938" y="5357813"/>
            <a:ext cx="5486400" cy="566737"/>
          </a:xfrm>
        </p:spPr>
        <p:txBody>
          <a:bodyPr/>
          <a:lstStyle/>
          <a:p>
            <a:pPr algn="ctr" eaLnBrk="1" hangingPunct="1"/>
            <a:r>
              <a:rPr lang="el-GR" smtClean="0"/>
              <a:t>Σοφοκλής</a:t>
            </a:r>
            <a:endParaRPr lang="es-ES" smtClean="0"/>
          </a:p>
        </p:txBody>
      </p:sp>
      <p:sp>
        <p:nvSpPr>
          <p:cNvPr id="3075" name="3 Marcador de texto"/>
          <p:cNvSpPr>
            <a:spLocks noGrp="1"/>
          </p:cNvSpPr>
          <p:nvPr>
            <p:ph type="body" sz="half" idx="2"/>
          </p:nvPr>
        </p:nvSpPr>
        <p:spPr>
          <a:xfrm>
            <a:off x="1714500" y="6053138"/>
            <a:ext cx="5486400" cy="804862"/>
          </a:xfrm>
        </p:spPr>
        <p:txBody>
          <a:bodyPr/>
          <a:lstStyle/>
          <a:p>
            <a:pPr algn="ctr" eaLnBrk="1" hangingPunct="1"/>
            <a:r>
              <a:rPr lang="es-ES" smtClean="0"/>
              <a:t>(496 A.c. – 406 A.c.)</a:t>
            </a:r>
          </a:p>
        </p:txBody>
      </p:sp>
      <p:pic>
        <p:nvPicPr>
          <p:cNvPr id="3076" name="Picture 4"/>
          <p:cNvPicPr>
            <a:picLocks noChangeAspect="1" noChangeArrowheads="1"/>
          </p:cNvPicPr>
          <p:nvPr/>
        </p:nvPicPr>
        <p:blipFill>
          <a:blip r:embed="rId2" cstate="print"/>
          <a:srcRect/>
          <a:stretch>
            <a:fillRect/>
          </a:stretch>
        </p:blipFill>
        <p:spPr bwMode="auto">
          <a:xfrm>
            <a:off x="2428875" y="714375"/>
            <a:ext cx="4016375" cy="4500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p:txBody>
          <a:bodyPr/>
          <a:lstStyle/>
          <a:p>
            <a:pPr eaLnBrk="1" hangingPunct="1"/>
            <a:r>
              <a:rPr lang="es-ES" smtClean="0"/>
              <a:t>Análisis</a:t>
            </a:r>
          </a:p>
        </p:txBody>
      </p:sp>
      <p:sp>
        <p:nvSpPr>
          <p:cNvPr id="21507" name="2 Rectángulo"/>
          <p:cNvSpPr>
            <a:spLocks noChangeArrowheads="1"/>
          </p:cNvSpPr>
          <p:nvPr/>
        </p:nvSpPr>
        <p:spPr bwMode="auto">
          <a:xfrm>
            <a:off x="642938" y="2551113"/>
            <a:ext cx="7858125" cy="3109912"/>
          </a:xfrm>
          <a:prstGeom prst="rect">
            <a:avLst/>
          </a:prstGeom>
          <a:noFill/>
          <a:ln w="9525">
            <a:noFill/>
            <a:miter lim="800000"/>
            <a:headEnd/>
            <a:tailEnd/>
          </a:ln>
        </p:spPr>
        <p:txBody>
          <a:bodyPr>
            <a:spAutoFit/>
          </a:bodyPr>
          <a:lstStyle/>
          <a:p>
            <a:pPr>
              <a:buFont typeface="Arial" charset="0"/>
              <a:buChar char="•"/>
            </a:pPr>
            <a:r>
              <a:rPr lang="es-ES" sz="2800">
                <a:latin typeface="Calibri" pitchFamily="34" charset="0"/>
              </a:rPr>
              <a:t> Es evidente que esta es la concepción de Sófocles a partir de una palabra que -con el </a:t>
            </a:r>
            <a:r>
              <a:rPr lang="es-ES" sz="2800" i="1">
                <a:latin typeface="Calibri" pitchFamily="34" charset="0"/>
              </a:rPr>
              <a:t>pantopóros· áporos ep’ oudén érchetai tò méllon</a:t>
            </a:r>
            <a:r>
              <a:rPr lang="es-ES" sz="2800">
                <a:latin typeface="Calibri" pitchFamily="34" charset="0"/>
              </a:rPr>
              <a:t> y el </a:t>
            </a:r>
            <a:r>
              <a:rPr lang="es-ES" sz="2800" i="1">
                <a:latin typeface="Calibri" pitchFamily="34" charset="0"/>
              </a:rPr>
              <a:t>koudén anthrópou deinóteron</a:t>
            </a:r>
            <a:r>
              <a:rPr lang="es-ES" sz="2800">
                <a:latin typeface="Calibri" pitchFamily="34" charset="0"/>
              </a:rPr>
              <a:t>- es el tercer pilar de esta parte del estásimo:</a:t>
            </a:r>
          </a:p>
          <a:p>
            <a:pPr>
              <a:buFont typeface="Arial" charset="0"/>
              <a:buChar char="•"/>
            </a:pPr>
            <a:endParaRPr lang="es-ES" sz="2800">
              <a:latin typeface="Calibri" pitchFamily="34" charset="0"/>
            </a:endParaRPr>
          </a:p>
          <a:p>
            <a:pPr>
              <a:buFont typeface="Arial" charset="0"/>
              <a:buChar char="•"/>
            </a:pPr>
            <a:r>
              <a:rPr lang="es-ES" sz="2800">
                <a:latin typeface="Calibri" pitchFamily="34" charset="0"/>
              </a:rPr>
              <a:t>“</a:t>
            </a:r>
            <a:r>
              <a:rPr lang="es-ES" sz="2800" i="1">
                <a:latin typeface="Calibri" pitchFamily="34" charset="0"/>
              </a:rPr>
              <a:t>edidáxato</a:t>
            </a:r>
            <a:r>
              <a:rPr lang="es-ES" sz="2800">
                <a:latin typeface="Calibri" pitchFamily="34" charset="0"/>
              </a:rPr>
              <a:t>”, “él se ha enseñado” (verso 354)</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p:txBody>
          <a:bodyPr/>
          <a:lstStyle/>
          <a:p>
            <a:pPr eaLnBrk="1" hangingPunct="1"/>
            <a:r>
              <a:rPr lang="es-ES" smtClean="0"/>
              <a:t>Análisis</a:t>
            </a:r>
          </a:p>
        </p:txBody>
      </p:sp>
      <p:sp>
        <p:nvSpPr>
          <p:cNvPr id="22531" name="2 Rectángulo"/>
          <p:cNvSpPr>
            <a:spLocks noChangeArrowheads="1"/>
          </p:cNvSpPr>
          <p:nvPr/>
        </p:nvSpPr>
        <p:spPr bwMode="auto">
          <a:xfrm>
            <a:off x="714375" y="2286000"/>
            <a:ext cx="7786688" cy="2806700"/>
          </a:xfrm>
          <a:prstGeom prst="rect">
            <a:avLst/>
          </a:prstGeom>
          <a:noFill/>
          <a:ln w="9525">
            <a:noFill/>
            <a:miter lim="800000"/>
            <a:headEnd/>
            <a:tailEnd/>
          </a:ln>
        </p:spPr>
        <p:txBody>
          <a:bodyPr>
            <a:spAutoFit/>
          </a:bodyPr>
          <a:lstStyle/>
          <a:p>
            <a:pPr>
              <a:lnSpc>
                <a:spcPct val="90000"/>
              </a:lnSpc>
              <a:buFont typeface="Arial" charset="0"/>
              <a:buChar char="•"/>
            </a:pPr>
            <a:r>
              <a:rPr lang="es-ES" sz="2800">
                <a:latin typeface="Calibri" pitchFamily="34" charset="0"/>
              </a:rPr>
              <a:t>La voz media expresa el retorno de la acción sobre el sujeto actuando</a:t>
            </a:r>
          </a:p>
          <a:p>
            <a:pPr>
              <a:lnSpc>
                <a:spcPct val="90000"/>
              </a:lnSpc>
              <a:buFont typeface="Arial" charset="0"/>
              <a:buChar char="•"/>
            </a:pPr>
            <a:endParaRPr lang="es-ES" sz="2800">
              <a:latin typeface="Calibri" pitchFamily="34" charset="0"/>
            </a:endParaRPr>
          </a:p>
          <a:p>
            <a:pPr>
              <a:lnSpc>
                <a:spcPct val="90000"/>
              </a:lnSpc>
              <a:buFont typeface="Arial" charset="0"/>
              <a:buChar char="•"/>
            </a:pPr>
            <a:r>
              <a:rPr lang="es-ES" sz="2800">
                <a:latin typeface="Calibri" pitchFamily="34" charset="0"/>
              </a:rPr>
              <a:t>Cuando </a:t>
            </a:r>
            <a:r>
              <a:rPr lang="es-ES" sz="2800" i="1">
                <a:latin typeface="Calibri" pitchFamily="34" charset="0"/>
              </a:rPr>
              <a:t>me enseño</a:t>
            </a:r>
            <a:r>
              <a:rPr lang="es-ES" sz="2800">
                <a:latin typeface="Calibri" pitchFamily="34" charset="0"/>
              </a:rPr>
              <a:t> (voz media del griego), me brindo a mi mismo algo que no poseo (si no, ¿para qué darlo?); y que al mismo tiempo poseo (si no, ¿quién lo daría?)</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p:txBody>
          <a:bodyPr/>
          <a:lstStyle/>
          <a:p>
            <a:pPr eaLnBrk="1" hangingPunct="1"/>
            <a:r>
              <a:rPr lang="es-ES" smtClean="0"/>
              <a:t>Análisis</a:t>
            </a:r>
          </a:p>
        </p:txBody>
      </p:sp>
      <p:sp>
        <p:nvSpPr>
          <p:cNvPr id="23555" name="2 Rectángulo"/>
          <p:cNvSpPr>
            <a:spLocks noChangeArrowheads="1"/>
          </p:cNvSpPr>
          <p:nvPr/>
        </p:nvSpPr>
        <p:spPr bwMode="auto">
          <a:xfrm>
            <a:off x="571500" y="3008313"/>
            <a:ext cx="7786688" cy="2419350"/>
          </a:xfrm>
          <a:prstGeom prst="rect">
            <a:avLst/>
          </a:prstGeom>
          <a:noFill/>
          <a:ln w="9525">
            <a:noFill/>
            <a:miter lim="800000"/>
            <a:headEnd/>
            <a:tailEnd/>
          </a:ln>
        </p:spPr>
        <p:txBody>
          <a:bodyPr>
            <a:spAutoFit/>
          </a:bodyPr>
          <a:lstStyle/>
          <a:p>
            <a:pPr>
              <a:lnSpc>
                <a:spcPct val="90000"/>
              </a:lnSpc>
              <a:buFont typeface="Arial" charset="0"/>
              <a:buChar char="•"/>
            </a:pPr>
            <a:r>
              <a:rPr lang="es-ES" sz="2800">
                <a:latin typeface="Calibri" pitchFamily="34" charset="0"/>
              </a:rPr>
              <a:t> “Se ha enseñado a sí mismo la palabra y el pensamiento que es como el viento, y las pasiones instituyentes” (versos 352-356)</a:t>
            </a:r>
          </a:p>
          <a:p>
            <a:pPr>
              <a:lnSpc>
                <a:spcPct val="90000"/>
              </a:lnSpc>
              <a:buFont typeface="Arial" charset="0"/>
              <a:buChar char="•"/>
            </a:pPr>
            <a:endParaRPr lang="es-ES" sz="2800">
              <a:latin typeface="Calibri" pitchFamily="34" charset="0"/>
            </a:endParaRPr>
          </a:p>
          <a:p>
            <a:pPr>
              <a:lnSpc>
                <a:spcPct val="90000"/>
              </a:lnSpc>
              <a:buFont typeface="Arial" charset="0"/>
              <a:buChar char="•"/>
            </a:pPr>
            <a:r>
              <a:rPr lang="es-ES" sz="2800">
                <a:latin typeface="Calibri" pitchFamily="34" charset="0"/>
              </a:rPr>
              <a:t> “</a:t>
            </a:r>
            <a:r>
              <a:rPr lang="es-ES" sz="2800" i="1">
                <a:latin typeface="Calibri" pitchFamily="34" charset="0"/>
              </a:rPr>
              <a:t>kaì phthégma kaì anemóen phrónema kaì astunómous orgàs edidáxato…</a:t>
            </a:r>
            <a:r>
              <a:rPr lang="es-ES" sz="2800">
                <a:latin typeface="Calibri" pitchFamily="34" charset="0"/>
              </a:rPr>
              <a: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pPr eaLnBrk="1" hangingPunct="1"/>
            <a:r>
              <a:rPr lang="es-ES" smtClean="0"/>
              <a:t>Análisis</a:t>
            </a:r>
          </a:p>
        </p:txBody>
      </p:sp>
      <p:sp>
        <p:nvSpPr>
          <p:cNvPr id="24579" name="2 Rectángulo"/>
          <p:cNvSpPr>
            <a:spLocks noChangeArrowheads="1"/>
          </p:cNvSpPr>
          <p:nvPr/>
        </p:nvSpPr>
        <p:spPr bwMode="auto">
          <a:xfrm>
            <a:off x="571500" y="2413000"/>
            <a:ext cx="7929563" cy="3108325"/>
          </a:xfrm>
          <a:prstGeom prst="rect">
            <a:avLst/>
          </a:prstGeom>
          <a:noFill/>
          <a:ln w="9525">
            <a:noFill/>
            <a:miter lim="800000"/>
            <a:headEnd/>
            <a:tailEnd/>
          </a:ln>
        </p:spPr>
        <p:txBody>
          <a:bodyPr>
            <a:spAutoFit/>
          </a:bodyPr>
          <a:lstStyle/>
          <a:p>
            <a:pPr>
              <a:buFont typeface="Arial" charset="0"/>
              <a:buChar char="•"/>
            </a:pPr>
            <a:r>
              <a:rPr lang="es-ES" sz="2800">
                <a:latin typeface="Calibri" pitchFamily="34" charset="0"/>
              </a:rPr>
              <a:t> Un siglo más tarde, Aristóteles definirá al hombre como </a:t>
            </a:r>
            <a:r>
              <a:rPr lang="es-ES" sz="2800" i="1">
                <a:latin typeface="Calibri" pitchFamily="34" charset="0"/>
              </a:rPr>
              <a:t>zôion lógon échon</a:t>
            </a:r>
            <a:r>
              <a:rPr lang="es-ES" sz="2800">
                <a:latin typeface="Calibri" pitchFamily="34" charset="0"/>
              </a:rPr>
              <a:t> y </a:t>
            </a:r>
            <a:r>
              <a:rPr lang="es-ES" sz="2800" i="1">
                <a:latin typeface="Calibri" pitchFamily="34" charset="0"/>
              </a:rPr>
              <a:t>zôion politikón</a:t>
            </a:r>
            <a:r>
              <a:rPr lang="es-ES" sz="2800">
                <a:latin typeface="Calibri" pitchFamily="34" charset="0"/>
              </a:rPr>
              <a:t> (“ser viviente provisto de </a:t>
            </a:r>
            <a:r>
              <a:rPr lang="es-ES" sz="2800" i="1">
                <a:latin typeface="Calibri" pitchFamily="34" charset="0"/>
              </a:rPr>
              <a:t>lógos</a:t>
            </a:r>
            <a:r>
              <a:rPr lang="es-ES" sz="2800">
                <a:latin typeface="Calibri" pitchFamily="34" charset="0"/>
              </a:rPr>
              <a:t>” y “ser viviente político”)</a:t>
            </a:r>
          </a:p>
          <a:p>
            <a:pPr>
              <a:buFont typeface="Arial" charset="0"/>
              <a:buChar char="•"/>
            </a:pPr>
            <a:endParaRPr lang="es-ES" sz="2800">
              <a:latin typeface="Calibri" pitchFamily="34" charset="0"/>
            </a:endParaRPr>
          </a:p>
          <a:p>
            <a:pPr>
              <a:buFont typeface="Arial" charset="0"/>
              <a:buChar char="•"/>
            </a:pPr>
            <a:r>
              <a:rPr lang="es-ES" sz="2800">
                <a:latin typeface="Calibri" pitchFamily="34" charset="0"/>
              </a:rPr>
              <a:t> Podemos atrevernos a decir que en este punto el poeta es más profundo, porque es más radical que el muy profundo filósofo</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p:txBody>
          <a:bodyPr/>
          <a:lstStyle/>
          <a:p>
            <a:pPr eaLnBrk="1" hangingPunct="1"/>
            <a:r>
              <a:rPr lang="es-ES" smtClean="0"/>
              <a:t>Análisis</a:t>
            </a:r>
          </a:p>
        </p:txBody>
      </p:sp>
      <p:sp>
        <p:nvSpPr>
          <p:cNvPr id="25603" name="2 Rectángulo"/>
          <p:cNvSpPr>
            <a:spLocks noChangeArrowheads="1"/>
          </p:cNvSpPr>
          <p:nvPr/>
        </p:nvSpPr>
        <p:spPr bwMode="auto">
          <a:xfrm>
            <a:off x="571500" y="1357313"/>
            <a:ext cx="7858125" cy="4967287"/>
          </a:xfrm>
          <a:prstGeom prst="rect">
            <a:avLst/>
          </a:prstGeom>
          <a:noFill/>
          <a:ln w="9525">
            <a:noFill/>
            <a:miter lim="800000"/>
            <a:headEnd/>
            <a:tailEnd/>
          </a:ln>
        </p:spPr>
        <p:txBody>
          <a:bodyPr>
            <a:spAutoFit/>
          </a:bodyPr>
          <a:lstStyle/>
          <a:p>
            <a:pPr>
              <a:lnSpc>
                <a:spcPct val="90000"/>
              </a:lnSpc>
              <a:buFont typeface="Arial" charset="0"/>
              <a:buChar char="•"/>
            </a:pPr>
            <a:r>
              <a:rPr lang="es-ES" sz="3200">
                <a:latin typeface="Calibri" pitchFamily="34" charset="0"/>
              </a:rPr>
              <a:t> El hombre no </a:t>
            </a:r>
            <a:r>
              <a:rPr lang="es-ES" sz="3200" i="1">
                <a:latin typeface="Calibri" pitchFamily="34" charset="0"/>
              </a:rPr>
              <a:t>posee</a:t>
            </a:r>
            <a:r>
              <a:rPr lang="es-ES" sz="3200">
                <a:latin typeface="Calibri" pitchFamily="34" charset="0"/>
              </a:rPr>
              <a:t> </a:t>
            </a:r>
            <a:r>
              <a:rPr lang="es-ES" sz="3200" i="1">
                <a:latin typeface="Calibri" pitchFamily="34" charset="0"/>
              </a:rPr>
              <a:t>lógos</a:t>
            </a:r>
            <a:r>
              <a:rPr lang="es-ES" sz="3200">
                <a:latin typeface="Calibri" pitchFamily="34" charset="0"/>
              </a:rPr>
              <a:t> como una facultad </a:t>
            </a:r>
            <a:r>
              <a:rPr lang="es-ES" sz="3200" i="1">
                <a:latin typeface="Calibri" pitchFamily="34" charset="0"/>
              </a:rPr>
              <a:t>natural</a:t>
            </a:r>
            <a:r>
              <a:rPr lang="es-ES" sz="3200">
                <a:latin typeface="Calibri" pitchFamily="34" charset="0"/>
              </a:rPr>
              <a:t> ni como un don, y su ser político tampoco le es simplemente otorgado y adquirido una vez por todas</a:t>
            </a:r>
          </a:p>
          <a:p>
            <a:pPr>
              <a:lnSpc>
                <a:spcPct val="90000"/>
              </a:lnSpc>
              <a:buFont typeface="Arial" charset="0"/>
              <a:buChar char="•"/>
            </a:pPr>
            <a:endParaRPr lang="es-ES" sz="3200">
              <a:latin typeface="Calibri" pitchFamily="34" charset="0"/>
            </a:endParaRPr>
          </a:p>
          <a:p>
            <a:pPr>
              <a:lnSpc>
                <a:spcPct val="90000"/>
              </a:lnSpc>
              <a:buFont typeface="Arial" charset="0"/>
              <a:buChar char="•"/>
            </a:pPr>
            <a:r>
              <a:rPr lang="es-ES" sz="3200">
                <a:latin typeface="Calibri" pitchFamily="34" charset="0"/>
              </a:rPr>
              <a:t> El hombre se enseñó a sí mismo -</a:t>
            </a:r>
            <a:r>
              <a:rPr lang="es-ES" sz="3200" b="1" i="1">
                <a:latin typeface="Calibri" pitchFamily="34" charset="0"/>
              </a:rPr>
              <a:t>creó- </a:t>
            </a:r>
            <a:r>
              <a:rPr lang="es-ES" sz="3200">
                <a:latin typeface="Calibri" pitchFamily="34" charset="0"/>
              </a:rPr>
              <a:t>la lengua (</a:t>
            </a:r>
            <a:r>
              <a:rPr lang="es-ES" sz="3200" i="1">
                <a:latin typeface="Calibri" pitchFamily="34" charset="0"/>
              </a:rPr>
              <a:t>phthégma</a:t>
            </a:r>
            <a:r>
              <a:rPr lang="es-ES" sz="3200">
                <a:latin typeface="Calibri" pitchFamily="34" charset="0"/>
              </a:rPr>
              <a:t>), el pensamiento (</a:t>
            </a:r>
            <a:r>
              <a:rPr lang="es-ES" sz="3200" i="1">
                <a:latin typeface="Calibri" pitchFamily="34" charset="0"/>
              </a:rPr>
              <a:t>phrónema</a:t>
            </a:r>
            <a:r>
              <a:rPr lang="es-ES" sz="3200">
                <a:latin typeface="Calibri" pitchFamily="34" charset="0"/>
              </a:rPr>
              <a:t>) y estos </a:t>
            </a:r>
            <a:r>
              <a:rPr lang="es-ES" sz="3200" i="1">
                <a:latin typeface="Calibri" pitchFamily="34" charset="0"/>
              </a:rPr>
              <a:t>astunómous orgás</a:t>
            </a:r>
            <a:r>
              <a:rPr lang="es-ES" sz="3200">
                <a:latin typeface="Calibri" pitchFamily="34" charset="0"/>
              </a:rPr>
              <a:t> (las pasiones, las disposiciones, las pulsiones que brindan leyes a las ciudades -que instituyen las ciudades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p:txBody>
          <a:bodyPr/>
          <a:lstStyle/>
          <a:p>
            <a:pPr eaLnBrk="1" hangingPunct="1"/>
            <a:r>
              <a:rPr lang="es-ES" smtClean="0"/>
              <a:t>Análisis</a:t>
            </a:r>
          </a:p>
        </p:txBody>
      </p:sp>
      <p:sp>
        <p:nvSpPr>
          <p:cNvPr id="26627" name="2 Rectángulo"/>
          <p:cNvSpPr>
            <a:spLocks noChangeArrowheads="1"/>
          </p:cNvSpPr>
          <p:nvPr/>
        </p:nvSpPr>
        <p:spPr bwMode="auto">
          <a:xfrm>
            <a:off x="714375" y="2260600"/>
            <a:ext cx="7643813" cy="3970338"/>
          </a:xfrm>
          <a:prstGeom prst="rect">
            <a:avLst/>
          </a:prstGeom>
          <a:noFill/>
          <a:ln w="9525">
            <a:noFill/>
            <a:miter lim="800000"/>
            <a:headEnd/>
            <a:tailEnd/>
          </a:ln>
        </p:spPr>
        <p:txBody>
          <a:bodyPr>
            <a:spAutoFit/>
          </a:bodyPr>
          <a:lstStyle/>
          <a:p>
            <a:pPr>
              <a:lnSpc>
                <a:spcPct val="90000"/>
              </a:lnSpc>
              <a:buFont typeface="Arial" charset="0"/>
              <a:buChar char="•"/>
            </a:pPr>
            <a:r>
              <a:rPr lang="es-ES" sz="2800">
                <a:latin typeface="Calibri" pitchFamily="34" charset="0"/>
              </a:rPr>
              <a:t> “pasiones instituyentes” es quizás una traducción apropiada para esta asombrosa idea de Sófocles, pues a menudo pensamos que la ley y la institución están radicalmente opuestas al furor y a las pasiones</a:t>
            </a:r>
          </a:p>
          <a:p>
            <a:pPr>
              <a:lnSpc>
                <a:spcPct val="90000"/>
              </a:lnSpc>
              <a:buFont typeface="Arial" charset="0"/>
              <a:buChar char="•"/>
            </a:pPr>
            <a:endParaRPr lang="es-ES" sz="2800">
              <a:latin typeface="Calibri" pitchFamily="34" charset="0"/>
            </a:endParaRPr>
          </a:p>
          <a:p>
            <a:pPr>
              <a:lnSpc>
                <a:spcPct val="90000"/>
              </a:lnSpc>
              <a:buFont typeface="Arial" charset="0"/>
              <a:buChar char="•"/>
            </a:pPr>
            <a:r>
              <a:rPr lang="es-ES" sz="2800">
                <a:latin typeface="Calibri" pitchFamily="34" charset="0"/>
              </a:rPr>
              <a:t> En la raíz de la institución primordial se encuentran una </a:t>
            </a:r>
            <a:r>
              <a:rPr lang="es-ES" sz="2800" i="1">
                <a:latin typeface="Calibri" pitchFamily="34" charset="0"/>
              </a:rPr>
              <a:t>voluntad</a:t>
            </a:r>
            <a:r>
              <a:rPr lang="es-ES" sz="2800">
                <a:latin typeface="Calibri" pitchFamily="34" charset="0"/>
              </a:rPr>
              <a:t> y una intención prelógicas, y las instituciones no pueden mantenerse sin pasión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a:xfrm>
            <a:off x="500063" y="0"/>
            <a:ext cx="8229600" cy="1143000"/>
          </a:xfrm>
        </p:spPr>
        <p:txBody>
          <a:bodyPr/>
          <a:lstStyle/>
          <a:p>
            <a:pPr eaLnBrk="1" hangingPunct="1"/>
            <a:r>
              <a:rPr lang="es-ES" smtClean="0"/>
              <a:t>Análisis</a:t>
            </a:r>
          </a:p>
        </p:txBody>
      </p:sp>
      <p:sp>
        <p:nvSpPr>
          <p:cNvPr id="27651" name="2 Rectángulo"/>
          <p:cNvSpPr>
            <a:spLocks noChangeArrowheads="1"/>
          </p:cNvSpPr>
          <p:nvPr/>
        </p:nvSpPr>
        <p:spPr bwMode="auto">
          <a:xfrm>
            <a:off x="428625" y="928688"/>
            <a:ext cx="8358188" cy="5924550"/>
          </a:xfrm>
          <a:prstGeom prst="rect">
            <a:avLst/>
          </a:prstGeom>
          <a:noFill/>
          <a:ln w="9525">
            <a:noFill/>
            <a:miter lim="800000"/>
            <a:headEnd/>
            <a:tailEnd/>
          </a:ln>
        </p:spPr>
        <p:txBody>
          <a:bodyPr>
            <a:spAutoFit/>
          </a:bodyPr>
          <a:lstStyle/>
          <a:p>
            <a:pPr>
              <a:buFont typeface="Arial" charset="0"/>
              <a:buChar char="•"/>
            </a:pPr>
            <a:r>
              <a:rPr lang="es-ES" sz="2800">
                <a:latin typeface="Calibri" pitchFamily="34" charset="0"/>
              </a:rPr>
              <a:t> </a:t>
            </a:r>
            <a:r>
              <a:rPr lang="es-ES" sz="2700">
                <a:latin typeface="Calibri" pitchFamily="34" charset="0"/>
              </a:rPr>
              <a:t>El poeta conoce un primer límite a esta </a:t>
            </a:r>
            <a:r>
              <a:rPr lang="es-ES" sz="2700" i="1">
                <a:latin typeface="Calibri" pitchFamily="34" charset="0"/>
              </a:rPr>
              <a:t>deinótes</a:t>
            </a:r>
            <a:r>
              <a:rPr lang="es-ES" sz="2700">
                <a:latin typeface="Calibri" pitchFamily="34" charset="0"/>
              </a:rPr>
              <a:t>, la muerte</a:t>
            </a:r>
          </a:p>
          <a:p>
            <a:pPr>
              <a:buFont typeface="Arial" charset="0"/>
              <a:buChar char="•"/>
            </a:pPr>
            <a:endParaRPr lang="es-ES" sz="2700">
              <a:latin typeface="Calibri" pitchFamily="34" charset="0"/>
            </a:endParaRPr>
          </a:p>
          <a:p>
            <a:pPr>
              <a:buFont typeface="Arial" charset="0"/>
              <a:buChar char="•"/>
            </a:pPr>
            <a:r>
              <a:rPr lang="es-ES" sz="2700" i="1">
                <a:latin typeface="Calibri" pitchFamily="34" charset="0"/>
              </a:rPr>
              <a:t> Háida mónon pheûxin ouk eráxetai</a:t>
            </a:r>
            <a:r>
              <a:rPr lang="es-ES" sz="2700">
                <a:latin typeface="Calibri" pitchFamily="34" charset="0"/>
              </a:rPr>
              <a:t>, “la única cosa que no encontrará es la manera de huir del Hades”</a:t>
            </a:r>
          </a:p>
          <a:p>
            <a:pPr>
              <a:buFont typeface="Arial" charset="0"/>
              <a:buChar char="•"/>
            </a:pPr>
            <a:endParaRPr lang="es-ES" sz="2700">
              <a:latin typeface="Calibri" pitchFamily="34" charset="0"/>
            </a:endParaRPr>
          </a:p>
          <a:p>
            <a:pPr>
              <a:buFont typeface="Arial" charset="0"/>
              <a:buChar char="•"/>
            </a:pPr>
            <a:r>
              <a:rPr lang="es-ES" sz="2700">
                <a:latin typeface="Calibri" pitchFamily="34" charset="0"/>
              </a:rPr>
              <a:t> Hades, lo definitivo, no aparece aquí solamente como recordatorio de la verdad última, sino también para subrayar la </a:t>
            </a:r>
            <a:r>
              <a:rPr lang="es-ES" sz="2700" i="1">
                <a:latin typeface="Calibri" pitchFamily="34" charset="0"/>
              </a:rPr>
              <a:t>deinótes</a:t>
            </a:r>
            <a:r>
              <a:rPr lang="es-ES" sz="2700">
                <a:latin typeface="Calibri" pitchFamily="34" charset="0"/>
              </a:rPr>
              <a:t> de este ser que, conociendo su mortalidad, sin embargo no cesa de “avanzar” (</a:t>
            </a:r>
            <a:r>
              <a:rPr lang="es-ES" sz="2700" i="1">
                <a:latin typeface="Calibri" pitchFamily="34" charset="0"/>
              </a:rPr>
              <a:t>choreî</a:t>
            </a:r>
            <a:r>
              <a:rPr lang="es-ES" sz="2700">
                <a:latin typeface="Calibri" pitchFamily="34" charset="0"/>
              </a:rPr>
              <a:t>), de “agotar [la tierra para su beneficio]” (</a:t>
            </a:r>
            <a:r>
              <a:rPr lang="es-ES" sz="2700" i="1">
                <a:latin typeface="Calibri" pitchFamily="34" charset="0"/>
              </a:rPr>
              <a:t>apotrúetai</a:t>
            </a:r>
            <a:r>
              <a:rPr lang="es-ES" sz="2700">
                <a:latin typeface="Calibri" pitchFamily="34" charset="0"/>
              </a:rPr>
              <a:t>), de “encarcelar [los pájaros]” (</a:t>
            </a:r>
            <a:r>
              <a:rPr lang="es-ES" sz="2700" i="1">
                <a:latin typeface="Calibri" pitchFamily="34" charset="0"/>
              </a:rPr>
              <a:t>ágei</a:t>
            </a:r>
            <a:r>
              <a:rPr lang="es-ES" sz="2700">
                <a:latin typeface="Calibri" pitchFamily="34" charset="0"/>
              </a:rPr>
              <a:t>), de “hacerse dueño [de las bestias salvajes]” (</a:t>
            </a:r>
            <a:r>
              <a:rPr lang="es-ES" sz="2700" i="1">
                <a:latin typeface="Calibri" pitchFamily="34" charset="0"/>
              </a:rPr>
              <a:t>krateî</a:t>
            </a:r>
            <a:r>
              <a:rPr lang="es-ES" sz="2700">
                <a:latin typeface="Calibri" pitchFamily="34" charset="0"/>
              </a:rPr>
              <a:t>) y de “enseñarse a sí mismo” (</a:t>
            </a:r>
            <a:r>
              <a:rPr lang="es-ES" sz="2700" i="1">
                <a:latin typeface="Calibri" pitchFamily="34" charset="0"/>
              </a:rPr>
              <a:t>didásketai</a:t>
            </a:r>
            <a:r>
              <a:rPr lang="es-ES" sz="2700">
                <a:latin typeface="Calibri" pitchFamily="34" charset="0"/>
              </a:rPr>
              <a: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p:txBody>
          <a:bodyPr/>
          <a:lstStyle/>
          <a:p>
            <a:pPr eaLnBrk="1" hangingPunct="1"/>
            <a:r>
              <a:rPr lang="es-ES" smtClean="0"/>
              <a:t>Análisis</a:t>
            </a:r>
          </a:p>
        </p:txBody>
      </p:sp>
      <p:sp>
        <p:nvSpPr>
          <p:cNvPr id="28675" name="2 Rectángulo"/>
          <p:cNvSpPr>
            <a:spLocks noChangeArrowheads="1"/>
          </p:cNvSpPr>
          <p:nvPr/>
        </p:nvSpPr>
        <p:spPr bwMode="auto">
          <a:xfrm>
            <a:off x="500063" y="1928813"/>
            <a:ext cx="7786687" cy="3970337"/>
          </a:xfrm>
          <a:prstGeom prst="rect">
            <a:avLst/>
          </a:prstGeom>
          <a:noFill/>
          <a:ln w="9525">
            <a:noFill/>
            <a:miter lim="800000"/>
            <a:headEnd/>
            <a:tailEnd/>
          </a:ln>
        </p:spPr>
        <p:txBody>
          <a:bodyPr>
            <a:spAutoFit/>
          </a:bodyPr>
          <a:lstStyle/>
          <a:p>
            <a:pPr>
              <a:buFont typeface="Arial" charset="0"/>
              <a:buChar char="•"/>
            </a:pPr>
            <a:r>
              <a:rPr lang="es-ES" sz="2800">
                <a:latin typeface="Calibri" pitchFamily="34" charset="0"/>
              </a:rPr>
              <a:t> Un segundo límite, “interior”, lo proporciona su doble naturaleza, que lo lleva a caminar algunas veces hacia el </a:t>
            </a:r>
            <a:r>
              <a:rPr lang="es-ES" sz="2800" i="1">
                <a:latin typeface="Calibri" pitchFamily="34" charset="0"/>
              </a:rPr>
              <a:t>mal</a:t>
            </a:r>
            <a:r>
              <a:rPr lang="es-ES" sz="2800">
                <a:latin typeface="Calibri" pitchFamily="34" charset="0"/>
              </a:rPr>
              <a:t>, otras hacia el </a:t>
            </a:r>
            <a:r>
              <a:rPr lang="es-ES" sz="2800" i="1">
                <a:latin typeface="Calibri" pitchFamily="34" charset="0"/>
              </a:rPr>
              <a:t>bien</a:t>
            </a:r>
          </a:p>
          <a:p>
            <a:pPr>
              <a:buFont typeface="Arial" charset="0"/>
              <a:buChar char="•"/>
            </a:pPr>
            <a:endParaRPr lang="es-ES" sz="2800" i="1">
              <a:latin typeface="Calibri" pitchFamily="34" charset="0"/>
            </a:endParaRPr>
          </a:p>
          <a:p>
            <a:pPr>
              <a:buFont typeface="Arial" charset="0"/>
              <a:buChar char="•"/>
            </a:pPr>
            <a:r>
              <a:rPr lang="es-ES" sz="2800">
                <a:latin typeface="Calibri" pitchFamily="34" charset="0"/>
              </a:rPr>
              <a:t> (no se trata de un progreso moral, ni de comportamiento individual)</a:t>
            </a:r>
          </a:p>
          <a:p>
            <a:pPr>
              <a:buFont typeface="Arial" charset="0"/>
              <a:buChar char="•"/>
            </a:pPr>
            <a:endParaRPr lang="es-ES" sz="2800">
              <a:latin typeface="Calibri" pitchFamily="34" charset="0"/>
            </a:endParaRPr>
          </a:p>
          <a:p>
            <a:pPr>
              <a:buFont typeface="Arial" charset="0"/>
              <a:buChar char="•"/>
            </a:pPr>
            <a:r>
              <a:rPr lang="es-ES" sz="2800">
                <a:latin typeface="Calibri" pitchFamily="34" charset="0"/>
              </a:rPr>
              <a:t> El bien y mal para Sófocles han acompañado siempre al hombre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p:txBody>
          <a:bodyPr/>
          <a:lstStyle/>
          <a:p>
            <a:pPr eaLnBrk="1" hangingPunct="1"/>
            <a:r>
              <a:rPr lang="es-ES" smtClean="0"/>
              <a:t>Análisis</a:t>
            </a:r>
          </a:p>
        </p:txBody>
      </p:sp>
      <p:sp>
        <p:nvSpPr>
          <p:cNvPr id="29699" name="2 Rectángulo"/>
          <p:cNvSpPr>
            <a:spLocks noChangeArrowheads="1"/>
          </p:cNvSpPr>
          <p:nvPr/>
        </p:nvSpPr>
        <p:spPr bwMode="auto">
          <a:xfrm>
            <a:off x="500063" y="2690813"/>
            <a:ext cx="8001000" cy="2676525"/>
          </a:xfrm>
          <a:prstGeom prst="rect">
            <a:avLst/>
          </a:prstGeom>
          <a:noFill/>
          <a:ln w="9525">
            <a:noFill/>
            <a:miter lim="800000"/>
            <a:headEnd/>
            <a:tailEnd/>
          </a:ln>
        </p:spPr>
        <p:txBody>
          <a:bodyPr>
            <a:spAutoFit/>
          </a:bodyPr>
          <a:lstStyle/>
          <a:p>
            <a:pPr>
              <a:buFont typeface="Arial" charset="0"/>
              <a:buChar char="•"/>
            </a:pPr>
            <a:r>
              <a:rPr lang="es-ES" sz="2800">
                <a:latin typeface="Calibri" pitchFamily="34" charset="0"/>
              </a:rPr>
              <a:t> Esta doble naturaleza no está considerada para el poeta como una fatalidad</a:t>
            </a:r>
          </a:p>
          <a:p>
            <a:pPr>
              <a:buFont typeface="Arial" charset="0"/>
              <a:buChar char="•"/>
            </a:pPr>
            <a:endParaRPr lang="es-ES" sz="2800">
              <a:latin typeface="Calibri" pitchFamily="34" charset="0"/>
            </a:endParaRPr>
          </a:p>
          <a:p>
            <a:pPr>
              <a:buFont typeface="Arial" charset="0"/>
              <a:buChar char="•"/>
            </a:pPr>
            <a:r>
              <a:rPr lang="es-ES" sz="2800">
                <a:latin typeface="Calibri" pitchFamily="34" charset="0"/>
              </a:rPr>
              <a:t> Sabe que el hombre puede llegar a ser </a:t>
            </a:r>
            <a:r>
              <a:rPr lang="es-ES" sz="2800" i="1">
                <a:latin typeface="Calibri" pitchFamily="34" charset="0"/>
              </a:rPr>
              <a:t>hupsípolis</a:t>
            </a:r>
            <a:r>
              <a:rPr lang="es-ES" sz="2800">
                <a:latin typeface="Calibri" pitchFamily="34" charset="0"/>
              </a:rPr>
              <a:t> tejiendo conjuntamente las leyes de su país y la justicia de los dioses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p:txBody>
          <a:bodyPr/>
          <a:lstStyle/>
          <a:p>
            <a:pPr eaLnBrk="1" hangingPunct="1"/>
            <a:r>
              <a:rPr lang="es-ES" smtClean="0"/>
              <a:t>Análisis</a:t>
            </a:r>
          </a:p>
        </p:txBody>
      </p:sp>
      <p:sp>
        <p:nvSpPr>
          <p:cNvPr id="30723" name="2 Rectángulo"/>
          <p:cNvSpPr>
            <a:spLocks noChangeArrowheads="1"/>
          </p:cNvSpPr>
          <p:nvPr/>
        </p:nvSpPr>
        <p:spPr bwMode="auto">
          <a:xfrm>
            <a:off x="428625" y="2136775"/>
            <a:ext cx="8215313" cy="3970338"/>
          </a:xfrm>
          <a:prstGeom prst="rect">
            <a:avLst/>
          </a:prstGeom>
          <a:noFill/>
          <a:ln w="9525">
            <a:noFill/>
            <a:miter lim="800000"/>
            <a:headEnd/>
            <a:tailEnd/>
          </a:ln>
        </p:spPr>
        <p:txBody>
          <a:bodyPr>
            <a:spAutoFit/>
          </a:bodyPr>
          <a:lstStyle/>
          <a:p>
            <a:pPr>
              <a:lnSpc>
                <a:spcPct val="90000"/>
              </a:lnSpc>
              <a:buFont typeface="Arial" charset="0"/>
              <a:buChar char="•"/>
            </a:pPr>
            <a:r>
              <a:rPr lang="es-ES" sz="2800">
                <a:latin typeface="Calibri" pitchFamily="34" charset="0"/>
              </a:rPr>
              <a:t> Esta justicia aparece como tercer límite, en relación con la actividad práctica </a:t>
            </a:r>
            <a:r>
              <a:rPr lang="es-ES" sz="2800" i="1">
                <a:latin typeface="Calibri" pitchFamily="34" charset="0"/>
              </a:rPr>
              <a:t>poiética</a:t>
            </a:r>
            <a:r>
              <a:rPr lang="es-ES" sz="2800">
                <a:latin typeface="Calibri" pitchFamily="34" charset="0"/>
              </a:rPr>
              <a:t> del hombre</a:t>
            </a:r>
          </a:p>
          <a:p>
            <a:pPr>
              <a:lnSpc>
                <a:spcPct val="90000"/>
              </a:lnSpc>
              <a:buFont typeface="Arial" charset="0"/>
              <a:buChar char="•"/>
            </a:pPr>
            <a:endParaRPr lang="es-ES" sz="2800">
              <a:latin typeface="Calibri" pitchFamily="34" charset="0"/>
            </a:endParaRPr>
          </a:p>
          <a:p>
            <a:pPr>
              <a:lnSpc>
                <a:spcPct val="90000"/>
              </a:lnSpc>
              <a:buFont typeface="Arial" charset="0"/>
              <a:buChar char="•"/>
            </a:pPr>
            <a:r>
              <a:rPr lang="es-ES" sz="2800">
                <a:latin typeface="Calibri" pitchFamily="34" charset="0"/>
              </a:rPr>
              <a:t> El hombre se enseña a sí mismo sus leyes, las plantea y las instituye</a:t>
            </a:r>
          </a:p>
          <a:p>
            <a:pPr>
              <a:lnSpc>
                <a:spcPct val="90000"/>
              </a:lnSpc>
              <a:buFont typeface="Arial" charset="0"/>
              <a:buChar char="•"/>
            </a:pPr>
            <a:endParaRPr lang="es-ES" sz="2800">
              <a:latin typeface="Calibri" pitchFamily="34" charset="0"/>
            </a:endParaRPr>
          </a:p>
          <a:p>
            <a:pPr>
              <a:lnSpc>
                <a:spcPct val="90000"/>
              </a:lnSpc>
              <a:buFont typeface="Arial" charset="0"/>
              <a:buChar char="•"/>
            </a:pPr>
            <a:r>
              <a:rPr lang="es-ES" sz="2800">
                <a:latin typeface="Calibri" pitchFamily="34" charset="0"/>
              </a:rPr>
              <a:t> Pero al lado de estas leyes existe la justicia de los dioses, que no podría ser suficiente (de lo contrario no serían necesarias las leyes de la ciudad), pero que en ningún caso podría no ser tenida en cuenta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p:txBody>
          <a:bodyPr/>
          <a:lstStyle/>
          <a:p>
            <a:pPr eaLnBrk="1" hangingPunct="1"/>
            <a:r>
              <a:rPr lang="es-ES" smtClean="0"/>
              <a:t>¿Qué es una tragedia?</a:t>
            </a:r>
          </a:p>
        </p:txBody>
      </p:sp>
      <p:sp>
        <p:nvSpPr>
          <p:cNvPr id="4099" name="2 Rectángulo"/>
          <p:cNvSpPr>
            <a:spLocks noChangeArrowheads="1"/>
          </p:cNvSpPr>
          <p:nvPr/>
        </p:nvSpPr>
        <p:spPr bwMode="auto">
          <a:xfrm>
            <a:off x="571500" y="2071688"/>
            <a:ext cx="7858125" cy="3046412"/>
          </a:xfrm>
          <a:prstGeom prst="rect">
            <a:avLst/>
          </a:prstGeom>
          <a:noFill/>
          <a:ln w="9525">
            <a:noFill/>
            <a:miter lim="800000"/>
            <a:headEnd/>
            <a:tailEnd/>
          </a:ln>
        </p:spPr>
        <p:txBody>
          <a:bodyPr>
            <a:spAutoFit/>
          </a:bodyPr>
          <a:lstStyle/>
          <a:p>
            <a:r>
              <a:rPr lang="es-ES" sz="3200">
                <a:latin typeface="Calibri" pitchFamily="34" charset="0"/>
              </a:rPr>
              <a:t>La palabra viene del griego (τράγος</a:t>
            </a:r>
            <a:r>
              <a:rPr lang="es-ES" sz="3200" i="1">
                <a:latin typeface="Calibri" pitchFamily="34" charset="0"/>
              </a:rPr>
              <a:t>, trágos</a:t>
            </a:r>
            <a:r>
              <a:rPr lang="es-ES" sz="3200">
                <a:latin typeface="Calibri" pitchFamily="34" charset="0"/>
              </a:rPr>
              <a:t>), que significa “macho cabrío”</a:t>
            </a:r>
          </a:p>
          <a:p>
            <a:endParaRPr lang="es-ES" sz="3200">
              <a:latin typeface="Calibri" pitchFamily="34" charset="0"/>
            </a:endParaRPr>
          </a:p>
          <a:p>
            <a:r>
              <a:rPr lang="es-ES" sz="3200" i="1">
                <a:latin typeface="Calibri" pitchFamily="34" charset="0"/>
              </a:rPr>
              <a:t>Tragedia</a:t>
            </a:r>
            <a:r>
              <a:rPr lang="es-ES" sz="3200">
                <a:latin typeface="Calibri" pitchFamily="34" charset="0"/>
              </a:rPr>
              <a:t> vendría a ser el “canto del macho cabrío”, debido a que la vestimenta que llevaban los actores eran de piel de cabra</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a:xfrm>
            <a:off x="428625" y="0"/>
            <a:ext cx="8229600" cy="1143000"/>
          </a:xfrm>
        </p:spPr>
        <p:txBody>
          <a:bodyPr/>
          <a:lstStyle/>
          <a:p>
            <a:pPr eaLnBrk="1" hangingPunct="1"/>
            <a:r>
              <a:rPr lang="es-ES" smtClean="0"/>
              <a:t>Análisis</a:t>
            </a:r>
          </a:p>
        </p:txBody>
      </p:sp>
      <p:sp>
        <p:nvSpPr>
          <p:cNvPr id="31747" name="2 Rectángulo"/>
          <p:cNvSpPr>
            <a:spLocks noChangeArrowheads="1"/>
          </p:cNvSpPr>
          <p:nvPr/>
        </p:nvSpPr>
        <p:spPr bwMode="auto">
          <a:xfrm>
            <a:off x="500063" y="1000125"/>
            <a:ext cx="8072437" cy="5694363"/>
          </a:xfrm>
          <a:prstGeom prst="rect">
            <a:avLst/>
          </a:prstGeom>
          <a:noFill/>
          <a:ln w="9525">
            <a:noFill/>
            <a:miter lim="800000"/>
            <a:headEnd/>
            <a:tailEnd/>
          </a:ln>
        </p:spPr>
        <p:txBody>
          <a:bodyPr>
            <a:spAutoFit/>
          </a:bodyPr>
          <a:lstStyle/>
          <a:p>
            <a:pPr>
              <a:buFont typeface="Arial" charset="0"/>
              <a:buChar char="•"/>
            </a:pPr>
            <a:r>
              <a:rPr lang="es-ES" sz="2400">
                <a:latin typeface="Calibri" pitchFamily="34" charset="0"/>
              </a:rPr>
              <a:t> </a:t>
            </a:r>
            <a:r>
              <a:rPr lang="es-ES" sz="2800">
                <a:latin typeface="Calibri" pitchFamily="34" charset="0"/>
              </a:rPr>
              <a:t>Pero </a:t>
            </a:r>
            <a:r>
              <a:rPr lang="es-ES" sz="2800" i="1">
                <a:latin typeface="Calibri" pitchFamily="34" charset="0"/>
              </a:rPr>
              <a:t>Antígona</a:t>
            </a:r>
            <a:r>
              <a:rPr lang="es-ES" sz="2800">
                <a:latin typeface="Calibri" pitchFamily="34" charset="0"/>
              </a:rPr>
              <a:t> nos permite afirmar una cosa sin vacilar: la justicia de los dioses no alcanza, como tampoco son suficientes las leyes de la tierra</a:t>
            </a:r>
          </a:p>
          <a:p>
            <a:pPr>
              <a:buFont typeface="Arial" charset="0"/>
              <a:buChar char="•"/>
            </a:pPr>
            <a:endParaRPr lang="es-ES" sz="2800">
              <a:latin typeface="Calibri" pitchFamily="34" charset="0"/>
            </a:endParaRPr>
          </a:p>
          <a:p>
            <a:pPr>
              <a:buFont typeface="Arial" charset="0"/>
              <a:buChar char="•"/>
            </a:pPr>
            <a:r>
              <a:rPr lang="es-ES" sz="2800">
                <a:latin typeface="Calibri" pitchFamily="34" charset="0"/>
              </a:rPr>
              <a:t> Debe existir al lado de la ley cada vez instituida -ley positiva y forzosamente limitada por factores espacio temporales, por ende, relativa- otro elemento que, sin anularla, ni dictar sus contenidos, necesita un tejido común con ella</a:t>
            </a:r>
          </a:p>
          <a:p>
            <a:pPr>
              <a:buFont typeface="Arial" charset="0"/>
              <a:buChar char="•"/>
            </a:pPr>
            <a:endParaRPr lang="es-ES" sz="2800">
              <a:latin typeface="Calibri" pitchFamily="34" charset="0"/>
            </a:endParaRPr>
          </a:p>
          <a:p>
            <a:pPr>
              <a:buFont typeface="Arial" charset="0"/>
              <a:buChar char="•"/>
            </a:pPr>
            <a:r>
              <a:rPr lang="es-ES" sz="2800">
                <a:latin typeface="Calibri" pitchFamily="34" charset="0"/>
              </a:rPr>
              <a:t> A este elemento, el poeta, con la lengua y representaciones de su época y de su ciudad, lo llama </a:t>
            </a:r>
            <a:r>
              <a:rPr lang="es-ES" sz="2800" i="1">
                <a:latin typeface="Calibri" pitchFamily="34" charset="0"/>
              </a:rPr>
              <a:t>theôn énorkon díkan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p:txBody>
          <a:bodyPr/>
          <a:lstStyle/>
          <a:p>
            <a:pPr eaLnBrk="1" hangingPunct="1"/>
            <a:r>
              <a:rPr lang="es-ES" smtClean="0"/>
              <a:t>¿Qué es una tragedia?</a:t>
            </a:r>
          </a:p>
        </p:txBody>
      </p:sp>
      <p:sp>
        <p:nvSpPr>
          <p:cNvPr id="5123" name="2 Rectángulo"/>
          <p:cNvSpPr>
            <a:spLocks noChangeArrowheads="1"/>
          </p:cNvSpPr>
          <p:nvPr/>
        </p:nvSpPr>
        <p:spPr bwMode="auto">
          <a:xfrm>
            <a:off x="1143000" y="2000250"/>
            <a:ext cx="6858000" cy="3540125"/>
          </a:xfrm>
          <a:prstGeom prst="rect">
            <a:avLst/>
          </a:prstGeom>
          <a:noFill/>
          <a:ln w="9525">
            <a:noFill/>
            <a:miter lim="800000"/>
            <a:headEnd/>
            <a:tailEnd/>
          </a:ln>
        </p:spPr>
        <p:txBody>
          <a:bodyPr>
            <a:spAutoFit/>
          </a:bodyPr>
          <a:lstStyle/>
          <a:p>
            <a:r>
              <a:rPr lang="es-ES" sz="2800">
                <a:latin typeface="Calibri" pitchFamily="34" charset="0"/>
              </a:rPr>
              <a:t>Forma dramática en la cual los personajes se ven enfrentados de manera misteriosa, inexpugnable e inevitable contra el destino o los dioses</a:t>
            </a:r>
          </a:p>
          <a:p>
            <a:endParaRPr lang="es-ES" sz="2800">
              <a:latin typeface="Calibri" pitchFamily="34" charset="0"/>
            </a:endParaRPr>
          </a:p>
          <a:p>
            <a:r>
              <a:rPr lang="es-ES" sz="2800">
                <a:latin typeface="Calibri" pitchFamily="34" charset="0"/>
              </a:rPr>
              <a:t>Casi siempre tienen un desenlace fatal  a causa de una fuerza ciega, la </a:t>
            </a:r>
            <a:r>
              <a:rPr lang="es-ES" sz="2800" i="1">
                <a:latin typeface="Calibri" pitchFamily="34" charset="0"/>
              </a:rPr>
              <a:t>fatalidad</a:t>
            </a:r>
            <a:r>
              <a:rPr lang="es-ES" sz="2800">
                <a:latin typeface="Calibri" pitchFamily="34" charset="0"/>
              </a:rPr>
              <a:t> (lat.: </a:t>
            </a:r>
            <a:r>
              <a:rPr lang="es-ES" sz="2800" i="1">
                <a:latin typeface="Calibri" pitchFamily="34" charset="0"/>
              </a:rPr>
              <a:t>fathum</a:t>
            </a:r>
            <a:r>
              <a:rPr lang="es-ES" sz="2800">
                <a:latin typeface="Calibri" pitchFamily="34" charset="0"/>
              </a:rPr>
              <a:t>; gr.: </a:t>
            </a:r>
            <a:r>
              <a:rPr lang="es-ES" sz="2800" i="1">
                <a:latin typeface="Calibri" pitchFamily="34" charset="0"/>
              </a:rPr>
              <a:t>anaké</a:t>
            </a:r>
            <a:r>
              <a:rPr lang="es-ES" sz="2800">
                <a:latin typeface="Calibri" pitchFamily="34" charset="0"/>
              </a:rPr>
              <a:t>) o el </a:t>
            </a:r>
            <a:r>
              <a:rPr lang="es-ES" sz="2800" i="1">
                <a:latin typeface="Calibri" pitchFamily="34" charset="0"/>
              </a:rPr>
              <a:t>hado</a:t>
            </a:r>
            <a:r>
              <a:rPr lang="es-ES" sz="2800">
                <a:latin typeface="Calibri" pitchFamily="34" charset="0"/>
              </a:rPr>
              <a:t> (destino)</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p:txBody>
          <a:bodyPr/>
          <a:lstStyle/>
          <a:p>
            <a:pPr eaLnBrk="1" hangingPunct="1"/>
            <a:r>
              <a:rPr lang="es-ES" smtClean="0"/>
              <a:t>La pregunta rectora</a:t>
            </a:r>
          </a:p>
        </p:txBody>
      </p:sp>
      <p:sp>
        <p:nvSpPr>
          <p:cNvPr id="6147" name="2 CuadroTexto"/>
          <p:cNvSpPr txBox="1">
            <a:spLocks noChangeArrowheads="1"/>
          </p:cNvSpPr>
          <p:nvPr/>
        </p:nvSpPr>
        <p:spPr bwMode="auto">
          <a:xfrm>
            <a:off x="1428750" y="1571625"/>
            <a:ext cx="6643688" cy="4894263"/>
          </a:xfrm>
          <a:prstGeom prst="rect">
            <a:avLst/>
          </a:prstGeom>
          <a:noFill/>
          <a:ln w="9525">
            <a:noFill/>
            <a:miter lim="800000"/>
            <a:headEnd/>
            <a:tailEnd/>
          </a:ln>
        </p:spPr>
        <p:txBody>
          <a:bodyPr>
            <a:spAutoFit/>
          </a:bodyPr>
          <a:lstStyle/>
          <a:p>
            <a:r>
              <a:rPr lang="es-ES">
                <a:latin typeface="Calibri" pitchFamily="34" charset="0"/>
              </a:rPr>
              <a:t>¿</a:t>
            </a:r>
            <a:r>
              <a:rPr lang="es-ES" sz="2400">
                <a:latin typeface="Calibri" pitchFamily="34" charset="0"/>
              </a:rPr>
              <a:t>Qué es el </a:t>
            </a:r>
            <a:r>
              <a:rPr lang="es-ES" sz="2400" i="1">
                <a:latin typeface="Calibri" pitchFamily="34" charset="0"/>
              </a:rPr>
              <a:t>anthrópos</a:t>
            </a:r>
            <a:r>
              <a:rPr lang="es-ES" sz="2400">
                <a:latin typeface="Calibri" pitchFamily="34" charset="0"/>
              </a:rPr>
              <a:t>?</a:t>
            </a:r>
          </a:p>
          <a:p>
            <a:endParaRPr lang="es-ES" sz="2400">
              <a:latin typeface="Calibri" pitchFamily="34" charset="0"/>
            </a:endParaRPr>
          </a:p>
          <a:p>
            <a:r>
              <a:rPr lang="es-ES" sz="2400">
                <a:latin typeface="Calibri" pitchFamily="34" charset="0"/>
              </a:rPr>
              <a:t>Responder a esta pregunta nos permite acceder a la autocomprensión que tenemos de nosotros mismos y, desde ahí, a comprender el mundo, lo que nos rodea</a:t>
            </a:r>
          </a:p>
          <a:p>
            <a:endParaRPr lang="es-ES" sz="2400">
              <a:latin typeface="Calibri" pitchFamily="34" charset="0"/>
            </a:endParaRPr>
          </a:p>
          <a:p>
            <a:r>
              <a:rPr lang="es-ES" sz="2400">
                <a:latin typeface="Calibri" pitchFamily="34" charset="0"/>
              </a:rPr>
              <a:t>Ello lleva a comprender:</a:t>
            </a:r>
          </a:p>
          <a:p>
            <a:r>
              <a:rPr lang="es-ES" sz="2400">
                <a:latin typeface="Calibri" pitchFamily="34" charset="0"/>
              </a:rPr>
              <a:t>La manera como nos relacionamos con:</a:t>
            </a:r>
          </a:p>
          <a:p>
            <a:r>
              <a:rPr lang="es-ES" sz="2400">
                <a:latin typeface="Calibri" pitchFamily="34" charset="0"/>
              </a:rPr>
              <a:t>	* el mundo</a:t>
            </a:r>
          </a:p>
          <a:p>
            <a:r>
              <a:rPr lang="es-ES" sz="2400">
                <a:latin typeface="Calibri" pitchFamily="34" charset="0"/>
              </a:rPr>
              <a:t>	* los otros</a:t>
            </a:r>
          </a:p>
          <a:p>
            <a:r>
              <a:rPr lang="es-ES" sz="2400">
                <a:latin typeface="Calibri" pitchFamily="34" charset="0"/>
              </a:rPr>
              <a:t>	* la divinidad</a:t>
            </a:r>
          </a:p>
          <a:p>
            <a:r>
              <a:rPr lang="es-ES" sz="2400">
                <a:latin typeface="Calibri" pitchFamily="34" charset="0"/>
              </a:rPr>
              <a:t>	* etc.</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pPr eaLnBrk="1" hangingPunct="1"/>
            <a:r>
              <a:rPr lang="es-ES" i="1" smtClean="0"/>
              <a:t>Antígona</a:t>
            </a:r>
            <a:endParaRPr lang="es-ES" smtClean="0"/>
          </a:p>
        </p:txBody>
      </p:sp>
      <p:sp>
        <p:nvSpPr>
          <p:cNvPr id="7171" name="2 CuadroTexto"/>
          <p:cNvSpPr txBox="1">
            <a:spLocks noChangeArrowheads="1"/>
          </p:cNvSpPr>
          <p:nvPr/>
        </p:nvSpPr>
        <p:spPr bwMode="auto">
          <a:xfrm>
            <a:off x="928688" y="2643188"/>
            <a:ext cx="7572375" cy="2308225"/>
          </a:xfrm>
          <a:prstGeom prst="rect">
            <a:avLst/>
          </a:prstGeom>
          <a:noFill/>
          <a:ln w="9525">
            <a:noFill/>
            <a:miter lim="800000"/>
            <a:headEnd/>
            <a:tailEnd/>
          </a:ln>
        </p:spPr>
        <p:txBody>
          <a:bodyPr>
            <a:spAutoFit/>
          </a:bodyPr>
          <a:lstStyle/>
          <a:p>
            <a:r>
              <a:rPr lang="es-ES" sz="2400" i="1">
                <a:latin typeface="Calibri" pitchFamily="34" charset="0"/>
              </a:rPr>
              <a:t>Así parte el estásimo:</a:t>
            </a:r>
          </a:p>
          <a:p>
            <a:pPr algn="ctr"/>
            <a:r>
              <a:rPr lang="es-ES" sz="2400">
                <a:latin typeface="Calibri" pitchFamily="34" charset="0"/>
              </a:rPr>
              <a:t>πολλὰ τὰ δεινὰ κοὐδὲν ἀνθρώπου δεινότερον πέλει</a:t>
            </a:r>
            <a:endParaRPr lang="es-ES" sz="2400" i="1">
              <a:latin typeface="Calibri" pitchFamily="34" charset="0"/>
            </a:endParaRPr>
          </a:p>
          <a:p>
            <a:pPr algn="ctr"/>
            <a:r>
              <a:rPr lang="es-ES" sz="2400" i="1">
                <a:latin typeface="Calibri" pitchFamily="34" charset="0"/>
              </a:rPr>
              <a:t>(</a:t>
            </a:r>
            <a:r>
              <a:rPr lang="es-ES" sz="2400">
                <a:latin typeface="Calibri" pitchFamily="34" charset="0"/>
              </a:rPr>
              <a:t>pollà tà deinà koùdèn anthropou deinóteron pélei</a:t>
            </a:r>
            <a:r>
              <a:rPr lang="es-ES" sz="2400" i="1">
                <a:latin typeface="Calibri" pitchFamily="34" charset="0"/>
              </a:rPr>
              <a:t>)</a:t>
            </a:r>
          </a:p>
          <a:p>
            <a:endParaRPr lang="es-ES" sz="2400">
              <a:latin typeface="Calibri" pitchFamily="34" charset="0"/>
            </a:endParaRPr>
          </a:p>
          <a:p>
            <a:r>
              <a:rPr lang="es-ES" sz="2400">
                <a:latin typeface="Calibri" pitchFamily="34" charset="0"/>
              </a:rPr>
              <a:t>“Muchas cosas terribles hay; y, con todo, nada más terrible que el hombre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pPr eaLnBrk="1" hangingPunct="1"/>
            <a:r>
              <a:rPr lang="es-ES" smtClean="0"/>
              <a:t>Análisis</a:t>
            </a:r>
          </a:p>
        </p:txBody>
      </p:sp>
      <p:sp>
        <p:nvSpPr>
          <p:cNvPr id="8195" name="2 CuadroTexto"/>
          <p:cNvSpPr txBox="1">
            <a:spLocks noChangeArrowheads="1"/>
          </p:cNvSpPr>
          <p:nvPr/>
        </p:nvSpPr>
        <p:spPr bwMode="auto">
          <a:xfrm>
            <a:off x="357188" y="1563688"/>
            <a:ext cx="8572500" cy="5294312"/>
          </a:xfrm>
          <a:prstGeom prst="rect">
            <a:avLst/>
          </a:prstGeom>
          <a:noFill/>
          <a:ln w="9525">
            <a:noFill/>
            <a:miter lim="800000"/>
            <a:headEnd/>
            <a:tailEnd/>
          </a:ln>
        </p:spPr>
        <p:txBody>
          <a:bodyPr>
            <a:spAutoFit/>
          </a:bodyPr>
          <a:lstStyle/>
          <a:p>
            <a:r>
              <a:rPr lang="es-ES" sz="3200">
                <a:latin typeface="Calibri" pitchFamily="34" charset="0"/>
              </a:rPr>
              <a:t>La palabra clave de estos versos es evidentemente</a:t>
            </a:r>
          </a:p>
          <a:p>
            <a:r>
              <a:rPr lang="es-ES" sz="3200">
                <a:latin typeface="Calibri" pitchFamily="34" charset="0"/>
              </a:rPr>
              <a:t>el intraducible </a:t>
            </a:r>
            <a:r>
              <a:rPr lang="es-ES" sz="3200" i="1">
                <a:latin typeface="Calibri" pitchFamily="34" charset="0"/>
              </a:rPr>
              <a:t>deinós</a:t>
            </a:r>
          </a:p>
          <a:p>
            <a:endParaRPr lang="es-ES" sz="3200" i="1">
              <a:latin typeface="Calibri" pitchFamily="34" charset="0"/>
            </a:endParaRPr>
          </a:p>
          <a:p>
            <a:r>
              <a:rPr lang="es-ES" sz="3200" i="1">
                <a:latin typeface="Calibri" pitchFamily="34" charset="0"/>
              </a:rPr>
              <a:t>* deinós</a:t>
            </a:r>
            <a:r>
              <a:rPr lang="es-ES" sz="3200">
                <a:latin typeface="Calibri" pitchFamily="34" charset="0"/>
              </a:rPr>
              <a:t> tiene muchos significados; y la tragedia griega, en particular Sófocles, casi nunca elige un significado en particular</a:t>
            </a:r>
          </a:p>
          <a:p>
            <a:endParaRPr lang="es-ES" sz="3200">
              <a:latin typeface="Calibri" pitchFamily="34" charset="0"/>
            </a:endParaRPr>
          </a:p>
          <a:p>
            <a:r>
              <a:rPr lang="es-ES" sz="3200">
                <a:latin typeface="Calibri" pitchFamily="34" charset="0"/>
              </a:rPr>
              <a:t>Puede y quiere brindar todas las significaciones juntas</a:t>
            </a:r>
          </a:p>
          <a:p>
            <a:endParaRPr lang="es-ES" sz="3200" i="1">
              <a:latin typeface="Calibri" pitchFamily="34" charset="0"/>
            </a:endParaRPr>
          </a:p>
          <a:p>
            <a:endParaRPr lang="es-ES">
              <a:latin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pPr eaLnBrk="1" hangingPunct="1"/>
            <a:r>
              <a:rPr lang="es-ES" smtClean="0"/>
              <a:t>Análisis</a:t>
            </a:r>
          </a:p>
        </p:txBody>
      </p:sp>
      <p:sp>
        <p:nvSpPr>
          <p:cNvPr id="9219" name="2 Rectángulo"/>
          <p:cNvSpPr>
            <a:spLocks noChangeArrowheads="1"/>
          </p:cNvSpPr>
          <p:nvPr/>
        </p:nvSpPr>
        <p:spPr bwMode="auto">
          <a:xfrm>
            <a:off x="857250" y="2413000"/>
            <a:ext cx="7429500" cy="3108325"/>
          </a:xfrm>
          <a:prstGeom prst="rect">
            <a:avLst/>
          </a:prstGeom>
          <a:noFill/>
          <a:ln w="9525">
            <a:noFill/>
            <a:miter lim="800000"/>
            <a:headEnd/>
            <a:tailEnd/>
          </a:ln>
        </p:spPr>
        <p:txBody>
          <a:bodyPr>
            <a:spAutoFit/>
          </a:bodyPr>
          <a:lstStyle/>
          <a:p>
            <a:r>
              <a:rPr lang="es-ES" sz="2800" i="1">
                <a:latin typeface="Calibri" pitchFamily="34" charset="0"/>
              </a:rPr>
              <a:t>deinós</a:t>
            </a:r>
            <a:r>
              <a:rPr lang="es-ES" sz="2800">
                <a:latin typeface="Calibri" pitchFamily="34" charset="0"/>
              </a:rPr>
              <a:t> es lo que provoca justificadamente el terror, el miedo, el susto -“terrible”, “terrorífico”, “peligroso”-</a:t>
            </a:r>
          </a:p>
          <a:p>
            <a:endParaRPr lang="es-ES" sz="2800">
              <a:latin typeface="Calibri" pitchFamily="34" charset="0"/>
            </a:endParaRPr>
          </a:p>
          <a:p>
            <a:r>
              <a:rPr lang="es-ES" sz="2800">
                <a:latin typeface="Calibri" pitchFamily="34" charset="0"/>
              </a:rPr>
              <a:t>De ahí derivan los términos “extraordinariamente fuerte”, “poderoso”, “asombroso”, “admirable” y posiblemente también “extraño”</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pPr eaLnBrk="1" hangingPunct="1"/>
            <a:r>
              <a:rPr lang="es-ES" smtClean="0"/>
              <a:t>Análisis</a:t>
            </a:r>
          </a:p>
        </p:txBody>
      </p:sp>
      <p:sp>
        <p:nvSpPr>
          <p:cNvPr id="10243" name="2 Rectángulo"/>
          <p:cNvSpPr>
            <a:spLocks noChangeArrowheads="1"/>
          </p:cNvSpPr>
          <p:nvPr/>
        </p:nvSpPr>
        <p:spPr bwMode="auto">
          <a:xfrm>
            <a:off x="1000125" y="2690813"/>
            <a:ext cx="7215188" cy="2676525"/>
          </a:xfrm>
          <a:prstGeom prst="rect">
            <a:avLst/>
          </a:prstGeom>
          <a:noFill/>
          <a:ln w="9525">
            <a:noFill/>
            <a:miter lim="800000"/>
            <a:headEnd/>
            <a:tailEnd/>
          </a:ln>
        </p:spPr>
        <p:txBody>
          <a:bodyPr>
            <a:spAutoFit/>
          </a:bodyPr>
          <a:lstStyle/>
          <a:p>
            <a:r>
              <a:rPr lang="es-ES" sz="2800">
                <a:latin typeface="Calibri" pitchFamily="34" charset="0"/>
              </a:rPr>
              <a:t>* ¿por qué “asombroso”, “admirable”?</a:t>
            </a:r>
          </a:p>
          <a:p>
            <a:endParaRPr lang="es-ES" sz="2800">
              <a:latin typeface="Calibri" pitchFamily="34" charset="0"/>
            </a:endParaRPr>
          </a:p>
          <a:p>
            <a:r>
              <a:rPr lang="es-ES" sz="2800">
                <a:latin typeface="Calibri" pitchFamily="34" charset="0"/>
              </a:rPr>
              <a:t>* Por ser capaz en el más alto grado, hábil, sabio, maestro artesano, el que encuentra siempre la solución, el que nunca está desprovisto de medios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1622</Words>
  <Application>Microsoft Office PowerPoint</Application>
  <PresentationFormat>Presentación en pantalla (4:3)</PresentationFormat>
  <Paragraphs>146</Paragraphs>
  <Slides>30</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30</vt:i4>
      </vt:variant>
    </vt:vector>
  </HeadingPairs>
  <TitlesOfParts>
    <vt:vector size="33" baseType="lpstr">
      <vt:lpstr>Arial</vt:lpstr>
      <vt:lpstr>Calibri</vt:lpstr>
      <vt:lpstr>Tema de Office</vt:lpstr>
      <vt:lpstr>Fundación de Occidente como Autorregulación (autopoiesis y pólis)</vt:lpstr>
      <vt:lpstr>Σοφοκλής</vt:lpstr>
      <vt:lpstr>¿Qué es una tragedia?</vt:lpstr>
      <vt:lpstr>¿Qué es una tragedia?</vt:lpstr>
      <vt:lpstr>La pregunta rectora</vt:lpstr>
      <vt:lpstr>Antígona</vt:lpstr>
      <vt:lpstr>Análisis</vt:lpstr>
      <vt:lpstr>Análisis</vt:lpstr>
      <vt:lpstr>Análisis</vt:lpstr>
      <vt:lpstr>Análisis</vt:lpstr>
      <vt:lpstr>Análisis</vt:lpstr>
      <vt:lpstr>Análisis</vt:lpstr>
      <vt:lpstr>Análisis</vt:lpstr>
      <vt:lpstr>Análisis</vt:lpstr>
      <vt:lpstr>Análisis</vt:lpstr>
      <vt:lpstr>Análisis</vt:lpstr>
      <vt:lpstr>Análisis</vt:lpstr>
      <vt:lpstr>Análisis</vt:lpstr>
      <vt:lpstr>Análisis</vt:lpstr>
      <vt:lpstr>Análisis</vt:lpstr>
      <vt:lpstr>Análisis</vt:lpstr>
      <vt:lpstr>Análisis</vt:lpstr>
      <vt:lpstr>Análisis</vt:lpstr>
      <vt:lpstr>Análisis</vt:lpstr>
      <vt:lpstr>Análisis</vt:lpstr>
      <vt:lpstr>Análisis</vt:lpstr>
      <vt:lpstr>Análisis</vt:lpstr>
      <vt:lpstr>Análisis</vt:lpstr>
      <vt:lpstr>Análisis</vt:lpstr>
      <vt:lpstr>Análisis</vt:lpstr>
    </vt:vector>
  </TitlesOfParts>
  <Company>FCFM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Fundación de Occidente como Autorregulación (autopoiesis y pólis)</dc:title>
  <dc:creator>FCFM</dc:creator>
  <cp:lastModifiedBy>Gonzalo Vidueira</cp:lastModifiedBy>
  <cp:revision>8</cp:revision>
  <dcterms:created xsi:type="dcterms:W3CDTF">2010-05-04T15:10:07Z</dcterms:created>
  <dcterms:modified xsi:type="dcterms:W3CDTF">2011-01-18T23:28:34Z</dcterms:modified>
</cp:coreProperties>
</file>