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94" r:id="rId5"/>
    <p:sldId id="295" r:id="rId6"/>
    <p:sldId id="296" r:id="rId7"/>
    <p:sldId id="261" r:id="rId8"/>
    <p:sldId id="293" r:id="rId9"/>
    <p:sldId id="260" r:id="rId10"/>
    <p:sldId id="278" r:id="rId11"/>
    <p:sldId id="290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462"/>
  </p:normalViewPr>
  <p:slideViewPr>
    <p:cSldViewPr snapToGrid="0" snapToObjects="1">
      <p:cViewPr varScale="1">
        <p:scale>
          <a:sx n="88" d="100"/>
          <a:sy n="88" d="100"/>
        </p:scale>
        <p:origin x="184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24C58-1A48-9047-A661-3CF497387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0385FA-2C81-D54A-B071-DBA7BAE70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58486A-C3D8-C44A-BA42-821C63219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04A079-1FE3-0541-89AC-C1EA0D31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0142455-3DAD-294A-80E7-F7DAEF7C0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8291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16F939-130A-7842-A935-839653D0B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ED39CF-04C8-B342-A154-B8ECE3EB4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5CBF01-ECDC-F94F-BF61-E19E714B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F65B09-07B0-DE4D-B146-8281F67F6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B98EB1-FE11-6442-8CB5-6AC17569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7434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745165E-20B9-9A46-98B8-24576B37E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0C2EDA-E466-1A47-AE94-ADD1B79F9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E690CE-0960-134D-9401-66EA1509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D993CE-8C5E-C94E-898D-B579A2D6C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F5B297-7E03-F749-9D42-81C05EE19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120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58588-F9A0-1145-B9CD-96ABF98B0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24E4B3-5EDE-7841-9720-7A4BC426B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533420-A434-AD41-9ECF-B9C19EBA4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76F696-C8F1-0E4C-8107-C34ADE08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AF98F7-6FCA-7645-8DE9-0B09A182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9536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42A04-4A88-004D-BCFB-1B02105A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1605C5-67CA-D54E-87BF-AAF4E1A90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DFD2A7-F800-294D-A529-3C336CFF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0A902-F707-3441-91E7-BE7E1CAEB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2C5542-D343-A345-9256-442161C7C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1884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1A478-8B5D-834D-9391-4A8B5FD7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C1497F-2ACF-D74E-B82D-354956FFC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84DDF8C-7680-3F47-96D2-D55FD58813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FDBF9-84E3-EE46-887F-E164A2680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B13C38-A154-6C44-8972-1FEB2239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CC71DD-43D9-2944-90DD-1F94B86E9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837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B235DC-EA9A-CA41-ACE4-EF74A4B8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803F02-3188-9D45-ACAB-F18B5C357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DF7E32-C78D-F04D-AF56-0F4137AFC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81901A-350F-104A-BFEC-CCA440C494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05244E-D9F3-4E43-AC7F-F14E67E076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7584DB5-2C31-5A4D-B725-D8101D70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4174A-03D5-0442-B488-A9A605E4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A8D0CDF-CDEB-394A-A937-EE0ADA05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1808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F64EF-C677-FB47-8C44-E603650AA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40C1028-883B-A949-AE3B-2B9BC798C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58711B-B70B-A14B-97F5-E145E8DD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50732C-39A3-3447-9403-42F2E6E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63548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C9DF577-D8CB-9649-ABA6-08C85210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45282C-32D9-8741-A707-1D30ABEA4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6B6AA7-6AFA-3C41-BFC1-62B473C40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940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9451A-CE27-1947-B993-2D729BBC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B93062-B194-424B-A674-A4371CCEB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14B9F4-CD09-4848-979D-2870D304C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77B0DD-22FB-8F47-A129-A3FA806F3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FC7758-7495-7346-8347-19FBDEB97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051327-BBA8-6B4B-85A3-4E7271D3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816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EB518-CC78-CC41-B605-035A67D11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6435B4F-CCF9-9A4B-9F02-DDC1106A91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B50985-A16A-9041-8927-CA6302269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E20422-0834-104F-9D44-A173911CA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EAC883-FB98-7A45-B88E-97A3B5AE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5F9713-E9B4-B247-B101-E02D38D0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4842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D98634-883A-1F48-A2C1-F3BC3A72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4CC947-383A-1747-83BC-BB3362945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89CFC5-2EFC-374E-9BE9-5836770D3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1E8F1-C423-F746-82AB-3A66EF947EEC}" type="datetimeFigureOut">
              <a:rPr lang="es-CL" smtClean="0"/>
              <a:t>06-12-20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0C715F-893D-B94A-82A9-9853E6CD2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80086-350D-C547-B7D2-616CB2CC5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9CA46D-7A14-B148-B63A-8CD6208A12F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466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2/hs8vv0x129x52g6kt53yxy380000gn/T/com.microsoft.Word/WebArchiveCopyPasteTempFiles/heterofilos+y+globulos+rojos+100x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q2/hs8vv0x129x52g6kt53yxy380000gn/T/com.microsoft.Word/WebArchiveCopyPasteTempFiles/30-2015-01-07-asa%2520henle%2520x4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s://encrypted-tbn0.gstatic.com/images?q=tbn%3AANd9GcRLNjd8Og6h7bSRDMF89pDlubarIa5evQjD0oWTOX6Hh4Tm742v&amp;usqp=CAU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BCF07-B4B9-324C-A542-33974BDC5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0114" y="250881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s-CL" dirty="0"/>
              <a:t>DIVERSIDAD CELULAR</a:t>
            </a:r>
            <a:br>
              <a:rPr lang="es-CL" dirty="0"/>
            </a:br>
            <a:br>
              <a:rPr lang="es-CL" dirty="0"/>
            </a:br>
            <a:r>
              <a:rPr lang="es-CL" dirty="0"/>
              <a:t>cromosomas y cariotipo</a:t>
            </a:r>
          </a:p>
        </p:txBody>
      </p:sp>
      <p:pic>
        <p:nvPicPr>
          <p:cNvPr id="3" name="Picture 6" descr="Logo of Universidad de Chile">
            <a:extLst>
              <a:ext uri="{FF2B5EF4-FFF2-40B4-BE49-F238E27FC236}">
                <a16:creationId xmlns:a16="http://schemas.microsoft.com/office/drawing/2014/main" id="{E08FDD8F-DAA6-2947-88CB-450311AD4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6" y="379323"/>
            <a:ext cx="1962089" cy="196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Logo-edv-cs6 copia">
            <a:extLst>
              <a:ext uri="{FF2B5EF4-FFF2-40B4-BE49-F238E27FC236}">
                <a16:creationId xmlns:a16="http://schemas.microsoft.com/office/drawing/2014/main" id="{629E2FFC-1CC9-BE42-80C6-042C539AAD9B}"/>
              </a:ext>
            </a:extLst>
          </p:cNvPr>
          <p:cNvPicPr/>
          <p:nvPr/>
        </p:nvPicPr>
        <p:blipFill>
          <a:blip r:embed="rId3" cstate="print"/>
          <a:srcRect l="5920" t="18315" r="5263" b="38951"/>
          <a:stretch>
            <a:fillRect/>
          </a:stretch>
        </p:blipFill>
        <p:spPr bwMode="auto">
          <a:xfrm>
            <a:off x="9325233" y="765394"/>
            <a:ext cx="1962088" cy="119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E20E3A-0FA6-9946-AB2D-3929EF84B76B}"/>
              </a:ext>
            </a:extLst>
          </p:cNvPr>
          <p:cNvSpPr txBox="1"/>
          <p:nvPr/>
        </p:nvSpPr>
        <p:spPr>
          <a:xfrm>
            <a:off x="2903989" y="956418"/>
            <a:ext cx="611218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800" dirty="0">
                <a:latin typeface="Arial" panose="020B0604020202020204" pitchFamily="34" charset="0"/>
                <a:cs typeface="Arial" panose="020B0604020202020204" pitchFamily="34" charset="0"/>
              </a:rPr>
              <a:t>TALLER INTENSIVO</a:t>
            </a:r>
          </a:p>
          <a:p>
            <a:pPr algn="ctr"/>
            <a:r>
              <a:rPr lang="pt-BR" b="1" dirty="0"/>
              <a:t>             LA CÉLULA: ESTRUCTURA, FUNCIÓN </a:t>
            </a:r>
            <a:r>
              <a:rPr lang="pt-BR" b="1" dirty="0" err="1"/>
              <a:t>Y</a:t>
            </a:r>
            <a:r>
              <a:rPr lang="pt-BR" b="1" dirty="0"/>
              <a:t> REPRODUCCIÓN </a:t>
            </a:r>
            <a:endParaRPr lang="es-MX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64BF5F-7B3B-074C-9B17-43CC8982D84A}"/>
              </a:ext>
            </a:extLst>
          </p:cNvPr>
          <p:cNvSpPr txBox="1"/>
          <p:nvPr/>
        </p:nvSpPr>
        <p:spPr>
          <a:xfrm>
            <a:off x="5692684" y="567074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93055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/>
          <p:cNvGrpSpPr/>
          <p:nvPr/>
        </p:nvGrpSpPr>
        <p:grpSpPr>
          <a:xfrm>
            <a:off x="1680210" y="160020"/>
            <a:ext cx="8987790" cy="6595110"/>
            <a:chOff x="1524000" y="0"/>
            <a:chExt cx="9144000" cy="6858000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0"/>
              <a:ext cx="9144000" cy="6858000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3348990" y="3326130"/>
              <a:ext cx="396288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s-ES_tradnl" dirty="0">
                  <a:solidFill>
                    <a:schemeClr val="bg1"/>
                  </a:solidFill>
                </a:rPr>
                <a:t>Se sacan los linfocitos que tienen n</a:t>
              </a:r>
              <a:r>
                <a:rPr lang="es-ES" dirty="0" err="1">
                  <a:solidFill>
                    <a:schemeClr val="bg1"/>
                  </a:solidFill>
                </a:rPr>
                <a:t>úcleo</a:t>
              </a:r>
              <a:endParaRPr lang="es-ES_tradnl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837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5276" y="613955"/>
            <a:ext cx="6977674" cy="561702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C60FCE3-2B10-E541-AA57-02AAB852216F}"/>
              </a:ext>
            </a:extLst>
          </p:cNvPr>
          <p:cNvSpPr txBox="1"/>
          <p:nvPr/>
        </p:nvSpPr>
        <p:spPr>
          <a:xfrm>
            <a:off x="2779629" y="128161"/>
            <a:ext cx="526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Cariograma es la representación del cariotipo humano</a:t>
            </a:r>
          </a:p>
        </p:txBody>
      </p:sp>
    </p:spTree>
    <p:extLst>
      <p:ext uri="{BB962C8B-B14F-4D97-AF65-F5344CB8AC3E}">
        <p14:creationId xmlns:p14="http://schemas.microsoft.com/office/powerpoint/2010/main" val="196097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5D7894-7A27-0145-839C-C1EAD7C0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s 14 partes de un microscopio (y sus funciones)">
            <a:extLst>
              <a:ext uri="{FF2B5EF4-FFF2-40B4-BE49-F238E27FC236}">
                <a16:creationId xmlns:a16="http://schemas.microsoft.com/office/drawing/2014/main" id="{15C805F1-8317-AB48-AF29-2BD12968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0"/>
            <a:ext cx="10856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51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BED80B-64A9-394C-A3B9-4E9663347A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9086" y="172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1025" name="Imagen 3" descr="Histología Veterinaria Universidad de Antioquia: Sangre">
            <a:extLst>
              <a:ext uri="{FF2B5EF4-FFF2-40B4-BE49-F238E27FC236}">
                <a16:creationId xmlns:a16="http://schemas.microsoft.com/office/drawing/2014/main" id="{F513AD90-16C9-AB41-8A12-AD6653CE1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83" y="1727200"/>
            <a:ext cx="5314681" cy="3524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E2F721-652B-7D48-932E-39C37B3D7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41717"/>
            <a:ext cx="5659972" cy="34950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CA530B-C846-B949-BC58-67F82702773C}"/>
              </a:ext>
            </a:extLst>
          </p:cNvPr>
          <p:cNvSpPr txBox="1"/>
          <p:nvPr/>
        </p:nvSpPr>
        <p:spPr>
          <a:xfrm>
            <a:off x="592128" y="999867"/>
            <a:ext cx="5211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Sangre de ave teñida y obervada a microscopía óptica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14B4C3D-DD34-B345-BC6A-ECB904E9FEBA}"/>
              </a:ext>
            </a:extLst>
          </p:cNvPr>
          <p:cNvSpPr txBox="1"/>
          <p:nvPr/>
        </p:nvSpPr>
        <p:spPr>
          <a:xfrm>
            <a:off x="6217920" y="999867"/>
            <a:ext cx="584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Sangre de individuos teñida y obervada a microscopía óptica</a:t>
            </a:r>
          </a:p>
        </p:txBody>
      </p:sp>
    </p:spTree>
    <p:extLst>
      <p:ext uri="{BB962C8B-B14F-4D97-AF65-F5344CB8AC3E}">
        <p14:creationId xmlns:p14="http://schemas.microsoft.com/office/powerpoint/2010/main" val="146350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4A65B44-5E53-FB41-BFFA-F9E3AB0B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049" name="Imagen 2" descr="Facultad de Veterinaria">
            <a:extLst>
              <a:ext uri="{FF2B5EF4-FFF2-40B4-BE49-F238E27FC236}">
                <a16:creationId xmlns:a16="http://schemas.microsoft.com/office/drawing/2014/main" id="{943F417B-A1FA-E54A-9513-01E70FD5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30" y="1342571"/>
            <a:ext cx="6125029" cy="459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F65D489-10E6-E94D-933C-B73F76AB27C3}"/>
              </a:ext>
            </a:extLst>
          </p:cNvPr>
          <p:cNvSpPr txBox="1"/>
          <p:nvPr/>
        </p:nvSpPr>
        <p:spPr>
          <a:xfrm flipH="1">
            <a:off x="1436914" y="522514"/>
            <a:ext cx="8699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Corte de tubulos renales teñidos y observados a microscopía óptica. </a:t>
            </a:r>
          </a:p>
        </p:txBody>
      </p:sp>
    </p:spTree>
    <p:extLst>
      <p:ext uri="{BB962C8B-B14F-4D97-AF65-F5344CB8AC3E}">
        <p14:creationId xmlns:p14="http://schemas.microsoft.com/office/powerpoint/2010/main" val="3763399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61F599-6057-024E-860B-2046260A1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3073" name="Imagen 19" descr="Qué es la Tinción Simple? Características Más Destacadas - Lifeder">
            <a:extLst>
              <a:ext uri="{FF2B5EF4-FFF2-40B4-BE49-F238E27FC236}">
                <a16:creationId xmlns:a16="http://schemas.microsoft.com/office/drawing/2014/main" id="{279E545B-94B5-994B-92AC-B7BE7A29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1" y="2139695"/>
            <a:ext cx="7175435" cy="401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6B464FA-D8A0-D247-8A2B-4FCDD06BCE46}"/>
              </a:ext>
            </a:extLst>
          </p:cNvPr>
          <p:cNvSpPr txBox="1"/>
          <p:nvPr/>
        </p:nvSpPr>
        <p:spPr>
          <a:xfrm>
            <a:off x="458944" y="1027620"/>
            <a:ext cx="11274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Raspado de mejilla interna de un individuo, teñido con y observado a microscopía óptica.</a:t>
            </a:r>
          </a:p>
        </p:txBody>
      </p:sp>
    </p:spTree>
    <p:extLst>
      <p:ext uri="{BB962C8B-B14F-4D97-AF65-F5344CB8AC3E}">
        <p14:creationId xmlns:p14="http://schemas.microsoft.com/office/powerpoint/2010/main" val="2568413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51C409-8158-2D48-9FA0-99C438519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23" y="1714500"/>
            <a:ext cx="4445000" cy="3429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BFA9997-27A5-BA47-8FD1-A0B7A9303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1714500"/>
            <a:ext cx="5125357" cy="341356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3ADEE57-BA40-1947-851F-09AFB7184C19}"/>
              </a:ext>
            </a:extLst>
          </p:cNvPr>
          <p:cNvSpPr txBox="1"/>
          <p:nvPr/>
        </p:nvSpPr>
        <p:spPr>
          <a:xfrm>
            <a:off x="1319349" y="431074"/>
            <a:ext cx="8851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Corte de cerebro, se observan neuronas teñidas a microscopía óptica.</a:t>
            </a:r>
          </a:p>
        </p:txBody>
      </p:sp>
    </p:spTree>
    <p:extLst>
      <p:ext uri="{BB962C8B-B14F-4D97-AF65-F5344CB8AC3E}">
        <p14:creationId xmlns:p14="http://schemas.microsoft.com/office/powerpoint/2010/main" val="1002570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93" y="1039300"/>
            <a:ext cx="5185610" cy="371775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/>
          <p:cNvSpPr txBox="1"/>
          <p:nvPr/>
        </p:nvSpPr>
        <p:spPr>
          <a:xfrm>
            <a:off x="1701495" y="4931420"/>
            <a:ext cx="87890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3200" dirty="0"/>
              <a:t>Imágenes de células (huevos de áscaris) en </a:t>
            </a:r>
            <a:r>
              <a:rPr lang="es-ES" sz="3200" dirty="0"/>
              <a:t>mitosis, </a:t>
            </a:r>
          </a:p>
          <a:p>
            <a:pPr algn="ctr"/>
            <a:r>
              <a:rPr lang="es-ES" sz="3200" dirty="0"/>
              <a:t>usando microscopio óptico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3328245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54EE21-EFAF-FB4D-96BA-A0E96CFC5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7943"/>
            <a:ext cx="5621867" cy="42164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D3F3D99-1D0F-7E4B-8280-CF213E4F99B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2"/>
          <a:stretch/>
        </p:blipFill>
        <p:spPr bwMode="auto">
          <a:xfrm>
            <a:off x="6096000" y="545528"/>
            <a:ext cx="5931568" cy="50412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wpc="http://schemas.microsoft.com/office/word/2010/wordprocessingCanvas" xmlns:mo="http://schemas.microsoft.com/office/mac/office/2008/main" xmlns:mc="http://schemas.openxmlformats.org/markup-compatibility/2006" xmlns:mv="urn:schemas-microsoft-com:mac:vml" xmlns:m="http://schemas.openxmlformats.org/officeDocument/2006/math" xmlns:wp14="http://schemas.microsoft.com/office/word/2010/wordprocessingDrawing" xmlns:wp="http://schemas.openxmlformats.org/drawingml/2006/wordprocessingDrawing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pic="http://schemas.openxmlformats.org/drawingml/2006/picture" xmlns:a14="http://schemas.microsoft.com/office/drawing/2010/main" xmlns:w="http://schemas.openxmlformats.org/wordprocessingml/2006/main" xmlns:w10="urn:schemas-microsoft-com:office:word" xmlns:v="urn:schemas-microsoft-com:vml" xmlns:o="urn:schemas-microsoft-com:office:office" xmlns="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val="898415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105</Words>
  <Application>Microsoft Macintosh PowerPoint</Application>
  <PresentationFormat>Panorámica</PresentationFormat>
  <Paragraphs>13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DIVERSIDAD CELULAR  cromosomas y cariotipo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DIVERSIDAD CELULAR  MITOSIS</dc:title>
  <dc:creator>Gladys Sofia Tapia Opazo (gtapia)</dc:creator>
  <cp:lastModifiedBy>Gladys Sofia Tapia Opazo (gtapia)</cp:lastModifiedBy>
  <cp:revision>14</cp:revision>
  <dcterms:created xsi:type="dcterms:W3CDTF">2020-06-29T23:57:06Z</dcterms:created>
  <dcterms:modified xsi:type="dcterms:W3CDTF">2020-12-06T15:13:35Z</dcterms:modified>
</cp:coreProperties>
</file>