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7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1" r:id="rId6"/>
    <p:sldId id="262" r:id="rId7"/>
    <p:sldId id="306" r:id="rId8"/>
    <p:sldId id="264" r:id="rId9"/>
    <p:sldId id="265" r:id="rId10"/>
    <p:sldId id="266" r:id="rId11"/>
    <p:sldId id="304" r:id="rId12"/>
    <p:sldId id="268" r:id="rId13"/>
    <p:sldId id="305" r:id="rId14"/>
    <p:sldId id="272" r:id="rId15"/>
    <p:sldId id="274" r:id="rId16"/>
    <p:sldId id="307" r:id="rId17"/>
    <p:sldId id="280" r:id="rId18"/>
    <p:sldId id="281" r:id="rId19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Calibri Light" panose="020F0302020204030204" pitchFamily="34" charset="0"/>
      <p:regular r:id="rId25"/>
      <p:italic r:id="rId26"/>
    </p:embeddedFont>
  </p:embeddedFontLst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586"/>
  </p:normalViewPr>
  <p:slideViewPr>
    <p:cSldViewPr snapToGrid="0" snapToObjects="1">
      <p:cViewPr varScale="1">
        <p:scale>
          <a:sx n="130" d="100"/>
          <a:sy n="130" d="100"/>
        </p:scale>
        <p:origin x="1024" y="19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45642519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Shape 1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Shape 1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Shape 2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 2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Shape 24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Shape 1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Shape 13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Shape 1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Shape 14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76685A-0FD5-1C44-8314-9FBB189EA8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68F47E9-88BC-C64F-957A-EA4BAE3C67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230D457-4614-0C4E-94EF-7E6C296716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4DBDB-6549-ED43-8855-45989FF3F324}" type="datetimeFigureOut">
              <a:rPr lang="es-CL" smtClean="0"/>
              <a:t>16-07-20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1ACF607-1760-844D-AF2C-BA3FC33D3D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88A2AF6-3746-B543-BA64-FE7146FDB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 sz="1000" smtClean="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‹Nº›</a:t>
            </a:fld>
            <a:endParaRPr lang="es-CL" sz="10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349266059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0B6937-49C4-404B-AC2C-93BD352E4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E5D28C9-C177-1D44-8F9D-5770E53CB5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8ED38C8-4F52-724D-B58C-D16FFB6FD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4DBDB-6549-ED43-8855-45989FF3F324}" type="datetimeFigureOut">
              <a:rPr lang="es-CL" smtClean="0"/>
              <a:t>16-07-20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6FEF2DB-2E02-EA46-9B3A-D0F17C868B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EDA927A-4842-9F4B-9424-9AB32B2ED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 sz="1000" smtClean="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‹Nº›</a:t>
            </a:fld>
            <a:endParaRPr lang="es-CL" sz="10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4087660916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9BDB081-F530-5948-AE87-E654A010BD6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376E034-F69F-7746-95AF-3AA968A768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3676FE1-7E30-684A-889E-62B62F2086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4DBDB-6549-ED43-8855-45989FF3F324}" type="datetimeFigureOut">
              <a:rPr lang="es-CL" smtClean="0"/>
              <a:t>16-07-20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596F3A4-0522-404D-80EE-2CAC42957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DEC6D42-5A9D-954B-BC9F-9D2D76814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 sz="1000" smtClean="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‹Nº›</a:t>
            </a:fld>
            <a:endParaRPr lang="es-CL" sz="10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996652237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226078" y="357800"/>
            <a:ext cx="2808000" cy="9534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226075" y="1465800"/>
            <a:ext cx="2808000" cy="31635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340837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490250" y="488250"/>
            <a:ext cx="6227100" cy="40908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>
                <a:solidFill>
                  <a:schemeClr val="lt1"/>
                </a:solidFill>
              </a:rPr>
              <a:t>‹Nº›</a:t>
            </a:fld>
            <a:endParaRPr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4891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3132EF-A484-2644-8634-383901498A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D7312F4-2519-724F-90EB-BCDD2EC6A4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C0D3A8A-51CC-274D-AD7F-B97BE3C452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EFB9B45-6E83-C747-921B-95AEE28C4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A1B8E04-E3AE-3844-8FC7-1EAB61938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 sz="800" b="0" i="0" u="none" strike="noStrike" cap="none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lang="es-CL" sz="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87532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61BD5B-7FB2-4B42-A12C-878D6E2B4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0BF1A0C-DAC7-974B-9AE3-B21BFDE621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20B7ECE-1BCC-5640-ABF2-2845B209E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4DBDB-6549-ED43-8855-45989FF3F324}" type="datetimeFigureOut">
              <a:rPr lang="es-CL" smtClean="0"/>
              <a:t>16-07-20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ABEC489-DBBF-024A-B6C3-59710B5B2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ADCD057-F570-ED43-9443-0971D32A4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 sz="1000" smtClean="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‹Nº›</a:t>
            </a:fld>
            <a:endParaRPr lang="es-CL" sz="10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3418613208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07DF438-0798-954F-85AB-C8E423AAB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42EA0A6-805B-EA48-B361-36169ED35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0064F8F-B258-B74C-862B-3FED838247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4CE009C-2F3C-2847-9BFA-818875434E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4DBDB-6549-ED43-8855-45989FF3F324}" type="datetimeFigureOut">
              <a:rPr lang="es-CL" smtClean="0"/>
              <a:t>16-07-20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02168A5-38FE-6D4D-8139-A4F7AAD52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5D8DD90-00A7-5040-BBEB-A621C05EC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 sz="1000" smtClean="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‹Nº›</a:t>
            </a:fld>
            <a:endParaRPr lang="es-CL" sz="10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2857570500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75D903-F017-D640-A6C8-0D5D19992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E6D5AB5-2452-F947-B766-4BCD8754F4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5934B54-5888-F045-B627-8631664F5D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16FB8E58-2AE9-6D47-A1A1-7BD56B3CAF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0A9D6F1F-3A4B-2A41-99B3-337D67B2AC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EBA396B-A58C-6C47-BE60-0DC4C14BEB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4DBDB-6549-ED43-8855-45989FF3F324}" type="datetimeFigureOut">
              <a:rPr lang="es-CL" smtClean="0"/>
              <a:t>16-07-20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AE491451-E8B4-3F4D-B47E-4EF69E05D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70BB6650-DCD5-914C-A470-CB7EF40E4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 sz="1000" smtClean="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‹Nº›</a:t>
            </a:fld>
            <a:endParaRPr lang="es-CL" sz="10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680747386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099D38F-D944-8447-ACAB-935A19436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FBEA0492-70DC-FF40-9303-A756B1287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4DBDB-6549-ED43-8855-45989FF3F324}" type="datetimeFigureOut">
              <a:rPr lang="es-CL" smtClean="0"/>
              <a:t>16-07-20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C7E05BA-E41A-A642-A469-B0C8CBD0A9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431D799-2791-E445-9264-746AD13AB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 sz="1000" smtClean="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‹Nº›</a:t>
            </a:fld>
            <a:endParaRPr lang="es-CL" sz="10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2984768891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AFA53C44-CBCF-C847-BF2C-0FAD856A9E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4DBDB-6549-ED43-8855-45989FF3F324}" type="datetimeFigureOut">
              <a:rPr lang="es-CL" smtClean="0"/>
              <a:t>16-07-20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3367D182-F818-4C4F-B206-4C18BD8B16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6A02952-CC00-2F4D-8D0A-C8D298C5D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 sz="1000" smtClean="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‹Nº›</a:t>
            </a:fld>
            <a:endParaRPr lang="es-CL" sz="10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3848188108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5FC30F-0ED5-2740-9862-E9842C08B6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4520A57-D027-C340-A776-A6574B78A4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2AD3CAD-D39F-5F42-9AA9-935F3186CA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D019FEA-8784-AE44-B590-B3C43192E6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4DBDB-6549-ED43-8855-45989FF3F324}" type="datetimeFigureOut">
              <a:rPr lang="es-CL" smtClean="0"/>
              <a:t>16-07-20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6B37580-B7B0-8F40-BDCA-5566BDC1C4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72279B9-F06A-5846-93B0-43A72C272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 sz="1000" smtClean="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‹Nº›</a:t>
            </a:fld>
            <a:endParaRPr lang="es-CL" sz="10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539344619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73816D-6BDB-094D-9D55-4579DAD25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46F8E337-9A07-B94C-AD09-C05EBCF62E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65FB94D-02CB-DA43-82B6-1C7B331A47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3E8B29B-F90F-5F4B-B24E-D45F9EF121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4DBDB-6549-ED43-8855-45989FF3F324}" type="datetimeFigureOut">
              <a:rPr lang="es-CL" smtClean="0"/>
              <a:t>16-07-20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AE33053-2D4D-AD4E-BA12-5D4B29F4B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94F7C6E-BD84-8E49-B8C0-C384D6B6B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 sz="1000" smtClean="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‹Nº›</a:t>
            </a:fld>
            <a:endParaRPr lang="es-CL" sz="10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2187165901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2588F1D6-9E89-5B4D-9521-B5CC6A1025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7B224C3-D6E4-B847-A580-173F4F083D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19BF33C-6E40-6C40-8CD6-7A0AF66630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C4DBDB-6549-ED43-8855-45989FF3F324}" type="datetimeFigureOut">
              <a:rPr lang="es-CL" smtClean="0"/>
              <a:t>16-07-20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844B53C-9565-D045-B28B-7575058CF1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1D6ACC4-69BC-DC4D-8F95-A0AFA1426F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 sz="1000" smtClean="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‹Nº›</a:t>
            </a:fld>
            <a:endParaRPr lang="es-CL" sz="10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2564656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1" r:id="rId13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>
            <a:spLocks noGrp="1"/>
          </p:cNvSpPr>
          <p:nvPr>
            <p:ph type="ctrTitle"/>
          </p:nvPr>
        </p:nvSpPr>
        <p:spPr>
          <a:xfrm>
            <a:off x="407631" y="3526875"/>
            <a:ext cx="8222100" cy="9336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200" dirty="0">
                <a:latin typeface="Arial" panose="020B0604020202020204" pitchFamily="34" charset="0"/>
                <a:cs typeface="Arial" panose="020B0604020202020204" pitchFamily="34" charset="0"/>
              </a:rPr>
              <a:t>TRASTORNOS DE CONDUCTA ALIMENTARIA</a:t>
            </a:r>
            <a:br>
              <a:rPr lang="es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s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" sz="3200" dirty="0">
                <a:latin typeface="Arial" panose="020B0604020202020204" pitchFamily="34" charset="0"/>
                <a:cs typeface="Arial" panose="020B0604020202020204" pitchFamily="34" charset="0"/>
              </a:rPr>
              <a:t>2020</a:t>
            </a:r>
            <a:endParaRPr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1.png">
            <a:extLst>
              <a:ext uri="{FF2B5EF4-FFF2-40B4-BE49-F238E27FC236}">
                <a16:creationId xmlns:a16="http://schemas.microsoft.com/office/drawing/2014/main" id="{503DA9FF-3097-5D43-B091-9C0C306FC020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1813351" cy="174835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2.png">
            <a:extLst>
              <a:ext uri="{FF2B5EF4-FFF2-40B4-BE49-F238E27FC236}">
                <a16:creationId xmlns:a16="http://schemas.microsoft.com/office/drawing/2014/main" id="{120A36CB-1543-2E45-A0EE-BB79240709C9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145" y="564697"/>
            <a:ext cx="1813351" cy="125217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B91F1615-3C66-4D4A-91D2-7660CD77E646}"/>
              </a:ext>
            </a:extLst>
          </p:cNvPr>
          <p:cNvSpPr txBox="1"/>
          <p:nvPr/>
        </p:nvSpPr>
        <p:spPr>
          <a:xfrm>
            <a:off x="2387040" y="308764"/>
            <a:ext cx="4263283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_tradnl" sz="2800" b="1" dirty="0">
                <a:cs typeface="Arial" charset="0"/>
              </a:rPr>
              <a:t>TALLER INTENSIVO</a:t>
            </a:r>
          </a:p>
          <a:p>
            <a:pPr algn="ctr"/>
            <a:endParaRPr lang="es-CL" b="0" i="1" dirty="0"/>
          </a:p>
          <a:p>
            <a:pPr algn="ctr"/>
            <a:r>
              <a:rPr lang="es-CL" b="0" i="1" dirty="0"/>
              <a:t>METABOLISMO Y NUTRICIÓN: </a:t>
            </a:r>
          </a:p>
          <a:p>
            <a:pPr algn="ctr"/>
            <a:r>
              <a:rPr lang="es-CL" b="0" i="1" dirty="0"/>
              <a:t>ENFERMEDADES DE ORIGEN NUTRICIONAL</a:t>
            </a:r>
            <a:r>
              <a:rPr lang="es-CL" sz="2800" b="0" dirty="0"/>
              <a:t>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ANOREXIA Y BULIMIA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B97736BC-74C3-304D-88BE-DE2E76A96514}"/>
              </a:ext>
            </a:extLst>
          </p:cNvPr>
          <p:cNvSpPr/>
          <p:nvPr/>
        </p:nvSpPr>
        <p:spPr>
          <a:xfrm>
            <a:off x="786581" y="591296"/>
            <a:ext cx="7728154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 lvl="0">
              <a:lnSpc>
                <a:spcPct val="95200"/>
              </a:lnSpc>
              <a:buClr>
                <a:srgbClr val="000000"/>
              </a:buClr>
              <a:buSzPts val="1800"/>
            </a:pPr>
            <a:r>
              <a:rPr lang="es-CL" sz="20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ANOREXIA</a:t>
            </a:r>
          </a:p>
          <a:p>
            <a:pPr marL="114300" lvl="0">
              <a:lnSpc>
                <a:spcPct val="95200"/>
              </a:lnSpc>
              <a:buClr>
                <a:srgbClr val="000000"/>
              </a:buClr>
              <a:buSzPts val="1800"/>
            </a:pPr>
            <a:endParaRPr lang="es-CL" sz="2000" b="1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14300" lvl="0">
              <a:lnSpc>
                <a:spcPct val="95200"/>
              </a:lnSpc>
              <a:buClr>
                <a:srgbClr val="000000"/>
              </a:buClr>
              <a:buSzPts val="1800"/>
            </a:pPr>
            <a:r>
              <a:rPr lang="es-CL" sz="20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Restricción del consumo energético</a:t>
            </a:r>
            <a:r>
              <a:rPr lang="es-CL" sz="2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relativo a los requerimientos que conlleva a un peso corporal marcadamente bajo.</a:t>
            </a:r>
          </a:p>
          <a:p>
            <a:pPr lvl="0">
              <a:lnSpc>
                <a:spcPct val="95200"/>
              </a:lnSpc>
            </a:pPr>
            <a:endParaRPr lang="es-CL" sz="20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14300" lvl="0">
              <a:lnSpc>
                <a:spcPct val="95200"/>
              </a:lnSpc>
              <a:buClr>
                <a:srgbClr val="000000"/>
              </a:buClr>
              <a:buSzPts val="1800"/>
            </a:pPr>
            <a:r>
              <a:rPr lang="es-CL" sz="20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Miedo intenso a ganar peso o a convertirse en obeso</a:t>
            </a:r>
            <a:r>
              <a:rPr lang="es-CL" sz="2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o una conducta persistente para evitar ganar peso, incluso estando por debajo del peso normal</a:t>
            </a:r>
          </a:p>
          <a:p>
            <a:pPr lvl="0">
              <a:lnSpc>
                <a:spcPct val="95200"/>
              </a:lnSpc>
            </a:pPr>
            <a:endParaRPr lang="es-CL" sz="20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14300" lvl="0">
              <a:lnSpc>
                <a:spcPct val="95200"/>
              </a:lnSpc>
              <a:buClr>
                <a:srgbClr val="000000"/>
              </a:buClr>
              <a:buSzPts val="1800"/>
            </a:pPr>
            <a:r>
              <a:rPr lang="es-CL" sz="20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Alteración de la percepción del peso o la silueta corporales</a:t>
            </a:r>
            <a:r>
              <a:rPr lang="es-CL" sz="2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 exageración de su importancia  en la autoevaluación o persistente negación del peligro que comporta el bajo peso corporal actual</a:t>
            </a:r>
          </a:p>
        </p:txBody>
      </p:sp>
    </p:spTree>
    <p:extLst>
      <p:ext uri="{BB962C8B-B14F-4D97-AF65-F5344CB8AC3E}">
        <p14:creationId xmlns:p14="http://schemas.microsoft.com/office/powerpoint/2010/main" val="30408154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2800" b="1" dirty="0"/>
              <a:t>ANOREXIA</a:t>
            </a:r>
            <a:endParaRPr sz="2800" b="1" dirty="0"/>
          </a:p>
        </p:txBody>
      </p:sp>
      <p:sp>
        <p:nvSpPr>
          <p:cNvPr id="163" name="Shape 163"/>
          <p:cNvSpPr txBox="1">
            <a:spLocks noGrp="1"/>
          </p:cNvSpPr>
          <p:nvPr>
            <p:ph type="body" idx="1"/>
          </p:nvPr>
        </p:nvSpPr>
        <p:spPr>
          <a:xfrm>
            <a:off x="226075" y="1268359"/>
            <a:ext cx="2808000" cy="3459261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 dirty="0">
                <a:solidFill>
                  <a:schemeClr val="tx1"/>
                </a:solidFill>
              </a:rPr>
              <a:t>IMC en rango de desnutrición</a:t>
            </a:r>
            <a:endParaRPr sz="2400" dirty="0">
              <a:solidFill>
                <a:schemeClr val="tx1"/>
              </a:solidFill>
            </a:endParaRPr>
          </a:p>
          <a:p>
            <a:pPr marL="0" lvl="0" indent="0" algn="ctr">
              <a:spcBef>
                <a:spcPts val="1600"/>
              </a:spcBef>
              <a:spcAft>
                <a:spcPts val="0"/>
              </a:spcAft>
              <a:buNone/>
            </a:pPr>
            <a:r>
              <a:rPr lang="es" sz="2400" dirty="0">
                <a:solidFill>
                  <a:schemeClr val="tx1"/>
                </a:solidFill>
              </a:rPr>
              <a:t>Comportamientos restrictivos y/o purgativos</a:t>
            </a:r>
            <a:endParaRPr sz="2400" dirty="0">
              <a:solidFill>
                <a:schemeClr val="tx1"/>
              </a:solidFill>
            </a:endParaRPr>
          </a:p>
          <a:p>
            <a:pPr marL="0" lvl="0" indent="0" algn="ctr">
              <a:spcBef>
                <a:spcPts val="1600"/>
              </a:spcBef>
              <a:spcAft>
                <a:spcPts val="0"/>
              </a:spcAft>
              <a:buNone/>
            </a:pPr>
            <a:r>
              <a:rPr lang="es" sz="2400" dirty="0">
                <a:solidFill>
                  <a:schemeClr val="tx1"/>
                </a:solidFill>
              </a:rPr>
              <a:t>Conducta egosintónica (no reconocen su enfermedad)</a:t>
            </a:r>
            <a:endParaRPr sz="2400" dirty="0">
              <a:solidFill>
                <a:schemeClr val="tx1"/>
              </a:solidFill>
            </a:endParaRPr>
          </a:p>
          <a:p>
            <a:pPr marL="0" lvl="0" indent="0">
              <a:spcBef>
                <a:spcPts val="1600"/>
              </a:spcBef>
              <a:spcAft>
                <a:spcPts val="0"/>
              </a:spcAft>
              <a:buNone/>
            </a:pPr>
            <a:endParaRPr sz="2400" dirty="0">
              <a:solidFill>
                <a:schemeClr val="tx1"/>
              </a:solidFill>
            </a:endParaRPr>
          </a:p>
          <a:p>
            <a:pPr marL="0" lvl="0" indent="0">
              <a:spcBef>
                <a:spcPts val="1600"/>
              </a:spcBef>
              <a:spcAft>
                <a:spcPts val="1600"/>
              </a:spcAft>
              <a:buNone/>
            </a:pPr>
            <a:endParaRPr sz="2400" dirty="0">
              <a:solidFill>
                <a:schemeClr val="tx1"/>
              </a:solidFill>
            </a:endParaRPr>
          </a:p>
        </p:txBody>
      </p:sp>
      <p:pic>
        <p:nvPicPr>
          <p:cNvPr id="164" name="Shape 1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52075" y="311975"/>
            <a:ext cx="2619320" cy="2073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Shape 165"/>
          <p:cNvPicPr preferRelativeResize="0"/>
          <p:nvPr/>
        </p:nvPicPr>
        <p:blipFill rotWithShape="1">
          <a:blip r:embed="rId4">
            <a:alphaModFix/>
          </a:blip>
          <a:srcRect t="1594" r="11166"/>
          <a:stretch/>
        </p:blipFill>
        <p:spPr>
          <a:xfrm>
            <a:off x="6206275" y="311975"/>
            <a:ext cx="2808000" cy="207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Shape 16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00602" y="2443975"/>
            <a:ext cx="2619326" cy="2619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Shape 16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542075" y="2555700"/>
            <a:ext cx="2529325" cy="207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6A7E48E1-B7DF-B848-9BFC-E9986CEC37A8}"/>
              </a:ext>
            </a:extLst>
          </p:cNvPr>
          <p:cNvSpPr/>
          <p:nvPr/>
        </p:nvSpPr>
        <p:spPr>
          <a:xfrm>
            <a:off x="157316" y="1169077"/>
            <a:ext cx="8868697" cy="32501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 lvl="0">
              <a:lnSpc>
                <a:spcPct val="95200"/>
              </a:lnSpc>
              <a:buClr>
                <a:srgbClr val="231F20"/>
              </a:buClr>
              <a:buSzPts val="1800"/>
            </a:pPr>
            <a:r>
              <a:rPr lang="es-CL" sz="2400" dirty="0">
                <a:solidFill>
                  <a:srgbClr val="231F20"/>
                </a:solidFill>
                <a:latin typeface="Arial"/>
                <a:ea typeface="Arial"/>
                <a:cs typeface="Arial"/>
                <a:sym typeface="Arial"/>
              </a:rPr>
              <a:t>Presencia de atracones recurrentes.</a:t>
            </a:r>
          </a:p>
          <a:p>
            <a:pPr marL="114300" lvl="0">
              <a:lnSpc>
                <a:spcPct val="95200"/>
              </a:lnSpc>
              <a:buClr>
                <a:srgbClr val="231F20"/>
              </a:buClr>
              <a:buSzPts val="1800"/>
            </a:pPr>
            <a:endParaRPr lang="es-CL" sz="2400" dirty="0">
              <a:solidFill>
                <a:srgbClr val="231F2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14300" lvl="0">
              <a:lnSpc>
                <a:spcPct val="95200"/>
              </a:lnSpc>
              <a:buClr>
                <a:srgbClr val="231F20"/>
              </a:buClr>
              <a:buSzPts val="1800"/>
            </a:pPr>
            <a:r>
              <a:rPr lang="es-CL" sz="2400" dirty="0">
                <a:solidFill>
                  <a:srgbClr val="231F20"/>
                </a:solidFill>
                <a:latin typeface="Arial"/>
                <a:ea typeface="Arial"/>
                <a:cs typeface="Arial"/>
                <a:sym typeface="Arial"/>
              </a:rPr>
              <a:t>Conductas compensatorias inapropiadas, de manera repetida, con el ﬁn de no ganar peso, como son provocación del vómito, uso excesivo de laxantes, diuréticos, enemas u otros fármacos, ayuno y ejercicio excesivo.</a:t>
            </a:r>
          </a:p>
          <a:p>
            <a:pPr lvl="0">
              <a:lnSpc>
                <a:spcPct val="95200"/>
              </a:lnSpc>
            </a:pPr>
            <a:endParaRPr lang="es-CL" sz="2400" dirty="0">
              <a:solidFill>
                <a:srgbClr val="231F2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>
              <a:lnSpc>
                <a:spcPct val="95200"/>
              </a:lnSpc>
            </a:pPr>
            <a:r>
              <a:rPr lang="es-CL" sz="2400" dirty="0">
                <a:solidFill>
                  <a:srgbClr val="231F20"/>
                </a:solidFill>
                <a:latin typeface="Arial"/>
                <a:ea typeface="Arial"/>
                <a:cs typeface="Arial"/>
                <a:sym typeface="Arial"/>
              </a:rPr>
              <a:t>  Autoevaluación exageradamente inﬂuida por el peso y  silueta corporales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3212F19-E8BB-234A-879C-05B3136851CC}"/>
              </a:ext>
            </a:extLst>
          </p:cNvPr>
          <p:cNvSpPr txBox="1"/>
          <p:nvPr/>
        </p:nvSpPr>
        <p:spPr>
          <a:xfrm>
            <a:off x="894735" y="491613"/>
            <a:ext cx="14975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800" b="1" dirty="0"/>
              <a:t>BULIMIA</a:t>
            </a:r>
          </a:p>
        </p:txBody>
      </p:sp>
    </p:spTree>
    <p:extLst>
      <p:ext uri="{BB962C8B-B14F-4D97-AF65-F5344CB8AC3E}">
        <p14:creationId xmlns:p14="http://schemas.microsoft.com/office/powerpoint/2010/main" val="19934733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title"/>
          </p:nvPr>
        </p:nvSpPr>
        <p:spPr>
          <a:xfrm>
            <a:off x="221969" y="0"/>
            <a:ext cx="2808000" cy="9534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2800" b="1" dirty="0"/>
              <a:t>BULIMIA</a:t>
            </a:r>
            <a:endParaRPr sz="2800" b="1" dirty="0"/>
          </a:p>
        </p:txBody>
      </p:sp>
      <p:sp>
        <p:nvSpPr>
          <p:cNvPr id="195" name="Shape 195"/>
          <p:cNvSpPr txBox="1">
            <a:spLocks noGrp="1"/>
          </p:cNvSpPr>
          <p:nvPr>
            <p:ph type="body" idx="1"/>
          </p:nvPr>
        </p:nvSpPr>
        <p:spPr>
          <a:xfrm>
            <a:off x="226078" y="1311200"/>
            <a:ext cx="2808000" cy="31635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 dirty="0">
                <a:solidFill>
                  <a:schemeClr val="tx1"/>
                </a:solidFill>
              </a:rPr>
              <a:t>Presentan IMC normal o sobrepeso/obesidad</a:t>
            </a:r>
            <a:endParaRPr sz="2000" dirty="0">
              <a:solidFill>
                <a:schemeClr val="tx1"/>
              </a:solidFill>
            </a:endParaRPr>
          </a:p>
          <a:p>
            <a:pPr marL="0" lvl="0" indent="0" algn="ctr">
              <a:spcBef>
                <a:spcPts val="1600"/>
              </a:spcBef>
              <a:spcAft>
                <a:spcPts val="0"/>
              </a:spcAft>
              <a:buNone/>
            </a:pPr>
            <a:endParaRPr sz="2000" dirty="0">
              <a:solidFill>
                <a:schemeClr val="tx1"/>
              </a:solidFill>
            </a:endParaRPr>
          </a:p>
          <a:p>
            <a:pPr marL="0" lvl="0" indent="0" algn="ctr">
              <a:spcBef>
                <a:spcPts val="1600"/>
              </a:spcBef>
              <a:spcAft>
                <a:spcPts val="0"/>
              </a:spcAft>
              <a:buNone/>
            </a:pPr>
            <a:r>
              <a:rPr lang="es" sz="2000" dirty="0">
                <a:solidFill>
                  <a:schemeClr val="tx1"/>
                </a:solidFill>
              </a:rPr>
              <a:t>Predomina el descontrol y posteriormente la culpa</a:t>
            </a:r>
            <a:endParaRPr sz="2000" dirty="0">
              <a:solidFill>
                <a:schemeClr val="tx1"/>
              </a:solidFill>
            </a:endParaRPr>
          </a:p>
          <a:p>
            <a:pPr marL="0" lvl="0" indent="0" algn="ctr">
              <a:spcBef>
                <a:spcPts val="1600"/>
              </a:spcBef>
              <a:spcAft>
                <a:spcPts val="0"/>
              </a:spcAft>
              <a:buNone/>
            </a:pPr>
            <a:endParaRPr sz="2000" dirty="0">
              <a:solidFill>
                <a:schemeClr val="tx1"/>
              </a:solidFill>
            </a:endParaRPr>
          </a:p>
          <a:p>
            <a:pPr marL="0" lvl="0" indent="0" algn="ctr">
              <a:spcBef>
                <a:spcPts val="1600"/>
              </a:spcBef>
              <a:spcAft>
                <a:spcPts val="1600"/>
              </a:spcAft>
              <a:buNone/>
            </a:pPr>
            <a:r>
              <a:rPr lang="es" sz="2000" dirty="0">
                <a:solidFill>
                  <a:schemeClr val="tx1"/>
                </a:solidFill>
              </a:rPr>
              <a:t>Conductas son egodistónicas (se sienten mal por su conducta)</a:t>
            </a:r>
            <a:endParaRPr sz="2000" dirty="0">
              <a:solidFill>
                <a:schemeClr val="tx1"/>
              </a:solidFill>
            </a:endParaRPr>
          </a:p>
        </p:txBody>
      </p:sp>
      <p:pic>
        <p:nvPicPr>
          <p:cNvPr id="196" name="Shape 1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19950" y="311975"/>
            <a:ext cx="3076574" cy="204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Shape 19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69275" y="2546575"/>
            <a:ext cx="2326371" cy="2433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 txBox="1">
            <a:spLocks noGrp="1"/>
          </p:cNvSpPr>
          <p:nvPr>
            <p:ph type="title"/>
          </p:nvPr>
        </p:nvSpPr>
        <p:spPr>
          <a:xfrm>
            <a:off x="540160" y="-89197"/>
            <a:ext cx="7886700" cy="994172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s-CL" b="1" dirty="0"/>
              <a:t>EPIDEMIOLOGÍA DE ANOREXIA Y BULIMIA</a:t>
            </a:r>
          </a:p>
        </p:txBody>
      </p:sp>
      <p:sp>
        <p:nvSpPr>
          <p:cNvPr id="210" name="Shape 210"/>
          <p:cNvSpPr txBox="1"/>
          <p:nvPr/>
        </p:nvSpPr>
        <p:spPr>
          <a:xfrm>
            <a:off x="276150" y="904975"/>
            <a:ext cx="8591700" cy="3631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41910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s" sz="3000" dirty="0"/>
              <a:t>Alrededor del 1-2% de la población presentan anorexia o bulimia</a:t>
            </a:r>
            <a:endParaRPr sz="3000" dirty="0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3000" dirty="0"/>
          </a:p>
          <a:p>
            <a:pPr marL="457200" lvl="0" indent="-41910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s" sz="3000" dirty="0"/>
              <a:t>Relación mujer: hombre 9:1</a:t>
            </a:r>
            <a:endParaRPr sz="3000" dirty="0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3000" dirty="0"/>
          </a:p>
          <a:p>
            <a:pPr marL="457200" lvl="0" indent="-41910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s" sz="3000" dirty="0"/>
              <a:t>95% son menores de 20 años</a:t>
            </a:r>
            <a:endParaRPr sz="30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169EB30A-63A1-B842-BD63-653F8E9D92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6622" y="0"/>
            <a:ext cx="577075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634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 txBox="1">
            <a:spLocks noGrp="1"/>
          </p:cNvSpPr>
          <p:nvPr>
            <p:ph type="title"/>
          </p:nvPr>
        </p:nvSpPr>
        <p:spPr>
          <a:xfrm>
            <a:off x="490249" y="488250"/>
            <a:ext cx="8476769" cy="40908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4400" b="1" dirty="0"/>
              <a:t>VIGOREXIA</a:t>
            </a:r>
            <a:r>
              <a:rPr lang="es" sz="4400" dirty="0"/>
              <a:t> </a:t>
            </a:r>
            <a:br>
              <a:rPr lang="es" sz="4400" dirty="0"/>
            </a:br>
            <a:r>
              <a:rPr lang="es" sz="4400" dirty="0"/>
              <a:t>dismorfia muscular</a:t>
            </a:r>
            <a:endParaRPr sz="44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 txBox="1">
            <a:spLocks noGrp="1"/>
          </p:cNvSpPr>
          <p:nvPr>
            <p:ph type="title"/>
          </p:nvPr>
        </p:nvSpPr>
        <p:spPr>
          <a:xfrm>
            <a:off x="226075" y="-182975"/>
            <a:ext cx="2808000" cy="9534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VIGOREXIA</a:t>
            </a:r>
            <a:endParaRPr dirty="0"/>
          </a:p>
        </p:txBody>
      </p:sp>
      <p:sp>
        <p:nvSpPr>
          <p:cNvPr id="252" name="Shape 252"/>
          <p:cNvSpPr txBox="1">
            <a:spLocks noGrp="1"/>
          </p:cNvSpPr>
          <p:nvPr>
            <p:ph type="body" idx="1"/>
          </p:nvPr>
        </p:nvSpPr>
        <p:spPr>
          <a:xfrm>
            <a:off x="88423" y="770425"/>
            <a:ext cx="3588842" cy="31635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s" sz="2000" dirty="0">
                <a:solidFill>
                  <a:schemeClr val="tx1"/>
                </a:solidFill>
              </a:rPr>
              <a:t>La persona se percibe débil, menos musculosa de lo que es; con obsesión de imagen corporal.</a:t>
            </a:r>
            <a:endParaRPr sz="2000" dirty="0">
              <a:solidFill>
                <a:schemeClr val="tx1"/>
              </a:solidFill>
            </a:endParaRPr>
          </a:p>
          <a:p>
            <a:pPr marL="0" lvl="0" indent="0">
              <a:spcBef>
                <a:spcPts val="1600"/>
              </a:spcBef>
              <a:spcAft>
                <a:spcPts val="0"/>
              </a:spcAft>
              <a:buNone/>
            </a:pPr>
            <a:r>
              <a:rPr lang="es" sz="2000" dirty="0">
                <a:solidFill>
                  <a:schemeClr val="tx1"/>
                </a:solidFill>
              </a:rPr>
              <a:t>Alta cantidad de horas usadas en ejercicio sumado a alimentación ad hoc (alta en proteínas)</a:t>
            </a:r>
            <a:endParaRPr sz="2000" dirty="0">
              <a:solidFill>
                <a:schemeClr val="tx1"/>
              </a:solidFill>
            </a:endParaRPr>
          </a:p>
          <a:p>
            <a:pPr marL="0" lvl="0" indent="0">
              <a:spcBef>
                <a:spcPts val="1600"/>
              </a:spcBef>
              <a:spcAft>
                <a:spcPts val="0"/>
              </a:spcAft>
              <a:buNone/>
            </a:pPr>
            <a:r>
              <a:rPr lang="es" sz="2000" dirty="0">
                <a:solidFill>
                  <a:schemeClr val="tx1"/>
                </a:solidFill>
              </a:rPr>
              <a:t>Conductas afectan el funcionamiento normal de la persona</a:t>
            </a:r>
            <a:endParaRPr sz="2000" dirty="0">
              <a:solidFill>
                <a:schemeClr val="tx1"/>
              </a:solidFill>
            </a:endParaRPr>
          </a:p>
          <a:p>
            <a:pPr marL="0" lvl="0" indent="0">
              <a:spcBef>
                <a:spcPts val="1600"/>
              </a:spcBef>
              <a:spcAft>
                <a:spcPts val="0"/>
              </a:spcAft>
              <a:buNone/>
            </a:pPr>
            <a:r>
              <a:rPr lang="es" sz="2000" dirty="0">
                <a:solidFill>
                  <a:schemeClr val="tx1"/>
                </a:solidFill>
              </a:rPr>
              <a:t>Relacionado a uso de anabólicos</a:t>
            </a:r>
            <a:endParaRPr sz="2000" dirty="0">
              <a:solidFill>
                <a:schemeClr val="tx1"/>
              </a:solidFill>
            </a:endParaRPr>
          </a:p>
          <a:p>
            <a:pPr marL="0" lvl="0" indent="0">
              <a:spcBef>
                <a:spcPts val="1600"/>
              </a:spcBef>
              <a:spcAft>
                <a:spcPts val="0"/>
              </a:spcAft>
              <a:buNone/>
            </a:pPr>
            <a:endParaRPr sz="2000" dirty="0">
              <a:solidFill>
                <a:schemeClr val="tx1"/>
              </a:solidFill>
            </a:endParaRPr>
          </a:p>
          <a:p>
            <a:pPr marL="0" lvl="0" indent="0">
              <a:spcBef>
                <a:spcPts val="1600"/>
              </a:spcBef>
              <a:spcAft>
                <a:spcPts val="1600"/>
              </a:spcAft>
              <a:buNone/>
            </a:pPr>
            <a:endParaRPr sz="2000" dirty="0">
              <a:solidFill>
                <a:schemeClr val="tx1"/>
              </a:solidFill>
            </a:endParaRPr>
          </a:p>
        </p:txBody>
      </p:sp>
      <p:pic>
        <p:nvPicPr>
          <p:cNvPr id="253" name="Shape 2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93628" y="610600"/>
            <a:ext cx="4762500" cy="381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 txBox="1">
            <a:spLocks noGrp="1"/>
          </p:cNvSpPr>
          <p:nvPr>
            <p:ph type="title"/>
          </p:nvPr>
        </p:nvSpPr>
        <p:spPr>
          <a:xfrm>
            <a:off x="226078" y="512400"/>
            <a:ext cx="2808000" cy="9534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RELACIÓN ALIMENTACIÓN Y CUERPO</a:t>
            </a:r>
            <a:endParaRPr dirty="0"/>
          </a:p>
        </p:txBody>
      </p:sp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chemeClr val="tx1"/>
              </a:solidFill>
            </a:endParaRPr>
          </a:p>
          <a:p>
            <a:pPr marL="0" lvl="0" indent="0">
              <a:spcBef>
                <a:spcPts val="1600"/>
              </a:spcBef>
              <a:spcAft>
                <a:spcPts val="0"/>
              </a:spcAft>
              <a:buNone/>
            </a:pPr>
            <a:r>
              <a:rPr lang="es" sz="1800" dirty="0">
                <a:solidFill>
                  <a:schemeClr val="tx1"/>
                </a:solidFill>
              </a:rPr>
              <a:t>La alimentación no solo  determina el peso de una persona. </a:t>
            </a:r>
            <a:endParaRPr sz="1800" dirty="0">
              <a:solidFill>
                <a:schemeClr val="tx1"/>
              </a:solidFill>
            </a:endParaRPr>
          </a:p>
          <a:p>
            <a:pPr marL="0" lvl="0" indent="0">
              <a:spcBef>
                <a:spcPts val="1600"/>
              </a:spcBef>
              <a:spcAft>
                <a:spcPts val="0"/>
              </a:spcAft>
              <a:buNone/>
            </a:pPr>
            <a:endParaRPr sz="1800" dirty="0">
              <a:solidFill>
                <a:schemeClr val="tx1"/>
              </a:solidFill>
            </a:endParaRPr>
          </a:p>
          <a:p>
            <a:pPr marL="0" lvl="0" indent="0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s" sz="1800" dirty="0">
                <a:solidFill>
                  <a:schemeClr val="tx1"/>
                </a:solidFill>
              </a:rPr>
              <a:t>También el estado de salud de esta.</a:t>
            </a:r>
            <a:endParaRPr sz="1800" dirty="0">
              <a:solidFill>
                <a:schemeClr val="tx1"/>
              </a:solidFill>
            </a:endParaRPr>
          </a:p>
          <a:p>
            <a:pPr marL="0" lvl="0" indent="0" rtl="0">
              <a:spcBef>
                <a:spcPts val="1600"/>
              </a:spcBef>
              <a:spcAft>
                <a:spcPts val="1600"/>
              </a:spcAft>
              <a:buNone/>
            </a:pPr>
            <a:endParaRPr dirty="0">
              <a:solidFill>
                <a:schemeClr val="tx1"/>
              </a:solidFill>
            </a:endParaRPr>
          </a:p>
        </p:txBody>
      </p:sp>
      <p:pic>
        <p:nvPicPr>
          <p:cNvPr id="82" name="Shape 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03350" y="876450"/>
            <a:ext cx="5353400" cy="350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 txBox="1">
            <a:spLocks noGrp="1"/>
          </p:cNvSpPr>
          <p:nvPr>
            <p:ph type="title"/>
          </p:nvPr>
        </p:nvSpPr>
        <p:spPr>
          <a:xfrm>
            <a:off x="226078" y="512400"/>
            <a:ext cx="2808000" cy="9534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RELACIÓN ALIMENTACIÓN Y MENTE</a:t>
            </a:r>
            <a:endParaRPr/>
          </a:p>
        </p:txBody>
      </p:sp>
      <p:sp>
        <p:nvSpPr>
          <p:cNvPr id="88" name="Shape 88"/>
          <p:cNvSpPr txBox="1">
            <a:spLocks noGrp="1"/>
          </p:cNvSpPr>
          <p:nvPr>
            <p:ph type="body" idx="1"/>
          </p:nvPr>
        </p:nvSpPr>
        <p:spPr>
          <a:xfrm>
            <a:off x="168800" y="1465800"/>
            <a:ext cx="2808000" cy="31635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chemeClr val="tx1"/>
              </a:solidFill>
            </a:endParaRPr>
          </a:p>
          <a:p>
            <a:pPr marL="0" lvl="0" indent="0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s" sz="1800" dirty="0">
                <a:solidFill>
                  <a:schemeClr val="tx1"/>
                </a:solidFill>
              </a:rPr>
              <a:t>El estado mental de una persona determina conductas alimenticias.</a:t>
            </a:r>
            <a:endParaRPr sz="1800" dirty="0">
              <a:solidFill>
                <a:schemeClr val="tx1"/>
              </a:solidFill>
            </a:endParaRPr>
          </a:p>
          <a:p>
            <a:pPr marL="0" lvl="0" indent="0" rtl="0">
              <a:spcBef>
                <a:spcPts val="1600"/>
              </a:spcBef>
              <a:spcAft>
                <a:spcPts val="0"/>
              </a:spcAft>
              <a:buNone/>
            </a:pPr>
            <a:endParaRPr sz="1800" dirty="0">
              <a:solidFill>
                <a:schemeClr val="tx1"/>
              </a:solidFill>
            </a:endParaRPr>
          </a:p>
          <a:p>
            <a:pPr marL="0" lvl="0" indent="0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s" sz="1800" dirty="0">
                <a:solidFill>
                  <a:schemeClr val="tx1"/>
                </a:solidFill>
              </a:rPr>
              <a:t>Enfermedades psiquiátricas cambian patrones de alimentación</a:t>
            </a:r>
            <a:endParaRPr sz="1800" dirty="0">
              <a:solidFill>
                <a:schemeClr val="tx1"/>
              </a:solidFill>
            </a:endParaRPr>
          </a:p>
          <a:p>
            <a:pPr marL="0" lvl="0" indent="0" rtl="0">
              <a:spcBef>
                <a:spcPts val="1600"/>
              </a:spcBef>
              <a:spcAft>
                <a:spcPts val="0"/>
              </a:spcAft>
              <a:buNone/>
            </a:pPr>
            <a:endParaRPr sz="1400" dirty="0">
              <a:solidFill>
                <a:schemeClr val="tx1"/>
              </a:solidFill>
            </a:endParaRPr>
          </a:p>
          <a:p>
            <a:pPr marL="0" lvl="0" indent="0">
              <a:spcBef>
                <a:spcPts val="1600"/>
              </a:spcBef>
              <a:spcAft>
                <a:spcPts val="1600"/>
              </a:spcAft>
              <a:buNone/>
            </a:pPr>
            <a:endParaRPr sz="1400" dirty="0">
              <a:solidFill>
                <a:schemeClr val="tx1"/>
              </a:solidFill>
            </a:endParaRPr>
          </a:p>
        </p:txBody>
      </p:sp>
      <p:pic>
        <p:nvPicPr>
          <p:cNvPr id="89" name="Shape 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40050" y="1241775"/>
            <a:ext cx="4724352" cy="2362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>
            <a:spLocks noGrp="1"/>
          </p:cNvSpPr>
          <p:nvPr>
            <p:ph type="title"/>
          </p:nvPr>
        </p:nvSpPr>
        <p:spPr>
          <a:xfrm>
            <a:off x="226078" y="415075"/>
            <a:ext cx="2808000" cy="9534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TRASTORNOS DE CONDUCTA ALIMENTARIA</a:t>
            </a:r>
            <a:endParaRPr/>
          </a:p>
        </p:txBody>
      </p:sp>
      <p:sp>
        <p:nvSpPr>
          <p:cNvPr id="95" name="Shape 95"/>
          <p:cNvSpPr txBox="1">
            <a:spLocks noGrp="1"/>
          </p:cNvSpPr>
          <p:nvPr>
            <p:ph type="body" idx="1"/>
          </p:nvPr>
        </p:nvSpPr>
        <p:spPr>
          <a:xfrm>
            <a:off x="226075" y="1431425"/>
            <a:ext cx="2808000" cy="31635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tx1"/>
              </a:solidFill>
            </a:endParaRPr>
          </a:p>
          <a:p>
            <a:pPr marL="0" lvl="0" indent="0">
              <a:spcBef>
                <a:spcPts val="1600"/>
              </a:spcBef>
              <a:spcAft>
                <a:spcPts val="0"/>
              </a:spcAft>
              <a:buNone/>
            </a:pPr>
            <a:r>
              <a:rPr lang="es" sz="2400" dirty="0">
                <a:solidFill>
                  <a:schemeClr val="tx1"/>
                </a:solidFill>
              </a:rPr>
              <a:t>Trastornos mentales que incluyen comportamiento patológico de la conducta alimentaria que causa alteración en la funcionalidad del paciente</a:t>
            </a:r>
            <a:endParaRPr sz="2400" dirty="0">
              <a:solidFill>
                <a:schemeClr val="tx1"/>
              </a:solidFill>
            </a:endParaRPr>
          </a:p>
          <a:p>
            <a:pPr marL="0" lvl="0" indent="0">
              <a:spcBef>
                <a:spcPts val="1600"/>
              </a:spcBef>
              <a:spcAft>
                <a:spcPts val="1600"/>
              </a:spcAft>
              <a:buNone/>
            </a:pPr>
            <a:endParaRPr sz="2000" dirty="0">
              <a:solidFill>
                <a:schemeClr val="tx1"/>
              </a:solidFill>
            </a:endParaRPr>
          </a:p>
        </p:txBody>
      </p:sp>
      <p:sp>
        <p:nvSpPr>
          <p:cNvPr id="96" name="Shape 96"/>
          <p:cNvSpPr/>
          <p:nvPr/>
        </p:nvSpPr>
        <p:spPr>
          <a:xfrm>
            <a:off x="5945300" y="2073375"/>
            <a:ext cx="3012900" cy="3024300"/>
          </a:xfrm>
          <a:prstGeom prst="ellipse">
            <a:avLst/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/>
              <a:t>Trastornos de autoimagen</a:t>
            </a:r>
            <a:endParaRPr sz="2400"/>
          </a:p>
        </p:txBody>
      </p:sp>
      <p:sp>
        <p:nvSpPr>
          <p:cNvPr id="97" name="Shape 97"/>
          <p:cNvSpPr/>
          <p:nvPr/>
        </p:nvSpPr>
        <p:spPr>
          <a:xfrm>
            <a:off x="3574125" y="103100"/>
            <a:ext cx="3849000" cy="35625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/>
              <a:t>Trastornos de la conducta alimentaria</a:t>
            </a:r>
            <a:endParaRPr sz="3000"/>
          </a:p>
        </p:txBody>
      </p:sp>
      <p:cxnSp>
        <p:nvCxnSpPr>
          <p:cNvPr id="98" name="Shape 98"/>
          <p:cNvCxnSpPr>
            <a:endCxn id="97" idx="5"/>
          </p:cNvCxnSpPr>
          <p:nvPr/>
        </p:nvCxnSpPr>
        <p:spPr>
          <a:xfrm rot="10800000" flipH="1">
            <a:off x="6002652" y="3143884"/>
            <a:ext cx="856800" cy="148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99" name="Shape 99"/>
          <p:cNvCxnSpPr/>
          <p:nvPr/>
        </p:nvCxnSpPr>
        <p:spPr>
          <a:xfrm rot="10800000" flipH="1">
            <a:off x="6575600" y="2268175"/>
            <a:ext cx="824700" cy="139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00" name="Shape 100"/>
          <p:cNvCxnSpPr/>
          <p:nvPr/>
        </p:nvCxnSpPr>
        <p:spPr>
          <a:xfrm rot="10800000" flipH="1">
            <a:off x="6284500" y="2485775"/>
            <a:ext cx="1012500" cy="139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01" name="Shape 101"/>
          <p:cNvCxnSpPr/>
          <p:nvPr/>
        </p:nvCxnSpPr>
        <p:spPr>
          <a:xfrm rot="10800000" flipH="1">
            <a:off x="6196400" y="2691975"/>
            <a:ext cx="1066500" cy="127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02" name="Shape 102"/>
          <p:cNvCxnSpPr/>
          <p:nvPr/>
        </p:nvCxnSpPr>
        <p:spPr>
          <a:xfrm rot="10800000" flipH="1">
            <a:off x="6062425" y="2875188"/>
            <a:ext cx="1005600" cy="16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03" name="Shape 103"/>
          <p:cNvCxnSpPr/>
          <p:nvPr/>
        </p:nvCxnSpPr>
        <p:spPr>
          <a:xfrm rot="10800000" flipH="1">
            <a:off x="5945300" y="3367825"/>
            <a:ext cx="675900" cy="63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04" name="Shape 104"/>
          <p:cNvCxnSpPr/>
          <p:nvPr/>
        </p:nvCxnSpPr>
        <p:spPr>
          <a:xfrm rot="10800000">
            <a:off x="6193775" y="2872300"/>
            <a:ext cx="332100" cy="520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05" name="Shape 105"/>
          <p:cNvCxnSpPr/>
          <p:nvPr/>
        </p:nvCxnSpPr>
        <p:spPr>
          <a:xfrm rot="10800000">
            <a:off x="6243100" y="2703750"/>
            <a:ext cx="375900" cy="585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06" name="Shape 106"/>
          <p:cNvCxnSpPr>
            <a:stCxn id="97" idx="5"/>
          </p:cNvCxnSpPr>
          <p:nvPr/>
        </p:nvCxnSpPr>
        <p:spPr>
          <a:xfrm rot="10800000">
            <a:off x="6399252" y="2515084"/>
            <a:ext cx="460200" cy="628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07" name="Shape 107"/>
          <p:cNvCxnSpPr/>
          <p:nvPr/>
        </p:nvCxnSpPr>
        <p:spPr>
          <a:xfrm rot="10800000">
            <a:off x="6735825" y="2252675"/>
            <a:ext cx="382500" cy="610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SÍNDROME DE ATRACÓN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2800" dirty="0"/>
              <a:t>ATRACÓN</a:t>
            </a:r>
            <a:endParaRPr sz="2800" dirty="0"/>
          </a:p>
        </p:txBody>
      </p:sp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“Ingestión excesiva de comida”</a:t>
            </a:r>
            <a:endParaRPr sz="2400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endParaRPr dirty="0">
              <a:solidFill>
                <a:schemeClr val="tx1"/>
              </a:solidFill>
            </a:endParaRPr>
          </a:p>
        </p:txBody>
      </p:sp>
      <p:pic>
        <p:nvPicPr>
          <p:cNvPr id="126" name="Shape 126" descr="sZbwsN28Jfc64.gif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19625" y="894350"/>
            <a:ext cx="4362675" cy="327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31">
            <a:extLst>
              <a:ext uri="{FF2B5EF4-FFF2-40B4-BE49-F238E27FC236}">
                <a16:creationId xmlns:a16="http://schemas.microsoft.com/office/drawing/2014/main" id="{B08CE3BB-727F-B44E-86E4-45F1301CA2D8}"/>
              </a:ext>
            </a:extLst>
          </p:cNvPr>
          <p:cNvSpPr txBox="1">
            <a:spLocks/>
          </p:cNvSpPr>
          <p:nvPr/>
        </p:nvSpPr>
        <p:spPr>
          <a:xfrm>
            <a:off x="460950" y="159175"/>
            <a:ext cx="8222100" cy="768366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s-CL" dirty="0"/>
              <a:t>Criterios Diagnósticos</a:t>
            </a:r>
          </a:p>
        </p:txBody>
      </p:sp>
      <p:sp>
        <p:nvSpPr>
          <p:cNvPr id="3" name="Shape 132">
            <a:extLst>
              <a:ext uri="{FF2B5EF4-FFF2-40B4-BE49-F238E27FC236}">
                <a16:creationId xmlns:a16="http://schemas.microsoft.com/office/drawing/2014/main" id="{54D3757D-17B3-A441-83CA-BCAC3D53803A}"/>
              </a:ext>
            </a:extLst>
          </p:cNvPr>
          <p:cNvSpPr txBox="1">
            <a:spLocks/>
          </p:cNvSpPr>
          <p:nvPr/>
        </p:nvSpPr>
        <p:spPr>
          <a:xfrm>
            <a:off x="460950" y="927541"/>
            <a:ext cx="8222100" cy="4056784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69900">
              <a:spcBef>
                <a:spcPts val="600"/>
              </a:spcBef>
              <a:buClr>
                <a:srgbClr val="000000"/>
              </a:buClr>
              <a:buSzPts val="1600"/>
            </a:pPr>
            <a:r>
              <a:rPr lang="es-CL" sz="2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Episodios de atracones que se caracterizan por: comer en un periodo corto de tiempo mucho más que una persona normal en similares circunstancias, sensación de perder el control en el atracón.</a:t>
            </a:r>
          </a:p>
          <a:p>
            <a:pPr marL="457200" indent="-330200">
              <a:spcBef>
                <a:spcPts val="600"/>
              </a:spcBef>
              <a:buClr>
                <a:srgbClr val="000000"/>
              </a:buClr>
              <a:buSzPts val="1600"/>
              <a:buFont typeface="Arial"/>
              <a:buAutoNum type="arabicParenR"/>
            </a:pPr>
            <a:endParaRPr lang="es-CL" sz="20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69900">
              <a:buClr>
                <a:srgbClr val="000000"/>
              </a:buClr>
              <a:buSzPts val="1600"/>
            </a:pPr>
            <a:r>
              <a:rPr lang="es-CL" sz="2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 el episodio de atracón está asociado a comer: más rápido, a pesar de estar lleno o no tener hambre, comer solo por vergüenza, o sentirse deprimido, solitario o culposo.</a:t>
            </a:r>
          </a:p>
          <a:p>
            <a:pPr marL="469900">
              <a:buClr>
                <a:srgbClr val="000000"/>
              </a:buClr>
              <a:buSzPts val="1600"/>
            </a:pPr>
            <a:endParaRPr lang="es-CL" sz="20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69900">
              <a:buClr>
                <a:srgbClr val="000000"/>
              </a:buClr>
              <a:buSzPts val="1600"/>
            </a:pPr>
            <a:r>
              <a:rPr lang="es-CL" sz="2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Estar estresado/a mientras se come.</a:t>
            </a:r>
          </a:p>
          <a:p>
            <a:pPr marL="457200" indent="-330200">
              <a:spcBef>
                <a:spcPts val="0"/>
              </a:spcBef>
              <a:buClr>
                <a:srgbClr val="000000"/>
              </a:buClr>
              <a:buSzPts val="1600"/>
              <a:buFont typeface="Arial"/>
              <a:buAutoNum type="arabicParenR"/>
            </a:pPr>
            <a:endParaRPr lang="es-CL" sz="20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69900">
              <a:buClr>
                <a:srgbClr val="000000"/>
              </a:buClr>
              <a:buSzPts val="1600"/>
            </a:pPr>
            <a:r>
              <a:rPr lang="es-CL" sz="2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 tener conductas purgativas de anorexia y bulimia.</a:t>
            </a:r>
          </a:p>
        </p:txBody>
      </p:sp>
    </p:spTree>
    <p:extLst>
      <p:ext uri="{BB962C8B-B14F-4D97-AF65-F5344CB8AC3E}">
        <p14:creationId xmlns:p14="http://schemas.microsoft.com/office/powerpoint/2010/main" val="31857980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SÍNDROME DE ATRACÓN</a:t>
            </a:r>
            <a:endParaRPr/>
          </a:p>
        </p:txBody>
      </p:sp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226075" y="1397050"/>
            <a:ext cx="2808000" cy="31635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tx1"/>
              </a:solidFill>
            </a:endParaRPr>
          </a:p>
          <a:p>
            <a:pPr marL="0" lvl="0" indent="0">
              <a:spcBef>
                <a:spcPts val="1600"/>
              </a:spcBef>
              <a:spcAft>
                <a:spcPts val="0"/>
              </a:spcAft>
              <a:buNone/>
            </a:pPr>
            <a:r>
              <a:rPr lang="es" sz="1800" dirty="0">
                <a:solidFill>
                  <a:schemeClr val="tx1"/>
                </a:solidFill>
              </a:rPr>
              <a:t>Afecta al 2% de la población</a:t>
            </a:r>
            <a:endParaRPr sz="1800" dirty="0">
              <a:solidFill>
                <a:schemeClr val="tx1"/>
              </a:solidFill>
            </a:endParaRPr>
          </a:p>
          <a:p>
            <a:pPr marL="0" lvl="0" indent="0">
              <a:spcBef>
                <a:spcPts val="1600"/>
              </a:spcBef>
              <a:spcAft>
                <a:spcPts val="0"/>
              </a:spcAft>
              <a:buNone/>
            </a:pPr>
            <a:r>
              <a:rPr lang="es" sz="1800" dirty="0">
                <a:solidFill>
                  <a:schemeClr val="tx1"/>
                </a:solidFill>
              </a:rPr>
              <a:t>Altamente asociado a obesidad, depresión y trastornos de auto-imagen.</a:t>
            </a:r>
            <a:endParaRPr sz="1400" dirty="0">
              <a:solidFill>
                <a:schemeClr val="tx1"/>
              </a:solidFill>
            </a:endParaRPr>
          </a:p>
          <a:p>
            <a:pPr marL="0" lvl="0" indent="0">
              <a:spcBef>
                <a:spcPts val="1600"/>
              </a:spcBef>
              <a:spcAft>
                <a:spcPts val="0"/>
              </a:spcAft>
              <a:buNone/>
            </a:pPr>
            <a:endParaRPr sz="1400" dirty="0">
              <a:solidFill>
                <a:schemeClr val="tx1"/>
              </a:solidFill>
            </a:endParaRPr>
          </a:p>
          <a:p>
            <a:pPr marL="0" lvl="0" indent="0">
              <a:spcBef>
                <a:spcPts val="1600"/>
              </a:spcBef>
              <a:spcAft>
                <a:spcPts val="1600"/>
              </a:spcAft>
              <a:buNone/>
            </a:pPr>
            <a:endParaRPr sz="1400" dirty="0">
              <a:solidFill>
                <a:schemeClr val="tx1"/>
              </a:solidFill>
            </a:endParaRPr>
          </a:p>
        </p:txBody>
      </p:sp>
      <p:pic>
        <p:nvPicPr>
          <p:cNvPr id="139" name="Shape 1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56050" y="1397050"/>
            <a:ext cx="4280426" cy="2855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 txBox="1">
            <a:spLocks noGrp="1"/>
          </p:cNvSpPr>
          <p:nvPr>
            <p:ph type="title"/>
          </p:nvPr>
        </p:nvSpPr>
        <p:spPr>
          <a:xfrm>
            <a:off x="226078" y="357800"/>
            <a:ext cx="3588838" cy="9534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800" b="1" dirty="0"/>
              <a:t>EPISODIO DE ATRACÓN</a:t>
            </a:r>
            <a:endParaRPr sz="2800" b="1" dirty="0"/>
          </a:p>
        </p:txBody>
      </p:sp>
      <p:sp>
        <p:nvSpPr>
          <p:cNvPr id="145" name="Shape 145"/>
          <p:cNvSpPr txBox="1">
            <a:spLocks noGrp="1"/>
          </p:cNvSpPr>
          <p:nvPr>
            <p:ph type="body" idx="1"/>
          </p:nvPr>
        </p:nvSpPr>
        <p:spPr>
          <a:xfrm>
            <a:off x="226075" y="1465800"/>
            <a:ext cx="6912144" cy="31635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chemeClr val="tx1"/>
              </a:solidFill>
            </a:endParaRPr>
          </a:p>
          <a:p>
            <a:pPr marL="0" lvl="0" indent="0">
              <a:spcBef>
                <a:spcPts val="1600"/>
              </a:spcBef>
              <a:spcAft>
                <a:spcPts val="0"/>
              </a:spcAft>
              <a:buNone/>
            </a:pPr>
            <a:r>
              <a:rPr lang="es" sz="2800" dirty="0">
                <a:solidFill>
                  <a:schemeClr val="tx1"/>
                </a:solidFill>
              </a:rPr>
              <a:t>Puede estar gatillado por el estr</a:t>
            </a:r>
            <a:r>
              <a:rPr lang="es-CL" sz="2800" dirty="0">
                <a:solidFill>
                  <a:schemeClr val="tx1"/>
                </a:solidFill>
              </a:rPr>
              <a:t>é</a:t>
            </a:r>
            <a:r>
              <a:rPr lang="es" sz="2800" dirty="0">
                <a:solidFill>
                  <a:schemeClr val="tx1"/>
                </a:solidFill>
              </a:rPr>
              <a:t>s.</a:t>
            </a:r>
            <a:endParaRPr sz="2800" dirty="0">
              <a:solidFill>
                <a:schemeClr val="tx1"/>
              </a:solidFill>
            </a:endParaRPr>
          </a:p>
          <a:p>
            <a:pPr marL="0" lvl="0" indent="0">
              <a:spcBef>
                <a:spcPts val="1600"/>
              </a:spcBef>
              <a:spcAft>
                <a:spcPts val="0"/>
              </a:spcAft>
              <a:buNone/>
            </a:pPr>
            <a:endParaRPr sz="2800" dirty="0">
              <a:solidFill>
                <a:schemeClr val="tx1"/>
              </a:solidFill>
            </a:endParaRPr>
          </a:p>
          <a:p>
            <a:pPr marL="0" lvl="0" indent="0">
              <a:spcBef>
                <a:spcPts val="1600"/>
              </a:spcBef>
              <a:spcAft>
                <a:spcPts val="1600"/>
              </a:spcAft>
              <a:buNone/>
            </a:pPr>
            <a:r>
              <a:rPr lang="es" sz="2800" dirty="0">
                <a:solidFill>
                  <a:schemeClr val="tx1"/>
                </a:solidFill>
              </a:rPr>
              <a:t>Es usado como método de escape.</a:t>
            </a:r>
            <a:endParaRPr sz="2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123</TotalTime>
  <Words>484</Words>
  <Application>Microsoft Macintosh PowerPoint</Application>
  <PresentationFormat>Presentación en pantalla (16:9)</PresentationFormat>
  <Paragraphs>79</Paragraphs>
  <Slides>18</Slides>
  <Notes>14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23" baseType="lpstr">
      <vt:lpstr>Calibri Light</vt:lpstr>
      <vt:lpstr>Roboto</vt:lpstr>
      <vt:lpstr>Calibri</vt:lpstr>
      <vt:lpstr>Arial</vt:lpstr>
      <vt:lpstr>Tema de Office</vt:lpstr>
      <vt:lpstr>TRASTORNOS DE CONDUCTA ALIMENTARIA  2020</vt:lpstr>
      <vt:lpstr>RELACIÓN ALIMENTACIÓN Y CUERPO</vt:lpstr>
      <vt:lpstr>RELACIÓN ALIMENTACIÓN Y MENTE</vt:lpstr>
      <vt:lpstr>TRASTORNOS DE CONDUCTA ALIMENTARIA</vt:lpstr>
      <vt:lpstr>SÍNDROME DE ATRACÓN</vt:lpstr>
      <vt:lpstr>ATRACÓN</vt:lpstr>
      <vt:lpstr>Presentación de PowerPoint</vt:lpstr>
      <vt:lpstr>SÍNDROME DE ATRACÓN</vt:lpstr>
      <vt:lpstr>EPISODIO DE ATRACÓN</vt:lpstr>
      <vt:lpstr>ANOREXIA Y BULIMIA</vt:lpstr>
      <vt:lpstr>Presentación de PowerPoint</vt:lpstr>
      <vt:lpstr>ANOREXIA</vt:lpstr>
      <vt:lpstr>Presentación de PowerPoint</vt:lpstr>
      <vt:lpstr>BULIMIA</vt:lpstr>
      <vt:lpstr>EPIDEMIOLOGÍA DE ANOREXIA Y BULIMIA</vt:lpstr>
      <vt:lpstr>Presentación de PowerPoint</vt:lpstr>
      <vt:lpstr>VIGOREXIA  dismorfia muscular</vt:lpstr>
      <vt:lpstr>VIGOREXIA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TRASTORNOS DE CONDUCTA ALIMENTARIA</dc:title>
  <cp:lastModifiedBy>Gladys Sofia Tapia Opazo (gtapia)</cp:lastModifiedBy>
  <cp:revision>9</cp:revision>
  <dcterms:modified xsi:type="dcterms:W3CDTF">2020-07-16T14:29:09Z</dcterms:modified>
</cp:coreProperties>
</file>