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sldIdLst>
    <p:sldId id="309" r:id="rId2"/>
    <p:sldId id="322" r:id="rId3"/>
    <p:sldId id="324" r:id="rId4"/>
    <p:sldId id="332" r:id="rId5"/>
    <p:sldId id="282" r:id="rId6"/>
    <p:sldId id="320" r:id="rId7"/>
    <p:sldId id="286" r:id="rId8"/>
    <p:sldId id="311" r:id="rId9"/>
    <p:sldId id="314" r:id="rId10"/>
    <p:sldId id="315" r:id="rId11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CCFF"/>
    <a:srgbClr val="969696"/>
    <a:srgbClr val="FFFFCC"/>
    <a:srgbClr val="CCFFFF"/>
    <a:srgbClr val="FF9999"/>
    <a:srgbClr val="99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>
      <p:cViewPr varScale="1">
        <p:scale>
          <a:sx n="98" d="100"/>
          <a:sy n="98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1D9FA-785B-C24E-B274-5E9172F507DF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976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3E62B-60DD-A54E-96B5-1EC06F7651B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180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423B-6219-AB45-8DC2-B63BF4A7C32D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094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E86FB-DC98-C04F-9336-6344D253CC4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860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6BDF0-279E-CA4F-A4DB-175DE732719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56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9943B-1D84-FC44-8FE9-FDB3DE6E1247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482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B5E3C-DB24-5E45-AAB5-9DB468A1015D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129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309E-4CE2-8540-9CCB-BD95039B7C4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99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2038-A450-514A-8270-05161F27A8AB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81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3F7FA-1A46-4040-9066-43622982E130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183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B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1326-73DD-8441-ABAF-2914D476464E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35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0D5DF6-9893-B047-A0DF-30BA37A4F482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CuadroTexto"/>
          <p:cNvSpPr txBox="1">
            <a:spLocks noChangeArrowheads="1"/>
          </p:cNvSpPr>
          <p:nvPr/>
        </p:nvSpPr>
        <p:spPr bwMode="auto">
          <a:xfrm>
            <a:off x="1240299" y="2788583"/>
            <a:ext cx="666340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endParaRPr lang="es-BO" dirty="0">
              <a:latin typeface="Times New Roman" charset="0"/>
            </a:endParaRPr>
          </a:p>
          <a:p>
            <a:pPr algn="ctr"/>
            <a:r>
              <a:rPr lang="es-BO" dirty="0">
                <a:latin typeface="Times New Roman" charset="0"/>
              </a:rPr>
              <a:t>LIPOPROTEINAS: TRIGLICERIDOS</a:t>
            </a:r>
          </a:p>
          <a:p>
            <a:pPr algn="ctr"/>
            <a:r>
              <a:rPr lang="es-BO" dirty="0">
                <a:latin typeface="Times New Roman" charset="0"/>
              </a:rPr>
              <a:t>Y COLESTEROL</a:t>
            </a:r>
          </a:p>
          <a:p>
            <a:pPr algn="ctr"/>
            <a:r>
              <a:rPr lang="es-BO" dirty="0">
                <a:latin typeface="Times New Roman" charset="0"/>
              </a:rPr>
              <a:t>ATEROMAS Y LDL</a:t>
            </a:r>
          </a:p>
          <a:p>
            <a:pPr algn="ctr"/>
            <a:endParaRPr lang="es-BO" dirty="0">
              <a:latin typeface="Times New Roman" charset="0"/>
            </a:endParaRPr>
          </a:p>
          <a:p>
            <a:pPr algn="ctr"/>
            <a:r>
              <a:rPr lang="es-BO" dirty="0">
                <a:latin typeface="Times New Roman" charset="0"/>
              </a:rPr>
              <a:t>2020</a:t>
            </a:r>
          </a:p>
          <a:p>
            <a:pPr algn="ctr"/>
            <a:endParaRPr lang="es-BO" dirty="0">
              <a:latin typeface="Times New Roman" charset="0"/>
            </a:endParaRPr>
          </a:p>
          <a:p>
            <a:pPr algn="ctr"/>
            <a:endParaRPr lang="es-BO" sz="2400" dirty="0">
              <a:latin typeface="Times New Roman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513A6E3-60C6-2145-B70F-EC260AE777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" y="160655"/>
            <a:ext cx="1813351" cy="174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2.png">
            <a:extLst>
              <a:ext uri="{FF2B5EF4-FFF2-40B4-BE49-F238E27FC236}">
                <a16:creationId xmlns:a16="http://schemas.microsoft.com/office/drawing/2014/main" id="{1D005542-5FFD-C94A-909B-3F2B16C5BE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14" y="160655"/>
            <a:ext cx="1813351" cy="12521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BC4E04D-3010-814F-8A9C-1D104039F74F}"/>
              </a:ext>
            </a:extLst>
          </p:cNvPr>
          <p:cNvSpPr txBox="1"/>
          <p:nvPr/>
        </p:nvSpPr>
        <p:spPr>
          <a:xfrm>
            <a:off x="1974173" y="906865"/>
            <a:ext cx="519565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b="0" dirty="0">
                <a:cs typeface="Arial" charset="0"/>
              </a:rPr>
              <a:t>TALLER INTENSIVO</a:t>
            </a:r>
          </a:p>
          <a:p>
            <a:pPr algn="ctr"/>
            <a:endParaRPr lang="es-CL" b="0" i="1" dirty="0"/>
          </a:p>
          <a:p>
            <a:pPr algn="ctr"/>
            <a:r>
              <a:rPr lang="es-CL" b="0" i="1" dirty="0"/>
              <a:t>METABOLISMO Y NUTRICIÓN: </a:t>
            </a:r>
          </a:p>
          <a:p>
            <a:pPr algn="ctr"/>
            <a:r>
              <a:rPr lang="es-CL" b="0" i="1" dirty="0"/>
              <a:t>ENFERMEDADES DE ORIGEN NUTRICIONAL</a:t>
            </a:r>
            <a:r>
              <a:rPr lang="es-CL" sz="2800" b="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7"/>
          <a:stretch>
            <a:fillRect/>
          </a:stretch>
        </p:blipFill>
        <p:spPr bwMode="auto">
          <a:xfrm>
            <a:off x="827584" y="365973"/>
            <a:ext cx="7576031" cy="572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CuadroTexto"/>
          <p:cNvSpPr txBox="1">
            <a:spLocks noChangeArrowheads="1"/>
          </p:cNvSpPr>
          <p:nvPr/>
        </p:nvSpPr>
        <p:spPr bwMode="auto">
          <a:xfrm>
            <a:off x="755576" y="156269"/>
            <a:ext cx="4537149" cy="107721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s-BO" dirty="0">
                <a:latin typeface="Times New Roman" charset="0"/>
              </a:rPr>
              <a:t>PRINCIPALES LÍPIDOS DE NUESTRA DIETA</a:t>
            </a:r>
          </a:p>
        </p:txBody>
      </p:sp>
      <p:pic>
        <p:nvPicPr>
          <p:cNvPr id="15362" name="Picture 2" descr="http://www.medicinapreventiva.com.ve/laboratorio/imagenes/trigly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00213"/>
            <a:ext cx="487521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4.bp.blogspot.com/-PxoWoVZztjA/UMTF7jb6nZI/AAAAAAAAA9c/g7XO-xSMFtw/s1600/colestero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7846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uco.es/zootecniaygestion/img/pictorex/13_11_32_li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6612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245119" y="-5404024"/>
            <a:ext cx="8215313" cy="1221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Calibri" charset="0"/>
            </a:endParaRPr>
          </a:p>
          <a:p>
            <a:r>
              <a:rPr lang="es-CL" altLang="ja-JP" sz="2000" b="1" dirty="0">
                <a:latin typeface="Calibri" charset="0"/>
                <a:ea typeface="MS Mincho" charset="0"/>
                <a:cs typeface="Calibri" charset="0"/>
              </a:rPr>
              <a:t>Niveles normales de colesterol y triglic</a:t>
            </a:r>
            <a:r>
              <a:rPr lang="es-CL" altLang="ja-JP" sz="2000" b="1" dirty="0">
                <a:ea typeface="MS Mincho" charset="0"/>
                <a:cs typeface="Calibri" charset="0"/>
              </a:rPr>
              <a:t>é</a:t>
            </a:r>
            <a:r>
              <a:rPr lang="es-CL" altLang="ja-JP" sz="2000" b="1" dirty="0">
                <a:latin typeface="Calibri" charset="0"/>
                <a:ea typeface="MS Mincho" charset="0"/>
                <a:cs typeface="Calibri" charset="0"/>
              </a:rPr>
              <a:t>ridos en ni</a:t>
            </a:r>
            <a:r>
              <a:rPr lang="es-CL" altLang="ja-JP" sz="2000" b="1" dirty="0">
                <a:ea typeface="MS Mincho" charset="0"/>
                <a:cs typeface="Calibri" charset="0"/>
              </a:rPr>
              <a:t>ñ</a:t>
            </a:r>
            <a:r>
              <a:rPr lang="es-CL" altLang="ja-JP" sz="2000" b="1" dirty="0">
                <a:latin typeface="Calibri" charset="0"/>
                <a:ea typeface="MS Mincho" charset="0"/>
                <a:cs typeface="Calibri" charset="0"/>
              </a:rPr>
              <a:t>os de 2 a 19 a</a:t>
            </a:r>
            <a:r>
              <a:rPr lang="es-CL" altLang="ja-JP" sz="2000" b="1" dirty="0">
                <a:ea typeface="MS Mincho" charset="0"/>
                <a:cs typeface="Calibri" charset="0"/>
              </a:rPr>
              <a:t>ñ</a:t>
            </a:r>
            <a:r>
              <a:rPr lang="es-CL" altLang="ja-JP" sz="2000" b="1" dirty="0">
                <a:latin typeface="Calibri" charset="0"/>
                <a:ea typeface="MS Mincho" charset="0"/>
                <a:cs typeface="Calibri" charset="0"/>
              </a:rPr>
              <a:t>os</a:t>
            </a:r>
            <a:endParaRPr lang="es-BO" altLang="ja-JP" sz="2000" dirty="0">
              <a:ea typeface="MS PGothic" charset="0"/>
              <a:cs typeface="Calibri" charset="0"/>
            </a:endParaRPr>
          </a:p>
          <a:p>
            <a:endParaRPr lang="es-CL" altLang="ja-JP" sz="2000" dirty="0">
              <a:latin typeface="Calibri" charset="0"/>
              <a:ea typeface="MS Mincho" charset="0"/>
              <a:cs typeface="Calibri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Calibri" charset="0"/>
              </a:rPr>
              <a:t>Colesterol Total &lt;170 mg/dL</a:t>
            </a:r>
            <a:endParaRPr lang="es-BO" altLang="ja-JP" sz="2000" dirty="0">
              <a:ea typeface="MS PGothic" charset="0"/>
              <a:cs typeface="Calibri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Calibri" charset="0"/>
              </a:rPr>
              <a:t>Colesterol LDL &lt;110 mg/dL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Colesterol HDL &gt;35 mg/dL, preferentemente &gt;60 mg/dL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Triglic</a:t>
            </a:r>
            <a:r>
              <a:rPr lang="es-CL" altLang="ja-JP" sz="2000" dirty="0">
                <a:ea typeface="MS Mincho" charset="0"/>
                <a:cs typeface="MS Mincho" charset="0"/>
              </a:rPr>
              <a:t>é</a:t>
            </a:r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ridos &lt;150 mg/dL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MS Mincho" charset="0"/>
            </a:endParaRPr>
          </a:p>
          <a:p>
            <a:endParaRPr lang="es-CL" altLang="ja-JP" sz="1600" b="1" dirty="0">
              <a:latin typeface="Calibri" charset="0"/>
              <a:ea typeface="MS Mincho" charset="0"/>
              <a:cs typeface="MS Mincho" charset="0"/>
            </a:endParaRPr>
          </a:p>
          <a:p>
            <a:r>
              <a:rPr lang="es-CL" altLang="ja-JP" sz="2000" b="1" dirty="0">
                <a:latin typeface="Calibri" charset="0"/>
                <a:ea typeface="MS Mincho" charset="0"/>
                <a:cs typeface="MS Mincho" charset="0"/>
              </a:rPr>
              <a:t>Adultos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VALORES NORMALES                                      RIESGO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Colesterol total  &lt; 200 mg/dL                        NIVEL DE RIESGO    &gt; 240 mg/dL 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Triglic</a:t>
            </a:r>
            <a:r>
              <a:rPr lang="es-CL" altLang="ja-JP" sz="2000" dirty="0">
                <a:ea typeface="MS Mincho" charset="0"/>
                <a:cs typeface="MS Mincho" charset="0"/>
              </a:rPr>
              <a:t>é</a:t>
            </a:r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ridos      &lt; 150 mg/dL                          NIVEL DE RIESGO   &gt; 200 mg/dl 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                                                                            ALTO RIESGO          &gt; 500 mg/dL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LDL  &lt;  130 mg/dL                                            NIVEL DE RIESGO   &gt; 130 mg/dL 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                                                                            ALTO RIESGO          &gt; 160 mg/dL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HDL &gt; 50 mg/dL en   mujeres                        NIVEL  DE  RIESGO  &lt; 35 -40 mg/dL 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        &gt; 40 mg/dL  en  hombres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b="1" dirty="0">
                <a:latin typeface="Calibri" charset="0"/>
                <a:ea typeface="MS Mincho" charset="0"/>
                <a:cs typeface="MS Mincho" charset="0"/>
              </a:rPr>
              <a:t>Tasas de riesgo aterog</a:t>
            </a:r>
            <a:r>
              <a:rPr lang="es-CL" altLang="ja-JP" sz="2000" b="1" dirty="0">
                <a:ea typeface="MS Mincho" charset="0"/>
                <a:cs typeface="MS Mincho" charset="0"/>
              </a:rPr>
              <a:t>é</a:t>
            </a:r>
            <a:r>
              <a:rPr lang="es-CL" altLang="ja-JP" sz="2000" b="1" dirty="0">
                <a:latin typeface="Calibri" charset="0"/>
                <a:ea typeface="MS Mincho" charset="0"/>
                <a:cs typeface="MS Mincho" charset="0"/>
              </a:rPr>
              <a:t>nico   		   </a:t>
            </a:r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COLESTEROL  / HDL    &gt;  5 </a:t>
            </a:r>
            <a:endParaRPr lang="es-BO" altLang="ja-JP" sz="2000" dirty="0">
              <a:ea typeface="MS PGothic" charset="0"/>
              <a:cs typeface="MS PGothic" charset="0"/>
            </a:endParaRPr>
          </a:p>
          <a:p>
            <a:r>
              <a:rPr lang="es-CL" altLang="ja-JP" sz="2000" dirty="0">
                <a:latin typeface="Calibri" charset="0"/>
                <a:ea typeface="MS Mincho" charset="0"/>
                <a:cs typeface="MS Mincho" charset="0"/>
              </a:rPr>
              <a:t>					   LDL / HDL  &gt; 2,9</a:t>
            </a:r>
            <a:endParaRPr lang="es-CL" altLang="ja-JP" sz="2000" dirty="0">
              <a:ea typeface="MS PGothic" charset="0"/>
              <a:cs typeface="MS PGothic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467827" y="56818"/>
            <a:ext cx="34723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/>
              <a:t>PERFIL LIPIDICO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9"/>
          <a:stretch>
            <a:fillRect/>
          </a:stretch>
        </p:blipFill>
        <p:spPr bwMode="auto">
          <a:xfrm>
            <a:off x="827088" y="1196975"/>
            <a:ext cx="367347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6227763" y="188913"/>
            <a:ext cx="2062162" cy="461962"/>
          </a:xfrm>
          <a:prstGeom prst="rect">
            <a:avLst/>
          </a:prstGeom>
          <a:solidFill>
            <a:srgbClr val="FF99CC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BO" dirty="0">
                <a:latin typeface="+mn-lt"/>
                <a:ea typeface="+mn-ea"/>
              </a:rPr>
              <a:t>QUILOMICRON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46125"/>
            <a:ext cx="4716463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4650" y="188913"/>
            <a:ext cx="5051425" cy="4000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BO" sz="2000">
                <a:latin typeface="Calibri" charset="0"/>
              </a:rPr>
              <a:t>VLDL= LIPOPROTEÍNA DE MUY BAJA DENSIDAD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549BD3-C2FF-4D4D-8AC5-32A269A56869}"/>
              </a:ext>
            </a:extLst>
          </p:cNvPr>
          <p:cNvSpPr txBox="1"/>
          <p:nvPr/>
        </p:nvSpPr>
        <p:spPr>
          <a:xfrm>
            <a:off x="0" y="5677620"/>
            <a:ext cx="400603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/>
              <a:t>VLDL se sintetiza en el hígado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8DE3D9-7697-5F4E-85ED-39D358F6CC3E}"/>
              </a:ext>
            </a:extLst>
          </p:cNvPr>
          <p:cNvSpPr txBox="1"/>
          <p:nvPr/>
        </p:nvSpPr>
        <p:spPr>
          <a:xfrm>
            <a:off x="4006033" y="6334468"/>
            <a:ext cx="4988866" cy="461665"/>
          </a:xfrm>
          <a:prstGeom prst="rect">
            <a:avLst/>
          </a:prstGeom>
          <a:solidFill>
            <a:srgbClr val="FF99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/>
              <a:t>Quilomicron se sintetiza en el intestino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linama59.wikispaces.com/file/view/e18f1.gif/30673875/e18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6"/>
          <a:stretch>
            <a:fillRect/>
          </a:stretch>
        </p:blipFill>
        <p:spPr bwMode="auto">
          <a:xfrm>
            <a:off x="4295082" y="3507582"/>
            <a:ext cx="460216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4336588" y="2150089"/>
            <a:ext cx="4548040" cy="1200329"/>
          </a:xfrm>
          <a:prstGeom prst="rect">
            <a:avLst/>
          </a:prstGeom>
          <a:solidFill>
            <a:srgbClr val="FF99CC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BO" sz="2400" dirty="0">
                <a:latin typeface="Times New Roman" charset="0"/>
              </a:rPr>
              <a:t>HDL, saca colesterol de los tejidos </a:t>
            </a:r>
          </a:p>
          <a:p>
            <a:r>
              <a:rPr lang="es-BO" sz="2400" dirty="0">
                <a:latin typeface="Times New Roman" charset="0"/>
              </a:rPr>
              <a:t>extrahepaticos y lo lleva al hígado, </a:t>
            </a:r>
          </a:p>
          <a:p>
            <a:r>
              <a:rPr lang="es-BO" sz="2400" dirty="0">
                <a:latin typeface="Times New Roman" charset="0"/>
              </a:rPr>
              <a:t>ovarios y testiculos</a:t>
            </a:r>
          </a:p>
        </p:txBody>
      </p:sp>
      <p:pic>
        <p:nvPicPr>
          <p:cNvPr id="5" name="Picture 2" descr="http://www.dislipemias.com.ar/images/docs/ldl.jpg">
            <a:extLst>
              <a:ext uri="{FF2B5EF4-FFF2-40B4-BE49-F238E27FC236}">
                <a16:creationId xmlns:a16="http://schemas.microsoft.com/office/drawing/2014/main" id="{38EE5184-0776-2149-BF53-A4624ADD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9" y="1179064"/>
            <a:ext cx="36925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3990F9-6BC9-7D45-9A90-92FBF5CCA16F}"/>
              </a:ext>
            </a:extLst>
          </p:cNvPr>
          <p:cNvSpPr txBox="1"/>
          <p:nvPr/>
        </p:nvSpPr>
        <p:spPr>
          <a:xfrm>
            <a:off x="234869" y="253206"/>
            <a:ext cx="4426212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/>
              <a:t>LDL, lleva colesterol a los tejidos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762000"/>
            <a:ext cx="567055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744788" y="188913"/>
            <a:ext cx="3840162" cy="522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dirty="0">
                <a:latin typeface="+mn-lt"/>
                <a:ea typeface="+mn-ea"/>
              </a:rPr>
              <a:t>ENDOCITOSIS DE LAS LDL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49688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844675"/>
            <a:ext cx="2990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7615237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CuadroTexto"/>
          <p:cNvSpPr txBox="1">
            <a:spLocks noChangeArrowheads="1"/>
          </p:cNvSpPr>
          <p:nvPr/>
        </p:nvSpPr>
        <p:spPr bwMode="auto">
          <a:xfrm>
            <a:off x="1282700" y="260350"/>
            <a:ext cx="6457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BO">
                <a:latin typeface="Times New Roman" charset="0"/>
              </a:rPr>
              <a:t>Mecanismo de formación de ateromas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219</Words>
  <Application>Microsoft Macintosh PowerPoint</Application>
  <PresentationFormat>Presentación en pantalla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Facultad de Medicina</dc:creator>
  <cp:lastModifiedBy>Gladys Sofia Tapia Opazo (gtapia)</cp:lastModifiedBy>
  <cp:revision>96</cp:revision>
  <dcterms:created xsi:type="dcterms:W3CDTF">2004-10-13T19:38:03Z</dcterms:created>
  <dcterms:modified xsi:type="dcterms:W3CDTF">2020-07-14T23:11:51Z</dcterms:modified>
</cp:coreProperties>
</file>