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3" r:id="rId7"/>
    <p:sldId id="259" r:id="rId8"/>
    <p:sldId id="274" r:id="rId9"/>
    <p:sldId id="260" r:id="rId10"/>
    <p:sldId id="258" r:id="rId11"/>
    <p:sldId id="262" r:id="rId12"/>
    <p:sldId id="263" r:id="rId13"/>
    <p:sldId id="270" r:id="rId14"/>
    <p:sldId id="264" r:id="rId15"/>
    <p:sldId id="265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6592" autoAdjust="0"/>
  </p:normalViewPr>
  <p:slideViewPr>
    <p:cSldViewPr snapToGrid="0">
      <p:cViewPr varScale="1">
        <p:scale>
          <a:sx n="77" d="100"/>
          <a:sy n="77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84DE3-4A25-4FC0-8813-C320FBE9711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ACF4D901-7BF5-4A71-ADB5-47417903AD65}">
      <dgm:prSet/>
      <dgm:spPr/>
      <dgm:t>
        <a:bodyPr/>
        <a:lstStyle/>
        <a:p>
          <a:pPr rtl="0"/>
          <a:r>
            <a:rPr lang="es-AR" dirty="0"/>
            <a:t>Peso</a:t>
          </a:r>
          <a:endParaRPr lang="es-CL" dirty="0"/>
        </a:p>
      </dgm:t>
    </dgm:pt>
    <dgm:pt modelId="{F5EFFB09-2426-4F86-80BE-FBEFD7C1FC87}" type="parTrans" cxnId="{EF152A63-232B-4089-89AF-CA0CA9A3452C}">
      <dgm:prSet/>
      <dgm:spPr/>
      <dgm:t>
        <a:bodyPr/>
        <a:lstStyle/>
        <a:p>
          <a:endParaRPr lang="es-CL"/>
        </a:p>
      </dgm:t>
    </dgm:pt>
    <dgm:pt modelId="{05538076-72D9-4177-AFEF-4A38129A83D4}" type="sibTrans" cxnId="{EF152A63-232B-4089-89AF-CA0CA9A3452C}">
      <dgm:prSet/>
      <dgm:spPr/>
      <dgm:t>
        <a:bodyPr/>
        <a:lstStyle/>
        <a:p>
          <a:endParaRPr lang="es-CL"/>
        </a:p>
      </dgm:t>
    </dgm:pt>
    <dgm:pt modelId="{4C636F3A-07A9-40DC-9AD8-9A41A4D9F5A1}">
      <dgm:prSet/>
      <dgm:spPr/>
      <dgm:t>
        <a:bodyPr/>
        <a:lstStyle/>
        <a:p>
          <a:pPr rtl="0"/>
          <a:r>
            <a:rPr lang="es-AR" dirty="0"/>
            <a:t>Talla</a:t>
          </a:r>
          <a:endParaRPr lang="es-CL" dirty="0"/>
        </a:p>
      </dgm:t>
    </dgm:pt>
    <dgm:pt modelId="{D4C987A4-2011-4233-9558-3A6C8DDF1717}" type="parTrans" cxnId="{1C6761CD-DC41-4510-AE81-57D2A1C2DF1D}">
      <dgm:prSet/>
      <dgm:spPr/>
      <dgm:t>
        <a:bodyPr/>
        <a:lstStyle/>
        <a:p>
          <a:endParaRPr lang="es-CL"/>
        </a:p>
      </dgm:t>
    </dgm:pt>
    <dgm:pt modelId="{C89952FE-2C3F-4E20-A9B9-29E43964B294}" type="sibTrans" cxnId="{1C6761CD-DC41-4510-AE81-57D2A1C2DF1D}">
      <dgm:prSet/>
      <dgm:spPr/>
      <dgm:t>
        <a:bodyPr/>
        <a:lstStyle/>
        <a:p>
          <a:endParaRPr lang="es-CL"/>
        </a:p>
      </dgm:t>
    </dgm:pt>
    <dgm:pt modelId="{8DBA32C8-9425-4209-9FE4-4823BD50A4F9}">
      <dgm:prSet/>
      <dgm:spPr/>
      <dgm:t>
        <a:bodyPr/>
        <a:lstStyle/>
        <a:p>
          <a:pPr rtl="0"/>
          <a:r>
            <a:rPr lang="es-AR"/>
            <a:t>Circunferencia de cintura</a:t>
          </a:r>
          <a:endParaRPr lang="es-CL"/>
        </a:p>
      </dgm:t>
    </dgm:pt>
    <dgm:pt modelId="{4F02A4C3-F4D8-4FD4-AA14-5A803E94088B}" type="parTrans" cxnId="{3C2C8173-AD3B-4D24-B9FE-ABC4E1CB0233}">
      <dgm:prSet/>
      <dgm:spPr/>
      <dgm:t>
        <a:bodyPr/>
        <a:lstStyle/>
        <a:p>
          <a:endParaRPr lang="es-CL"/>
        </a:p>
      </dgm:t>
    </dgm:pt>
    <dgm:pt modelId="{291C9A19-3863-438D-A140-09DFD3E20631}" type="sibTrans" cxnId="{3C2C8173-AD3B-4D24-B9FE-ABC4E1CB0233}">
      <dgm:prSet/>
      <dgm:spPr/>
      <dgm:t>
        <a:bodyPr/>
        <a:lstStyle/>
        <a:p>
          <a:endParaRPr lang="es-CL"/>
        </a:p>
      </dgm:t>
    </dgm:pt>
    <dgm:pt modelId="{2A79C84F-DA89-48C3-8FA2-C6A5CDC91ED4}">
      <dgm:prSet/>
      <dgm:spPr/>
      <dgm:t>
        <a:bodyPr/>
        <a:lstStyle/>
        <a:p>
          <a:pPr rtl="0"/>
          <a:r>
            <a:rPr lang="es-AR"/>
            <a:t>Circunferencia de cadera</a:t>
          </a:r>
          <a:endParaRPr lang="es-CL"/>
        </a:p>
      </dgm:t>
    </dgm:pt>
    <dgm:pt modelId="{9744DDD2-021D-4E0F-8CDF-0BA40BA19FC9}" type="parTrans" cxnId="{98D17243-3EA9-4037-9D6D-2E9528B9D597}">
      <dgm:prSet/>
      <dgm:spPr/>
      <dgm:t>
        <a:bodyPr/>
        <a:lstStyle/>
        <a:p>
          <a:endParaRPr lang="es-CL"/>
        </a:p>
      </dgm:t>
    </dgm:pt>
    <dgm:pt modelId="{E68AECED-898D-4E9E-B82C-88613B749076}" type="sibTrans" cxnId="{98D17243-3EA9-4037-9D6D-2E9528B9D597}">
      <dgm:prSet/>
      <dgm:spPr/>
      <dgm:t>
        <a:bodyPr/>
        <a:lstStyle/>
        <a:p>
          <a:endParaRPr lang="es-CL"/>
        </a:p>
      </dgm:t>
    </dgm:pt>
    <dgm:pt modelId="{677F7193-EA0B-4696-962E-4B47C0C5056E}" type="pres">
      <dgm:prSet presAssocID="{B1184DE3-4A25-4FC0-8813-C320FBE9711E}" presName="diagram" presStyleCnt="0">
        <dgm:presLayoutVars>
          <dgm:dir/>
          <dgm:resizeHandles val="exact"/>
        </dgm:presLayoutVars>
      </dgm:prSet>
      <dgm:spPr/>
    </dgm:pt>
    <dgm:pt modelId="{C9BD0A18-39B3-42EE-9F18-AE05BEB85EAA}" type="pres">
      <dgm:prSet presAssocID="{ACF4D901-7BF5-4A71-ADB5-47417903AD65}" presName="node" presStyleLbl="node1" presStyleIdx="0" presStyleCnt="4">
        <dgm:presLayoutVars>
          <dgm:bulletEnabled val="1"/>
        </dgm:presLayoutVars>
      </dgm:prSet>
      <dgm:spPr/>
    </dgm:pt>
    <dgm:pt modelId="{9582341C-2B27-44D6-AC6D-CF70D7ECF0B5}" type="pres">
      <dgm:prSet presAssocID="{05538076-72D9-4177-AFEF-4A38129A83D4}" presName="sibTrans" presStyleCnt="0"/>
      <dgm:spPr/>
    </dgm:pt>
    <dgm:pt modelId="{C92DB8DA-5842-4F46-A51C-A7939205D0C4}" type="pres">
      <dgm:prSet presAssocID="{4C636F3A-07A9-40DC-9AD8-9A41A4D9F5A1}" presName="node" presStyleLbl="node1" presStyleIdx="1" presStyleCnt="4">
        <dgm:presLayoutVars>
          <dgm:bulletEnabled val="1"/>
        </dgm:presLayoutVars>
      </dgm:prSet>
      <dgm:spPr/>
    </dgm:pt>
    <dgm:pt modelId="{A6F821C7-1971-4F0A-AC21-ADEAA3D4DFC1}" type="pres">
      <dgm:prSet presAssocID="{C89952FE-2C3F-4E20-A9B9-29E43964B294}" presName="sibTrans" presStyleCnt="0"/>
      <dgm:spPr/>
    </dgm:pt>
    <dgm:pt modelId="{D4D3DECE-EB8D-4BDF-B5DD-323C8A7011AE}" type="pres">
      <dgm:prSet presAssocID="{8DBA32C8-9425-4209-9FE4-4823BD50A4F9}" presName="node" presStyleLbl="node1" presStyleIdx="2" presStyleCnt="4">
        <dgm:presLayoutVars>
          <dgm:bulletEnabled val="1"/>
        </dgm:presLayoutVars>
      </dgm:prSet>
      <dgm:spPr/>
    </dgm:pt>
    <dgm:pt modelId="{C59EAB0F-1EDF-4519-ABE8-151B291921EC}" type="pres">
      <dgm:prSet presAssocID="{291C9A19-3863-438D-A140-09DFD3E20631}" presName="sibTrans" presStyleCnt="0"/>
      <dgm:spPr/>
    </dgm:pt>
    <dgm:pt modelId="{92FCBF82-A888-48B9-9A50-112620C88CE3}" type="pres">
      <dgm:prSet presAssocID="{2A79C84F-DA89-48C3-8FA2-C6A5CDC91ED4}" presName="node" presStyleLbl="node1" presStyleIdx="3" presStyleCnt="4">
        <dgm:presLayoutVars>
          <dgm:bulletEnabled val="1"/>
        </dgm:presLayoutVars>
      </dgm:prSet>
      <dgm:spPr/>
    </dgm:pt>
  </dgm:ptLst>
  <dgm:cxnLst>
    <dgm:cxn modelId="{72622706-52F2-47AE-BE5E-D983757BDDD1}" type="presOf" srcId="{B1184DE3-4A25-4FC0-8813-C320FBE9711E}" destId="{677F7193-EA0B-4696-962E-4B47C0C5056E}" srcOrd="0" destOrd="0" presId="urn:microsoft.com/office/officeart/2005/8/layout/default"/>
    <dgm:cxn modelId="{1E829D30-F3D6-459E-B4E4-01D5FB068366}" type="presOf" srcId="{8DBA32C8-9425-4209-9FE4-4823BD50A4F9}" destId="{D4D3DECE-EB8D-4BDF-B5DD-323C8A7011AE}" srcOrd="0" destOrd="0" presId="urn:microsoft.com/office/officeart/2005/8/layout/default"/>
    <dgm:cxn modelId="{98D17243-3EA9-4037-9D6D-2E9528B9D597}" srcId="{B1184DE3-4A25-4FC0-8813-C320FBE9711E}" destId="{2A79C84F-DA89-48C3-8FA2-C6A5CDC91ED4}" srcOrd="3" destOrd="0" parTransId="{9744DDD2-021D-4E0F-8CDF-0BA40BA19FC9}" sibTransId="{E68AECED-898D-4E9E-B82C-88613B749076}"/>
    <dgm:cxn modelId="{8B52B862-2E28-4A6B-B1D4-6ECA5EC69A12}" type="presOf" srcId="{2A79C84F-DA89-48C3-8FA2-C6A5CDC91ED4}" destId="{92FCBF82-A888-48B9-9A50-112620C88CE3}" srcOrd="0" destOrd="0" presId="urn:microsoft.com/office/officeart/2005/8/layout/default"/>
    <dgm:cxn modelId="{EF152A63-232B-4089-89AF-CA0CA9A3452C}" srcId="{B1184DE3-4A25-4FC0-8813-C320FBE9711E}" destId="{ACF4D901-7BF5-4A71-ADB5-47417903AD65}" srcOrd="0" destOrd="0" parTransId="{F5EFFB09-2426-4F86-80BE-FBEFD7C1FC87}" sibTransId="{05538076-72D9-4177-AFEF-4A38129A83D4}"/>
    <dgm:cxn modelId="{B7C51E6C-3A8C-41F0-9666-BA483BE2FBC4}" type="presOf" srcId="{4C636F3A-07A9-40DC-9AD8-9A41A4D9F5A1}" destId="{C92DB8DA-5842-4F46-A51C-A7939205D0C4}" srcOrd="0" destOrd="0" presId="urn:microsoft.com/office/officeart/2005/8/layout/default"/>
    <dgm:cxn modelId="{3C2C8173-AD3B-4D24-B9FE-ABC4E1CB0233}" srcId="{B1184DE3-4A25-4FC0-8813-C320FBE9711E}" destId="{8DBA32C8-9425-4209-9FE4-4823BD50A4F9}" srcOrd="2" destOrd="0" parTransId="{4F02A4C3-F4D8-4FD4-AA14-5A803E94088B}" sibTransId="{291C9A19-3863-438D-A140-09DFD3E20631}"/>
    <dgm:cxn modelId="{360732C9-1A93-4F11-9205-5FBDDFF5C3AC}" type="presOf" srcId="{ACF4D901-7BF5-4A71-ADB5-47417903AD65}" destId="{C9BD0A18-39B3-42EE-9F18-AE05BEB85EAA}" srcOrd="0" destOrd="0" presId="urn:microsoft.com/office/officeart/2005/8/layout/default"/>
    <dgm:cxn modelId="{1C6761CD-DC41-4510-AE81-57D2A1C2DF1D}" srcId="{B1184DE3-4A25-4FC0-8813-C320FBE9711E}" destId="{4C636F3A-07A9-40DC-9AD8-9A41A4D9F5A1}" srcOrd="1" destOrd="0" parTransId="{D4C987A4-2011-4233-9558-3A6C8DDF1717}" sibTransId="{C89952FE-2C3F-4E20-A9B9-29E43964B294}"/>
    <dgm:cxn modelId="{A94AFE5B-0AF0-4A49-93ED-57AAA543D6D5}" type="presParOf" srcId="{677F7193-EA0B-4696-962E-4B47C0C5056E}" destId="{C9BD0A18-39B3-42EE-9F18-AE05BEB85EAA}" srcOrd="0" destOrd="0" presId="urn:microsoft.com/office/officeart/2005/8/layout/default"/>
    <dgm:cxn modelId="{066F22F4-8278-4970-9811-4E119276D4A0}" type="presParOf" srcId="{677F7193-EA0B-4696-962E-4B47C0C5056E}" destId="{9582341C-2B27-44D6-AC6D-CF70D7ECF0B5}" srcOrd="1" destOrd="0" presId="urn:microsoft.com/office/officeart/2005/8/layout/default"/>
    <dgm:cxn modelId="{78CBA0B8-9603-4A0C-94D9-2FB38B6FBC39}" type="presParOf" srcId="{677F7193-EA0B-4696-962E-4B47C0C5056E}" destId="{C92DB8DA-5842-4F46-A51C-A7939205D0C4}" srcOrd="2" destOrd="0" presId="urn:microsoft.com/office/officeart/2005/8/layout/default"/>
    <dgm:cxn modelId="{444B9328-0466-41AD-B31C-69CE59DDC367}" type="presParOf" srcId="{677F7193-EA0B-4696-962E-4B47C0C5056E}" destId="{A6F821C7-1971-4F0A-AC21-ADEAA3D4DFC1}" srcOrd="3" destOrd="0" presId="urn:microsoft.com/office/officeart/2005/8/layout/default"/>
    <dgm:cxn modelId="{323A3501-E374-4E04-B6BC-DBD40BCB5173}" type="presParOf" srcId="{677F7193-EA0B-4696-962E-4B47C0C5056E}" destId="{D4D3DECE-EB8D-4BDF-B5DD-323C8A7011AE}" srcOrd="4" destOrd="0" presId="urn:microsoft.com/office/officeart/2005/8/layout/default"/>
    <dgm:cxn modelId="{CC69FBAF-BA5F-41E9-9744-44FB40C146FC}" type="presParOf" srcId="{677F7193-EA0B-4696-962E-4B47C0C5056E}" destId="{C59EAB0F-1EDF-4519-ABE8-151B291921EC}" srcOrd="5" destOrd="0" presId="urn:microsoft.com/office/officeart/2005/8/layout/default"/>
    <dgm:cxn modelId="{6C39C85D-4F13-4B76-B5F2-5B7467373E19}" type="presParOf" srcId="{677F7193-EA0B-4696-962E-4B47C0C5056E}" destId="{92FCBF82-A888-48B9-9A50-112620C88C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D0A18-39B3-42EE-9F18-AE05BEB85EAA}">
      <dsp:nvSpPr>
        <dsp:cNvPr id="0" name=""/>
        <dsp:cNvSpPr/>
      </dsp:nvSpPr>
      <dsp:spPr>
        <a:xfrm>
          <a:off x="461" y="55554"/>
          <a:ext cx="1798514" cy="1079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/>
            <a:t>Peso</a:t>
          </a:r>
          <a:endParaRPr lang="es-CL" sz="2200" kern="1200" dirty="0"/>
        </a:p>
      </dsp:txBody>
      <dsp:txXfrm>
        <a:off x="461" y="55554"/>
        <a:ext cx="1798514" cy="1079108"/>
      </dsp:txXfrm>
    </dsp:sp>
    <dsp:sp modelId="{C92DB8DA-5842-4F46-A51C-A7939205D0C4}">
      <dsp:nvSpPr>
        <dsp:cNvPr id="0" name=""/>
        <dsp:cNvSpPr/>
      </dsp:nvSpPr>
      <dsp:spPr>
        <a:xfrm>
          <a:off x="1978827" y="55554"/>
          <a:ext cx="1798514" cy="1079108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/>
            <a:t>Talla</a:t>
          </a:r>
          <a:endParaRPr lang="es-CL" sz="2200" kern="1200" dirty="0"/>
        </a:p>
      </dsp:txBody>
      <dsp:txXfrm>
        <a:off x="1978827" y="55554"/>
        <a:ext cx="1798514" cy="1079108"/>
      </dsp:txXfrm>
    </dsp:sp>
    <dsp:sp modelId="{D4D3DECE-EB8D-4BDF-B5DD-323C8A7011AE}">
      <dsp:nvSpPr>
        <dsp:cNvPr id="0" name=""/>
        <dsp:cNvSpPr/>
      </dsp:nvSpPr>
      <dsp:spPr>
        <a:xfrm>
          <a:off x="461" y="1314514"/>
          <a:ext cx="1798514" cy="1079108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Circunferencia de cintura</a:t>
          </a:r>
          <a:endParaRPr lang="es-CL" sz="2200" kern="1200"/>
        </a:p>
      </dsp:txBody>
      <dsp:txXfrm>
        <a:off x="461" y="1314514"/>
        <a:ext cx="1798514" cy="1079108"/>
      </dsp:txXfrm>
    </dsp:sp>
    <dsp:sp modelId="{92FCBF82-A888-48B9-9A50-112620C88CE3}">
      <dsp:nvSpPr>
        <dsp:cNvPr id="0" name=""/>
        <dsp:cNvSpPr/>
      </dsp:nvSpPr>
      <dsp:spPr>
        <a:xfrm>
          <a:off x="1978827" y="1314514"/>
          <a:ext cx="1798514" cy="107910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Circunferencia de cadera</a:t>
          </a:r>
          <a:endParaRPr lang="es-CL" sz="2200" kern="1200"/>
        </a:p>
      </dsp:txBody>
      <dsp:txXfrm>
        <a:off x="1978827" y="1314514"/>
        <a:ext cx="1798514" cy="1079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D674-7263-43C4-8ABB-6BF8A31B5C97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5F543-2FC8-497D-A405-9D131CDE7C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253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5F543-2FC8-497D-A405-9D131CDE7C39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84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5F543-2FC8-497D-A405-9D131CDE7C39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851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5F543-2FC8-497D-A405-9D131CDE7C3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330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5F543-2FC8-497D-A405-9D131CDE7C39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04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5F543-2FC8-497D-A405-9D131CDE7C3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507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5F543-2FC8-497D-A405-9D131CDE7C39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324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5F543-2FC8-497D-A405-9D131CDE7C39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28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31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640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32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16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39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56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5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24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48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842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646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D7A0-D652-4E66-AE26-AD2B50BA90B8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EFCE-34E8-4F64-9C9E-0E72F718F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409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2487524"/>
            <a:ext cx="9144000" cy="2387600"/>
          </a:xfrm>
        </p:spPr>
        <p:txBody>
          <a:bodyPr>
            <a:normAutofit/>
          </a:bodyPr>
          <a:lstStyle/>
          <a:p>
            <a:r>
              <a:rPr lang="es-CL" dirty="0"/>
              <a:t>AUTOEVALUACIÓN DEL ESTADO NUTRICIONAL</a:t>
            </a:r>
          </a:p>
        </p:txBody>
      </p:sp>
      <p:pic>
        <p:nvPicPr>
          <p:cNvPr id="3" name="7 Imagen" descr="IC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4" y="365963"/>
            <a:ext cx="1560011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8"/>
          <a:stretch>
            <a:fillRect/>
          </a:stretch>
        </p:blipFill>
        <p:spPr bwMode="auto">
          <a:xfrm>
            <a:off x="5643409" y="81200"/>
            <a:ext cx="905181" cy="17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10" descr="Descripción: Logo-edv-cs6 co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8315" r="5263" b="38951"/>
          <a:stretch>
            <a:fillRect/>
          </a:stretch>
        </p:blipFill>
        <p:spPr bwMode="auto">
          <a:xfrm>
            <a:off x="9173962" y="457200"/>
            <a:ext cx="2061789" cy="12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81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t="22609" r="1498" b="25793"/>
          <a:stretch>
            <a:fillRect/>
          </a:stretch>
        </p:blipFill>
        <p:spPr bwMode="auto">
          <a:xfrm>
            <a:off x="5060154" y="1836085"/>
            <a:ext cx="6533882" cy="29814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060154" y="4847540"/>
            <a:ext cx="633640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600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NORMA PARA LA EVALUACION NUTRICIONAL DE NIÑOS, NIÑAS Y ADOLESCENTES DE 5 AÑOS A 19 AÑOS DE EDAD.</a:t>
            </a:r>
            <a:endParaRPr lang="es-CL" sz="16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/>
              <a:t>CALIFICACIÓN DEL ESTADO NUTRICIONAL (6 A 18 AÑOS)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46688"/>
              </p:ext>
            </p:extLst>
          </p:nvPr>
        </p:nvGraphicFramePr>
        <p:xfrm>
          <a:off x="838200" y="2784426"/>
          <a:ext cx="2968046" cy="127607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96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Índice de Masa Corporal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IMC =   </a:t>
                      </a:r>
                      <a:r>
                        <a:rPr lang="es-AR" sz="2200" u="sng" dirty="0">
                          <a:effectLst/>
                        </a:rPr>
                        <a:t>Peso (Kg)</a:t>
                      </a:r>
                      <a:endParaRPr lang="es-CL" sz="2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             Talla</a:t>
                      </a:r>
                      <a:r>
                        <a:rPr lang="es-AR" sz="2200" baseline="30000" dirty="0">
                          <a:effectLst/>
                        </a:rPr>
                        <a:t>2</a:t>
                      </a:r>
                      <a:r>
                        <a:rPr lang="es-AR" sz="2200" dirty="0">
                          <a:effectLst/>
                        </a:rPr>
                        <a:t> (m)</a:t>
                      </a:r>
                      <a:endParaRPr lang="es-CL" sz="2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lecha derecha 1"/>
          <p:cNvSpPr/>
          <p:nvPr/>
        </p:nvSpPr>
        <p:spPr>
          <a:xfrm>
            <a:off x="4150895" y="3152274"/>
            <a:ext cx="697831" cy="50532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5060154" y="3561008"/>
            <a:ext cx="6533882" cy="289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8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12" y="355975"/>
            <a:ext cx="5488797" cy="5899186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499508" y="1953146"/>
            <a:ext cx="5506282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La evaluación de la grasa abdominal, y la calificación diagnóstica de acuerdo a 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perímetro de cintura</a:t>
            </a:r>
            <a:r>
              <a:rPr lang="es-CL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,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s-CL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se establece en relación a los siguientes puntos de corte:</a:t>
            </a:r>
            <a:endParaRPr lang="es-CL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Obesidad abdominal 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s-CL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≥ p 90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endParaRPr lang="es-CL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Riesgo de obesidad abdominal 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s-CL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entre el p75 y p 90 </a:t>
            </a:r>
            <a:endParaRPr lang="es-CL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Normal 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CL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s-CL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&lt; p75</a:t>
            </a:r>
            <a:endParaRPr lang="es-CL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42412" y="4855336"/>
            <a:ext cx="3046745" cy="309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Elipse 1"/>
          <p:cNvSpPr/>
          <p:nvPr/>
        </p:nvSpPr>
        <p:spPr>
          <a:xfrm>
            <a:off x="7250629" y="4765184"/>
            <a:ext cx="1030310" cy="489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6242412" y="6246529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Ejemplo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CC  = </a:t>
            </a:r>
            <a:r>
              <a:rPr lang="es-AR" b="1" dirty="0"/>
              <a:t>72.6 cm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7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96718"/>
              </p:ext>
            </p:extLst>
          </p:nvPr>
        </p:nvGraphicFramePr>
        <p:xfrm>
          <a:off x="7182516" y="3053697"/>
          <a:ext cx="4305274" cy="138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Valores de riesgo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Hombre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>
                          <a:effectLst/>
                        </a:rPr>
                        <a:t>≥ 1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>
                          <a:effectLst/>
                        </a:rPr>
                        <a:t>Mujer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≥ 0,85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399" y="1661614"/>
            <a:ext cx="105733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Permite establecer el patrón de distribución de grasa y la morbilidad asociada a los tipos de obesidad derivados de esa distribución. </a:t>
            </a:r>
            <a:endParaRPr kumimoji="0" lang="es-CL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			</a:t>
            </a:r>
            <a:endParaRPr kumimoji="0" lang="es-CL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42860"/>
              </p:ext>
            </p:extLst>
          </p:nvPr>
        </p:nvGraphicFramePr>
        <p:xfrm>
          <a:off x="1039257" y="3154770"/>
          <a:ext cx="4459849" cy="115671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5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Índice Cintura-Cadera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ICC =   </a:t>
                      </a:r>
                      <a:r>
                        <a:rPr lang="es-AR" sz="2200" b="0" u="sng" dirty="0">
                          <a:effectLst/>
                        </a:rPr>
                        <a:t>Circunferencia de cintura (cm)</a:t>
                      </a:r>
                      <a:endParaRPr lang="es-CL" sz="22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            Circunferencia de cadera (cm)</a:t>
                      </a:r>
                      <a:endParaRPr lang="es-CL" sz="2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lecha derecha 5"/>
          <p:cNvSpPr/>
          <p:nvPr/>
        </p:nvSpPr>
        <p:spPr>
          <a:xfrm>
            <a:off x="6201094" y="3468433"/>
            <a:ext cx="565484" cy="529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914400" y="819591"/>
            <a:ext cx="395492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ja-JP" sz="28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ÍNDICE CINTURA CADERA</a:t>
            </a:r>
            <a:endParaRPr lang="es-CL" altLang="ja-JP" sz="2800" dirty="0"/>
          </a:p>
        </p:txBody>
      </p:sp>
      <p:sp>
        <p:nvSpPr>
          <p:cNvPr id="2" name="Rectángulo 1"/>
          <p:cNvSpPr/>
          <p:nvPr/>
        </p:nvSpPr>
        <p:spPr>
          <a:xfrm>
            <a:off x="9792472" y="4633371"/>
            <a:ext cx="1695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Ejemplo</a:t>
            </a:r>
            <a:r>
              <a:rPr lang="es-AR" dirty="0"/>
              <a:t> </a:t>
            </a:r>
          </a:p>
          <a:p>
            <a:r>
              <a:rPr lang="es-AR" dirty="0"/>
              <a:t>ICC = </a:t>
            </a:r>
            <a:r>
              <a:rPr lang="es-AR" b="1" dirty="0"/>
              <a:t>0.82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826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31485"/>
            <a:ext cx="3797968" cy="39655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Edad: </a:t>
            </a:r>
            <a:r>
              <a:rPr lang="es-CL" sz="2000" dirty="0"/>
              <a:t>15 años 5 meses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Sexo: </a:t>
            </a:r>
            <a:r>
              <a:rPr lang="es-CL" sz="2000" dirty="0"/>
              <a:t>Masculino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Talla: </a:t>
            </a:r>
            <a:r>
              <a:rPr lang="es-CL" sz="2000" dirty="0"/>
              <a:t>1.65 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Peso: </a:t>
            </a:r>
            <a:r>
              <a:rPr lang="es-CL" sz="2000" dirty="0"/>
              <a:t>48 kg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Circunferencia de cintura: </a:t>
            </a:r>
            <a:r>
              <a:rPr lang="es-CL" sz="2000" dirty="0"/>
              <a:t>72.6 cm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Circunferencia de cadera: </a:t>
            </a:r>
            <a:r>
              <a:rPr lang="es-CL" sz="2000" dirty="0"/>
              <a:t>89 cm</a:t>
            </a:r>
          </a:p>
          <a:p>
            <a:pPr marL="0" indent="0">
              <a:lnSpc>
                <a:spcPct val="170000"/>
              </a:lnSpc>
              <a:buNone/>
            </a:pPr>
            <a:endParaRPr lang="es-CL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32520"/>
              </p:ext>
            </p:extLst>
          </p:nvPr>
        </p:nvGraphicFramePr>
        <p:xfrm>
          <a:off x="5286349" y="3186391"/>
          <a:ext cx="4884346" cy="127607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6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Índice de Masa Corporal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IMC </a:t>
                      </a:r>
                      <a:r>
                        <a:rPr lang="es-AR" sz="2200" b="0" u="none" baseline="0" dirty="0">
                          <a:effectLst/>
                        </a:rPr>
                        <a:t>= </a:t>
                      </a:r>
                      <a:r>
                        <a:rPr lang="es-AR" sz="2200" b="1" u="none" baseline="0" dirty="0">
                          <a:effectLst/>
                        </a:rPr>
                        <a:t>19.72 kg/m</a:t>
                      </a:r>
                      <a:r>
                        <a:rPr lang="es-AR" sz="2200" b="1" u="none" baseline="30000" dirty="0">
                          <a:effectLst/>
                        </a:rPr>
                        <a:t>2 </a:t>
                      </a:r>
                      <a:endParaRPr lang="es-AR" sz="2200" b="1" u="none" baseline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u="none" dirty="0">
                          <a:effectLst/>
                        </a:rPr>
                        <a:t>Estado</a:t>
                      </a:r>
                      <a:r>
                        <a:rPr lang="es-CL" sz="2200" b="1" u="none" baseline="0" dirty="0">
                          <a:effectLst/>
                        </a:rPr>
                        <a:t> nutricional normal según IMC/E</a:t>
                      </a:r>
                      <a:endParaRPr lang="es-CL" sz="2200" b="1" u="none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9474">
            <a:off x="8992763" y="553280"/>
            <a:ext cx="2904907" cy="207247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8811"/>
              </p:ext>
            </p:extLst>
          </p:nvPr>
        </p:nvGraphicFramePr>
        <p:xfrm>
          <a:off x="5286349" y="4981143"/>
          <a:ext cx="6199798" cy="154228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1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Circunferencia de cintura e</a:t>
                      </a:r>
                      <a:r>
                        <a:rPr lang="es-AR" sz="2200" baseline="0" dirty="0">
                          <a:effectLst/>
                        </a:rPr>
                        <a:t> </a:t>
                      </a:r>
                      <a:r>
                        <a:rPr lang="es-AR" sz="2200" dirty="0">
                          <a:effectLst/>
                        </a:rPr>
                        <a:t>Índice Cintura-Cadera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CC  = </a:t>
                      </a:r>
                      <a:r>
                        <a:rPr lang="es-AR" sz="2200" b="1" dirty="0">
                          <a:effectLst/>
                        </a:rPr>
                        <a:t>72.6 cm = Normal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ICC </a:t>
                      </a:r>
                      <a:r>
                        <a:rPr lang="es-AR" sz="2200" b="0" u="none" baseline="0" dirty="0">
                          <a:effectLst/>
                        </a:rPr>
                        <a:t>= </a:t>
                      </a:r>
                      <a:r>
                        <a:rPr lang="es-AR" sz="2200" b="1" u="none" baseline="0" dirty="0">
                          <a:effectLst/>
                        </a:rPr>
                        <a:t>0.82 = Normal</a:t>
                      </a:r>
                      <a:endParaRPr lang="es-CL" sz="2200" b="0" u="none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          </a:t>
                      </a:r>
                      <a:endParaRPr lang="es-CL" sz="2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89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ESTIMACIÓN DE REQUERIMIENTOS ENERGÉTICOS.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8199" y="1841423"/>
            <a:ext cx="5314707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b="1" u="sng" dirty="0">
                <a:effectLst/>
                <a:ea typeface="MS Mincho"/>
                <a:cs typeface="Calibri" panose="020F0502020204030204" pitchFamily="34" charset="0"/>
              </a:rPr>
              <a:t>a) De acuerdo al peso y factor de actividad física:</a:t>
            </a:r>
            <a:endParaRPr lang="es-CL" sz="2000" b="1" dirty="0">
              <a:effectLst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effectLst/>
                <a:ea typeface="MS Mincho"/>
                <a:cs typeface="Calibri" panose="020F0502020204030204" pitchFamily="34" charset="0"/>
              </a:rPr>
              <a:t>Multiplicando el peso corporal por un factor de actividad, según género:</a:t>
            </a:r>
            <a:endParaRPr lang="es-CL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81655"/>
              </p:ext>
            </p:extLst>
          </p:nvPr>
        </p:nvGraphicFramePr>
        <p:xfrm>
          <a:off x="1186724" y="3364040"/>
          <a:ext cx="4128325" cy="12732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8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Actividad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♂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♀ 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Liviana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35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>
                          <a:effectLst/>
                        </a:rPr>
                        <a:t>30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Mediana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>
                          <a:effectLst/>
                        </a:rPr>
                        <a:t>40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>
                          <a:effectLst/>
                        </a:rPr>
                        <a:t>35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Intensa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50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50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3936" marR="4393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71"/>
          <p:cNvSpPr>
            <a:spLocks noChangeArrowheads="1"/>
          </p:cNvSpPr>
          <p:nvPr/>
        </p:nvSpPr>
        <p:spPr bwMode="auto">
          <a:xfrm>
            <a:off x="7162403" y="1922153"/>
            <a:ext cx="3678050" cy="1665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solidFill>
                  <a:srgbClr val="333333"/>
                </a:solidFill>
                <a:effectLst/>
                <a:ea typeface="MS Mincho"/>
                <a:cs typeface="Times New Roman" panose="02020603050405020304" pitchFamily="18" charset="0"/>
              </a:rPr>
              <a:t>Ejemplo:</a:t>
            </a:r>
            <a:endParaRPr lang="es-CL" dirty="0">
              <a:effectLst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effectLst/>
                <a:ea typeface="MS Mincho"/>
                <a:cs typeface="Times New Roman" panose="02020603050405020304" pitchFamily="18" charset="0"/>
              </a:rPr>
              <a:t>Hombre, 52 Kg; 20 años; actividad liviana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s-CL" sz="1600" dirty="0">
                <a:effectLst/>
                <a:ea typeface="MS Mincho"/>
                <a:cs typeface="Times New Roman" panose="02020603050405020304" pitchFamily="18" charset="0"/>
              </a:rPr>
              <a:t>52</a:t>
            </a:r>
            <a:r>
              <a:rPr lang="es-CL" sz="1600" dirty="0">
                <a:solidFill>
                  <a:srgbClr val="99CC00"/>
                </a:solidFill>
                <a:effectLst/>
                <a:ea typeface="MS Mincho"/>
                <a:cs typeface="Times New Roman" panose="02020603050405020304" pitchFamily="18" charset="0"/>
              </a:rPr>
              <a:t> </a:t>
            </a:r>
            <a:r>
              <a:rPr lang="es-CL" sz="1600" dirty="0">
                <a:solidFill>
                  <a:srgbClr val="333333"/>
                </a:solidFill>
                <a:effectLst/>
                <a:ea typeface="MS Mincho"/>
                <a:cs typeface="Times New Roman" panose="02020603050405020304" pitchFamily="18" charset="0"/>
              </a:rPr>
              <a:t>*</a:t>
            </a:r>
            <a:r>
              <a:rPr lang="es-CL" sz="1600" dirty="0">
                <a:solidFill>
                  <a:srgbClr val="99CC00"/>
                </a:solidFill>
                <a:effectLst/>
                <a:ea typeface="MS Mincho"/>
                <a:cs typeface="Times New Roman" panose="02020603050405020304" pitchFamily="18" charset="0"/>
              </a:rPr>
              <a:t> </a:t>
            </a:r>
            <a:r>
              <a:rPr lang="es-CL" sz="1600" dirty="0">
                <a:effectLst/>
                <a:ea typeface="MS Mincho"/>
                <a:cs typeface="Times New Roman" panose="02020603050405020304" pitchFamily="18" charset="0"/>
              </a:rPr>
              <a:t>35</a:t>
            </a:r>
            <a:r>
              <a:rPr lang="es-CL" sz="1600" dirty="0">
                <a:solidFill>
                  <a:srgbClr val="99CC00"/>
                </a:solidFill>
                <a:effectLst/>
                <a:ea typeface="MS Mincho"/>
                <a:cs typeface="Times New Roman" panose="02020603050405020304" pitchFamily="18" charset="0"/>
              </a:rPr>
              <a:t>  </a:t>
            </a:r>
            <a:r>
              <a:rPr lang="es-CL" sz="1600" dirty="0">
                <a:effectLst/>
                <a:ea typeface="MS Mincho"/>
                <a:cs typeface="Times New Roman" panose="02020603050405020304" pitchFamily="18" charset="0"/>
              </a:rPr>
              <a:t>=  1820 Kcal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974" y="3819398"/>
            <a:ext cx="2904907" cy="2072479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376737" y="2249905"/>
            <a:ext cx="518573" cy="5051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40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4844" y="514931"/>
            <a:ext cx="111794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b="1" u="sng" dirty="0">
                <a:effectLst/>
                <a:ea typeface="MS Mincho"/>
                <a:cs typeface="Calibri" panose="020F0502020204030204" pitchFamily="34" charset="0"/>
              </a:rPr>
              <a:t>b) Cálculo según el metabolismo basal (MB) por un factor de actividad (FA), de acuerdo al peso corporal.</a:t>
            </a:r>
            <a:endParaRPr lang="es-CL" sz="2000" b="1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97967"/>
              </p:ext>
            </p:extLst>
          </p:nvPr>
        </p:nvGraphicFramePr>
        <p:xfrm>
          <a:off x="354844" y="2011479"/>
          <a:ext cx="5555276" cy="230070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5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Rango de edad (años)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MB ♂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MB  ♀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0 – 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59,512 · Peso (Kg) – 30,4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58,317 · Peso  - 31,1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3 – 10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22,706 · P + 504,3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20,315 · P + 485,9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10 – 18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17,686 · P + 658,2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13,384 · P + 692,6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18 – 30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15,057 · P + 692,2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14,818 · P + 486,6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30 – 60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11,472 · P + 873,1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8,126 · P + 845,6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&gt;60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11.711 · P + 587,7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9,082 · P + 658,5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54844" y="1297652"/>
            <a:ext cx="555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L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/>
                <a:cs typeface="Calibri" panose="020F0502020204030204" pitchFamily="34" charset="0"/>
              </a:rPr>
              <a:t>1. </a:t>
            </a: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/>
                <a:cs typeface="Calibri" panose="020F0502020204030204" pitchFamily="34" charset="0"/>
              </a:rPr>
              <a:t>Determinar las necesidades energéticas para mantener el MB (ecuaciones de regresión lineal).</a:t>
            </a:r>
            <a:endParaRPr kumimoji="0" lang="es-CL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57913" y="1384073"/>
            <a:ext cx="55552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charset="-128"/>
                <a:cs typeface="Calibri" panose="020F0502020204030204" pitchFamily="34" charset="0"/>
              </a:rPr>
              <a:t>2. </a:t>
            </a: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charset="-128"/>
                <a:cs typeface="Calibri" panose="020F0502020204030204" pitchFamily="34" charset="0"/>
              </a:rPr>
              <a:t>Estimar las calorías necesarias para realizar la actividad física, para esto se multiplica el valor obtenido del cálculo del MB, por un factor apropiado al nivel de actividad y género del sujeto.</a:t>
            </a:r>
            <a:endParaRPr kumimoji="0" lang="es-CL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70"/>
          <p:cNvSpPr>
            <a:spLocks noChangeArrowheads="1"/>
          </p:cNvSpPr>
          <p:nvPr/>
        </p:nvSpPr>
        <p:spPr bwMode="auto">
          <a:xfrm>
            <a:off x="6495221" y="4785005"/>
            <a:ext cx="5198898" cy="14488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charset="-128"/>
                <a:cs typeface="Arial" panose="020B0604020202020204" pitchFamily="34" charset="0"/>
              </a:rPr>
              <a:t>Ej</a:t>
            </a:r>
            <a:r>
              <a:rPr lang="es-CL" altLang="ja-JP" b="1" dirty="0">
                <a:ea typeface="MS Mincho" charset="-128"/>
                <a:cs typeface="Arial" panose="020B0604020202020204" pitchFamily="34" charset="0"/>
              </a:rPr>
              <a:t>emplo: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ja-JP" sz="1600" b="1" dirty="0">
              <a:ea typeface="MS Mincho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charset="-128"/>
                <a:cs typeface="Arial" panose="020B0604020202020204" pitchFamily="34" charset="0"/>
              </a:rPr>
              <a:t> Hombre 52 Kg; 20 años; </a:t>
            </a:r>
            <a:r>
              <a:rPr kumimoji="0" lang="es-CL" altLang="ja-JP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charset="-128"/>
                <a:cs typeface="Arial" panose="020B0604020202020204" pitchFamily="34" charset="0"/>
              </a:rPr>
              <a:t>Act</a:t>
            </a: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charset="-128"/>
                <a:cs typeface="Arial" panose="020B0604020202020204" pitchFamily="34" charset="0"/>
              </a:rPr>
              <a:t>. Sedentaria</a:t>
            </a:r>
            <a:endParaRPr lang="es-CL" altLang="ja-JP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15,057 *</a:t>
            </a:r>
            <a:r>
              <a:rPr kumimoji="0" lang="es-CL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52 + 692,2 =  1475 Kcal </a:t>
            </a:r>
            <a:r>
              <a:rPr kumimoji="0" lang="es-CL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* 1,4</a:t>
            </a: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=  2065 Kcal/día </a:t>
            </a:r>
            <a:endParaRPr kumimoji="0" lang="es-CL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(MB)      (FA)</a:t>
            </a:r>
            <a:endParaRPr kumimoji="0" lang="es-CL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90892" y="3541591"/>
            <a:ext cx="8525815" cy="52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44028"/>
              </p:ext>
            </p:extLst>
          </p:nvPr>
        </p:nvGraphicFramePr>
        <p:xfrm>
          <a:off x="6495221" y="2850671"/>
          <a:ext cx="5280660" cy="1121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3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Actividad sedentaria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Actividad Ligera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Actividad moderada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Actividad intensa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>
                          <a:effectLst/>
                        </a:rPr>
                        <a:t>♂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1,4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1,55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1,78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2,1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>
                          <a:effectLst/>
                        </a:rPr>
                        <a:t>♀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1,4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1,56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1,64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1,82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6495221" y="2452767"/>
            <a:ext cx="4534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CL" sz="1600" b="1" dirty="0">
                <a:effectLst/>
                <a:ea typeface="MS Mincho"/>
                <a:cs typeface="Calibri" panose="020F0502020204030204" pitchFamily="34" charset="0"/>
              </a:rPr>
              <a:t>Tipo de actividad según tiempo dedicado al trabajo</a:t>
            </a:r>
            <a:endParaRPr lang="es-CL" sz="1600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9111059" y="4104792"/>
            <a:ext cx="372978" cy="414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6" name="Picture 8" descr="Como dibujar calculadora / Aprende a dibujar de otros artistas d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t="10593" r="13692" b="19793"/>
          <a:stretch/>
        </p:blipFill>
        <p:spPr bwMode="auto">
          <a:xfrm rot="21340770">
            <a:off x="2001514" y="4523358"/>
            <a:ext cx="2261938" cy="21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0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/>
              <a:t>PARÁMETROS E INDICADORES ANTROPOMÉTRICOS </a:t>
            </a:r>
            <a:br>
              <a:rPr lang="es-CL" sz="3200" b="1" dirty="0"/>
            </a:br>
            <a:r>
              <a:rPr lang="es-CL" sz="3200" b="1" dirty="0"/>
              <a:t>DEL ESTADO NUTRICIONAL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10594915"/>
              </p:ext>
            </p:extLst>
          </p:nvPr>
        </p:nvGraphicFramePr>
        <p:xfrm>
          <a:off x="1296471" y="3025856"/>
          <a:ext cx="3777803" cy="244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1212652" y="2176664"/>
            <a:ext cx="3945439" cy="458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2200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VARIABLES O MEDIDAS BÁSICAS</a:t>
            </a:r>
            <a:endParaRPr lang="es-CL" sz="2200" b="1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5628068" y="3580328"/>
            <a:ext cx="734095" cy="6181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68572"/>
              </p:ext>
            </p:extLst>
          </p:nvPr>
        </p:nvGraphicFramePr>
        <p:xfrm>
          <a:off x="7452034" y="2844583"/>
          <a:ext cx="2968046" cy="127607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96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Índice de Masa Corporal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IMC =   </a:t>
                      </a:r>
                      <a:r>
                        <a:rPr lang="es-AR" sz="2200" b="0" u="sng" dirty="0">
                          <a:effectLst/>
                        </a:rPr>
                        <a:t>Peso (Kg)</a:t>
                      </a:r>
                      <a:endParaRPr lang="es-CL" sz="22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             Talla</a:t>
                      </a:r>
                      <a:r>
                        <a:rPr lang="es-AR" sz="2200" b="0" baseline="30000" dirty="0">
                          <a:effectLst/>
                        </a:rPr>
                        <a:t>2</a:t>
                      </a:r>
                      <a:r>
                        <a:rPr lang="es-AR" sz="2200" b="0" dirty="0">
                          <a:effectLst/>
                        </a:rPr>
                        <a:t> (m)</a:t>
                      </a:r>
                      <a:endParaRPr lang="es-CL" sz="2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74902"/>
              </p:ext>
            </p:extLst>
          </p:nvPr>
        </p:nvGraphicFramePr>
        <p:xfrm>
          <a:off x="6706132" y="4318317"/>
          <a:ext cx="4459849" cy="115671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5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Índice Cintura-Cadera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ICC =   </a:t>
                      </a:r>
                      <a:r>
                        <a:rPr lang="es-AR" sz="2200" b="0" u="sng" dirty="0">
                          <a:effectLst/>
                        </a:rPr>
                        <a:t>Circunferencia de cintura (cm)</a:t>
                      </a:r>
                      <a:endParaRPr lang="es-CL" sz="22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            Circunferencia de cadera (cm)</a:t>
                      </a:r>
                      <a:endParaRPr lang="es-CL" sz="2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7492970" y="2165251"/>
            <a:ext cx="2886175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2200" b="1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INDICADORES BÁSICOS</a:t>
            </a:r>
            <a:endParaRPr lang="es-CL" sz="2200" b="1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3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3.gstatic.com/images?q=tbn:ANd9GcQ-vBTA1tGoyi7f3EflKkWyxQ2zWVqm8yWeclHwKwRlzdEvSJM&amp;t=1&amp;usg=__jaKMPojN5HRIwFVzs5cM4b_B0Hs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33" y="851797"/>
            <a:ext cx="1958180" cy="21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34327" y="1577376"/>
            <a:ext cx="682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PESO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4327" y="4363421"/>
            <a:ext cx="75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TALLA</a:t>
            </a:r>
          </a:p>
        </p:txBody>
      </p:sp>
      <p:graphicFrame>
        <p:nvGraphicFramePr>
          <p:cNvPr id="17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25004"/>
              </p:ext>
            </p:extLst>
          </p:nvPr>
        </p:nvGraphicFramePr>
        <p:xfrm>
          <a:off x="4115467" y="1119319"/>
          <a:ext cx="4305203" cy="10031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05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78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latin typeface="+mn-lt"/>
                        </a:rPr>
                        <a:t>Colocar balanza en cero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latin typeface="+mn-lt"/>
                        </a:rPr>
                        <a:t>Ubicarse</a:t>
                      </a:r>
                      <a:r>
                        <a:rPr lang="es-MX" sz="1400" u="none" strike="noStrike" baseline="0" dirty="0">
                          <a:latin typeface="+mn-lt"/>
                        </a:rPr>
                        <a:t> </a:t>
                      </a:r>
                      <a:r>
                        <a:rPr lang="es-MX" sz="1400" u="none" strike="noStrike" dirty="0">
                          <a:latin typeface="+mn-lt"/>
                        </a:rPr>
                        <a:t>en el centro de la balanza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latin typeface="+mn-lt"/>
                        </a:rPr>
                        <a:t>Mantenerse mirando al frente</a:t>
                      </a:r>
                      <a:r>
                        <a:rPr lang="es-CL" sz="1400" b="0" i="0" u="none" strike="noStrike" baseline="0" dirty="0">
                          <a:latin typeface="+mn-lt"/>
                        </a:rPr>
                        <a:t> </a:t>
                      </a:r>
                      <a:r>
                        <a:rPr lang="es-CL" sz="1400" b="0" i="0" u="none" strike="noStrike" dirty="0">
                          <a:latin typeface="+mn-lt"/>
                        </a:rPr>
                        <a:t>y con manos a los lados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latin typeface="+mn-lt"/>
                        </a:rPr>
                        <a:t>Determinar</a:t>
                      </a:r>
                      <a:r>
                        <a:rPr lang="es-MX" sz="1400" b="0" i="0" u="none" strike="noStrike" baseline="0" dirty="0">
                          <a:latin typeface="+mn-lt"/>
                        </a:rPr>
                        <a:t> </a:t>
                      </a:r>
                      <a:r>
                        <a:rPr lang="es-MX" sz="1400" b="0" i="0" u="none" strike="noStrike" dirty="0">
                          <a:latin typeface="+mn-lt"/>
                        </a:rPr>
                        <a:t>el</a:t>
                      </a:r>
                      <a:r>
                        <a:rPr lang="es-MX" sz="1400" b="0" i="0" u="none" strike="noStrike" baseline="0" dirty="0">
                          <a:latin typeface="+mn-lt"/>
                        </a:rPr>
                        <a:t> peso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40643"/>
              </p:ext>
            </p:extLst>
          </p:nvPr>
        </p:nvGraphicFramePr>
        <p:xfrm>
          <a:off x="4115467" y="2879044"/>
          <a:ext cx="7703493" cy="283716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0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06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Pedir ayuda a algún familiar o amigo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6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Retirar zapatos</a:t>
                      </a:r>
                      <a:r>
                        <a:rPr lang="es-MX" sz="1400" u="none" strike="noStrike" baseline="0" dirty="0"/>
                        <a:t> y </a:t>
                      </a:r>
                      <a:r>
                        <a:rPr lang="es-MX" sz="1400" u="none" strike="noStrike" dirty="0"/>
                        <a:t>objetos de la cabeza que alteren medición 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2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/>
                        <a:t>Tomar la medida en un piso que no tenga alfombra y contra una superficie plana como una pared que no tenga moldura.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Ubicarse</a:t>
                      </a:r>
                      <a:r>
                        <a:rPr lang="es-MX" sz="1400" u="none" strike="noStrike" baseline="0" dirty="0"/>
                        <a:t> con</a:t>
                      </a:r>
                      <a:r>
                        <a:rPr lang="es-MX" sz="1400" u="none" strike="noStrike" dirty="0"/>
                        <a:t> los pies juntos, </a:t>
                      </a:r>
                      <a:r>
                        <a:rPr lang="es-CL" sz="1400" u="none" strike="noStrike" dirty="0"/>
                        <a:t>planos sobre el piso y contra la pared. 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6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Adoptar</a:t>
                      </a:r>
                      <a:r>
                        <a:rPr lang="es-MX" sz="1400" u="none" strike="noStrike" baseline="0" dirty="0"/>
                        <a:t> una</a:t>
                      </a:r>
                      <a:r>
                        <a:rPr lang="es-MX" sz="1400" u="none" strike="noStrike" dirty="0"/>
                        <a:t> posición erguida,</a:t>
                      </a:r>
                      <a:r>
                        <a:rPr lang="es-CL" sz="1400" u="none" strike="noStrike" dirty="0"/>
                        <a:t> mirando al frente y que la línea de la visión vaya paralela con el piso.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2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/>
                        <a:t>Usar un objeto plano que se pueda poner sobre la cabeza para formar un ángulo recto con la pared y bajarlo hasta que toque firmemente la corona de la cabeza.</a:t>
                      </a:r>
                      <a:endParaRPr lang="es-MX" sz="140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2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/>
                        <a:t>Marcar suavemente el punto donde la parte de abajo del objeto toque la pared. Luego, usar una cinta de medir</a:t>
                      </a:r>
                      <a:r>
                        <a:rPr lang="es-CL" sz="1400" u="none" strike="noStrike" baseline="0" dirty="0"/>
                        <a:t> </a:t>
                      </a:r>
                      <a:r>
                        <a:rPr lang="es-CL" sz="1400" u="none" strike="noStrike" dirty="0"/>
                        <a:t>y medir desde la base del piso hasta la marca en la pared para obtener la medida de la</a:t>
                      </a:r>
                      <a:r>
                        <a:rPr lang="es-CL" sz="1400" u="none" strike="noStrike" baseline="0" dirty="0"/>
                        <a:t> talla</a:t>
                      </a:r>
                      <a:r>
                        <a:rPr lang="es-CL" sz="1400" u="none" strike="noStrike" dirty="0"/>
                        <a:t>.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6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Registrar la</a:t>
                      </a:r>
                      <a:r>
                        <a:rPr lang="es-MX" sz="1400" u="none" strike="noStrike" baseline="0" dirty="0"/>
                        <a:t> talla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8" name="Picture 4" descr="un dibujo que muestra como medir la estatura de un niñ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19" y="3405280"/>
            <a:ext cx="1627734" cy="26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3357181" y="1444640"/>
            <a:ext cx="504188" cy="50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derecha 12"/>
          <p:cNvSpPr/>
          <p:nvPr/>
        </p:nvSpPr>
        <p:spPr>
          <a:xfrm>
            <a:off x="3426367" y="4481719"/>
            <a:ext cx="504188" cy="50206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4279960" y="127859"/>
            <a:ext cx="3259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b="1" dirty="0">
                <a:ea typeface="Times New Roman" panose="02020603050405020304" pitchFamily="18" charset="0"/>
              </a:rPr>
              <a:t>TÉCNICAS DE MEDICIÓN</a:t>
            </a:r>
            <a:endParaRPr lang="es-CL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85915"/>
              </p:ext>
            </p:extLst>
          </p:nvPr>
        </p:nvGraphicFramePr>
        <p:xfrm>
          <a:off x="6005579" y="924945"/>
          <a:ext cx="5773338" cy="216683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77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latin typeface="+mn-lt"/>
                        </a:rPr>
                        <a:t>Pedir ayuda a algún familiar o amigo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Relajarse</a:t>
                      </a:r>
                      <a:r>
                        <a:rPr lang="es-MX" sz="1400" u="none" strike="noStrike" baseline="0" dirty="0"/>
                        <a:t> </a:t>
                      </a:r>
                      <a:r>
                        <a:rPr lang="es-MX" sz="1400" u="none" strike="noStrike" dirty="0"/>
                        <a:t> y respirar normalmente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Asegurarse</a:t>
                      </a:r>
                      <a:r>
                        <a:rPr lang="es-MX" sz="1400" u="none" strike="noStrike" baseline="0" dirty="0"/>
                        <a:t> que los b</a:t>
                      </a:r>
                      <a:r>
                        <a:rPr lang="es-MX" sz="1400" u="none" strike="noStrike" dirty="0"/>
                        <a:t>razos estén a los lados colgando 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Ubicar el punto medio del</a:t>
                      </a:r>
                      <a:r>
                        <a:rPr lang="es-MX" sz="1400" u="none" strike="noStrike" baseline="0" dirty="0"/>
                        <a:t> </a:t>
                      </a:r>
                      <a:r>
                        <a:rPr lang="es-MX" sz="1400" u="none" strike="noStrike" dirty="0"/>
                        <a:t>reborde costal y cresta iliaca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Pasar la huincha por detrás de la espalda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/>
                        <a:t>Asegurarse que la cinta métrica tenga un adecuado contacto con la piel (no apretado)</a:t>
                      </a:r>
                      <a:endParaRPr lang="es-CL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Registrar el valor de circunferencia de cintura. 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00714" y="1587227"/>
            <a:ext cx="1917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CIRCUNFERENCIA DE CINTURA</a:t>
            </a:r>
          </a:p>
        </p:txBody>
      </p:sp>
      <p:pic>
        <p:nvPicPr>
          <p:cNvPr id="7" name="Picture 2" descr="http://medtempus.com/wp-content/uploads/Fotosmayo2007/Esquema_Cintura_Cade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2"/>
          <a:stretch/>
        </p:blipFill>
        <p:spPr bwMode="auto">
          <a:xfrm>
            <a:off x="2117847" y="4234379"/>
            <a:ext cx="1380956" cy="1695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ndice cintura cadera definicion oms - Como broncear las pierna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8843" r="21515" b="14698"/>
          <a:stretch/>
        </p:blipFill>
        <p:spPr bwMode="auto">
          <a:xfrm>
            <a:off x="2214493" y="550551"/>
            <a:ext cx="2791326" cy="1528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47640" y="4623151"/>
            <a:ext cx="1917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CIRCUNFERENCIA DE CADERA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6139"/>
              </p:ext>
            </p:extLst>
          </p:nvPr>
        </p:nvGraphicFramePr>
        <p:xfrm>
          <a:off x="6005578" y="3983345"/>
          <a:ext cx="5773337" cy="216683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7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latin typeface="+mn-lt"/>
                        </a:rPr>
                        <a:t>Pedir ayuda a algún familiar o amigo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Relajarse</a:t>
                      </a:r>
                      <a:r>
                        <a:rPr lang="es-MX" sz="1400" u="none" strike="noStrike" baseline="0" dirty="0"/>
                        <a:t> </a:t>
                      </a:r>
                      <a:r>
                        <a:rPr lang="es-MX" sz="1400" u="none" strike="noStrike" dirty="0"/>
                        <a:t> y respirar normalmente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Asegurarse</a:t>
                      </a:r>
                      <a:r>
                        <a:rPr lang="es-MX" sz="1400" u="none" strike="noStrike" baseline="0" dirty="0"/>
                        <a:t> que los b</a:t>
                      </a:r>
                      <a:r>
                        <a:rPr lang="es-MX" sz="1400" u="none" strike="noStrike" dirty="0"/>
                        <a:t>razos estén a los lados colgando 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Ubicar la huincha en el</a:t>
                      </a:r>
                      <a:r>
                        <a:rPr lang="es-MX" sz="1400" u="none" strike="noStrike" baseline="0" dirty="0"/>
                        <a:t> punto más alto de los glúteos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Pasar la huincha por detrás de los</a:t>
                      </a:r>
                      <a:r>
                        <a:rPr lang="es-MX" sz="1400" u="none" strike="noStrike" baseline="0" dirty="0"/>
                        <a:t> glúteos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/>
                        <a:t>Asegurarse que la cinta métrica tenga un adecuado contacto con la piel (no apretado).</a:t>
                      </a:r>
                      <a:endParaRPr lang="es-CL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/>
                        <a:t>Registrar el valor de circunferencia de</a:t>
                      </a:r>
                      <a:r>
                        <a:rPr lang="es-MX" sz="1400" u="none" strike="noStrike" baseline="0" dirty="0"/>
                        <a:t> cadera</a:t>
                      </a:r>
                      <a:endParaRPr lang="es-MX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5253605" y="4580036"/>
            <a:ext cx="504188" cy="50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derecha 11"/>
          <p:cNvSpPr/>
          <p:nvPr/>
        </p:nvSpPr>
        <p:spPr>
          <a:xfrm>
            <a:off x="5253605" y="1841900"/>
            <a:ext cx="504188" cy="502068"/>
          </a:xfrm>
          <a:prstGeom prst="rightArrow">
            <a:avLst>
              <a:gd name="adj1" fmla="val 5513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Antropometría. Método ISA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20249" r="52757" b="5513"/>
          <a:stretch/>
        </p:blipFill>
        <p:spPr bwMode="auto">
          <a:xfrm>
            <a:off x="3498803" y="4234379"/>
            <a:ext cx="1366675" cy="1695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cedimiento para la medida de la circunferencia de la cintura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1525" r="8359" b="7863"/>
          <a:stretch/>
        </p:blipFill>
        <p:spPr bwMode="auto">
          <a:xfrm>
            <a:off x="2214493" y="2091455"/>
            <a:ext cx="2791326" cy="1682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8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31485"/>
            <a:ext cx="3797968" cy="39655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Edad: </a:t>
            </a:r>
            <a:r>
              <a:rPr lang="es-CL" sz="2000" dirty="0"/>
              <a:t>15 años 5 meses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Sexo: </a:t>
            </a:r>
            <a:r>
              <a:rPr lang="es-CL" sz="2000" dirty="0"/>
              <a:t>Masculino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Talla: </a:t>
            </a:r>
            <a:r>
              <a:rPr lang="es-CL" sz="2000" dirty="0"/>
              <a:t>1.70 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Peso: </a:t>
            </a:r>
            <a:r>
              <a:rPr lang="es-CL" sz="2000" dirty="0"/>
              <a:t>57 kg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Circunferencia de cintura: </a:t>
            </a:r>
            <a:r>
              <a:rPr lang="es-CL" sz="2000" dirty="0"/>
              <a:t>72.6 cm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2000" b="1" dirty="0"/>
              <a:t>Circunferencia de cadera: </a:t>
            </a:r>
            <a:r>
              <a:rPr lang="es-CL" sz="2000" dirty="0"/>
              <a:t>89 cm</a:t>
            </a:r>
          </a:p>
          <a:p>
            <a:pPr marL="0" indent="0">
              <a:lnSpc>
                <a:spcPct val="170000"/>
              </a:lnSpc>
              <a:buNone/>
            </a:pPr>
            <a:endParaRPr lang="es-CL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7206"/>
              </p:ext>
            </p:extLst>
          </p:nvPr>
        </p:nvGraphicFramePr>
        <p:xfrm>
          <a:off x="5286349" y="3276238"/>
          <a:ext cx="4884346" cy="127607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6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Índice de Masa Corporal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IMC = </a:t>
                      </a:r>
                      <a:r>
                        <a:rPr lang="es-AR" sz="2200" b="0" u="sng" dirty="0">
                          <a:effectLst/>
                        </a:rPr>
                        <a:t>Peso (Kg)</a:t>
                      </a:r>
                      <a:r>
                        <a:rPr lang="es-AR" sz="2200" b="0" u="none" dirty="0">
                          <a:effectLst/>
                        </a:rPr>
                        <a:t> =  </a:t>
                      </a:r>
                      <a:r>
                        <a:rPr lang="es-AR" sz="2200" b="0" u="sng" dirty="0">
                          <a:effectLst/>
                        </a:rPr>
                        <a:t>57</a:t>
                      </a:r>
                      <a:r>
                        <a:rPr lang="es-AR" sz="2200" b="0" u="sng" baseline="0" dirty="0">
                          <a:effectLst/>
                        </a:rPr>
                        <a:t> kg</a:t>
                      </a:r>
                      <a:r>
                        <a:rPr lang="es-AR" sz="2200" b="0" u="none" baseline="0" dirty="0">
                          <a:effectLst/>
                        </a:rPr>
                        <a:t> = </a:t>
                      </a:r>
                      <a:r>
                        <a:rPr lang="es-AR" sz="2200" b="1" u="none" baseline="0" dirty="0">
                          <a:effectLst/>
                        </a:rPr>
                        <a:t>19.72 kg/m</a:t>
                      </a:r>
                      <a:r>
                        <a:rPr lang="es-AR" sz="2200" b="1" u="none" baseline="30000" dirty="0">
                          <a:effectLst/>
                        </a:rPr>
                        <a:t>2</a:t>
                      </a:r>
                      <a:endParaRPr lang="es-CL" sz="2200" b="1" u="none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           Talla</a:t>
                      </a:r>
                      <a:r>
                        <a:rPr lang="es-AR" sz="2200" b="0" baseline="30000" dirty="0">
                          <a:effectLst/>
                        </a:rPr>
                        <a:t>2</a:t>
                      </a:r>
                      <a:r>
                        <a:rPr lang="es-AR" sz="2200" b="0" dirty="0">
                          <a:effectLst/>
                        </a:rPr>
                        <a:t> (m)     1.70 m</a:t>
                      </a:r>
                      <a:r>
                        <a:rPr lang="es-AR" sz="2200" b="0" baseline="30000" dirty="0">
                          <a:effectLst/>
                        </a:rPr>
                        <a:t>2</a:t>
                      </a:r>
                      <a:endParaRPr lang="es-CL" sz="2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9474">
            <a:off x="8030237" y="586770"/>
            <a:ext cx="2904907" cy="207247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8414"/>
              </p:ext>
            </p:extLst>
          </p:nvPr>
        </p:nvGraphicFramePr>
        <p:xfrm>
          <a:off x="5286349" y="4981143"/>
          <a:ext cx="6199798" cy="115671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1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Índice Cintura-Cadera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ICC = </a:t>
                      </a:r>
                      <a:r>
                        <a:rPr lang="es-AR" sz="2200" b="0" u="sng" dirty="0">
                          <a:effectLst/>
                        </a:rPr>
                        <a:t>Circunferencia de cintura (cm) </a:t>
                      </a:r>
                      <a:r>
                        <a:rPr lang="es-AR" sz="2200" b="0" u="none" baseline="0" dirty="0">
                          <a:effectLst/>
                        </a:rPr>
                        <a:t> = </a:t>
                      </a:r>
                      <a:r>
                        <a:rPr lang="es-AR" sz="2200" b="0" u="sng" baseline="0" dirty="0">
                          <a:effectLst/>
                        </a:rPr>
                        <a:t>72.6 cm </a:t>
                      </a:r>
                      <a:r>
                        <a:rPr lang="es-AR" sz="2200" b="0" u="none" baseline="0" dirty="0">
                          <a:effectLst/>
                        </a:rPr>
                        <a:t>= </a:t>
                      </a:r>
                      <a:r>
                        <a:rPr lang="es-AR" sz="2200" b="1" u="none" baseline="0" dirty="0">
                          <a:effectLst/>
                        </a:rPr>
                        <a:t>0.82</a:t>
                      </a:r>
                      <a:r>
                        <a:rPr lang="es-AR" sz="2200" b="0" u="none" baseline="0" dirty="0">
                          <a:effectLst/>
                        </a:rPr>
                        <a:t> </a:t>
                      </a:r>
                      <a:endParaRPr lang="es-CL" sz="2200" b="0" u="none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200" b="0" dirty="0">
                          <a:effectLst/>
                        </a:rPr>
                        <a:t>          Circunferencia de cadera (cm)       89</a:t>
                      </a:r>
                      <a:r>
                        <a:rPr lang="es-AR" sz="2200" b="0" baseline="0" dirty="0">
                          <a:effectLst/>
                        </a:rPr>
                        <a:t>  cm</a:t>
                      </a:r>
                      <a:endParaRPr lang="es-CL" sz="2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528" t="12000" r="16232" b="12094"/>
          <a:stretch/>
        </p:blipFill>
        <p:spPr>
          <a:xfrm>
            <a:off x="1815920" y="643944"/>
            <a:ext cx="8546281" cy="53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0" y="734097"/>
            <a:ext cx="8539032" cy="5216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931830" y="1648497"/>
            <a:ext cx="8539032" cy="193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/>
          <p:cNvSpPr/>
          <p:nvPr/>
        </p:nvSpPr>
        <p:spPr>
          <a:xfrm>
            <a:off x="6915955" y="1461753"/>
            <a:ext cx="1184856" cy="566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7421309" y="5974093"/>
            <a:ext cx="3049553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s-AR" b="1" dirty="0"/>
              <a:t>Ejemplo </a:t>
            </a:r>
            <a:r>
              <a:rPr lang="es-AR" dirty="0">
                <a:sym typeface="Wingdings" panose="05000000000000000000" pitchFamily="2" charset="2"/>
              </a:rPr>
              <a:t></a:t>
            </a:r>
            <a:r>
              <a:rPr lang="es-AR" dirty="0"/>
              <a:t>IMC = </a:t>
            </a:r>
            <a:r>
              <a:rPr lang="es-AR" b="1" dirty="0"/>
              <a:t>19.72 kg/m</a:t>
            </a:r>
            <a:r>
              <a:rPr lang="es-AR" b="1" baseline="30000" dirty="0"/>
              <a:t>2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441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697" t="22522" r="19613" b="10026"/>
          <a:stretch/>
        </p:blipFill>
        <p:spPr>
          <a:xfrm>
            <a:off x="1893194" y="734097"/>
            <a:ext cx="8654603" cy="5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2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80" y="906754"/>
            <a:ext cx="8397421" cy="5004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464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969</Words>
  <Application>Microsoft Macintosh PowerPoint</Application>
  <PresentationFormat>Panorámica</PresentationFormat>
  <Paragraphs>167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AUTOEVALUACIÓN DEL ESTADO NUTRICIONAL</vt:lpstr>
      <vt:lpstr>PARÁMETROS E INDICADORES ANTROPOMÉTRICOS  DEL ESTADO NUTRICIONAL</vt:lpstr>
      <vt:lpstr>Presentación de PowerPoint</vt:lpstr>
      <vt:lpstr>Presentación de PowerPoint</vt:lpstr>
      <vt:lpstr>Ejemplo</vt:lpstr>
      <vt:lpstr>Presentación de PowerPoint</vt:lpstr>
      <vt:lpstr>Presentación de PowerPoint</vt:lpstr>
      <vt:lpstr>Presentación de PowerPoint</vt:lpstr>
      <vt:lpstr>Presentación de PowerPoint</vt:lpstr>
      <vt:lpstr>CALIFICACIÓN DEL ESTADO NUTRICIONAL (6 A 18 AÑOS)</vt:lpstr>
      <vt:lpstr>Presentación de PowerPoint</vt:lpstr>
      <vt:lpstr>ÍNDICE CINTURA CADERA</vt:lpstr>
      <vt:lpstr>Ejemplo</vt:lpstr>
      <vt:lpstr>ESTIMACIÓN DE REQUERIMIENTOS ENERGÉTICOS.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AUTOEVALUACIÓN DEL ESTADO NUTRICIONAL</dc:title>
  <dc:creator>Sofia Sanhueza</dc:creator>
  <cp:lastModifiedBy>Gladys Sofia Tapia Opazo (gtapia)</cp:lastModifiedBy>
  <cp:revision>37</cp:revision>
  <dcterms:created xsi:type="dcterms:W3CDTF">2020-07-02T02:26:17Z</dcterms:created>
  <dcterms:modified xsi:type="dcterms:W3CDTF">2020-07-20T17:02:30Z</dcterms:modified>
</cp:coreProperties>
</file>