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85" r:id="rId3"/>
    <p:sldId id="286" r:id="rId4"/>
    <p:sldId id="288" r:id="rId5"/>
    <p:sldId id="273" r:id="rId6"/>
    <p:sldId id="265" r:id="rId7"/>
    <p:sldId id="289" r:id="rId8"/>
    <p:sldId id="270" r:id="rId9"/>
    <p:sldId id="258" r:id="rId10"/>
    <p:sldId id="276" r:id="rId11"/>
    <p:sldId id="275" r:id="rId12"/>
    <p:sldId id="277" r:id="rId13"/>
    <p:sldId id="269" r:id="rId14"/>
    <p:sldId id="271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86"/>
  </p:normalViewPr>
  <p:slideViewPr>
    <p:cSldViewPr snapToGrid="0" snapToObjects="1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D8B80-C38E-0B4B-BF03-29E1A94F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1A4CC4-3866-874E-9D51-25721388C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992BF4-37CF-5A4C-8BAF-D6642CCC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E9972D-9C53-C945-939D-579790A8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F9045-959F-3A4C-AE7B-56E34A74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471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06873-B5EF-C347-9BE2-801F326E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82B7BD-01BB-D841-A929-FDE574865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F95837-D57E-4847-A40F-F0C0B238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EB294-248A-964D-A308-9D177AF1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626910-44F6-F34A-912B-13AB4183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763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854DFC-2325-9142-A7B2-DFF349018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21F76C-7C5B-EA49-BD1B-99001A07C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826B79-889A-5941-AC55-96B452DF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883C6-1E29-3D48-997D-51C8F2D8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F0C9DF-6FDC-6E49-A94B-C728914B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452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01864-2A8B-7745-903A-4E1D3065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96BE0-475B-2E49-849D-05D514E04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A848E4-5833-1C45-9BCB-708F657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1EAD24-1773-D74D-B74B-FF5B739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1D7714-95F9-9647-A411-1BB7B57D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822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208AF-603E-814B-84DF-913CFCE9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1BD5F-022E-E443-A4BB-D9BEAA2E3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13E3F-A504-3840-A851-31C4A45A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F380B-D4A6-7F4B-9065-07B2A64C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A96829-75C2-BD49-AAB4-7E59B22D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731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B6319-F77A-6F4D-A944-2828451D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00CF1-06FD-5147-BAEA-D9A7549D3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230647-7D13-D14D-BAFD-25351D9E4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293711-1096-B84D-AA8E-8945BC12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CE18C5-98BC-C843-81D6-09EAB583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978232-884D-A240-8DAC-2689F123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593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D7DC9-2FED-B64C-B3EF-BADE1CC5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531FAE-3CB7-2E48-8308-597EF341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BF5C3D-52D4-4248-B332-689F9E1F2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10CE5E-2028-F648-86DC-8ABC5984A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B0FFAF-26C2-B34F-8356-A788E2D54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CEFA7D-D507-3943-9CFE-B52E90BA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E28CD09-0D2C-3F4E-88A7-FAED7B11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9622D3-B15E-DB47-A9BA-511D44C3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61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C839-D522-AC4B-AA3D-627B4E37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5336C2-98F3-D143-B2FC-08710217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75C42D-ED84-714F-96C5-B97A82B2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A63DC8-FCCD-E147-9B96-362DFAB0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702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E1E11E-59E5-B44F-8185-F43C81FD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34510F-909E-6248-8EFA-372F5042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560343-24F5-F94F-8449-C6BD7DBA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840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45759-133B-8748-9D7A-3E636CA4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08BD1-AEB8-B14E-90B9-61AA5C5CA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307683-E264-8D49-A8E0-7CE4D134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336C0D-A76E-ED4D-9899-6F58952A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17038A-AF9F-3F46-855A-3A39737C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B1949E-C8A7-5542-8D93-87EB03CD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549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1E613-2BE9-2649-8C52-17084852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4478D0-3D51-D344-8BC7-6052DD3AE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CA36D8-B3A6-5E4C-95FA-6BE0C1531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DF6703-930E-1645-9E92-B0F4A566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ED925B-E5B4-2F4E-8341-28996879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63467A-47DF-614A-BD59-BD676A72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16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D6841D-B23C-8D46-8296-939D33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89F78D-12D9-E441-804C-EE6F9F3AC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8C884-D51F-FF40-84E0-9985D5F5A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FE81E-A7B6-C841-A30C-8E2F987DAB8E}" type="datetimeFigureOut">
              <a:rPr lang="es-CL" smtClean="0"/>
              <a:t>19-07-20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59B10-54FC-D341-889F-C45A1C40A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013D80-007B-F642-8EAA-61A463D34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840B-C19B-C340-89F0-CC9EA274DB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04140" y="2991870"/>
            <a:ext cx="661373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CROMATINA, CROMOSOMAS</a:t>
            </a:r>
          </a:p>
          <a:p>
            <a:pPr algn="ctr">
              <a:lnSpc>
                <a:spcPct val="150000"/>
              </a:lnSpc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CARIOTIPOS.</a:t>
            </a:r>
          </a:p>
        </p:txBody>
      </p:sp>
      <p:pic>
        <p:nvPicPr>
          <p:cNvPr id="10" name="Picture 6" descr="Logo of Universidad de Chile">
            <a:extLst>
              <a:ext uri="{FF2B5EF4-FFF2-40B4-BE49-F238E27FC236}">
                <a16:creationId xmlns:a16="http://schemas.microsoft.com/office/drawing/2014/main" id="{88C8B405-5F1E-2D45-BE97-F62BD72C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8" y="379323"/>
            <a:ext cx="1962089" cy="19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Logo-edv-cs6 copia">
            <a:extLst>
              <a:ext uri="{FF2B5EF4-FFF2-40B4-BE49-F238E27FC236}">
                <a16:creationId xmlns:a16="http://schemas.microsoft.com/office/drawing/2014/main" id="{46C6948A-A11B-0143-8030-269E3F2C4C6C}"/>
              </a:ext>
            </a:extLst>
          </p:cNvPr>
          <p:cNvPicPr/>
          <p:nvPr/>
        </p:nvPicPr>
        <p:blipFill>
          <a:blip r:embed="rId3" cstate="print"/>
          <a:srcRect l="5920" t="18315" r="5263" b="38951"/>
          <a:stretch>
            <a:fillRect/>
          </a:stretch>
        </p:blipFill>
        <p:spPr bwMode="auto">
          <a:xfrm>
            <a:off x="9325233" y="765394"/>
            <a:ext cx="1962088" cy="11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9081ECE-2837-574B-9CF8-16C8E56316CE}"/>
              </a:ext>
            </a:extLst>
          </p:cNvPr>
          <p:cNvSpPr txBox="1"/>
          <p:nvPr/>
        </p:nvSpPr>
        <p:spPr>
          <a:xfrm>
            <a:off x="2903989" y="956418"/>
            <a:ext cx="61121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dirty="0">
                <a:latin typeface="Arial" panose="020B0604020202020204" pitchFamily="34" charset="0"/>
                <a:cs typeface="Arial" panose="020B0604020202020204" pitchFamily="34" charset="0"/>
              </a:rPr>
              <a:t>TALLER INTENSIVO</a:t>
            </a:r>
          </a:p>
          <a:p>
            <a:pPr algn="ctr"/>
            <a:r>
              <a:rPr lang="pt-BR" b="1" dirty="0"/>
              <a:t>             LA CÉLULA: ESTRUCTURA, FUNCIÓN </a:t>
            </a:r>
            <a:r>
              <a:rPr lang="pt-BR" b="1" dirty="0" err="1"/>
              <a:t>Y</a:t>
            </a:r>
            <a:r>
              <a:rPr lang="pt-BR" b="1" dirty="0"/>
              <a:t> REPRODUCCIÓN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2635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575"/>
            <a:ext cx="90487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5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themedicalbiochemistrypage.org/images/nucle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133601"/>
            <a:ext cx="71437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3D64E46-E22A-9C47-948C-478C9417DAF6}"/>
              </a:ext>
            </a:extLst>
          </p:cNvPr>
          <p:cNvSpPr txBox="1"/>
          <p:nvPr/>
        </p:nvSpPr>
        <p:spPr>
          <a:xfrm>
            <a:off x="1991545" y="908721"/>
            <a:ext cx="83343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Esquema donde muestra como la H1 une los nucleosomas.</a:t>
            </a:r>
          </a:p>
        </p:txBody>
      </p:sp>
    </p:spTree>
    <p:extLst>
      <p:ext uri="{BB962C8B-B14F-4D97-AF65-F5344CB8AC3E}">
        <p14:creationId xmlns:p14="http://schemas.microsoft.com/office/powerpoint/2010/main" val="120358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cienciaybiologia.com/imagenes/biologia-general/organizacion-cromoso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04" y="177008"/>
            <a:ext cx="6912892" cy="620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9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recursos.cnice.mec.es/biosfera/alumno/2bachillerato/biomol/imagenes/nucleico/chro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727065"/>
            <a:ext cx="38100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http://2.bp.blogspot.com/_XUj3RH3g5cM/S3xpeZaOkeI/AAAAAAAAAbg/kmrfOue0cL4/s400/8iyut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420888"/>
            <a:ext cx="4716464" cy="257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F5E1F68-AF3B-544C-A43A-A3509EA2C7B9}"/>
              </a:ext>
            </a:extLst>
          </p:cNvPr>
          <p:cNvSpPr txBox="1"/>
          <p:nvPr/>
        </p:nvSpPr>
        <p:spPr>
          <a:xfrm>
            <a:off x="3071665" y="188641"/>
            <a:ext cx="614463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Imagen a microscopia electrónica de </a:t>
            </a:r>
          </a:p>
          <a:p>
            <a:pPr algn="ctr"/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fibra nucleosómica y fibra de 30 nm.</a:t>
            </a:r>
          </a:p>
        </p:txBody>
      </p:sp>
    </p:spTree>
    <p:extLst>
      <p:ext uri="{BB962C8B-B14F-4D97-AF65-F5344CB8AC3E}">
        <p14:creationId xmlns:p14="http://schemas.microsoft.com/office/powerpoint/2010/main" val="83710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Armazón proteico no histónico. Los lazos de ADN salen y regresan al armazón. W. R. Baumbach y K. W. Adolph. Cold Spring Harbor Symposium on Quantitative biology, Cold Spring Harbor Laboratory, Cold Sprin Harbor, N. Y. 197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1124745"/>
            <a:ext cx="43211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AutoShape 4" descr="Toamda el libro Genética. A. J. F. Griffith, J. F. Miller, D. T. Suzuki, R. C. Lewontin y W. M. Gelbart. 2002. Ed McGraw-Hill-Interamericana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B5F4BD-3743-514F-8613-5C0C0C1047AD}"/>
              </a:ext>
            </a:extLst>
          </p:cNvPr>
          <p:cNvSpPr txBox="1"/>
          <p:nvPr/>
        </p:nvSpPr>
        <p:spPr>
          <a:xfrm>
            <a:off x="1702877" y="168276"/>
            <a:ext cx="90364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Cromosoma metafásico al cual se le han eliminado las histonas. </a:t>
            </a:r>
          </a:p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Imagen a nivelde microscopia electrónica</a:t>
            </a:r>
          </a:p>
        </p:txBody>
      </p:sp>
    </p:spTree>
    <p:extLst>
      <p:ext uri="{BB962C8B-B14F-4D97-AF65-F5344CB8AC3E}">
        <p14:creationId xmlns:p14="http://schemas.microsoft.com/office/powerpoint/2010/main" val="100154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://pendientedemigracion.ucm.es/info/genetica/AVG/practicas/cariotipo/Cario_archivos/Cario1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569029"/>
            <a:ext cx="5001834" cy="402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5 CuadroTexto"/>
          <p:cNvSpPr txBox="1">
            <a:spLocks noChangeArrowheads="1"/>
          </p:cNvSpPr>
          <p:nvPr/>
        </p:nvSpPr>
        <p:spPr bwMode="auto">
          <a:xfrm>
            <a:off x="1592596" y="119882"/>
            <a:ext cx="91839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Dentro del núcleo están los cromósomas, en metafase mitótica </a:t>
            </a:r>
          </a:p>
          <a:p>
            <a:pPr algn="just" eaLnBrk="1" hangingPunct="1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el núcleo esta desorganizado y se observan cromosómas metafásicos.</a:t>
            </a:r>
          </a:p>
          <a:p>
            <a:pPr algn="just" eaLnBrk="1" hangingPunct="1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En la figura se observan 46 cromosomas metafásicos humanos, ordenados en </a:t>
            </a:r>
          </a:p>
          <a:p>
            <a:pPr algn="just" eaLnBrk="1" hangingPunct="1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pares 23 pares de homólogos, cada cromosoma esta duplicado.</a:t>
            </a:r>
          </a:p>
          <a:p>
            <a:pPr algn="just" eaLnBrk="1" hangingPunct="1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Al final se ubcan los cromosomas sexuales.</a:t>
            </a:r>
          </a:p>
          <a:p>
            <a:pPr algn="just" eaLnBrk="1" hangingPunct="1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¿Cuántos cromosomas tenemos en G1 y cuantos en G2?</a:t>
            </a:r>
          </a:p>
        </p:txBody>
      </p:sp>
    </p:spTree>
    <p:extLst>
      <p:ext uri="{BB962C8B-B14F-4D97-AF65-F5344CB8AC3E}">
        <p14:creationId xmlns:p14="http://schemas.microsoft.com/office/powerpoint/2010/main" val="163443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lh5.googleusercontent.com/-pFmNMg_m5qY/TXQwHAtE8tI/AAAAAAAAACM/WM2E7hXVTg0/s400/cromosoma%20par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772817"/>
            <a:ext cx="57118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78EFD1-F4D6-4145-A37E-4072E5DD802D}"/>
              </a:ext>
            </a:extLst>
          </p:cNvPr>
          <p:cNvSpPr txBox="1"/>
          <p:nvPr/>
        </p:nvSpPr>
        <p:spPr>
          <a:xfrm>
            <a:off x="2453839" y="446807"/>
            <a:ext cx="65432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/>
              <a:t>Reconociendo diferentes partes de un cromosoma.</a:t>
            </a:r>
          </a:p>
        </p:txBody>
      </p:sp>
    </p:spTree>
    <p:extLst>
      <p:ext uri="{BB962C8B-B14F-4D97-AF65-F5344CB8AC3E}">
        <p14:creationId xmlns:p14="http://schemas.microsoft.com/office/powerpoint/2010/main" val="96630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210" y="2594610"/>
            <a:ext cx="4064000" cy="3352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392680"/>
            <a:ext cx="5461000" cy="40386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7210" y="118556"/>
            <a:ext cx="1159349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sz="2800" dirty="0"/>
              <a:t>Teoría Celular: todo ser vivo esta formado por c</a:t>
            </a:r>
            <a:r>
              <a:rPr lang="es-ES" sz="2800" dirty="0" err="1"/>
              <a:t>élulas</a:t>
            </a:r>
            <a:r>
              <a:rPr lang="es-ES" sz="2800" dirty="0"/>
              <a:t>; toda célula proviene de </a:t>
            </a:r>
          </a:p>
          <a:p>
            <a:r>
              <a:rPr lang="es-ES" sz="2800" dirty="0"/>
              <a:t>otra célula; y la célula es la unidad fisiológica, capaz de mutar y </a:t>
            </a:r>
            <a:r>
              <a:rPr lang="es-ES" sz="2800" dirty="0" err="1"/>
              <a:t>autoreplicarse</a:t>
            </a:r>
            <a:r>
              <a:rPr lang="es-ES" sz="2800" dirty="0"/>
              <a:t>.</a:t>
            </a:r>
            <a:endParaRPr lang="es-ES_tradnl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37210" y="1223529"/>
            <a:ext cx="8703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Como es la estructura del DNA: doble cadena de </a:t>
            </a:r>
            <a:r>
              <a:rPr lang="es-ES_tradnl" dirty="0" err="1"/>
              <a:t>polinucle</a:t>
            </a:r>
            <a:r>
              <a:rPr lang="es-ES" dirty="0" err="1"/>
              <a:t>ótidos</a:t>
            </a:r>
            <a:r>
              <a:rPr lang="es-ES" dirty="0"/>
              <a:t>.</a:t>
            </a:r>
            <a:endParaRPr lang="es-ES_tradnl" dirty="0"/>
          </a:p>
          <a:p>
            <a:r>
              <a:rPr lang="es-ES_tradnl" dirty="0"/>
              <a:t>Con </a:t>
            </a:r>
            <a:r>
              <a:rPr lang="es-ES_tradnl" dirty="0" err="1"/>
              <a:t>qu</a:t>
            </a:r>
            <a:r>
              <a:rPr lang="es-ES" dirty="0"/>
              <a:t>é proteínas se asocia para formar la </a:t>
            </a:r>
            <a:r>
              <a:rPr lang="es-ES" dirty="0" err="1"/>
              <a:t>cromátina</a:t>
            </a:r>
            <a:r>
              <a:rPr lang="es-ES" dirty="0"/>
              <a:t>? Proteínas </a:t>
            </a:r>
            <a:r>
              <a:rPr lang="es-ES" dirty="0" err="1"/>
              <a:t>histónicas</a:t>
            </a:r>
            <a:r>
              <a:rPr lang="es-ES" dirty="0"/>
              <a:t> y no </a:t>
            </a:r>
            <a:r>
              <a:rPr lang="es-ES" dirty="0" err="1"/>
              <a:t>histónicas</a:t>
            </a:r>
            <a:r>
              <a:rPr lang="es-ES" dirty="0"/>
              <a:t>.</a:t>
            </a:r>
          </a:p>
          <a:p>
            <a:r>
              <a:rPr lang="es-ES" dirty="0"/>
              <a:t>Cómo es la estructura de un cromosoma </a:t>
            </a:r>
            <a:r>
              <a:rPr lang="es-ES" dirty="0" err="1"/>
              <a:t>interfásico</a:t>
            </a:r>
            <a:r>
              <a:rPr lang="es-ES" dirty="0"/>
              <a:t> y de uno </a:t>
            </a:r>
            <a:r>
              <a:rPr lang="es-ES" dirty="0" err="1"/>
              <a:t>metafásico</a:t>
            </a:r>
            <a:r>
              <a:rPr lang="es-ES" dirty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8977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549400"/>
            <a:ext cx="6985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3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663"/>
            <a:ext cx="8669067" cy="5305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20640" y="28349"/>
            <a:ext cx="7083093" cy="246221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_tradnl" sz="2200" dirty="0"/>
              <a:t>Ciclo celular: corresponde a un periodo formado </a:t>
            </a:r>
          </a:p>
          <a:p>
            <a:r>
              <a:rPr lang="es-ES_tradnl" sz="2200" dirty="0"/>
              <a:t>por varias etapas, </a:t>
            </a:r>
            <a:r>
              <a:rPr lang="es-ES" sz="2200" dirty="0"/>
              <a:t>donde una célula se prepara </a:t>
            </a:r>
          </a:p>
          <a:p>
            <a:r>
              <a:rPr lang="es-ES" sz="2200" dirty="0"/>
              <a:t>Para dar dos células hijas, con idéntica cantidad de DNA.</a:t>
            </a:r>
          </a:p>
          <a:p>
            <a:r>
              <a:rPr lang="es-ES" sz="2200" dirty="0"/>
              <a:t>Mitosis: división del núcleo.</a:t>
            </a:r>
          </a:p>
          <a:p>
            <a:r>
              <a:rPr lang="es-ES" sz="2200" dirty="0" err="1"/>
              <a:t>Citodiéresis</a:t>
            </a:r>
            <a:r>
              <a:rPr lang="es-ES" sz="2200" dirty="0"/>
              <a:t>: división del citoplasma, normalmente viene </a:t>
            </a:r>
          </a:p>
          <a:p>
            <a:r>
              <a:rPr lang="es-ES" sz="2200" dirty="0"/>
              <a:t>luego de la mitosis.</a:t>
            </a:r>
          </a:p>
          <a:p>
            <a:r>
              <a:rPr lang="es-ES" sz="2200" dirty="0" err="1"/>
              <a:t>Interfase</a:t>
            </a:r>
            <a:r>
              <a:rPr lang="es-ES" sz="2200" dirty="0"/>
              <a:t>, periodo entre dos mitosis, tiene la faso G1, S y G2.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353924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61760"/>
              </p:ext>
            </p:extLst>
          </p:nvPr>
        </p:nvGraphicFramePr>
        <p:xfrm>
          <a:off x="2031999" y="246017"/>
          <a:ext cx="8128000" cy="386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735">
                <a:tc>
                  <a:txBody>
                    <a:bodyPr/>
                    <a:lstStyle/>
                    <a:p>
                      <a:r>
                        <a:rPr lang="es-ES_tradnl" sz="4400" dirty="0"/>
                        <a:t>Especie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400" dirty="0"/>
                        <a:t>Pares de 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4400" dirty="0"/>
                        <a:t>Homo sapiens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400" dirty="0"/>
                        <a:t>3,3 x 10</a:t>
                      </a:r>
                      <a:r>
                        <a:rPr lang="es-ES_tradnl" sz="4400" baseline="30000" dirty="0"/>
                        <a:t>9</a:t>
                      </a:r>
                      <a:endParaRPr lang="es-ES_tradnl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4400" dirty="0"/>
                        <a:t>E. </a:t>
                      </a:r>
                      <a:r>
                        <a:rPr lang="es-ES_tradnl" sz="4400" dirty="0" err="1"/>
                        <a:t>coli</a:t>
                      </a:r>
                      <a:endParaRPr lang="es-ES_tradn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400" dirty="0"/>
                        <a:t>4,2 x 10</a:t>
                      </a:r>
                      <a:r>
                        <a:rPr lang="es-ES_tradnl" sz="4400" baseline="30000" dirty="0"/>
                        <a:t>6</a:t>
                      </a:r>
                      <a:endParaRPr lang="es-ES_tradnl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4400" dirty="0"/>
                        <a:t>D. </a:t>
                      </a:r>
                      <a:r>
                        <a:rPr lang="es-ES_tradnl" sz="4400" dirty="0" err="1"/>
                        <a:t>melanogaster</a:t>
                      </a:r>
                      <a:endParaRPr lang="es-ES_tradn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400" dirty="0"/>
                        <a:t>1,4 x 10</a:t>
                      </a:r>
                      <a:r>
                        <a:rPr lang="es-ES_tradnl" sz="4400" baseline="30000" dirty="0"/>
                        <a:t>8</a:t>
                      </a:r>
                      <a:endParaRPr lang="es-ES_tradnl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4400" dirty="0"/>
                        <a:t>X. </a:t>
                      </a:r>
                      <a:r>
                        <a:rPr lang="es-ES_tradnl" sz="4400" dirty="0" err="1"/>
                        <a:t>laevis</a:t>
                      </a:r>
                      <a:endParaRPr lang="es-ES_tradn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400" dirty="0"/>
                        <a:t>3,1 x 10</a:t>
                      </a:r>
                      <a:r>
                        <a:rPr lang="es-ES_tradnl" sz="4400" baseline="30000" dirty="0"/>
                        <a:t>9</a:t>
                      </a:r>
                      <a:endParaRPr lang="es-ES_tradnl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7C120C7-B355-DF4B-8766-2287C79B1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70146"/>
              </p:ext>
            </p:extLst>
          </p:nvPr>
        </p:nvGraphicFramePr>
        <p:xfrm>
          <a:off x="2032000" y="4538160"/>
          <a:ext cx="8127999" cy="2073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71">
                <a:tc>
                  <a:txBody>
                    <a:bodyPr/>
                    <a:lstStyle/>
                    <a:p>
                      <a:r>
                        <a:rPr lang="es-ES_tradnl" dirty="0"/>
                        <a:t>Especie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Pares de 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</a:t>
                      </a:r>
                      <a:r>
                        <a:rPr lang="es-ES" dirty="0" err="1"/>
                        <a:t>úmero</a:t>
                      </a:r>
                      <a:r>
                        <a:rPr lang="es-ES" dirty="0"/>
                        <a:t> de genes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71">
                <a:tc>
                  <a:txBody>
                    <a:bodyPr/>
                    <a:lstStyle/>
                    <a:p>
                      <a:r>
                        <a:rPr lang="es-ES_tradnl" dirty="0"/>
                        <a:t>Homo sapiens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3,3 x 10</a:t>
                      </a:r>
                      <a:r>
                        <a:rPr lang="es-ES_tradnl" baseline="30000" dirty="0"/>
                        <a:t>9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71">
                <a:tc>
                  <a:txBody>
                    <a:bodyPr/>
                    <a:lstStyle/>
                    <a:p>
                      <a:r>
                        <a:rPr lang="es-ES_tradnl" dirty="0"/>
                        <a:t>E. </a:t>
                      </a:r>
                      <a:r>
                        <a:rPr lang="es-ES_tradnl" dirty="0" err="1"/>
                        <a:t>coli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4,2 x 10</a:t>
                      </a:r>
                      <a:r>
                        <a:rPr lang="es-ES_tradnl" baseline="30000" dirty="0"/>
                        <a:t>6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 3.200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783">
                <a:tc>
                  <a:txBody>
                    <a:bodyPr/>
                    <a:lstStyle/>
                    <a:p>
                      <a:r>
                        <a:rPr lang="es-ES_tradnl" dirty="0"/>
                        <a:t>D. </a:t>
                      </a:r>
                      <a:r>
                        <a:rPr lang="es-ES_tradnl" dirty="0" err="1"/>
                        <a:t>melanogaster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1,4 x 10</a:t>
                      </a:r>
                      <a:r>
                        <a:rPr lang="es-ES_tradnl" baseline="30000" dirty="0"/>
                        <a:t>8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271">
                <a:tc>
                  <a:txBody>
                    <a:bodyPr/>
                    <a:lstStyle/>
                    <a:p>
                      <a:r>
                        <a:rPr lang="es-ES_tradnl" dirty="0"/>
                        <a:t>X. </a:t>
                      </a:r>
                      <a:r>
                        <a:rPr lang="es-ES_tradnl" dirty="0" err="1"/>
                        <a:t>laevis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3,1 x 10</a:t>
                      </a:r>
                      <a:r>
                        <a:rPr lang="es-ES_tradnl" baseline="30000" dirty="0"/>
                        <a:t>9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12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309" y="0"/>
            <a:ext cx="4919382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flipH="1">
            <a:off x="342899" y="1405890"/>
            <a:ext cx="294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Territorios cromos</a:t>
            </a:r>
            <a:r>
              <a:rPr lang="es-ES" dirty="0" err="1"/>
              <a:t>ómicos</a:t>
            </a:r>
            <a:r>
              <a:rPr lang="es-ES" dirty="0"/>
              <a:t> en f</a:t>
            </a:r>
            <a:r>
              <a:rPr lang="es-ES_tradnl" dirty="0" err="1"/>
              <a:t>ibroblastos</a:t>
            </a:r>
            <a:r>
              <a:rPr lang="es-ES_tradnl" dirty="0"/>
              <a:t> humanos</a:t>
            </a:r>
          </a:p>
        </p:txBody>
      </p:sp>
    </p:spTree>
    <p:extLst>
      <p:ext uri="{BB962C8B-B14F-4D97-AF65-F5344CB8AC3E}">
        <p14:creationId xmlns:p14="http://schemas.microsoft.com/office/powerpoint/2010/main" val="368616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ttp://www.efn.uncor.edu/departamentos/divbioeco/anatocom/Biologia/Index_archivos/celula/estructuracro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268414"/>
            <a:ext cx="71628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3252341-BAF0-7B42-8706-E932D463DE8A}"/>
              </a:ext>
            </a:extLst>
          </p:cNvPr>
          <p:cNvSpPr txBox="1"/>
          <p:nvPr/>
        </p:nvSpPr>
        <p:spPr>
          <a:xfrm>
            <a:off x="1931726" y="476673"/>
            <a:ext cx="842089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Condensación de las fibras de cromatina, pasando por fibra </a:t>
            </a:r>
          </a:p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cromosómica hasta microsoma metafásico.</a:t>
            </a:r>
          </a:p>
        </p:txBody>
      </p:sp>
    </p:spTree>
    <p:extLst>
      <p:ext uri="{BB962C8B-B14F-4D97-AF65-F5344CB8AC3E}">
        <p14:creationId xmlns:p14="http://schemas.microsoft.com/office/powerpoint/2010/main" val="2645281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11172</TotalTime>
  <Words>348</Words>
  <Application>Microsoft Macintosh PowerPoint</Application>
  <PresentationFormat>Panorámica</PresentationFormat>
  <Paragraphs>56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 Sofia Tapia Opazo (gtapia)</dc:creator>
  <cp:lastModifiedBy>Gladys Sofia Tapia Opazo (gtapia)</cp:lastModifiedBy>
  <cp:revision>5</cp:revision>
  <dcterms:created xsi:type="dcterms:W3CDTF">2020-06-30T00:23:35Z</dcterms:created>
  <dcterms:modified xsi:type="dcterms:W3CDTF">2020-07-19T15:46:51Z</dcterms:modified>
</cp:coreProperties>
</file>