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41"/>
  </p:notesMasterIdLst>
  <p:sldIdLst>
    <p:sldId id="558" r:id="rId2"/>
    <p:sldId id="473" r:id="rId3"/>
    <p:sldId id="703" r:id="rId4"/>
    <p:sldId id="474" r:id="rId5"/>
    <p:sldId id="496" r:id="rId6"/>
    <p:sldId id="499" r:id="rId7"/>
    <p:sldId id="702" r:id="rId8"/>
    <p:sldId id="492" r:id="rId9"/>
    <p:sldId id="619" r:id="rId10"/>
    <p:sldId id="620" r:id="rId11"/>
    <p:sldId id="728" r:id="rId12"/>
    <p:sldId id="479" r:id="rId13"/>
    <p:sldId id="516" r:id="rId14"/>
    <p:sldId id="513" r:id="rId15"/>
    <p:sldId id="514" r:id="rId16"/>
    <p:sldId id="536" r:id="rId17"/>
    <p:sldId id="730" r:id="rId18"/>
    <p:sldId id="278" r:id="rId19"/>
    <p:sldId id="478" r:id="rId20"/>
    <p:sldId id="498" r:id="rId21"/>
    <p:sldId id="497" r:id="rId22"/>
    <p:sldId id="729" r:id="rId23"/>
    <p:sldId id="503" r:id="rId24"/>
    <p:sldId id="504" r:id="rId25"/>
    <p:sldId id="731" r:id="rId26"/>
    <p:sldId id="704" r:id="rId27"/>
    <p:sldId id="705" r:id="rId28"/>
    <p:sldId id="710" r:id="rId29"/>
    <p:sldId id="711" r:id="rId30"/>
    <p:sldId id="712" r:id="rId31"/>
    <p:sldId id="715" r:id="rId32"/>
    <p:sldId id="716" r:id="rId33"/>
    <p:sldId id="623" r:id="rId34"/>
    <p:sldId id="624" r:id="rId35"/>
    <p:sldId id="625" r:id="rId36"/>
    <p:sldId id="626" r:id="rId37"/>
    <p:sldId id="627" r:id="rId38"/>
    <p:sldId id="628" r:id="rId39"/>
    <p:sldId id="629" r:id="rId40"/>
  </p:sldIdLst>
  <p:sldSz cx="9144000" cy="6858000" type="screen4x3"/>
  <p:notesSz cx="7315200" cy="96012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p:cViewPr varScale="1">
        <p:scale>
          <a:sx n="105" d="100"/>
          <a:sy n="105" d="100"/>
        </p:scale>
        <p:origin x="1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9446A5-5679-BA0B-E137-F4FC5BC2B84F}"/>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5123" name="Rectangle 3">
            <a:extLst>
              <a:ext uri="{FF2B5EF4-FFF2-40B4-BE49-F238E27FC236}">
                <a16:creationId xmlns:a16="http://schemas.microsoft.com/office/drawing/2014/main" id="{0BDCAC09-1389-4B1D-1810-03711CBD5D97}"/>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7412" name="Rectangle 4">
            <a:extLst>
              <a:ext uri="{FF2B5EF4-FFF2-40B4-BE49-F238E27FC236}">
                <a16:creationId xmlns:a16="http://schemas.microsoft.com/office/drawing/2014/main" id="{D8275A8C-6E02-A49E-3F8D-80BF8845051F}"/>
              </a:ext>
            </a:extLst>
          </p:cNvPr>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E476B3D1-8AFC-BF34-D9F1-1E112F7D78C6}"/>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s-ES" altLang="es-CL" noProof="0"/>
              <a:t>Haga clic para modificar el estilo de texto del patrón</a:t>
            </a:r>
          </a:p>
          <a:p>
            <a:pPr lvl="1"/>
            <a:r>
              <a:rPr lang="es-ES" altLang="es-CL" noProof="0"/>
              <a:t>Segundo nivel</a:t>
            </a:r>
          </a:p>
          <a:p>
            <a:pPr lvl="2"/>
            <a:r>
              <a:rPr lang="es-ES" altLang="es-CL" noProof="0"/>
              <a:t>Tercer nivel</a:t>
            </a:r>
          </a:p>
          <a:p>
            <a:pPr lvl="3"/>
            <a:r>
              <a:rPr lang="es-ES" altLang="es-CL" noProof="0"/>
              <a:t>Cuarto nivel</a:t>
            </a:r>
          </a:p>
          <a:p>
            <a:pPr lvl="4"/>
            <a:r>
              <a:rPr lang="es-ES" altLang="es-CL" noProof="0"/>
              <a:t>Quinto nivel</a:t>
            </a:r>
          </a:p>
        </p:txBody>
      </p:sp>
      <p:sp>
        <p:nvSpPr>
          <p:cNvPr id="5126" name="Rectangle 6">
            <a:extLst>
              <a:ext uri="{FF2B5EF4-FFF2-40B4-BE49-F238E27FC236}">
                <a16:creationId xmlns:a16="http://schemas.microsoft.com/office/drawing/2014/main" id="{F3EB47AE-640B-A26B-229B-C89013AF3A1F}"/>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5127" name="Rectangle 7">
            <a:extLst>
              <a:ext uri="{FF2B5EF4-FFF2-40B4-BE49-F238E27FC236}">
                <a16:creationId xmlns:a16="http://schemas.microsoft.com/office/drawing/2014/main" id="{115F92DC-D4C4-745C-A097-6270533E59E4}"/>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4A45AA84-0D0E-A442-BC5D-6289923AFE0D}" type="slidenum">
              <a:rPr lang="es-ES" altLang="es-CL"/>
              <a:pPr>
                <a:defRPr/>
              </a:pPr>
              <a:t>‹Nº›</a:t>
            </a:fld>
            <a:endParaRPr lang="es-ES" altLang="es-C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9C6FF533-5F44-CC3E-D8B6-233786ACB07A}"/>
              </a:ext>
            </a:extLst>
          </p:cNvPr>
          <p:cNvSpPr>
            <a:spLocks noRot="1" noChangeArrowheads="1" noTextEdit="1"/>
          </p:cNvSpPr>
          <p:nvPr>
            <p:ph type="sldImg"/>
          </p:nvPr>
        </p:nvSpPr>
        <p:spPr>
          <a:ln/>
        </p:spPr>
      </p:sp>
      <p:sp>
        <p:nvSpPr>
          <p:cNvPr id="19458" name="Rectangle 3">
            <a:extLst>
              <a:ext uri="{FF2B5EF4-FFF2-40B4-BE49-F238E27FC236}">
                <a16:creationId xmlns:a16="http://schemas.microsoft.com/office/drawing/2014/main" id="{B4C50E13-1A00-F2DF-A6E3-ADAC7E6CC7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2BFDE9A-DE9B-E3DB-9D5A-4DC2033195BD}"/>
              </a:ext>
            </a:extLst>
          </p:cNvPr>
          <p:cNvSpPr>
            <a:spLocks noRot="1" noChangeArrowheads="1" noTextEdit="1"/>
          </p:cNvSpPr>
          <p:nvPr>
            <p:ph type="sldImg"/>
          </p:nvPr>
        </p:nvSpPr>
        <p:spPr>
          <a:ln/>
        </p:spPr>
      </p:sp>
      <p:sp>
        <p:nvSpPr>
          <p:cNvPr id="53250" name="Rectangle 3">
            <a:extLst>
              <a:ext uri="{FF2B5EF4-FFF2-40B4-BE49-F238E27FC236}">
                <a16:creationId xmlns:a16="http://schemas.microsoft.com/office/drawing/2014/main" id="{AFD2CB65-2996-7FDD-DE0E-8F2CD34C87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s diapositives 1">
            <a:extLst>
              <a:ext uri="{FF2B5EF4-FFF2-40B4-BE49-F238E27FC236}">
                <a16:creationId xmlns:a16="http://schemas.microsoft.com/office/drawing/2014/main" id="{6172154C-D62B-CD91-FD4E-B28979C82FB5}"/>
              </a:ext>
            </a:extLst>
          </p:cNvPr>
          <p:cNvSpPr>
            <a:spLocks noGrp="1" noRot="1" noChangeAspect="1" noChangeArrowheads="1" noTextEdit="1"/>
          </p:cNvSpPr>
          <p:nvPr>
            <p:ph type="sldImg"/>
          </p:nvPr>
        </p:nvSpPr>
        <p:spPr>
          <a:ln/>
        </p:spPr>
      </p:sp>
      <p:sp>
        <p:nvSpPr>
          <p:cNvPr id="57346" name="Espace réservé des commentaires 2">
            <a:extLst>
              <a:ext uri="{FF2B5EF4-FFF2-40B4-BE49-F238E27FC236}">
                <a16:creationId xmlns:a16="http://schemas.microsoft.com/office/drawing/2014/main" id="{3A611FA9-D2C7-E5E2-00AF-CF793D3F46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Calibri" panose="020F0502020204030204" pitchFamily="34" charset="0"/>
              <a:ea typeface="ＭＳ Ｐゴシック" panose="020B0600070205080204" pitchFamily="34" charset="-128"/>
            </a:endParaRPr>
          </a:p>
        </p:txBody>
      </p:sp>
      <p:sp>
        <p:nvSpPr>
          <p:cNvPr id="57347" name="Espace réservé du numéro de diapositive 3">
            <a:extLst>
              <a:ext uri="{FF2B5EF4-FFF2-40B4-BE49-F238E27FC236}">
                <a16:creationId xmlns:a16="http://schemas.microsoft.com/office/drawing/2014/main" id="{099EC459-4D62-EA40-4711-00CABB01E0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29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F4E1336-FF08-3546-86E1-FB66547D8C9D}" type="slidenum">
              <a:rPr lang="fr-FR" altLang="es-CL" sz="1300" smtClean="0">
                <a:solidFill>
                  <a:srgbClr val="000000"/>
                </a:solidFill>
                <a:ea typeface="ヒラギノ角ゴ ProN W3" charset="-128"/>
                <a:sym typeface="Gill Sans" panose="020B0502020104020203" pitchFamily="34" charset="-79"/>
              </a:rPr>
              <a:pPr>
                <a:spcBef>
                  <a:spcPct val="0"/>
                </a:spcBef>
              </a:pPr>
              <a:t>28</a:t>
            </a:fld>
            <a:endParaRPr lang="fr-FR" altLang="es-CL" sz="1300">
              <a:solidFill>
                <a:srgbClr val="000000"/>
              </a:solidFill>
              <a:ea typeface="ヒラギノ角ゴ ProN W3" charset="-128"/>
              <a:sym typeface="Gill Sans" panose="020B0502020104020203" pitchFamily="34" charset="-79"/>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a:extLst>
              <a:ext uri="{FF2B5EF4-FFF2-40B4-BE49-F238E27FC236}">
                <a16:creationId xmlns:a16="http://schemas.microsoft.com/office/drawing/2014/main" id="{C360D269-A15F-8EC9-ACB0-60143A2B3697}"/>
              </a:ext>
            </a:extLst>
          </p:cNvPr>
          <p:cNvSpPr>
            <a:spLocks noGrp="1" noRot="1" noChangeAspect="1" noChangeArrowheads="1" noTextEdit="1"/>
          </p:cNvSpPr>
          <p:nvPr>
            <p:ph type="sldImg"/>
          </p:nvPr>
        </p:nvSpPr>
        <p:spPr>
          <a:ln/>
        </p:spPr>
      </p:sp>
      <p:sp>
        <p:nvSpPr>
          <p:cNvPr id="59394" name="Espace réservé des commentaires 2">
            <a:extLst>
              <a:ext uri="{FF2B5EF4-FFF2-40B4-BE49-F238E27FC236}">
                <a16:creationId xmlns:a16="http://schemas.microsoft.com/office/drawing/2014/main" id="{FC22BBE7-358F-C106-5189-2FD6C9B90B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Calibri" panose="020F0502020204030204" pitchFamily="34" charset="0"/>
              <a:ea typeface="ＭＳ Ｐゴシック" panose="020B0600070205080204" pitchFamily="34" charset="-128"/>
            </a:endParaRPr>
          </a:p>
        </p:txBody>
      </p:sp>
      <p:sp>
        <p:nvSpPr>
          <p:cNvPr id="59395" name="Espace réservé du numéro de diapositive 3">
            <a:extLst>
              <a:ext uri="{FF2B5EF4-FFF2-40B4-BE49-F238E27FC236}">
                <a16:creationId xmlns:a16="http://schemas.microsoft.com/office/drawing/2014/main" id="{EA6BD12B-2539-13E5-07C5-52B9F67792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101DB2-AC97-B34C-91E6-72161DF938AA}" type="slidenum">
              <a:rPr lang="fr-FR" altLang="es-CL" sz="1300" smtClean="0">
                <a:solidFill>
                  <a:srgbClr val="000000"/>
                </a:solidFill>
                <a:ea typeface="ヒラギノ角ゴ ProN W3" charset="-128"/>
                <a:sym typeface="Gill Sans" panose="020B0502020104020203" pitchFamily="34" charset="-79"/>
              </a:rPr>
              <a:pPr>
                <a:spcBef>
                  <a:spcPct val="0"/>
                </a:spcBef>
              </a:pPr>
              <a:t>29</a:t>
            </a:fld>
            <a:endParaRPr lang="fr-FR" altLang="es-CL" sz="1300">
              <a:solidFill>
                <a:srgbClr val="000000"/>
              </a:solidFill>
              <a:ea typeface="ヒラギノ角ゴ ProN W3" charset="-128"/>
              <a:sym typeface="Gill Sans" panose="020B0502020104020203" pitchFamily="34" charset="-79"/>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a:extLst>
              <a:ext uri="{FF2B5EF4-FFF2-40B4-BE49-F238E27FC236}">
                <a16:creationId xmlns:a16="http://schemas.microsoft.com/office/drawing/2014/main" id="{2FCF9D35-749E-76D2-638B-4A641F09E915}"/>
              </a:ext>
            </a:extLst>
          </p:cNvPr>
          <p:cNvSpPr>
            <a:spLocks noGrp="1" noRot="1" noChangeAspect="1" noChangeArrowheads="1" noTextEdit="1"/>
          </p:cNvSpPr>
          <p:nvPr>
            <p:ph type="sldImg"/>
          </p:nvPr>
        </p:nvSpPr>
        <p:spPr>
          <a:ln/>
        </p:spPr>
      </p:sp>
      <p:sp>
        <p:nvSpPr>
          <p:cNvPr id="61442" name="Espace réservé des commentaires 2">
            <a:extLst>
              <a:ext uri="{FF2B5EF4-FFF2-40B4-BE49-F238E27FC236}">
                <a16:creationId xmlns:a16="http://schemas.microsoft.com/office/drawing/2014/main" id="{B1EC1A7B-530C-2A14-49FF-A3116D802D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Calibri" panose="020F0502020204030204" pitchFamily="34" charset="0"/>
              <a:ea typeface="ＭＳ Ｐゴシック" panose="020B0600070205080204" pitchFamily="34" charset="-128"/>
            </a:endParaRPr>
          </a:p>
        </p:txBody>
      </p:sp>
      <p:sp>
        <p:nvSpPr>
          <p:cNvPr id="61443" name="Espace réservé du numéro de diapositive 3">
            <a:extLst>
              <a:ext uri="{FF2B5EF4-FFF2-40B4-BE49-F238E27FC236}">
                <a16:creationId xmlns:a16="http://schemas.microsoft.com/office/drawing/2014/main" id="{22DDD46B-A062-7945-D07A-0088429344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294A95-7DC9-F646-9583-8650A0CACC7A}" type="slidenum">
              <a:rPr lang="fr-FR" altLang="es-CL" sz="1300" smtClean="0">
                <a:solidFill>
                  <a:srgbClr val="000000"/>
                </a:solidFill>
                <a:ea typeface="ヒラギノ角ゴ ProN W3" charset="-128"/>
                <a:sym typeface="Gill Sans" panose="020B0502020104020203" pitchFamily="34" charset="-79"/>
              </a:rPr>
              <a:pPr>
                <a:spcBef>
                  <a:spcPct val="0"/>
                </a:spcBef>
              </a:pPr>
              <a:t>30</a:t>
            </a:fld>
            <a:endParaRPr lang="fr-FR" altLang="es-CL" sz="1300">
              <a:solidFill>
                <a:srgbClr val="000000"/>
              </a:solidFill>
              <a:ea typeface="ヒラギノ角ゴ ProN W3" charset="-128"/>
              <a:sym typeface="Gill Sans" panose="020B0502020104020203" pitchFamily="34" charset="-79"/>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image des diapositives 1">
            <a:extLst>
              <a:ext uri="{FF2B5EF4-FFF2-40B4-BE49-F238E27FC236}">
                <a16:creationId xmlns:a16="http://schemas.microsoft.com/office/drawing/2014/main" id="{A83E6039-4EB1-D6B5-6DEA-54A0F6CAB6D4}"/>
              </a:ext>
            </a:extLst>
          </p:cNvPr>
          <p:cNvSpPr>
            <a:spLocks noGrp="1" noRot="1" noChangeAspect="1" noChangeArrowheads="1" noTextEdit="1"/>
          </p:cNvSpPr>
          <p:nvPr>
            <p:ph type="sldImg"/>
          </p:nvPr>
        </p:nvSpPr>
        <p:spPr>
          <a:ln/>
        </p:spPr>
      </p:sp>
      <p:sp>
        <p:nvSpPr>
          <p:cNvPr id="63490" name="Espace réservé des commentaires 2">
            <a:extLst>
              <a:ext uri="{FF2B5EF4-FFF2-40B4-BE49-F238E27FC236}">
                <a16:creationId xmlns:a16="http://schemas.microsoft.com/office/drawing/2014/main" id="{1FB277C2-4929-E6C2-B755-85701C6357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Calibri" panose="020F0502020204030204" pitchFamily="34" charset="0"/>
              <a:ea typeface="ＭＳ Ｐゴシック" panose="020B0600070205080204" pitchFamily="34" charset="-128"/>
            </a:endParaRPr>
          </a:p>
        </p:txBody>
      </p:sp>
      <p:sp>
        <p:nvSpPr>
          <p:cNvPr id="63491" name="Espace réservé du numéro de diapositive 3">
            <a:extLst>
              <a:ext uri="{FF2B5EF4-FFF2-40B4-BE49-F238E27FC236}">
                <a16:creationId xmlns:a16="http://schemas.microsoft.com/office/drawing/2014/main" id="{BB8045BA-4BA7-3B9D-D913-9B14925242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29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16D5D8-6F82-6745-BBCF-89292AECD036}" type="slidenum">
              <a:rPr lang="fr-FR" altLang="es-CL" sz="1300" smtClean="0">
                <a:solidFill>
                  <a:srgbClr val="000000"/>
                </a:solidFill>
                <a:ea typeface="ヒラギノ角ゴ ProN W3" charset="-128"/>
                <a:sym typeface="Gill Sans" panose="020B0502020104020203" pitchFamily="34" charset="-79"/>
              </a:rPr>
              <a:pPr>
                <a:spcBef>
                  <a:spcPct val="0"/>
                </a:spcBef>
              </a:pPr>
              <a:t>31</a:t>
            </a:fld>
            <a:endParaRPr lang="fr-FR" altLang="es-CL" sz="1300">
              <a:solidFill>
                <a:srgbClr val="000000"/>
              </a:solidFill>
              <a:ea typeface="ヒラギノ角ゴ ProN W3" charset="-128"/>
              <a:sym typeface="Gill Sans" panose="020B0502020104020203" pitchFamily="34" charset="-79"/>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a:extLst>
              <a:ext uri="{FF2B5EF4-FFF2-40B4-BE49-F238E27FC236}">
                <a16:creationId xmlns:a16="http://schemas.microsoft.com/office/drawing/2014/main" id="{330AAED3-F8A1-8597-65E9-88567E060AF1}"/>
              </a:ext>
            </a:extLst>
          </p:cNvPr>
          <p:cNvSpPr>
            <a:spLocks noGrp="1" noRot="1" noChangeAspect="1" noChangeArrowheads="1" noTextEdit="1"/>
          </p:cNvSpPr>
          <p:nvPr>
            <p:ph type="sldImg"/>
          </p:nvPr>
        </p:nvSpPr>
        <p:spPr>
          <a:ln/>
        </p:spPr>
      </p:sp>
      <p:sp>
        <p:nvSpPr>
          <p:cNvPr id="65538" name="Espace réservé des commentaires 2">
            <a:extLst>
              <a:ext uri="{FF2B5EF4-FFF2-40B4-BE49-F238E27FC236}">
                <a16:creationId xmlns:a16="http://schemas.microsoft.com/office/drawing/2014/main" id="{E64DC2D1-4D84-91C6-9BCF-98F3078738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Calibri" panose="020F0502020204030204" pitchFamily="34" charset="0"/>
              <a:ea typeface="ＭＳ Ｐゴシック" panose="020B0600070205080204" pitchFamily="34" charset="-128"/>
            </a:endParaRPr>
          </a:p>
        </p:txBody>
      </p:sp>
      <p:sp>
        <p:nvSpPr>
          <p:cNvPr id="65539" name="Espace réservé du numéro de diapositive 3">
            <a:extLst>
              <a:ext uri="{FF2B5EF4-FFF2-40B4-BE49-F238E27FC236}">
                <a16:creationId xmlns:a16="http://schemas.microsoft.com/office/drawing/2014/main" id="{443D5734-C9D2-FE8A-AA45-FEEA0AC6F7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29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429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429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429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E5FEEA3-2EE4-5946-874C-7BCE937F0E0B}" type="slidenum">
              <a:rPr lang="fr-FR" altLang="es-CL" sz="1300" smtClean="0">
                <a:solidFill>
                  <a:srgbClr val="000000"/>
                </a:solidFill>
                <a:latin typeface="Gill Sans" panose="020B0502020104020203" pitchFamily="34" charset="-79"/>
                <a:ea typeface="ヒラギノ角ゴ ProN W3" charset="-128"/>
                <a:sym typeface="Gill Sans" panose="020B0502020104020203" pitchFamily="34" charset="-79"/>
              </a:rPr>
              <a:pPr>
                <a:spcBef>
                  <a:spcPct val="0"/>
                </a:spcBef>
              </a:pPr>
              <a:t>32</a:t>
            </a:fld>
            <a:endParaRPr lang="fr-FR" altLang="es-CL" sz="1300">
              <a:solidFill>
                <a:srgbClr val="000000"/>
              </a:solidFill>
              <a:latin typeface="Gill Sans" panose="020B0502020104020203" pitchFamily="34" charset="-79"/>
              <a:ea typeface="ヒラギノ角ゴ ProN W3" charset="-128"/>
              <a:sym typeface="Gill Sans" panose="020B0502020104020203" pitchFamily="34" charset="-79"/>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722F1EC5-B05A-3E4A-48B2-270CC3B6218C}"/>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E99EA742-73F9-EA8A-302C-C09545815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CL">
                <a:latin typeface="Arial" panose="020B0604020202020204" pitchFamily="34" charset="0"/>
                <a:ea typeface="ＭＳ Ｐゴシック" panose="020B0600070205080204" pitchFamily="34" charset="-128"/>
              </a:rPr>
              <a:t>Here is the setup that we will use to test the effect of force on catalysis</a:t>
            </a:r>
          </a:p>
        </p:txBody>
      </p:sp>
      <p:sp>
        <p:nvSpPr>
          <p:cNvPr id="71683" name="Slide Number Placeholder 3">
            <a:extLst>
              <a:ext uri="{FF2B5EF4-FFF2-40B4-BE49-F238E27FC236}">
                <a16:creationId xmlns:a16="http://schemas.microsoft.com/office/drawing/2014/main" id="{F4245478-8B08-901C-B9D6-960E387CD7E1}"/>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22" rIns="96645" bIns="48322" anchor="b"/>
          <a:lstStyle>
            <a:lvl1pPr defTabSz="96520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520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52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52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52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F2619BA6-075F-104A-95B5-04F054415CB4}" type="slidenum">
              <a:rPr lang="es-ES" altLang="es-CL" sz="1300"/>
              <a:pPr algn="r" eaLnBrk="1" hangingPunct="1">
                <a:spcBef>
                  <a:spcPct val="0"/>
                </a:spcBef>
              </a:pPr>
              <a:t>37</a:t>
            </a:fld>
            <a:endParaRPr lang="es-ES" altLang="es-CL"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016C89A-571B-7364-CB22-134F00388676}"/>
              </a:ext>
            </a:extLst>
          </p:cNvPr>
          <p:cNvSpPr>
            <a:spLocks noRot="1" noChangeArrowheads="1" noTextEdit="1"/>
          </p:cNvSpPr>
          <p:nvPr>
            <p:ph type="sldImg"/>
          </p:nvPr>
        </p:nvSpPr>
        <p:spPr>
          <a:ln/>
        </p:spPr>
      </p:sp>
      <p:sp>
        <p:nvSpPr>
          <p:cNvPr id="21506" name="Rectangle 3">
            <a:extLst>
              <a:ext uri="{FF2B5EF4-FFF2-40B4-BE49-F238E27FC236}">
                <a16:creationId xmlns:a16="http://schemas.microsoft.com/office/drawing/2014/main" id="{F31A8AE8-0F97-7350-1B5F-ACF820954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98C0C8B7-5C91-E256-1A67-AAB1341A62E4}"/>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76B9B2FD-04D7-790A-FA50-7EBF6E1728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Times New Roman" panose="02020603050405020304" pitchFamily="18" charset="0"/>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8C18B407-CBAA-5B15-5EB7-7B19A0D4E0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0" hangingPunct="0">
              <a:spcBef>
                <a:spcPct val="0"/>
              </a:spcBef>
            </a:pPr>
            <a:fld id="{550496FC-4897-6040-A8F7-026D71E67B42}" type="slidenum">
              <a:rPr lang="en-US" altLang="es-CL" sz="1300" smtClean="0">
                <a:latin typeface="Times New Roman" panose="02020603050405020304" pitchFamily="18" charset="0"/>
                <a:cs typeface="Arial" panose="020B0604020202020204" pitchFamily="34" charset="0"/>
              </a:rPr>
              <a:pPr eaLnBrk="0" hangingPunct="0">
                <a:spcBef>
                  <a:spcPct val="0"/>
                </a:spcBef>
              </a:pPr>
              <a:t>3</a:t>
            </a:fld>
            <a:endParaRPr lang="en-US" altLang="es-CL" sz="1300">
              <a:latin typeface="Times New Roman" panose="02020603050405020304" pitchFamily="18"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5B17D89F-3F05-FD3C-5836-857C225A9AD9}"/>
              </a:ext>
            </a:extLst>
          </p:cNvPr>
          <p:cNvSpPr>
            <a:spLocks noRot="1" noChangeArrowheads="1" noTextEdit="1"/>
          </p:cNvSpPr>
          <p:nvPr>
            <p:ph type="sldImg"/>
          </p:nvPr>
        </p:nvSpPr>
        <p:spPr>
          <a:ln/>
        </p:spPr>
      </p:sp>
      <p:sp>
        <p:nvSpPr>
          <p:cNvPr id="25602" name="Rectangle 3">
            <a:extLst>
              <a:ext uri="{FF2B5EF4-FFF2-40B4-BE49-F238E27FC236}">
                <a16:creationId xmlns:a16="http://schemas.microsoft.com/office/drawing/2014/main" id="{56A78048-AE30-538A-AFD1-31E78ECE06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782F2921-2C60-0FD9-342F-0CB015E3CEF9}"/>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D14CF239-C8C4-34DE-F9CB-DB66230B3E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ltLang="es-CL">
              <a:latin typeface="Times New Roman" panose="02020603050405020304" pitchFamily="18" charset="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4E357234-B909-1ADB-138A-574FF625D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0" hangingPunct="0">
              <a:spcBef>
                <a:spcPct val="0"/>
              </a:spcBef>
            </a:pPr>
            <a:fld id="{1DB5146B-3D77-CF49-B0E7-9F65E63FCF29}" type="slidenum">
              <a:rPr lang="en-US" altLang="es-CL" sz="1300" smtClean="0">
                <a:latin typeface="Times New Roman" panose="02020603050405020304" pitchFamily="18" charset="0"/>
                <a:cs typeface="Arial" panose="020B0604020202020204" pitchFamily="34" charset="0"/>
              </a:rPr>
              <a:pPr eaLnBrk="0" hangingPunct="0">
                <a:spcBef>
                  <a:spcPct val="0"/>
                </a:spcBef>
              </a:pPr>
              <a:t>7</a:t>
            </a:fld>
            <a:endParaRPr lang="en-US" altLang="es-CL" sz="1300">
              <a:latin typeface="Times New Roman" panose="02020603050405020304" pitchFamily="18"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5734284-DF3D-52B6-A98C-0C5F092BECBA}"/>
              </a:ext>
            </a:extLst>
          </p:cNvPr>
          <p:cNvSpPr>
            <a:spLocks noRot="1" noChangeArrowheads="1" noTextEdit="1"/>
          </p:cNvSpPr>
          <p:nvPr>
            <p:ph type="sldImg"/>
          </p:nvPr>
        </p:nvSpPr>
        <p:spPr>
          <a:ln/>
        </p:spPr>
      </p:sp>
      <p:sp>
        <p:nvSpPr>
          <p:cNvPr id="33794" name="Rectangle 3">
            <a:extLst>
              <a:ext uri="{FF2B5EF4-FFF2-40B4-BE49-F238E27FC236}">
                <a16:creationId xmlns:a16="http://schemas.microsoft.com/office/drawing/2014/main" id="{5FC9D7CC-544C-4E45-8234-3D0B4E9CC2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8125" indent="-238125">
              <a:lnSpc>
                <a:spcPct val="90000"/>
              </a:lnSpc>
              <a:buFontTx/>
              <a:buAutoNum type="arabicPeriod"/>
            </a:pPr>
            <a:r>
              <a:rPr lang="en-US" altLang="es-CL">
                <a:latin typeface="Arial" panose="020B0604020202020204" pitchFamily="34" charset="0"/>
                <a:ea typeface="ＭＳ Ｐゴシック" panose="020B0600070205080204" pitchFamily="34" charset="-128"/>
              </a:rPr>
              <a:t>One new field in biophysics is the study of individual molecules. Studying single molecules has revealed great molecular detail on the mechanism of enzymatic activity. </a:t>
            </a:r>
          </a:p>
          <a:p>
            <a:pPr marL="238125" indent="-238125">
              <a:lnSpc>
                <a:spcPct val="90000"/>
              </a:lnSpc>
              <a:buFontTx/>
              <a:buAutoNum type="arabicPeriod"/>
            </a:pPr>
            <a:r>
              <a:rPr lang="en-US" altLang="es-CL">
                <a:latin typeface="Arial" panose="020B0604020202020204" pitchFamily="34" charset="0"/>
                <a:ea typeface="ＭＳ Ｐゴシック" panose="020B0600070205080204" pitchFamily="34" charset="-128"/>
              </a:rPr>
              <a:t>For instance, optical tweezers has been used to study molecular motors. Here I am displaying one example that is relevant to this project, in which we are able to monitor the transcription activity of a single RNA polymerase molecule from E. coli. </a:t>
            </a:r>
          </a:p>
          <a:p>
            <a:pPr marL="238125" indent="-238125">
              <a:lnSpc>
                <a:spcPct val="90000"/>
              </a:lnSpc>
              <a:buFontTx/>
              <a:buAutoNum type="arabicPeriod"/>
            </a:pPr>
            <a:r>
              <a:rPr lang="en-US" altLang="es-CL">
                <a:latin typeface="Arial" panose="020B0604020202020204" pitchFamily="34" charset="0"/>
                <a:ea typeface="ＭＳ Ｐゴシック" panose="020B0600070205080204" pitchFamily="34" charset="-128"/>
              </a:rPr>
              <a:t>How do we do this experiment?</a:t>
            </a:r>
          </a:p>
          <a:p>
            <a:pPr marL="238125" indent="-238125">
              <a:lnSpc>
                <a:spcPct val="90000"/>
              </a:lnSpc>
              <a:buFontTx/>
              <a:buAutoNum type="arabicPeriod"/>
            </a:pPr>
            <a:r>
              <a:rPr lang="en-US" altLang="es-CL">
                <a:latin typeface="Arial" panose="020B0604020202020204" pitchFamily="34" charset="0"/>
                <a:ea typeface="ＭＳ Ｐゴシック" panose="020B0600070205080204" pitchFamily="34" charset="-128"/>
              </a:rPr>
              <a:t>What do we measure? Cambios de extension en funcion al tiempo.</a:t>
            </a:r>
          </a:p>
          <a:p>
            <a:pPr marL="238125" indent="-238125">
              <a:lnSpc>
                <a:spcPct val="90000"/>
              </a:lnSpc>
              <a:buFontTx/>
              <a:buAutoNum type="arabicPeriod"/>
            </a:pPr>
            <a:r>
              <a:rPr lang="en-US" altLang="es-CL">
                <a:latin typeface="Arial" panose="020B0604020202020204" pitchFamily="34" charset="0"/>
                <a:ea typeface="ＭＳ Ｐゴシック" panose="020B0600070205080204" pitchFamily="34" charset="-128"/>
              </a:rPr>
              <a:t>On the right hand side I am showing a typical trace of the transcription activity of RNA polymerase of E. coli. As you can, transcription is not a continuous process. In fact, it is interrupted by pauses. This pauses are of different duration and occur stochastically. Therefore, with this technique we can observe different dynamic behaviors of the enzyme during transcription. This type of information is very hard to obtain using traditional bulk experiments.</a:t>
            </a:r>
          </a:p>
          <a:p>
            <a:pPr marL="238125" indent="-238125">
              <a:lnSpc>
                <a:spcPct val="90000"/>
              </a:lnSpc>
              <a:buFontTx/>
              <a:buAutoNum type="arabicPeriod"/>
            </a:pPr>
            <a:r>
              <a:rPr lang="en-US" altLang="es-CL">
                <a:latin typeface="Arial" panose="020B0604020202020204" pitchFamily="34" charset="0"/>
                <a:ea typeface="ＭＳ Ｐゴシック" panose="020B0600070205080204" pitchFamily="34" charset="-128"/>
              </a:rPr>
              <a:t>Having this type of information, then we can identify the mechanism by which transcription is slowed down due to rifampicin binding. Is it by decreasing the velocity of the transcript? Or is it by increasing the duration of the pauses? Or is it by increasing the frequency of pauses? Or any combination of these potential effect? All of them will result into the slowing down of the enzyme, but by different mechanisms?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F109430D-3B7B-99D7-40F6-F0BE76A9918E}"/>
              </a:ext>
            </a:extLst>
          </p:cNvPr>
          <p:cNvSpPr>
            <a:spLocks noRot="1" noChangeArrowheads="1" noTextEdit="1"/>
          </p:cNvSpPr>
          <p:nvPr>
            <p:ph type="sldImg"/>
          </p:nvPr>
        </p:nvSpPr>
        <p:spPr>
          <a:ln/>
        </p:spPr>
      </p:sp>
      <p:sp>
        <p:nvSpPr>
          <p:cNvPr id="36866" name="Rectangle 3">
            <a:extLst>
              <a:ext uri="{FF2B5EF4-FFF2-40B4-BE49-F238E27FC236}">
                <a16:creationId xmlns:a16="http://schemas.microsoft.com/office/drawing/2014/main" id="{28E6A8B7-BC7A-D6B2-6AB4-E728104395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0D63D2F9-A9A9-B2A1-2977-B23FD666D3EA}"/>
              </a:ext>
            </a:extLst>
          </p:cNvPr>
          <p:cNvSpPr>
            <a:spLocks noRot="1" noChangeArrowheads="1" noTextEdit="1"/>
          </p:cNvSpPr>
          <p:nvPr>
            <p:ph type="sldImg"/>
          </p:nvPr>
        </p:nvSpPr>
        <p:spPr>
          <a:ln/>
        </p:spPr>
      </p:sp>
      <p:sp>
        <p:nvSpPr>
          <p:cNvPr id="44034" name="Rectangle 3">
            <a:extLst>
              <a:ext uri="{FF2B5EF4-FFF2-40B4-BE49-F238E27FC236}">
                <a16:creationId xmlns:a16="http://schemas.microsoft.com/office/drawing/2014/main" id="{52BE4F34-F258-9014-D935-1B6BF3E84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7F5248F-B55E-6743-A2D7-66710769128E}"/>
              </a:ext>
            </a:extLst>
          </p:cNvPr>
          <p:cNvSpPr>
            <a:spLocks noRot="1" noChangeArrowheads="1" noTextEdit="1"/>
          </p:cNvSpPr>
          <p:nvPr>
            <p:ph type="sldImg"/>
          </p:nvPr>
        </p:nvSpPr>
        <p:spPr>
          <a:ln/>
        </p:spPr>
      </p:sp>
      <p:sp>
        <p:nvSpPr>
          <p:cNvPr id="46082" name="Rectangle 3">
            <a:extLst>
              <a:ext uri="{FF2B5EF4-FFF2-40B4-BE49-F238E27FC236}">
                <a16:creationId xmlns:a16="http://schemas.microsoft.com/office/drawing/2014/main" id="{356C1CA9-8402-8A0A-1873-AE0787CA7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L">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DA99FF1-1280-8EB0-6AFE-DC5B08AE4F99}"/>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42A1A0A3-86F2-157D-E6A8-26873F81A7D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425F3F26-EFC9-D13B-64C4-5ED62BA9841C}"/>
              </a:ext>
            </a:extLst>
          </p:cNvPr>
          <p:cNvSpPr>
            <a:spLocks noGrp="1" noChangeArrowheads="1"/>
          </p:cNvSpPr>
          <p:nvPr>
            <p:ph type="sldNum" sz="quarter" idx="12"/>
          </p:nvPr>
        </p:nvSpPr>
        <p:spPr>
          <a:ln/>
        </p:spPr>
        <p:txBody>
          <a:bodyPr/>
          <a:lstStyle>
            <a:lvl1pPr>
              <a:defRPr/>
            </a:lvl1pPr>
          </a:lstStyle>
          <a:p>
            <a:pPr>
              <a:defRPr/>
            </a:pPr>
            <a:fld id="{31696630-1084-0849-BC7C-789539F292DA}" type="slidenum">
              <a:rPr lang="es-ES" altLang="es-CL"/>
              <a:pPr>
                <a:defRPr/>
              </a:pPr>
              <a:t>‹Nº›</a:t>
            </a:fld>
            <a:endParaRPr lang="es-ES" altLang="es-CL"/>
          </a:p>
        </p:txBody>
      </p:sp>
    </p:spTree>
    <p:extLst>
      <p:ext uri="{BB962C8B-B14F-4D97-AF65-F5344CB8AC3E}">
        <p14:creationId xmlns:p14="http://schemas.microsoft.com/office/powerpoint/2010/main" val="136280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AB0602-6D17-453B-C4F0-1C7D7CC02C7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77FFDDEC-7239-D5C6-A04F-62DA1401BBA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996A5BF9-1F03-2662-8DC8-CA4872384F7A}"/>
              </a:ext>
            </a:extLst>
          </p:cNvPr>
          <p:cNvSpPr>
            <a:spLocks noGrp="1" noChangeArrowheads="1"/>
          </p:cNvSpPr>
          <p:nvPr>
            <p:ph type="sldNum" sz="quarter" idx="12"/>
          </p:nvPr>
        </p:nvSpPr>
        <p:spPr>
          <a:ln/>
        </p:spPr>
        <p:txBody>
          <a:bodyPr/>
          <a:lstStyle>
            <a:lvl1pPr>
              <a:defRPr/>
            </a:lvl1pPr>
          </a:lstStyle>
          <a:p>
            <a:pPr>
              <a:defRPr/>
            </a:pPr>
            <a:fld id="{B275D480-810F-CE44-BE0D-B5A5113C9328}" type="slidenum">
              <a:rPr lang="es-ES" altLang="es-CL"/>
              <a:pPr>
                <a:defRPr/>
              </a:pPr>
              <a:t>‹Nº›</a:t>
            </a:fld>
            <a:endParaRPr lang="es-ES" altLang="es-CL"/>
          </a:p>
        </p:txBody>
      </p:sp>
    </p:spTree>
    <p:extLst>
      <p:ext uri="{BB962C8B-B14F-4D97-AF65-F5344CB8AC3E}">
        <p14:creationId xmlns:p14="http://schemas.microsoft.com/office/powerpoint/2010/main" val="264324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8B403A-678F-9865-47A8-60A4FDAABCE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38141303-58F6-8017-3527-66703E02AC7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C08211D0-3EF0-3CCD-3B5B-C22CB795AB69}"/>
              </a:ext>
            </a:extLst>
          </p:cNvPr>
          <p:cNvSpPr>
            <a:spLocks noGrp="1" noChangeArrowheads="1"/>
          </p:cNvSpPr>
          <p:nvPr>
            <p:ph type="sldNum" sz="quarter" idx="12"/>
          </p:nvPr>
        </p:nvSpPr>
        <p:spPr>
          <a:ln/>
        </p:spPr>
        <p:txBody>
          <a:bodyPr/>
          <a:lstStyle>
            <a:lvl1pPr>
              <a:defRPr/>
            </a:lvl1pPr>
          </a:lstStyle>
          <a:p>
            <a:pPr>
              <a:defRPr/>
            </a:pPr>
            <a:fld id="{BF2101BA-8B14-204F-913F-32064D62CB6D}" type="slidenum">
              <a:rPr lang="es-ES" altLang="es-CL"/>
              <a:pPr>
                <a:defRPr/>
              </a:pPr>
              <a:t>‹Nº›</a:t>
            </a:fld>
            <a:endParaRPr lang="es-ES" altLang="es-CL"/>
          </a:p>
        </p:txBody>
      </p:sp>
    </p:spTree>
    <p:extLst>
      <p:ext uri="{BB962C8B-B14F-4D97-AF65-F5344CB8AC3E}">
        <p14:creationId xmlns:p14="http://schemas.microsoft.com/office/powerpoint/2010/main" val="4231305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6C2C0C3-EDDB-CC8F-55A8-8F642B6C700B}"/>
              </a:ext>
            </a:extLst>
          </p:cNvPr>
          <p:cNvSpPr>
            <a:spLocks noGrp="1" noChangeArrowheads="1"/>
          </p:cNvSpPr>
          <p:nvPr>
            <p:ph type="dt" sz="half" idx="10"/>
          </p:nvPr>
        </p:nvSpPr>
        <p:spPr>
          <a:ln/>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302EB313-EFA9-9F5A-BDB9-271B1CBB622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EE708ED2-0A2B-7360-AC46-3432000292B3}"/>
              </a:ext>
            </a:extLst>
          </p:cNvPr>
          <p:cNvSpPr>
            <a:spLocks noGrp="1" noChangeArrowheads="1"/>
          </p:cNvSpPr>
          <p:nvPr>
            <p:ph type="sldNum" sz="quarter" idx="12"/>
          </p:nvPr>
        </p:nvSpPr>
        <p:spPr>
          <a:ln/>
        </p:spPr>
        <p:txBody>
          <a:bodyPr/>
          <a:lstStyle>
            <a:lvl1pPr>
              <a:defRPr/>
            </a:lvl1pPr>
          </a:lstStyle>
          <a:p>
            <a:pPr>
              <a:defRPr/>
            </a:pPr>
            <a:fld id="{6AFC5DB0-C0FC-C046-BBF6-151A86FFBE6C}" type="slidenum">
              <a:rPr lang="es-ES" altLang="es-CL"/>
              <a:pPr>
                <a:defRPr/>
              </a:pPr>
              <a:t>‹Nº›</a:t>
            </a:fld>
            <a:endParaRPr lang="es-ES" altLang="es-CL"/>
          </a:p>
        </p:txBody>
      </p:sp>
    </p:spTree>
    <p:extLst>
      <p:ext uri="{BB962C8B-B14F-4D97-AF65-F5344CB8AC3E}">
        <p14:creationId xmlns:p14="http://schemas.microsoft.com/office/powerpoint/2010/main" val="64638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74CD159-73DD-E867-79AC-663DE96D09C6}"/>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3A3B8D4D-5244-FE4A-2AE4-682C65FB272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244EC430-AF31-BE1C-CCAB-DFE2C28D5F8B}"/>
              </a:ext>
            </a:extLst>
          </p:cNvPr>
          <p:cNvSpPr>
            <a:spLocks noGrp="1" noChangeArrowheads="1"/>
          </p:cNvSpPr>
          <p:nvPr>
            <p:ph type="sldNum" sz="quarter" idx="12"/>
          </p:nvPr>
        </p:nvSpPr>
        <p:spPr>
          <a:ln/>
        </p:spPr>
        <p:txBody>
          <a:bodyPr/>
          <a:lstStyle>
            <a:lvl1pPr>
              <a:defRPr/>
            </a:lvl1pPr>
          </a:lstStyle>
          <a:p>
            <a:pPr>
              <a:defRPr/>
            </a:pPr>
            <a:fld id="{184AFF66-DB79-AD48-901E-8E76F4B3BCCC}" type="slidenum">
              <a:rPr lang="es-ES" altLang="es-CL"/>
              <a:pPr>
                <a:defRPr/>
              </a:pPr>
              <a:t>‹Nº›</a:t>
            </a:fld>
            <a:endParaRPr lang="es-ES" altLang="es-CL"/>
          </a:p>
        </p:txBody>
      </p:sp>
    </p:spTree>
    <p:extLst>
      <p:ext uri="{BB962C8B-B14F-4D97-AF65-F5344CB8AC3E}">
        <p14:creationId xmlns:p14="http://schemas.microsoft.com/office/powerpoint/2010/main" val="3023391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7116C9EA-2AFE-EB61-98C0-901BE26B6501}"/>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11A744DE-477A-794A-2E9C-91814F02605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E277F9D4-E02C-F028-F6BD-188C27C28067}"/>
              </a:ext>
            </a:extLst>
          </p:cNvPr>
          <p:cNvSpPr>
            <a:spLocks noGrp="1" noChangeArrowheads="1"/>
          </p:cNvSpPr>
          <p:nvPr>
            <p:ph type="sldNum" sz="quarter" idx="12"/>
          </p:nvPr>
        </p:nvSpPr>
        <p:spPr>
          <a:ln/>
        </p:spPr>
        <p:txBody>
          <a:bodyPr/>
          <a:lstStyle>
            <a:lvl1pPr>
              <a:defRPr/>
            </a:lvl1pPr>
          </a:lstStyle>
          <a:p>
            <a:pPr>
              <a:defRPr/>
            </a:pPr>
            <a:fld id="{B5069C91-B638-734A-9502-D935595BD368}" type="slidenum">
              <a:rPr lang="es-ES" altLang="es-CL"/>
              <a:pPr>
                <a:defRPr/>
              </a:pPr>
              <a:t>‹Nº›</a:t>
            </a:fld>
            <a:endParaRPr lang="es-ES" altLang="es-CL"/>
          </a:p>
        </p:txBody>
      </p:sp>
    </p:spTree>
    <p:extLst>
      <p:ext uri="{BB962C8B-B14F-4D97-AF65-F5344CB8AC3E}">
        <p14:creationId xmlns:p14="http://schemas.microsoft.com/office/powerpoint/2010/main" val="3078796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a:t>Haga clic para modificar el estilo de título del patrón</a:t>
            </a:r>
            <a:endParaRPr lang="es-CL"/>
          </a:p>
        </p:txBody>
      </p:sp>
      <p:sp>
        <p:nvSpPr>
          <p:cNvPr id="3" name="2 Marcador de contenido"/>
          <p:cNvSpPr>
            <a:spLocks noGrp="1"/>
          </p:cNvSpPr>
          <p:nvPr>
            <p:ph sz="quarter" idx="1"/>
          </p:nvPr>
        </p:nvSpPr>
        <p:spPr>
          <a:xfrm>
            <a:off x="457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quarter" idx="2"/>
          </p:nvPr>
        </p:nvSpPr>
        <p:spPr>
          <a:xfrm>
            <a:off x="4648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contenido"/>
          <p:cNvSpPr>
            <a:spLocks noGrp="1"/>
          </p:cNvSpPr>
          <p:nvPr>
            <p:ph sz="quarter" idx="3"/>
          </p:nvPr>
        </p:nvSpPr>
        <p:spPr>
          <a:xfrm>
            <a:off x="457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contenido"/>
          <p:cNvSpPr>
            <a:spLocks noGrp="1"/>
          </p:cNvSpPr>
          <p:nvPr>
            <p:ph sz="quarter" idx="4"/>
          </p:nvPr>
        </p:nvSpPr>
        <p:spPr>
          <a:xfrm>
            <a:off x="4648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Rectangle 4">
            <a:extLst>
              <a:ext uri="{FF2B5EF4-FFF2-40B4-BE49-F238E27FC236}">
                <a16:creationId xmlns:a16="http://schemas.microsoft.com/office/drawing/2014/main" id="{CEAF34C9-7567-BDE1-781A-0B33F0C7B5F0}"/>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CC48AFBC-8081-91EC-C410-25A2E984CD8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5CDEA880-6C87-C672-A7C7-6889EBD45127}"/>
              </a:ext>
            </a:extLst>
          </p:cNvPr>
          <p:cNvSpPr>
            <a:spLocks noGrp="1" noChangeArrowheads="1"/>
          </p:cNvSpPr>
          <p:nvPr>
            <p:ph type="sldNum" sz="quarter" idx="12"/>
          </p:nvPr>
        </p:nvSpPr>
        <p:spPr>
          <a:ln/>
        </p:spPr>
        <p:txBody>
          <a:bodyPr/>
          <a:lstStyle>
            <a:lvl1pPr>
              <a:defRPr/>
            </a:lvl1pPr>
          </a:lstStyle>
          <a:p>
            <a:pPr>
              <a:defRPr/>
            </a:pPr>
            <a:fld id="{074F6FD1-35E5-694A-9E62-FF41A292681D}" type="slidenum">
              <a:rPr lang="es-ES" altLang="es-CL"/>
              <a:pPr>
                <a:defRPr/>
              </a:pPr>
              <a:t>‹Nº›</a:t>
            </a:fld>
            <a:endParaRPr lang="es-ES" altLang="es-CL"/>
          </a:p>
        </p:txBody>
      </p:sp>
    </p:spTree>
    <p:extLst>
      <p:ext uri="{BB962C8B-B14F-4D97-AF65-F5344CB8AC3E}">
        <p14:creationId xmlns:p14="http://schemas.microsoft.com/office/powerpoint/2010/main" val="417871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7197C2-A790-C149-1027-5091E3B3E88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FA84DE71-5421-A6BF-FACC-6C871570B60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B98F65E5-0717-500B-7EDA-92449EC07593}"/>
              </a:ext>
            </a:extLst>
          </p:cNvPr>
          <p:cNvSpPr>
            <a:spLocks noGrp="1" noChangeArrowheads="1"/>
          </p:cNvSpPr>
          <p:nvPr>
            <p:ph type="sldNum" sz="quarter" idx="12"/>
          </p:nvPr>
        </p:nvSpPr>
        <p:spPr>
          <a:ln/>
        </p:spPr>
        <p:txBody>
          <a:bodyPr/>
          <a:lstStyle>
            <a:lvl1pPr>
              <a:defRPr/>
            </a:lvl1pPr>
          </a:lstStyle>
          <a:p>
            <a:pPr>
              <a:defRPr/>
            </a:pPr>
            <a:fld id="{275E2BE5-8786-3948-B371-489A175AE7CC}" type="slidenum">
              <a:rPr lang="es-ES" altLang="es-CL"/>
              <a:pPr>
                <a:defRPr/>
              </a:pPr>
              <a:t>‹Nº›</a:t>
            </a:fld>
            <a:endParaRPr lang="es-ES" altLang="es-CL"/>
          </a:p>
        </p:txBody>
      </p:sp>
    </p:spTree>
    <p:extLst>
      <p:ext uri="{BB962C8B-B14F-4D97-AF65-F5344CB8AC3E}">
        <p14:creationId xmlns:p14="http://schemas.microsoft.com/office/powerpoint/2010/main" val="389969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09E6B75-8932-FDB8-03CE-F73A65A2C70B}"/>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E0149F54-9FE1-CCA1-3424-7E60A74BECD4}"/>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3952A04-6955-5992-961D-11F410FF4EDA}"/>
              </a:ext>
            </a:extLst>
          </p:cNvPr>
          <p:cNvSpPr>
            <a:spLocks noGrp="1" noChangeArrowheads="1"/>
          </p:cNvSpPr>
          <p:nvPr>
            <p:ph type="sldNum" sz="quarter" idx="12"/>
          </p:nvPr>
        </p:nvSpPr>
        <p:spPr>
          <a:ln/>
        </p:spPr>
        <p:txBody>
          <a:bodyPr/>
          <a:lstStyle>
            <a:lvl1pPr>
              <a:defRPr/>
            </a:lvl1pPr>
          </a:lstStyle>
          <a:p>
            <a:pPr>
              <a:defRPr/>
            </a:pPr>
            <a:fld id="{FD7C6502-ED4F-BE4F-97F1-69147A5129C4}" type="slidenum">
              <a:rPr lang="es-ES" altLang="es-CL"/>
              <a:pPr>
                <a:defRPr/>
              </a:pPr>
              <a:t>‹Nº›</a:t>
            </a:fld>
            <a:endParaRPr lang="es-ES" altLang="es-CL"/>
          </a:p>
        </p:txBody>
      </p:sp>
    </p:spTree>
    <p:extLst>
      <p:ext uri="{BB962C8B-B14F-4D97-AF65-F5344CB8AC3E}">
        <p14:creationId xmlns:p14="http://schemas.microsoft.com/office/powerpoint/2010/main" val="252190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4E29F-6A72-26A7-413D-29CE60957D27}"/>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BB2F846F-568B-09CE-449E-3E2D83FC98E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E9C1B6A3-C86B-5D46-1A93-6C298BA489AF}"/>
              </a:ext>
            </a:extLst>
          </p:cNvPr>
          <p:cNvSpPr>
            <a:spLocks noGrp="1" noChangeArrowheads="1"/>
          </p:cNvSpPr>
          <p:nvPr>
            <p:ph type="sldNum" sz="quarter" idx="12"/>
          </p:nvPr>
        </p:nvSpPr>
        <p:spPr>
          <a:ln/>
        </p:spPr>
        <p:txBody>
          <a:bodyPr/>
          <a:lstStyle>
            <a:lvl1pPr>
              <a:defRPr/>
            </a:lvl1pPr>
          </a:lstStyle>
          <a:p>
            <a:pPr>
              <a:defRPr/>
            </a:pPr>
            <a:fld id="{88C3A088-3834-814B-8EA1-E493AAE2FCA3}" type="slidenum">
              <a:rPr lang="es-ES" altLang="es-CL"/>
              <a:pPr>
                <a:defRPr/>
              </a:pPr>
              <a:t>‹Nº›</a:t>
            </a:fld>
            <a:endParaRPr lang="es-ES" altLang="es-CL"/>
          </a:p>
        </p:txBody>
      </p:sp>
    </p:spTree>
    <p:extLst>
      <p:ext uri="{BB962C8B-B14F-4D97-AF65-F5344CB8AC3E}">
        <p14:creationId xmlns:p14="http://schemas.microsoft.com/office/powerpoint/2010/main" val="64941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EDCC3F1-F75C-7D76-CD73-0131FD82EF11}"/>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B35367D8-1660-6FF9-544E-A8B232B385A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319E2F93-D781-8716-D092-F6CD342F96AA}"/>
              </a:ext>
            </a:extLst>
          </p:cNvPr>
          <p:cNvSpPr>
            <a:spLocks noGrp="1" noChangeArrowheads="1"/>
          </p:cNvSpPr>
          <p:nvPr>
            <p:ph type="sldNum" sz="quarter" idx="12"/>
          </p:nvPr>
        </p:nvSpPr>
        <p:spPr>
          <a:ln/>
        </p:spPr>
        <p:txBody>
          <a:bodyPr/>
          <a:lstStyle>
            <a:lvl1pPr>
              <a:defRPr/>
            </a:lvl1pPr>
          </a:lstStyle>
          <a:p>
            <a:pPr>
              <a:defRPr/>
            </a:pPr>
            <a:fld id="{E506C550-326A-4F42-A1D2-5293FB682714}" type="slidenum">
              <a:rPr lang="es-ES" altLang="es-CL"/>
              <a:pPr>
                <a:defRPr/>
              </a:pPr>
              <a:t>‹Nº›</a:t>
            </a:fld>
            <a:endParaRPr lang="es-ES" altLang="es-CL"/>
          </a:p>
        </p:txBody>
      </p:sp>
    </p:spTree>
    <p:extLst>
      <p:ext uri="{BB962C8B-B14F-4D97-AF65-F5344CB8AC3E}">
        <p14:creationId xmlns:p14="http://schemas.microsoft.com/office/powerpoint/2010/main" val="408048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FB0052-900A-475E-FDEB-B1425F73DF26}"/>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7D07EA7B-3DC9-14D0-5A31-1CC3AD60C931}"/>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A852D3F8-36D1-3D7F-58E3-4D1E61F42B7D}"/>
              </a:ext>
            </a:extLst>
          </p:cNvPr>
          <p:cNvSpPr>
            <a:spLocks noGrp="1" noChangeArrowheads="1"/>
          </p:cNvSpPr>
          <p:nvPr>
            <p:ph type="sldNum" sz="quarter" idx="12"/>
          </p:nvPr>
        </p:nvSpPr>
        <p:spPr>
          <a:ln/>
        </p:spPr>
        <p:txBody>
          <a:bodyPr/>
          <a:lstStyle>
            <a:lvl1pPr>
              <a:defRPr/>
            </a:lvl1pPr>
          </a:lstStyle>
          <a:p>
            <a:pPr>
              <a:defRPr/>
            </a:pPr>
            <a:fld id="{DDC953F9-040E-9443-A67E-61DA973AC29F}" type="slidenum">
              <a:rPr lang="es-ES" altLang="es-CL"/>
              <a:pPr>
                <a:defRPr/>
              </a:pPr>
              <a:t>‹Nº›</a:t>
            </a:fld>
            <a:endParaRPr lang="es-ES" altLang="es-CL"/>
          </a:p>
        </p:txBody>
      </p:sp>
    </p:spTree>
    <p:extLst>
      <p:ext uri="{BB962C8B-B14F-4D97-AF65-F5344CB8AC3E}">
        <p14:creationId xmlns:p14="http://schemas.microsoft.com/office/powerpoint/2010/main" val="21852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4D9D66-639F-840B-14B4-CE3E92007639}"/>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D4A8B479-8AB3-13E5-7322-C4D94EE0489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AA08B954-FF56-A812-C898-F6B79C5411F3}"/>
              </a:ext>
            </a:extLst>
          </p:cNvPr>
          <p:cNvSpPr>
            <a:spLocks noGrp="1" noChangeArrowheads="1"/>
          </p:cNvSpPr>
          <p:nvPr>
            <p:ph type="sldNum" sz="quarter" idx="12"/>
          </p:nvPr>
        </p:nvSpPr>
        <p:spPr>
          <a:ln/>
        </p:spPr>
        <p:txBody>
          <a:bodyPr/>
          <a:lstStyle>
            <a:lvl1pPr>
              <a:defRPr/>
            </a:lvl1pPr>
          </a:lstStyle>
          <a:p>
            <a:pPr>
              <a:defRPr/>
            </a:pPr>
            <a:fld id="{BA204842-F202-DB40-8F96-82AF63302F89}" type="slidenum">
              <a:rPr lang="es-ES" altLang="es-CL"/>
              <a:pPr>
                <a:defRPr/>
              </a:pPr>
              <a:t>‹Nº›</a:t>
            </a:fld>
            <a:endParaRPr lang="es-ES" altLang="es-CL"/>
          </a:p>
        </p:txBody>
      </p:sp>
    </p:spTree>
    <p:extLst>
      <p:ext uri="{BB962C8B-B14F-4D97-AF65-F5344CB8AC3E}">
        <p14:creationId xmlns:p14="http://schemas.microsoft.com/office/powerpoint/2010/main" val="113369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51160C-E7C0-A1CD-C83C-7DFA8A51514D}"/>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0DFC35A3-C2B6-752C-DE2A-0CE7844C0DF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FBADEEF0-701C-BDEE-C3AE-B3314BDCC1DB}"/>
              </a:ext>
            </a:extLst>
          </p:cNvPr>
          <p:cNvSpPr>
            <a:spLocks noGrp="1" noChangeArrowheads="1"/>
          </p:cNvSpPr>
          <p:nvPr>
            <p:ph type="sldNum" sz="quarter" idx="12"/>
          </p:nvPr>
        </p:nvSpPr>
        <p:spPr>
          <a:ln/>
        </p:spPr>
        <p:txBody>
          <a:bodyPr/>
          <a:lstStyle>
            <a:lvl1pPr>
              <a:defRPr/>
            </a:lvl1pPr>
          </a:lstStyle>
          <a:p>
            <a:pPr>
              <a:defRPr/>
            </a:pPr>
            <a:fld id="{DC0523AB-A972-D040-A646-D690E4D6AA79}" type="slidenum">
              <a:rPr lang="es-ES" altLang="es-CL"/>
              <a:pPr>
                <a:defRPr/>
              </a:pPr>
              <a:t>‹Nº›</a:t>
            </a:fld>
            <a:endParaRPr lang="es-ES" altLang="es-CL"/>
          </a:p>
        </p:txBody>
      </p:sp>
    </p:spTree>
    <p:extLst>
      <p:ext uri="{BB962C8B-B14F-4D97-AF65-F5344CB8AC3E}">
        <p14:creationId xmlns:p14="http://schemas.microsoft.com/office/powerpoint/2010/main" val="122982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427659-A027-8F7E-4C7A-2B86CBC5224D}"/>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C5725252-B772-FF46-07C1-D428238D3FA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0E387DA8-8639-53F7-9533-8B22036F4408}"/>
              </a:ext>
            </a:extLst>
          </p:cNvPr>
          <p:cNvSpPr>
            <a:spLocks noGrp="1" noChangeArrowheads="1"/>
          </p:cNvSpPr>
          <p:nvPr>
            <p:ph type="sldNum" sz="quarter" idx="12"/>
          </p:nvPr>
        </p:nvSpPr>
        <p:spPr>
          <a:ln/>
        </p:spPr>
        <p:txBody>
          <a:bodyPr/>
          <a:lstStyle>
            <a:lvl1pPr>
              <a:defRPr/>
            </a:lvl1pPr>
          </a:lstStyle>
          <a:p>
            <a:pPr>
              <a:defRPr/>
            </a:pPr>
            <a:fld id="{BF4F0389-DC63-F148-A794-E8A3C76371DF}" type="slidenum">
              <a:rPr lang="es-ES" altLang="es-CL"/>
              <a:pPr>
                <a:defRPr/>
              </a:pPr>
              <a:t>‹Nº›</a:t>
            </a:fld>
            <a:endParaRPr lang="es-ES" altLang="es-CL"/>
          </a:p>
        </p:txBody>
      </p:sp>
    </p:spTree>
    <p:extLst>
      <p:ext uri="{BB962C8B-B14F-4D97-AF65-F5344CB8AC3E}">
        <p14:creationId xmlns:p14="http://schemas.microsoft.com/office/powerpoint/2010/main" val="418471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A48DFA-335C-23B1-4ECA-92A3AEC5675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L"/>
              <a:t>Haga clic para cambiar el estilo de título	</a:t>
            </a:r>
          </a:p>
        </p:txBody>
      </p:sp>
      <p:sp>
        <p:nvSpPr>
          <p:cNvPr id="1027" name="Rectangle 3">
            <a:extLst>
              <a:ext uri="{FF2B5EF4-FFF2-40B4-BE49-F238E27FC236}">
                <a16:creationId xmlns:a16="http://schemas.microsoft.com/office/drawing/2014/main" id="{FC9CC30B-811A-6638-D24E-382591E111F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p>
        </p:txBody>
      </p:sp>
      <p:sp>
        <p:nvSpPr>
          <p:cNvPr id="1028" name="Rectangle 4">
            <a:extLst>
              <a:ext uri="{FF2B5EF4-FFF2-40B4-BE49-F238E27FC236}">
                <a16:creationId xmlns:a16="http://schemas.microsoft.com/office/drawing/2014/main" id="{85AC6C24-6278-B774-6CD1-CFF1E715004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s-ES"/>
          </a:p>
        </p:txBody>
      </p:sp>
      <p:sp>
        <p:nvSpPr>
          <p:cNvPr id="1029" name="Rectangle 5">
            <a:extLst>
              <a:ext uri="{FF2B5EF4-FFF2-40B4-BE49-F238E27FC236}">
                <a16:creationId xmlns:a16="http://schemas.microsoft.com/office/drawing/2014/main" id="{CDE1E5A8-8E3A-A758-FBF1-A3267509424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s-ES"/>
          </a:p>
        </p:txBody>
      </p:sp>
      <p:sp>
        <p:nvSpPr>
          <p:cNvPr id="1030" name="Rectangle 6">
            <a:extLst>
              <a:ext uri="{FF2B5EF4-FFF2-40B4-BE49-F238E27FC236}">
                <a16:creationId xmlns:a16="http://schemas.microsoft.com/office/drawing/2014/main" id="{11281851-0621-ACDB-D1E7-6E450E8FB6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E6AF6C6-7F72-704C-87FA-F7B397CC72DA}" type="slidenum">
              <a:rPr lang="es-ES" altLang="es-CL"/>
              <a:pPr>
                <a:defRPr/>
              </a:pPr>
              <a:t>‹Nº›</a:t>
            </a:fld>
            <a:endParaRPr lang="es-ES" alt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file:////http/::www.uchile.cl:image.js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oleObject" Target="../embeddings/oleObject3.bin"/><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4.bin"/><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0A886890-5EDC-57AB-1B6C-41926EC984DC}"/>
              </a:ext>
            </a:extLst>
          </p:cNvPr>
          <p:cNvSpPr>
            <a:spLocks noGrp="1" noChangeArrowheads="1"/>
          </p:cNvSpPr>
          <p:nvPr>
            <p:ph type="body" idx="4294967295"/>
          </p:nvPr>
        </p:nvSpPr>
        <p:spPr>
          <a:xfrm>
            <a:off x="0" y="1676400"/>
            <a:ext cx="9144000" cy="4800600"/>
          </a:xfrm>
        </p:spPr>
        <p:txBody>
          <a:bodyPr/>
          <a:lstStyle/>
          <a:p>
            <a:pPr fontAlgn="ctr">
              <a:lnSpc>
                <a:spcPct val="90000"/>
              </a:lnSpc>
              <a:buFontTx/>
              <a:buNone/>
            </a:pPr>
            <a:endParaRPr lang="es-ES" altLang="es-CL" sz="2800" dirty="0">
              <a:ea typeface="ＭＳ Ｐゴシック" panose="020B0600070205080204" pitchFamily="34" charset="-128"/>
            </a:endParaRPr>
          </a:p>
          <a:p>
            <a:pPr algn="ctr" fontAlgn="ctr">
              <a:lnSpc>
                <a:spcPct val="90000"/>
              </a:lnSpc>
              <a:buFontTx/>
              <a:buNone/>
            </a:pPr>
            <a:r>
              <a:rPr lang="es-ES" altLang="es-CL" sz="2800" dirty="0">
                <a:ea typeface="ＭＳ Ｐゴシック" panose="020B0600070205080204" pitchFamily="34" charset="-128"/>
              </a:rPr>
              <a:t>Curso Estructura y Función de Proteínas</a:t>
            </a:r>
          </a:p>
          <a:p>
            <a:pPr algn="ctr" fontAlgn="ctr">
              <a:lnSpc>
                <a:spcPct val="90000"/>
              </a:lnSpc>
              <a:buFontTx/>
              <a:buNone/>
            </a:pPr>
            <a:endParaRPr lang="es-ES" altLang="es-CL" sz="2800" dirty="0">
              <a:ea typeface="ＭＳ Ｐゴシック" panose="020B0600070205080204" pitchFamily="34" charset="-128"/>
            </a:endParaRPr>
          </a:p>
          <a:p>
            <a:pPr algn="ctr" fontAlgn="ctr">
              <a:lnSpc>
                <a:spcPct val="90000"/>
              </a:lnSpc>
              <a:buFontTx/>
              <a:buNone/>
            </a:pPr>
            <a:r>
              <a:rPr lang="es-ES_tradnl" altLang="es-CL" sz="3000" dirty="0">
                <a:ea typeface="ＭＳ Ｐゴシック" panose="020B0600070205080204" pitchFamily="34" charset="-128"/>
              </a:rPr>
              <a:t>Bioquímica de Moléculas Individuales</a:t>
            </a:r>
            <a:endParaRPr lang="es-ES" altLang="es-CL" sz="3000" i="1" dirty="0">
              <a:ea typeface="ＭＳ Ｐゴシック" panose="020B0600070205080204" pitchFamily="34" charset="-128"/>
            </a:endParaRPr>
          </a:p>
          <a:p>
            <a:pPr algn="ctr" fontAlgn="ctr">
              <a:lnSpc>
                <a:spcPct val="90000"/>
              </a:lnSpc>
              <a:buFontTx/>
              <a:buNone/>
            </a:pPr>
            <a:endParaRPr lang="es-CL" altLang="es-CL" dirty="0">
              <a:ea typeface="ＭＳ Ｐゴシック" panose="020B0600070205080204" pitchFamily="34" charset="-128"/>
            </a:endParaRPr>
          </a:p>
          <a:p>
            <a:pPr algn="ctr" fontAlgn="ctr">
              <a:lnSpc>
                <a:spcPct val="90000"/>
              </a:lnSpc>
              <a:buFontTx/>
              <a:buNone/>
            </a:pPr>
            <a:endParaRPr lang="es-CL" altLang="es-CL" sz="2000" dirty="0">
              <a:ea typeface="ＭＳ Ｐゴシック" panose="020B0600070205080204" pitchFamily="34" charset="-128"/>
            </a:endParaRPr>
          </a:p>
          <a:p>
            <a:pPr algn="ctr" fontAlgn="ctr">
              <a:lnSpc>
                <a:spcPct val="90000"/>
              </a:lnSpc>
              <a:buFontTx/>
              <a:buNone/>
            </a:pPr>
            <a:endParaRPr lang="es-CL" altLang="es-CL" sz="2000" dirty="0">
              <a:ea typeface="ＭＳ Ｐゴシック" panose="020B0600070205080204" pitchFamily="34" charset="-128"/>
            </a:endParaRPr>
          </a:p>
          <a:p>
            <a:pPr algn="ctr" fontAlgn="ctr">
              <a:lnSpc>
                <a:spcPct val="90000"/>
              </a:lnSpc>
              <a:buFontTx/>
              <a:buNone/>
            </a:pPr>
            <a:r>
              <a:rPr lang="es-CL" altLang="es-CL" sz="1800" b="1" dirty="0">
                <a:ea typeface="ＭＳ Ｐゴシック" panose="020B0600070205080204" pitchFamily="34" charset="-128"/>
              </a:rPr>
              <a:t>Christian A.M. Wilson</a:t>
            </a:r>
          </a:p>
          <a:p>
            <a:pPr algn="ctr" fontAlgn="ctr">
              <a:lnSpc>
                <a:spcPct val="90000"/>
              </a:lnSpc>
              <a:buFontTx/>
              <a:buNone/>
            </a:pPr>
            <a:r>
              <a:rPr lang="es-CL" altLang="es-CL" sz="1800" dirty="0" err="1">
                <a:ea typeface="ＭＳ Ｐゴシック" panose="020B0600070205080204" pitchFamily="34" charset="-128"/>
              </a:rPr>
              <a:t>yitowilson@gmail.com</a:t>
            </a:r>
            <a:endParaRPr lang="es-CL" altLang="es-CL" sz="1800" dirty="0">
              <a:ea typeface="ＭＳ Ｐゴシック" panose="020B0600070205080204" pitchFamily="34" charset="-128"/>
            </a:endParaRPr>
          </a:p>
          <a:p>
            <a:pPr algn="ctr" fontAlgn="ctr">
              <a:lnSpc>
                <a:spcPct val="90000"/>
              </a:lnSpc>
              <a:buFontTx/>
              <a:buNone/>
            </a:pPr>
            <a:endParaRPr lang="es-CL" altLang="es-CL" sz="2000" dirty="0">
              <a:ea typeface="ＭＳ Ｐゴシック" panose="020B0600070205080204" pitchFamily="34" charset="-128"/>
            </a:endParaRPr>
          </a:p>
          <a:p>
            <a:pPr algn="ctr" fontAlgn="ctr">
              <a:lnSpc>
                <a:spcPct val="90000"/>
              </a:lnSpc>
              <a:buFontTx/>
              <a:buNone/>
            </a:pPr>
            <a:r>
              <a:rPr lang="es-CL" altLang="es-CL" sz="1800" dirty="0">
                <a:ea typeface="ＭＳ Ｐゴシック" panose="020B0600070205080204" pitchFamily="34" charset="-128"/>
              </a:rPr>
              <a:t>2023</a:t>
            </a:r>
          </a:p>
          <a:p>
            <a:pPr algn="ctr" fontAlgn="ctr">
              <a:lnSpc>
                <a:spcPct val="90000"/>
              </a:lnSpc>
              <a:buFontTx/>
              <a:buNone/>
            </a:pPr>
            <a:endParaRPr lang="es-CL" altLang="es-CL" sz="2000" b="1" dirty="0">
              <a:ea typeface="ＭＳ Ｐゴシック" panose="020B0600070205080204" pitchFamily="34" charset="-128"/>
            </a:endParaRPr>
          </a:p>
          <a:p>
            <a:pPr lvl="2" algn="just">
              <a:lnSpc>
                <a:spcPct val="90000"/>
              </a:lnSpc>
              <a:buFontTx/>
              <a:buNone/>
            </a:pPr>
            <a:endParaRPr lang="es-ES" altLang="es-CL" sz="2000" b="1" dirty="0">
              <a:ea typeface="ＭＳ Ｐゴシック" panose="020B0600070205080204" pitchFamily="34" charset="-128"/>
            </a:endParaRPr>
          </a:p>
        </p:txBody>
      </p:sp>
      <p:pic>
        <p:nvPicPr>
          <p:cNvPr id="18434" name="Picture 3" descr="Escudo Universidad de Chile">
            <a:extLst>
              <a:ext uri="{FF2B5EF4-FFF2-40B4-BE49-F238E27FC236}">
                <a16:creationId xmlns:a16="http://schemas.microsoft.com/office/drawing/2014/main" id="{C6D4DF59-F0E6-FA82-4649-42C5C9768C9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038600" y="304800"/>
            <a:ext cx="782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6">
            <a:extLst>
              <a:ext uri="{FF2B5EF4-FFF2-40B4-BE49-F238E27FC236}">
                <a16:creationId xmlns:a16="http://schemas.microsoft.com/office/drawing/2014/main" id="{4C94DEF7-992A-5AB4-2EC6-EB18809C8F4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B9F56B2-51FB-C84D-BCB4-E34D3254E74E}" type="slidenum">
              <a:rPr lang="es-ES" altLang="es-CL" sz="1400" smtClean="0"/>
              <a:pPr>
                <a:spcBef>
                  <a:spcPct val="0"/>
                </a:spcBef>
                <a:buFontTx/>
                <a:buNone/>
              </a:pPr>
              <a:t>10</a:t>
            </a:fld>
            <a:endParaRPr lang="es-ES" altLang="es-CL" sz="1400"/>
          </a:p>
        </p:txBody>
      </p:sp>
      <p:pic>
        <p:nvPicPr>
          <p:cNvPr id="32770" name="Picture 6">
            <a:extLst>
              <a:ext uri="{FF2B5EF4-FFF2-40B4-BE49-F238E27FC236}">
                <a16:creationId xmlns:a16="http://schemas.microsoft.com/office/drawing/2014/main" id="{25E0E7C3-09AE-B91B-6B15-2B876B48AFB3}"/>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2286000"/>
            <a:ext cx="3352800" cy="2636838"/>
          </a:xfrm>
          <a:noFill/>
        </p:spPr>
      </p:pic>
      <p:pic>
        <p:nvPicPr>
          <p:cNvPr id="32771" name="Picture 12">
            <a:extLst>
              <a:ext uri="{FF2B5EF4-FFF2-40B4-BE49-F238E27FC236}">
                <a16:creationId xmlns:a16="http://schemas.microsoft.com/office/drawing/2014/main" id="{3F6B090C-631D-FC74-FE16-05F1A946FCD1}"/>
              </a:ext>
            </a:extLst>
          </p:cNvPr>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28600" y="2133600"/>
            <a:ext cx="5181600" cy="3097213"/>
          </a:xfrm>
          <a:noFill/>
        </p:spPr>
      </p:pic>
      <p:sp>
        <p:nvSpPr>
          <p:cNvPr id="32772" name="Text Box 14">
            <a:extLst>
              <a:ext uri="{FF2B5EF4-FFF2-40B4-BE49-F238E27FC236}">
                <a16:creationId xmlns:a16="http://schemas.microsoft.com/office/drawing/2014/main" id="{FF43B91A-85F0-AE0D-A1BA-A84CF1952215}"/>
              </a:ext>
            </a:extLst>
          </p:cNvPr>
          <p:cNvSpPr txBox="1">
            <a:spLocks noChangeArrowheads="1"/>
          </p:cNvSpPr>
          <p:nvPr/>
        </p:nvSpPr>
        <p:spPr bwMode="auto">
          <a:xfrm>
            <a:off x="533400" y="5867400"/>
            <a:ext cx="7467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600"/>
              <a:t>Mejia et al. (2008) </a:t>
            </a:r>
            <a:r>
              <a:rPr lang="en-US" altLang="es-CL" sz="1600" i="1"/>
              <a:t>J Mol Biol </a:t>
            </a:r>
            <a:r>
              <a:rPr lang="en-US" altLang="es-CL" sz="1600"/>
              <a:t>382, 628</a:t>
            </a:r>
          </a:p>
        </p:txBody>
      </p:sp>
      <p:sp>
        <p:nvSpPr>
          <p:cNvPr id="32773" name="Text Box 16">
            <a:extLst>
              <a:ext uri="{FF2B5EF4-FFF2-40B4-BE49-F238E27FC236}">
                <a16:creationId xmlns:a16="http://schemas.microsoft.com/office/drawing/2014/main" id="{762A0909-C478-410B-A060-22F146CA9AE2}"/>
              </a:ext>
            </a:extLst>
          </p:cNvPr>
          <p:cNvSpPr txBox="1">
            <a:spLocks noChangeArrowheads="1"/>
          </p:cNvSpPr>
          <p:nvPr/>
        </p:nvSpPr>
        <p:spPr bwMode="auto">
          <a:xfrm>
            <a:off x="1066800" y="3810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Importancia de los retrocesos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F47B1172-4800-B179-F2A1-859143DDABA3}"/>
              </a:ext>
            </a:extLst>
          </p:cNvPr>
          <p:cNvSpPr txBox="1">
            <a:spLocks noChangeArrowheads="1"/>
          </p:cNvSpPr>
          <p:nvPr/>
        </p:nvSpPr>
        <p:spPr bwMode="auto">
          <a:xfrm>
            <a:off x="4343400" y="4657725"/>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400"/>
              <a:t>Latorre et al.</a:t>
            </a:r>
            <a:endParaRPr lang="en-US" altLang="es-CL" sz="1400"/>
          </a:p>
        </p:txBody>
      </p:sp>
      <p:sp>
        <p:nvSpPr>
          <p:cNvPr id="34818" name="Line 3">
            <a:extLst>
              <a:ext uri="{FF2B5EF4-FFF2-40B4-BE49-F238E27FC236}">
                <a16:creationId xmlns:a16="http://schemas.microsoft.com/office/drawing/2014/main" id="{6D1C8918-1A85-1338-2163-C5AB327FD573}"/>
              </a:ext>
            </a:extLst>
          </p:cNvPr>
          <p:cNvSpPr>
            <a:spLocks noChangeShapeType="1"/>
          </p:cNvSpPr>
          <p:nvPr/>
        </p:nvSpPr>
        <p:spPr bwMode="auto">
          <a:xfrm>
            <a:off x="3657600" y="5114925"/>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4819" name="Picture 4">
            <a:extLst>
              <a:ext uri="{FF2B5EF4-FFF2-40B4-BE49-F238E27FC236}">
                <a16:creationId xmlns:a16="http://schemas.microsoft.com/office/drawing/2014/main" id="{68B0DB69-C151-7D07-F7D8-46FF5064F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39624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a:extLst>
              <a:ext uri="{FF2B5EF4-FFF2-40B4-BE49-F238E27FC236}">
                <a16:creationId xmlns:a16="http://schemas.microsoft.com/office/drawing/2014/main" id="{88360535-785D-0CC4-04FE-F40E29694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962525"/>
            <a:ext cx="4495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350px-Ion_channel">
            <a:extLst>
              <a:ext uri="{FF2B5EF4-FFF2-40B4-BE49-F238E27FC236}">
                <a16:creationId xmlns:a16="http://schemas.microsoft.com/office/drawing/2014/main" id="{BA846E51-98A5-F8AD-3504-7DAED04D3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38200"/>
            <a:ext cx="33337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822" name="Object 7">
            <a:extLst>
              <a:ext uri="{FF2B5EF4-FFF2-40B4-BE49-F238E27FC236}">
                <a16:creationId xmlns:a16="http://schemas.microsoft.com/office/drawing/2014/main" id="{22A165D9-B944-8938-AE96-BFB41F68F17C}"/>
              </a:ext>
            </a:extLst>
          </p:cNvPr>
          <p:cNvGraphicFramePr>
            <a:graphicFrameLocks noChangeAspect="1"/>
          </p:cNvGraphicFramePr>
          <p:nvPr/>
        </p:nvGraphicFramePr>
        <p:xfrm>
          <a:off x="4876800" y="1295400"/>
          <a:ext cx="3171825" cy="2552700"/>
        </p:xfrm>
        <a:graphic>
          <a:graphicData uri="http://schemas.openxmlformats.org/presentationml/2006/ole">
            <mc:AlternateContent xmlns:mc="http://schemas.openxmlformats.org/markup-compatibility/2006">
              <mc:Choice xmlns:v="urn:schemas-microsoft-com:vml" Requires="v">
                <p:oleObj name="Fotografía de Photo Editor" r:id="rId5" imgW="2114550" imgH="1701800" progId="MSPhotoEd.3">
                  <p:embed/>
                </p:oleObj>
              </mc:Choice>
              <mc:Fallback>
                <p:oleObj name="Fotografía de Photo Editor" r:id="rId5" imgW="2114550" imgH="1701800"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295400"/>
                        <a:ext cx="3171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4823" name="Text Box 8">
            <a:extLst>
              <a:ext uri="{FF2B5EF4-FFF2-40B4-BE49-F238E27FC236}">
                <a16:creationId xmlns:a16="http://schemas.microsoft.com/office/drawing/2014/main" id="{5A64A58F-7553-4155-E8F2-009F4BF25080}"/>
              </a:ext>
            </a:extLst>
          </p:cNvPr>
          <p:cNvSpPr txBox="1">
            <a:spLocks noChangeArrowheads="1"/>
          </p:cNvSpPr>
          <p:nvPr/>
        </p:nvSpPr>
        <p:spPr bwMode="auto">
          <a:xfrm>
            <a:off x="609600" y="3048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Primeros estudios de mol</a:t>
            </a:r>
            <a:r>
              <a:rPr lang="es-CL" altLang="es-CL" sz="2800"/>
              <a:t>éculas individuales</a:t>
            </a:r>
            <a:endParaRPr lang="en-US" altLang="es-CL" sz="2800"/>
          </a:p>
        </p:txBody>
      </p:sp>
      <p:sp>
        <p:nvSpPr>
          <p:cNvPr id="34824" name="Text Box 9">
            <a:extLst>
              <a:ext uri="{FF2B5EF4-FFF2-40B4-BE49-F238E27FC236}">
                <a16:creationId xmlns:a16="http://schemas.microsoft.com/office/drawing/2014/main" id="{79D7E546-818E-F247-2F57-49FF58092551}"/>
              </a:ext>
            </a:extLst>
          </p:cNvPr>
          <p:cNvSpPr txBox="1">
            <a:spLocks noChangeArrowheads="1"/>
          </p:cNvSpPr>
          <p:nvPr/>
        </p:nvSpPr>
        <p:spPr bwMode="auto">
          <a:xfrm>
            <a:off x="4800600" y="388620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1800"/>
              <a:t>Profesor Ram</a:t>
            </a:r>
            <a:r>
              <a:rPr lang="es-CL" altLang="es-CL" sz="1800"/>
              <a:t>ón Latorre</a:t>
            </a:r>
          </a:p>
          <a:p>
            <a:pPr algn="ctr" eaLnBrk="1" hangingPunct="1">
              <a:spcBef>
                <a:spcPct val="50000"/>
              </a:spcBef>
              <a:buFontTx/>
              <a:buNone/>
            </a:pPr>
            <a:r>
              <a:rPr lang="en-US" altLang="es-CL" sz="1200"/>
              <a:t>http://cinv.uv.cl/en/ramon-latorre-2/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028">
            <a:extLst>
              <a:ext uri="{FF2B5EF4-FFF2-40B4-BE49-F238E27FC236}">
                <a16:creationId xmlns:a16="http://schemas.microsoft.com/office/drawing/2014/main" id="{A817C51F-3D25-3659-0634-69A588091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3127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1029">
            <a:extLst>
              <a:ext uri="{FF2B5EF4-FFF2-40B4-BE49-F238E27FC236}">
                <a16:creationId xmlns:a16="http://schemas.microsoft.com/office/drawing/2014/main" id="{960BBB7F-98A9-C49C-EA55-E70228014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03325"/>
            <a:ext cx="358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030">
            <a:extLst>
              <a:ext uri="{FF2B5EF4-FFF2-40B4-BE49-F238E27FC236}">
                <a16:creationId xmlns:a16="http://schemas.microsoft.com/office/drawing/2014/main" id="{429B53ED-333B-AB6A-B653-79C9ACDAC03D}"/>
              </a:ext>
            </a:extLst>
          </p:cNvPr>
          <p:cNvSpPr txBox="1">
            <a:spLocks noChangeArrowheads="1"/>
          </p:cNvSpPr>
          <p:nvPr/>
        </p:nvSpPr>
        <p:spPr bwMode="auto">
          <a:xfrm>
            <a:off x="0" y="26670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Pinzas magn</a:t>
            </a:r>
            <a:r>
              <a:rPr lang="en-US" altLang="ja-JP" sz="1800"/>
              <a:t>é</a:t>
            </a:r>
            <a:r>
              <a:rPr lang="en-US" altLang="es-CL" sz="1800"/>
              <a:t>ticas</a:t>
            </a:r>
          </a:p>
        </p:txBody>
      </p:sp>
      <p:sp>
        <p:nvSpPr>
          <p:cNvPr id="35844" name="Text Box 1031">
            <a:extLst>
              <a:ext uri="{FF2B5EF4-FFF2-40B4-BE49-F238E27FC236}">
                <a16:creationId xmlns:a16="http://schemas.microsoft.com/office/drawing/2014/main" id="{F0849582-2A97-26E2-ED3F-C170864F073D}"/>
              </a:ext>
            </a:extLst>
          </p:cNvPr>
          <p:cNvSpPr txBox="1">
            <a:spLocks noChangeArrowheads="1"/>
          </p:cNvSpPr>
          <p:nvPr/>
        </p:nvSpPr>
        <p:spPr bwMode="auto">
          <a:xfrm>
            <a:off x="3505200" y="2667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Microscop</a:t>
            </a:r>
            <a:r>
              <a:rPr lang="en-US" altLang="ja-JP" sz="1800"/>
              <a:t>í</a:t>
            </a:r>
            <a:r>
              <a:rPr lang="en-US" altLang="es-CL" sz="1800"/>
              <a:t>a de fuerza at</a:t>
            </a:r>
            <a:r>
              <a:rPr lang="en-US" altLang="ja-JP" sz="1800"/>
              <a:t>ó</a:t>
            </a:r>
            <a:r>
              <a:rPr lang="en-US" altLang="es-CL" sz="1800"/>
              <a:t>mica</a:t>
            </a:r>
          </a:p>
        </p:txBody>
      </p:sp>
      <p:pic>
        <p:nvPicPr>
          <p:cNvPr id="35845" name="Picture 1032" descr="0890-3670-050620-26-1-3">
            <a:extLst>
              <a:ext uri="{FF2B5EF4-FFF2-40B4-BE49-F238E27FC236}">
                <a16:creationId xmlns:a16="http://schemas.microsoft.com/office/drawing/2014/main" id="{69312D0A-B5DA-8126-27D1-DDE746C88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305300"/>
            <a:ext cx="3810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033">
            <a:extLst>
              <a:ext uri="{FF2B5EF4-FFF2-40B4-BE49-F238E27FC236}">
                <a16:creationId xmlns:a16="http://schemas.microsoft.com/office/drawing/2014/main" id="{679C51D5-21BD-5214-9FA1-55999743229F}"/>
              </a:ext>
            </a:extLst>
          </p:cNvPr>
          <p:cNvSpPr txBox="1">
            <a:spLocks noChangeArrowheads="1"/>
          </p:cNvSpPr>
          <p:nvPr/>
        </p:nvSpPr>
        <p:spPr bwMode="auto">
          <a:xfrm>
            <a:off x="990600" y="53340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Pinzas ópticas</a:t>
            </a:r>
          </a:p>
        </p:txBody>
      </p:sp>
      <p:sp>
        <p:nvSpPr>
          <p:cNvPr id="35847" name="Text Box 1035">
            <a:extLst>
              <a:ext uri="{FF2B5EF4-FFF2-40B4-BE49-F238E27FC236}">
                <a16:creationId xmlns:a16="http://schemas.microsoft.com/office/drawing/2014/main" id="{08116EDE-EBC0-6B91-8736-6814564BBCA6}"/>
              </a:ext>
            </a:extLst>
          </p:cNvPr>
          <p:cNvSpPr txBox="1">
            <a:spLocks noChangeArrowheads="1"/>
          </p:cNvSpPr>
          <p:nvPr/>
        </p:nvSpPr>
        <p:spPr bwMode="auto">
          <a:xfrm>
            <a:off x="0" y="0"/>
            <a:ext cx="8839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fontAlgn="ctr" hangingPunct="1">
              <a:spcBef>
                <a:spcPct val="50000"/>
              </a:spcBef>
              <a:buFontTx/>
              <a:buNone/>
            </a:pPr>
            <a:r>
              <a:rPr lang="en-US" altLang="es-CL" sz="2800"/>
              <a:t>Diferentes m</a:t>
            </a:r>
            <a:r>
              <a:rPr lang="en-US" altLang="ja-JP" sz="2800"/>
              <a:t>é</a:t>
            </a:r>
            <a:r>
              <a:rPr lang="en-US" altLang="es-CL" sz="2800"/>
              <a:t>todos de manipulaci</a:t>
            </a:r>
            <a:r>
              <a:rPr lang="en-US" altLang="ja-JP" sz="2800"/>
              <a:t>ó</a:t>
            </a:r>
            <a:r>
              <a:rPr lang="en-US" altLang="es-CL" sz="2800"/>
              <a:t>n de mol</a:t>
            </a:r>
            <a:r>
              <a:rPr lang="en-US" altLang="ja-JP" sz="2800"/>
              <a:t>é</a:t>
            </a:r>
            <a:r>
              <a:rPr lang="en-US" altLang="es-CL" sz="2800"/>
              <a:t>culas individuales y aplicaci</a:t>
            </a:r>
            <a:r>
              <a:rPr lang="en-US" altLang="ja-JP" sz="2800"/>
              <a:t>ó</a:t>
            </a:r>
            <a:r>
              <a:rPr lang="en-US" altLang="es-CL" sz="2800"/>
              <a:t>n de fuerza</a:t>
            </a:r>
          </a:p>
        </p:txBody>
      </p:sp>
      <p:sp>
        <p:nvSpPr>
          <p:cNvPr id="35848" name="Text Box 1036">
            <a:extLst>
              <a:ext uri="{FF2B5EF4-FFF2-40B4-BE49-F238E27FC236}">
                <a16:creationId xmlns:a16="http://schemas.microsoft.com/office/drawing/2014/main" id="{2215788B-82BD-F512-17BF-FC6E82A83A5A}"/>
              </a:ext>
            </a:extLst>
          </p:cNvPr>
          <p:cNvSpPr txBox="1">
            <a:spLocks noChangeArrowheads="1"/>
          </p:cNvSpPr>
          <p:nvPr/>
        </p:nvSpPr>
        <p:spPr bwMode="auto">
          <a:xfrm>
            <a:off x="6553200" y="61722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Nature Methods (2008) 5:491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368F704-4A22-24AB-76A3-FEA0F5FB3D02}"/>
              </a:ext>
            </a:extLst>
          </p:cNvPr>
          <p:cNvSpPr>
            <a:spLocks noGrp="1" noChangeArrowheads="1"/>
          </p:cNvSpPr>
          <p:nvPr>
            <p:ph type="title"/>
          </p:nvPr>
        </p:nvSpPr>
        <p:spPr/>
        <p:txBody>
          <a:bodyPr/>
          <a:lstStyle/>
          <a:p>
            <a:endParaRPr lang="en-US" altLang="es-CL">
              <a:ea typeface="ＭＳ Ｐゴシック" panose="020B0600070205080204" pitchFamily="34" charset="-128"/>
            </a:endParaRPr>
          </a:p>
        </p:txBody>
      </p:sp>
      <p:sp>
        <p:nvSpPr>
          <p:cNvPr id="37890" name="Rectangle 3">
            <a:extLst>
              <a:ext uri="{FF2B5EF4-FFF2-40B4-BE49-F238E27FC236}">
                <a16:creationId xmlns:a16="http://schemas.microsoft.com/office/drawing/2014/main" id="{C6EF9E93-5C8E-7CD4-621C-4D085E7D945C}"/>
              </a:ext>
            </a:extLst>
          </p:cNvPr>
          <p:cNvSpPr>
            <a:spLocks noGrp="1" noChangeArrowheads="1"/>
          </p:cNvSpPr>
          <p:nvPr>
            <p:ph type="body" idx="1"/>
          </p:nvPr>
        </p:nvSpPr>
        <p:spPr>
          <a:xfrm>
            <a:off x="457200" y="2362200"/>
            <a:ext cx="8229600" cy="3763963"/>
          </a:xfrm>
        </p:spPr>
        <p:txBody>
          <a:bodyPr/>
          <a:lstStyle/>
          <a:p>
            <a:pPr algn="ctr"/>
            <a:r>
              <a:rPr lang="es-CL" altLang="es-CL" sz="4800">
                <a:ea typeface="ＭＳ Ｐゴシック" panose="020B0600070205080204" pitchFamily="34" charset="-128"/>
              </a:rPr>
              <a:t>Pinzas ópticas</a:t>
            </a:r>
            <a:endParaRPr lang="en-US" altLang="es-CL" sz="480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8761796E-93E5-96D8-7DD5-38F14202B437}"/>
              </a:ext>
            </a:extLst>
          </p:cNvPr>
          <p:cNvSpPr>
            <a:spLocks noChangeArrowheads="1"/>
          </p:cNvSpPr>
          <p:nvPr/>
        </p:nvSpPr>
        <p:spPr bwMode="auto">
          <a:xfrm>
            <a:off x="3581400" y="3048000"/>
            <a:ext cx="3657600" cy="41148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s-CL" sz="1800"/>
          </a:p>
        </p:txBody>
      </p:sp>
      <p:sp>
        <p:nvSpPr>
          <p:cNvPr id="38914" name="Rectangle 3">
            <a:extLst>
              <a:ext uri="{FF2B5EF4-FFF2-40B4-BE49-F238E27FC236}">
                <a16:creationId xmlns:a16="http://schemas.microsoft.com/office/drawing/2014/main" id="{A960AF37-4137-48FB-D745-0052DBC0531C}"/>
              </a:ext>
            </a:extLst>
          </p:cNvPr>
          <p:cNvSpPr>
            <a:spLocks noChangeArrowheads="1"/>
          </p:cNvSpPr>
          <p:nvPr/>
        </p:nvSpPr>
        <p:spPr bwMode="auto">
          <a:xfrm>
            <a:off x="0" y="762000"/>
            <a:ext cx="7239000" cy="2438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s-CL" sz="1800"/>
          </a:p>
        </p:txBody>
      </p:sp>
      <p:sp>
        <p:nvSpPr>
          <p:cNvPr id="38915" name="Rectangle 4">
            <a:extLst>
              <a:ext uri="{FF2B5EF4-FFF2-40B4-BE49-F238E27FC236}">
                <a16:creationId xmlns:a16="http://schemas.microsoft.com/office/drawing/2014/main" id="{20BF161C-CB89-E717-47B4-FE8F3221BC71}"/>
              </a:ext>
            </a:extLst>
          </p:cNvPr>
          <p:cNvSpPr>
            <a:spLocks noGrp="1" noChangeArrowheads="1"/>
          </p:cNvSpPr>
          <p:nvPr>
            <p:ph type="title"/>
          </p:nvPr>
        </p:nvSpPr>
        <p:spPr>
          <a:xfrm>
            <a:off x="-15875" y="0"/>
            <a:ext cx="9144000" cy="762000"/>
          </a:xfrm>
        </p:spPr>
        <p:txBody>
          <a:bodyPr/>
          <a:lstStyle/>
          <a:p>
            <a:r>
              <a:rPr lang="en-US" altLang="es-CL" sz="2800">
                <a:solidFill>
                  <a:schemeClr val="tx1"/>
                </a:solidFill>
                <a:ea typeface="ＭＳ Ｐゴシック" panose="020B0600070205080204" pitchFamily="34" charset="-128"/>
                <a:cs typeface="Arial" panose="020B0604020202020204" pitchFamily="34" charset="0"/>
              </a:rPr>
              <a:t>Arthur Ashkin construyó las primeras pinzas</a:t>
            </a:r>
          </a:p>
        </p:txBody>
      </p:sp>
      <p:pic>
        <p:nvPicPr>
          <p:cNvPr id="38916" name="Picture 5" descr="dual-beam figure">
            <a:extLst>
              <a:ext uri="{FF2B5EF4-FFF2-40B4-BE49-F238E27FC236}">
                <a16:creationId xmlns:a16="http://schemas.microsoft.com/office/drawing/2014/main" id="{FC1E0899-969C-93F7-4257-804EE6734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951163"/>
            <a:ext cx="3157538"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dual-beam title">
            <a:extLst>
              <a:ext uri="{FF2B5EF4-FFF2-40B4-BE49-F238E27FC236}">
                <a16:creationId xmlns:a16="http://schemas.microsoft.com/office/drawing/2014/main" id="{8591052F-0788-4043-B2BE-081D6B5CF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698658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7">
            <a:extLst>
              <a:ext uri="{FF2B5EF4-FFF2-40B4-BE49-F238E27FC236}">
                <a16:creationId xmlns:a16="http://schemas.microsoft.com/office/drawing/2014/main" id="{9207149F-8910-B53D-88FD-B649F7B91BB5}"/>
              </a:ext>
            </a:extLst>
          </p:cNvPr>
          <p:cNvSpPr txBox="1">
            <a:spLocks noChangeArrowheads="1"/>
          </p:cNvSpPr>
          <p:nvPr/>
        </p:nvSpPr>
        <p:spPr bwMode="auto">
          <a:xfrm>
            <a:off x="7467600" y="1066800"/>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400">
                <a:latin typeface="Comic Sans MS" panose="030F0902030302020204" pitchFamily="66" charset="0"/>
              </a:rPr>
              <a:t>1970</a:t>
            </a:r>
          </a:p>
        </p:txBody>
      </p:sp>
      <p:sp>
        <p:nvSpPr>
          <p:cNvPr id="38919" name="Line 8">
            <a:extLst>
              <a:ext uri="{FF2B5EF4-FFF2-40B4-BE49-F238E27FC236}">
                <a16:creationId xmlns:a16="http://schemas.microsoft.com/office/drawing/2014/main" id="{CC9CE2B6-E2CF-7181-824E-A62BE1E630BC}"/>
              </a:ext>
            </a:extLst>
          </p:cNvPr>
          <p:cNvSpPr>
            <a:spLocks noChangeShapeType="1"/>
          </p:cNvSpPr>
          <p:nvPr/>
        </p:nvSpPr>
        <p:spPr bwMode="auto">
          <a:xfrm flipH="1" flipV="1">
            <a:off x="7010400" y="1143000"/>
            <a:ext cx="4572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0" name="Text Box 9">
            <a:extLst>
              <a:ext uri="{FF2B5EF4-FFF2-40B4-BE49-F238E27FC236}">
                <a16:creationId xmlns:a16="http://schemas.microsoft.com/office/drawing/2014/main" id="{B75B68A8-F4F4-9A50-8E39-D339E6BABCE7}"/>
              </a:ext>
            </a:extLst>
          </p:cNvPr>
          <p:cNvSpPr txBox="1">
            <a:spLocks noChangeArrowheads="1"/>
          </p:cNvSpPr>
          <p:nvPr/>
        </p:nvSpPr>
        <p:spPr bwMode="auto">
          <a:xfrm>
            <a:off x="533400" y="3657600"/>
            <a:ext cx="261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400" i="1">
                <a:latin typeface="Comic Sans MS" panose="030F0902030302020204" pitchFamily="66" charset="0"/>
              </a:rPr>
              <a:t>Single-beam</a:t>
            </a:r>
            <a:r>
              <a:rPr lang="en-US" altLang="es-CL" sz="2400" i="1">
                <a:solidFill>
                  <a:srgbClr val="FFFF00"/>
                </a:solidFill>
                <a:latin typeface="Comic Sans MS" panose="030F0902030302020204" pitchFamily="66" charset="0"/>
              </a:rPr>
              <a:t> </a:t>
            </a:r>
            <a:r>
              <a:rPr lang="en-US" altLang="es-CL" sz="2400" i="1">
                <a:latin typeface="Comic Sans MS" panose="030F0902030302020204" pitchFamily="66" charset="0"/>
              </a:rPr>
              <a:t>trap</a:t>
            </a:r>
          </a:p>
        </p:txBody>
      </p:sp>
      <p:sp>
        <p:nvSpPr>
          <p:cNvPr id="38921" name="Text Box 10">
            <a:extLst>
              <a:ext uri="{FF2B5EF4-FFF2-40B4-BE49-F238E27FC236}">
                <a16:creationId xmlns:a16="http://schemas.microsoft.com/office/drawing/2014/main" id="{4F4C974B-5833-29C5-E077-B46DC2D43BDE}"/>
              </a:ext>
            </a:extLst>
          </p:cNvPr>
          <p:cNvSpPr txBox="1">
            <a:spLocks noChangeArrowheads="1"/>
          </p:cNvSpPr>
          <p:nvPr/>
        </p:nvSpPr>
        <p:spPr bwMode="auto">
          <a:xfrm>
            <a:off x="838200" y="4800600"/>
            <a:ext cx="236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400" i="1">
                <a:latin typeface="Comic Sans MS" panose="030F0902030302020204" pitchFamily="66" charset="0"/>
              </a:rPr>
              <a:t>Dual-beam</a:t>
            </a:r>
            <a:r>
              <a:rPr lang="en-US" altLang="es-CL" sz="2400" i="1">
                <a:solidFill>
                  <a:srgbClr val="FFFF00"/>
                </a:solidFill>
                <a:latin typeface="Comic Sans MS" panose="030F0902030302020204" pitchFamily="66" charset="0"/>
              </a:rPr>
              <a:t> </a:t>
            </a:r>
            <a:r>
              <a:rPr lang="en-US" altLang="es-CL" sz="2400" i="1">
                <a:latin typeface="Comic Sans MS" panose="030F0902030302020204" pitchFamily="66" charset="0"/>
              </a:rPr>
              <a:t>trap</a:t>
            </a:r>
          </a:p>
        </p:txBody>
      </p:sp>
      <p:sp>
        <p:nvSpPr>
          <p:cNvPr id="38922" name="Line 11">
            <a:extLst>
              <a:ext uri="{FF2B5EF4-FFF2-40B4-BE49-F238E27FC236}">
                <a16:creationId xmlns:a16="http://schemas.microsoft.com/office/drawing/2014/main" id="{E3F0A402-9577-6A2A-D796-9D0CB003CE0F}"/>
              </a:ext>
            </a:extLst>
          </p:cNvPr>
          <p:cNvSpPr>
            <a:spLocks noChangeShapeType="1"/>
          </p:cNvSpPr>
          <p:nvPr/>
        </p:nvSpPr>
        <p:spPr bwMode="auto">
          <a:xfrm>
            <a:off x="6629400" y="3581400"/>
            <a:ext cx="1828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3" name="Text Box 12">
            <a:extLst>
              <a:ext uri="{FF2B5EF4-FFF2-40B4-BE49-F238E27FC236}">
                <a16:creationId xmlns:a16="http://schemas.microsoft.com/office/drawing/2014/main" id="{707AF075-BB19-A940-58BF-21E7E3254500}"/>
              </a:ext>
            </a:extLst>
          </p:cNvPr>
          <p:cNvSpPr txBox="1">
            <a:spLocks noChangeArrowheads="1"/>
          </p:cNvSpPr>
          <p:nvPr/>
        </p:nvSpPr>
        <p:spPr bwMode="auto">
          <a:xfrm>
            <a:off x="7543800" y="3124200"/>
            <a:ext cx="1463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400" i="1">
                <a:latin typeface="Comic Sans MS" panose="030F0902030302020204" pitchFamily="66" charset="0"/>
              </a:rPr>
              <a:t>Axial escape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2C18A74E-0886-5164-8B66-A4606DEDC043}"/>
              </a:ext>
            </a:extLst>
          </p:cNvPr>
          <p:cNvSpPr>
            <a:spLocks noChangeArrowheads="1"/>
          </p:cNvSpPr>
          <p:nvPr/>
        </p:nvSpPr>
        <p:spPr bwMode="auto">
          <a:xfrm>
            <a:off x="1981200" y="1752600"/>
            <a:ext cx="7162800" cy="5105400"/>
          </a:xfrm>
          <a:prstGeom prst="rect">
            <a:avLst/>
          </a:prstGeom>
          <a:solidFill>
            <a:srgbClr val="0033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s-CL" sz="1800"/>
          </a:p>
        </p:txBody>
      </p:sp>
      <p:sp>
        <p:nvSpPr>
          <p:cNvPr id="39938" name="Rectangle 3">
            <a:extLst>
              <a:ext uri="{FF2B5EF4-FFF2-40B4-BE49-F238E27FC236}">
                <a16:creationId xmlns:a16="http://schemas.microsoft.com/office/drawing/2014/main" id="{2A721903-F69C-34FC-02E5-336FAD9C247F}"/>
              </a:ext>
            </a:extLst>
          </p:cNvPr>
          <p:cNvSpPr>
            <a:spLocks noGrp="1" noChangeArrowheads="1"/>
          </p:cNvSpPr>
          <p:nvPr>
            <p:ph type="title"/>
          </p:nvPr>
        </p:nvSpPr>
        <p:spPr>
          <a:xfrm>
            <a:off x="685800" y="304800"/>
            <a:ext cx="7772400" cy="1143000"/>
          </a:xfrm>
        </p:spPr>
        <p:txBody>
          <a:bodyPr/>
          <a:lstStyle/>
          <a:p>
            <a:r>
              <a:rPr lang="en-US" altLang="es-CL" sz="2800">
                <a:solidFill>
                  <a:schemeClr val="tx1"/>
                </a:solidFill>
                <a:ea typeface="ＭＳ Ｐゴシック" panose="020B0600070205080204" pitchFamily="34" charset="-128"/>
                <a:cs typeface="Arial" panose="020B0604020202020204" pitchFamily="34" charset="0"/>
              </a:rPr>
              <a:t>Atrapamiento de células</a:t>
            </a:r>
          </a:p>
        </p:txBody>
      </p:sp>
      <p:pic>
        <p:nvPicPr>
          <p:cNvPr id="39939" name="Picture 4" descr="INFRARED">
            <a:extLst>
              <a:ext uri="{FF2B5EF4-FFF2-40B4-BE49-F238E27FC236}">
                <a16:creationId xmlns:a16="http://schemas.microsoft.com/office/drawing/2014/main" id="{21156B97-2428-04D5-CC26-A4D79C75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81200"/>
            <a:ext cx="66294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5">
            <a:extLst>
              <a:ext uri="{FF2B5EF4-FFF2-40B4-BE49-F238E27FC236}">
                <a16:creationId xmlns:a16="http://schemas.microsoft.com/office/drawing/2014/main" id="{F44DFE17-8C34-A4E8-0681-9E34D17EAFA5}"/>
              </a:ext>
            </a:extLst>
          </p:cNvPr>
          <p:cNvSpPr txBox="1">
            <a:spLocks noChangeArrowheads="1"/>
          </p:cNvSpPr>
          <p:nvPr/>
        </p:nvSpPr>
        <p:spPr bwMode="auto">
          <a:xfrm>
            <a:off x="60325" y="2713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s-CL" sz="2400" i="1">
              <a:latin typeface="Comic Sans MS" panose="030F0902030302020204" pitchFamily="66" charset="0"/>
            </a:endParaRPr>
          </a:p>
        </p:txBody>
      </p:sp>
      <p:sp>
        <p:nvSpPr>
          <p:cNvPr id="39941" name="Text Box 6">
            <a:extLst>
              <a:ext uri="{FF2B5EF4-FFF2-40B4-BE49-F238E27FC236}">
                <a16:creationId xmlns:a16="http://schemas.microsoft.com/office/drawing/2014/main" id="{D3B80DFC-DB06-9459-FE2C-62DAF4800F3C}"/>
              </a:ext>
            </a:extLst>
          </p:cNvPr>
          <p:cNvSpPr txBox="1">
            <a:spLocks noChangeArrowheads="1"/>
          </p:cNvSpPr>
          <p:nvPr/>
        </p:nvSpPr>
        <p:spPr bwMode="auto">
          <a:xfrm>
            <a:off x="152400" y="2438400"/>
            <a:ext cx="1546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000" i="1">
                <a:latin typeface="Comic Sans MS" panose="030F0902030302020204" pitchFamily="66" charset="0"/>
              </a:rPr>
              <a:t>Trap live </a:t>
            </a:r>
          </a:p>
          <a:p>
            <a:pPr>
              <a:spcBef>
                <a:spcPct val="0"/>
              </a:spcBef>
              <a:buFontTx/>
              <a:buNone/>
            </a:pPr>
            <a:r>
              <a:rPr lang="en-US" altLang="es-CL" sz="2000" i="1">
                <a:latin typeface="Comic Sans MS" panose="030F0902030302020204" pitchFamily="66" charset="0"/>
              </a:rPr>
              <a:t>bacteria</a:t>
            </a:r>
          </a:p>
          <a:p>
            <a:pPr>
              <a:spcBef>
                <a:spcPct val="0"/>
              </a:spcBef>
              <a:buFontTx/>
              <a:buNone/>
            </a:pPr>
            <a:endParaRPr lang="en-US" altLang="es-CL" sz="2000" i="1">
              <a:latin typeface="Comic Sans MS" panose="030F0902030302020204" pitchFamily="66" charset="0"/>
            </a:endParaRPr>
          </a:p>
          <a:p>
            <a:pPr>
              <a:spcBef>
                <a:spcPct val="0"/>
              </a:spcBef>
              <a:buFontTx/>
              <a:buNone/>
            </a:pPr>
            <a:r>
              <a:rPr lang="en-US" altLang="es-CL" sz="2000" i="1">
                <a:latin typeface="Comic Sans MS" panose="030F0902030302020204" pitchFamily="66" charset="0"/>
              </a:rPr>
              <a:t>Sort living </a:t>
            </a:r>
          </a:p>
          <a:p>
            <a:pPr>
              <a:spcBef>
                <a:spcPct val="0"/>
              </a:spcBef>
              <a:buFontTx/>
              <a:buNone/>
            </a:pPr>
            <a:r>
              <a:rPr lang="en-US" altLang="es-CL" sz="2000" i="1">
                <a:latin typeface="Comic Sans MS" panose="030F0902030302020204" pitchFamily="66" charset="0"/>
              </a:rPr>
              <a:t>cells</a:t>
            </a:r>
          </a:p>
          <a:p>
            <a:pPr>
              <a:spcBef>
                <a:spcPct val="0"/>
              </a:spcBef>
              <a:buFontTx/>
              <a:buNone/>
            </a:pPr>
            <a:endParaRPr lang="en-US" altLang="es-CL" sz="2000" i="1">
              <a:latin typeface="Comic Sans MS" panose="030F0902030302020204" pitchFamily="66" charset="0"/>
            </a:endParaRPr>
          </a:p>
          <a:p>
            <a:pPr>
              <a:spcBef>
                <a:spcPct val="0"/>
              </a:spcBef>
              <a:buFontTx/>
              <a:buNone/>
            </a:pPr>
            <a:r>
              <a:rPr lang="en-US" altLang="es-CL" sz="2000" i="1">
                <a:latin typeface="Comic Sans MS" panose="030F0902030302020204" pitchFamily="66" charset="0"/>
              </a:rPr>
              <a:t>Manipulate </a:t>
            </a:r>
          </a:p>
          <a:p>
            <a:pPr>
              <a:spcBef>
                <a:spcPct val="0"/>
              </a:spcBef>
              <a:buFontTx/>
              <a:buNone/>
            </a:pPr>
            <a:r>
              <a:rPr lang="en-US" altLang="es-CL" sz="2000" i="1">
                <a:latin typeface="Comic Sans MS" panose="030F0902030302020204" pitchFamily="66" charset="0"/>
              </a:rPr>
              <a:t>organelles</a:t>
            </a:r>
          </a:p>
          <a:p>
            <a:pPr>
              <a:spcBef>
                <a:spcPct val="0"/>
              </a:spcBef>
              <a:buFontTx/>
              <a:buNone/>
            </a:pPr>
            <a:r>
              <a:rPr lang="en-US" altLang="es-CL" sz="2000" i="1">
                <a:latin typeface="Comic Sans MS" panose="030F0902030302020204" pitchFamily="66" charset="0"/>
              </a:rPr>
              <a:t>inside cells</a:t>
            </a:r>
          </a:p>
          <a:p>
            <a:pPr>
              <a:spcBef>
                <a:spcPct val="0"/>
              </a:spcBef>
              <a:buFontTx/>
              <a:buNone/>
            </a:pPr>
            <a:endParaRPr lang="en-US" altLang="es-CL" sz="2000" i="1">
              <a:latin typeface="Comic Sans MS" panose="030F0902030302020204" pitchFamily="66" charset="0"/>
            </a:endParaRPr>
          </a:p>
        </p:txBody>
      </p:sp>
      <p:sp>
        <p:nvSpPr>
          <p:cNvPr id="39942" name="Text Box 7">
            <a:extLst>
              <a:ext uri="{FF2B5EF4-FFF2-40B4-BE49-F238E27FC236}">
                <a16:creationId xmlns:a16="http://schemas.microsoft.com/office/drawing/2014/main" id="{6989665D-509E-BCB2-C5E7-4337D115AC5E}"/>
              </a:ext>
            </a:extLst>
          </p:cNvPr>
          <p:cNvSpPr txBox="1">
            <a:spLocks noChangeArrowheads="1"/>
          </p:cNvSpPr>
          <p:nvPr/>
        </p:nvSpPr>
        <p:spPr bwMode="auto">
          <a:xfrm>
            <a:off x="152400" y="6248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800" i="1">
                <a:latin typeface="Comic Sans MS" panose="030F0902030302020204" pitchFamily="66" charset="0"/>
              </a:rPr>
              <a:t>Nature</a:t>
            </a:r>
            <a:r>
              <a:rPr lang="en-US" altLang="es-CL" sz="1800">
                <a:latin typeface="Comic Sans MS" panose="030F0902030302020204" pitchFamily="66" charset="0"/>
              </a:rPr>
              <a:t>, 1987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8">
            <a:extLst>
              <a:ext uri="{FF2B5EF4-FFF2-40B4-BE49-F238E27FC236}">
                <a16:creationId xmlns:a16="http://schemas.microsoft.com/office/drawing/2014/main" id="{ABA7B125-C2EB-1759-0890-A814B114C6AB}"/>
              </a:ext>
            </a:extLst>
          </p:cNvPr>
          <p:cNvSpPr txBox="1">
            <a:spLocks noChangeArrowheads="1"/>
          </p:cNvSpPr>
          <p:nvPr/>
        </p:nvSpPr>
        <p:spPr bwMode="auto">
          <a:xfrm>
            <a:off x="4876800" y="5029200"/>
            <a:ext cx="37338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Prof. Carlos Bustamante</a:t>
            </a:r>
          </a:p>
          <a:p>
            <a:pPr eaLnBrk="1" hangingPunct="1">
              <a:spcBef>
                <a:spcPct val="50000"/>
              </a:spcBef>
              <a:buFontTx/>
              <a:buNone/>
            </a:pPr>
            <a:r>
              <a:rPr lang="es-CL" altLang="es-CL" sz="1200"/>
              <a:t>http://www.lbl.gov/Science-Articles/Research-Review/Highlights/2002/stories/biosciences/mighty.html</a:t>
            </a:r>
          </a:p>
          <a:p>
            <a:pPr eaLnBrk="1" hangingPunct="1">
              <a:spcBef>
                <a:spcPct val="50000"/>
              </a:spcBef>
              <a:buFontTx/>
              <a:buNone/>
            </a:pPr>
            <a:r>
              <a:rPr lang="en-US" altLang="es-CL" sz="1800"/>
              <a:t>http://alice.berkeley.edu/</a:t>
            </a:r>
          </a:p>
        </p:txBody>
      </p:sp>
      <p:sp>
        <p:nvSpPr>
          <p:cNvPr id="40962" name="Rectangle 15">
            <a:extLst>
              <a:ext uri="{FF2B5EF4-FFF2-40B4-BE49-F238E27FC236}">
                <a16:creationId xmlns:a16="http://schemas.microsoft.com/office/drawing/2014/main" id="{D269BE99-5FF6-2A0F-FB78-96F86D576B38}"/>
              </a:ext>
            </a:extLst>
          </p:cNvPr>
          <p:cNvSpPr>
            <a:spLocks noGrp="1" noChangeArrowheads="1"/>
          </p:cNvSpPr>
          <p:nvPr>
            <p:ph type="title"/>
          </p:nvPr>
        </p:nvSpPr>
        <p:spPr/>
        <p:txBody>
          <a:bodyPr/>
          <a:lstStyle/>
          <a:p>
            <a:r>
              <a:rPr lang="es-CL" altLang="es-CL" sz="2800">
                <a:ea typeface="ＭＳ Ｐゴシック" panose="020B0600070205080204" pitchFamily="34" charset="-128"/>
              </a:rPr>
              <a:t>Aplicaciones biólogicas con pinzas ópticas y estudios </a:t>
            </a:r>
            <a:r>
              <a:rPr lang="es-CL" altLang="es-CL" sz="2800" i="1">
                <a:ea typeface="ＭＳ Ｐゴシック" panose="020B0600070205080204" pitchFamily="34" charset="-128"/>
              </a:rPr>
              <a:t>in singulo</a:t>
            </a:r>
            <a:endParaRPr lang="en-US" altLang="es-CL" sz="2800" i="1">
              <a:ea typeface="ＭＳ Ｐゴシック" panose="020B0600070205080204" pitchFamily="34" charset="-128"/>
            </a:endParaRPr>
          </a:p>
        </p:txBody>
      </p:sp>
      <p:pic>
        <p:nvPicPr>
          <p:cNvPr id="40963" name="Picture 11" descr="Bustamante group photo">
            <a:extLst>
              <a:ext uri="{FF2B5EF4-FFF2-40B4-BE49-F238E27FC236}">
                <a16:creationId xmlns:a16="http://schemas.microsoft.com/office/drawing/2014/main" id="{A79CF517-3150-1DFF-35D1-F7132333DDB7}"/>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752600"/>
            <a:ext cx="3657600" cy="2894013"/>
          </a:xfrm>
        </p:spPr>
      </p:pic>
      <p:pic>
        <p:nvPicPr>
          <p:cNvPr id="40964" name="Picture 14" descr="BiomotorXBD200209-00479-ok">
            <a:extLst>
              <a:ext uri="{FF2B5EF4-FFF2-40B4-BE49-F238E27FC236}">
                <a16:creationId xmlns:a16="http://schemas.microsoft.com/office/drawing/2014/main" id="{82A42C17-4161-4A4F-5946-D98FFE3D905C}"/>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752600"/>
            <a:ext cx="3327400" cy="2994025"/>
          </a:xfrm>
        </p:spPr>
      </p:pic>
      <p:sp>
        <p:nvSpPr>
          <p:cNvPr id="40965" name="Text Box 17">
            <a:extLst>
              <a:ext uri="{FF2B5EF4-FFF2-40B4-BE49-F238E27FC236}">
                <a16:creationId xmlns:a16="http://schemas.microsoft.com/office/drawing/2014/main" id="{AA2B67B8-43D4-6AEF-F38F-1713C40D0EF4}"/>
              </a:ext>
            </a:extLst>
          </p:cNvPr>
          <p:cNvSpPr txBox="1">
            <a:spLocks noChangeArrowheads="1"/>
          </p:cNvSpPr>
          <p:nvPr/>
        </p:nvSpPr>
        <p:spPr bwMode="auto">
          <a:xfrm>
            <a:off x="457200" y="4876800"/>
            <a:ext cx="3962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Ignacio Tinoco, Steve Smith, Bibiana Onoa, Jan Liphardt, Carlos Bustamante</a:t>
            </a:r>
          </a:p>
          <a:p>
            <a:pPr eaLnBrk="1" hangingPunct="1">
              <a:spcBef>
                <a:spcPct val="50000"/>
              </a:spcBef>
              <a:buFontTx/>
              <a:buNone/>
            </a:pPr>
            <a:r>
              <a:rPr lang="en-US" altLang="es-CL" sz="1200"/>
              <a:t>http://www.lbl.gov/Science-Articles/Archive/busta-rna.html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6">
            <a:extLst>
              <a:ext uri="{FF2B5EF4-FFF2-40B4-BE49-F238E27FC236}">
                <a16:creationId xmlns:a16="http://schemas.microsoft.com/office/drawing/2014/main" id="{627B9373-0775-98E9-BAE1-D4AC194B540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D43EC24-6BC3-FF40-87FD-FA6F03D996F5}" type="slidenum">
              <a:rPr lang="es-ES" altLang="es-CL" sz="1400" smtClean="0"/>
              <a:pPr>
                <a:spcBef>
                  <a:spcPct val="0"/>
                </a:spcBef>
                <a:buFontTx/>
                <a:buNone/>
              </a:pPr>
              <a:t>17</a:t>
            </a:fld>
            <a:endParaRPr lang="es-ES" altLang="es-CL" sz="1400"/>
          </a:p>
        </p:txBody>
      </p:sp>
      <p:pic>
        <p:nvPicPr>
          <p:cNvPr id="41986" name="Picture 4">
            <a:extLst>
              <a:ext uri="{FF2B5EF4-FFF2-40B4-BE49-F238E27FC236}">
                <a16:creationId xmlns:a16="http://schemas.microsoft.com/office/drawing/2014/main" id="{B93E17EA-01B4-14E0-273C-FE3B00E3F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20875" y="-473075"/>
            <a:ext cx="5181600" cy="749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8" descr="Sin título-3">
            <a:extLst>
              <a:ext uri="{FF2B5EF4-FFF2-40B4-BE49-F238E27FC236}">
                <a16:creationId xmlns:a16="http://schemas.microsoft.com/office/drawing/2014/main" id="{3D817AC6-675B-E671-0FF1-3CC0ED4F2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47800"/>
            <a:ext cx="59817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Line 7">
            <a:extLst>
              <a:ext uri="{FF2B5EF4-FFF2-40B4-BE49-F238E27FC236}">
                <a16:creationId xmlns:a16="http://schemas.microsoft.com/office/drawing/2014/main" id="{B8520120-1318-E4A0-B98E-06035A1B0560}"/>
              </a:ext>
            </a:extLst>
          </p:cNvPr>
          <p:cNvSpPr>
            <a:spLocks noChangeShapeType="1"/>
          </p:cNvSpPr>
          <p:nvPr/>
        </p:nvSpPr>
        <p:spPr bwMode="auto">
          <a:xfrm>
            <a:off x="5486400" y="3810000"/>
            <a:ext cx="1143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1" name="Text Box 8">
            <a:extLst>
              <a:ext uri="{FF2B5EF4-FFF2-40B4-BE49-F238E27FC236}">
                <a16:creationId xmlns:a16="http://schemas.microsoft.com/office/drawing/2014/main" id="{45626503-5E6D-A62F-6788-F0D70871236A}"/>
              </a:ext>
            </a:extLst>
          </p:cNvPr>
          <p:cNvSpPr txBox="1">
            <a:spLocks noChangeArrowheads="1"/>
          </p:cNvSpPr>
          <p:nvPr/>
        </p:nvSpPr>
        <p:spPr bwMode="auto">
          <a:xfrm>
            <a:off x="5638800" y="3200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ADP </a:t>
            </a:r>
          </a:p>
        </p:txBody>
      </p:sp>
      <p:sp>
        <p:nvSpPr>
          <p:cNvPr id="43012" name="Text Box 9">
            <a:extLst>
              <a:ext uri="{FF2B5EF4-FFF2-40B4-BE49-F238E27FC236}">
                <a16:creationId xmlns:a16="http://schemas.microsoft.com/office/drawing/2014/main" id="{42553A34-0C5E-4D25-D7DD-01BC12833DB0}"/>
              </a:ext>
            </a:extLst>
          </p:cNvPr>
          <p:cNvSpPr txBox="1">
            <a:spLocks noChangeArrowheads="1"/>
          </p:cNvSpPr>
          <p:nvPr/>
        </p:nvSpPr>
        <p:spPr bwMode="auto">
          <a:xfrm>
            <a:off x="1600200" y="3810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Diseño experimental</a:t>
            </a:r>
          </a:p>
        </p:txBody>
      </p:sp>
      <p:sp>
        <p:nvSpPr>
          <p:cNvPr id="43013" name="Text Box 10">
            <a:extLst>
              <a:ext uri="{FF2B5EF4-FFF2-40B4-BE49-F238E27FC236}">
                <a16:creationId xmlns:a16="http://schemas.microsoft.com/office/drawing/2014/main" id="{BC85CFF0-8105-188D-73B1-A3B3DC7241AC}"/>
              </a:ext>
            </a:extLst>
          </p:cNvPr>
          <p:cNvSpPr txBox="1">
            <a:spLocks noChangeArrowheads="1"/>
          </p:cNvSpPr>
          <p:nvPr/>
        </p:nvSpPr>
        <p:spPr bwMode="auto">
          <a:xfrm>
            <a:off x="2133600" y="6400800"/>
            <a:ext cx="701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Modified from Cecconi et al., Eur. Biophys. J. 37, 729-738, 2008</a:t>
            </a:r>
          </a:p>
        </p:txBody>
      </p:sp>
      <p:sp>
        <p:nvSpPr>
          <p:cNvPr id="43014" name="Text Box 7">
            <a:extLst>
              <a:ext uri="{FF2B5EF4-FFF2-40B4-BE49-F238E27FC236}">
                <a16:creationId xmlns:a16="http://schemas.microsoft.com/office/drawing/2014/main" id="{49D0CDEC-6A11-A09E-D0F2-90EA8DFAA688}"/>
              </a:ext>
            </a:extLst>
          </p:cNvPr>
          <p:cNvSpPr txBox="1">
            <a:spLocks noChangeArrowheads="1"/>
          </p:cNvSpPr>
          <p:nvPr/>
        </p:nvSpPr>
        <p:spPr bwMode="auto">
          <a:xfrm>
            <a:off x="7391400" y="3505200"/>
            <a:ext cx="1447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Mutante</a:t>
            </a:r>
          </a:p>
          <a:p>
            <a:pPr eaLnBrk="1" hangingPunct="1">
              <a:spcBef>
                <a:spcPct val="50000"/>
              </a:spcBef>
              <a:buFontTx/>
              <a:buNone/>
            </a:pPr>
            <a:r>
              <a:rPr lang="en-US" altLang="es-CL" sz="1800"/>
              <a:t>S4CT57C</a:t>
            </a:r>
          </a:p>
        </p:txBody>
      </p:sp>
      <p:sp>
        <p:nvSpPr>
          <p:cNvPr id="43015" name="Rectangle 11">
            <a:extLst>
              <a:ext uri="{FF2B5EF4-FFF2-40B4-BE49-F238E27FC236}">
                <a16:creationId xmlns:a16="http://schemas.microsoft.com/office/drawing/2014/main" id="{C6ED3CC1-470D-13B2-880B-72E39EF93A59}"/>
              </a:ext>
            </a:extLst>
          </p:cNvPr>
          <p:cNvSpPr>
            <a:spLocks noChangeArrowheads="1"/>
          </p:cNvSpPr>
          <p:nvPr/>
        </p:nvSpPr>
        <p:spPr bwMode="auto">
          <a:xfrm>
            <a:off x="0" y="1571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28" descr="0890-3670-050620-26-1-3">
            <a:extLst>
              <a:ext uri="{FF2B5EF4-FFF2-40B4-BE49-F238E27FC236}">
                <a16:creationId xmlns:a16="http://schemas.microsoft.com/office/drawing/2014/main" id="{8008C57A-2A9D-CF9C-A3D3-0E2EB8AB4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48768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1029">
            <a:extLst>
              <a:ext uri="{FF2B5EF4-FFF2-40B4-BE49-F238E27FC236}">
                <a16:creationId xmlns:a16="http://schemas.microsoft.com/office/drawing/2014/main" id="{DEF6C667-8211-0680-A137-FEE5D8EA0D72}"/>
              </a:ext>
            </a:extLst>
          </p:cNvPr>
          <p:cNvSpPr>
            <a:spLocks noChangeArrowheads="1"/>
          </p:cNvSpPr>
          <p:nvPr/>
        </p:nvSpPr>
        <p:spPr bwMode="auto">
          <a:xfrm>
            <a:off x="1066800" y="53340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800" i="1"/>
              <a:t>The Scientist</a:t>
            </a:r>
            <a:r>
              <a:rPr lang="en-US" altLang="es-CL" sz="1800"/>
              <a:t> (2005) 19:26</a:t>
            </a:r>
          </a:p>
        </p:txBody>
      </p:sp>
      <p:pic>
        <p:nvPicPr>
          <p:cNvPr id="45059" name="Picture 1030">
            <a:extLst>
              <a:ext uri="{FF2B5EF4-FFF2-40B4-BE49-F238E27FC236}">
                <a16:creationId xmlns:a16="http://schemas.microsoft.com/office/drawing/2014/main" id="{1DC1FF32-CF61-24BA-5F14-D8C1A27A1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752600"/>
            <a:ext cx="2895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9">
            <a:extLst>
              <a:ext uri="{FF2B5EF4-FFF2-40B4-BE49-F238E27FC236}">
                <a16:creationId xmlns:a16="http://schemas.microsoft.com/office/drawing/2014/main" id="{6329AEA7-51FD-091C-28E2-DB877AF80D9A}"/>
              </a:ext>
            </a:extLst>
          </p:cNvPr>
          <p:cNvSpPr txBox="1">
            <a:spLocks noChangeArrowheads="1"/>
          </p:cNvSpPr>
          <p:nvPr/>
        </p:nvSpPr>
        <p:spPr bwMode="auto">
          <a:xfrm>
            <a:off x="1600200" y="3810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Diseño experimental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a:extLst>
              <a:ext uri="{FF2B5EF4-FFF2-40B4-BE49-F238E27FC236}">
                <a16:creationId xmlns:a16="http://schemas.microsoft.com/office/drawing/2014/main" id="{6443DE96-6498-26BB-0635-F6CD80222FDF}"/>
              </a:ext>
            </a:extLst>
          </p:cNvPr>
          <p:cNvSpPr txBox="1">
            <a:spLocks noChangeArrowheads="1"/>
          </p:cNvSpPr>
          <p:nvPr/>
        </p:nvSpPr>
        <p:spPr bwMode="auto">
          <a:xfrm>
            <a:off x="644525" y="-7938"/>
            <a:ext cx="7893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CL" sz="2800">
                <a:cs typeface="Arial" panose="020B0604020202020204" pitchFamily="34" charset="0"/>
              </a:rPr>
              <a:t>Proteínas expuestas a fuerzas mecánicas </a:t>
            </a:r>
            <a:r>
              <a:rPr lang="en-US" altLang="es-CL" sz="2800" i="1">
                <a:cs typeface="Arial" panose="020B0604020202020204" pitchFamily="34" charset="0"/>
              </a:rPr>
              <a:t>in vivo</a:t>
            </a:r>
          </a:p>
        </p:txBody>
      </p:sp>
      <p:pic>
        <p:nvPicPr>
          <p:cNvPr id="20482" name="Picture 37" descr="Vesículas ">
            <a:extLst>
              <a:ext uri="{FF2B5EF4-FFF2-40B4-BE49-F238E27FC236}">
                <a16:creationId xmlns:a16="http://schemas.microsoft.com/office/drawing/2014/main" id="{25ED8C6D-A702-1200-5BE0-DF06287B8562}"/>
              </a:ext>
            </a:extLst>
          </p:cNvPr>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3400" y="838200"/>
            <a:ext cx="3886200" cy="2573338"/>
          </a:xfrm>
        </p:spPr>
      </p:pic>
      <p:pic>
        <p:nvPicPr>
          <p:cNvPr id="20483" name="Picture 40" descr="mitose11_metafase">
            <a:extLst>
              <a:ext uri="{FF2B5EF4-FFF2-40B4-BE49-F238E27FC236}">
                <a16:creationId xmlns:a16="http://schemas.microsoft.com/office/drawing/2014/main" id="{996724F3-8CD3-3B5B-EB7F-A64196B6FA5C}"/>
              </a:ext>
            </a:extLst>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4000" y="914400"/>
            <a:ext cx="2590800" cy="2520950"/>
          </a:xfrm>
        </p:spPr>
      </p:pic>
      <p:pic>
        <p:nvPicPr>
          <p:cNvPr id="20484" name="Picture 44" descr="myosin2">
            <a:extLst>
              <a:ext uri="{FF2B5EF4-FFF2-40B4-BE49-F238E27FC236}">
                <a16:creationId xmlns:a16="http://schemas.microsoft.com/office/drawing/2014/main" id="{8004D060-C87C-308C-BEAE-D2D1E6CA126B}"/>
              </a:ext>
            </a:extLst>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14400" y="3810000"/>
            <a:ext cx="3048000" cy="2847975"/>
          </a:xfrm>
        </p:spPr>
      </p:pic>
      <p:pic>
        <p:nvPicPr>
          <p:cNvPr id="20485" name="Picture 48" descr="virus-motor">
            <a:extLst>
              <a:ext uri="{FF2B5EF4-FFF2-40B4-BE49-F238E27FC236}">
                <a16:creationId xmlns:a16="http://schemas.microsoft.com/office/drawing/2014/main" id="{CCDD09E6-74F8-DA58-71CF-9BB62D11565A}"/>
              </a:ext>
            </a:extLst>
          </p:cNvPr>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486400" y="4038600"/>
            <a:ext cx="2430463" cy="2667000"/>
          </a:xfrm>
        </p:spPr>
      </p:pic>
      <p:sp>
        <p:nvSpPr>
          <p:cNvPr id="20486" name="Text Box 51">
            <a:extLst>
              <a:ext uri="{FF2B5EF4-FFF2-40B4-BE49-F238E27FC236}">
                <a16:creationId xmlns:a16="http://schemas.microsoft.com/office/drawing/2014/main" id="{BA17BAFE-6528-F2EC-01BC-E16C3B1788BA}"/>
              </a:ext>
            </a:extLst>
          </p:cNvPr>
          <p:cNvSpPr txBox="1">
            <a:spLocks noChangeArrowheads="1"/>
          </p:cNvSpPr>
          <p:nvPr/>
        </p:nvSpPr>
        <p:spPr bwMode="auto">
          <a:xfrm>
            <a:off x="990600" y="601663"/>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Liberaci</a:t>
            </a:r>
            <a:r>
              <a:rPr lang="en-US" altLang="ja-JP" sz="1800"/>
              <a:t>ó</a:t>
            </a:r>
            <a:r>
              <a:rPr lang="en-US" altLang="es-CL" sz="1800"/>
              <a:t>n de ves</a:t>
            </a:r>
            <a:r>
              <a:rPr lang="en-US" altLang="ja-JP" sz="1800"/>
              <a:t>ícul</a:t>
            </a:r>
            <a:r>
              <a:rPr lang="en-US" altLang="es-CL" sz="1800"/>
              <a:t>as</a:t>
            </a:r>
          </a:p>
        </p:txBody>
      </p:sp>
      <p:sp>
        <p:nvSpPr>
          <p:cNvPr id="20487" name="Text Box 52">
            <a:extLst>
              <a:ext uri="{FF2B5EF4-FFF2-40B4-BE49-F238E27FC236}">
                <a16:creationId xmlns:a16="http://schemas.microsoft.com/office/drawing/2014/main" id="{0FBC8CA5-9CBB-E6C7-6AE4-A2537C269C24}"/>
              </a:ext>
            </a:extLst>
          </p:cNvPr>
          <p:cNvSpPr txBox="1">
            <a:spLocks noChangeArrowheads="1"/>
          </p:cNvSpPr>
          <p:nvPr/>
        </p:nvSpPr>
        <p:spPr bwMode="auto">
          <a:xfrm>
            <a:off x="5029200" y="5334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Separaci</a:t>
            </a:r>
            <a:r>
              <a:rPr lang="en-US" altLang="ja-JP" sz="1800"/>
              <a:t>ó</a:t>
            </a:r>
            <a:r>
              <a:rPr lang="en-US" altLang="es-CL" sz="1800"/>
              <a:t>n de cromosomas</a:t>
            </a:r>
          </a:p>
        </p:txBody>
      </p:sp>
      <p:sp>
        <p:nvSpPr>
          <p:cNvPr id="20488" name="Text Box 53">
            <a:extLst>
              <a:ext uri="{FF2B5EF4-FFF2-40B4-BE49-F238E27FC236}">
                <a16:creationId xmlns:a16="http://schemas.microsoft.com/office/drawing/2014/main" id="{9BFDE76B-5CE7-EE0D-CF8C-B209E4802616}"/>
              </a:ext>
            </a:extLst>
          </p:cNvPr>
          <p:cNvSpPr txBox="1">
            <a:spLocks noChangeArrowheads="1"/>
          </p:cNvSpPr>
          <p:nvPr/>
        </p:nvSpPr>
        <p:spPr bwMode="auto">
          <a:xfrm>
            <a:off x="762000" y="34290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Motores moleculares</a:t>
            </a:r>
          </a:p>
        </p:txBody>
      </p:sp>
      <p:sp>
        <p:nvSpPr>
          <p:cNvPr id="20489" name="Text Box 54">
            <a:extLst>
              <a:ext uri="{FF2B5EF4-FFF2-40B4-BE49-F238E27FC236}">
                <a16:creationId xmlns:a16="http://schemas.microsoft.com/office/drawing/2014/main" id="{2436A52A-48E5-1A02-DDDB-4A2E24809234}"/>
              </a:ext>
            </a:extLst>
          </p:cNvPr>
          <p:cNvSpPr txBox="1">
            <a:spLocks noChangeArrowheads="1"/>
          </p:cNvSpPr>
          <p:nvPr/>
        </p:nvSpPr>
        <p:spPr bwMode="auto">
          <a:xfrm>
            <a:off x="5181600" y="35814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Empacamiento de virus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E8A2E0D9-7326-4A79-6018-757AECF8D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400050"/>
            <a:ext cx="8732837"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E212E5E6-E1B4-13A8-6967-6531208A9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6868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5">
            <a:extLst>
              <a:ext uri="{FF2B5EF4-FFF2-40B4-BE49-F238E27FC236}">
                <a16:creationId xmlns:a16="http://schemas.microsoft.com/office/drawing/2014/main" id="{6D0B2909-FD5C-7CDA-C039-DD5EDDC668B0}"/>
              </a:ext>
            </a:extLst>
          </p:cNvPr>
          <p:cNvSpPr txBox="1">
            <a:spLocks noChangeArrowheads="1"/>
          </p:cNvSpPr>
          <p:nvPr/>
        </p:nvSpPr>
        <p:spPr bwMode="auto">
          <a:xfrm>
            <a:off x="838200" y="304800"/>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Estiramiento típico de molécula de ADN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6">
            <a:extLst>
              <a:ext uri="{FF2B5EF4-FFF2-40B4-BE49-F238E27FC236}">
                <a16:creationId xmlns:a16="http://schemas.microsoft.com/office/drawing/2014/main" id="{181FDA5F-4CD7-866F-21A3-C182C26FA49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079D3D4-354D-A34D-853D-2CC6F3F321F7}" type="slidenum">
              <a:rPr lang="es-ES" altLang="es-CL" sz="1400" smtClean="0"/>
              <a:pPr>
                <a:spcBef>
                  <a:spcPct val="0"/>
                </a:spcBef>
                <a:buFontTx/>
                <a:buNone/>
              </a:pPr>
              <a:t>22</a:t>
            </a:fld>
            <a:endParaRPr lang="es-ES" altLang="es-CL" sz="1400"/>
          </a:p>
        </p:txBody>
      </p:sp>
      <p:graphicFrame>
        <p:nvGraphicFramePr>
          <p:cNvPr id="49154" name="Object 2">
            <a:extLst>
              <a:ext uri="{FF2B5EF4-FFF2-40B4-BE49-F238E27FC236}">
                <a16:creationId xmlns:a16="http://schemas.microsoft.com/office/drawing/2014/main" id="{6CD64F57-8699-0A7C-6E30-28646F23B62A}"/>
              </a:ext>
            </a:extLst>
          </p:cNvPr>
          <p:cNvGraphicFramePr>
            <a:graphicFrameLocks noChangeAspect="1"/>
          </p:cNvGraphicFramePr>
          <p:nvPr/>
        </p:nvGraphicFramePr>
        <p:xfrm>
          <a:off x="381000" y="1371600"/>
          <a:ext cx="4572000" cy="2573338"/>
        </p:xfrm>
        <a:graphic>
          <a:graphicData uri="http://schemas.openxmlformats.org/presentationml/2006/ole">
            <mc:AlternateContent xmlns:mc="http://schemas.openxmlformats.org/markup-compatibility/2006">
              <mc:Choice xmlns:v="urn:schemas-microsoft-com:vml" Requires="v">
                <p:oleObj name="Fotografía de Photo Editor" r:id="rId2" imgW="3835400" imgH="2159000" progId="MSPhotoEd.3">
                  <p:embed/>
                </p:oleObj>
              </mc:Choice>
              <mc:Fallback>
                <p:oleObj name="Fotografía de Photo Editor" r:id="rId2" imgW="3835400" imgH="2159000" progId="MSPhotoEd.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457200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55" name="Text Box 5">
            <a:extLst>
              <a:ext uri="{FF2B5EF4-FFF2-40B4-BE49-F238E27FC236}">
                <a16:creationId xmlns:a16="http://schemas.microsoft.com/office/drawing/2014/main" id="{4DAC4560-7118-8AA8-9FBE-E271529E36C4}"/>
              </a:ext>
            </a:extLst>
          </p:cNvPr>
          <p:cNvSpPr txBox="1">
            <a:spLocks noChangeArrowheads="1"/>
          </p:cNvSpPr>
          <p:nvPr/>
        </p:nvSpPr>
        <p:spPr bwMode="auto">
          <a:xfrm>
            <a:off x="1219200" y="457200"/>
            <a:ext cx="708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Instalación de laboratorio en Perú</a:t>
            </a:r>
          </a:p>
        </p:txBody>
      </p:sp>
      <p:sp>
        <p:nvSpPr>
          <p:cNvPr id="49156" name="Text Box 6">
            <a:extLst>
              <a:ext uri="{FF2B5EF4-FFF2-40B4-BE49-F238E27FC236}">
                <a16:creationId xmlns:a16="http://schemas.microsoft.com/office/drawing/2014/main" id="{24E64C16-A8EE-0752-0518-111244AA9312}"/>
              </a:ext>
            </a:extLst>
          </p:cNvPr>
          <p:cNvSpPr txBox="1">
            <a:spLocks noChangeArrowheads="1"/>
          </p:cNvSpPr>
          <p:nvPr/>
        </p:nvSpPr>
        <p:spPr bwMode="auto">
          <a:xfrm>
            <a:off x="304800" y="4876800"/>
            <a:ext cx="8534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2400"/>
              <a:t>Laboratorio de Moléculas Individuales in Universidad Cayetano Heredia, Peru</a:t>
            </a:r>
          </a:p>
          <a:p>
            <a:pPr eaLnBrk="1" hangingPunct="1">
              <a:spcBef>
                <a:spcPct val="50000"/>
              </a:spcBef>
              <a:buFontTx/>
              <a:buNone/>
            </a:pPr>
            <a:r>
              <a:rPr lang="en-US" altLang="es-CL" sz="2400"/>
              <a:t>It is directed by Professor Daniel Guerra.</a:t>
            </a:r>
          </a:p>
        </p:txBody>
      </p:sp>
      <p:graphicFrame>
        <p:nvGraphicFramePr>
          <p:cNvPr id="49157" name="Object 3">
            <a:extLst>
              <a:ext uri="{FF2B5EF4-FFF2-40B4-BE49-F238E27FC236}">
                <a16:creationId xmlns:a16="http://schemas.microsoft.com/office/drawing/2014/main" id="{7C0F34FE-DB83-A24B-80CB-752A5B59A26B}"/>
              </a:ext>
            </a:extLst>
          </p:cNvPr>
          <p:cNvGraphicFramePr>
            <a:graphicFrameLocks noChangeAspect="1"/>
          </p:cNvGraphicFramePr>
          <p:nvPr/>
        </p:nvGraphicFramePr>
        <p:xfrm>
          <a:off x="5105400" y="1371600"/>
          <a:ext cx="3429000" cy="2570163"/>
        </p:xfrm>
        <a:graphic>
          <a:graphicData uri="http://schemas.openxmlformats.org/presentationml/2006/ole">
            <mc:AlternateContent xmlns:mc="http://schemas.openxmlformats.org/markup-compatibility/2006">
              <mc:Choice xmlns:v="urn:schemas-microsoft-com:vml" Requires="v">
                <p:oleObj name="Fotografía de Photo Editor" r:id="rId4" imgW="3835400" imgH="2876550" progId="MSPhotoEd.3">
                  <p:embed/>
                </p:oleObj>
              </mc:Choice>
              <mc:Fallback>
                <p:oleObj name="Fotografía de Photo Editor" r:id="rId4" imgW="3835400" imgH="2876550"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371600"/>
                        <a:ext cx="3429000" cy="25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58" name="Text Box 9">
            <a:extLst>
              <a:ext uri="{FF2B5EF4-FFF2-40B4-BE49-F238E27FC236}">
                <a16:creationId xmlns:a16="http://schemas.microsoft.com/office/drawing/2014/main" id="{70345F62-AFF3-B33C-3541-C2FFA5E9E4F1}"/>
              </a:ext>
            </a:extLst>
          </p:cNvPr>
          <p:cNvSpPr txBox="1">
            <a:spLocks noChangeArrowheads="1"/>
          </p:cNvSpPr>
          <p:nvPr/>
        </p:nvSpPr>
        <p:spPr bwMode="auto">
          <a:xfrm>
            <a:off x="914400" y="41910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Optical tweezers instrument</a:t>
            </a:r>
          </a:p>
        </p:txBody>
      </p:sp>
      <p:sp>
        <p:nvSpPr>
          <p:cNvPr id="49159" name="Text Box 10">
            <a:extLst>
              <a:ext uri="{FF2B5EF4-FFF2-40B4-BE49-F238E27FC236}">
                <a16:creationId xmlns:a16="http://schemas.microsoft.com/office/drawing/2014/main" id="{A065F8CB-51C4-6ECF-843E-4858D3FFF91E}"/>
              </a:ext>
            </a:extLst>
          </p:cNvPr>
          <p:cNvSpPr txBox="1">
            <a:spLocks noChangeArrowheads="1"/>
          </p:cNvSpPr>
          <p:nvPr/>
        </p:nvSpPr>
        <p:spPr bwMode="auto">
          <a:xfrm>
            <a:off x="4953000" y="41910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Atomic force microscope instrument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a:extLst>
              <a:ext uri="{FF2B5EF4-FFF2-40B4-BE49-F238E27FC236}">
                <a16:creationId xmlns:a16="http://schemas.microsoft.com/office/drawing/2014/main" id="{D2096978-CDCA-999B-C729-636072D07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023225"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5">
            <a:extLst>
              <a:ext uri="{FF2B5EF4-FFF2-40B4-BE49-F238E27FC236}">
                <a16:creationId xmlns:a16="http://schemas.microsoft.com/office/drawing/2014/main" id="{812F7692-109D-7868-8244-6D31DFE4F3A6}"/>
              </a:ext>
            </a:extLst>
          </p:cNvPr>
          <p:cNvSpPr txBox="1">
            <a:spLocks noChangeArrowheads="1"/>
          </p:cNvSpPr>
          <p:nvPr/>
        </p:nvSpPr>
        <p:spPr bwMode="auto">
          <a:xfrm>
            <a:off x="1219200" y="152400"/>
            <a:ext cx="708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n-US" altLang="es-CL" sz="2800"/>
              <a:t>Obtención de parámetros termodinámicos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a:extLst>
              <a:ext uri="{FF2B5EF4-FFF2-40B4-BE49-F238E27FC236}">
                <a16:creationId xmlns:a16="http://schemas.microsoft.com/office/drawing/2014/main" id="{AB10BCFB-D0C2-AA37-6243-BED57A9CA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381000"/>
            <a:ext cx="47053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a:extLst>
              <a:ext uri="{FF2B5EF4-FFF2-40B4-BE49-F238E27FC236}">
                <a16:creationId xmlns:a16="http://schemas.microsoft.com/office/drawing/2014/main" id="{01CFE6AD-14BA-7D76-3C2A-4F6BECE2D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8885238"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4">
            <a:extLst>
              <a:ext uri="{FF2B5EF4-FFF2-40B4-BE49-F238E27FC236}">
                <a16:creationId xmlns:a16="http://schemas.microsoft.com/office/drawing/2014/main" id="{4041104C-1D67-5ED5-7E95-D22628ACFF80}"/>
              </a:ext>
            </a:extLst>
          </p:cNvPr>
          <p:cNvSpPr txBox="1">
            <a:spLocks noChangeArrowheads="1"/>
          </p:cNvSpPr>
          <p:nvPr/>
        </p:nvSpPr>
        <p:spPr bwMode="auto">
          <a:xfrm>
            <a:off x="228600" y="63246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Nature Methods (2008) 5:491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2">
            <a:extLst>
              <a:ext uri="{FF2B5EF4-FFF2-40B4-BE49-F238E27FC236}">
                <a16:creationId xmlns:a16="http://schemas.microsoft.com/office/drawing/2014/main" id="{C6A3AAFF-EA26-ED85-A7FD-0D8997B49B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11225"/>
            <a:ext cx="463391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uadroTexto 3">
            <a:extLst>
              <a:ext uri="{FF2B5EF4-FFF2-40B4-BE49-F238E27FC236}">
                <a16:creationId xmlns:a16="http://schemas.microsoft.com/office/drawing/2014/main" id="{BD476CCB-7EE4-FFD4-8D62-70097B66D3D8}"/>
              </a:ext>
            </a:extLst>
          </p:cNvPr>
          <p:cNvSpPr txBox="1">
            <a:spLocks noChangeArrowheads="1"/>
          </p:cNvSpPr>
          <p:nvPr/>
        </p:nvSpPr>
        <p:spPr bwMode="auto">
          <a:xfrm>
            <a:off x="685800" y="457200"/>
            <a:ext cx="86804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2800">
                <a:solidFill>
                  <a:srgbClr val="000000"/>
                </a:solidFill>
                <a:ea typeface="ヒラギノ角ゴ ProN W3" charset="-128"/>
                <a:sym typeface="Gill Sans" panose="020B0502020104020203" pitchFamily="34" charset="-79"/>
              </a:rPr>
              <a:t>Fluorescencia a nivel de moléculas individuales</a:t>
            </a:r>
          </a:p>
        </p:txBody>
      </p:sp>
      <p:pic>
        <p:nvPicPr>
          <p:cNvPr id="54275" name="Imagen 4">
            <a:extLst>
              <a:ext uri="{FF2B5EF4-FFF2-40B4-BE49-F238E27FC236}">
                <a16:creationId xmlns:a16="http://schemas.microsoft.com/office/drawing/2014/main" id="{A82320F4-7AFA-70A6-E9F3-57A7CC3D0B31}"/>
              </a:ext>
            </a:extLst>
          </p:cNvPr>
          <p:cNvPicPr>
            <a:picLocks noChangeAspect="1"/>
          </p:cNvPicPr>
          <p:nvPr/>
        </p:nvPicPr>
        <p:blipFill>
          <a:blip r:embed="rId3">
            <a:extLst>
              <a:ext uri="{28A0092B-C50C-407E-A947-70E740481C1C}">
                <a14:useLocalDpi xmlns:a14="http://schemas.microsoft.com/office/drawing/2010/main" val="0"/>
              </a:ext>
            </a:extLst>
          </a:blip>
          <a:srcRect l="32770" t="11108"/>
          <a:stretch>
            <a:fillRect/>
          </a:stretch>
        </p:blipFill>
        <p:spPr bwMode="auto">
          <a:xfrm>
            <a:off x="5000625" y="1339850"/>
            <a:ext cx="380365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uadroTexto 5">
            <a:extLst>
              <a:ext uri="{FF2B5EF4-FFF2-40B4-BE49-F238E27FC236}">
                <a16:creationId xmlns:a16="http://schemas.microsoft.com/office/drawing/2014/main" id="{A6B27B23-F21F-A9AC-F161-AACC15B17C6F}"/>
              </a:ext>
            </a:extLst>
          </p:cNvPr>
          <p:cNvSpPr txBox="1">
            <a:spLocks noChangeArrowheads="1"/>
          </p:cNvSpPr>
          <p:nvPr/>
        </p:nvSpPr>
        <p:spPr bwMode="auto">
          <a:xfrm>
            <a:off x="5857875" y="6161088"/>
            <a:ext cx="27860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1500">
                <a:solidFill>
                  <a:srgbClr val="000000"/>
                </a:solidFill>
                <a:latin typeface="Gill Sans" panose="020B0502020104020203" pitchFamily="34" charset="-79"/>
                <a:ea typeface="ヒラギノ角ゴ ProN W3" charset="-128"/>
                <a:sym typeface="Gill Sans" panose="020B0502020104020203" pitchFamily="34" charset="-79"/>
              </a:rPr>
              <a:t>Lakowicz, 2003</a:t>
            </a:r>
          </a:p>
        </p:txBody>
      </p:sp>
      <p:sp>
        <p:nvSpPr>
          <p:cNvPr id="54277" name="Rectángulo 6">
            <a:extLst>
              <a:ext uri="{FF2B5EF4-FFF2-40B4-BE49-F238E27FC236}">
                <a16:creationId xmlns:a16="http://schemas.microsoft.com/office/drawing/2014/main" id="{25AC3268-F931-AC36-CE3E-E76089D49D77}"/>
              </a:ext>
            </a:extLst>
          </p:cNvPr>
          <p:cNvSpPr>
            <a:spLocks noChangeArrowheads="1"/>
          </p:cNvSpPr>
          <p:nvPr/>
        </p:nvSpPr>
        <p:spPr bwMode="auto">
          <a:xfrm>
            <a:off x="4786313" y="1660525"/>
            <a:ext cx="536575" cy="1125538"/>
          </a:xfrm>
          <a:prstGeom prst="rect">
            <a:avLst/>
          </a:prstGeom>
          <a:solidFill>
            <a:schemeClr val="bg1"/>
          </a:solidFill>
          <a:ln w="25400">
            <a:solidFill>
              <a:schemeClr val="bg1"/>
            </a:solidFill>
            <a:round/>
            <a:headEnd/>
            <a:tailEnd/>
          </a:ln>
        </p:spPr>
        <p:txBody>
          <a:bodyPr lIns="64291" tIns="32146" rIns="64291" bIns="32146"/>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
        <p:nvSpPr>
          <p:cNvPr id="54278" name="Rectángulo 7">
            <a:extLst>
              <a:ext uri="{FF2B5EF4-FFF2-40B4-BE49-F238E27FC236}">
                <a16:creationId xmlns:a16="http://schemas.microsoft.com/office/drawing/2014/main" id="{46FBF473-A4AE-7E2E-2D43-F1607AD5B071}"/>
              </a:ext>
            </a:extLst>
          </p:cNvPr>
          <p:cNvSpPr>
            <a:spLocks noChangeArrowheads="1"/>
          </p:cNvSpPr>
          <p:nvPr/>
        </p:nvSpPr>
        <p:spPr bwMode="auto">
          <a:xfrm>
            <a:off x="4894263" y="3803650"/>
            <a:ext cx="749300" cy="1608138"/>
          </a:xfrm>
          <a:prstGeom prst="rect">
            <a:avLst/>
          </a:prstGeom>
          <a:solidFill>
            <a:srgbClr val="FFFFFF"/>
          </a:solidFill>
          <a:ln w="25400">
            <a:solidFill>
              <a:srgbClr val="FFFFFF"/>
            </a:solidFill>
            <a:round/>
            <a:headEnd/>
            <a:tailEnd/>
          </a:ln>
        </p:spPr>
        <p:txBody>
          <a:bodyPr lIns="64291" tIns="32146" rIns="64291" bIns="32146"/>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2">
            <a:extLst>
              <a:ext uri="{FF2B5EF4-FFF2-40B4-BE49-F238E27FC236}">
                <a16:creationId xmlns:a16="http://schemas.microsoft.com/office/drawing/2014/main" id="{E419B292-90AB-671E-6D53-508012B249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963613"/>
            <a:ext cx="69215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uadroTexto 3">
            <a:extLst>
              <a:ext uri="{FF2B5EF4-FFF2-40B4-BE49-F238E27FC236}">
                <a16:creationId xmlns:a16="http://schemas.microsoft.com/office/drawing/2014/main" id="{6F007941-7CEF-DC2B-2309-6C8E1E8F9230}"/>
              </a:ext>
            </a:extLst>
          </p:cNvPr>
          <p:cNvSpPr txBox="1">
            <a:spLocks noChangeArrowheads="1"/>
          </p:cNvSpPr>
          <p:nvPr/>
        </p:nvSpPr>
        <p:spPr bwMode="auto">
          <a:xfrm>
            <a:off x="768350" y="160338"/>
            <a:ext cx="79295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2800">
                <a:solidFill>
                  <a:srgbClr val="000000"/>
                </a:solidFill>
                <a:ea typeface="ヒラギノ角ゴ ProN W3" charset="-128"/>
                <a:sym typeface="Gill Sans" panose="020B0502020104020203" pitchFamily="34" charset="-79"/>
              </a:rPr>
              <a:t>Fluorescencia a nivel de moléculas individuales</a:t>
            </a:r>
          </a:p>
        </p:txBody>
      </p:sp>
      <p:sp>
        <p:nvSpPr>
          <p:cNvPr id="55299" name="CuadroTexto 4">
            <a:extLst>
              <a:ext uri="{FF2B5EF4-FFF2-40B4-BE49-F238E27FC236}">
                <a16:creationId xmlns:a16="http://schemas.microsoft.com/office/drawing/2014/main" id="{19930A2C-83E8-BF57-1D5B-238AA2F24466}"/>
              </a:ext>
            </a:extLst>
          </p:cNvPr>
          <p:cNvSpPr txBox="1">
            <a:spLocks noChangeArrowheads="1"/>
          </p:cNvSpPr>
          <p:nvPr/>
        </p:nvSpPr>
        <p:spPr bwMode="auto">
          <a:xfrm>
            <a:off x="5857875" y="6161088"/>
            <a:ext cx="27860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1500">
                <a:solidFill>
                  <a:srgbClr val="000000"/>
                </a:solidFill>
                <a:latin typeface="Gill Sans" panose="020B0502020104020203" pitchFamily="34" charset="-79"/>
                <a:ea typeface="ヒラギノ角ゴ ProN W3" charset="-128"/>
                <a:sym typeface="Gill Sans" panose="020B0502020104020203" pitchFamily="34" charset="-79"/>
              </a:rPr>
              <a:t>Lakowicz, 2003</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Line 5">
            <a:extLst>
              <a:ext uri="{FF2B5EF4-FFF2-40B4-BE49-F238E27FC236}">
                <a16:creationId xmlns:a16="http://schemas.microsoft.com/office/drawing/2014/main" id="{26889D12-9C9B-EAB3-9F7D-79519DBFC599}"/>
              </a:ext>
            </a:extLst>
          </p:cNvPr>
          <p:cNvSpPr>
            <a:spLocks noChangeShapeType="1"/>
          </p:cNvSpPr>
          <p:nvPr/>
        </p:nvSpPr>
        <p:spPr bwMode="auto">
          <a:xfrm>
            <a:off x="0" y="928688"/>
            <a:ext cx="9193213"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5" name="Rectangle 2">
            <a:extLst>
              <a:ext uri="{FF2B5EF4-FFF2-40B4-BE49-F238E27FC236}">
                <a16:creationId xmlns:a16="http://schemas.microsoft.com/office/drawing/2014/main" id="{4E970259-F8E7-B32A-478F-DD7B04E911D6}"/>
              </a:ext>
            </a:extLst>
          </p:cNvPr>
          <p:cNvSpPr txBox="1">
            <a:spLocks noChangeArrowheads="1"/>
          </p:cNvSpPr>
          <p:nvPr/>
        </p:nvSpPr>
        <p:spPr>
          <a:xfrm>
            <a:off x="304800" y="160338"/>
            <a:ext cx="7356475" cy="928687"/>
          </a:xfrm>
          <a:prstGeom prst="rect">
            <a:avLst/>
          </a:prstGeom>
        </p:spPr>
        <p:txBody>
          <a:bodyPr lIns="91435" tIns="45718" rIns="91435" bIns="45718"/>
          <a:lstStyle/>
          <a:p>
            <a:pPr eaLnBrk="1" hangingPunct="1">
              <a:defRPr/>
            </a:pPr>
            <a:r>
              <a:rPr lang="en-US" sz="2800" kern="0" dirty="0" err="1">
                <a:latin typeface="Arial"/>
                <a:ea typeface="+mj-ea"/>
                <a:cs typeface="Arial"/>
              </a:rPr>
              <a:t>Instrumento</a:t>
            </a:r>
            <a:r>
              <a:rPr lang="en-US" sz="2800" kern="0" dirty="0">
                <a:latin typeface="Arial"/>
                <a:ea typeface="+mj-ea"/>
                <a:cs typeface="Arial"/>
              </a:rPr>
              <a:t> de FCCS</a:t>
            </a:r>
          </a:p>
        </p:txBody>
      </p:sp>
      <p:sp>
        <p:nvSpPr>
          <p:cNvPr id="56323" name="ZoneTexte 3">
            <a:extLst>
              <a:ext uri="{FF2B5EF4-FFF2-40B4-BE49-F238E27FC236}">
                <a16:creationId xmlns:a16="http://schemas.microsoft.com/office/drawing/2014/main" id="{C0D59BEA-2580-562F-48DE-1DA658D07525}"/>
              </a:ext>
            </a:extLst>
          </p:cNvPr>
          <p:cNvSpPr txBox="1">
            <a:spLocks noChangeArrowheads="1"/>
          </p:cNvSpPr>
          <p:nvPr/>
        </p:nvSpPr>
        <p:spPr bwMode="auto">
          <a:xfrm>
            <a:off x="0" y="1143000"/>
            <a:ext cx="9144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 typeface="Wingdings" pitchFamily="2" charset="2"/>
              <a:buChar char="è"/>
            </a:pPr>
            <a:endParaRPr lang="en-US" altLang="es-CL" sz="4200">
              <a:solidFill>
                <a:srgbClr val="000000"/>
              </a:solidFill>
              <a:latin typeface="Gill Sans" panose="020B0502020104020203" pitchFamily="34" charset="-79"/>
              <a:ea typeface="ヒラギノ角ゴ ProN W3" charset="-128"/>
              <a:sym typeface="Wingdings" pitchFamily="2" charset="2"/>
            </a:endParaRPr>
          </a:p>
          <a:p>
            <a:pPr eaLnBrk="1" hangingPunct="1">
              <a:spcBef>
                <a:spcPct val="0"/>
              </a:spcBef>
              <a:buFont typeface="Wingdings" pitchFamily="2" charset="2"/>
              <a:buChar char="è"/>
            </a:pPr>
            <a:endParaRPr lang="en-US" altLang="es-CL" sz="4200">
              <a:solidFill>
                <a:srgbClr val="000000"/>
              </a:solidFill>
              <a:latin typeface="Gill Sans" panose="020B0502020104020203" pitchFamily="34" charset="-79"/>
              <a:ea typeface="ヒラギノ角ゴ ProN W3" charset="-128"/>
              <a:sym typeface="Wingdings" pitchFamily="2" charset="2"/>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r>
              <a:rPr lang="en-US" altLang="es-CL" sz="4200">
                <a:solidFill>
                  <a:srgbClr val="000000"/>
                </a:solidFill>
                <a:latin typeface="Gill Sans" panose="020B0502020104020203" pitchFamily="34" charset="-79"/>
                <a:ea typeface="ヒラギノ角ゴ ProN W3" charset="-128"/>
                <a:sym typeface="Gill Sans" panose="020B0502020104020203" pitchFamily="34" charset="-79"/>
              </a:rPr>
              <a:t> </a:t>
            </a: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p:txBody>
      </p:sp>
      <p:sp>
        <p:nvSpPr>
          <p:cNvPr id="56324" name="ZoneTexte 4">
            <a:extLst>
              <a:ext uri="{FF2B5EF4-FFF2-40B4-BE49-F238E27FC236}">
                <a16:creationId xmlns:a16="http://schemas.microsoft.com/office/drawing/2014/main" id="{6BCCC2E5-C897-4088-3312-8DDD9D7D2E4F}"/>
              </a:ext>
            </a:extLst>
          </p:cNvPr>
          <p:cNvSpPr txBox="1">
            <a:spLocks noChangeArrowheads="1"/>
          </p:cNvSpPr>
          <p:nvPr/>
        </p:nvSpPr>
        <p:spPr bwMode="auto">
          <a:xfrm>
            <a:off x="0" y="1071563"/>
            <a:ext cx="74469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2200">
                <a:solidFill>
                  <a:srgbClr val="000000"/>
                </a:solidFill>
                <a:latin typeface="Gill Sans" panose="020B0502020104020203" pitchFamily="34" charset="-79"/>
                <a:ea typeface="ヒラギノ角ゴ ProN W3" charset="-128"/>
                <a:sym typeface="Gill Sans" panose="020B0502020104020203" pitchFamily="34" charset="-79"/>
              </a:rPr>
              <a:t>Fluorescence cross-correlation spectroscopy</a:t>
            </a: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a:p>
            <a:pPr eaLnBrk="1" hangingPunct="1">
              <a:spcBef>
                <a:spcPct val="0"/>
              </a:spcBef>
              <a:buFontTx/>
              <a:buNone/>
            </a:pPr>
            <a:endParaRPr lang="en-US" altLang="es-CL" sz="4200">
              <a:solidFill>
                <a:srgbClr val="000000"/>
              </a:solidFill>
              <a:latin typeface="Gill Sans" panose="020B0502020104020203" pitchFamily="34" charset="-79"/>
              <a:ea typeface="ヒラギノ角ゴ ProN W3" charset="-128"/>
              <a:sym typeface="Gill Sans" panose="020B0502020104020203" pitchFamily="34" charset="-79"/>
            </a:endParaRPr>
          </a:p>
        </p:txBody>
      </p:sp>
      <p:pic>
        <p:nvPicPr>
          <p:cNvPr id="56325" name="Picture 2">
            <a:extLst>
              <a:ext uri="{FF2B5EF4-FFF2-40B4-BE49-F238E27FC236}">
                <a16:creationId xmlns:a16="http://schemas.microsoft.com/office/drawing/2014/main" id="{41F82661-8BC0-8DC3-24C3-7DF9FB58B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38" y="160338"/>
            <a:ext cx="3370262"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7">
            <a:extLst>
              <a:ext uri="{FF2B5EF4-FFF2-40B4-BE49-F238E27FC236}">
                <a16:creationId xmlns:a16="http://schemas.microsoft.com/office/drawing/2014/main" id="{AEFC4DC1-CA25-F1D2-DA6A-233D699ED1DB}"/>
              </a:ext>
            </a:extLst>
          </p:cNvPr>
          <p:cNvSpPr>
            <a:spLocks noChangeArrowheads="1"/>
          </p:cNvSpPr>
          <p:nvPr/>
        </p:nvSpPr>
        <p:spPr bwMode="auto">
          <a:xfrm>
            <a:off x="6340475" y="6310313"/>
            <a:ext cx="30432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800"/>
              <a:t> </a:t>
            </a:r>
            <a:r>
              <a:rPr lang="en-US" altLang="es-CL" sz="2000" i="1"/>
              <a:t>Rep. Prog. Phys.</a:t>
            </a:r>
            <a:r>
              <a:rPr lang="en-US" altLang="es-CL" sz="2000"/>
              <a:t> </a:t>
            </a:r>
            <a:r>
              <a:rPr lang="en-US" altLang="es-CL" sz="2000" b="1"/>
              <a:t>65</a:t>
            </a:r>
            <a:r>
              <a:rPr lang="en-US" altLang="es-CL" sz="2000"/>
              <a:t> 251</a:t>
            </a:r>
          </a:p>
        </p:txBody>
      </p:sp>
      <p:sp>
        <p:nvSpPr>
          <p:cNvPr id="56327" name="Rectangle 9">
            <a:extLst>
              <a:ext uri="{FF2B5EF4-FFF2-40B4-BE49-F238E27FC236}">
                <a16:creationId xmlns:a16="http://schemas.microsoft.com/office/drawing/2014/main" id="{83C386AF-B603-799C-DF96-644D0D982E0E}"/>
              </a:ext>
            </a:extLst>
          </p:cNvPr>
          <p:cNvSpPr>
            <a:spLocks noChangeArrowheads="1"/>
          </p:cNvSpPr>
          <p:nvPr/>
        </p:nvSpPr>
        <p:spPr bwMode="auto">
          <a:xfrm>
            <a:off x="-142875" y="5732463"/>
            <a:ext cx="650081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600"/>
              <a:t>S: sample; OB: objective; L: lens; DM: dichroic mirror</a:t>
            </a:r>
          </a:p>
          <a:p>
            <a:pPr eaLnBrk="1" hangingPunct="1">
              <a:spcBef>
                <a:spcPct val="0"/>
              </a:spcBef>
              <a:buFontTx/>
              <a:buNone/>
            </a:pPr>
            <a:r>
              <a:rPr lang="en-US" altLang="es-CL" sz="1600"/>
              <a:t>NF: notch filter; T: tube lens; PH: pinhole; BS: beamsplitter; </a:t>
            </a:r>
          </a:p>
          <a:p>
            <a:pPr eaLnBrk="1" hangingPunct="1">
              <a:spcBef>
                <a:spcPct val="0"/>
              </a:spcBef>
              <a:buFontTx/>
              <a:buNone/>
            </a:pPr>
            <a:r>
              <a:rPr lang="en-US" altLang="es-CL" sz="1600"/>
              <a:t>APD: avalanche photodiode; CORR: correlator (ALV-5000/EPP)</a:t>
            </a:r>
          </a:p>
        </p:txBody>
      </p:sp>
      <p:pic>
        <p:nvPicPr>
          <p:cNvPr id="56328" name="Picture 2" descr="C:\Documents and Settings\Owner\My Documents\My pictures\2011.11 Berkeley\P1000581.JPG">
            <a:extLst>
              <a:ext uri="{FF2B5EF4-FFF2-40B4-BE49-F238E27FC236}">
                <a16:creationId xmlns:a16="http://schemas.microsoft.com/office/drawing/2014/main" id="{C017F304-DA25-E9AC-8031-CF57DB006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714500"/>
            <a:ext cx="48577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Line 5">
            <a:extLst>
              <a:ext uri="{FF2B5EF4-FFF2-40B4-BE49-F238E27FC236}">
                <a16:creationId xmlns:a16="http://schemas.microsoft.com/office/drawing/2014/main" id="{7EAEA242-43BC-FCFF-E69E-8DB68713281A}"/>
              </a:ext>
            </a:extLst>
          </p:cNvPr>
          <p:cNvSpPr>
            <a:spLocks noChangeShapeType="1"/>
          </p:cNvSpPr>
          <p:nvPr/>
        </p:nvSpPr>
        <p:spPr bwMode="auto">
          <a:xfrm>
            <a:off x="0" y="714375"/>
            <a:ext cx="9193213"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58370" name="Rectangle 2">
            <a:extLst>
              <a:ext uri="{FF2B5EF4-FFF2-40B4-BE49-F238E27FC236}">
                <a16:creationId xmlns:a16="http://schemas.microsoft.com/office/drawing/2014/main" id="{0D0CD2FE-FCFE-F501-9162-30184E37EF55}"/>
              </a:ext>
            </a:extLst>
          </p:cNvPr>
          <p:cNvSpPr txBox="1">
            <a:spLocks noChangeArrowheads="1"/>
          </p:cNvSpPr>
          <p:nvPr/>
        </p:nvSpPr>
        <p:spPr bwMode="auto">
          <a:xfrm>
            <a:off x="0" y="106363"/>
            <a:ext cx="89296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s-CL" sz="2800">
                <a:cs typeface="Arial" panose="020B0604020202020204" pitchFamily="34" charset="0"/>
              </a:rPr>
              <a:t>Análisis de datos</a:t>
            </a:r>
          </a:p>
        </p:txBody>
      </p:sp>
      <p:pic>
        <p:nvPicPr>
          <p:cNvPr id="58371" name="Picture 2">
            <a:extLst>
              <a:ext uri="{FF2B5EF4-FFF2-40B4-BE49-F238E27FC236}">
                <a16:creationId xmlns:a16="http://schemas.microsoft.com/office/drawing/2014/main" id="{A1B52219-471E-B83E-1F34-E99A4411D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785813"/>
            <a:ext cx="417512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Flèche courbée vers la gauche 39">
            <a:extLst>
              <a:ext uri="{FF2B5EF4-FFF2-40B4-BE49-F238E27FC236}">
                <a16:creationId xmlns:a16="http://schemas.microsoft.com/office/drawing/2014/main" id="{C1B66153-DF6C-EF71-CFD5-9187726D0FAC}"/>
              </a:ext>
            </a:extLst>
          </p:cNvPr>
          <p:cNvSpPr>
            <a:spLocks noChangeArrowheads="1"/>
          </p:cNvSpPr>
          <p:nvPr/>
        </p:nvSpPr>
        <p:spPr bwMode="auto">
          <a:xfrm>
            <a:off x="4946650" y="1179513"/>
            <a:ext cx="1071563" cy="3643312"/>
          </a:xfrm>
          <a:prstGeom prst="curvedLeftArrow">
            <a:avLst>
              <a:gd name="adj1" fmla="val 24996"/>
              <a:gd name="adj2" fmla="val 48230"/>
              <a:gd name="adj3" fmla="val 25000"/>
            </a:avLst>
          </a:prstGeom>
          <a:noFill/>
          <a:ln w="9525">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91435" tIns="45718" rIns="91435" bIns="45718"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solidFill>
                <a:schemeClr val="tx2"/>
              </a:solidFill>
            </a:endParaRPr>
          </a:p>
        </p:txBody>
      </p:sp>
      <p:grpSp>
        <p:nvGrpSpPr>
          <p:cNvPr id="58373" name="Groupe 13">
            <a:extLst>
              <a:ext uri="{FF2B5EF4-FFF2-40B4-BE49-F238E27FC236}">
                <a16:creationId xmlns:a16="http://schemas.microsoft.com/office/drawing/2014/main" id="{6A5EE049-7BB6-E8F3-1A01-21E530638BFC}"/>
              </a:ext>
            </a:extLst>
          </p:cNvPr>
          <p:cNvGrpSpPr>
            <a:grpSpLocks/>
          </p:cNvGrpSpPr>
          <p:nvPr/>
        </p:nvGrpSpPr>
        <p:grpSpPr bwMode="auto">
          <a:xfrm>
            <a:off x="6588125" y="2852738"/>
            <a:ext cx="1955800" cy="784225"/>
            <a:chOff x="7072330" y="1785926"/>
            <a:chExt cx="1955895" cy="785818"/>
          </a:xfrm>
        </p:grpSpPr>
        <p:sp>
          <p:nvSpPr>
            <p:cNvPr id="58379" name="Rectangle 38">
              <a:extLst>
                <a:ext uri="{FF2B5EF4-FFF2-40B4-BE49-F238E27FC236}">
                  <a16:creationId xmlns:a16="http://schemas.microsoft.com/office/drawing/2014/main" id="{5A05494C-A77E-C777-239A-D788F72C7A84}"/>
                </a:ext>
              </a:extLst>
            </p:cNvPr>
            <p:cNvSpPr>
              <a:spLocks noChangeArrowheads="1"/>
            </p:cNvSpPr>
            <p:nvPr/>
          </p:nvSpPr>
          <p:spPr bwMode="auto">
            <a:xfrm>
              <a:off x="7143311" y="1857364"/>
              <a:ext cx="1884914" cy="70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2000"/>
                <a:t>ALV-5000/EPP</a:t>
              </a:r>
            </a:p>
            <a:p>
              <a:pPr eaLnBrk="1" hangingPunct="1">
                <a:spcBef>
                  <a:spcPct val="0"/>
                </a:spcBef>
                <a:buFontTx/>
                <a:buNone/>
              </a:pPr>
              <a:r>
                <a:rPr lang="en-US" altLang="es-CL" sz="2000"/>
                <a:t>Correlator</a:t>
              </a:r>
            </a:p>
          </p:txBody>
        </p:sp>
        <p:sp>
          <p:nvSpPr>
            <p:cNvPr id="58380" name="Rectangle 40">
              <a:extLst>
                <a:ext uri="{FF2B5EF4-FFF2-40B4-BE49-F238E27FC236}">
                  <a16:creationId xmlns:a16="http://schemas.microsoft.com/office/drawing/2014/main" id="{805F026D-0E4F-27DA-0A5D-85FC8FA94C8F}"/>
                </a:ext>
              </a:extLst>
            </p:cNvPr>
            <p:cNvSpPr>
              <a:spLocks noChangeArrowheads="1"/>
            </p:cNvSpPr>
            <p:nvPr/>
          </p:nvSpPr>
          <p:spPr bwMode="auto">
            <a:xfrm>
              <a:off x="7072330" y="1785926"/>
              <a:ext cx="1643074" cy="785818"/>
            </a:xfrm>
            <a:prstGeom prst="rect">
              <a:avLst/>
            </a:pr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grpSp>
      <p:sp>
        <p:nvSpPr>
          <p:cNvPr id="58374" name="ZoneTexte 9">
            <a:extLst>
              <a:ext uri="{FF2B5EF4-FFF2-40B4-BE49-F238E27FC236}">
                <a16:creationId xmlns:a16="http://schemas.microsoft.com/office/drawing/2014/main" id="{E22053CE-FB8B-AF85-79D8-80BBFF629EBF}"/>
              </a:ext>
            </a:extLst>
          </p:cNvPr>
          <p:cNvSpPr txBox="1">
            <a:spLocks noChangeArrowheads="1"/>
          </p:cNvSpPr>
          <p:nvPr/>
        </p:nvSpPr>
        <p:spPr bwMode="auto">
          <a:xfrm>
            <a:off x="6500813" y="2249488"/>
            <a:ext cx="234950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400">
                <a:solidFill>
                  <a:srgbClr val="000000"/>
                </a:solidFill>
                <a:latin typeface="Gill Sans" panose="020B0502020104020203" pitchFamily="34" charset="-79"/>
                <a:ea typeface="ヒラギノ角ゴ ProN W3" charset="-128"/>
                <a:sym typeface="Gill Sans" panose="020B0502020104020203" pitchFamily="34" charset="-79"/>
              </a:rPr>
              <a:t>Sampling  and lag time: 200 ns</a:t>
            </a:r>
          </a:p>
        </p:txBody>
      </p:sp>
      <p:pic>
        <p:nvPicPr>
          <p:cNvPr id="58375" name="Picture 2" descr="http://www.cf.gu.se/digitalAssets/725/725396_FCS_ConfocalVolume.gif">
            <a:extLst>
              <a:ext uri="{FF2B5EF4-FFF2-40B4-BE49-F238E27FC236}">
                <a16:creationId xmlns:a16="http://schemas.microsoft.com/office/drawing/2014/main" id="{DA17DC48-C150-07EB-2435-74B9C1E8B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785813"/>
            <a:ext cx="2928937"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2">
            <a:extLst>
              <a:ext uri="{FF2B5EF4-FFF2-40B4-BE49-F238E27FC236}">
                <a16:creationId xmlns:a16="http://schemas.microsoft.com/office/drawing/2014/main" id="{E97BB2BF-0876-9DC9-0E1F-7E923BBBE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4875213"/>
            <a:ext cx="4017963"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CuadroTexto 1">
            <a:extLst>
              <a:ext uri="{FF2B5EF4-FFF2-40B4-BE49-F238E27FC236}">
                <a16:creationId xmlns:a16="http://schemas.microsoft.com/office/drawing/2014/main" id="{47D0E6F8-9822-D8D1-7695-437F1878D858}"/>
              </a:ext>
            </a:extLst>
          </p:cNvPr>
          <p:cNvSpPr txBox="1">
            <a:spLocks noChangeArrowheads="1"/>
          </p:cNvSpPr>
          <p:nvPr/>
        </p:nvSpPr>
        <p:spPr bwMode="auto">
          <a:xfrm>
            <a:off x="5697538" y="5626100"/>
            <a:ext cx="24638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500">
                <a:solidFill>
                  <a:srgbClr val="000000"/>
                </a:solidFill>
                <a:latin typeface="Gill Sans" panose="020B0502020104020203" pitchFamily="34" charset="-79"/>
                <a:ea typeface="ヒラギノ角ゴ ProN W3" charset="-128"/>
                <a:sym typeface="Gill Sans" panose="020B0502020104020203" pitchFamily="34" charset="-79"/>
              </a:rPr>
              <a:t>N: Dyes in the confocal volume</a:t>
            </a:r>
          </a:p>
          <a:p>
            <a:pPr eaLnBrk="1" hangingPunct="1">
              <a:spcBef>
                <a:spcPct val="0"/>
              </a:spcBef>
              <a:buFontTx/>
              <a:buNone/>
            </a:pPr>
            <a:r>
              <a:rPr lang="en-US" altLang="es-CL" sz="1500">
                <a:solidFill>
                  <a:srgbClr val="000000"/>
                </a:solidFill>
                <a:latin typeface="Gill Sans" panose="020B0502020104020203" pitchFamily="34" charset="-79"/>
                <a:ea typeface="ヒラギノ角ゴ ProN W3" charset="-128"/>
                <a:sym typeface="Gill Sans" panose="020B0502020104020203" pitchFamily="34" charset="-79"/>
              </a:rPr>
              <a:t>w: Structure factor</a:t>
            </a:r>
          </a:p>
          <a:p>
            <a:pPr eaLnBrk="1" hangingPunct="1">
              <a:spcBef>
                <a:spcPct val="0"/>
              </a:spcBef>
              <a:buFontTx/>
              <a:buNone/>
            </a:pPr>
            <a:r>
              <a:rPr lang="en-US" altLang="es-CL" sz="1500" b="1">
                <a:solidFill>
                  <a:srgbClr val="000000"/>
                </a:solidFill>
                <a:latin typeface="Symbol" pitchFamily="2" charset="2"/>
                <a:ea typeface="ヒラギノ角ゴ ProN W3" charset="-128"/>
                <a:sym typeface="Gill Sans" panose="020B0502020104020203" pitchFamily="34" charset="-79"/>
              </a:rPr>
              <a:t>t</a:t>
            </a:r>
            <a:r>
              <a:rPr lang="en-US" altLang="es-CL" sz="1500" b="1" baseline="-25000">
                <a:solidFill>
                  <a:srgbClr val="000000"/>
                </a:solidFill>
                <a:latin typeface="Gill Sans" panose="020B0502020104020203" pitchFamily="34" charset="-79"/>
                <a:ea typeface="ヒラギノ角ゴ ProN W3" charset="-128"/>
                <a:sym typeface="Gill Sans" panose="020B0502020104020203" pitchFamily="34" charset="-79"/>
              </a:rPr>
              <a:t>D</a:t>
            </a:r>
            <a:r>
              <a:rPr lang="en-US" altLang="es-CL" sz="1500" b="1">
                <a:solidFill>
                  <a:srgbClr val="000000"/>
                </a:solidFill>
                <a:latin typeface="Gill Sans" panose="020B0502020104020203" pitchFamily="34" charset="-79"/>
                <a:ea typeface="ヒラギノ角ゴ ProN W3" charset="-128"/>
                <a:sym typeface="Gill Sans" panose="020B0502020104020203" pitchFamily="34" charset="-79"/>
              </a:rPr>
              <a:t> : Diffusion time</a:t>
            </a:r>
          </a:p>
          <a:p>
            <a:pPr eaLnBrk="1" hangingPunct="1">
              <a:spcBef>
                <a:spcPct val="0"/>
              </a:spcBef>
              <a:buFontTx/>
              <a:buNone/>
            </a:pPr>
            <a:endParaRPr lang="es-ES" altLang="es-CL" sz="4200">
              <a:solidFill>
                <a:srgbClr val="000000"/>
              </a:solidFill>
              <a:latin typeface="Gill Sans" panose="020B0502020104020203" pitchFamily="34" charset="-79"/>
              <a:ea typeface="ヒラギノ角ゴ ProN W3" charset="-128"/>
              <a:sym typeface="Gill Sans" panose="020B0502020104020203" pitchFamily="34" charset="-79"/>
            </a:endParaRPr>
          </a:p>
        </p:txBody>
      </p:sp>
      <p:pic>
        <p:nvPicPr>
          <p:cNvPr id="58378" name="Picture 2">
            <a:extLst>
              <a:ext uri="{FF2B5EF4-FFF2-40B4-BE49-F238E27FC236}">
                <a16:creationId xmlns:a16="http://schemas.microsoft.com/office/drawing/2014/main" id="{79922164-72B1-6F6B-9FA8-361C8BB63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2759075"/>
            <a:ext cx="4608513"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a:extLst>
              <a:ext uri="{FF2B5EF4-FFF2-40B4-BE49-F238E27FC236}">
                <a16:creationId xmlns:a16="http://schemas.microsoft.com/office/drawing/2014/main" id="{808AA9A4-C37A-B88A-197B-F4D3602BD035}"/>
              </a:ext>
            </a:extLst>
          </p:cNvPr>
          <p:cNvSpPr txBox="1">
            <a:spLocks noChangeArrowheads="1"/>
          </p:cNvSpPr>
          <p:nvPr/>
        </p:nvSpPr>
        <p:spPr bwMode="auto">
          <a:xfrm>
            <a:off x="304800" y="228600"/>
            <a:ext cx="8588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800">
                <a:cs typeface="Arial" panose="020B0604020202020204" pitchFamily="34" charset="0"/>
              </a:rPr>
              <a:t>La célula como una fábrica de máquinas moleculares</a:t>
            </a:r>
          </a:p>
        </p:txBody>
      </p:sp>
      <p:sp>
        <p:nvSpPr>
          <p:cNvPr id="22530" name="TextBox 2">
            <a:extLst>
              <a:ext uri="{FF2B5EF4-FFF2-40B4-BE49-F238E27FC236}">
                <a16:creationId xmlns:a16="http://schemas.microsoft.com/office/drawing/2014/main" id="{590C9E3D-E056-3C4A-8154-0AC18EC7973E}"/>
              </a:ext>
            </a:extLst>
          </p:cNvPr>
          <p:cNvSpPr txBox="1">
            <a:spLocks noChangeArrowheads="1"/>
          </p:cNvSpPr>
          <p:nvPr/>
        </p:nvSpPr>
        <p:spPr bwMode="auto">
          <a:xfrm>
            <a:off x="668338" y="1506538"/>
            <a:ext cx="7927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400" i="1">
                <a:solidFill>
                  <a:srgbClr val="FF0000"/>
                </a:solidFill>
                <a:latin typeface="Comic Sans MS" panose="030F0902030302020204" pitchFamily="66" charset="0"/>
                <a:cs typeface="Arial" panose="020B0604020202020204" pitchFamily="34" charset="0"/>
              </a:rPr>
              <a:t>“</a:t>
            </a:r>
            <a:r>
              <a:rPr lang="en-US" altLang="ja-JP" sz="2400" i="1">
                <a:solidFill>
                  <a:srgbClr val="FF0000"/>
                </a:solidFill>
                <a:latin typeface="Comic Sans MS" panose="030F0902030302020204" pitchFamily="66" charset="0"/>
                <a:cs typeface="Arial" panose="020B0604020202020204" pitchFamily="34" charset="0"/>
              </a:rPr>
              <a:t>The operative  industry  of Nature is so prolific that </a:t>
            </a:r>
          </a:p>
          <a:p>
            <a:pPr>
              <a:spcBef>
                <a:spcPct val="0"/>
              </a:spcBef>
              <a:buFontTx/>
              <a:buNone/>
            </a:pPr>
            <a:r>
              <a:rPr lang="en-US" altLang="es-CL" sz="2400" i="1">
                <a:solidFill>
                  <a:srgbClr val="FF0000"/>
                </a:solidFill>
                <a:latin typeface="Comic Sans MS" panose="030F0902030302020204" pitchFamily="66" charset="0"/>
                <a:cs typeface="Arial" panose="020B0604020202020204" pitchFamily="34" charset="0"/>
              </a:rPr>
              <a:t>machines will be eventually found not only unknown to </a:t>
            </a:r>
          </a:p>
          <a:p>
            <a:pPr>
              <a:spcBef>
                <a:spcPct val="0"/>
              </a:spcBef>
              <a:buFontTx/>
              <a:buNone/>
            </a:pPr>
            <a:r>
              <a:rPr lang="en-US" altLang="es-CL" sz="2400" i="1">
                <a:solidFill>
                  <a:srgbClr val="FF0000"/>
                </a:solidFill>
                <a:latin typeface="Comic Sans MS" panose="030F0902030302020204" pitchFamily="66" charset="0"/>
                <a:cs typeface="Arial" panose="020B0604020202020204" pitchFamily="34" charset="0"/>
              </a:rPr>
              <a:t>us but also unimaginable by our mind.</a:t>
            </a:r>
            <a:r>
              <a:rPr lang="ja-JP" altLang="en-US" sz="2400" i="1">
                <a:solidFill>
                  <a:srgbClr val="FF0000"/>
                </a:solidFill>
                <a:latin typeface="Comic Sans MS" panose="030F0902030302020204" pitchFamily="66" charset="0"/>
                <a:cs typeface="Arial" panose="020B0604020202020204" pitchFamily="34" charset="0"/>
              </a:rPr>
              <a:t>”</a:t>
            </a:r>
            <a:r>
              <a:rPr lang="en-US" altLang="ja-JP" sz="2400">
                <a:solidFill>
                  <a:srgbClr val="FF0000"/>
                </a:solidFill>
                <a:latin typeface="Comic Sans MS" panose="030F0902030302020204" pitchFamily="66" charset="0"/>
                <a:cs typeface="Arial" panose="020B0604020202020204" pitchFamily="34" charset="0"/>
              </a:rPr>
              <a:t> </a:t>
            </a:r>
            <a:endParaRPr lang="en-US" altLang="es-CL" sz="2400">
              <a:solidFill>
                <a:srgbClr val="FF0000"/>
              </a:solidFill>
              <a:latin typeface="Comic Sans MS" panose="030F0902030302020204" pitchFamily="66" charset="0"/>
              <a:cs typeface="Arial" panose="020B0604020202020204" pitchFamily="34" charset="0"/>
            </a:endParaRPr>
          </a:p>
        </p:txBody>
      </p:sp>
      <p:sp>
        <p:nvSpPr>
          <p:cNvPr id="22531" name="Rectangle 3">
            <a:extLst>
              <a:ext uri="{FF2B5EF4-FFF2-40B4-BE49-F238E27FC236}">
                <a16:creationId xmlns:a16="http://schemas.microsoft.com/office/drawing/2014/main" id="{21041B55-C692-8A0D-14A6-14FD25919D0E}"/>
              </a:ext>
            </a:extLst>
          </p:cNvPr>
          <p:cNvSpPr>
            <a:spLocks noChangeArrowheads="1"/>
          </p:cNvSpPr>
          <p:nvPr/>
        </p:nvSpPr>
        <p:spPr bwMode="auto">
          <a:xfrm>
            <a:off x="1290638" y="2967038"/>
            <a:ext cx="7177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1800">
                <a:solidFill>
                  <a:srgbClr val="000090"/>
                </a:solidFill>
              </a:rPr>
              <a:t>Marcello Malpighi (</a:t>
            </a:r>
            <a:r>
              <a:rPr lang="en-US" altLang="es-CL" sz="1800" i="1">
                <a:solidFill>
                  <a:srgbClr val="000090"/>
                </a:solidFill>
              </a:rPr>
              <a:t>de Viscerum Structura</a:t>
            </a:r>
            <a:r>
              <a:rPr lang="en-US" altLang="es-CL" sz="1800">
                <a:solidFill>
                  <a:srgbClr val="000090"/>
                </a:solidFill>
              </a:rPr>
              <a:t>, 1666) </a:t>
            </a:r>
          </a:p>
        </p:txBody>
      </p:sp>
      <p:pic>
        <p:nvPicPr>
          <p:cNvPr id="22532" name="Picture 4" descr="Marcello Malpighi.jpg">
            <a:extLst>
              <a:ext uri="{FF2B5EF4-FFF2-40B4-BE49-F238E27FC236}">
                <a16:creationId xmlns:a16="http://schemas.microsoft.com/office/drawing/2014/main" id="{823DE209-2BEA-5A2D-C3B2-5A4970DFA2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738" y="3646488"/>
            <a:ext cx="2405062"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a:extLst>
              <a:ext uri="{FF2B5EF4-FFF2-40B4-BE49-F238E27FC236}">
                <a16:creationId xmlns:a16="http://schemas.microsoft.com/office/drawing/2014/main" id="{C1151E22-58B3-32CB-A75A-C89CED423D21}"/>
              </a:ext>
            </a:extLst>
          </p:cNvPr>
          <p:cNvSpPr txBox="1">
            <a:spLocks noChangeArrowheads="1"/>
          </p:cNvSpPr>
          <p:nvPr/>
        </p:nvSpPr>
        <p:spPr bwMode="auto">
          <a:xfrm>
            <a:off x="3319463" y="4249738"/>
            <a:ext cx="470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400">
                <a:solidFill>
                  <a:srgbClr val="000090"/>
                </a:solidFill>
                <a:latin typeface="Comic Sans MS" panose="030F0902030302020204" pitchFamily="66" charset="0"/>
                <a:cs typeface="Arial" panose="020B0604020202020204" pitchFamily="34" charset="0"/>
              </a:rPr>
              <a:t>Marcello Malpighi, 1628 – 1694</a:t>
            </a:r>
          </a:p>
        </p:txBody>
      </p:sp>
      <p:sp>
        <p:nvSpPr>
          <p:cNvPr id="22534" name="TextBox 6">
            <a:extLst>
              <a:ext uri="{FF2B5EF4-FFF2-40B4-BE49-F238E27FC236}">
                <a16:creationId xmlns:a16="http://schemas.microsoft.com/office/drawing/2014/main" id="{F515C523-8326-D7CC-532C-1D210955842A}"/>
              </a:ext>
            </a:extLst>
          </p:cNvPr>
          <p:cNvSpPr txBox="1">
            <a:spLocks noChangeArrowheads="1"/>
          </p:cNvSpPr>
          <p:nvPr/>
        </p:nvSpPr>
        <p:spPr bwMode="auto">
          <a:xfrm>
            <a:off x="3986213" y="5249863"/>
            <a:ext cx="3321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ja-JP" altLang="en-US" sz="2400">
                <a:solidFill>
                  <a:srgbClr val="000099"/>
                </a:solidFill>
                <a:latin typeface="Comic Sans MS" panose="030F0902030302020204" pitchFamily="66" charset="0"/>
                <a:cs typeface="Arial" panose="020B0604020202020204" pitchFamily="34" charset="0"/>
              </a:rPr>
              <a:t>“</a:t>
            </a:r>
            <a:r>
              <a:rPr lang="en-US" altLang="ja-JP" sz="2400">
                <a:solidFill>
                  <a:srgbClr val="000099"/>
                </a:solidFill>
                <a:latin typeface="Comic Sans MS" panose="030F0902030302020204" pitchFamily="66" charset="0"/>
                <a:cs typeface="Arial" panose="020B0604020202020204" pitchFamily="34" charset="0"/>
              </a:rPr>
              <a:t>Nihil novum sub sole</a:t>
            </a:r>
            <a:r>
              <a:rPr lang="ja-JP" altLang="en-US" sz="2400">
                <a:solidFill>
                  <a:srgbClr val="000099"/>
                </a:solidFill>
                <a:latin typeface="Comic Sans MS" panose="030F0902030302020204" pitchFamily="66" charset="0"/>
                <a:cs typeface="Arial" panose="020B0604020202020204" pitchFamily="34" charset="0"/>
              </a:rPr>
              <a:t>”</a:t>
            </a:r>
            <a:endParaRPr lang="en-US" altLang="es-CL" sz="2400">
              <a:solidFill>
                <a:srgbClr val="000099"/>
              </a:solidFill>
              <a:latin typeface="Comic Sans MS" panose="030F0902030302020204" pitchFamily="66"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5">
            <a:extLst>
              <a:ext uri="{FF2B5EF4-FFF2-40B4-BE49-F238E27FC236}">
                <a16:creationId xmlns:a16="http://schemas.microsoft.com/office/drawing/2014/main" id="{E5AF9B3A-E0C0-3A8B-74F3-7404D21D7D1C}"/>
              </a:ext>
            </a:extLst>
          </p:cNvPr>
          <p:cNvSpPr>
            <a:spLocks noChangeShapeType="1"/>
          </p:cNvSpPr>
          <p:nvPr/>
        </p:nvSpPr>
        <p:spPr bwMode="auto">
          <a:xfrm>
            <a:off x="0" y="642938"/>
            <a:ext cx="9193213"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7" name="Rectangle 2">
            <a:extLst>
              <a:ext uri="{FF2B5EF4-FFF2-40B4-BE49-F238E27FC236}">
                <a16:creationId xmlns:a16="http://schemas.microsoft.com/office/drawing/2014/main" id="{701BC833-0EC4-C12D-E154-C620570E18E4}"/>
              </a:ext>
            </a:extLst>
          </p:cNvPr>
          <p:cNvSpPr txBox="1">
            <a:spLocks noChangeArrowheads="1"/>
          </p:cNvSpPr>
          <p:nvPr/>
        </p:nvSpPr>
        <p:spPr>
          <a:xfrm>
            <a:off x="0" y="3175"/>
            <a:ext cx="8929688" cy="928688"/>
          </a:xfrm>
          <a:prstGeom prst="rect">
            <a:avLst/>
          </a:prstGeom>
        </p:spPr>
        <p:txBody>
          <a:bodyPr lIns="91435" tIns="45718" rIns="91435" bIns="45718"/>
          <a:lstStyle/>
          <a:p>
            <a:pPr eaLnBrk="1" hangingPunct="1">
              <a:defRPr/>
            </a:pPr>
            <a:r>
              <a:rPr lang="en-US" sz="3100" kern="0" dirty="0">
                <a:latin typeface="Arial"/>
                <a:ea typeface="+mj-ea"/>
                <a:cs typeface="Arial"/>
              </a:rPr>
              <a:t>FCS measurement: </a:t>
            </a:r>
            <a:r>
              <a:rPr lang="en-US" sz="3100" kern="0" dirty="0" err="1">
                <a:latin typeface="Arial"/>
                <a:ea typeface="+mj-ea"/>
                <a:cs typeface="Arial"/>
              </a:rPr>
              <a:t>Catalase</a:t>
            </a:r>
            <a:endParaRPr lang="en-US" sz="3100" kern="0" dirty="0">
              <a:latin typeface="Arial"/>
              <a:ea typeface="+mj-ea"/>
              <a:cs typeface="Arial"/>
            </a:endParaRPr>
          </a:p>
        </p:txBody>
      </p:sp>
      <p:pic>
        <p:nvPicPr>
          <p:cNvPr id="60419" name="Image 14">
            <a:extLst>
              <a:ext uri="{FF2B5EF4-FFF2-40B4-BE49-F238E27FC236}">
                <a16:creationId xmlns:a16="http://schemas.microsoft.com/office/drawing/2014/main" id="{3B7B7F25-9161-E51F-6DA9-19858D71C3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963613"/>
            <a:ext cx="7593012"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Image 15">
            <a:extLst>
              <a:ext uri="{FF2B5EF4-FFF2-40B4-BE49-F238E27FC236}">
                <a16:creationId xmlns:a16="http://schemas.microsoft.com/office/drawing/2014/main" id="{8DC1660D-E86C-193B-CF13-CBA94E61A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785813"/>
            <a:ext cx="400050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16">
            <a:extLst>
              <a:ext uri="{FF2B5EF4-FFF2-40B4-BE49-F238E27FC236}">
                <a16:creationId xmlns:a16="http://schemas.microsoft.com/office/drawing/2014/main" id="{68AE5980-0752-11A5-1B90-6597F031B5C0}"/>
              </a:ext>
            </a:extLst>
          </p:cNvPr>
          <p:cNvSpPr>
            <a:spLocks noChangeArrowheads="1"/>
          </p:cNvSpPr>
          <p:nvPr/>
        </p:nvSpPr>
        <p:spPr bwMode="auto">
          <a:xfrm>
            <a:off x="2071688" y="2857500"/>
            <a:ext cx="1928812"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2100">
                <a:solidFill>
                  <a:schemeClr val="tx2"/>
                </a:solidFill>
              </a:rPr>
              <a:t>[H</a:t>
            </a:r>
            <a:r>
              <a:rPr lang="en-US" altLang="es-CL" sz="2100" baseline="-25000">
                <a:solidFill>
                  <a:schemeClr val="tx2"/>
                </a:solidFill>
              </a:rPr>
              <a:t>2</a:t>
            </a:r>
            <a:r>
              <a:rPr lang="en-US" altLang="es-CL" sz="2100">
                <a:solidFill>
                  <a:schemeClr val="tx2"/>
                </a:solidFill>
              </a:rPr>
              <a:t>O</a:t>
            </a:r>
            <a:r>
              <a:rPr lang="en-US" altLang="es-CL" sz="2100" baseline="-25000">
                <a:solidFill>
                  <a:schemeClr val="tx2"/>
                </a:solidFill>
              </a:rPr>
              <a:t>2</a:t>
            </a:r>
            <a:r>
              <a:rPr lang="en-US" altLang="es-CL" sz="2100">
                <a:solidFill>
                  <a:schemeClr val="tx2"/>
                </a:solidFill>
              </a:rPr>
              <a:t>]:</a:t>
            </a:r>
          </a:p>
          <a:p>
            <a:pPr eaLnBrk="1" hangingPunct="1">
              <a:spcBef>
                <a:spcPct val="0"/>
              </a:spcBef>
              <a:buFontTx/>
              <a:buNone/>
            </a:pPr>
            <a:r>
              <a:rPr lang="en-US" altLang="es-CL" sz="2100">
                <a:solidFill>
                  <a:srgbClr val="FFFF00"/>
                </a:solidFill>
              </a:rPr>
              <a:t>Yellow: 0 mM, </a:t>
            </a:r>
            <a:r>
              <a:rPr lang="en-US" altLang="es-CL" sz="2100">
                <a:solidFill>
                  <a:srgbClr val="00FF00"/>
                </a:solidFill>
              </a:rPr>
              <a:t>Green: 3 mM, </a:t>
            </a:r>
          </a:p>
          <a:p>
            <a:pPr eaLnBrk="1" hangingPunct="1">
              <a:spcBef>
                <a:spcPct val="0"/>
              </a:spcBef>
              <a:buFontTx/>
              <a:buNone/>
            </a:pPr>
            <a:r>
              <a:rPr lang="en-US" altLang="es-CL" sz="2100">
                <a:solidFill>
                  <a:srgbClr val="FF0000"/>
                </a:solidFill>
              </a:rPr>
              <a:t>Red: 6 mM, </a:t>
            </a:r>
          </a:p>
          <a:p>
            <a:pPr eaLnBrk="1" hangingPunct="1">
              <a:spcBef>
                <a:spcPct val="0"/>
              </a:spcBef>
              <a:buFontTx/>
              <a:buNone/>
            </a:pPr>
            <a:r>
              <a:rPr lang="en-US" altLang="es-CL" sz="2100">
                <a:solidFill>
                  <a:schemeClr val="accent2"/>
                </a:solidFill>
              </a:rPr>
              <a:t>Blue: 12 mM, </a:t>
            </a:r>
            <a:r>
              <a:rPr lang="en-US" altLang="es-CL" sz="2100">
                <a:solidFill>
                  <a:schemeClr val="tx2"/>
                </a:solidFill>
              </a:rPr>
              <a:t>Black: 25 mM</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 21" descr="C:\Users\Clem\Pictures\2013.06.02 Yosemite Mel\P1010060.JPG">
            <a:extLst>
              <a:ext uri="{FF2B5EF4-FFF2-40B4-BE49-F238E27FC236}">
                <a16:creationId xmlns:a16="http://schemas.microsoft.com/office/drawing/2014/main" id="{6F7FD87B-9A03-436E-4F2C-DB55E6A12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1428750"/>
            <a:ext cx="4286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Line 5">
            <a:extLst>
              <a:ext uri="{FF2B5EF4-FFF2-40B4-BE49-F238E27FC236}">
                <a16:creationId xmlns:a16="http://schemas.microsoft.com/office/drawing/2014/main" id="{681C87CC-12AE-5CB0-B5BA-9FAA53F93C12}"/>
              </a:ext>
            </a:extLst>
          </p:cNvPr>
          <p:cNvSpPr>
            <a:spLocks noChangeShapeType="1"/>
          </p:cNvSpPr>
          <p:nvPr/>
        </p:nvSpPr>
        <p:spPr bwMode="auto">
          <a:xfrm>
            <a:off x="0" y="928688"/>
            <a:ext cx="9193213"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30" name="Rectangle 2">
            <a:extLst>
              <a:ext uri="{FF2B5EF4-FFF2-40B4-BE49-F238E27FC236}">
                <a16:creationId xmlns:a16="http://schemas.microsoft.com/office/drawing/2014/main" id="{210FD2F4-1C08-FA5E-5CF4-1EF4EA9F3984}"/>
              </a:ext>
            </a:extLst>
          </p:cNvPr>
          <p:cNvSpPr txBox="1">
            <a:spLocks noChangeArrowheads="1"/>
          </p:cNvSpPr>
          <p:nvPr/>
        </p:nvSpPr>
        <p:spPr>
          <a:xfrm>
            <a:off x="200025" y="268288"/>
            <a:ext cx="8929688" cy="928687"/>
          </a:xfrm>
          <a:prstGeom prst="rect">
            <a:avLst/>
          </a:prstGeom>
        </p:spPr>
        <p:txBody>
          <a:bodyPr lIns="91435" tIns="45718" rIns="91435" bIns="45718"/>
          <a:lstStyle/>
          <a:p>
            <a:pPr eaLnBrk="1" hangingPunct="1">
              <a:defRPr/>
            </a:pPr>
            <a:r>
              <a:rPr lang="en-US" sz="3100" kern="0" dirty="0">
                <a:latin typeface="Arial"/>
                <a:ea typeface="+mj-ea"/>
                <a:cs typeface="Arial"/>
              </a:rPr>
              <a:t>Heat released by the </a:t>
            </a:r>
            <a:r>
              <a:rPr lang="en-US" sz="3100" kern="0" dirty="0" err="1">
                <a:latin typeface="Arial"/>
                <a:ea typeface="+mj-ea"/>
                <a:cs typeface="Arial"/>
              </a:rPr>
              <a:t>heme</a:t>
            </a:r>
            <a:r>
              <a:rPr lang="en-US" sz="3100" kern="0" dirty="0">
                <a:latin typeface="Arial"/>
                <a:ea typeface="+mj-ea"/>
                <a:cs typeface="Arial"/>
              </a:rPr>
              <a:t> (402 nm)</a:t>
            </a:r>
          </a:p>
        </p:txBody>
      </p:sp>
      <p:sp>
        <p:nvSpPr>
          <p:cNvPr id="62468" name="Rectangle 2">
            <a:extLst>
              <a:ext uri="{FF2B5EF4-FFF2-40B4-BE49-F238E27FC236}">
                <a16:creationId xmlns:a16="http://schemas.microsoft.com/office/drawing/2014/main" id="{10A02BF3-9A45-118B-8FEE-974C51348B23}"/>
              </a:ext>
            </a:extLst>
          </p:cNvPr>
          <p:cNvSpPr>
            <a:spLocks noChangeArrowheads="1"/>
          </p:cNvSpPr>
          <p:nvPr/>
        </p:nvSpPr>
        <p:spPr bwMode="auto">
          <a:xfrm>
            <a:off x="4479925"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
        <p:nvSpPr>
          <p:cNvPr id="62469" name="Rectangle 4">
            <a:extLst>
              <a:ext uri="{FF2B5EF4-FFF2-40B4-BE49-F238E27FC236}">
                <a16:creationId xmlns:a16="http://schemas.microsoft.com/office/drawing/2014/main" id="{A3B760CC-32F4-C5A1-55AE-47765D96C387}"/>
              </a:ext>
            </a:extLst>
          </p:cNvPr>
          <p:cNvSpPr>
            <a:spLocks noChangeArrowheads="1"/>
          </p:cNvSpPr>
          <p:nvPr/>
        </p:nvSpPr>
        <p:spPr bwMode="auto">
          <a:xfrm>
            <a:off x="4479925"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
        <p:nvSpPr>
          <p:cNvPr id="62470" name="Rectangle 6">
            <a:extLst>
              <a:ext uri="{FF2B5EF4-FFF2-40B4-BE49-F238E27FC236}">
                <a16:creationId xmlns:a16="http://schemas.microsoft.com/office/drawing/2014/main" id="{5876F1CD-ACC5-B344-99BB-931C1911F39D}"/>
              </a:ext>
            </a:extLst>
          </p:cNvPr>
          <p:cNvSpPr>
            <a:spLocks noChangeArrowheads="1"/>
          </p:cNvSpPr>
          <p:nvPr/>
        </p:nvSpPr>
        <p:spPr bwMode="auto">
          <a:xfrm>
            <a:off x="4479925"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pic>
        <p:nvPicPr>
          <p:cNvPr id="62471" name="Image 27" descr="C:\Users\Clem\Desktop\Cata2.jpg">
            <a:extLst>
              <a:ext uri="{FF2B5EF4-FFF2-40B4-BE49-F238E27FC236}">
                <a16:creationId xmlns:a16="http://schemas.microsoft.com/office/drawing/2014/main" id="{F4DEBF4F-5B3D-BCCE-EB40-AC8835FB3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1357313"/>
            <a:ext cx="42862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tangle 4">
            <a:extLst>
              <a:ext uri="{FF2B5EF4-FFF2-40B4-BE49-F238E27FC236}">
                <a16:creationId xmlns:a16="http://schemas.microsoft.com/office/drawing/2014/main" id="{9F2A163E-AECA-B96E-7E10-35B9E998F35B}"/>
              </a:ext>
            </a:extLst>
          </p:cNvPr>
          <p:cNvSpPr>
            <a:spLocks noChangeArrowheads="1"/>
          </p:cNvSpPr>
          <p:nvPr/>
        </p:nvSpPr>
        <p:spPr bwMode="auto">
          <a:xfrm>
            <a:off x="4479925"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pic>
        <p:nvPicPr>
          <p:cNvPr id="62473" name="Image 2">
            <a:extLst>
              <a:ext uri="{FF2B5EF4-FFF2-40B4-BE49-F238E27FC236}">
                <a16:creationId xmlns:a16="http://schemas.microsoft.com/office/drawing/2014/main" id="{B24F30B7-FF03-D79F-DE39-300292A09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3929063"/>
            <a:ext cx="379571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Rectangle 5">
            <a:extLst>
              <a:ext uri="{FF2B5EF4-FFF2-40B4-BE49-F238E27FC236}">
                <a16:creationId xmlns:a16="http://schemas.microsoft.com/office/drawing/2014/main" id="{C8C567CA-4EF0-C698-C48A-8066B4F34415}"/>
              </a:ext>
            </a:extLst>
          </p:cNvPr>
          <p:cNvSpPr>
            <a:spLocks noChangeArrowheads="1"/>
          </p:cNvSpPr>
          <p:nvPr/>
        </p:nvSpPr>
        <p:spPr bwMode="auto">
          <a:xfrm>
            <a:off x="0" y="2509838"/>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defTabSz="9128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CL" sz="1200" b="1">
                <a:latin typeface="Times New Roman" panose="02020603050405020304" pitchFamily="18" charset="0"/>
              </a:rPr>
              <a:t>  </a:t>
            </a:r>
            <a:endParaRPr lang="en-US" altLang="es-CL" sz="1800"/>
          </a:p>
        </p:txBody>
      </p:sp>
      <p:pic>
        <p:nvPicPr>
          <p:cNvPr id="62475" name="Image 28">
            <a:extLst>
              <a:ext uri="{FF2B5EF4-FFF2-40B4-BE49-F238E27FC236}">
                <a16:creationId xmlns:a16="http://schemas.microsoft.com/office/drawing/2014/main" id="{C66998FF-9C2A-F7EC-E24B-C518511DF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29063"/>
            <a:ext cx="38576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CuadroTexto 1">
            <a:extLst>
              <a:ext uri="{FF2B5EF4-FFF2-40B4-BE49-F238E27FC236}">
                <a16:creationId xmlns:a16="http://schemas.microsoft.com/office/drawing/2014/main" id="{F9C4D1DD-B086-B52F-56A8-120073457CD8}"/>
              </a:ext>
            </a:extLst>
          </p:cNvPr>
          <p:cNvSpPr txBox="1">
            <a:spLocks noChangeArrowheads="1"/>
          </p:cNvSpPr>
          <p:nvPr/>
        </p:nvSpPr>
        <p:spPr bwMode="auto">
          <a:xfrm>
            <a:off x="5803900" y="3803650"/>
            <a:ext cx="23574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2000">
                <a:solidFill>
                  <a:srgbClr val="000000"/>
                </a:solidFill>
                <a:latin typeface="Gill Sans" panose="020B0502020104020203" pitchFamily="34" charset="-79"/>
                <a:ea typeface="ヒラギノ角ゴ ProN W3" charset="-128"/>
                <a:sym typeface="Gill Sans" panose="020B0502020104020203" pitchFamily="34" charset="-79"/>
              </a:rPr>
              <a:t>Free dyes</a:t>
            </a:r>
          </a:p>
        </p:txBody>
      </p:sp>
      <p:sp>
        <p:nvSpPr>
          <p:cNvPr id="62477" name="CuadroTexto 14">
            <a:extLst>
              <a:ext uri="{FF2B5EF4-FFF2-40B4-BE49-F238E27FC236}">
                <a16:creationId xmlns:a16="http://schemas.microsoft.com/office/drawing/2014/main" id="{25B5FAE3-F596-9BF6-9963-B900B99A0EB0}"/>
              </a:ext>
            </a:extLst>
          </p:cNvPr>
          <p:cNvSpPr txBox="1">
            <a:spLocks noChangeArrowheads="1"/>
          </p:cNvSpPr>
          <p:nvPr/>
        </p:nvSpPr>
        <p:spPr bwMode="auto">
          <a:xfrm>
            <a:off x="1517650" y="3803650"/>
            <a:ext cx="23574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2000">
                <a:solidFill>
                  <a:srgbClr val="000000"/>
                </a:solidFill>
                <a:latin typeface="Gill Sans" panose="020B0502020104020203" pitchFamily="34" charset="-79"/>
                <a:ea typeface="ヒラギノ角ゴ ProN W3" charset="-128"/>
                <a:sym typeface="Gill Sans" panose="020B0502020104020203" pitchFamily="34" charset="-79"/>
              </a:rPr>
              <a:t>Catalase</a:t>
            </a:r>
          </a:p>
        </p:txBody>
      </p:sp>
      <p:sp>
        <p:nvSpPr>
          <p:cNvPr id="62478" name="CuadroTexto 15">
            <a:extLst>
              <a:ext uri="{FF2B5EF4-FFF2-40B4-BE49-F238E27FC236}">
                <a16:creationId xmlns:a16="http://schemas.microsoft.com/office/drawing/2014/main" id="{BFB8F13A-7BCD-FF2F-A601-A527779FB3C9}"/>
              </a:ext>
            </a:extLst>
          </p:cNvPr>
          <p:cNvSpPr txBox="1">
            <a:spLocks noChangeArrowheads="1"/>
          </p:cNvSpPr>
          <p:nvPr/>
        </p:nvSpPr>
        <p:spPr bwMode="auto">
          <a:xfrm>
            <a:off x="820738" y="1017588"/>
            <a:ext cx="235902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CL" sz="2000">
                <a:solidFill>
                  <a:srgbClr val="000000"/>
                </a:solidFill>
                <a:latin typeface="Gill Sans" panose="020B0502020104020203" pitchFamily="34" charset="-79"/>
                <a:ea typeface="ヒラギノ角ゴ ProN W3" charset="-128"/>
                <a:sym typeface="Gill Sans" panose="020B0502020104020203" pitchFamily="34" charset="-79"/>
              </a:rPr>
              <a:t>Absortion spectra</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Line 5">
            <a:extLst>
              <a:ext uri="{FF2B5EF4-FFF2-40B4-BE49-F238E27FC236}">
                <a16:creationId xmlns:a16="http://schemas.microsoft.com/office/drawing/2014/main" id="{AD558074-41B8-830A-FFF8-4E57757FB82F}"/>
              </a:ext>
            </a:extLst>
          </p:cNvPr>
          <p:cNvSpPr>
            <a:spLocks noChangeShapeType="1"/>
          </p:cNvSpPr>
          <p:nvPr/>
        </p:nvSpPr>
        <p:spPr bwMode="auto">
          <a:xfrm>
            <a:off x="0" y="928688"/>
            <a:ext cx="9193213"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5" name="Rectangle 2">
            <a:extLst>
              <a:ext uri="{FF2B5EF4-FFF2-40B4-BE49-F238E27FC236}">
                <a16:creationId xmlns:a16="http://schemas.microsoft.com/office/drawing/2014/main" id="{D00E6C5F-3AC4-BE4A-0E79-7DD7B6F5E5DC}"/>
              </a:ext>
            </a:extLst>
          </p:cNvPr>
          <p:cNvSpPr txBox="1">
            <a:spLocks noChangeArrowheads="1"/>
          </p:cNvSpPr>
          <p:nvPr/>
        </p:nvSpPr>
        <p:spPr>
          <a:xfrm>
            <a:off x="0" y="9525"/>
            <a:ext cx="9144000" cy="928688"/>
          </a:xfrm>
          <a:prstGeom prst="rect">
            <a:avLst/>
          </a:prstGeom>
        </p:spPr>
        <p:txBody>
          <a:bodyPr lIns="91435" tIns="45718" rIns="91435" bIns="45718"/>
          <a:lstStyle/>
          <a:p>
            <a:pPr eaLnBrk="1" hangingPunct="1">
              <a:defRPr/>
            </a:pPr>
            <a:r>
              <a:rPr lang="en-US" sz="3100" kern="0" dirty="0">
                <a:latin typeface="Arial"/>
                <a:ea typeface="+mj-ea"/>
                <a:cs typeface="Arial"/>
              </a:rPr>
              <a:t>Enhanced diffusion as a function of the reaction rate</a:t>
            </a:r>
          </a:p>
        </p:txBody>
      </p:sp>
      <p:sp>
        <p:nvSpPr>
          <p:cNvPr id="64515" name="Rectangle 3">
            <a:extLst>
              <a:ext uri="{FF2B5EF4-FFF2-40B4-BE49-F238E27FC236}">
                <a16:creationId xmlns:a16="http://schemas.microsoft.com/office/drawing/2014/main" id="{ADD4BAAD-8246-F060-37D9-05F1EE999F96}"/>
              </a:ext>
            </a:extLst>
          </p:cNvPr>
          <p:cNvSpPr>
            <a:spLocks noChangeArrowheads="1"/>
          </p:cNvSpPr>
          <p:nvPr/>
        </p:nvSpPr>
        <p:spPr bwMode="auto">
          <a:xfrm>
            <a:off x="4479925"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
        <p:nvSpPr>
          <p:cNvPr id="64516" name="Rectangle 2">
            <a:extLst>
              <a:ext uri="{FF2B5EF4-FFF2-40B4-BE49-F238E27FC236}">
                <a16:creationId xmlns:a16="http://schemas.microsoft.com/office/drawing/2014/main" id="{9979AB4E-FEA8-C592-EA17-1F023D7AC5A3}"/>
              </a:ext>
            </a:extLst>
          </p:cNvPr>
          <p:cNvSpPr>
            <a:spLocks noChangeArrowheads="1"/>
          </p:cNvSpPr>
          <p:nvPr/>
        </p:nvSpPr>
        <p:spPr bwMode="auto">
          <a:xfrm>
            <a:off x="5648325" y="14176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s-CL" altLang="es-CL" sz="1800"/>
          </a:p>
        </p:txBody>
      </p:sp>
      <p:sp>
        <p:nvSpPr>
          <p:cNvPr id="64517" name="Rectangle 3">
            <a:extLst>
              <a:ext uri="{FF2B5EF4-FFF2-40B4-BE49-F238E27FC236}">
                <a16:creationId xmlns:a16="http://schemas.microsoft.com/office/drawing/2014/main" id="{C70C12D6-DCA3-0180-3007-1EF0862AD2B3}"/>
              </a:ext>
            </a:extLst>
          </p:cNvPr>
          <p:cNvSpPr>
            <a:spLocks noChangeArrowheads="1"/>
          </p:cNvSpPr>
          <p:nvPr/>
        </p:nvSpPr>
        <p:spPr bwMode="auto">
          <a:xfrm>
            <a:off x="5648325" y="5765800"/>
            <a:ext cx="1841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defTabSz="9128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1100" b="1">
                <a:latin typeface="Times New Roman" panose="02020603050405020304" pitchFamily="18" charset="0"/>
              </a:rPr>
              <a:t>      </a:t>
            </a:r>
            <a:endParaRPr lang="en-US" altLang="es-CL" sz="1800"/>
          </a:p>
        </p:txBody>
      </p:sp>
      <p:sp>
        <p:nvSpPr>
          <p:cNvPr id="64518" name="Rectangle 9">
            <a:extLst>
              <a:ext uri="{FF2B5EF4-FFF2-40B4-BE49-F238E27FC236}">
                <a16:creationId xmlns:a16="http://schemas.microsoft.com/office/drawing/2014/main" id="{95B502D6-A854-735A-B930-1DAE5658D6F2}"/>
              </a:ext>
            </a:extLst>
          </p:cNvPr>
          <p:cNvSpPr>
            <a:spLocks noChangeArrowheads="1"/>
          </p:cNvSpPr>
          <p:nvPr/>
        </p:nvSpPr>
        <p:spPr bwMode="auto">
          <a:xfrm>
            <a:off x="179388" y="3536950"/>
            <a:ext cx="87122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5000"/>
              </a:lnSpc>
              <a:spcBef>
                <a:spcPct val="0"/>
              </a:spcBef>
              <a:spcAft>
                <a:spcPts val="1000"/>
              </a:spcAft>
              <a:buFontTx/>
              <a:buNone/>
            </a:pPr>
            <a:r>
              <a:rPr lang="en-US" altLang="es-CL" sz="1800">
                <a:latin typeface="Times New Roman" panose="02020603050405020304" pitchFamily="18" charset="0"/>
              </a:rPr>
              <a:t> </a:t>
            </a:r>
            <a:r>
              <a:rPr lang="en-US" altLang="es-CL" sz="1800" b="1">
                <a:latin typeface="Times New Roman" panose="02020603050405020304" pitchFamily="18" charset="0"/>
              </a:rPr>
              <a:t>(a) catalase,  (b) urease,  (c) and alkaline phosphatase, (d) triose phosphate isomerase</a:t>
            </a:r>
            <a:endParaRPr lang="en-US" altLang="es-CL" sz="1800" b="1">
              <a:latin typeface="Calibri" panose="020F0502020204030204" pitchFamily="34" charset="0"/>
            </a:endParaRPr>
          </a:p>
        </p:txBody>
      </p:sp>
      <p:pic>
        <p:nvPicPr>
          <p:cNvPr id="64519" name="Imagen 2">
            <a:extLst>
              <a:ext uri="{FF2B5EF4-FFF2-40B4-BE49-F238E27FC236}">
                <a16:creationId xmlns:a16="http://schemas.microsoft.com/office/drawing/2014/main" id="{76DFC6C9-1488-CB23-2628-4E9A154059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7156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Imagen 11">
            <a:extLst>
              <a:ext uri="{FF2B5EF4-FFF2-40B4-BE49-F238E27FC236}">
                <a16:creationId xmlns:a16="http://schemas.microsoft.com/office/drawing/2014/main" id="{DF267CC3-D87B-1DED-F5FB-11052831F2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4768850"/>
            <a:ext cx="511651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6">
            <a:extLst>
              <a:ext uri="{FF2B5EF4-FFF2-40B4-BE49-F238E27FC236}">
                <a16:creationId xmlns:a16="http://schemas.microsoft.com/office/drawing/2014/main" id="{DAC0D726-9AF3-D8D1-5CE5-FA02B7C8416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B220B47-445B-9940-95C8-47E1E4A2FC59}" type="slidenum">
              <a:rPr lang="es-ES" altLang="es-CL" sz="1400" smtClean="0"/>
              <a:pPr>
                <a:spcBef>
                  <a:spcPct val="0"/>
                </a:spcBef>
                <a:buFontTx/>
                <a:buNone/>
              </a:pPr>
              <a:t>33</a:t>
            </a:fld>
            <a:endParaRPr lang="es-ES" altLang="es-CL" sz="1400"/>
          </a:p>
        </p:txBody>
      </p:sp>
      <p:sp>
        <p:nvSpPr>
          <p:cNvPr id="66562" name="Rectangle 2">
            <a:extLst>
              <a:ext uri="{FF2B5EF4-FFF2-40B4-BE49-F238E27FC236}">
                <a16:creationId xmlns:a16="http://schemas.microsoft.com/office/drawing/2014/main" id="{08934C3F-B6F7-0FE5-064B-ED8AB83FCC83}"/>
              </a:ext>
            </a:extLst>
          </p:cNvPr>
          <p:cNvSpPr>
            <a:spLocks noGrp="1" noChangeArrowheads="1"/>
          </p:cNvSpPr>
          <p:nvPr>
            <p:ph type="title"/>
          </p:nvPr>
        </p:nvSpPr>
        <p:spPr>
          <a:xfrm>
            <a:off x="457200" y="152400"/>
            <a:ext cx="8229600" cy="1143000"/>
          </a:xfrm>
        </p:spPr>
        <p:txBody>
          <a:bodyPr/>
          <a:lstStyle/>
          <a:p>
            <a:r>
              <a:rPr lang="es-CL" altLang="es-CL" sz="2800">
                <a:ea typeface="ＭＳ Ｐゴシック" panose="020B0600070205080204" pitchFamily="34" charset="-128"/>
              </a:rPr>
              <a:t>Instrumentos combinados</a:t>
            </a:r>
            <a:endParaRPr lang="en-US" altLang="es-CL" sz="2800">
              <a:ea typeface="ＭＳ Ｐゴシック" panose="020B0600070205080204" pitchFamily="34" charset="-128"/>
            </a:endParaRPr>
          </a:p>
        </p:txBody>
      </p:sp>
      <p:pic>
        <p:nvPicPr>
          <p:cNvPr id="66563" name="Picture 3" descr="freezers2_h">
            <a:extLst>
              <a:ext uri="{FF2B5EF4-FFF2-40B4-BE49-F238E27FC236}">
                <a16:creationId xmlns:a16="http://schemas.microsoft.com/office/drawing/2014/main" id="{148BF912-4EDE-5204-3791-675C4198D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3962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56C4C0FC-1710-C58E-3BC0-3E443BE52C4B}"/>
              </a:ext>
            </a:extLst>
          </p:cNvPr>
          <p:cNvSpPr txBox="1">
            <a:spLocks noChangeArrowheads="1"/>
          </p:cNvSpPr>
          <p:nvPr/>
        </p:nvSpPr>
        <p:spPr bwMode="auto">
          <a:xfrm>
            <a:off x="533400" y="4572000"/>
            <a:ext cx="4191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Optical tweezers and Fluorescence</a:t>
            </a:r>
          </a:p>
          <a:p>
            <a:pPr eaLnBrk="1" hangingPunct="1">
              <a:spcBef>
                <a:spcPct val="50000"/>
              </a:spcBef>
              <a:buFontTx/>
              <a:buNone/>
            </a:pPr>
            <a:r>
              <a:rPr lang="en-US" altLang="es-CL" sz="1800"/>
              <a:t>http://bio.physics.illinois.edu/</a:t>
            </a:r>
          </a:p>
        </p:txBody>
      </p:sp>
      <p:pic>
        <p:nvPicPr>
          <p:cNvPr id="66565" name="Imagen 1" descr="PPT 4.jpg">
            <a:extLst>
              <a:ext uri="{FF2B5EF4-FFF2-40B4-BE49-F238E27FC236}">
                <a16:creationId xmlns:a16="http://schemas.microsoft.com/office/drawing/2014/main" id="{92583FF7-ADD5-ED10-5DCC-0BCD86D17E68}"/>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57800" y="1371600"/>
            <a:ext cx="2744788" cy="3230563"/>
          </a:xfrm>
          <a:noFill/>
        </p:spPr>
      </p:pic>
      <p:sp>
        <p:nvSpPr>
          <p:cNvPr id="66566" name="Text Box 6">
            <a:extLst>
              <a:ext uri="{FF2B5EF4-FFF2-40B4-BE49-F238E27FC236}">
                <a16:creationId xmlns:a16="http://schemas.microsoft.com/office/drawing/2014/main" id="{EFB05808-4563-66B5-1582-BC1519EC1E98}"/>
              </a:ext>
            </a:extLst>
          </p:cNvPr>
          <p:cNvSpPr txBox="1">
            <a:spLocks noChangeArrowheads="1"/>
          </p:cNvSpPr>
          <p:nvPr/>
        </p:nvSpPr>
        <p:spPr bwMode="auto">
          <a:xfrm>
            <a:off x="5181600" y="50292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Magnetic tweezers and TIRF</a:t>
            </a:r>
            <a:endParaRPr lang="en-US" altLang="es-CL"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a:extLst>
              <a:ext uri="{FF2B5EF4-FFF2-40B4-BE49-F238E27FC236}">
                <a16:creationId xmlns:a16="http://schemas.microsoft.com/office/drawing/2014/main" id="{2C04061F-12DB-06F8-3DB7-FA45B11A7BA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30114D-62F6-D840-89DD-F79CB03A35A9}" type="slidenum">
              <a:rPr lang="es-ES" altLang="es-CL" sz="1400" smtClean="0"/>
              <a:pPr>
                <a:spcBef>
                  <a:spcPct val="0"/>
                </a:spcBef>
                <a:buFontTx/>
                <a:buNone/>
              </a:pPr>
              <a:t>34</a:t>
            </a:fld>
            <a:endParaRPr lang="es-ES" altLang="es-CL" sz="1400"/>
          </a:p>
        </p:txBody>
      </p:sp>
      <p:pic>
        <p:nvPicPr>
          <p:cNvPr id="67586" name="Picture 4">
            <a:extLst>
              <a:ext uri="{FF2B5EF4-FFF2-40B4-BE49-F238E27FC236}">
                <a16:creationId xmlns:a16="http://schemas.microsoft.com/office/drawing/2014/main" id="{E63F0FBF-6AA1-4B8B-EC74-FD099E6DD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0875"/>
            <a:ext cx="8202613"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
            <a:extLst>
              <a:ext uri="{FF2B5EF4-FFF2-40B4-BE49-F238E27FC236}">
                <a16:creationId xmlns:a16="http://schemas.microsoft.com/office/drawing/2014/main" id="{2E2C3743-DF49-8FCD-313F-5214E995938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BE4C8F2-2CDF-A243-BB21-ABB765F10260}" type="slidenum">
              <a:rPr lang="es-ES" altLang="es-CL" sz="1400" smtClean="0"/>
              <a:pPr>
                <a:spcBef>
                  <a:spcPct val="0"/>
                </a:spcBef>
                <a:buFontTx/>
                <a:buNone/>
              </a:pPr>
              <a:t>35</a:t>
            </a:fld>
            <a:endParaRPr lang="es-ES" altLang="es-CL" sz="1400"/>
          </a:p>
        </p:txBody>
      </p:sp>
      <p:pic>
        <p:nvPicPr>
          <p:cNvPr id="68610" name="Picture 4">
            <a:extLst>
              <a:ext uri="{FF2B5EF4-FFF2-40B4-BE49-F238E27FC236}">
                <a16:creationId xmlns:a16="http://schemas.microsoft.com/office/drawing/2014/main" id="{1191DD55-B144-7623-6E23-7134CF0C5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6">
            <a:extLst>
              <a:ext uri="{FF2B5EF4-FFF2-40B4-BE49-F238E27FC236}">
                <a16:creationId xmlns:a16="http://schemas.microsoft.com/office/drawing/2014/main" id="{65C7C5AF-F0D0-0723-13FE-691D0AABAE2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C64E4CC-16F7-3F43-AC47-95E264ABE1FA}" type="slidenum">
              <a:rPr lang="es-ES" altLang="es-CL" sz="1400" smtClean="0"/>
              <a:pPr>
                <a:spcBef>
                  <a:spcPct val="0"/>
                </a:spcBef>
                <a:buFontTx/>
                <a:buNone/>
              </a:pPr>
              <a:t>36</a:t>
            </a:fld>
            <a:endParaRPr lang="es-ES" altLang="es-CL" sz="1400"/>
          </a:p>
        </p:txBody>
      </p:sp>
      <p:pic>
        <p:nvPicPr>
          <p:cNvPr id="69634" name="Picture 4">
            <a:extLst>
              <a:ext uri="{FF2B5EF4-FFF2-40B4-BE49-F238E27FC236}">
                <a16:creationId xmlns:a16="http://schemas.microsoft.com/office/drawing/2014/main" id="{D8AA712A-0250-2052-6ECE-3C15577EB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229600"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a:extLst>
              <a:ext uri="{FF2B5EF4-FFF2-40B4-BE49-F238E27FC236}">
                <a16:creationId xmlns:a16="http://schemas.microsoft.com/office/drawing/2014/main" id="{D46CA1D1-0EEC-C81B-1C48-BBDB92DE980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9822FF2-978C-FD4E-A633-D5EA23D888B4}" type="slidenum">
              <a:rPr lang="es-ES" altLang="es-CL" sz="1400" smtClean="0"/>
              <a:pPr>
                <a:spcBef>
                  <a:spcPct val="0"/>
                </a:spcBef>
                <a:buFontTx/>
                <a:buNone/>
              </a:pPr>
              <a:t>37</a:t>
            </a:fld>
            <a:endParaRPr lang="es-ES" altLang="es-CL" sz="1400"/>
          </a:p>
        </p:txBody>
      </p:sp>
      <p:sp>
        <p:nvSpPr>
          <p:cNvPr id="70658" name="Rectangle 6">
            <a:extLst>
              <a:ext uri="{FF2B5EF4-FFF2-40B4-BE49-F238E27FC236}">
                <a16:creationId xmlns:a16="http://schemas.microsoft.com/office/drawing/2014/main" id="{955D7565-C5B3-6278-DAA2-59E224EC7A56}"/>
              </a:ext>
            </a:extLst>
          </p:cNvPr>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A18A5794-CA75-7C40-9F84-19106125BD8C}" type="slidenum">
              <a:rPr lang="es-ES" altLang="es-CL" sz="1400"/>
              <a:pPr algn="r" eaLnBrk="1" hangingPunct="1">
                <a:spcBef>
                  <a:spcPct val="0"/>
                </a:spcBef>
                <a:buFontTx/>
                <a:buNone/>
              </a:pPr>
              <a:t>37</a:t>
            </a:fld>
            <a:endParaRPr lang="es-ES" altLang="es-CL" sz="1400"/>
          </a:p>
        </p:txBody>
      </p:sp>
      <p:sp>
        <p:nvSpPr>
          <p:cNvPr id="70659" name="Rectangle 2">
            <a:extLst>
              <a:ext uri="{FF2B5EF4-FFF2-40B4-BE49-F238E27FC236}">
                <a16:creationId xmlns:a16="http://schemas.microsoft.com/office/drawing/2014/main" id="{3470FA9F-0BA7-D061-DE72-F6E7F3EFFDC7}"/>
              </a:ext>
            </a:extLst>
          </p:cNvPr>
          <p:cNvSpPr>
            <a:spLocks noGrp="1" noChangeArrowheads="1"/>
          </p:cNvSpPr>
          <p:nvPr>
            <p:ph type="title" idx="4294967295"/>
          </p:nvPr>
        </p:nvSpPr>
        <p:spPr>
          <a:xfrm>
            <a:off x="533400" y="76200"/>
            <a:ext cx="8229600" cy="1143000"/>
          </a:xfrm>
        </p:spPr>
        <p:txBody>
          <a:bodyPr/>
          <a:lstStyle/>
          <a:p>
            <a:r>
              <a:rPr lang="en-US" altLang="es-CL" sz="3200">
                <a:ea typeface="ＭＳ Ｐゴシック" panose="020B0600070205080204" pitchFamily="34" charset="-128"/>
              </a:rPr>
              <a:t>Setup of magnetic tweezers and TIRF</a:t>
            </a:r>
          </a:p>
        </p:txBody>
      </p:sp>
      <p:pic>
        <p:nvPicPr>
          <p:cNvPr id="70660" name="Imagen 1" descr="PPT 4.jpg">
            <a:extLst>
              <a:ext uri="{FF2B5EF4-FFF2-40B4-BE49-F238E27FC236}">
                <a16:creationId xmlns:a16="http://schemas.microsoft.com/office/drawing/2014/main" id="{6EB858D8-ABE5-0907-FDC0-2B677D8015FA}"/>
              </a:ext>
            </a:extLst>
          </p:cNvPr>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81000" y="1143000"/>
            <a:ext cx="4076700" cy="4800600"/>
          </a:xfrm>
          <a:noFill/>
        </p:spPr>
      </p:pic>
      <p:sp>
        <p:nvSpPr>
          <p:cNvPr id="70661" name="Text Box 6">
            <a:extLst>
              <a:ext uri="{FF2B5EF4-FFF2-40B4-BE49-F238E27FC236}">
                <a16:creationId xmlns:a16="http://schemas.microsoft.com/office/drawing/2014/main" id="{21591593-BC65-F189-7EA5-6F2FB693A49B}"/>
              </a:ext>
            </a:extLst>
          </p:cNvPr>
          <p:cNvSpPr txBox="1">
            <a:spLocks noChangeArrowheads="1"/>
          </p:cNvSpPr>
          <p:nvPr/>
        </p:nvSpPr>
        <p:spPr bwMode="auto">
          <a:xfrm>
            <a:off x="6096000" y="58674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TIRF microscopy and Magnetic tweezers</a:t>
            </a:r>
          </a:p>
        </p:txBody>
      </p:sp>
      <p:graphicFrame>
        <p:nvGraphicFramePr>
          <p:cNvPr id="70662" name="Object 2">
            <a:extLst>
              <a:ext uri="{FF2B5EF4-FFF2-40B4-BE49-F238E27FC236}">
                <a16:creationId xmlns:a16="http://schemas.microsoft.com/office/drawing/2014/main" id="{2DC5AE31-7D80-A5EE-BD13-7EF514F2BC4D}"/>
              </a:ext>
            </a:extLst>
          </p:cNvPr>
          <p:cNvGraphicFramePr>
            <a:graphicFrameLocks noChangeAspect="1"/>
          </p:cNvGraphicFramePr>
          <p:nvPr/>
        </p:nvGraphicFramePr>
        <p:xfrm>
          <a:off x="4648200" y="1066800"/>
          <a:ext cx="4057650" cy="4775200"/>
        </p:xfrm>
        <a:graphic>
          <a:graphicData uri="http://schemas.openxmlformats.org/presentationml/2006/ole">
            <mc:AlternateContent xmlns:mc="http://schemas.openxmlformats.org/markup-compatibility/2006">
              <mc:Choice xmlns:v="urn:schemas-microsoft-com:vml" Requires="v">
                <p:oleObj name="Bitmap Image" r:id="rId4" imgW="4000500" imgH="4711700" progId="Paint.Picture">
                  <p:embed/>
                </p:oleObj>
              </mc:Choice>
              <mc:Fallback>
                <p:oleObj name="Bitmap Image" r:id="rId4" imgW="4000500" imgH="4711700"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066800"/>
                        <a:ext cx="405765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a:extLst>
              <a:ext uri="{FF2B5EF4-FFF2-40B4-BE49-F238E27FC236}">
                <a16:creationId xmlns:a16="http://schemas.microsoft.com/office/drawing/2014/main" id="{2E10B15D-59C3-5450-73F5-9A21B4A897A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C59CC93-F686-C94C-AC80-FF6D176A6659}" type="slidenum">
              <a:rPr lang="es-ES" altLang="es-CL" sz="1400" smtClean="0"/>
              <a:pPr>
                <a:spcBef>
                  <a:spcPct val="0"/>
                </a:spcBef>
                <a:buFontTx/>
                <a:buNone/>
              </a:pPr>
              <a:t>38</a:t>
            </a:fld>
            <a:endParaRPr lang="es-ES" altLang="es-CL" sz="1400"/>
          </a:p>
        </p:txBody>
      </p:sp>
      <p:pic>
        <p:nvPicPr>
          <p:cNvPr id="72706" name="Picture 4">
            <a:extLst>
              <a:ext uri="{FF2B5EF4-FFF2-40B4-BE49-F238E27FC236}">
                <a16:creationId xmlns:a16="http://schemas.microsoft.com/office/drawing/2014/main" id="{9D9A853C-BF81-88AF-8ACF-F7935043A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79248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a:extLst>
              <a:ext uri="{FF2B5EF4-FFF2-40B4-BE49-F238E27FC236}">
                <a16:creationId xmlns:a16="http://schemas.microsoft.com/office/drawing/2014/main" id="{3C5DCDA4-2C04-169D-9762-F34CEF05B63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D762F19-C5EE-4A4F-8D21-77785CB85D8F}" type="slidenum">
              <a:rPr lang="es-ES" altLang="es-CL" sz="1400" smtClean="0"/>
              <a:pPr>
                <a:spcBef>
                  <a:spcPct val="0"/>
                </a:spcBef>
                <a:buFontTx/>
                <a:buNone/>
              </a:pPr>
              <a:t>39</a:t>
            </a:fld>
            <a:endParaRPr lang="es-ES" altLang="es-CL" sz="1400"/>
          </a:p>
        </p:txBody>
      </p:sp>
      <p:pic>
        <p:nvPicPr>
          <p:cNvPr id="73730" name="Picture 4">
            <a:extLst>
              <a:ext uri="{FF2B5EF4-FFF2-40B4-BE49-F238E27FC236}">
                <a16:creationId xmlns:a16="http://schemas.microsoft.com/office/drawing/2014/main" id="{6F0CE3BC-5D8F-3816-545C-B42CC76D8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92480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0383A377-4640-30AC-D986-9631CA0BD971}"/>
              </a:ext>
            </a:extLst>
          </p:cNvPr>
          <p:cNvSpPr>
            <a:spLocks noGrp="1" noChangeArrowheads="1"/>
          </p:cNvSpPr>
          <p:nvPr>
            <p:ph type="title"/>
          </p:nvPr>
        </p:nvSpPr>
        <p:spPr/>
        <p:txBody>
          <a:bodyPr/>
          <a:lstStyle/>
          <a:p>
            <a:r>
              <a:rPr lang="es-ES" altLang="es-CL" sz="2800">
                <a:ea typeface="ＭＳ Ｐゴシック" panose="020B0600070205080204" pitchFamily="34" charset="-128"/>
              </a:rPr>
              <a:t>Estudios de una molécula v/s muchas moléculas</a:t>
            </a:r>
          </a:p>
        </p:txBody>
      </p:sp>
      <p:sp>
        <p:nvSpPr>
          <p:cNvPr id="24578" name="Rectangle 3">
            <a:extLst>
              <a:ext uri="{FF2B5EF4-FFF2-40B4-BE49-F238E27FC236}">
                <a16:creationId xmlns:a16="http://schemas.microsoft.com/office/drawing/2014/main" id="{78E1D152-0C6A-5495-CB0F-6C785C3A1489}"/>
              </a:ext>
            </a:extLst>
          </p:cNvPr>
          <p:cNvSpPr>
            <a:spLocks noGrp="1" noChangeArrowheads="1"/>
          </p:cNvSpPr>
          <p:nvPr>
            <p:ph type="body" idx="1"/>
          </p:nvPr>
        </p:nvSpPr>
        <p:spPr/>
        <p:txBody>
          <a:bodyPr/>
          <a:lstStyle/>
          <a:p>
            <a:pPr>
              <a:lnSpc>
                <a:spcPct val="90000"/>
              </a:lnSpc>
            </a:pPr>
            <a:r>
              <a:rPr lang="es-ES" altLang="es-CL" sz="2800" b="1">
                <a:ea typeface="ＭＳ Ｐゴシック" panose="020B0600070205080204" pitchFamily="34" charset="-128"/>
              </a:rPr>
              <a:t>Muchas moléculas (</a:t>
            </a:r>
            <a:r>
              <a:rPr lang="es-ES" altLang="es-CL" sz="2800" b="1" i="1">
                <a:ea typeface="ＭＳ Ｐゴシック" panose="020B0600070205080204" pitchFamily="34" charset="-128"/>
              </a:rPr>
              <a:t>in multiplo</a:t>
            </a:r>
            <a:r>
              <a:rPr lang="es-ES" altLang="es-CL" sz="2800" b="1">
                <a:ea typeface="ＭＳ Ｐゴシック" panose="020B0600070205080204" pitchFamily="34" charset="-128"/>
              </a:rPr>
              <a:t>)</a:t>
            </a:r>
          </a:p>
          <a:p>
            <a:pPr lvl="1">
              <a:lnSpc>
                <a:spcPct val="90000"/>
              </a:lnSpc>
            </a:pPr>
            <a:r>
              <a:rPr lang="es-ES" altLang="es-CL" sz="2400">
                <a:ea typeface="ＭＳ Ｐゴシック" panose="020B0600070205080204" pitchFamily="34" charset="-128"/>
              </a:rPr>
              <a:t>Robustos</a:t>
            </a:r>
          </a:p>
          <a:p>
            <a:pPr lvl="1">
              <a:lnSpc>
                <a:spcPct val="90000"/>
              </a:lnSpc>
            </a:pPr>
            <a:r>
              <a:rPr lang="es-ES" altLang="es-CL" sz="2400">
                <a:ea typeface="ＭＳ Ｐゴシック" panose="020B0600070205080204" pitchFamily="34" charset="-128"/>
              </a:rPr>
              <a:t>Medidas poblacionales y promediadas</a:t>
            </a:r>
          </a:p>
          <a:p>
            <a:pPr lvl="1">
              <a:lnSpc>
                <a:spcPct val="90000"/>
              </a:lnSpc>
            </a:pPr>
            <a:r>
              <a:rPr lang="es-ES" altLang="es-CL" sz="2400">
                <a:ea typeface="ＭＳ Ｐゴシック" panose="020B0600070205080204" pitchFamily="34" charset="-128"/>
              </a:rPr>
              <a:t>Poblaciones deben ser homogéneas</a:t>
            </a:r>
          </a:p>
          <a:p>
            <a:pPr>
              <a:lnSpc>
                <a:spcPct val="90000"/>
              </a:lnSpc>
            </a:pPr>
            <a:r>
              <a:rPr lang="es-ES" altLang="es-CL" sz="2800" b="1">
                <a:ea typeface="ＭＳ Ｐゴシック" panose="020B0600070205080204" pitchFamily="34" charset="-128"/>
              </a:rPr>
              <a:t>Una molécula (</a:t>
            </a:r>
            <a:r>
              <a:rPr lang="es-ES" altLang="es-CL" sz="2800" b="1" i="1">
                <a:ea typeface="ＭＳ Ｐゴシック" panose="020B0600070205080204" pitchFamily="34" charset="-128"/>
              </a:rPr>
              <a:t>in singulo</a:t>
            </a:r>
            <a:r>
              <a:rPr lang="es-ES" altLang="es-CL" sz="2800" b="1">
                <a:ea typeface="ＭＳ Ｐゴシック" panose="020B0600070205080204" pitchFamily="34" charset="-128"/>
              </a:rPr>
              <a:t>)</a:t>
            </a:r>
          </a:p>
          <a:p>
            <a:pPr lvl="1">
              <a:lnSpc>
                <a:spcPct val="90000"/>
              </a:lnSpc>
            </a:pPr>
            <a:r>
              <a:rPr lang="es-ES" altLang="es-CL" sz="2400">
                <a:ea typeface="ＭＳ Ｐゴシック" panose="020B0600070205080204" pitchFamily="34" charset="-128"/>
              </a:rPr>
              <a:t>Fluctuaciones </a:t>
            </a:r>
          </a:p>
          <a:p>
            <a:pPr lvl="1">
              <a:lnSpc>
                <a:spcPct val="90000"/>
              </a:lnSpc>
            </a:pPr>
            <a:r>
              <a:rPr lang="es-ES" altLang="es-CL" sz="2400">
                <a:ea typeface="ＭＳ Ｐゴシック" panose="020B0600070205080204" pitchFamily="34" charset="-128"/>
              </a:rPr>
              <a:t>Comportamiento estocástico</a:t>
            </a:r>
          </a:p>
          <a:p>
            <a:pPr lvl="1">
              <a:lnSpc>
                <a:spcPct val="90000"/>
              </a:lnSpc>
            </a:pPr>
            <a:r>
              <a:rPr lang="es-ES" altLang="es-CL" sz="2400">
                <a:ea typeface="ＭＳ Ｐゴシック" panose="020B0600070205080204" pitchFamily="34" charset="-128"/>
              </a:rPr>
              <a:t>Moléculas pueden encontrarse lejos del comportamiento del promedio</a:t>
            </a:r>
          </a:p>
          <a:p>
            <a:pPr lvl="1">
              <a:lnSpc>
                <a:spcPct val="90000"/>
              </a:lnSpc>
            </a:pPr>
            <a:r>
              <a:rPr lang="es-ES" altLang="es-CL" sz="2400">
                <a:ea typeface="ＭＳ Ｐゴシック" panose="020B0600070205080204" pitchFamily="34" charset="-128"/>
              </a:rPr>
              <a:t>Poblaciones no homogéneas</a:t>
            </a:r>
          </a:p>
          <a:p>
            <a:pPr lvl="1">
              <a:lnSpc>
                <a:spcPct val="90000"/>
              </a:lnSpc>
            </a:pPr>
            <a:r>
              <a:rPr lang="es-ES" altLang="es-CL" sz="2400">
                <a:ea typeface="ＭＳ Ｐゴシック" panose="020B0600070205080204" pitchFamily="34" charset="-128"/>
              </a:rPr>
              <a:t>Pausas y retrocesos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4">
            <a:extLst>
              <a:ext uri="{FF2B5EF4-FFF2-40B4-BE49-F238E27FC236}">
                <a16:creationId xmlns:a16="http://schemas.microsoft.com/office/drawing/2014/main" id="{E5185D6F-4EC3-B317-E7C0-E3778F02DD15}"/>
              </a:ext>
            </a:extLst>
          </p:cNvPr>
          <p:cNvGraphicFramePr>
            <a:graphicFrameLocks noChangeAspect="1"/>
          </p:cNvGraphicFramePr>
          <p:nvPr/>
        </p:nvGraphicFramePr>
        <p:xfrm>
          <a:off x="762000" y="571500"/>
          <a:ext cx="7621588" cy="5715000"/>
        </p:xfrm>
        <a:graphic>
          <a:graphicData uri="http://schemas.openxmlformats.org/presentationml/2006/ole">
            <mc:AlternateContent xmlns:mc="http://schemas.openxmlformats.org/markup-compatibility/2006">
              <mc:Choice xmlns:v="urn:schemas-microsoft-com:vml" Requires="v">
                <p:oleObj name="Fotografía de Photo Editor" r:id="rId2" imgW="5080000" imgH="3810000" progId="MSPhotoEd.3">
                  <p:embed/>
                </p:oleObj>
              </mc:Choice>
              <mc:Fallback>
                <p:oleObj name="Fotografía de Photo Editor" r:id="rId2" imgW="5080000" imgH="3810000" progId="MSPhotoEd.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15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731B5057-DE2D-F979-340D-C2BAD1B6D6EA}"/>
              </a:ext>
            </a:extLst>
          </p:cNvPr>
          <p:cNvSpPr>
            <a:spLocks noGrp="1" noChangeArrowheads="1"/>
          </p:cNvSpPr>
          <p:nvPr>
            <p:ph type="title"/>
          </p:nvPr>
        </p:nvSpPr>
        <p:spPr>
          <a:xfrm>
            <a:off x="228600" y="228600"/>
            <a:ext cx="8458200" cy="609600"/>
          </a:xfrm>
        </p:spPr>
        <p:txBody>
          <a:bodyPr/>
          <a:lstStyle/>
          <a:p>
            <a:r>
              <a:rPr lang="en-US" altLang="es-CL" sz="2800">
                <a:solidFill>
                  <a:schemeClr val="tx1"/>
                </a:solidFill>
                <a:ea typeface="ＭＳ Ｐゴシック" panose="020B0600070205080204" pitchFamily="34" charset="-128"/>
                <a:cs typeface="Arial" panose="020B0604020202020204" pitchFamily="34" charset="0"/>
              </a:rPr>
              <a:t>Por qué estudiar a nivel de moléculas individuales</a:t>
            </a:r>
          </a:p>
        </p:txBody>
      </p:sp>
      <p:sp>
        <p:nvSpPr>
          <p:cNvPr id="27650" name="Freeform 3">
            <a:extLst>
              <a:ext uri="{FF2B5EF4-FFF2-40B4-BE49-F238E27FC236}">
                <a16:creationId xmlns:a16="http://schemas.microsoft.com/office/drawing/2014/main" id="{46238CB6-BBB9-4C59-C099-56449AFCDC40}"/>
              </a:ext>
            </a:extLst>
          </p:cNvPr>
          <p:cNvSpPr>
            <a:spLocks/>
          </p:cNvSpPr>
          <p:nvPr/>
        </p:nvSpPr>
        <p:spPr bwMode="auto">
          <a:xfrm>
            <a:off x="2344738" y="1420813"/>
            <a:ext cx="4929187" cy="1028700"/>
          </a:xfrm>
          <a:custGeom>
            <a:avLst/>
            <a:gdLst>
              <a:gd name="T0" fmla="*/ 2147483646 w 3105"/>
              <a:gd name="T1" fmla="*/ 2147483646 h 648"/>
              <a:gd name="T2" fmla="*/ 2147483646 w 3105"/>
              <a:gd name="T3" fmla="*/ 2147483646 h 648"/>
              <a:gd name="T4" fmla="*/ 2147483646 w 3105"/>
              <a:gd name="T5" fmla="*/ 2147483646 h 648"/>
              <a:gd name="T6" fmla="*/ 2147483646 w 3105"/>
              <a:gd name="T7" fmla="*/ 2147483646 h 648"/>
              <a:gd name="T8" fmla="*/ 2147483646 w 3105"/>
              <a:gd name="T9" fmla="*/ 2147483646 h 648"/>
              <a:gd name="T10" fmla="*/ 2147483646 w 3105"/>
              <a:gd name="T11" fmla="*/ 2147483646 h 648"/>
              <a:gd name="T12" fmla="*/ 2147483646 w 3105"/>
              <a:gd name="T13" fmla="*/ 2147483646 h 648"/>
              <a:gd name="T14" fmla="*/ 2147483646 w 3105"/>
              <a:gd name="T15" fmla="*/ 2147483646 h 648"/>
              <a:gd name="T16" fmla="*/ 2147483646 w 3105"/>
              <a:gd name="T17" fmla="*/ 2147483646 h 648"/>
              <a:gd name="T18" fmla="*/ 2147483646 w 3105"/>
              <a:gd name="T19" fmla="*/ 2147483646 h 648"/>
              <a:gd name="T20" fmla="*/ 2147483646 w 3105"/>
              <a:gd name="T21" fmla="*/ 2147483646 h 648"/>
              <a:gd name="T22" fmla="*/ 2147483646 w 3105"/>
              <a:gd name="T23" fmla="*/ 2147483646 h 648"/>
              <a:gd name="T24" fmla="*/ 2147483646 w 3105"/>
              <a:gd name="T25" fmla="*/ 2147483646 h 648"/>
              <a:gd name="T26" fmla="*/ 2147483646 w 3105"/>
              <a:gd name="T27" fmla="*/ 2147483646 h 648"/>
              <a:gd name="T28" fmla="*/ 2147483646 w 3105"/>
              <a:gd name="T29" fmla="*/ 2147483646 h 648"/>
              <a:gd name="T30" fmla="*/ 2147483646 w 3105"/>
              <a:gd name="T31" fmla="*/ 2147483646 h 648"/>
              <a:gd name="T32" fmla="*/ 2147483646 w 3105"/>
              <a:gd name="T33" fmla="*/ 2147483646 h 648"/>
              <a:gd name="T34" fmla="*/ 2147483646 w 3105"/>
              <a:gd name="T35" fmla="*/ 2147483646 h 648"/>
              <a:gd name="T36" fmla="*/ 2147483646 w 3105"/>
              <a:gd name="T37" fmla="*/ 2147483646 h 648"/>
              <a:gd name="T38" fmla="*/ 2147483646 w 3105"/>
              <a:gd name="T39" fmla="*/ 2147483646 h 648"/>
              <a:gd name="T40" fmla="*/ 2147483646 w 3105"/>
              <a:gd name="T41" fmla="*/ 2147483646 h 648"/>
              <a:gd name="T42" fmla="*/ 2147483646 w 3105"/>
              <a:gd name="T43" fmla="*/ 2147483646 h 648"/>
              <a:gd name="T44" fmla="*/ 2147483646 w 3105"/>
              <a:gd name="T45" fmla="*/ 2147483646 h 648"/>
              <a:gd name="T46" fmla="*/ 2147483646 w 3105"/>
              <a:gd name="T47" fmla="*/ 2147483646 h 648"/>
              <a:gd name="T48" fmla="*/ 2147483646 w 3105"/>
              <a:gd name="T49" fmla="*/ 2147483646 h 648"/>
              <a:gd name="T50" fmla="*/ 0 w 3105"/>
              <a:gd name="T51" fmla="*/ 2147483646 h 648"/>
              <a:gd name="T52" fmla="*/ 2147483646 w 3105"/>
              <a:gd name="T53" fmla="*/ 2147483646 h 648"/>
              <a:gd name="T54" fmla="*/ 2147483646 w 3105"/>
              <a:gd name="T55" fmla="*/ 2147483646 h 648"/>
              <a:gd name="T56" fmla="*/ 2147483646 w 3105"/>
              <a:gd name="T57" fmla="*/ 2147483646 h 6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05"/>
              <a:gd name="T88" fmla="*/ 0 h 648"/>
              <a:gd name="T89" fmla="*/ 3105 w 3105"/>
              <a:gd name="T90" fmla="*/ 648 h 6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05" h="648">
                <a:moveTo>
                  <a:pt x="131" y="166"/>
                </a:moveTo>
                <a:cubicBezTo>
                  <a:pt x="200" y="143"/>
                  <a:pt x="260" y="95"/>
                  <a:pt x="335" y="84"/>
                </a:cubicBezTo>
                <a:cubicBezTo>
                  <a:pt x="563" y="47"/>
                  <a:pt x="807" y="50"/>
                  <a:pt x="1037" y="44"/>
                </a:cubicBezTo>
                <a:cubicBezTo>
                  <a:pt x="1257" y="0"/>
                  <a:pt x="1541" y="50"/>
                  <a:pt x="1772" y="60"/>
                </a:cubicBezTo>
                <a:cubicBezTo>
                  <a:pt x="1861" y="69"/>
                  <a:pt x="1951" y="71"/>
                  <a:pt x="2041" y="84"/>
                </a:cubicBezTo>
                <a:cubicBezTo>
                  <a:pt x="2277" y="78"/>
                  <a:pt x="2500" y="67"/>
                  <a:pt x="2735" y="76"/>
                </a:cubicBezTo>
                <a:cubicBezTo>
                  <a:pt x="2818" y="82"/>
                  <a:pt x="2899" y="91"/>
                  <a:pt x="2980" y="117"/>
                </a:cubicBezTo>
                <a:cubicBezTo>
                  <a:pt x="3004" y="133"/>
                  <a:pt x="3017" y="148"/>
                  <a:pt x="3045" y="158"/>
                </a:cubicBezTo>
                <a:cubicBezTo>
                  <a:pt x="3047" y="166"/>
                  <a:pt x="3048" y="174"/>
                  <a:pt x="3053" y="182"/>
                </a:cubicBezTo>
                <a:cubicBezTo>
                  <a:pt x="3057" y="188"/>
                  <a:pt x="3066" y="191"/>
                  <a:pt x="3070" y="199"/>
                </a:cubicBezTo>
                <a:cubicBezTo>
                  <a:pt x="3077" y="214"/>
                  <a:pt x="3076" y="233"/>
                  <a:pt x="3086" y="248"/>
                </a:cubicBezTo>
                <a:cubicBezTo>
                  <a:pt x="3091" y="256"/>
                  <a:pt x="3096" y="264"/>
                  <a:pt x="3102" y="272"/>
                </a:cubicBezTo>
                <a:cubicBezTo>
                  <a:pt x="3097" y="332"/>
                  <a:pt x="3105" y="397"/>
                  <a:pt x="3062" y="444"/>
                </a:cubicBezTo>
                <a:cubicBezTo>
                  <a:pt x="3047" y="483"/>
                  <a:pt x="3062" y="456"/>
                  <a:pt x="3029" y="484"/>
                </a:cubicBezTo>
                <a:cubicBezTo>
                  <a:pt x="2982" y="522"/>
                  <a:pt x="2990" y="521"/>
                  <a:pt x="2923" y="533"/>
                </a:cubicBezTo>
                <a:cubicBezTo>
                  <a:pt x="2810" y="571"/>
                  <a:pt x="2707" y="568"/>
                  <a:pt x="2588" y="582"/>
                </a:cubicBezTo>
                <a:cubicBezTo>
                  <a:pt x="2430" y="600"/>
                  <a:pt x="2284" y="609"/>
                  <a:pt x="2123" y="615"/>
                </a:cubicBezTo>
                <a:cubicBezTo>
                  <a:pt x="2056" y="623"/>
                  <a:pt x="1993" y="639"/>
                  <a:pt x="1927" y="648"/>
                </a:cubicBezTo>
                <a:cubicBezTo>
                  <a:pt x="1763" y="640"/>
                  <a:pt x="1725" y="630"/>
                  <a:pt x="1568" y="640"/>
                </a:cubicBezTo>
                <a:cubicBezTo>
                  <a:pt x="1262" y="634"/>
                  <a:pt x="1100" y="648"/>
                  <a:pt x="849" y="599"/>
                </a:cubicBezTo>
                <a:cubicBezTo>
                  <a:pt x="728" y="609"/>
                  <a:pt x="610" y="598"/>
                  <a:pt x="490" y="607"/>
                </a:cubicBezTo>
                <a:cubicBezTo>
                  <a:pt x="447" y="605"/>
                  <a:pt x="305" y="603"/>
                  <a:pt x="237" y="591"/>
                </a:cubicBezTo>
                <a:cubicBezTo>
                  <a:pt x="211" y="586"/>
                  <a:pt x="181" y="573"/>
                  <a:pt x="156" y="566"/>
                </a:cubicBezTo>
                <a:cubicBezTo>
                  <a:pt x="139" y="561"/>
                  <a:pt x="107" y="550"/>
                  <a:pt x="107" y="550"/>
                </a:cubicBezTo>
                <a:cubicBezTo>
                  <a:pt x="86" y="529"/>
                  <a:pt x="65" y="524"/>
                  <a:pt x="41" y="509"/>
                </a:cubicBezTo>
                <a:cubicBezTo>
                  <a:pt x="28" y="456"/>
                  <a:pt x="19" y="404"/>
                  <a:pt x="0" y="354"/>
                </a:cubicBezTo>
                <a:cubicBezTo>
                  <a:pt x="8" y="313"/>
                  <a:pt x="9" y="294"/>
                  <a:pt x="49" y="280"/>
                </a:cubicBezTo>
                <a:cubicBezTo>
                  <a:pt x="61" y="247"/>
                  <a:pt x="78" y="233"/>
                  <a:pt x="107" y="215"/>
                </a:cubicBezTo>
                <a:cubicBezTo>
                  <a:pt x="127" y="183"/>
                  <a:pt x="120" y="200"/>
                  <a:pt x="131" y="16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27651" name="Freeform 4">
            <a:extLst>
              <a:ext uri="{FF2B5EF4-FFF2-40B4-BE49-F238E27FC236}">
                <a16:creationId xmlns:a16="http://schemas.microsoft.com/office/drawing/2014/main" id="{8FDC4F2D-9E78-DE02-5653-37912E1A9957}"/>
              </a:ext>
            </a:extLst>
          </p:cNvPr>
          <p:cNvSpPr>
            <a:spLocks/>
          </p:cNvSpPr>
          <p:nvPr/>
        </p:nvSpPr>
        <p:spPr bwMode="auto">
          <a:xfrm>
            <a:off x="4038600" y="1600200"/>
            <a:ext cx="1374775" cy="746125"/>
          </a:xfrm>
          <a:custGeom>
            <a:avLst/>
            <a:gdLst>
              <a:gd name="T0" fmla="*/ 2147483646 w 866"/>
              <a:gd name="T1" fmla="*/ 2147483646 h 470"/>
              <a:gd name="T2" fmla="*/ 2147483646 w 866"/>
              <a:gd name="T3" fmla="*/ 2147483646 h 470"/>
              <a:gd name="T4" fmla="*/ 2147483646 w 866"/>
              <a:gd name="T5" fmla="*/ 2147483646 h 470"/>
              <a:gd name="T6" fmla="*/ 2147483646 w 866"/>
              <a:gd name="T7" fmla="*/ 2147483646 h 470"/>
              <a:gd name="T8" fmla="*/ 2147483646 w 866"/>
              <a:gd name="T9" fmla="*/ 2147483646 h 470"/>
              <a:gd name="T10" fmla="*/ 2147483646 w 866"/>
              <a:gd name="T11" fmla="*/ 2147483646 h 470"/>
              <a:gd name="T12" fmla="*/ 2147483646 w 866"/>
              <a:gd name="T13" fmla="*/ 2147483646 h 470"/>
              <a:gd name="T14" fmla="*/ 2147483646 w 866"/>
              <a:gd name="T15" fmla="*/ 2147483646 h 470"/>
              <a:gd name="T16" fmla="*/ 2147483646 w 866"/>
              <a:gd name="T17" fmla="*/ 2147483646 h 470"/>
              <a:gd name="T18" fmla="*/ 2147483646 w 866"/>
              <a:gd name="T19" fmla="*/ 2147483646 h 470"/>
              <a:gd name="T20" fmla="*/ 2147483646 w 866"/>
              <a:gd name="T21" fmla="*/ 2147483646 h 470"/>
              <a:gd name="T22" fmla="*/ 2147483646 w 866"/>
              <a:gd name="T23" fmla="*/ 2147483646 h 470"/>
              <a:gd name="T24" fmla="*/ 2147483646 w 866"/>
              <a:gd name="T25" fmla="*/ 2147483646 h 470"/>
              <a:gd name="T26" fmla="*/ 2147483646 w 866"/>
              <a:gd name="T27" fmla="*/ 2147483646 h 470"/>
              <a:gd name="T28" fmla="*/ 2147483646 w 866"/>
              <a:gd name="T29" fmla="*/ 2147483646 h 470"/>
              <a:gd name="T30" fmla="*/ 2147483646 w 866"/>
              <a:gd name="T31" fmla="*/ 2147483646 h 470"/>
              <a:gd name="T32" fmla="*/ 2147483646 w 866"/>
              <a:gd name="T33" fmla="*/ 2147483646 h 470"/>
              <a:gd name="T34" fmla="*/ 2147483646 w 866"/>
              <a:gd name="T35" fmla="*/ 2147483646 h 470"/>
              <a:gd name="T36" fmla="*/ 2147483646 w 866"/>
              <a:gd name="T37" fmla="*/ 2147483646 h 470"/>
              <a:gd name="T38" fmla="*/ 2147483646 w 866"/>
              <a:gd name="T39" fmla="*/ 2147483646 h 470"/>
              <a:gd name="T40" fmla="*/ 2147483646 w 866"/>
              <a:gd name="T41" fmla="*/ 2147483646 h 470"/>
              <a:gd name="T42" fmla="*/ 2147483646 w 866"/>
              <a:gd name="T43" fmla="*/ 2147483646 h 470"/>
              <a:gd name="T44" fmla="*/ 2147483646 w 866"/>
              <a:gd name="T45" fmla="*/ 2147483646 h 470"/>
              <a:gd name="T46" fmla="*/ 2147483646 w 866"/>
              <a:gd name="T47" fmla="*/ 2147483646 h 470"/>
              <a:gd name="T48" fmla="*/ 2147483646 w 866"/>
              <a:gd name="T49" fmla="*/ 2147483646 h 470"/>
              <a:gd name="T50" fmla="*/ 2147483646 w 866"/>
              <a:gd name="T51" fmla="*/ 2147483646 h 470"/>
              <a:gd name="T52" fmla="*/ 2147483646 w 866"/>
              <a:gd name="T53" fmla="*/ 2147483646 h 470"/>
              <a:gd name="T54" fmla="*/ 2147483646 w 866"/>
              <a:gd name="T55" fmla="*/ 2147483646 h 470"/>
              <a:gd name="T56" fmla="*/ 2147483646 w 866"/>
              <a:gd name="T57" fmla="*/ 2147483646 h 470"/>
              <a:gd name="T58" fmla="*/ 2147483646 w 866"/>
              <a:gd name="T59" fmla="*/ 2147483646 h 470"/>
              <a:gd name="T60" fmla="*/ 2147483646 w 866"/>
              <a:gd name="T61" fmla="*/ 2147483646 h 470"/>
              <a:gd name="T62" fmla="*/ 2147483646 w 866"/>
              <a:gd name="T63" fmla="*/ 2147483646 h 470"/>
              <a:gd name="T64" fmla="*/ 2147483646 w 866"/>
              <a:gd name="T65" fmla="*/ 2147483646 h 470"/>
              <a:gd name="T66" fmla="*/ 2147483646 w 866"/>
              <a:gd name="T67" fmla="*/ 2147483646 h 470"/>
              <a:gd name="T68" fmla="*/ 2147483646 w 866"/>
              <a:gd name="T69" fmla="*/ 2147483646 h 470"/>
              <a:gd name="T70" fmla="*/ 2147483646 w 866"/>
              <a:gd name="T71" fmla="*/ 2147483646 h 470"/>
              <a:gd name="T72" fmla="*/ 2147483646 w 866"/>
              <a:gd name="T73" fmla="*/ 2147483646 h 470"/>
              <a:gd name="T74" fmla="*/ 2147483646 w 866"/>
              <a:gd name="T75" fmla="*/ 2147483646 h 470"/>
              <a:gd name="T76" fmla="*/ 2147483646 w 866"/>
              <a:gd name="T77" fmla="*/ 2147483646 h 470"/>
              <a:gd name="T78" fmla="*/ 2147483646 w 866"/>
              <a:gd name="T79" fmla="*/ 2147483646 h 470"/>
              <a:gd name="T80" fmla="*/ 2147483646 w 866"/>
              <a:gd name="T81" fmla="*/ 2147483646 h 470"/>
              <a:gd name="T82" fmla="*/ 2147483646 w 866"/>
              <a:gd name="T83" fmla="*/ 2147483646 h 470"/>
              <a:gd name="T84" fmla="*/ 2147483646 w 866"/>
              <a:gd name="T85" fmla="*/ 2147483646 h 470"/>
              <a:gd name="T86" fmla="*/ 2147483646 w 866"/>
              <a:gd name="T87" fmla="*/ 2147483646 h 470"/>
              <a:gd name="T88" fmla="*/ 2147483646 w 866"/>
              <a:gd name="T89" fmla="*/ 2147483646 h 470"/>
              <a:gd name="T90" fmla="*/ 2147483646 w 866"/>
              <a:gd name="T91" fmla="*/ 2147483646 h 470"/>
              <a:gd name="T92" fmla="*/ 2147483646 w 866"/>
              <a:gd name="T93" fmla="*/ 2147483646 h 470"/>
              <a:gd name="T94" fmla="*/ 2147483646 w 866"/>
              <a:gd name="T95" fmla="*/ 2147483646 h 470"/>
              <a:gd name="T96" fmla="*/ 2147483646 w 866"/>
              <a:gd name="T97" fmla="*/ 2147483646 h 470"/>
              <a:gd name="T98" fmla="*/ 2147483646 w 866"/>
              <a:gd name="T99" fmla="*/ 2147483646 h 470"/>
              <a:gd name="T100" fmla="*/ 2147483646 w 866"/>
              <a:gd name="T101" fmla="*/ 2147483646 h 4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470"/>
              <a:gd name="T155" fmla="*/ 866 w 866"/>
              <a:gd name="T156" fmla="*/ 470 h 4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470">
                <a:moveTo>
                  <a:pt x="218" y="160"/>
                </a:moveTo>
                <a:cubicBezTo>
                  <a:pt x="152" y="162"/>
                  <a:pt x="86" y="157"/>
                  <a:pt x="22" y="168"/>
                </a:cubicBezTo>
                <a:cubicBezTo>
                  <a:pt x="0" y="171"/>
                  <a:pt x="5" y="219"/>
                  <a:pt x="22" y="233"/>
                </a:cubicBezTo>
                <a:cubicBezTo>
                  <a:pt x="34" y="243"/>
                  <a:pt x="54" y="238"/>
                  <a:pt x="71" y="241"/>
                </a:cubicBezTo>
                <a:cubicBezTo>
                  <a:pt x="74" y="240"/>
                  <a:pt x="225" y="222"/>
                  <a:pt x="242" y="241"/>
                </a:cubicBezTo>
                <a:cubicBezTo>
                  <a:pt x="275" y="279"/>
                  <a:pt x="217" y="331"/>
                  <a:pt x="193" y="347"/>
                </a:cubicBezTo>
                <a:cubicBezTo>
                  <a:pt x="127" y="331"/>
                  <a:pt x="153" y="303"/>
                  <a:pt x="160" y="233"/>
                </a:cubicBezTo>
                <a:cubicBezTo>
                  <a:pt x="157" y="219"/>
                  <a:pt x="162" y="200"/>
                  <a:pt x="152" y="192"/>
                </a:cubicBezTo>
                <a:cubicBezTo>
                  <a:pt x="143" y="185"/>
                  <a:pt x="129" y="195"/>
                  <a:pt x="120" y="200"/>
                </a:cubicBezTo>
                <a:cubicBezTo>
                  <a:pt x="92" y="214"/>
                  <a:pt x="80" y="254"/>
                  <a:pt x="71" y="282"/>
                </a:cubicBezTo>
                <a:cubicBezTo>
                  <a:pt x="114" y="296"/>
                  <a:pt x="165" y="283"/>
                  <a:pt x="209" y="298"/>
                </a:cubicBezTo>
                <a:cubicBezTo>
                  <a:pt x="218" y="301"/>
                  <a:pt x="199" y="315"/>
                  <a:pt x="193" y="323"/>
                </a:cubicBezTo>
                <a:cubicBezTo>
                  <a:pt x="170" y="350"/>
                  <a:pt x="173" y="345"/>
                  <a:pt x="144" y="355"/>
                </a:cubicBezTo>
                <a:cubicBezTo>
                  <a:pt x="57" y="340"/>
                  <a:pt x="80" y="361"/>
                  <a:pt x="128" y="225"/>
                </a:cubicBezTo>
                <a:cubicBezTo>
                  <a:pt x="167" y="112"/>
                  <a:pt x="241" y="103"/>
                  <a:pt x="340" y="86"/>
                </a:cubicBezTo>
                <a:cubicBezTo>
                  <a:pt x="364" y="81"/>
                  <a:pt x="388" y="75"/>
                  <a:pt x="413" y="70"/>
                </a:cubicBezTo>
                <a:cubicBezTo>
                  <a:pt x="424" y="67"/>
                  <a:pt x="457" y="62"/>
                  <a:pt x="446" y="62"/>
                </a:cubicBezTo>
                <a:cubicBezTo>
                  <a:pt x="429" y="62"/>
                  <a:pt x="413" y="67"/>
                  <a:pt x="397" y="70"/>
                </a:cubicBezTo>
                <a:cubicBezTo>
                  <a:pt x="376" y="130"/>
                  <a:pt x="373" y="116"/>
                  <a:pt x="356" y="200"/>
                </a:cubicBezTo>
                <a:cubicBezTo>
                  <a:pt x="353" y="213"/>
                  <a:pt x="348" y="241"/>
                  <a:pt x="348" y="241"/>
                </a:cubicBezTo>
                <a:cubicBezTo>
                  <a:pt x="331" y="238"/>
                  <a:pt x="313" y="241"/>
                  <a:pt x="299" y="233"/>
                </a:cubicBezTo>
                <a:cubicBezTo>
                  <a:pt x="288" y="227"/>
                  <a:pt x="288" y="189"/>
                  <a:pt x="299" y="184"/>
                </a:cubicBezTo>
                <a:cubicBezTo>
                  <a:pt x="316" y="175"/>
                  <a:pt x="337" y="178"/>
                  <a:pt x="356" y="176"/>
                </a:cubicBezTo>
                <a:cubicBezTo>
                  <a:pt x="411" y="158"/>
                  <a:pt x="429" y="188"/>
                  <a:pt x="471" y="217"/>
                </a:cubicBezTo>
                <a:cubicBezTo>
                  <a:pt x="476" y="211"/>
                  <a:pt x="486" y="207"/>
                  <a:pt x="487" y="200"/>
                </a:cubicBezTo>
                <a:cubicBezTo>
                  <a:pt x="487" y="199"/>
                  <a:pt x="476" y="126"/>
                  <a:pt x="471" y="119"/>
                </a:cubicBezTo>
                <a:cubicBezTo>
                  <a:pt x="461" y="104"/>
                  <a:pt x="436" y="98"/>
                  <a:pt x="422" y="94"/>
                </a:cubicBezTo>
                <a:cubicBezTo>
                  <a:pt x="385" y="105"/>
                  <a:pt x="382" y="113"/>
                  <a:pt x="373" y="151"/>
                </a:cubicBezTo>
                <a:cubicBezTo>
                  <a:pt x="363" y="228"/>
                  <a:pt x="353" y="283"/>
                  <a:pt x="348" y="364"/>
                </a:cubicBezTo>
                <a:cubicBezTo>
                  <a:pt x="306" y="346"/>
                  <a:pt x="268" y="321"/>
                  <a:pt x="226" y="307"/>
                </a:cubicBezTo>
                <a:cubicBezTo>
                  <a:pt x="198" y="265"/>
                  <a:pt x="177" y="205"/>
                  <a:pt x="242" y="184"/>
                </a:cubicBezTo>
                <a:cubicBezTo>
                  <a:pt x="263" y="186"/>
                  <a:pt x="287" y="181"/>
                  <a:pt x="307" y="192"/>
                </a:cubicBezTo>
                <a:cubicBezTo>
                  <a:pt x="342" y="211"/>
                  <a:pt x="363" y="251"/>
                  <a:pt x="397" y="274"/>
                </a:cubicBezTo>
                <a:cubicBezTo>
                  <a:pt x="471" y="237"/>
                  <a:pt x="448" y="237"/>
                  <a:pt x="413" y="135"/>
                </a:cubicBezTo>
                <a:cubicBezTo>
                  <a:pt x="386" y="59"/>
                  <a:pt x="347" y="38"/>
                  <a:pt x="283" y="4"/>
                </a:cubicBezTo>
                <a:cubicBezTo>
                  <a:pt x="266" y="7"/>
                  <a:pt x="244" y="0"/>
                  <a:pt x="234" y="13"/>
                </a:cubicBezTo>
                <a:cubicBezTo>
                  <a:pt x="221" y="28"/>
                  <a:pt x="257" y="89"/>
                  <a:pt x="267" y="102"/>
                </a:cubicBezTo>
                <a:cubicBezTo>
                  <a:pt x="289" y="129"/>
                  <a:pt x="287" y="120"/>
                  <a:pt x="332" y="135"/>
                </a:cubicBezTo>
                <a:cubicBezTo>
                  <a:pt x="340" y="137"/>
                  <a:pt x="356" y="143"/>
                  <a:pt x="356" y="143"/>
                </a:cubicBezTo>
                <a:cubicBezTo>
                  <a:pt x="358" y="151"/>
                  <a:pt x="366" y="159"/>
                  <a:pt x="364" y="168"/>
                </a:cubicBezTo>
                <a:cubicBezTo>
                  <a:pt x="361" y="176"/>
                  <a:pt x="323" y="219"/>
                  <a:pt x="315" y="225"/>
                </a:cubicBezTo>
                <a:cubicBezTo>
                  <a:pt x="300" y="233"/>
                  <a:pt x="267" y="241"/>
                  <a:pt x="267" y="241"/>
                </a:cubicBezTo>
                <a:cubicBezTo>
                  <a:pt x="253" y="238"/>
                  <a:pt x="235" y="242"/>
                  <a:pt x="226" y="233"/>
                </a:cubicBezTo>
                <a:cubicBezTo>
                  <a:pt x="219" y="227"/>
                  <a:pt x="225" y="209"/>
                  <a:pt x="234" y="209"/>
                </a:cubicBezTo>
                <a:cubicBezTo>
                  <a:pt x="269" y="206"/>
                  <a:pt x="304" y="219"/>
                  <a:pt x="340" y="225"/>
                </a:cubicBezTo>
                <a:cubicBezTo>
                  <a:pt x="367" y="234"/>
                  <a:pt x="377" y="245"/>
                  <a:pt x="397" y="266"/>
                </a:cubicBezTo>
                <a:cubicBezTo>
                  <a:pt x="417" y="327"/>
                  <a:pt x="362" y="304"/>
                  <a:pt x="324" y="298"/>
                </a:cubicBezTo>
                <a:cubicBezTo>
                  <a:pt x="326" y="284"/>
                  <a:pt x="320" y="265"/>
                  <a:pt x="332" y="258"/>
                </a:cubicBezTo>
                <a:cubicBezTo>
                  <a:pt x="367" y="234"/>
                  <a:pt x="381" y="282"/>
                  <a:pt x="389" y="298"/>
                </a:cubicBezTo>
                <a:cubicBezTo>
                  <a:pt x="337" y="349"/>
                  <a:pt x="213" y="390"/>
                  <a:pt x="242" y="274"/>
                </a:cubicBezTo>
                <a:cubicBezTo>
                  <a:pt x="292" y="288"/>
                  <a:pt x="315" y="289"/>
                  <a:pt x="332" y="339"/>
                </a:cubicBezTo>
                <a:cubicBezTo>
                  <a:pt x="303" y="394"/>
                  <a:pt x="293" y="381"/>
                  <a:pt x="234" y="372"/>
                </a:cubicBezTo>
                <a:cubicBezTo>
                  <a:pt x="192" y="330"/>
                  <a:pt x="201" y="297"/>
                  <a:pt x="209" y="241"/>
                </a:cubicBezTo>
                <a:cubicBezTo>
                  <a:pt x="220" y="252"/>
                  <a:pt x="238" y="258"/>
                  <a:pt x="242" y="274"/>
                </a:cubicBezTo>
                <a:cubicBezTo>
                  <a:pt x="251" y="309"/>
                  <a:pt x="209" y="310"/>
                  <a:pt x="193" y="315"/>
                </a:cubicBezTo>
                <a:cubicBezTo>
                  <a:pt x="149" y="306"/>
                  <a:pt x="100" y="313"/>
                  <a:pt x="62" y="290"/>
                </a:cubicBezTo>
                <a:cubicBezTo>
                  <a:pt x="47" y="281"/>
                  <a:pt x="61" y="254"/>
                  <a:pt x="71" y="241"/>
                </a:cubicBezTo>
                <a:cubicBezTo>
                  <a:pt x="77" y="232"/>
                  <a:pt x="92" y="235"/>
                  <a:pt x="103" y="233"/>
                </a:cubicBezTo>
                <a:cubicBezTo>
                  <a:pt x="111" y="238"/>
                  <a:pt x="136" y="244"/>
                  <a:pt x="128" y="249"/>
                </a:cubicBezTo>
                <a:cubicBezTo>
                  <a:pt x="115" y="255"/>
                  <a:pt x="99" y="247"/>
                  <a:pt x="87" y="241"/>
                </a:cubicBezTo>
                <a:cubicBezTo>
                  <a:pt x="78" y="236"/>
                  <a:pt x="76" y="225"/>
                  <a:pt x="71" y="217"/>
                </a:cubicBezTo>
                <a:cubicBezTo>
                  <a:pt x="83" y="177"/>
                  <a:pt x="91" y="194"/>
                  <a:pt x="120" y="168"/>
                </a:cubicBezTo>
                <a:cubicBezTo>
                  <a:pt x="122" y="151"/>
                  <a:pt x="115" y="129"/>
                  <a:pt x="128" y="119"/>
                </a:cubicBezTo>
                <a:cubicBezTo>
                  <a:pt x="138" y="110"/>
                  <a:pt x="156" y="133"/>
                  <a:pt x="169" y="127"/>
                </a:cubicBezTo>
                <a:cubicBezTo>
                  <a:pt x="176" y="122"/>
                  <a:pt x="151" y="105"/>
                  <a:pt x="160" y="102"/>
                </a:cubicBezTo>
                <a:cubicBezTo>
                  <a:pt x="175" y="95"/>
                  <a:pt x="192" y="108"/>
                  <a:pt x="209" y="111"/>
                </a:cubicBezTo>
                <a:cubicBezTo>
                  <a:pt x="203" y="100"/>
                  <a:pt x="190" y="90"/>
                  <a:pt x="193" y="78"/>
                </a:cubicBezTo>
                <a:cubicBezTo>
                  <a:pt x="194" y="68"/>
                  <a:pt x="208" y="62"/>
                  <a:pt x="218" y="62"/>
                </a:cubicBezTo>
                <a:cubicBezTo>
                  <a:pt x="245" y="59"/>
                  <a:pt x="272" y="67"/>
                  <a:pt x="299" y="70"/>
                </a:cubicBezTo>
                <a:cubicBezTo>
                  <a:pt x="307" y="75"/>
                  <a:pt x="317" y="78"/>
                  <a:pt x="324" y="86"/>
                </a:cubicBezTo>
                <a:cubicBezTo>
                  <a:pt x="329" y="92"/>
                  <a:pt x="324" y="106"/>
                  <a:pt x="332" y="111"/>
                </a:cubicBezTo>
                <a:cubicBezTo>
                  <a:pt x="343" y="118"/>
                  <a:pt x="359" y="115"/>
                  <a:pt x="373" y="119"/>
                </a:cubicBezTo>
                <a:cubicBezTo>
                  <a:pt x="400" y="126"/>
                  <a:pt x="427" y="135"/>
                  <a:pt x="454" y="143"/>
                </a:cubicBezTo>
                <a:cubicBezTo>
                  <a:pt x="496" y="185"/>
                  <a:pt x="481" y="189"/>
                  <a:pt x="511" y="233"/>
                </a:cubicBezTo>
                <a:cubicBezTo>
                  <a:pt x="519" y="284"/>
                  <a:pt x="509" y="322"/>
                  <a:pt x="520" y="372"/>
                </a:cubicBezTo>
                <a:cubicBezTo>
                  <a:pt x="482" y="379"/>
                  <a:pt x="422" y="395"/>
                  <a:pt x="389" y="372"/>
                </a:cubicBezTo>
                <a:cubicBezTo>
                  <a:pt x="375" y="362"/>
                  <a:pt x="394" y="339"/>
                  <a:pt x="397" y="323"/>
                </a:cubicBezTo>
                <a:cubicBezTo>
                  <a:pt x="413" y="328"/>
                  <a:pt x="433" y="327"/>
                  <a:pt x="446" y="339"/>
                </a:cubicBezTo>
                <a:cubicBezTo>
                  <a:pt x="452" y="344"/>
                  <a:pt x="429" y="350"/>
                  <a:pt x="422" y="347"/>
                </a:cubicBezTo>
                <a:cubicBezTo>
                  <a:pt x="414" y="343"/>
                  <a:pt x="416" y="331"/>
                  <a:pt x="413" y="323"/>
                </a:cubicBezTo>
                <a:cubicBezTo>
                  <a:pt x="477" y="260"/>
                  <a:pt x="445" y="274"/>
                  <a:pt x="495" y="258"/>
                </a:cubicBezTo>
                <a:cubicBezTo>
                  <a:pt x="506" y="260"/>
                  <a:pt x="517" y="269"/>
                  <a:pt x="528" y="266"/>
                </a:cubicBezTo>
                <a:cubicBezTo>
                  <a:pt x="586" y="245"/>
                  <a:pt x="501" y="227"/>
                  <a:pt x="569" y="249"/>
                </a:cubicBezTo>
                <a:cubicBezTo>
                  <a:pt x="573" y="253"/>
                  <a:pt x="606" y="278"/>
                  <a:pt x="577" y="290"/>
                </a:cubicBezTo>
                <a:cubicBezTo>
                  <a:pt x="566" y="294"/>
                  <a:pt x="555" y="284"/>
                  <a:pt x="544" y="282"/>
                </a:cubicBezTo>
                <a:cubicBezTo>
                  <a:pt x="556" y="219"/>
                  <a:pt x="565" y="220"/>
                  <a:pt x="626" y="209"/>
                </a:cubicBezTo>
                <a:cubicBezTo>
                  <a:pt x="653" y="250"/>
                  <a:pt x="658" y="375"/>
                  <a:pt x="601" y="396"/>
                </a:cubicBezTo>
                <a:cubicBezTo>
                  <a:pt x="585" y="401"/>
                  <a:pt x="568" y="401"/>
                  <a:pt x="552" y="404"/>
                </a:cubicBezTo>
                <a:cubicBezTo>
                  <a:pt x="538" y="401"/>
                  <a:pt x="519" y="406"/>
                  <a:pt x="511" y="396"/>
                </a:cubicBezTo>
                <a:cubicBezTo>
                  <a:pt x="504" y="387"/>
                  <a:pt x="530" y="361"/>
                  <a:pt x="520" y="364"/>
                </a:cubicBezTo>
                <a:cubicBezTo>
                  <a:pt x="498" y="369"/>
                  <a:pt x="476" y="375"/>
                  <a:pt x="454" y="380"/>
                </a:cubicBezTo>
                <a:cubicBezTo>
                  <a:pt x="440" y="383"/>
                  <a:pt x="426" y="385"/>
                  <a:pt x="413" y="388"/>
                </a:cubicBezTo>
                <a:cubicBezTo>
                  <a:pt x="405" y="393"/>
                  <a:pt x="397" y="407"/>
                  <a:pt x="389" y="404"/>
                </a:cubicBezTo>
                <a:cubicBezTo>
                  <a:pt x="377" y="399"/>
                  <a:pt x="367" y="382"/>
                  <a:pt x="373" y="372"/>
                </a:cubicBezTo>
                <a:cubicBezTo>
                  <a:pt x="377" y="363"/>
                  <a:pt x="389" y="382"/>
                  <a:pt x="397" y="388"/>
                </a:cubicBezTo>
                <a:cubicBezTo>
                  <a:pt x="399" y="396"/>
                  <a:pt x="411" y="406"/>
                  <a:pt x="405" y="413"/>
                </a:cubicBezTo>
                <a:cubicBezTo>
                  <a:pt x="387" y="430"/>
                  <a:pt x="294" y="413"/>
                  <a:pt x="291" y="413"/>
                </a:cubicBezTo>
                <a:cubicBezTo>
                  <a:pt x="293" y="396"/>
                  <a:pt x="286" y="374"/>
                  <a:pt x="299" y="364"/>
                </a:cubicBezTo>
                <a:cubicBezTo>
                  <a:pt x="325" y="342"/>
                  <a:pt x="337" y="396"/>
                  <a:pt x="340" y="404"/>
                </a:cubicBezTo>
                <a:cubicBezTo>
                  <a:pt x="298" y="415"/>
                  <a:pt x="259" y="432"/>
                  <a:pt x="242" y="380"/>
                </a:cubicBezTo>
                <a:cubicBezTo>
                  <a:pt x="247" y="361"/>
                  <a:pt x="240" y="332"/>
                  <a:pt x="258" y="323"/>
                </a:cubicBezTo>
                <a:cubicBezTo>
                  <a:pt x="307" y="296"/>
                  <a:pt x="330" y="329"/>
                  <a:pt x="356" y="355"/>
                </a:cubicBezTo>
                <a:cubicBezTo>
                  <a:pt x="336" y="414"/>
                  <a:pt x="311" y="366"/>
                  <a:pt x="291" y="339"/>
                </a:cubicBezTo>
                <a:cubicBezTo>
                  <a:pt x="298" y="277"/>
                  <a:pt x="305" y="244"/>
                  <a:pt x="348" y="200"/>
                </a:cubicBezTo>
                <a:cubicBezTo>
                  <a:pt x="367" y="203"/>
                  <a:pt x="391" y="222"/>
                  <a:pt x="405" y="209"/>
                </a:cubicBezTo>
                <a:cubicBezTo>
                  <a:pt x="416" y="197"/>
                  <a:pt x="383" y="183"/>
                  <a:pt x="381" y="168"/>
                </a:cubicBezTo>
                <a:cubicBezTo>
                  <a:pt x="374" y="118"/>
                  <a:pt x="377" y="69"/>
                  <a:pt x="422" y="53"/>
                </a:cubicBezTo>
                <a:cubicBezTo>
                  <a:pt x="430" y="56"/>
                  <a:pt x="439" y="56"/>
                  <a:pt x="446" y="62"/>
                </a:cubicBezTo>
                <a:cubicBezTo>
                  <a:pt x="485" y="94"/>
                  <a:pt x="437" y="102"/>
                  <a:pt x="413" y="111"/>
                </a:cubicBezTo>
                <a:cubicBezTo>
                  <a:pt x="433" y="80"/>
                  <a:pt x="452" y="65"/>
                  <a:pt x="487" y="53"/>
                </a:cubicBezTo>
                <a:cubicBezTo>
                  <a:pt x="520" y="65"/>
                  <a:pt x="541" y="90"/>
                  <a:pt x="577" y="102"/>
                </a:cubicBezTo>
                <a:cubicBezTo>
                  <a:pt x="574" y="121"/>
                  <a:pt x="569" y="140"/>
                  <a:pt x="569" y="160"/>
                </a:cubicBezTo>
                <a:cubicBezTo>
                  <a:pt x="569" y="168"/>
                  <a:pt x="568" y="132"/>
                  <a:pt x="577" y="135"/>
                </a:cubicBezTo>
                <a:cubicBezTo>
                  <a:pt x="588" y="138"/>
                  <a:pt x="587" y="157"/>
                  <a:pt x="593" y="168"/>
                </a:cubicBezTo>
                <a:cubicBezTo>
                  <a:pt x="586" y="229"/>
                  <a:pt x="604" y="341"/>
                  <a:pt x="552" y="388"/>
                </a:cubicBezTo>
                <a:cubicBezTo>
                  <a:pt x="527" y="409"/>
                  <a:pt x="486" y="398"/>
                  <a:pt x="454" y="404"/>
                </a:cubicBezTo>
                <a:cubicBezTo>
                  <a:pt x="375" y="398"/>
                  <a:pt x="260" y="423"/>
                  <a:pt x="324" y="307"/>
                </a:cubicBezTo>
                <a:cubicBezTo>
                  <a:pt x="329" y="296"/>
                  <a:pt x="345" y="295"/>
                  <a:pt x="356" y="290"/>
                </a:cubicBezTo>
                <a:cubicBezTo>
                  <a:pt x="402" y="301"/>
                  <a:pt x="450" y="305"/>
                  <a:pt x="495" y="323"/>
                </a:cubicBezTo>
                <a:cubicBezTo>
                  <a:pt x="518" y="331"/>
                  <a:pt x="496" y="378"/>
                  <a:pt x="454" y="404"/>
                </a:cubicBezTo>
                <a:cubicBezTo>
                  <a:pt x="424" y="421"/>
                  <a:pt x="388" y="426"/>
                  <a:pt x="356" y="437"/>
                </a:cubicBezTo>
                <a:cubicBezTo>
                  <a:pt x="301" y="434"/>
                  <a:pt x="247" y="433"/>
                  <a:pt x="193" y="429"/>
                </a:cubicBezTo>
                <a:cubicBezTo>
                  <a:pt x="184" y="428"/>
                  <a:pt x="172" y="428"/>
                  <a:pt x="169" y="421"/>
                </a:cubicBezTo>
                <a:cubicBezTo>
                  <a:pt x="148" y="367"/>
                  <a:pt x="262" y="352"/>
                  <a:pt x="283" y="347"/>
                </a:cubicBezTo>
                <a:cubicBezTo>
                  <a:pt x="329" y="355"/>
                  <a:pt x="380" y="349"/>
                  <a:pt x="422" y="372"/>
                </a:cubicBezTo>
                <a:cubicBezTo>
                  <a:pt x="437" y="380"/>
                  <a:pt x="391" y="397"/>
                  <a:pt x="373" y="396"/>
                </a:cubicBezTo>
                <a:cubicBezTo>
                  <a:pt x="350" y="394"/>
                  <a:pt x="334" y="374"/>
                  <a:pt x="315" y="364"/>
                </a:cubicBezTo>
                <a:cubicBezTo>
                  <a:pt x="320" y="345"/>
                  <a:pt x="342" y="323"/>
                  <a:pt x="332" y="307"/>
                </a:cubicBezTo>
                <a:cubicBezTo>
                  <a:pt x="322" y="290"/>
                  <a:pt x="287" y="312"/>
                  <a:pt x="275" y="298"/>
                </a:cubicBezTo>
                <a:cubicBezTo>
                  <a:pt x="264" y="285"/>
                  <a:pt x="280" y="265"/>
                  <a:pt x="283" y="249"/>
                </a:cubicBezTo>
                <a:cubicBezTo>
                  <a:pt x="313" y="252"/>
                  <a:pt x="342" y="258"/>
                  <a:pt x="373" y="258"/>
                </a:cubicBezTo>
                <a:cubicBezTo>
                  <a:pt x="389" y="258"/>
                  <a:pt x="334" y="261"/>
                  <a:pt x="324" y="249"/>
                </a:cubicBezTo>
                <a:cubicBezTo>
                  <a:pt x="315" y="238"/>
                  <a:pt x="329" y="222"/>
                  <a:pt x="332" y="209"/>
                </a:cubicBezTo>
                <a:cubicBezTo>
                  <a:pt x="340" y="211"/>
                  <a:pt x="350" y="211"/>
                  <a:pt x="356" y="217"/>
                </a:cubicBezTo>
                <a:cubicBezTo>
                  <a:pt x="361" y="222"/>
                  <a:pt x="371" y="237"/>
                  <a:pt x="364" y="241"/>
                </a:cubicBezTo>
                <a:cubicBezTo>
                  <a:pt x="348" y="247"/>
                  <a:pt x="331" y="235"/>
                  <a:pt x="315" y="233"/>
                </a:cubicBezTo>
                <a:cubicBezTo>
                  <a:pt x="312" y="216"/>
                  <a:pt x="317" y="196"/>
                  <a:pt x="307" y="184"/>
                </a:cubicBezTo>
                <a:cubicBezTo>
                  <a:pt x="295" y="171"/>
                  <a:pt x="258" y="168"/>
                  <a:pt x="258" y="168"/>
                </a:cubicBezTo>
                <a:cubicBezTo>
                  <a:pt x="246" y="131"/>
                  <a:pt x="246" y="112"/>
                  <a:pt x="291" y="127"/>
                </a:cubicBezTo>
                <a:cubicBezTo>
                  <a:pt x="265" y="165"/>
                  <a:pt x="245" y="175"/>
                  <a:pt x="201" y="184"/>
                </a:cubicBezTo>
                <a:cubicBezTo>
                  <a:pt x="198" y="176"/>
                  <a:pt x="185" y="163"/>
                  <a:pt x="193" y="160"/>
                </a:cubicBezTo>
                <a:cubicBezTo>
                  <a:pt x="208" y="153"/>
                  <a:pt x="225" y="168"/>
                  <a:pt x="242" y="168"/>
                </a:cubicBezTo>
                <a:cubicBezTo>
                  <a:pt x="310" y="164"/>
                  <a:pt x="377" y="149"/>
                  <a:pt x="446" y="143"/>
                </a:cubicBezTo>
                <a:cubicBezTo>
                  <a:pt x="481" y="148"/>
                  <a:pt x="518" y="147"/>
                  <a:pt x="552" y="160"/>
                </a:cubicBezTo>
                <a:cubicBezTo>
                  <a:pt x="559" y="162"/>
                  <a:pt x="568" y="184"/>
                  <a:pt x="560" y="184"/>
                </a:cubicBezTo>
                <a:cubicBezTo>
                  <a:pt x="550" y="184"/>
                  <a:pt x="549" y="168"/>
                  <a:pt x="544" y="160"/>
                </a:cubicBezTo>
                <a:cubicBezTo>
                  <a:pt x="541" y="149"/>
                  <a:pt x="524" y="127"/>
                  <a:pt x="536" y="127"/>
                </a:cubicBezTo>
                <a:cubicBezTo>
                  <a:pt x="548" y="127"/>
                  <a:pt x="554" y="148"/>
                  <a:pt x="552" y="160"/>
                </a:cubicBezTo>
                <a:cubicBezTo>
                  <a:pt x="548" y="174"/>
                  <a:pt x="520" y="192"/>
                  <a:pt x="520" y="192"/>
                </a:cubicBezTo>
                <a:cubicBezTo>
                  <a:pt x="509" y="290"/>
                  <a:pt x="498" y="274"/>
                  <a:pt x="577" y="290"/>
                </a:cubicBezTo>
                <a:cubicBezTo>
                  <a:pt x="585" y="317"/>
                  <a:pt x="601" y="343"/>
                  <a:pt x="601" y="372"/>
                </a:cubicBezTo>
                <a:cubicBezTo>
                  <a:pt x="601" y="425"/>
                  <a:pt x="512" y="393"/>
                  <a:pt x="634" y="413"/>
                </a:cubicBezTo>
                <a:cubicBezTo>
                  <a:pt x="642" y="415"/>
                  <a:pt x="651" y="415"/>
                  <a:pt x="658" y="421"/>
                </a:cubicBezTo>
                <a:cubicBezTo>
                  <a:pt x="702" y="455"/>
                  <a:pt x="642" y="461"/>
                  <a:pt x="618" y="470"/>
                </a:cubicBezTo>
                <a:cubicBezTo>
                  <a:pt x="560" y="412"/>
                  <a:pt x="585" y="448"/>
                  <a:pt x="675" y="290"/>
                </a:cubicBezTo>
                <a:cubicBezTo>
                  <a:pt x="711" y="224"/>
                  <a:pt x="780" y="118"/>
                  <a:pt x="830" y="45"/>
                </a:cubicBezTo>
                <a:cubicBezTo>
                  <a:pt x="866" y="84"/>
                  <a:pt x="819" y="86"/>
                  <a:pt x="789" y="94"/>
                </a:cubicBezTo>
                <a:cubicBezTo>
                  <a:pt x="766" y="130"/>
                  <a:pt x="756" y="154"/>
                  <a:pt x="715" y="168"/>
                </a:cubicBezTo>
                <a:cubicBezTo>
                  <a:pt x="718" y="176"/>
                  <a:pt x="727" y="184"/>
                  <a:pt x="724" y="192"/>
                </a:cubicBezTo>
                <a:cubicBezTo>
                  <a:pt x="720" y="201"/>
                  <a:pt x="708" y="213"/>
                  <a:pt x="699" y="209"/>
                </a:cubicBezTo>
                <a:cubicBezTo>
                  <a:pt x="688" y="204"/>
                  <a:pt x="693" y="187"/>
                  <a:pt x="691" y="176"/>
                </a:cubicBezTo>
                <a:cubicBezTo>
                  <a:pt x="693" y="162"/>
                  <a:pt x="691" y="146"/>
                  <a:pt x="699" y="135"/>
                </a:cubicBezTo>
                <a:cubicBezTo>
                  <a:pt x="703" y="127"/>
                  <a:pt x="717" y="121"/>
                  <a:pt x="724" y="127"/>
                </a:cubicBezTo>
                <a:cubicBezTo>
                  <a:pt x="733" y="133"/>
                  <a:pt x="729" y="149"/>
                  <a:pt x="732" y="160"/>
                </a:cubicBezTo>
                <a:cubicBezTo>
                  <a:pt x="693" y="189"/>
                  <a:pt x="673" y="207"/>
                  <a:pt x="626" y="192"/>
                </a:cubicBezTo>
                <a:cubicBezTo>
                  <a:pt x="627" y="181"/>
                  <a:pt x="624" y="96"/>
                  <a:pt x="658" y="86"/>
                </a:cubicBezTo>
                <a:cubicBezTo>
                  <a:pt x="676" y="80"/>
                  <a:pt x="696" y="91"/>
                  <a:pt x="715" y="94"/>
                </a:cubicBezTo>
                <a:cubicBezTo>
                  <a:pt x="706" y="143"/>
                  <a:pt x="692" y="176"/>
                  <a:pt x="642" y="200"/>
                </a:cubicBezTo>
                <a:cubicBezTo>
                  <a:pt x="621" y="209"/>
                  <a:pt x="577" y="217"/>
                  <a:pt x="577" y="217"/>
                </a:cubicBezTo>
                <a:cubicBezTo>
                  <a:pt x="499" y="192"/>
                  <a:pt x="620" y="156"/>
                  <a:pt x="642" y="151"/>
                </a:cubicBezTo>
                <a:cubicBezTo>
                  <a:pt x="655" y="154"/>
                  <a:pt x="677" y="147"/>
                  <a:pt x="683" y="160"/>
                </a:cubicBezTo>
                <a:cubicBezTo>
                  <a:pt x="703" y="209"/>
                  <a:pt x="656" y="211"/>
                  <a:pt x="634" y="217"/>
                </a:cubicBezTo>
                <a:cubicBezTo>
                  <a:pt x="617" y="214"/>
                  <a:pt x="596" y="220"/>
                  <a:pt x="585" y="209"/>
                </a:cubicBezTo>
                <a:cubicBezTo>
                  <a:pt x="576" y="200"/>
                  <a:pt x="582" y="180"/>
                  <a:pt x="593" y="176"/>
                </a:cubicBezTo>
                <a:cubicBezTo>
                  <a:pt x="608" y="169"/>
                  <a:pt x="625" y="181"/>
                  <a:pt x="642" y="184"/>
                </a:cubicBezTo>
                <a:cubicBezTo>
                  <a:pt x="643" y="189"/>
                  <a:pt x="671" y="247"/>
                  <a:pt x="618" y="225"/>
                </a:cubicBezTo>
                <a:cubicBezTo>
                  <a:pt x="607" y="220"/>
                  <a:pt x="612" y="203"/>
                  <a:pt x="609" y="192"/>
                </a:cubicBezTo>
                <a:cubicBezTo>
                  <a:pt x="614" y="184"/>
                  <a:pt x="616" y="170"/>
                  <a:pt x="626" y="168"/>
                </a:cubicBezTo>
                <a:cubicBezTo>
                  <a:pt x="639" y="164"/>
                  <a:pt x="656" y="166"/>
                  <a:pt x="666" y="176"/>
                </a:cubicBezTo>
                <a:cubicBezTo>
                  <a:pt x="671" y="181"/>
                  <a:pt x="650" y="181"/>
                  <a:pt x="642" y="184"/>
                </a:cubicBezTo>
                <a:cubicBezTo>
                  <a:pt x="644" y="156"/>
                  <a:pt x="640" y="127"/>
                  <a:pt x="650" y="102"/>
                </a:cubicBezTo>
                <a:cubicBezTo>
                  <a:pt x="652" y="94"/>
                  <a:pt x="669" y="112"/>
                  <a:pt x="666" y="119"/>
                </a:cubicBezTo>
                <a:cubicBezTo>
                  <a:pt x="658" y="132"/>
                  <a:pt x="639" y="135"/>
                  <a:pt x="626" y="143"/>
                </a:cubicBezTo>
                <a:cubicBezTo>
                  <a:pt x="609" y="139"/>
                  <a:pt x="543" y="134"/>
                  <a:pt x="601" y="86"/>
                </a:cubicBezTo>
                <a:cubicBezTo>
                  <a:pt x="611" y="77"/>
                  <a:pt x="628" y="91"/>
                  <a:pt x="642" y="94"/>
                </a:cubicBezTo>
                <a:cubicBezTo>
                  <a:pt x="631" y="105"/>
                  <a:pt x="624" y="124"/>
                  <a:pt x="609" y="127"/>
                </a:cubicBezTo>
                <a:cubicBezTo>
                  <a:pt x="597" y="128"/>
                  <a:pt x="582" y="113"/>
                  <a:pt x="585" y="102"/>
                </a:cubicBezTo>
                <a:cubicBezTo>
                  <a:pt x="594" y="65"/>
                  <a:pt x="630" y="60"/>
                  <a:pt x="658" y="53"/>
                </a:cubicBezTo>
                <a:cubicBezTo>
                  <a:pt x="688" y="56"/>
                  <a:pt x="719" y="52"/>
                  <a:pt x="748" y="62"/>
                </a:cubicBezTo>
                <a:cubicBezTo>
                  <a:pt x="755" y="64"/>
                  <a:pt x="754" y="77"/>
                  <a:pt x="756" y="86"/>
                </a:cubicBezTo>
                <a:cubicBezTo>
                  <a:pt x="770" y="167"/>
                  <a:pt x="745" y="132"/>
                  <a:pt x="789" y="176"/>
                </a:cubicBezTo>
                <a:cubicBezTo>
                  <a:pt x="786" y="200"/>
                  <a:pt x="794" y="228"/>
                  <a:pt x="781" y="249"/>
                </a:cubicBezTo>
                <a:cubicBezTo>
                  <a:pt x="774" y="258"/>
                  <a:pt x="753" y="251"/>
                  <a:pt x="748" y="241"/>
                </a:cubicBezTo>
                <a:cubicBezTo>
                  <a:pt x="741" y="228"/>
                  <a:pt x="753" y="213"/>
                  <a:pt x="756" y="200"/>
                </a:cubicBezTo>
                <a:cubicBezTo>
                  <a:pt x="779" y="208"/>
                  <a:pt x="808" y="209"/>
                  <a:pt x="764" y="249"/>
                </a:cubicBezTo>
                <a:cubicBezTo>
                  <a:pt x="736" y="273"/>
                  <a:pt x="692" y="276"/>
                  <a:pt x="658" y="282"/>
                </a:cubicBezTo>
                <a:cubicBezTo>
                  <a:pt x="646" y="278"/>
                  <a:pt x="595" y="269"/>
                  <a:pt x="658" y="249"/>
                </a:cubicBezTo>
                <a:cubicBezTo>
                  <a:pt x="666" y="246"/>
                  <a:pt x="674" y="255"/>
                  <a:pt x="683" y="258"/>
                </a:cubicBezTo>
                <a:cubicBezTo>
                  <a:pt x="645" y="331"/>
                  <a:pt x="643" y="312"/>
                  <a:pt x="560" y="323"/>
                </a:cubicBezTo>
                <a:cubicBezTo>
                  <a:pt x="565" y="317"/>
                  <a:pt x="569" y="305"/>
                  <a:pt x="577" y="307"/>
                </a:cubicBezTo>
                <a:cubicBezTo>
                  <a:pt x="588" y="309"/>
                  <a:pt x="592" y="323"/>
                  <a:pt x="601" y="331"/>
                </a:cubicBezTo>
                <a:cubicBezTo>
                  <a:pt x="611" y="339"/>
                  <a:pt x="623" y="346"/>
                  <a:pt x="634" y="355"/>
                </a:cubicBezTo>
                <a:cubicBezTo>
                  <a:pt x="648" y="367"/>
                  <a:pt x="675" y="396"/>
                  <a:pt x="675" y="396"/>
                </a:cubicBezTo>
                <a:cubicBezTo>
                  <a:pt x="672" y="404"/>
                  <a:pt x="674" y="418"/>
                  <a:pt x="666" y="421"/>
                </a:cubicBezTo>
                <a:cubicBezTo>
                  <a:pt x="658" y="423"/>
                  <a:pt x="650" y="411"/>
                  <a:pt x="650" y="404"/>
                </a:cubicBezTo>
                <a:cubicBezTo>
                  <a:pt x="647" y="382"/>
                  <a:pt x="655" y="360"/>
                  <a:pt x="658" y="339"/>
                </a:cubicBezTo>
                <a:cubicBezTo>
                  <a:pt x="677" y="357"/>
                  <a:pt x="669" y="349"/>
                  <a:pt x="683" y="3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2" name="Rectangle 5">
            <a:extLst>
              <a:ext uri="{FF2B5EF4-FFF2-40B4-BE49-F238E27FC236}">
                <a16:creationId xmlns:a16="http://schemas.microsoft.com/office/drawing/2014/main" id="{BE457042-A76B-07BF-C657-1131B00E1722}"/>
              </a:ext>
            </a:extLst>
          </p:cNvPr>
          <p:cNvSpPr>
            <a:spLocks noChangeArrowheads="1"/>
          </p:cNvSpPr>
          <p:nvPr/>
        </p:nvSpPr>
        <p:spPr bwMode="auto">
          <a:xfrm>
            <a:off x="6324600" y="1905000"/>
            <a:ext cx="228600" cy="228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s-CL" sz="1800"/>
          </a:p>
        </p:txBody>
      </p:sp>
      <p:sp>
        <p:nvSpPr>
          <p:cNvPr id="27653" name="Rectangle 6">
            <a:extLst>
              <a:ext uri="{FF2B5EF4-FFF2-40B4-BE49-F238E27FC236}">
                <a16:creationId xmlns:a16="http://schemas.microsoft.com/office/drawing/2014/main" id="{37F416F4-8250-0FB8-99FD-BC3A04A60F03}"/>
              </a:ext>
            </a:extLst>
          </p:cNvPr>
          <p:cNvSpPr>
            <a:spLocks noChangeArrowheads="1"/>
          </p:cNvSpPr>
          <p:nvPr/>
        </p:nvSpPr>
        <p:spPr bwMode="auto">
          <a:xfrm>
            <a:off x="3429000" y="3200400"/>
            <a:ext cx="2057400" cy="1905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s-CL" sz="1800"/>
          </a:p>
        </p:txBody>
      </p:sp>
      <p:sp>
        <p:nvSpPr>
          <p:cNvPr id="27654" name="Line 7">
            <a:extLst>
              <a:ext uri="{FF2B5EF4-FFF2-40B4-BE49-F238E27FC236}">
                <a16:creationId xmlns:a16="http://schemas.microsoft.com/office/drawing/2014/main" id="{CB00EB9F-401D-90E1-E43A-C53575480763}"/>
              </a:ext>
            </a:extLst>
          </p:cNvPr>
          <p:cNvSpPr>
            <a:spLocks noChangeShapeType="1"/>
          </p:cNvSpPr>
          <p:nvPr/>
        </p:nvSpPr>
        <p:spPr bwMode="auto">
          <a:xfrm flipV="1">
            <a:off x="5486400" y="1905000"/>
            <a:ext cx="1066800" cy="1295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Line 8">
            <a:extLst>
              <a:ext uri="{FF2B5EF4-FFF2-40B4-BE49-F238E27FC236}">
                <a16:creationId xmlns:a16="http://schemas.microsoft.com/office/drawing/2014/main" id="{0327238B-3EF3-FF8F-56E3-6C4F032EC771}"/>
              </a:ext>
            </a:extLst>
          </p:cNvPr>
          <p:cNvSpPr>
            <a:spLocks noChangeShapeType="1"/>
          </p:cNvSpPr>
          <p:nvPr/>
        </p:nvSpPr>
        <p:spPr bwMode="auto">
          <a:xfrm flipV="1">
            <a:off x="5486400" y="2133600"/>
            <a:ext cx="1066800" cy="29718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6" name="Line 9">
            <a:extLst>
              <a:ext uri="{FF2B5EF4-FFF2-40B4-BE49-F238E27FC236}">
                <a16:creationId xmlns:a16="http://schemas.microsoft.com/office/drawing/2014/main" id="{FACADE80-ADEE-EFF8-7F5B-5C55FA54A818}"/>
              </a:ext>
            </a:extLst>
          </p:cNvPr>
          <p:cNvSpPr>
            <a:spLocks noChangeShapeType="1"/>
          </p:cNvSpPr>
          <p:nvPr/>
        </p:nvSpPr>
        <p:spPr bwMode="auto">
          <a:xfrm flipV="1">
            <a:off x="3429000" y="1905000"/>
            <a:ext cx="2895600" cy="1295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7" name="Line 10">
            <a:extLst>
              <a:ext uri="{FF2B5EF4-FFF2-40B4-BE49-F238E27FC236}">
                <a16:creationId xmlns:a16="http://schemas.microsoft.com/office/drawing/2014/main" id="{7B27E7BD-B212-D5EA-8CCE-2BFAAE7DA68F}"/>
              </a:ext>
            </a:extLst>
          </p:cNvPr>
          <p:cNvSpPr>
            <a:spLocks noChangeShapeType="1"/>
          </p:cNvSpPr>
          <p:nvPr/>
        </p:nvSpPr>
        <p:spPr bwMode="auto">
          <a:xfrm flipH="1">
            <a:off x="3429000" y="2133600"/>
            <a:ext cx="2895600" cy="29718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8" name="Freeform 11">
            <a:extLst>
              <a:ext uri="{FF2B5EF4-FFF2-40B4-BE49-F238E27FC236}">
                <a16:creationId xmlns:a16="http://schemas.microsoft.com/office/drawing/2014/main" id="{D66903C4-7880-6953-30EC-2BD33B1B685A}"/>
              </a:ext>
            </a:extLst>
          </p:cNvPr>
          <p:cNvSpPr>
            <a:spLocks/>
          </p:cNvSpPr>
          <p:nvPr/>
        </p:nvSpPr>
        <p:spPr bwMode="auto">
          <a:xfrm>
            <a:off x="6372225" y="1966913"/>
            <a:ext cx="41275" cy="68262"/>
          </a:xfrm>
          <a:custGeom>
            <a:avLst/>
            <a:gdLst>
              <a:gd name="T0" fmla="*/ 2147483646 w 26"/>
              <a:gd name="T1" fmla="*/ 2147483646 h 43"/>
              <a:gd name="T2" fmla="*/ 2147483646 w 26"/>
              <a:gd name="T3" fmla="*/ 2147483646 h 43"/>
              <a:gd name="T4" fmla="*/ 2147483646 w 26"/>
              <a:gd name="T5" fmla="*/ 2147483646 h 43"/>
              <a:gd name="T6" fmla="*/ 2147483646 w 26"/>
              <a:gd name="T7" fmla="*/ 2147483646 h 43"/>
              <a:gd name="T8" fmla="*/ 2147483646 w 26"/>
              <a:gd name="T9" fmla="*/ 2147483646 h 43"/>
              <a:gd name="T10" fmla="*/ 2147483646 w 26"/>
              <a:gd name="T11" fmla="*/ 2147483646 h 43"/>
              <a:gd name="T12" fmla="*/ 2147483646 w 26"/>
              <a:gd name="T13" fmla="*/ 2147483646 h 43"/>
              <a:gd name="T14" fmla="*/ 0 60000 65536"/>
              <a:gd name="T15" fmla="*/ 0 60000 65536"/>
              <a:gd name="T16" fmla="*/ 0 60000 65536"/>
              <a:gd name="T17" fmla="*/ 0 60000 65536"/>
              <a:gd name="T18" fmla="*/ 0 60000 65536"/>
              <a:gd name="T19" fmla="*/ 0 60000 65536"/>
              <a:gd name="T20" fmla="*/ 0 60000 65536"/>
              <a:gd name="T21" fmla="*/ 0 w 26"/>
              <a:gd name="T22" fmla="*/ 0 h 43"/>
              <a:gd name="T23" fmla="*/ 26 w 2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43">
                <a:moveTo>
                  <a:pt x="26" y="13"/>
                </a:moveTo>
                <a:cubicBezTo>
                  <a:pt x="22" y="14"/>
                  <a:pt x="15" y="12"/>
                  <a:pt x="14" y="17"/>
                </a:cubicBezTo>
                <a:cubicBezTo>
                  <a:pt x="12" y="21"/>
                  <a:pt x="17" y="29"/>
                  <a:pt x="22" y="29"/>
                </a:cubicBezTo>
                <a:cubicBezTo>
                  <a:pt x="26" y="29"/>
                  <a:pt x="24" y="21"/>
                  <a:pt x="26" y="17"/>
                </a:cubicBezTo>
                <a:cubicBezTo>
                  <a:pt x="18" y="14"/>
                  <a:pt x="0" y="0"/>
                  <a:pt x="2" y="9"/>
                </a:cubicBezTo>
                <a:cubicBezTo>
                  <a:pt x="4" y="19"/>
                  <a:pt x="5" y="43"/>
                  <a:pt x="18" y="33"/>
                </a:cubicBezTo>
                <a:cubicBezTo>
                  <a:pt x="23" y="28"/>
                  <a:pt x="23" y="19"/>
                  <a:pt x="26" y="13"/>
                </a:cubicBezTo>
                <a:close/>
              </a:path>
            </a:pathLst>
          </a:custGeom>
          <a:solidFill>
            <a:schemeClr val="accent1"/>
          </a:solidFill>
          <a:ln w="9525">
            <a:solidFill>
              <a:schemeClr val="tx1"/>
            </a:solidFill>
            <a:round/>
            <a:headEnd/>
            <a:tailEnd/>
          </a:ln>
        </p:spPr>
        <p:txBody>
          <a:bodyPr wrap="none" anchor="ctr"/>
          <a:lstStyle/>
          <a:p>
            <a:endParaRPr lang="en-US"/>
          </a:p>
        </p:txBody>
      </p:sp>
      <p:sp>
        <p:nvSpPr>
          <p:cNvPr id="27659" name="Freeform 12">
            <a:extLst>
              <a:ext uri="{FF2B5EF4-FFF2-40B4-BE49-F238E27FC236}">
                <a16:creationId xmlns:a16="http://schemas.microsoft.com/office/drawing/2014/main" id="{673356BD-9DEC-FAD8-3A7D-D387E9A76A25}"/>
              </a:ext>
            </a:extLst>
          </p:cNvPr>
          <p:cNvSpPr>
            <a:spLocks/>
          </p:cNvSpPr>
          <p:nvPr/>
        </p:nvSpPr>
        <p:spPr bwMode="auto">
          <a:xfrm>
            <a:off x="3800475" y="3822700"/>
            <a:ext cx="377825" cy="338138"/>
          </a:xfrm>
          <a:custGeom>
            <a:avLst/>
            <a:gdLst>
              <a:gd name="T0" fmla="*/ 2147483646 w 238"/>
              <a:gd name="T1" fmla="*/ 2147483646 h 213"/>
              <a:gd name="T2" fmla="*/ 2147483646 w 238"/>
              <a:gd name="T3" fmla="*/ 2147483646 h 213"/>
              <a:gd name="T4" fmla="*/ 2147483646 w 238"/>
              <a:gd name="T5" fmla="*/ 2147483646 h 213"/>
              <a:gd name="T6" fmla="*/ 2147483646 w 238"/>
              <a:gd name="T7" fmla="*/ 2147483646 h 213"/>
              <a:gd name="T8" fmla="*/ 2147483646 w 238"/>
              <a:gd name="T9" fmla="*/ 2147483646 h 213"/>
              <a:gd name="T10" fmla="*/ 2147483646 w 238"/>
              <a:gd name="T11" fmla="*/ 2147483646 h 213"/>
              <a:gd name="T12" fmla="*/ 2147483646 w 238"/>
              <a:gd name="T13" fmla="*/ 2147483646 h 213"/>
              <a:gd name="T14" fmla="*/ 2147483646 w 238"/>
              <a:gd name="T15" fmla="*/ 2147483646 h 213"/>
              <a:gd name="T16" fmla="*/ 2147483646 w 238"/>
              <a:gd name="T17" fmla="*/ 2147483646 h 213"/>
              <a:gd name="T18" fmla="*/ 2147483646 w 238"/>
              <a:gd name="T19" fmla="*/ 2147483646 h 213"/>
              <a:gd name="T20" fmla="*/ 2147483646 w 238"/>
              <a:gd name="T21" fmla="*/ 2147483646 h 213"/>
              <a:gd name="T22" fmla="*/ 2147483646 w 238"/>
              <a:gd name="T23" fmla="*/ 2147483646 h 213"/>
              <a:gd name="T24" fmla="*/ 2147483646 w 238"/>
              <a:gd name="T25" fmla="*/ 2147483646 h 213"/>
              <a:gd name="T26" fmla="*/ 2147483646 w 238"/>
              <a:gd name="T27" fmla="*/ 2147483646 h 213"/>
              <a:gd name="T28" fmla="*/ 2147483646 w 238"/>
              <a:gd name="T29" fmla="*/ 2147483646 h 213"/>
              <a:gd name="T30" fmla="*/ 2147483646 w 238"/>
              <a:gd name="T31" fmla="*/ 2147483646 h 213"/>
              <a:gd name="T32" fmla="*/ 2147483646 w 238"/>
              <a:gd name="T33" fmla="*/ 2147483646 h 213"/>
              <a:gd name="T34" fmla="*/ 2147483646 w 238"/>
              <a:gd name="T35" fmla="*/ 0 h 213"/>
              <a:gd name="T36" fmla="*/ 2147483646 w 238"/>
              <a:gd name="T37" fmla="*/ 2147483646 h 213"/>
              <a:gd name="T38" fmla="*/ 2147483646 w 238"/>
              <a:gd name="T39" fmla="*/ 2147483646 h 213"/>
              <a:gd name="T40" fmla="*/ 2147483646 w 238"/>
              <a:gd name="T41" fmla="*/ 2147483646 h 213"/>
              <a:gd name="T42" fmla="*/ 2147483646 w 238"/>
              <a:gd name="T43" fmla="*/ 2147483646 h 213"/>
              <a:gd name="T44" fmla="*/ 2147483646 w 238"/>
              <a:gd name="T45" fmla="*/ 2147483646 h 213"/>
              <a:gd name="T46" fmla="*/ 2147483646 w 238"/>
              <a:gd name="T47" fmla="*/ 2147483646 h 213"/>
              <a:gd name="T48" fmla="*/ 2147483646 w 238"/>
              <a:gd name="T49" fmla="*/ 2147483646 h 213"/>
              <a:gd name="T50" fmla="*/ 2147483646 w 238"/>
              <a:gd name="T51" fmla="*/ 2147483646 h 213"/>
              <a:gd name="T52" fmla="*/ 2147483646 w 238"/>
              <a:gd name="T53" fmla="*/ 2147483646 h 2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8"/>
              <a:gd name="T82" fmla="*/ 0 h 213"/>
              <a:gd name="T83" fmla="*/ 238 w 238"/>
              <a:gd name="T84" fmla="*/ 213 h 2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8" h="213">
                <a:moveTo>
                  <a:pt x="38" y="112"/>
                </a:moveTo>
                <a:cubicBezTo>
                  <a:pt x="46" y="13"/>
                  <a:pt x="32" y="9"/>
                  <a:pt x="118" y="24"/>
                </a:cubicBezTo>
                <a:cubicBezTo>
                  <a:pt x="141" y="58"/>
                  <a:pt x="164" y="93"/>
                  <a:pt x="110" y="112"/>
                </a:cubicBezTo>
                <a:cubicBezTo>
                  <a:pt x="103" y="102"/>
                  <a:pt x="73" y="70"/>
                  <a:pt x="102" y="56"/>
                </a:cubicBezTo>
                <a:cubicBezTo>
                  <a:pt x="114" y="49"/>
                  <a:pt x="128" y="61"/>
                  <a:pt x="142" y="64"/>
                </a:cubicBezTo>
                <a:cubicBezTo>
                  <a:pt x="150" y="80"/>
                  <a:pt x="175" y="115"/>
                  <a:pt x="150" y="136"/>
                </a:cubicBezTo>
                <a:cubicBezTo>
                  <a:pt x="147" y="138"/>
                  <a:pt x="99" y="121"/>
                  <a:pt x="94" y="120"/>
                </a:cubicBezTo>
                <a:cubicBezTo>
                  <a:pt x="75" y="122"/>
                  <a:pt x="53" y="117"/>
                  <a:pt x="38" y="128"/>
                </a:cubicBezTo>
                <a:cubicBezTo>
                  <a:pt x="11" y="145"/>
                  <a:pt x="58" y="156"/>
                  <a:pt x="70" y="160"/>
                </a:cubicBezTo>
                <a:cubicBezTo>
                  <a:pt x="120" y="149"/>
                  <a:pt x="118" y="138"/>
                  <a:pt x="158" y="112"/>
                </a:cubicBezTo>
                <a:cubicBezTo>
                  <a:pt x="166" y="114"/>
                  <a:pt x="177" y="113"/>
                  <a:pt x="182" y="120"/>
                </a:cubicBezTo>
                <a:cubicBezTo>
                  <a:pt x="191" y="133"/>
                  <a:pt x="198" y="168"/>
                  <a:pt x="198" y="168"/>
                </a:cubicBezTo>
                <a:cubicBezTo>
                  <a:pt x="184" y="208"/>
                  <a:pt x="174" y="213"/>
                  <a:pt x="150" y="176"/>
                </a:cubicBezTo>
                <a:cubicBezTo>
                  <a:pt x="152" y="165"/>
                  <a:pt x="153" y="154"/>
                  <a:pt x="158" y="144"/>
                </a:cubicBezTo>
                <a:cubicBezTo>
                  <a:pt x="161" y="135"/>
                  <a:pt x="172" y="129"/>
                  <a:pt x="174" y="120"/>
                </a:cubicBezTo>
                <a:cubicBezTo>
                  <a:pt x="181" y="68"/>
                  <a:pt x="110" y="62"/>
                  <a:pt x="78" y="56"/>
                </a:cubicBezTo>
                <a:cubicBezTo>
                  <a:pt x="86" y="48"/>
                  <a:pt x="93" y="38"/>
                  <a:pt x="102" y="32"/>
                </a:cubicBezTo>
                <a:cubicBezTo>
                  <a:pt x="117" y="20"/>
                  <a:pt x="150" y="0"/>
                  <a:pt x="150" y="0"/>
                </a:cubicBezTo>
                <a:cubicBezTo>
                  <a:pt x="207" y="19"/>
                  <a:pt x="213" y="103"/>
                  <a:pt x="142" y="80"/>
                </a:cubicBezTo>
                <a:cubicBezTo>
                  <a:pt x="144" y="72"/>
                  <a:pt x="141" y="57"/>
                  <a:pt x="150" y="56"/>
                </a:cubicBezTo>
                <a:cubicBezTo>
                  <a:pt x="195" y="45"/>
                  <a:pt x="238" y="55"/>
                  <a:pt x="206" y="104"/>
                </a:cubicBezTo>
                <a:cubicBezTo>
                  <a:pt x="201" y="111"/>
                  <a:pt x="190" y="109"/>
                  <a:pt x="182" y="112"/>
                </a:cubicBezTo>
                <a:cubicBezTo>
                  <a:pt x="160" y="109"/>
                  <a:pt x="138" y="109"/>
                  <a:pt x="118" y="104"/>
                </a:cubicBezTo>
                <a:cubicBezTo>
                  <a:pt x="89" y="96"/>
                  <a:pt x="75" y="65"/>
                  <a:pt x="46" y="56"/>
                </a:cubicBezTo>
                <a:cubicBezTo>
                  <a:pt x="39" y="62"/>
                  <a:pt x="7" y="91"/>
                  <a:pt x="6" y="104"/>
                </a:cubicBezTo>
                <a:cubicBezTo>
                  <a:pt x="0" y="151"/>
                  <a:pt x="44" y="185"/>
                  <a:pt x="78" y="208"/>
                </a:cubicBezTo>
                <a:cubicBezTo>
                  <a:pt x="92" y="185"/>
                  <a:pt x="97" y="176"/>
                  <a:pt x="126" y="1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0" name="Text Box 13">
            <a:extLst>
              <a:ext uri="{FF2B5EF4-FFF2-40B4-BE49-F238E27FC236}">
                <a16:creationId xmlns:a16="http://schemas.microsoft.com/office/drawing/2014/main" id="{CBE0960F-1B06-4ED7-5CBD-92F632B73454}"/>
              </a:ext>
            </a:extLst>
          </p:cNvPr>
          <p:cNvSpPr txBox="1">
            <a:spLocks noChangeArrowheads="1"/>
          </p:cNvSpPr>
          <p:nvPr/>
        </p:nvSpPr>
        <p:spPr bwMode="auto">
          <a:xfrm>
            <a:off x="381000" y="5495925"/>
            <a:ext cx="838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s-CL" sz="2400">
                <a:latin typeface="Apple Chancery" panose="03020702040506060504" pitchFamily="66" charset="-79"/>
              </a:rPr>
              <a:t>One molecule in an </a:t>
            </a:r>
            <a:r>
              <a:rPr lang="en-US" altLang="es-CL" sz="2400" i="1">
                <a:latin typeface="Apple Chancery" panose="03020702040506060504" pitchFamily="66" charset="-79"/>
              </a:rPr>
              <a:t>E. coli</a:t>
            </a:r>
            <a:r>
              <a:rPr lang="en-US" altLang="es-CL" sz="2400">
                <a:latin typeface="Apple Chancery" panose="03020702040506060504" pitchFamily="66" charset="-79"/>
              </a:rPr>
              <a:t> cell  (about 1 </a:t>
            </a:r>
            <a:r>
              <a:rPr lang="en-US" altLang="es-CL" sz="2400">
                <a:latin typeface="Symbol" pitchFamily="2" charset="2"/>
              </a:rPr>
              <a:t>m</a:t>
            </a:r>
            <a:r>
              <a:rPr lang="en-US" altLang="es-CL" sz="2400">
                <a:latin typeface="Apple Chancery" panose="03020702040506060504" pitchFamily="66" charset="-79"/>
              </a:rPr>
              <a:t>m</a:t>
            </a:r>
            <a:r>
              <a:rPr lang="en-US" altLang="es-CL" sz="2400" baseline="30000">
                <a:latin typeface="Apple Chancery" panose="03020702040506060504" pitchFamily="66" charset="-79"/>
              </a:rPr>
              <a:t>3 </a:t>
            </a:r>
            <a:r>
              <a:rPr lang="en-US" altLang="es-CL" sz="2400">
                <a:latin typeface="Apple Chancery" panose="03020702040506060504" pitchFamily="66" charset="-79"/>
              </a:rPr>
              <a:t>in volume) is at a concentration of ~ 1.6 nM.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54C885E8-34C6-025A-A1A2-92B2C0B5490E}"/>
              </a:ext>
            </a:extLst>
          </p:cNvPr>
          <p:cNvSpPr>
            <a:spLocks noGrp="1" noChangeArrowheads="1"/>
          </p:cNvSpPr>
          <p:nvPr>
            <p:ph type="title"/>
          </p:nvPr>
        </p:nvSpPr>
        <p:spPr>
          <a:xfrm>
            <a:off x="1752600" y="228600"/>
            <a:ext cx="6146800" cy="736600"/>
          </a:xfrm>
        </p:spPr>
        <p:txBody>
          <a:bodyPr anchor="t"/>
          <a:lstStyle/>
          <a:p>
            <a:r>
              <a:rPr lang="en-US" altLang="es-CL" sz="2800">
                <a:solidFill>
                  <a:srgbClr val="000000"/>
                </a:solidFill>
                <a:ea typeface="ＭＳ Ｐゴシック" panose="020B0600070205080204" pitchFamily="34" charset="-128"/>
                <a:cs typeface="Arial" panose="020B0604020202020204" pitchFamily="34" charset="0"/>
              </a:rPr>
              <a:t>Poblaciones multimodales</a:t>
            </a:r>
          </a:p>
        </p:txBody>
      </p:sp>
      <p:sp>
        <p:nvSpPr>
          <p:cNvPr id="28674" name="Text Box 3">
            <a:extLst>
              <a:ext uri="{FF2B5EF4-FFF2-40B4-BE49-F238E27FC236}">
                <a16:creationId xmlns:a16="http://schemas.microsoft.com/office/drawing/2014/main" id="{10A3E164-F6BC-F2B2-1CA7-F128350D57C6}"/>
              </a:ext>
            </a:extLst>
          </p:cNvPr>
          <p:cNvSpPr txBox="1">
            <a:spLocks noChangeArrowheads="1"/>
          </p:cNvSpPr>
          <p:nvPr/>
        </p:nvSpPr>
        <p:spPr bwMode="auto">
          <a:xfrm>
            <a:off x="527050" y="1246188"/>
            <a:ext cx="82740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200">
                <a:latin typeface="Comic Sans MS" panose="030F0902030302020204" pitchFamily="66" charset="0"/>
                <a:cs typeface="Arial" panose="020B0604020202020204" pitchFamily="34" charset="0"/>
              </a:rPr>
              <a:t>Averages can be misleading. When  you  measure  a  </a:t>
            </a:r>
            <a:r>
              <a:rPr lang="en-US" altLang="es-CL" sz="2200">
                <a:solidFill>
                  <a:srgbClr val="FF0000"/>
                </a:solidFill>
                <a:latin typeface="Comic Sans MS" panose="030F0902030302020204" pitchFamily="66" charset="0"/>
                <a:cs typeface="Arial" panose="020B0604020202020204" pitchFamily="34" charset="0"/>
              </a:rPr>
              <a:t>molecular </a:t>
            </a:r>
          </a:p>
          <a:p>
            <a:pPr>
              <a:spcBef>
                <a:spcPct val="0"/>
              </a:spcBef>
              <a:buFontTx/>
              <a:buNone/>
            </a:pPr>
            <a:r>
              <a:rPr lang="en-US" altLang="es-CL" sz="2200">
                <a:solidFill>
                  <a:srgbClr val="FF0000"/>
                </a:solidFill>
                <a:latin typeface="Comic Sans MS" panose="030F0902030302020204" pitchFamily="66" charset="0"/>
                <a:cs typeface="Arial" panose="020B0604020202020204" pitchFamily="34" charset="0"/>
              </a:rPr>
              <a:t>property</a:t>
            </a:r>
            <a:r>
              <a:rPr lang="en-US" altLang="es-CL" sz="2200">
                <a:latin typeface="Comic Sans MS" panose="030F0902030302020204" pitchFamily="66" charset="0"/>
                <a:cs typeface="Arial" panose="020B0604020202020204" pitchFamily="34" charset="0"/>
              </a:rPr>
              <a:t> of an ensemble of molecules you may be looking at a </a:t>
            </a:r>
          </a:p>
          <a:p>
            <a:pPr>
              <a:spcBef>
                <a:spcPct val="0"/>
              </a:spcBef>
              <a:buFontTx/>
              <a:buNone/>
            </a:pPr>
            <a:r>
              <a:rPr lang="en-US" altLang="es-CL" sz="2200">
                <a:latin typeface="Comic Sans MS" panose="030F0902030302020204" pitchFamily="66" charset="0"/>
                <a:cs typeface="Arial" panose="020B0604020202020204" pitchFamily="34" charset="0"/>
              </a:rPr>
              <a:t>homogeneous  population or </a:t>
            </a:r>
            <a:r>
              <a:rPr lang="en-US" altLang="es-CL" sz="2200">
                <a:solidFill>
                  <a:srgbClr val="008000"/>
                </a:solidFill>
                <a:latin typeface="Comic Sans MS" panose="030F0902030302020204" pitchFamily="66" charset="0"/>
                <a:cs typeface="Arial" panose="020B0604020202020204" pitchFamily="34" charset="0"/>
              </a:rPr>
              <a:t>the</a:t>
            </a:r>
            <a:r>
              <a:rPr lang="en-US" altLang="es-CL" sz="2200">
                <a:latin typeface="Comic Sans MS" panose="030F0902030302020204" pitchFamily="66" charset="0"/>
                <a:cs typeface="Arial" panose="020B0604020202020204" pitchFamily="34" charset="0"/>
              </a:rPr>
              <a:t>  molecules may exist in  more </a:t>
            </a:r>
          </a:p>
          <a:p>
            <a:pPr>
              <a:spcBef>
                <a:spcPct val="0"/>
              </a:spcBef>
              <a:buFontTx/>
              <a:buNone/>
            </a:pPr>
            <a:r>
              <a:rPr lang="en-US" altLang="es-CL" sz="2200">
                <a:latin typeface="Comic Sans MS" panose="030F0902030302020204" pitchFamily="66" charset="0"/>
                <a:cs typeface="Arial" panose="020B0604020202020204" pitchFamily="34" charset="0"/>
              </a:rPr>
              <a:t>than one form:</a:t>
            </a:r>
            <a:endParaRPr lang="en-US" altLang="es-CL" sz="2400">
              <a:latin typeface="Comic Sans MS" panose="030F0902030302020204" pitchFamily="66" charset="0"/>
              <a:cs typeface="Arial" panose="020B0604020202020204" pitchFamily="34" charset="0"/>
            </a:endParaRPr>
          </a:p>
          <a:p>
            <a:pPr>
              <a:spcBef>
                <a:spcPct val="0"/>
              </a:spcBef>
              <a:buFontTx/>
              <a:buNone/>
            </a:pPr>
            <a:r>
              <a:rPr lang="en-US" altLang="es-CL" sz="2400">
                <a:latin typeface="Comic Sans MS" panose="030F0902030302020204" pitchFamily="66" charset="0"/>
                <a:cs typeface="Arial" panose="020B0604020202020204" pitchFamily="34" charset="0"/>
              </a:rPr>
              <a:t>		         </a:t>
            </a:r>
            <a:r>
              <a:rPr lang="en-US" altLang="es-CL">
                <a:solidFill>
                  <a:srgbClr val="FF0000"/>
                </a:solidFill>
                <a:latin typeface="Comic Sans MS" panose="030F0902030302020204" pitchFamily="66" charset="0"/>
                <a:cs typeface="Arial" panose="020B0604020202020204" pitchFamily="34" charset="0"/>
              </a:rPr>
              <a:t>A  </a:t>
            </a:r>
            <a:r>
              <a:rPr lang="en-US" altLang="es-CL" sz="2400">
                <a:solidFill>
                  <a:srgbClr val="FF0000"/>
                </a:solidFill>
                <a:latin typeface="Comic Sans MS" panose="030F0902030302020204" pitchFamily="66" charset="0"/>
                <a:cs typeface="Arial" panose="020B0604020202020204" pitchFamily="34" charset="0"/>
              </a:rPr>
              <a:t> &lt;========&gt;  </a:t>
            </a:r>
            <a:r>
              <a:rPr lang="en-US" altLang="es-CL">
                <a:solidFill>
                  <a:srgbClr val="FF0000"/>
                </a:solidFill>
                <a:latin typeface="Comic Sans MS" panose="030F0902030302020204" pitchFamily="66" charset="0"/>
                <a:cs typeface="Arial" panose="020B0604020202020204" pitchFamily="34" charset="0"/>
              </a:rPr>
              <a:t>A</a:t>
            </a:r>
            <a:r>
              <a:rPr lang="ja-JP" altLang="en-US">
                <a:solidFill>
                  <a:srgbClr val="FF0000"/>
                </a:solidFill>
                <a:latin typeface="Comic Sans MS" panose="030F0902030302020204" pitchFamily="66" charset="0"/>
                <a:cs typeface="Arial" panose="020B0604020202020204" pitchFamily="34" charset="0"/>
              </a:rPr>
              <a:t>’</a:t>
            </a:r>
            <a:endParaRPr lang="en-US" altLang="es-CL" sz="2400">
              <a:latin typeface="Comic Sans MS" panose="030F0902030302020204" pitchFamily="66" charset="0"/>
              <a:cs typeface="Arial" panose="020B0604020202020204" pitchFamily="34" charset="0"/>
            </a:endParaRPr>
          </a:p>
        </p:txBody>
      </p:sp>
      <p:pic>
        <p:nvPicPr>
          <p:cNvPr id="28675" name="Picture 4" descr="Graphic1">
            <a:extLst>
              <a:ext uri="{FF2B5EF4-FFF2-40B4-BE49-F238E27FC236}">
                <a16:creationId xmlns:a16="http://schemas.microsoft.com/office/drawing/2014/main" id="{BC1E28C9-AB13-FF51-1000-9FF4CA31C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38550"/>
            <a:ext cx="25908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Graphic2">
            <a:extLst>
              <a:ext uri="{FF2B5EF4-FFF2-40B4-BE49-F238E27FC236}">
                <a16:creationId xmlns:a16="http://schemas.microsoft.com/office/drawing/2014/main" id="{7F9A74A0-0B76-F231-C9FE-6E479A8FC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38550"/>
            <a:ext cx="25908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6" descr="Graphic3">
            <a:extLst>
              <a:ext uri="{FF2B5EF4-FFF2-40B4-BE49-F238E27FC236}">
                <a16:creationId xmlns:a16="http://schemas.microsoft.com/office/drawing/2014/main" id="{A60C42D5-35E6-F215-50E2-5DEB81D15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3648075"/>
            <a:ext cx="25908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7">
            <a:extLst>
              <a:ext uri="{FF2B5EF4-FFF2-40B4-BE49-F238E27FC236}">
                <a16:creationId xmlns:a16="http://schemas.microsoft.com/office/drawing/2014/main" id="{1E8D8E74-1D7E-1132-B50F-A0F3ACB1411D}"/>
              </a:ext>
            </a:extLst>
          </p:cNvPr>
          <p:cNvSpPr txBox="1">
            <a:spLocks noChangeArrowheads="1"/>
          </p:cNvSpPr>
          <p:nvPr/>
        </p:nvSpPr>
        <p:spPr bwMode="auto">
          <a:xfrm rot="-5400000">
            <a:off x="-369094" y="4350544"/>
            <a:ext cx="16097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CL" sz="2000">
                <a:solidFill>
                  <a:srgbClr val="FF0000"/>
                </a:solidFill>
                <a:latin typeface="Comic Sans MS" panose="030F0902030302020204" pitchFamily="66" charset="0"/>
                <a:cs typeface="Arial" panose="020B0604020202020204" pitchFamily="34" charset="0"/>
              </a:rPr>
              <a:t># molecules</a:t>
            </a:r>
            <a:endParaRPr lang="en-US" altLang="es-CL" sz="2000">
              <a:solidFill>
                <a:srgbClr val="FF0000"/>
              </a:solidFill>
              <a:cs typeface="Arial" panose="020B0604020202020204" pitchFamily="34" charset="0"/>
            </a:endParaRPr>
          </a:p>
        </p:txBody>
      </p:sp>
      <p:sp>
        <p:nvSpPr>
          <p:cNvPr id="28679" name="Text Box 8">
            <a:extLst>
              <a:ext uri="{FF2B5EF4-FFF2-40B4-BE49-F238E27FC236}">
                <a16:creationId xmlns:a16="http://schemas.microsoft.com/office/drawing/2014/main" id="{C6931AE5-1A30-CBCB-0EA3-610FC185068C}"/>
              </a:ext>
            </a:extLst>
          </p:cNvPr>
          <p:cNvSpPr txBox="1">
            <a:spLocks noChangeArrowheads="1"/>
          </p:cNvSpPr>
          <p:nvPr/>
        </p:nvSpPr>
        <p:spPr bwMode="auto">
          <a:xfrm>
            <a:off x="1338263" y="3790950"/>
            <a:ext cx="14208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CL" sz="1600">
                <a:solidFill>
                  <a:srgbClr val="FF0000"/>
                </a:solidFill>
                <a:latin typeface="Comic Sans MS" panose="030F0902030302020204" pitchFamily="66" charset="0"/>
                <a:cs typeface="Arial" panose="020B0604020202020204" pitchFamily="34" charset="0"/>
              </a:rPr>
              <a:t>2 populations</a:t>
            </a:r>
            <a:endParaRPr lang="en-US" altLang="es-CL" sz="1600">
              <a:solidFill>
                <a:srgbClr val="FF0000"/>
              </a:solidFill>
              <a:cs typeface="Arial" panose="020B0604020202020204" pitchFamily="34" charset="0"/>
            </a:endParaRPr>
          </a:p>
        </p:txBody>
      </p:sp>
      <p:sp>
        <p:nvSpPr>
          <p:cNvPr id="28680" name="Text Box 9">
            <a:extLst>
              <a:ext uri="{FF2B5EF4-FFF2-40B4-BE49-F238E27FC236}">
                <a16:creationId xmlns:a16="http://schemas.microsoft.com/office/drawing/2014/main" id="{AE02300C-9A9F-D4A3-667C-C0F337F53A99}"/>
              </a:ext>
            </a:extLst>
          </p:cNvPr>
          <p:cNvSpPr txBox="1">
            <a:spLocks noChangeArrowheads="1"/>
          </p:cNvSpPr>
          <p:nvPr/>
        </p:nvSpPr>
        <p:spPr bwMode="auto">
          <a:xfrm>
            <a:off x="3538538" y="3759200"/>
            <a:ext cx="25368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CL" sz="1600">
                <a:solidFill>
                  <a:srgbClr val="FF0000"/>
                </a:solidFill>
                <a:latin typeface="Comic Sans MS" panose="030F0902030302020204" pitchFamily="66" charset="0"/>
                <a:cs typeface="Arial" panose="020B0604020202020204" pitchFamily="34" charset="0"/>
              </a:rPr>
              <a:t>Single population (broad)</a:t>
            </a:r>
            <a:endParaRPr lang="en-US" altLang="es-CL" sz="1600">
              <a:solidFill>
                <a:srgbClr val="FF0000"/>
              </a:solidFill>
              <a:cs typeface="Arial" panose="020B0604020202020204" pitchFamily="34" charset="0"/>
            </a:endParaRPr>
          </a:p>
        </p:txBody>
      </p:sp>
      <p:sp>
        <p:nvSpPr>
          <p:cNvPr id="28681" name="Text Box 10">
            <a:extLst>
              <a:ext uri="{FF2B5EF4-FFF2-40B4-BE49-F238E27FC236}">
                <a16:creationId xmlns:a16="http://schemas.microsoft.com/office/drawing/2014/main" id="{386F3D4D-F574-1EFB-2EB2-72A651C20E55}"/>
              </a:ext>
            </a:extLst>
          </p:cNvPr>
          <p:cNvSpPr txBox="1">
            <a:spLocks noChangeArrowheads="1"/>
          </p:cNvSpPr>
          <p:nvPr/>
        </p:nvSpPr>
        <p:spPr bwMode="auto">
          <a:xfrm>
            <a:off x="6237288" y="3762375"/>
            <a:ext cx="2641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s-CL" sz="1600">
                <a:solidFill>
                  <a:srgbClr val="FF0000"/>
                </a:solidFill>
                <a:latin typeface="Comic Sans MS" panose="030F0902030302020204" pitchFamily="66" charset="0"/>
                <a:cs typeface="Arial" panose="020B0604020202020204" pitchFamily="34" charset="0"/>
              </a:rPr>
              <a:t>Single population (narrow)</a:t>
            </a:r>
            <a:endParaRPr lang="en-US" altLang="es-CL" sz="1600">
              <a:solidFill>
                <a:srgbClr val="FF0000"/>
              </a:solidFill>
              <a:cs typeface="Arial" panose="020B0604020202020204" pitchFamily="34" charset="0"/>
            </a:endParaRPr>
          </a:p>
        </p:txBody>
      </p:sp>
      <p:sp>
        <p:nvSpPr>
          <p:cNvPr id="28682" name="Rectangle 11">
            <a:extLst>
              <a:ext uri="{FF2B5EF4-FFF2-40B4-BE49-F238E27FC236}">
                <a16:creationId xmlns:a16="http://schemas.microsoft.com/office/drawing/2014/main" id="{7AF94436-2DB8-27E9-D7B4-19C7D989D124}"/>
              </a:ext>
            </a:extLst>
          </p:cNvPr>
          <p:cNvSpPr>
            <a:spLocks noChangeArrowheads="1"/>
          </p:cNvSpPr>
          <p:nvPr/>
        </p:nvSpPr>
        <p:spPr bwMode="auto">
          <a:xfrm>
            <a:off x="2070100" y="4368800"/>
            <a:ext cx="63500" cy="1536700"/>
          </a:xfrm>
          <a:prstGeom prst="rect">
            <a:avLst/>
          </a:prstGeom>
          <a:solidFill>
            <a:srgbClr val="008000"/>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CL" altLang="es-CL" sz="1800"/>
          </a:p>
        </p:txBody>
      </p:sp>
      <p:sp>
        <p:nvSpPr>
          <p:cNvPr id="28683" name="Rectangle 12">
            <a:extLst>
              <a:ext uri="{FF2B5EF4-FFF2-40B4-BE49-F238E27FC236}">
                <a16:creationId xmlns:a16="http://schemas.microsoft.com/office/drawing/2014/main" id="{5C5B176C-0104-F396-5C37-73A55A643CAB}"/>
              </a:ext>
            </a:extLst>
          </p:cNvPr>
          <p:cNvSpPr>
            <a:spLocks noChangeArrowheads="1"/>
          </p:cNvSpPr>
          <p:nvPr/>
        </p:nvSpPr>
        <p:spPr bwMode="auto">
          <a:xfrm>
            <a:off x="4800600" y="4356100"/>
            <a:ext cx="63500" cy="1536700"/>
          </a:xfrm>
          <a:prstGeom prst="rect">
            <a:avLst/>
          </a:prstGeom>
          <a:solidFill>
            <a:srgbClr val="008000"/>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CL" altLang="es-CL" sz="1800"/>
          </a:p>
        </p:txBody>
      </p:sp>
      <p:sp>
        <p:nvSpPr>
          <p:cNvPr id="28684" name="Rectangle 13">
            <a:extLst>
              <a:ext uri="{FF2B5EF4-FFF2-40B4-BE49-F238E27FC236}">
                <a16:creationId xmlns:a16="http://schemas.microsoft.com/office/drawing/2014/main" id="{D5C16287-3607-4AAB-1F71-3BB5B82969D9}"/>
              </a:ext>
            </a:extLst>
          </p:cNvPr>
          <p:cNvSpPr>
            <a:spLocks noChangeArrowheads="1"/>
          </p:cNvSpPr>
          <p:nvPr/>
        </p:nvSpPr>
        <p:spPr bwMode="auto">
          <a:xfrm>
            <a:off x="7620000" y="4381500"/>
            <a:ext cx="50800" cy="1536700"/>
          </a:xfrm>
          <a:prstGeom prst="rect">
            <a:avLst/>
          </a:prstGeom>
          <a:solidFill>
            <a:srgbClr val="008000"/>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s-CL" altLang="es-CL" sz="1800"/>
          </a:p>
        </p:txBody>
      </p:sp>
      <p:sp>
        <p:nvSpPr>
          <p:cNvPr id="28685" name="Text Box 14">
            <a:extLst>
              <a:ext uri="{FF2B5EF4-FFF2-40B4-BE49-F238E27FC236}">
                <a16:creationId xmlns:a16="http://schemas.microsoft.com/office/drawing/2014/main" id="{99931C1B-6D18-AA5C-9D02-5D3E05A17193}"/>
              </a:ext>
            </a:extLst>
          </p:cNvPr>
          <p:cNvSpPr txBox="1">
            <a:spLocks noChangeArrowheads="1"/>
          </p:cNvSpPr>
          <p:nvPr/>
        </p:nvSpPr>
        <p:spPr bwMode="auto">
          <a:xfrm>
            <a:off x="3179763" y="6061075"/>
            <a:ext cx="2905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2400">
                <a:solidFill>
                  <a:srgbClr val="FF0000"/>
                </a:solidFill>
                <a:latin typeface="Comic Sans MS" panose="030F0902030302020204" pitchFamily="66" charset="0"/>
                <a:cs typeface="Arial" panose="020B0604020202020204" pitchFamily="34" charset="0"/>
              </a:rPr>
              <a:t>Molecular property</a:t>
            </a:r>
            <a:endParaRPr lang="en-US" altLang="es-CL" sz="2400">
              <a:latin typeface="Comic Sans MS" panose="030F0902030302020204" pitchFamily="66" charset="0"/>
              <a:cs typeface="Arial" panose="020B0604020202020204" pitchFamily="34" charset="0"/>
            </a:endParaRPr>
          </a:p>
        </p:txBody>
      </p:sp>
      <p:sp>
        <p:nvSpPr>
          <p:cNvPr id="28686" name="Text Box 15">
            <a:extLst>
              <a:ext uri="{FF2B5EF4-FFF2-40B4-BE49-F238E27FC236}">
                <a16:creationId xmlns:a16="http://schemas.microsoft.com/office/drawing/2014/main" id="{6FE0DC33-E875-9677-76ED-1A93FE34261E}"/>
              </a:ext>
            </a:extLst>
          </p:cNvPr>
          <p:cNvSpPr txBox="1">
            <a:spLocks noChangeArrowheads="1"/>
          </p:cNvSpPr>
          <p:nvPr/>
        </p:nvSpPr>
        <p:spPr bwMode="auto">
          <a:xfrm>
            <a:off x="2116138" y="4414838"/>
            <a:ext cx="112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1700">
                <a:solidFill>
                  <a:srgbClr val="008000"/>
                </a:solidFill>
                <a:latin typeface="Comic Sans MS" panose="030F0902030302020204" pitchFamily="66" charset="0"/>
                <a:cs typeface="Arial" panose="020B0604020202020204" pitchFamily="34" charset="0"/>
              </a:rPr>
              <a:t>&lt;averaae&gt;</a:t>
            </a:r>
            <a:endParaRPr lang="en-US" altLang="es-CL" sz="2400">
              <a:solidFill>
                <a:srgbClr val="008000"/>
              </a:solidFill>
              <a:latin typeface="Comic Sans MS" panose="030F0902030302020204" pitchFamily="66" charset="0"/>
              <a:cs typeface="Arial" panose="020B0604020202020204" pitchFamily="34" charset="0"/>
            </a:endParaRPr>
          </a:p>
        </p:txBody>
      </p:sp>
      <p:sp>
        <p:nvSpPr>
          <p:cNvPr id="28687" name="Rectangle 16">
            <a:extLst>
              <a:ext uri="{FF2B5EF4-FFF2-40B4-BE49-F238E27FC236}">
                <a16:creationId xmlns:a16="http://schemas.microsoft.com/office/drawing/2014/main" id="{1776603B-B638-90EB-D71B-F027D532959C}"/>
              </a:ext>
            </a:extLst>
          </p:cNvPr>
          <p:cNvSpPr>
            <a:spLocks noChangeArrowheads="1"/>
          </p:cNvSpPr>
          <p:nvPr/>
        </p:nvSpPr>
        <p:spPr bwMode="auto">
          <a:xfrm>
            <a:off x="4876800" y="4460875"/>
            <a:ext cx="11318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1700">
                <a:solidFill>
                  <a:srgbClr val="008000"/>
                </a:solidFill>
              </a:rPr>
              <a:t>&lt;average&gt;</a:t>
            </a:r>
            <a:endParaRPr lang="en-US" altLang="es-CL" sz="1800">
              <a:solidFill>
                <a:srgbClr val="008000"/>
              </a:solidFill>
            </a:endParaRPr>
          </a:p>
        </p:txBody>
      </p:sp>
      <p:sp>
        <p:nvSpPr>
          <p:cNvPr id="28688" name="Rectangle 17">
            <a:extLst>
              <a:ext uri="{FF2B5EF4-FFF2-40B4-BE49-F238E27FC236}">
                <a16:creationId xmlns:a16="http://schemas.microsoft.com/office/drawing/2014/main" id="{6E74A482-1836-4E3B-0CED-52D7169C3A58}"/>
              </a:ext>
            </a:extLst>
          </p:cNvPr>
          <p:cNvSpPr>
            <a:spLocks noChangeArrowheads="1"/>
          </p:cNvSpPr>
          <p:nvPr/>
        </p:nvSpPr>
        <p:spPr bwMode="auto">
          <a:xfrm>
            <a:off x="7721600" y="4384675"/>
            <a:ext cx="11318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s-CL" sz="1700">
                <a:solidFill>
                  <a:srgbClr val="008000"/>
                </a:solidFill>
              </a:rPr>
              <a:t>&lt;average&gt;</a:t>
            </a:r>
            <a:endParaRPr lang="en-US" altLang="es-CL" sz="1800">
              <a:solidFill>
                <a:srgbClr val="008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a:extLst>
              <a:ext uri="{FF2B5EF4-FFF2-40B4-BE49-F238E27FC236}">
                <a16:creationId xmlns:a16="http://schemas.microsoft.com/office/drawing/2014/main" id="{1DC9AA84-433C-97DB-C7BB-326523C0C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8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8">
            <a:extLst>
              <a:ext uri="{FF2B5EF4-FFF2-40B4-BE49-F238E27FC236}">
                <a16:creationId xmlns:a16="http://schemas.microsoft.com/office/drawing/2014/main" id="{B6615262-0B18-D999-FCB8-175DB3C60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11313"/>
            <a:ext cx="44196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a:extLst>
              <a:ext uri="{FF2B5EF4-FFF2-40B4-BE49-F238E27FC236}">
                <a16:creationId xmlns:a16="http://schemas.microsoft.com/office/drawing/2014/main" id="{FDDB3D38-C8ED-02CF-809A-8751438F0A36}"/>
              </a:ext>
            </a:extLst>
          </p:cNvPr>
          <p:cNvSpPr txBox="1">
            <a:spLocks noChangeArrowheads="1"/>
          </p:cNvSpPr>
          <p:nvPr/>
        </p:nvSpPr>
        <p:spPr bwMode="auto">
          <a:xfrm>
            <a:off x="4953000" y="62484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1800"/>
              <a:t>Cell (2011) 144:480 </a:t>
            </a:r>
          </a:p>
        </p:txBody>
      </p:sp>
      <p:sp>
        <p:nvSpPr>
          <p:cNvPr id="30724" name="Text Box 10">
            <a:extLst>
              <a:ext uri="{FF2B5EF4-FFF2-40B4-BE49-F238E27FC236}">
                <a16:creationId xmlns:a16="http://schemas.microsoft.com/office/drawing/2014/main" id="{B2DBA379-CF72-A127-061A-5D339146AD43}"/>
              </a:ext>
            </a:extLst>
          </p:cNvPr>
          <p:cNvSpPr txBox="1">
            <a:spLocks noChangeArrowheads="1"/>
          </p:cNvSpPr>
          <p:nvPr/>
        </p:nvSpPr>
        <p:spPr bwMode="auto">
          <a:xfrm>
            <a:off x="5257800" y="228600"/>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s-CL" sz="2800"/>
              <a:t>Pausas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6">
            <a:extLst>
              <a:ext uri="{FF2B5EF4-FFF2-40B4-BE49-F238E27FC236}">
                <a16:creationId xmlns:a16="http://schemas.microsoft.com/office/drawing/2014/main" id="{925B63DA-CA0E-8A45-C3A7-C8291FD0C9F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3ACB2C4-940A-294B-B026-980539EA579E}" type="slidenum">
              <a:rPr lang="es-ES" altLang="es-CL" sz="1400" smtClean="0"/>
              <a:pPr>
                <a:spcBef>
                  <a:spcPct val="0"/>
                </a:spcBef>
                <a:buFontTx/>
                <a:buNone/>
              </a:pPr>
              <a:t>9</a:t>
            </a:fld>
            <a:endParaRPr lang="es-ES" altLang="es-CL" sz="1400"/>
          </a:p>
        </p:txBody>
      </p:sp>
      <p:pic>
        <p:nvPicPr>
          <p:cNvPr id="31746" name="Picture 2">
            <a:extLst>
              <a:ext uri="{FF2B5EF4-FFF2-40B4-BE49-F238E27FC236}">
                <a16:creationId xmlns:a16="http://schemas.microsoft.com/office/drawing/2014/main" id="{9DD4B7AB-391D-4F8D-2D87-2916FD605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22" b="42122"/>
          <a:stretch>
            <a:fillRect/>
          </a:stretch>
        </p:blipFill>
        <p:spPr bwMode="auto">
          <a:xfrm>
            <a:off x="5099050" y="1219200"/>
            <a:ext cx="3451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7" name="Object 2">
            <a:extLst>
              <a:ext uri="{FF2B5EF4-FFF2-40B4-BE49-F238E27FC236}">
                <a16:creationId xmlns:a16="http://schemas.microsoft.com/office/drawing/2014/main" id="{B9F2A515-2090-773F-786E-F14D6B0EFF48}"/>
              </a:ext>
            </a:extLst>
          </p:cNvPr>
          <p:cNvGraphicFramePr>
            <a:graphicFrameLocks noChangeAspect="1"/>
          </p:cNvGraphicFramePr>
          <p:nvPr/>
        </p:nvGraphicFramePr>
        <p:xfrm>
          <a:off x="914400" y="2605088"/>
          <a:ext cx="2332038" cy="3429000"/>
        </p:xfrm>
        <a:graphic>
          <a:graphicData uri="http://schemas.openxmlformats.org/presentationml/2006/ole">
            <mc:AlternateContent xmlns:mc="http://schemas.openxmlformats.org/markup-compatibility/2006">
              <mc:Choice xmlns:v="urn:schemas-microsoft-com:vml" Requires="v">
                <p:oleObj r:id="rId3" imgW="2209800" imgH="3251200" progId="">
                  <p:embed/>
                </p:oleObj>
              </mc:Choice>
              <mc:Fallback>
                <p:oleObj r:id="rId3" imgW="2209800" imgH="32512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605088"/>
                        <a:ext cx="23320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1748" name="Line 4">
            <a:extLst>
              <a:ext uri="{FF2B5EF4-FFF2-40B4-BE49-F238E27FC236}">
                <a16:creationId xmlns:a16="http://schemas.microsoft.com/office/drawing/2014/main" id="{89C7C615-DF84-B943-DF5A-19D31723B212}"/>
              </a:ext>
            </a:extLst>
          </p:cNvPr>
          <p:cNvSpPr>
            <a:spLocks noChangeShapeType="1"/>
          </p:cNvSpPr>
          <p:nvPr/>
        </p:nvSpPr>
        <p:spPr bwMode="auto">
          <a:xfrm>
            <a:off x="4267200" y="4814888"/>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49" name="Text Box 5">
            <a:extLst>
              <a:ext uri="{FF2B5EF4-FFF2-40B4-BE49-F238E27FC236}">
                <a16:creationId xmlns:a16="http://schemas.microsoft.com/office/drawing/2014/main" id="{9FF7EDCF-940A-9EB9-7E68-BBE48C3872CA}"/>
              </a:ext>
            </a:extLst>
          </p:cNvPr>
          <p:cNvSpPr txBox="1">
            <a:spLocks noChangeArrowheads="1"/>
          </p:cNvSpPr>
          <p:nvPr/>
        </p:nvSpPr>
        <p:spPr bwMode="auto">
          <a:xfrm>
            <a:off x="1752600" y="152400"/>
            <a:ext cx="632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es-CL" altLang="es-CL" sz="2800"/>
              <a:t>Ejemplo de medición de actividad</a:t>
            </a:r>
            <a:endParaRPr lang="en-US" altLang="es-CL" sz="2800"/>
          </a:p>
        </p:txBody>
      </p:sp>
      <p:sp>
        <p:nvSpPr>
          <p:cNvPr id="31750" name="Line 6">
            <a:extLst>
              <a:ext uri="{FF2B5EF4-FFF2-40B4-BE49-F238E27FC236}">
                <a16:creationId xmlns:a16="http://schemas.microsoft.com/office/drawing/2014/main" id="{CA629FCC-039C-172B-CCC8-3E5872045681}"/>
              </a:ext>
            </a:extLst>
          </p:cNvPr>
          <p:cNvSpPr>
            <a:spLocks noChangeShapeType="1"/>
          </p:cNvSpPr>
          <p:nvPr/>
        </p:nvSpPr>
        <p:spPr bwMode="auto">
          <a:xfrm>
            <a:off x="3733800" y="5272088"/>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1" name="Line 7">
            <a:extLst>
              <a:ext uri="{FF2B5EF4-FFF2-40B4-BE49-F238E27FC236}">
                <a16:creationId xmlns:a16="http://schemas.microsoft.com/office/drawing/2014/main" id="{B5C7023D-CB11-17A8-AF5D-C11942E26CAF}"/>
              </a:ext>
            </a:extLst>
          </p:cNvPr>
          <p:cNvSpPr>
            <a:spLocks noChangeShapeType="1"/>
          </p:cNvSpPr>
          <p:nvPr/>
        </p:nvSpPr>
        <p:spPr bwMode="auto">
          <a:xfrm>
            <a:off x="3733800" y="6491288"/>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2" name="Text Box 8">
            <a:extLst>
              <a:ext uri="{FF2B5EF4-FFF2-40B4-BE49-F238E27FC236}">
                <a16:creationId xmlns:a16="http://schemas.microsoft.com/office/drawing/2014/main" id="{A690BAA7-A867-B6FC-BC3F-76E2689FE8D5}"/>
              </a:ext>
            </a:extLst>
          </p:cNvPr>
          <p:cNvSpPr txBox="1">
            <a:spLocks noChangeArrowheads="1"/>
          </p:cNvSpPr>
          <p:nvPr/>
        </p:nvSpPr>
        <p:spPr bwMode="auto">
          <a:xfrm>
            <a:off x="3810000" y="65674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tiempo</a:t>
            </a:r>
            <a:endParaRPr lang="en-US" altLang="es-CL" sz="1800"/>
          </a:p>
        </p:txBody>
      </p:sp>
      <p:sp>
        <p:nvSpPr>
          <p:cNvPr id="31753" name="Text Box 9">
            <a:extLst>
              <a:ext uri="{FF2B5EF4-FFF2-40B4-BE49-F238E27FC236}">
                <a16:creationId xmlns:a16="http://schemas.microsoft.com/office/drawing/2014/main" id="{EB1DFE2B-8EC1-31AB-DB5C-343B6FD37025}"/>
              </a:ext>
            </a:extLst>
          </p:cNvPr>
          <p:cNvSpPr txBox="1">
            <a:spLocks noChangeArrowheads="1"/>
          </p:cNvSpPr>
          <p:nvPr/>
        </p:nvSpPr>
        <p:spPr bwMode="auto">
          <a:xfrm rot="-5400000">
            <a:off x="2850357" y="562213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Producto</a:t>
            </a:r>
            <a:endParaRPr lang="en-US" altLang="es-CL" sz="1800"/>
          </a:p>
        </p:txBody>
      </p:sp>
      <p:sp>
        <p:nvSpPr>
          <p:cNvPr id="31754" name="Line 10">
            <a:extLst>
              <a:ext uri="{FF2B5EF4-FFF2-40B4-BE49-F238E27FC236}">
                <a16:creationId xmlns:a16="http://schemas.microsoft.com/office/drawing/2014/main" id="{9B0759C6-49A1-1DB2-DDF1-F1531C2F199A}"/>
              </a:ext>
            </a:extLst>
          </p:cNvPr>
          <p:cNvSpPr>
            <a:spLocks noChangeShapeType="1"/>
          </p:cNvSpPr>
          <p:nvPr/>
        </p:nvSpPr>
        <p:spPr bwMode="auto">
          <a:xfrm flipV="1">
            <a:off x="3886200" y="5500688"/>
            <a:ext cx="533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1755" name="Picture 11" descr="DOGMA1">
            <a:extLst>
              <a:ext uri="{FF2B5EF4-FFF2-40B4-BE49-F238E27FC236}">
                <a16:creationId xmlns:a16="http://schemas.microsoft.com/office/drawing/2014/main" id="{67DEE46F-0FC3-8A09-90FA-13DE8C127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700088"/>
            <a:ext cx="36385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Text Box 12">
            <a:extLst>
              <a:ext uri="{FF2B5EF4-FFF2-40B4-BE49-F238E27FC236}">
                <a16:creationId xmlns:a16="http://schemas.microsoft.com/office/drawing/2014/main" id="{1F627E26-8857-B863-C4A7-67F2DF93ED2C}"/>
              </a:ext>
            </a:extLst>
          </p:cNvPr>
          <p:cNvSpPr txBox="1">
            <a:spLocks noChangeArrowheads="1"/>
          </p:cNvSpPr>
          <p:nvPr/>
        </p:nvSpPr>
        <p:spPr bwMode="auto">
          <a:xfrm>
            <a:off x="1676400" y="1690688"/>
            <a:ext cx="2514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400"/>
              <a:t>RNA </a:t>
            </a:r>
          </a:p>
          <a:p>
            <a:pPr eaLnBrk="1" hangingPunct="1">
              <a:spcBef>
                <a:spcPct val="50000"/>
              </a:spcBef>
              <a:buFontTx/>
              <a:buNone/>
            </a:pPr>
            <a:r>
              <a:rPr lang="es-CL" altLang="es-CL" sz="1400"/>
              <a:t>polimerasa</a:t>
            </a:r>
            <a:endParaRPr lang="en-US" altLang="es-CL" sz="1400"/>
          </a:p>
        </p:txBody>
      </p:sp>
      <p:sp>
        <p:nvSpPr>
          <p:cNvPr id="31757" name="Line 13">
            <a:extLst>
              <a:ext uri="{FF2B5EF4-FFF2-40B4-BE49-F238E27FC236}">
                <a16:creationId xmlns:a16="http://schemas.microsoft.com/office/drawing/2014/main" id="{7D5E8F90-5E6C-8AAE-6684-ED83C38EA338}"/>
              </a:ext>
            </a:extLst>
          </p:cNvPr>
          <p:cNvSpPr>
            <a:spLocks noChangeShapeType="1"/>
          </p:cNvSpPr>
          <p:nvPr/>
        </p:nvSpPr>
        <p:spPr bwMode="auto">
          <a:xfrm flipH="1">
            <a:off x="914400" y="5881688"/>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14">
            <a:extLst>
              <a:ext uri="{FF2B5EF4-FFF2-40B4-BE49-F238E27FC236}">
                <a16:creationId xmlns:a16="http://schemas.microsoft.com/office/drawing/2014/main" id="{7F29C67D-1824-1B86-FFB8-5DC2C49ABBDA}"/>
              </a:ext>
            </a:extLst>
          </p:cNvPr>
          <p:cNvSpPr txBox="1">
            <a:spLocks noChangeArrowheads="1"/>
          </p:cNvSpPr>
          <p:nvPr/>
        </p:nvSpPr>
        <p:spPr bwMode="auto">
          <a:xfrm>
            <a:off x="533400" y="633095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ARN</a:t>
            </a:r>
            <a:endParaRPr lang="en-US" altLang="es-CL" sz="1800"/>
          </a:p>
        </p:txBody>
      </p:sp>
      <p:sp>
        <p:nvSpPr>
          <p:cNvPr id="31759" name="Line 15">
            <a:extLst>
              <a:ext uri="{FF2B5EF4-FFF2-40B4-BE49-F238E27FC236}">
                <a16:creationId xmlns:a16="http://schemas.microsoft.com/office/drawing/2014/main" id="{F0C115EC-4C18-A401-CC1D-7AC115776431}"/>
              </a:ext>
            </a:extLst>
          </p:cNvPr>
          <p:cNvSpPr>
            <a:spLocks noChangeShapeType="1"/>
          </p:cNvSpPr>
          <p:nvPr/>
        </p:nvSpPr>
        <p:spPr bwMode="auto">
          <a:xfrm>
            <a:off x="2438400" y="5500688"/>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0" name="Text Box 16">
            <a:extLst>
              <a:ext uri="{FF2B5EF4-FFF2-40B4-BE49-F238E27FC236}">
                <a16:creationId xmlns:a16="http://schemas.microsoft.com/office/drawing/2014/main" id="{631EC6DB-D545-0724-7FC8-FE7D5C00D4EF}"/>
              </a:ext>
            </a:extLst>
          </p:cNvPr>
          <p:cNvSpPr txBox="1">
            <a:spLocks noChangeArrowheads="1"/>
          </p:cNvSpPr>
          <p:nvPr/>
        </p:nvSpPr>
        <p:spPr bwMode="auto">
          <a:xfrm>
            <a:off x="2743200" y="53482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s-CL" altLang="es-CL" sz="1800"/>
              <a:t>ADN</a:t>
            </a:r>
            <a:endParaRPr lang="en-US" altLang="es-CL" sz="1800"/>
          </a:p>
        </p:txBody>
      </p:sp>
      <p:sp>
        <p:nvSpPr>
          <p:cNvPr id="31761" name="Line 17">
            <a:extLst>
              <a:ext uri="{FF2B5EF4-FFF2-40B4-BE49-F238E27FC236}">
                <a16:creationId xmlns:a16="http://schemas.microsoft.com/office/drawing/2014/main" id="{CDF584FC-B3A8-CE97-7E32-650EFD73A625}"/>
              </a:ext>
            </a:extLst>
          </p:cNvPr>
          <p:cNvSpPr>
            <a:spLocks noChangeShapeType="1"/>
          </p:cNvSpPr>
          <p:nvPr/>
        </p:nvSpPr>
        <p:spPr bwMode="auto">
          <a:xfrm flipV="1">
            <a:off x="1828800" y="2376488"/>
            <a:ext cx="762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8745</TotalTime>
  <Words>1025</Words>
  <Application>Microsoft Macintosh PowerPoint</Application>
  <PresentationFormat>Presentación en pantalla (4:3)</PresentationFormat>
  <Paragraphs>182</Paragraphs>
  <Slides>39</Slides>
  <Notes>16</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2</vt:i4>
      </vt:variant>
      <vt:variant>
        <vt:lpstr>Títulos de diapositiva</vt:lpstr>
      </vt:variant>
      <vt:variant>
        <vt:i4>39</vt:i4>
      </vt:variant>
    </vt:vector>
  </HeadingPairs>
  <TitlesOfParts>
    <vt:vector size="52" baseType="lpstr">
      <vt:lpstr>Arial</vt:lpstr>
      <vt:lpstr>ＭＳ Ｐゴシック</vt:lpstr>
      <vt:lpstr>Comic Sans MS</vt:lpstr>
      <vt:lpstr>Apple Chancery</vt:lpstr>
      <vt:lpstr>Symbol</vt:lpstr>
      <vt:lpstr>ヒラギノ角ゴ ProN W3</vt:lpstr>
      <vt:lpstr>Gill Sans</vt:lpstr>
      <vt:lpstr>Wingdings</vt:lpstr>
      <vt:lpstr>Times New Roman</vt:lpstr>
      <vt:lpstr>Calibri</vt:lpstr>
      <vt:lpstr>Diseño predeterminado</vt:lpstr>
      <vt:lpstr>Fotografía de Microsoft Photo Editor 3.0</vt:lpstr>
      <vt:lpstr>PBrush</vt:lpstr>
      <vt:lpstr>Presentación de PowerPoint</vt:lpstr>
      <vt:lpstr>Presentación de PowerPoint</vt:lpstr>
      <vt:lpstr>Presentación de PowerPoint</vt:lpstr>
      <vt:lpstr>Estudios de una molécula v/s muchas moléculas</vt:lpstr>
      <vt:lpstr>Presentación de PowerPoint</vt:lpstr>
      <vt:lpstr>Por qué estudiar a nivel de moléculas individuales</vt:lpstr>
      <vt:lpstr>Poblaciones multimodales</vt:lpstr>
      <vt:lpstr>Presentación de PowerPoint</vt:lpstr>
      <vt:lpstr>Presentación de PowerPoint</vt:lpstr>
      <vt:lpstr>Presentación de PowerPoint</vt:lpstr>
      <vt:lpstr>Presentación de PowerPoint</vt:lpstr>
      <vt:lpstr>Presentación de PowerPoint</vt:lpstr>
      <vt:lpstr>Presentación de PowerPoint</vt:lpstr>
      <vt:lpstr>Arthur Ashkin construyó las primeras pinzas</vt:lpstr>
      <vt:lpstr>Atrapamiento de células</vt:lpstr>
      <vt:lpstr>Aplicaciones biólogicas con pinzas ópticas y estudios in singulo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Instrumentos combinados</vt:lpstr>
      <vt:lpstr>Presentación de PowerPoint</vt:lpstr>
      <vt:lpstr>Presentación de PowerPoint</vt:lpstr>
      <vt:lpstr>Presentación de PowerPoint</vt:lpstr>
      <vt:lpstr>Setup of magnetic tweezers and TIRF</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dc:creator>
  <cp:lastModifiedBy>Christian A.M. Wilson</cp:lastModifiedBy>
  <cp:revision>252</cp:revision>
  <cp:lastPrinted>2009-04-22T19:24:48Z</cp:lastPrinted>
  <dcterms:created xsi:type="dcterms:W3CDTF">2009-04-22T19:24:48Z</dcterms:created>
  <dcterms:modified xsi:type="dcterms:W3CDTF">2023-11-14T09:00:53Z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