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71" r:id="rId13"/>
    <p:sldId id="276" r:id="rId14"/>
    <p:sldId id="277" r:id="rId15"/>
    <p:sldId id="275" r:id="rId16"/>
    <p:sldId id="279" r:id="rId1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F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2" y="-10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01CDD7-591A-F24E-9E5E-DBA2E89DF29F}" type="doc">
      <dgm:prSet loTypeId="urn:microsoft.com/office/officeart/2005/8/layout/hierarchy4" loCatId="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5E3B77B7-9F39-034C-AF79-218F9FD8DFE0}">
      <dgm:prSet phldrT="[Texto]"/>
      <dgm:spPr/>
      <dgm:t>
        <a:bodyPr/>
        <a:lstStyle/>
        <a:p>
          <a:r>
            <a:rPr lang="es-ES" dirty="0" smtClean="0"/>
            <a:t>ADAPTACIÓN</a:t>
          </a:r>
          <a:endParaRPr lang="es-ES" dirty="0"/>
        </a:p>
      </dgm:t>
    </dgm:pt>
    <dgm:pt modelId="{EB4B8D93-7EC1-5D43-AF8B-9C9AD9FAD6BC}" type="parTrans" cxnId="{19A41BFC-E704-1A4D-B61C-E16CEB6D4129}">
      <dgm:prSet/>
      <dgm:spPr/>
      <dgm:t>
        <a:bodyPr/>
        <a:lstStyle/>
        <a:p>
          <a:endParaRPr lang="es-ES"/>
        </a:p>
      </dgm:t>
    </dgm:pt>
    <dgm:pt modelId="{BAABE9BA-DCA4-7948-BBF9-8DDEF44152FD}" type="sibTrans" cxnId="{19A41BFC-E704-1A4D-B61C-E16CEB6D4129}">
      <dgm:prSet/>
      <dgm:spPr/>
      <dgm:t>
        <a:bodyPr/>
        <a:lstStyle/>
        <a:p>
          <a:endParaRPr lang="es-ES"/>
        </a:p>
      </dgm:t>
    </dgm:pt>
    <dgm:pt modelId="{C42E77A7-2530-5B47-BE19-87542BE928A0}">
      <dgm:prSet phldrT="[Texto]" custT="1"/>
      <dgm:spPr/>
      <dgm:t>
        <a:bodyPr/>
        <a:lstStyle/>
        <a:p>
          <a:r>
            <a:rPr lang="es-ES" sz="3600" dirty="0" smtClean="0"/>
            <a:t>SISTEMAS DE SUBSISTENCIA</a:t>
          </a:r>
        </a:p>
        <a:p>
          <a:r>
            <a:rPr lang="es-ES" sz="2200" dirty="0" smtClean="0"/>
            <a:t>Mecanismo central de la adaptación</a:t>
          </a:r>
        </a:p>
        <a:p>
          <a:r>
            <a:rPr lang="es-ES" sz="2200" dirty="0" smtClean="0"/>
            <a:t>Extra-somática CULTURA</a:t>
          </a:r>
          <a:endParaRPr lang="es-ES" sz="2200" dirty="0"/>
        </a:p>
      </dgm:t>
    </dgm:pt>
    <dgm:pt modelId="{9C282DF8-58A1-EE4D-B6BB-18D94F148801}" type="parTrans" cxnId="{92D8F63B-FC3C-CC4A-BAF1-36D9A29FC752}">
      <dgm:prSet/>
      <dgm:spPr/>
      <dgm:t>
        <a:bodyPr/>
        <a:lstStyle/>
        <a:p>
          <a:endParaRPr lang="es-ES"/>
        </a:p>
      </dgm:t>
    </dgm:pt>
    <dgm:pt modelId="{8F3EC901-9560-A84F-92E8-408C3F3B242E}" type="sibTrans" cxnId="{92D8F63B-FC3C-CC4A-BAF1-36D9A29FC752}">
      <dgm:prSet/>
      <dgm:spPr/>
      <dgm:t>
        <a:bodyPr/>
        <a:lstStyle/>
        <a:p>
          <a:endParaRPr lang="es-ES"/>
        </a:p>
      </dgm:t>
    </dgm:pt>
    <dgm:pt modelId="{1631BA76-38BB-8C49-ACFD-F4E8155588EA}">
      <dgm:prSet phldrT="[Texto]" custT="1"/>
      <dgm:spPr/>
      <dgm:t>
        <a:bodyPr/>
        <a:lstStyle/>
        <a:p>
          <a:r>
            <a:rPr lang="es-ES" sz="2500" dirty="0" smtClean="0"/>
            <a:t>SUBSISTEMA  SIMBÓLICO</a:t>
          </a:r>
        </a:p>
        <a:p>
          <a:r>
            <a:rPr lang="es-ES" sz="1800" dirty="0" smtClean="0"/>
            <a:t>Otorga sentido</a:t>
          </a:r>
          <a:endParaRPr lang="es-ES" sz="1800" dirty="0"/>
        </a:p>
      </dgm:t>
    </dgm:pt>
    <dgm:pt modelId="{951B6723-3A3D-104A-8F0A-FDF97B879F96}" type="parTrans" cxnId="{5D593E6F-90EA-EA4A-89C9-F5A424822FBE}">
      <dgm:prSet/>
      <dgm:spPr/>
      <dgm:t>
        <a:bodyPr/>
        <a:lstStyle/>
        <a:p>
          <a:endParaRPr lang="es-ES"/>
        </a:p>
      </dgm:t>
    </dgm:pt>
    <dgm:pt modelId="{EFE4F987-2DDB-834F-8544-829BFBC6C243}" type="sibTrans" cxnId="{5D593E6F-90EA-EA4A-89C9-F5A424822FBE}">
      <dgm:prSet/>
      <dgm:spPr/>
      <dgm:t>
        <a:bodyPr/>
        <a:lstStyle/>
        <a:p>
          <a:endParaRPr lang="es-ES"/>
        </a:p>
      </dgm:t>
    </dgm:pt>
    <dgm:pt modelId="{6236CEF0-71BE-DB48-A5A1-953359137989}">
      <dgm:prSet phldrT="[Texto]" custT="1"/>
      <dgm:spPr/>
      <dgm:t>
        <a:bodyPr/>
        <a:lstStyle/>
        <a:p>
          <a:r>
            <a:rPr lang="es-ES" sz="2500" dirty="0" smtClean="0"/>
            <a:t>SUBSISTEMA SISTEMA POLÍTICO</a:t>
          </a:r>
        </a:p>
        <a:p>
          <a:r>
            <a:rPr lang="es-ES" sz="1800" dirty="0" smtClean="0"/>
            <a:t>Permite organización social</a:t>
          </a:r>
          <a:endParaRPr lang="es-ES" sz="1800" dirty="0"/>
        </a:p>
      </dgm:t>
    </dgm:pt>
    <dgm:pt modelId="{A052D8C9-3519-1040-B34C-B839720C3369}" type="parTrans" cxnId="{4AC4729C-DF5B-DC44-902A-41038979CB19}">
      <dgm:prSet/>
      <dgm:spPr/>
      <dgm:t>
        <a:bodyPr/>
        <a:lstStyle/>
        <a:p>
          <a:endParaRPr lang="es-ES"/>
        </a:p>
      </dgm:t>
    </dgm:pt>
    <dgm:pt modelId="{9E37CA0E-402C-DF48-950D-534DB071CC68}" type="sibTrans" cxnId="{4AC4729C-DF5B-DC44-902A-41038979CB19}">
      <dgm:prSet/>
      <dgm:spPr/>
      <dgm:t>
        <a:bodyPr/>
        <a:lstStyle/>
        <a:p>
          <a:endParaRPr lang="es-ES"/>
        </a:p>
      </dgm:t>
    </dgm:pt>
    <dgm:pt modelId="{A62062D4-FC6E-CB41-AB99-C318267B9D9A}" type="pres">
      <dgm:prSet presAssocID="{D101CDD7-591A-F24E-9E5E-DBA2E89DF29F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D4946E-014A-B547-8F7C-8CECDC645167}" type="pres">
      <dgm:prSet presAssocID="{5E3B77B7-9F39-034C-AF79-218F9FD8DFE0}" presName="vertOne" presStyleCnt="0"/>
      <dgm:spPr/>
    </dgm:pt>
    <dgm:pt modelId="{B5DD5C0D-6598-354E-BE3A-54357BCDA0F1}" type="pres">
      <dgm:prSet presAssocID="{5E3B77B7-9F39-034C-AF79-218F9FD8DFE0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CB3E6C-D4C2-3B47-8D34-901265C9449A}" type="pres">
      <dgm:prSet presAssocID="{5E3B77B7-9F39-034C-AF79-218F9FD8DFE0}" presName="parTransOne" presStyleCnt="0"/>
      <dgm:spPr/>
    </dgm:pt>
    <dgm:pt modelId="{18FE5DD3-A75C-C844-ADBF-DD334B35DBBD}" type="pres">
      <dgm:prSet presAssocID="{5E3B77B7-9F39-034C-AF79-218F9FD8DFE0}" presName="horzOne" presStyleCnt="0"/>
      <dgm:spPr/>
    </dgm:pt>
    <dgm:pt modelId="{44F41F36-78F3-A44E-9F09-E6B0725C2429}" type="pres">
      <dgm:prSet presAssocID="{C42E77A7-2530-5B47-BE19-87542BE928A0}" presName="vertTwo" presStyleCnt="0"/>
      <dgm:spPr/>
    </dgm:pt>
    <dgm:pt modelId="{BEDBE15F-32D1-4241-98ED-9033D40BBB05}" type="pres">
      <dgm:prSet presAssocID="{C42E77A7-2530-5B47-BE19-87542BE928A0}" presName="txTwo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5B3610F-D002-F04B-A4F4-BA633E87B690}" type="pres">
      <dgm:prSet presAssocID="{C42E77A7-2530-5B47-BE19-87542BE928A0}" presName="parTransTwo" presStyleCnt="0"/>
      <dgm:spPr/>
    </dgm:pt>
    <dgm:pt modelId="{5F34C3A2-F485-8942-9B14-7E9E1DF357B8}" type="pres">
      <dgm:prSet presAssocID="{C42E77A7-2530-5B47-BE19-87542BE928A0}" presName="horzTwo" presStyleCnt="0"/>
      <dgm:spPr/>
    </dgm:pt>
    <dgm:pt modelId="{826B9855-C361-C142-9E32-85ECDBEBACE3}" type="pres">
      <dgm:prSet presAssocID="{1631BA76-38BB-8C49-ACFD-F4E8155588EA}" presName="vertThree" presStyleCnt="0"/>
      <dgm:spPr/>
    </dgm:pt>
    <dgm:pt modelId="{6D8ABECE-D95A-164F-B668-85FD71EB5416}" type="pres">
      <dgm:prSet presAssocID="{1631BA76-38BB-8C49-ACFD-F4E8155588EA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CFEEFB-5E28-3343-ADA3-16C752628DA4}" type="pres">
      <dgm:prSet presAssocID="{1631BA76-38BB-8C49-ACFD-F4E8155588EA}" presName="horzThree" presStyleCnt="0"/>
      <dgm:spPr/>
    </dgm:pt>
    <dgm:pt modelId="{EE77C3FE-0FB8-9046-BFBD-1A7D3763668C}" type="pres">
      <dgm:prSet presAssocID="{EFE4F987-2DDB-834F-8544-829BFBC6C243}" presName="sibSpaceThree" presStyleCnt="0"/>
      <dgm:spPr/>
    </dgm:pt>
    <dgm:pt modelId="{ED350E47-F31A-FB44-B637-3F6B7FE3A96F}" type="pres">
      <dgm:prSet presAssocID="{6236CEF0-71BE-DB48-A5A1-953359137989}" presName="vertThree" presStyleCnt="0"/>
      <dgm:spPr/>
    </dgm:pt>
    <dgm:pt modelId="{9397732C-871A-3F4C-9EC0-9A63E310DA63}" type="pres">
      <dgm:prSet presAssocID="{6236CEF0-71BE-DB48-A5A1-953359137989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0F014-A527-0E42-8709-F7A202612F84}" type="pres">
      <dgm:prSet presAssocID="{6236CEF0-71BE-DB48-A5A1-953359137989}" presName="horzThree" presStyleCnt="0"/>
      <dgm:spPr/>
    </dgm:pt>
  </dgm:ptLst>
  <dgm:cxnLst>
    <dgm:cxn modelId="{19A41BFC-E704-1A4D-B61C-E16CEB6D4129}" srcId="{D101CDD7-591A-F24E-9E5E-DBA2E89DF29F}" destId="{5E3B77B7-9F39-034C-AF79-218F9FD8DFE0}" srcOrd="0" destOrd="0" parTransId="{EB4B8D93-7EC1-5D43-AF8B-9C9AD9FAD6BC}" sibTransId="{BAABE9BA-DCA4-7948-BBF9-8DDEF44152FD}"/>
    <dgm:cxn modelId="{512F9E68-0A9C-5D4E-9671-CC7DED8E8750}" type="presOf" srcId="{5E3B77B7-9F39-034C-AF79-218F9FD8DFE0}" destId="{B5DD5C0D-6598-354E-BE3A-54357BCDA0F1}" srcOrd="0" destOrd="0" presId="urn:microsoft.com/office/officeart/2005/8/layout/hierarchy4"/>
    <dgm:cxn modelId="{A0B3F11F-A529-6441-A812-7603E3BE4171}" type="presOf" srcId="{1631BA76-38BB-8C49-ACFD-F4E8155588EA}" destId="{6D8ABECE-D95A-164F-B668-85FD71EB5416}" srcOrd="0" destOrd="0" presId="urn:microsoft.com/office/officeart/2005/8/layout/hierarchy4"/>
    <dgm:cxn modelId="{61A4033C-596B-974C-9C87-AE5B40C9A2B2}" type="presOf" srcId="{6236CEF0-71BE-DB48-A5A1-953359137989}" destId="{9397732C-871A-3F4C-9EC0-9A63E310DA63}" srcOrd="0" destOrd="0" presId="urn:microsoft.com/office/officeart/2005/8/layout/hierarchy4"/>
    <dgm:cxn modelId="{8B2D486D-7FC0-9149-B452-04A07174761B}" type="presOf" srcId="{C42E77A7-2530-5B47-BE19-87542BE928A0}" destId="{BEDBE15F-32D1-4241-98ED-9033D40BBB05}" srcOrd="0" destOrd="0" presId="urn:microsoft.com/office/officeart/2005/8/layout/hierarchy4"/>
    <dgm:cxn modelId="{5D593E6F-90EA-EA4A-89C9-F5A424822FBE}" srcId="{C42E77A7-2530-5B47-BE19-87542BE928A0}" destId="{1631BA76-38BB-8C49-ACFD-F4E8155588EA}" srcOrd="0" destOrd="0" parTransId="{951B6723-3A3D-104A-8F0A-FDF97B879F96}" sibTransId="{EFE4F987-2DDB-834F-8544-829BFBC6C243}"/>
    <dgm:cxn modelId="{4AC4729C-DF5B-DC44-902A-41038979CB19}" srcId="{C42E77A7-2530-5B47-BE19-87542BE928A0}" destId="{6236CEF0-71BE-DB48-A5A1-953359137989}" srcOrd="1" destOrd="0" parTransId="{A052D8C9-3519-1040-B34C-B839720C3369}" sibTransId="{9E37CA0E-402C-DF48-950D-534DB071CC68}"/>
    <dgm:cxn modelId="{BD8620AE-9BA3-A649-B2E5-CE45A01BBBEA}" type="presOf" srcId="{D101CDD7-591A-F24E-9E5E-DBA2E89DF29F}" destId="{A62062D4-FC6E-CB41-AB99-C318267B9D9A}" srcOrd="0" destOrd="0" presId="urn:microsoft.com/office/officeart/2005/8/layout/hierarchy4"/>
    <dgm:cxn modelId="{92D8F63B-FC3C-CC4A-BAF1-36D9A29FC752}" srcId="{5E3B77B7-9F39-034C-AF79-218F9FD8DFE0}" destId="{C42E77A7-2530-5B47-BE19-87542BE928A0}" srcOrd="0" destOrd="0" parTransId="{9C282DF8-58A1-EE4D-B6BB-18D94F148801}" sibTransId="{8F3EC901-9560-A84F-92E8-408C3F3B242E}"/>
    <dgm:cxn modelId="{03AFAFCF-F3D7-B048-A797-B6412BDB7827}" type="presParOf" srcId="{A62062D4-FC6E-CB41-AB99-C318267B9D9A}" destId="{5DD4946E-014A-B547-8F7C-8CECDC645167}" srcOrd="0" destOrd="0" presId="urn:microsoft.com/office/officeart/2005/8/layout/hierarchy4"/>
    <dgm:cxn modelId="{8C6CC570-943B-9847-BA73-3E3B8ED0A6BD}" type="presParOf" srcId="{5DD4946E-014A-B547-8F7C-8CECDC645167}" destId="{B5DD5C0D-6598-354E-BE3A-54357BCDA0F1}" srcOrd="0" destOrd="0" presId="urn:microsoft.com/office/officeart/2005/8/layout/hierarchy4"/>
    <dgm:cxn modelId="{A47F34C6-D48B-2F4D-8F9B-28E21F75187C}" type="presParOf" srcId="{5DD4946E-014A-B547-8F7C-8CECDC645167}" destId="{76CB3E6C-D4C2-3B47-8D34-901265C9449A}" srcOrd="1" destOrd="0" presId="urn:microsoft.com/office/officeart/2005/8/layout/hierarchy4"/>
    <dgm:cxn modelId="{4EEB0454-45FD-124B-8B88-FF68689A4854}" type="presParOf" srcId="{5DD4946E-014A-B547-8F7C-8CECDC645167}" destId="{18FE5DD3-A75C-C844-ADBF-DD334B35DBBD}" srcOrd="2" destOrd="0" presId="urn:microsoft.com/office/officeart/2005/8/layout/hierarchy4"/>
    <dgm:cxn modelId="{ABEE8D65-6CA1-0B4F-980D-B6F733EED710}" type="presParOf" srcId="{18FE5DD3-A75C-C844-ADBF-DD334B35DBBD}" destId="{44F41F36-78F3-A44E-9F09-E6B0725C2429}" srcOrd="0" destOrd="0" presId="urn:microsoft.com/office/officeart/2005/8/layout/hierarchy4"/>
    <dgm:cxn modelId="{150D0994-7257-2F4C-AA3D-6477D3D244B0}" type="presParOf" srcId="{44F41F36-78F3-A44E-9F09-E6B0725C2429}" destId="{BEDBE15F-32D1-4241-98ED-9033D40BBB05}" srcOrd="0" destOrd="0" presId="urn:microsoft.com/office/officeart/2005/8/layout/hierarchy4"/>
    <dgm:cxn modelId="{3A0E045C-5ED3-7B48-8965-10D1498F5212}" type="presParOf" srcId="{44F41F36-78F3-A44E-9F09-E6B0725C2429}" destId="{F5B3610F-D002-F04B-A4F4-BA633E87B690}" srcOrd="1" destOrd="0" presId="urn:microsoft.com/office/officeart/2005/8/layout/hierarchy4"/>
    <dgm:cxn modelId="{23563D95-8A02-7941-ACC6-9044603D6A38}" type="presParOf" srcId="{44F41F36-78F3-A44E-9F09-E6B0725C2429}" destId="{5F34C3A2-F485-8942-9B14-7E9E1DF357B8}" srcOrd="2" destOrd="0" presId="urn:microsoft.com/office/officeart/2005/8/layout/hierarchy4"/>
    <dgm:cxn modelId="{991B3A65-7067-8B4A-9197-7086C31A451B}" type="presParOf" srcId="{5F34C3A2-F485-8942-9B14-7E9E1DF357B8}" destId="{826B9855-C361-C142-9E32-85ECDBEBACE3}" srcOrd="0" destOrd="0" presId="urn:microsoft.com/office/officeart/2005/8/layout/hierarchy4"/>
    <dgm:cxn modelId="{1376A81A-C5F4-6E40-936C-99544F217160}" type="presParOf" srcId="{826B9855-C361-C142-9E32-85ECDBEBACE3}" destId="{6D8ABECE-D95A-164F-B668-85FD71EB5416}" srcOrd="0" destOrd="0" presId="urn:microsoft.com/office/officeart/2005/8/layout/hierarchy4"/>
    <dgm:cxn modelId="{1D7BB2D3-B582-9749-AE65-331D25E949A4}" type="presParOf" srcId="{826B9855-C361-C142-9E32-85ECDBEBACE3}" destId="{15CFEEFB-5E28-3343-ADA3-16C752628DA4}" srcOrd="1" destOrd="0" presId="urn:microsoft.com/office/officeart/2005/8/layout/hierarchy4"/>
    <dgm:cxn modelId="{5E604AE2-B7EB-9B4D-9EB9-C81DC1F70B46}" type="presParOf" srcId="{5F34C3A2-F485-8942-9B14-7E9E1DF357B8}" destId="{EE77C3FE-0FB8-9046-BFBD-1A7D3763668C}" srcOrd="1" destOrd="0" presId="urn:microsoft.com/office/officeart/2005/8/layout/hierarchy4"/>
    <dgm:cxn modelId="{72FDAD41-AF1B-764A-983D-3FDB267EB398}" type="presParOf" srcId="{5F34C3A2-F485-8942-9B14-7E9E1DF357B8}" destId="{ED350E47-F31A-FB44-B637-3F6B7FE3A96F}" srcOrd="2" destOrd="0" presId="urn:microsoft.com/office/officeart/2005/8/layout/hierarchy4"/>
    <dgm:cxn modelId="{CDF7718C-52FB-F741-B9EC-2A85D27615C4}" type="presParOf" srcId="{ED350E47-F31A-FB44-B637-3F6B7FE3A96F}" destId="{9397732C-871A-3F4C-9EC0-9A63E310DA63}" srcOrd="0" destOrd="0" presId="urn:microsoft.com/office/officeart/2005/8/layout/hierarchy4"/>
    <dgm:cxn modelId="{8895BFA6-8158-D448-8CB6-8AB667F4E0F2}" type="presParOf" srcId="{ED350E47-F31A-FB44-B637-3F6B7FE3A96F}" destId="{3610F014-A527-0E42-8709-F7A202612F84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D5C0D-6598-354E-BE3A-54357BCDA0F1}">
      <dsp:nvSpPr>
        <dsp:cNvPr id="0" name=""/>
        <dsp:cNvSpPr/>
      </dsp:nvSpPr>
      <dsp:spPr>
        <a:xfrm>
          <a:off x="2851" y="620"/>
          <a:ext cx="6090296" cy="1445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6300" kern="1200" dirty="0" smtClean="0"/>
            <a:t>ADAPTACIÓN</a:t>
          </a:r>
          <a:endParaRPr lang="es-ES" sz="6300" kern="1200" dirty="0"/>
        </a:p>
      </dsp:txBody>
      <dsp:txXfrm>
        <a:off x="45188" y="42957"/>
        <a:ext cx="6005622" cy="1360817"/>
      </dsp:txXfrm>
    </dsp:sp>
    <dsp:sp modelId="{BEDBE15F-32D1-4241-98ED-9033D40BBB05}">
      <dsp:nvSpPr>
        <dsp:cNvPr id="0" name=""/>
        <dsp:cNvSpPr/>
      </dsp:nvSpPr>
      <dsp:spPr>
        <a:xfrm>
          <a:off x="2851" y="1554458"/>
          <a:ext cx="6090296" cy="1445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kern="1200" dirty="0" smtClean="0"/>
            <a:t>SISTEMAS DE SUBSISTENCIA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Mecanismo central de la adaptación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200" kern="1200" dirty="0" smtClean="0"/>
            <a:t>Extra-somática CULTURA</a:t>
          </a:r>
          <a:endParaRPr lang="es-ES" sz="2200" kern="1200" dirty="0"/>
        </a:p>
      </dsp:txBody>
      <dsp:txXfrm>
        <a:off x="45188" y="1596795"/>
        <a:ext cx="6005622" cy="1360817"/>
      </dsp:txXfrm>
    </dsp:sp>
    <dsp:sp modelId="{6D8ABECE-D95A-164F-B668-85FD71EB5416}">
      <dsp:nvSpPr>
        <dsp:cNvPr id="0" name=""/>
        <dsp:cNvSpPr/>
      </dsp:nvSpPr>
      <dsp:spPr>
        <a:xfrm>
          <a:off x="2851" y="3108296"/>
          <a:ext cx="2982515" cy="1445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SUBSISTEMA  SIMBÓLICO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Otorga sentido</a:t>
          </a:r>
          <a:endParaRPr lang="es-ES" sz="1800" kern="1200" dirty="0"/>
        </a:p>
      </dsp:txBody>
      <dsp:txXfrm>
        <a:off x="45188" y="3150633"/>
        <a:ext cx="2897841" cy="1360817"/>
      </dsp:txXfrm>
    </dsp:sp>
    <dsp:sp modelId="{9397732C-871A-3F4C-9EC0-9A63E310DA63}">
      <dsp:nvSpPr>
        <dsp:cNvPr id="0" name=""/>
        <dsp:cNvSpPr/>
      </dsp:nvSpPr>
      <dsp:spPr>
        <a:xfrm>
          <a:off x="3110632" y="3108296"/>
          <a:ext cx="2982515" cy="14454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SUBSISTEMA SISTEMA POLÍTICO</a:t>
          </a:r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Permite organización social</a:t>
          </a:r>
          <a:endParaRPr lang="es-ES" sz="1800" kern="1200" dirty="0"/>
        </a:p>
      </dsp:txBody>
      <dsp:txXfrm>
        <a:off x="3152969" y="3150633"/>
        <a:ext cx="2897841" cy="13608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079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62711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8538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44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534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49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287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1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75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210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22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07-11-16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defTabSz="914400"/>
              <a:t>‹Nr.›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6887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3200" dirty="0" smtClean="0">
                <a:latin typeface="Avenir Next Condensed Regular"/>
                <a:cs typeface="Avenir Next Condensed Regular"/>
              </a:rPr>
              <a:t>DIFICULTADES DE LA APLICACIÓN DE LOS MÉTODOS DE </a:t>
            </a:r>
            <a:r>
              <a:rPr lang="es-ES" sz="2400" spc="300" dirty="0" smtClean="0">
                <a:solidFill>
                  <a:srgbClr val="FF6600"/>
                </a:solidFill>
                <a:latin typeface="Avenir Book"/>
                <a:cs typeface="Avenir Book"/>
              </a:rPr>
              <a:t>LA HISTORIA DEL ARTE A LA ARQUEOLOGÍA </a:t>
            </a:r>
            <a:endParaRPr lang="es-ES" sz="3200" spc="3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199" y="1600200"/>
            <a:ext cx="844969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Problema del método mismo: confianza inocente en la neutralidad de las fuentes (sociología del arte)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Problema de acceso a fuentes escritas.</a:t>
            </a:r>
          </a:p>
          <a:p>
            <a:pPr marL="514350" indent="-514350">
              <a:buAutoNum type="arabicPeriod"/>
            </a:pPr>
            <a:r>
              <a:rPr lang="es-ES" dirty="0" smtClean="0">
                <a:latin typeface="Avenir Next Condensed Regular"/>
                <a:cs typeface="Avenir Next Condensed Regular"/>
              </a:rPr>
              <a:t>Problema del desconocimiento del significado de los códigos que cifran contenido.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4" name="Imagen 3" descr="Captura de pantalla 2016-10-18 a las 23.07.1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83"/>
            <a:ext cx="9144000" cy="2217717"/>
          </a:xfrm>
          <a:prstGeom prst="rect">
            <a:avLst/>
          </a:prstGeom>
        </p:spPr>
      </p:pic>
      <p:pic>
        <p:nvPicPr>
          <p:cNvPr id="5" name="Imagen 4" descr="Captura de pantalla 2016-10-18 a las 23.10.1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40283"/>
            <a:ext cx="9133234" cy="221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21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7817" y="9685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Deslindes de la Nueva Arqueología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7817" y="1154889"/>
            <a:ext cx="3666363" cy="3224005"/>
          </a:xfrm>
        </p:spPr>
        <p:txBody>
          <a:bodyPr/>
          <a:lstStyle/>
          <a:p>
            <a:pPr marL="0" indent="0">
              <a:buNone/>
            </a:pPr>
            <a:r>
              <a:rPr lang="es-ES" dirty="0" err="1" smtClean="0">
                <a:latin typeface="Avenir Next Condensed Regular"/>
                <a:cs typeface="Avenir Next Condensed Regular"/>
              </a:rPr>
              <a:t>Dorothy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Washburn</a:t>
            </a:r>
            <a:r>
              <a:rPr lang="es-ES" dirty="0" smtClean="0">
                <a:latin typeface="Avenir Next Condensed Regular"/>
                <a:cs typeface="Avenir Next Condensed Regular"/>
              </a:rPr>
              <a:t> (1983)</a:t>
            </a: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Estudios Cerámicos: </a:t>
            </a:r>
          </a:p>
          <a:p>
            <a:pPr marL="0" indent="0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Centralidad de la Decoración: no sólo forma y función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875" y="4521531"/>
            <a:ext cx="2286000" cy="2286000"/>
          </a:xfrm>
          <a:prstGeom prst="rect">
            <a:avLst/>
          </a:prstGeom>
        </p:spPr>
      </p:pic>
      <p:sp>
        <p:nvSpPr>
          <p:cNvPr id="6" name="Marcador de contenido 2"/>
          <p:cNvSpPr txBox="1">
            <a:spLocks/>
          </p:cNvSpPr>
          <p:nvPr/>
        </p:nvSpPr>
        <p:spPr>
          <a:xfrm>
            <a:off x="4194180" y="1186715"/>
            <a:ext cx="4621995" cy="2618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Martin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Wobst</a:t>
            </a:r>
            <a:r>
              <a:rPr lang="es-ES" dirty="0" smtClean="0">
                <a:latin typeface="Avenir Next Condensed Regular"/>
                <a:cs typeface="Avenir Next Condensed Regular"/>
              </a:rPr>
              <a:t> (1977) </a:t>
            </a:r>
          </a:p>
          <a:p>
            <a:pP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Estilo decorativo: </a:t>
            </a:r>
          </a:p>
          <a:p>
            <a:pPr marL="0" indent="0">
              <a:buFont typeface="Arial" pitchFamily="34" charset="0"/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Variable que debe ser integrada al sistema social en cuanto intercambio de sistemas de información.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8" name="Imagen 7" descr="Captura de pantalla 2016-10-25 a las 13.39.2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568" y="3677941"/>
            <a:ext cx="2865730" cy="318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026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225" y="126201"/>
            <a:ext cx="8229600" cy="838640"/>
          </a:xfrm>
        </p:spPr>
        <p:txBody>
          <a:bodyPr/>
          <a:lstStyle/>
          <a:p>
            <a:r>
              <a:rPr lang="es-ES" dirty="0" smtClean="0">
                <a:solidFill>
                  <a:srgbClr val="FF6600"/>
                </a:solidFill>
                <a:latin typeface="Avenir Book"/>
                <a:cs typeface="Avenir Book"/>
              </a:rPr>
              <a:t>Corrientes </a:t>
            </a:r>
            <a:r>
              <a:rPr lang="es-ES" dirty="0" err="1" smtClean="0">
                <a:solidFill>
                  <a:srgbClr val="FF6600"/>
                </a:solidFill>
                <a:latin typeface="Avenir Book"/>
                <a:cs typeface="Avenir Book"/>
              </a:rPr>
              <a:t>postprocesuales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242774" y="964841"/>
            <a:ext cx="4040188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LA CRÍTICA A LA NUEVA ARQUEOLOGÍA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half" idx="2"/>
          </p:nvPr>
        </p:nvSpPr>
        <p:spPr>
          <a:xfrm>
            <a:off x="110820" y="1688332"/>
            <a:ext cx="4040188" cy="4430576"/>
          </a:xfrm>
        </p:spPr>
        <p:txBody>
          <a:bodyPr>
            <a:normAutofit lnSpcReduction="10000"/>
          </a:bodyPr>
          <a:lstStyle/>
          <a:p>
            <a:pPr algn="just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Retorno al interés por el estudio de los sistemas simbólicos y los materiales con representaciones. </a:t>
            </a:r>
          </a:p>
          <a:p>
            <a:pPr algn="just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Crítica: protagonismo a la base económica, cientificismo metodológico, inocencia política. </a:t>
            </a:r>
          </a:p>
          <a:p>
            <a:pPr algn="just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Influencia de la Antropología simbólica (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Clifford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Geertz</a:t>
            </a:r>
            <a:r>
              <a:rPr lang="es-ES" dirty="0" smtClean="0">
                <a:latin typeface="Avenir Next Condensed Regular"/>
                <a:cs typeface="Avenir Next Condensed Regular"/>
              </a:rPr>
              <a:t>) y post-estructuralista</a:t>
            </a:r>
          </a:p>
          <a:p>
            <a:pPr algn="just"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Giro Lingüístico en Ciencias Sociales (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Latour</a:t>
            </a:r>
            <a:r>
              <a:rPr lang="es-ES" dirty="0" smtClean="0">
                <a:latin typeface="Avenir Next Condensed Regular"/>
                <a:cs typeface="Avenir Next Condensed Regular"/>
              </a:rPr>
              <a:t>,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Ricoeur</a:t>
            </a:r>
            <a:r>
              <a:rPr lang="es-ES" dirty="0" smtClean="0">
                <a:latin typeface="Avenir Next Condensed Regular"/>
                <a:cs typeface="Avenir Next Condensed Regular"/>
              </a:rPr>
              <a:t>,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Derrida</a:t>
            </a:r>
            <a:r>
              <a:rPr lang="es-ES" dirty="0" smtClean="0">
                <a:latin typeface="Avenir Next Condensed Regular"/>
                <a:cs typeface="Avenir Next Condensed Regular"/>
              </a:rPr>
              <a:t>)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3"/>
          </p:nvPr>
        </p:nvSpPr>
        <p:spPr>
          <a:xfrm>
            <a:off x="4645025" y="1048570"/>
            <a:ext cx="4303106" cy="639762"/>
          </a:xfrm>
        </p:spPr>
        <p:txBody>
          <a:bodyPr>
            <a:normAutofit fontScale="92500" lnSpcReduction="20000"/>
          </a:bodyPr>
          <a:lstStyle/>
          <a:p>
            <a:r>
              <a:rPr lang="es-ES" dirty="0" smtClean="0"/>
              <a:t>CAMINOS EN LAS POSICIONES TEÓRICAS</a:t>
            </a:r>
            <a:endParaRPr lang="es-ES" dirty="0"/>
          </a:p>
        </p:txBody>
      </p:sp>
      <p:sp>
        <p:nvSpPr>
          <p:cNvPr id="7" name="Marcador de contenido 6"/>
          <p:cNvSpPr>
            <a:spLocks noGrp="1"/>
          </p:cNvSpPr>
          <p:nvPr>
            <p:ph sz="quarter" idx="4"/>
          </p:nvPr>
        </p:nvSpPr>
        <p:spPr>
          <a:xfrm>
            <a:off x="4645025" y="1688332"/>
            <a:ext cx="4041775" cy="1626764"/>
          </a:xfrm>
        </p:spPr>
        <p:txBody>
          <a:bodyPr>
            <a:normAutofit fontScale="92500" lnSpcReduction="10000"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ARQUEOLOGÍA COGNITIVA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ARQUEOLOGÍA SIMBÓLICA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ARQUEOLOGIA PRAGMÁTICA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ARQUEOLOGÍA DEL PODER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pic>
        <p:nvPicPr>
          <p:cNvPr id="10" name="Imagen 9" descr="Descripción: Descripción: 480128_10151621032942042_1095978873_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" b="2771"/>
          <a:stretch>
            <a:fillRect/>
          </a:stretch>
        </p:blipFill>
        <p:spPr bwMode="auto">
          <a:xfrm>
            <a:off x="4282961" y="3216137"/>
            <a:ext cx="4780630" cy="3545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4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/>
        </p:nvSpPr>
        <p:spPr>
          <a:xfrm>
            <a:off x="5637625" y="3338287"/>
            <a:ext cx="2977213" cy="646331"/>
          </a:xfrm>
          <a:prstGeom prst="rect">
            <a:avLst/>
          </a:prstGeom>
          <a:solidFill>
            <a:srgbClr val="16FF0D">
              <a:alpha val="33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Llamada de flecha hacia abajo 8"/>
          <p:cNvSpPr/>
          <p:nvPr/>
        </p:nvSpPr>
        <p:spPr>
          <a:xfrm>
            <a:off x="5637625" y="2521877"/>
            <a:ext cx="2977213" cy="750433"/>
          </a:xfrm>
          <a:prstGeom prst="downArrowCallout">
            <a:avLst/>
          </a:prstGeom>
          <a:solidFill>
            <a:srgbClr val="16FF0D">
              <a:alpha val="34000"/>
            </a:srgb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25340"/>
          <a:stretch/>
        </p:blipFill>
        <p:spPr>
          <a:xfrm>
            <a:off x="1500977" y="-1"/>
            <a:ext cx="7625242" cy="245745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832948" y="2832949"/>
            <a:ext cx="6808898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ARQUEOLOGIA COGNITIVA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711479" y="2482198"/>
            <a:ext cx="29033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REPRESENTACION Y SIMBOLISMO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37625" y="3272311"/>
            <a:ext cx="2977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ESTUDIO DE LA EVOLUCIÓN DE LAS CAPACIDADES COGNITIVAS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637625" y="4228697"/>
            <a:ext cx="147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HOMINIZACIÓN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554427" y="424343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CULTURA</a:t>
            </a:r>
            <a:endParaRPr lang="es-ES" dirty="0">
              <a:solidFill>
                <a:srgbClr val="16FF0D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12" name="Flecha abajo 11"/>
          <p:cNvSpPr/>
          <p:nvPr/>
        </p:nvSpPr>
        <p:spPr>
          <a:xfrm>
            <a:off x="6078131" y="3984618"/>
            <a:ext cx="461839" cy="258812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abajo 12"/>
          <p:cNvSpPr/>
          <p:nvPr/>
        </p:nvSpPr>
        <p:spPr>
          <a:xfrm>
            <a:off x="7813983" y="3999365"/>
            <a:ext cx="461839" cy="258812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5637625" y="4651030"/>
            <a:ext cx="147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ENFOQUE EVOLUTIVO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402683" y="4651030"/>
            <a:ext cx="1472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PROCESUAL COGNITIVO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1047385" y="2539921"/>
            <a:ext cx="4195248" cy="3693319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CAR</a:t>
            </a:r>
            <a:r>
              <a:rPr lang="is-IS" dirty="0" smtClean="0">
                <a:latin typeface="Avenir Book"/>
                <a:cs typeface="Avenir Book"/>
              </a:rPr>
              <a:t>Á</a:t>
            </a:r>
            <a:r>
              <a:rPr lang="es-ES" dirty="0" smtClean="0">
                <a:latin typeface="Avenir Book"/>
                <a:cs typeface="Avenir Book"/>
              </a:rPr>
              <a:t>CTERÍSTICAS COMUNES</a:t>
            </a:r>
          </a:p>
          <a:p>
            <a:pPr marL="285750" indent="-285750">
              <a:buClr>
                <a:srgbClr val="16FF0D"/>
              </a:buCl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Ciencia y Objetividad: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procesualista</a:t>
            </a:r>
            <a:endParaRPr lang="es-ES" dirty="0" smtClean="0">
              <a:latin typeface="Avenir Next Condensed Regular"/>
              <a:cs typeface="Avenir Next Condensed Regular"/>
            </a:endParaRPr>
          </a:p>
          <a:p>
            <a:pPr marL="285750" indent="-285750">
              <a:buClr>
                <a:srgbClr val="16FF0D"/>
              </a:buCl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Crítica a la desatención de los materiales con símbolos</a:t>
            </a:r>
          </a:p>
          <a:p>
            <a:pPr marL="285750" indent="-285750">
              <a:buClr>
                <a:srgbClr val="16FF0D"/>
              </a:buCl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Crítica a la desatención del estudio del pensamiento en la Nueva Arqueología</a:t>
            </a:r>
          </a:p>
          <a:p>
            <a:pPr marL="285750" indent="-285750">
              <a:buClr>
                <a:srgbClr val="16FF0D"/>
              </a:buCl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Influencias: Psicología del Desarrollo (Piaget), neurociencias, antropología simbólica, inteligencia artificial, lingüística semiótica: Crítica al CONDUCTISMO. </a:t>
            </a:r>
          </a:p>
          <a:p>
            <a:pPr marL="285750" indent="-285750">
              <a:buClr>
                <a:srgbClr val="16FF0D"/>
              </a:buClr>
              <a:buFont typeface="Wingdings" charset="0"/>
              <a:buChar char="Ø"/>
            </a:pPr>
            <a:r>
              <a:rPr lang="es-ES" dirty="0" smtClean="0">
                <a:latin typeface="Avenir Next Condensed Regular"/>
                <a:cs typeface="Avenir Next Condensed Regular"/>
              </a:rPr>
              <a:t>Estudio del pensamiento, los procesos de cognición y ontogenia mental del individuo. </a:t>
            </a:r>
          </a:p>
          <a:p>
            <a:pPr marL="285750" indent="-285750">
              <a:buFont typeface="Wingdings" charset="0"/>
              <a:buChar char="Ø"/>
            </a:pPr>
            <a:endParaRPr lang="es-ES" dirty="0">
              <a:solidFill>
                <a:srgbClr val="16FF0D"/>
              </a:solidFill>
              <a:latin typeface="Avenir Book"/>
              <a:cs typeface="Avenir Book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637625" y="5287077"/>
            <a:ext cx="1571482" cy="646331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Incorporación interdisciplinaria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7316951" y="5281935"/>
            <a:ext cx="1730777" cy="646331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Desarrollo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intradisciplinario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3080982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0" y="1"/>
            <a:ext cx="1435000" cy="171626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1867790" y="3780989"/>
            <a:ext cx="4898427" cy="948418"/>
          </a:xfrm>
        </p:spPr>
        <p:txBody>
          <a:bodyPr>
            <a:noAutofit/>
          </a:bodyPr>
          <a:lstStyle/>
          <a:p>
            <a:pPr algn="l"/>
            <a:r>
              <a:rPr lang="es-ES" sz="3200" spc="300" dirty="0" smtClean="0">
                <a:latin typeface="Avenir Next Condensed Regular"/>
                <a:cs typeface="Avenir Next Condensed Regular"/>
              </a:rPr>
              <a:t>ARQUEOLOGIA COGNITIVA</a:t>
            </a:r>
            <a:r>
              <a:rPr lang="es-ES" sz="3200" dirty="0" smtClean="0">
                <a:solidFill>
                  <a:srgbClr val="16FF0D"/>
                </a:solidFill>
                <a:latin typeface="Avenir Book"/>
                <a:cs typeface="Avenir Book"/>
              </a:rPr>
              <a:t/>
            </a:r>
            <a:br>
              <a:rPr lang="es-ES" sz="3200" dirty="0" smtClean="0">
                <a:solidFill>
                  <a:srgbClr val="16FF0D"/>
                </a:solidFill>
                <a:latin typeface="Avenir Book"/>
                <a:cs typeface="Avenir Book"/>
              </a:rPr>
            </a:br>
            <a:r>
              <a:rPr lang="es-ES" sz="3200" dirty="0" smtClean="0">
                <a:solidFill>
                  <a:srgbClr val="16FF0D"/>
                </a:solidFill>
                <a:latin typeface="Avenir Book"/>
                <a:cs typeface="Avenir Book"/>
              </a:rPr>
              <a:t>ENFOQUE EVOLUTIVO</a:t>
            </a:r>
            <a:endParaRPr lang="es-ES" sz="3200" dirty="0">
              <a:solidFill>
                <a:srgbClr val="16FF0D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35000" y="239150"/>
            <a:ext cx="2383419" cy="6349808"/>
          </a:xfrm>
        </p:spPr>
        <p:txBody>
          <a:bodyPr>
            <a:normAutofit fontScale="92500" lnSpcReduction="10000"/>
          </a:bodyPr>
          <a:lstStyle/>
          <a:p>
            <a:pPr marL="0" indent="0">
              <a:buClr>
                <a:srgbClr val="16FF0D"/>
              </a:buClr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ARQUEOLOGIA COMO CIENCIA AUXILIAR</a:t>
            </a:r>
          </a:p>
          <a:p>
            <a:pPr marL="180975" indent="-180975" algn="just">
              <a:buClr>
                <a:srgbClr val="16FF0D"/>
              </a:buClr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Evolución de la mente, capacidades cognitivas, motrices y lingüísticas.</a:t>
            </a:r>
          </a:p>
          <a:p>
            <a:pPr marL="180975" indent="-180975" algn="just">
              <a:buClr>
                <a:srgbClr val="16FF0D"/>
              </a:buClr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Énfasis: procesos o escenarios. Motores Evolutivos (alternativas excluyentes): </a:t>
            </a: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LENGUAJE: Fuentes Fósiles</a:t>
            </a: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endParaRPr lang="es-ES" sz="1800" dirty="0" smtClean="0">
              <a:latin typeface="Avenir Next Condensed Regular"/>
              <a:cs typeface="Avenir Next Condensed Regular"/>
            </a:endParaRP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SIMBOLISMO: arte rupestre paleolítico.</a:t>
            </a: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endParaRPr lang="es-ES" sz="1800" dirty="0" smtClean="0">
              <a:latin typeface="Avenir Next Condensed Regular"/>
              <a:cs typeface="Avenir Next Condensed Regular"/>
            </a:endParaRP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NEUROCIENCIA: </a:t>
            </a:r>
            <a:r>
              <a:rPr lang="es-ES" sz="1800" i="1" dirty="0" err="1" smtClean="0">
                <a:latin typeface="Avenir Next Condensed Regular"/>
                <a:cs typeface="Avenir Next Condensed Regular"/>
              </a:rPr>
              <a:t>Working</a:t>
            </a:r>
            <a:r>
              <a:rPr lang="es-ES" sz="1800" i="1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sz="1800" i="1" dirty="0" err="1" smtClean="0">
                <a:latin typeface="Avenir Next Condensed Regular"/>
                <a:cs typeface="Avenir Next Condensed Regular"/>
              </a:rPr>
              <a:t>Memory</a:t>
            </a:r>
            <a:r>
              <a:rPr lang="es-ES" sz="1800" i="1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sz="1800" i="1" dirty="0" err="1" smtClean="0">
                <a:latin typeface="Avenir Next Condensed Regular"/>
                <a:cs typeface="Avenir Next Condensed Regular"/>
              </a:rPr>
              <a:t>Model</a:t>
            </a:r>
            <a:r>
              <a:rPr lang="es-ES" sz="1800" i="1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sz="1800" dirty="0" smtClean="0">
                <a:latin typeface="Avenir Next Condensed Regular"/>
                <a:cs typeface="Avenir Next Condensed Regular"/>
              </a:rPr>
              <a:t>(Wynn &amp; </a:t>
            </a:r>
            <a:r>
              <a:rPr lang="es-ES" sz="1800" dirty="0" err="1" smtClean="0">
                <a:latin typeface="Avenir Next Condensed Regular"/>
                <a:cs typeface="Avenir Next Condensed Regular"/>
              </a:rPr>
              <a:t>Coolidge</a:t>
            </a:r>
            <a:r>
              <a:rPr lang="es-ES" sz="1800" dirty="0" smtClean="0">
                <a:latin typeface="Avenir Next Condensed Regular"/>
                <a:cs typeface="Avenir Next Condensed Regular"/>
              </a:rPr>
              <a:t> 2011)</a:t>
            </a:r>
            <a:endParaRPr lang="es-ES" sz="1800" i="1" dirty="0" smtClean="0">
              <a:latin typeface="Avenir Next Condensed Regular"/>
              <a:cs typeface="Avenir Next Condensed Regular"/>
            </a:endParaRP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endParaRPr lang="es-ES" sz="1800" dirty="0" smtClean="0">
              <a:latin typeface="Avenir Next Condensed Regular"/>
              <a:cs typeface="Avenir Next Condensed Regular"/>
            </a:endParaRPr>
          </a:p>
          <a:p>
            <a:pPr marL="180975" indent="-180975" algn="just">
              <a:buClr>
                <a:srgbClr val="16FF0D"/>
              </a:buClr>
              <a:buFont typeface="+mj-lt"/>
              <a:buAutoNum type="alphaLcPeriod"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0" indent="0">
              <a:buClr>
                <a:srgbClr val="16FF0D"/>
              </a:buClr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Relaciones sociales y situacionales</a:t>
            </a:r>
            <a:endParaRPr lang="es-ES" sz="1800" dirty="0">
              <a:latin typeface="Avenir Next Condensed Regular"/>
              <a:cs typeface="Avenir Next Condensed Regular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634" y="1880202"/>
            <a:ext cx="2663366" cy="4977797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3941782" y="239150"/>
            <a:ext cx="2383419" cy="63498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16FF0D"/>
              </a:buClr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FUENTES EMPÍRICAS: Herramientas líticas y arte rupestre.</a:t>
            </a:r>
          </a:p>
          <a:p>
            <a:pPr marL="0" indent="0">
              <a:buClr>
                <a:srgbClr val="16FF0D"/>
              </a:buClr>
              <a:buNone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0" indent="0">
              <a:buClr>
                <a:srgbClr val="16FF0D"/>
              </a:buClr>
              <a:buNone/>
            </a:pPr>
            <a:endParaRPr lang="es-ES" sz="1800" dirty="0" smtClean="0">
              <a:latin typeface="Avenir Next Condensed Regular"/>
              <a:cs typeface="Avenir Next Condensed Regular"/>
            </a:endParaRPr>
          </a:p>
          <a:p>
            <a:pPr marL="0" indent="0">
              <a:buClr>
                <a:srgbClr val="16FF0D"/>
              </a:buClr>
              <a:buNone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0" indent="0">
              <a:buClr>
                <a:srgbClr val="16FF0D"/>
              </a:buClr>
              <a:buNone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0" indent="0" algn="r">
              <a:buClr>
                <a:srgbClr val="16FF0D"/>
              </a:buClr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PALEOANTROPOLOGÍA</a:t>
            </a:r>
          </a:p>
          <a:p>
            <a:pPr marL="0" indent="0" algn="r">
              <a:buClr>
                <a:srgbClr val="16FF0D"/>
              </a:buClr>
              <a:buNone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0" indent="0" algn="r">
              <a:buClr>
                <a:srgbClr val="16FF0D"/>
              </a:buClr>
              <a:buNone/>
            </a:pPr>
            <a:endParaRPr lang="es-ES" sz="1800" dirty="0" smtClean="0">
              <a:latin typeface="Avenir Next Condensed Regular"/>
              <a:cs typeface="Avenir Next Condensed Regular"/>
            </a:endParaRPr>
          </a:p>
          <a:p>
            <a:pPr marL="0" indent="0" algn="r">
              <a:buClr>
                <a:srgbClr val="16FF0D"/>
              </a:buClr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PSICOLOGÍA </a:t>
            </a:r>
          </a:p>
          <a:p>
            <a:pPr marL="0" indent="0" algn="r">
              <a:buClr>
                <a:srgbClr val="16FF0D"/>
              </a:buClr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EVOLUTIVA</a:t>
            </a:r>
          </a:p>
          <a:p>
            <a:pPr marL="0" indent="0" algn="r">
              <a:buClr>
                <a:srgbClr val="16FF0D"/>
              </a:buClr>
              <a:buNone/>
            </a:pPr>
            <a:endParaRPr lang="es-ES" sz="1800" dirty="0">
              <a:latin typeface="Avenir Next Condensed Regular"/>
              <a:cs typeface="Avenir Next Condensed Regular"/>
            </a:endParaRPr>
          </a:p>
          <a:p>
            <a:pPr marL="0" indent="0" algn="r">
              <a:buClr>
                <a:srgbClr val="16FF0D"/>
              </a:buClr>
              <a:buNone/>
            </a:pPr>
            <a:r>
              <a:rPr lang="es-ES" sz="1900" dirty="0" smtClean="0">
                <a:latin typeface="Avenir Next Condensed Regular"/>
                <a:cs typeface="Avenir Next Condensed Regular"/>
              </a:rPr>
              <a:t>Características cognitivas exclusivas en Homo moderno, no se resumen en habilidades lingüísticas o simbólicas, sino en un SET  de herramientas cognitivas </a:t>
            </a:r>
            <a:r>
              <a:rPr lang="es-ES" sz="1900" b="1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&gt;&gt;</a:t>
            </a:r>
            <a:r>
              <a:rPr lang="es-ES" sz="1900" dirty="0" smtClean="0">
                <a:latin typeface="Avenir Next Condensed Regular"/>
                <a:cs typeface="Avenir Next Condensed Regular"/>
              </a:rPr>
              <a:t> Planificación de estrategias y solución de problemas ante nuevos escenarios. </a:t>
            </a:r>
            <a:endParaRPr lang="es-ES" sz="1900" dirty="0">
              <a:latin typeface="Avenir Next Condensed Regular"/>
              <a:cs typeface="Avenir Next Condensed Regular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391522" y="102626"/>
            <a:ext cx="27182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1700" dirty="0">
                <a:latin typeface="Avenir Next Condensed Regular"/>
                <a:cs typeface="Avenir Next Condensed Regular"/>
              </a:rPr>
              <a:t>M</a:t>
            </a:r>
            <a:r>
              <a:rPr lang="es-ES" sz="1700" dirty="0" smtClean="0">
                <a:latin typeface="Avenir Next Condensed Regular"/>
                <a:cs typeface="Avenir Next Condensed Regular"/>
              </a:rPr>
              <a:t>anifestaciones </a:t>
            </a:r>
            <a:r>
              <a:rPr lang="es-ES" sz="1700" dirty="0">
                <a:latin typeface="Avenir Next Condensed Regular"/>
                <a:cs typeface="Avenir Next Condensed Regular"/>
              </a:rPr>
              <a:t>materiales </a:t>
            </a:r>
            <a:r>
              <a:rPr lang="es-ES" sz="1700" dirty="0" smtClean="0">
                <a:latin typeface="Avenir Next Condensed Regular"/>
                <a:cs typeface="Avenir Next Condensed Regular"/>
              </a:rPr>
              <a:t>transformación </a:t>
            </a:r>
            <a:r>
              <a:rPr lang="es-ES" sz="1700" dirty="0">
                <a:latin typeface="Avenir Next Condensed Regular"/>
                <a:cs typeface="Avenir Next Condensed Regular"/>
              </a:rPr>
              <a:t>de conductas </a:t>
            </a:r>
            <a:r>
              <a:rPr lang="es-ES" sz="1700" dirty="0" smtClean="0">
                <a:latin typeface="Avenir Next Condensed Regular"/>
                <a:cs typeface="Avenir Next Condensed Regular"/>
              </a:rPr>
              <a:t>inferir </a:t>
            </a:r>
            <a:r>
              <a:rPr lang="es-ES" sz="1700" dirty="0">
                <a:latin typeface="Avenir Next Condensed Regular"/>
                <a:cs typeface="Avenir Next Condensed Regular"/>
              </a:rPr>
              <a:t>cambios en </a:t>
            </a:r>
            <a:r>
              <a:rPr lang="es-ES" sz="1700" dirty="0" smtClean="0">
                <a:latin typeface="Avenir Next Condensed Regular"/>
                <a:cs typeface="Avenir Next Condensed Regular"/>
              </a:rPr>
              <a:t>capacidades cognitivas </a:t>
            </a:r>
            <a:r>
              <a:rPr lang="es-ES" sz="1700" b="1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&gt;</a:t>
            </a:r>
            <a:r>
              <a:rPr lang="es-ES" sz="1700" dirty="0" smtClean="0">
                <a:latin typeface="Avenir Next Condensed Regular"/>
                <a:cs typeface="Avenir Next Condensed Regular"/>
              </a:rPr>
              <a:t> caracterizar proceso que configura las </a:t>
            </a:r>
            <a:r>
              <a:rPr lang="es-ES" sz="1700" dirty="0">
                <a:latin typeface="Avenir Next Condensed Regular"/>
                <a:cs typeface="Avenir Next Condensed Regular"/>
              </a:rPr>
              <a:t>capacidades cognitivas </a:t>
            </a:r>
            <a:r>
              <a:rPr lang="es-ES" sz="1700" dirty="0" smtClean="0">
                <a:latin typeface="Avenir Next Condensed Regular"/>
                <a:cs typeface="Avenir Next Condensed Regular"/>
              </a:rPr>
              <a:t>modernas de Sapiens. </a:t>
            </a:r>
            <a:endParaRPr lang="es-ES_tradnl" sz="1700" dirty="0">
              <a:effectLst/>
              <a:latin typeface="Avenir Next Condensed Regular"/>
              <a:cs typeface="Avenir Next Condensed Regular"/>
            </a:endParaRPr>
          </a:p>
        </p:txBody>
      </p:sp>
      <p:sp>
        <p:nvSpPr>
          <p:cNvPr id="9" name="Flecha abajo 8"/>
          <p:cNvSpPr/>
          <p:nvPr/>
        </p:nvSpPr>
        <p:spPr>
          <a:xfrm rot="16200000">
            <a:off x="3425106" y="496346"/>
            <a:ext cx="461839" cy="258812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Flecha abajo 10"/>
          <p:cNvSpPr/>
          <p:nvPr/>
        </p:nvSpPr>
        <p:spPr>
          <a:xfrm rot="16200000">
            <a:off x="6077788" y="503629"/>
            <a:ext cx="461839" cy="258812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abajo 13"/>
          <p:cNvSpPr/>
          <p:nvPr/>
        </p:nvSpPr>
        <p:spPr>
          <a:xfrm rot="14753386">
            <a:off x="3884288" y="2234179"/>
            <a:ext cx="461839" cy="660470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bajo 14"/>
          <p:cNvSpPr/>
          <p:nvPr/>
        </p:nvSpPr>
        <p:spPr>
          <a:xfrm rot="16200000">
            <a:off x="4214982" y="2779455"/>
            <a:ext cx="461839" cy="965313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bajo 15"/>
          <p:cNvSpPr/>
          <p:nvPr/>
        </p:nvSpPr>
        <p:spPr>
          <a:xfrm rot="16200000">
            <a:off x="3884747" y="3941912"/>
            <a:ext cx="461839" cy="660470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Flecha abajo 16"/>
          <p:cNvSpPr/>
          <p:nvPr/>
        </p:nvSpPr>
        <p:spPr>
          <a:xfrm rot="5400000">
            <a:off x="3257264" y="5677640"/>
            <a:ext cx="461839" cy="660470"/>
          </a:xfrm>
          <a:prstGeom prst="downArrow">
            <a:avLst/>
          </a:prstGeom>
          <a:solidFill>
            <a:srgbClr val="16FF0D">
              <a:alpha val="75000"/>
            </a:srgbClr>
          </a:solidFill>
          <a:ln>
            <a:solidFill>
              <a:srgbClr val="C3D69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21422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lecha arriba 16"/>
          <p:cNvSpPr/>
          <p:nvPr/>
        </p:nvSpPr>
        <p:spPr>
          <a:xfrm>
            <a:off x="2482384" y="2576871"/>
            <a:ext cx="408061" cy="1076332"/>
          </a:xfrm>
          <a:prstGeom prst="upArrow">
            <a:avLst/>
          </a:prstGeom>
          <a:solidFill>
            <a:srgbClr val="16FF0D">
              <a:alpha val="26000"/>
            </a:srgbClr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2857499" y="2857499"/>
            <a:ext cx="6858000" cy="1143001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Críticas a la Arqueología Evolutiva de Enfoque Evolutivo</a:t>
            </a:r>
            <a:endParaRPr lang="es-ES" dirty="0">
              <a:solidFill>
                <a:srgbClr val="16FF0D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143002" y="255642"/>
            <a:ext cx="7631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latin typeface="Avenir Book"/>
                <a:cs typeface="Avenir Book"/>
              </a:rPr>
              <a:t>PROBLEMA DE LA BIOLOGÍA EVOLUTIVA DECIMONÓNICA</a:t>
            </a:r>
            <a:endParaRPr lang="es-ES" sz="2000" dirty="0">
              <a:latin typeface="Avenir Book"/>
              <a:cs typeface="Avenir Book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438921" y="1835029"/>
            <a:ext cx="2948550" cy="646331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ONTOGENIA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Desarrollo del Organismo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90516" y="1835029"/>
            <a:ext cx="3084424" cy="646331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FILOGENIA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Historia evolutiva de una especie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438921" y="748391"/>
            <a:ext cx="7336018" cy="923330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TEORÍA DE LA RECAPITULACIÓN o LEY BIOGENÉTICA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Ontogenia recapitula (conserva) los estados adultos de la Filogenia (A)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Ley de Haeckel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438922" y="2970503"/>
            <a:ext cx="7336020" cy="369332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Adquisición de habilidades cognitivas en la Evolución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438921" y="3727420"/>
            <a:ext cx="7336019" cy="646331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Observación de dichas habilidades en el desarrollo infantil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(</a:t>
            </a:r>
            <a:r>
              <a:rPr lang="es-ES" i="1" dirty="0" smtClean="0">
                <a:latin typeface="Avenir Next Condensed Regular"/>
                <a:cs typeface="Avenir Next Condensed Regular"/>
              </a:rPr>
              <a:t>v.g. </a:t>
            </a:r>
            <a:r>
              <a:rPr lang="es-ES" dirty="0" smtClean="0">
                <a:latin typeface="Avenir Next Condensed Regular"/>
                <a:cs typeface="Avenir Next Condensed Regular"/>
              </a:rPr>
              <a:t>Psicología evolutiva de Piaget)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1438921" y="4654132"/>
            <a:ext cx="7336019" cy="646331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IDEA TELEOLÓGICA Y UNIVERSAL DE LOS MECANISMOS DE LA EVOLUCIÓN </a:t>
            </a:r>
            <a:endParaRPr lang="es-ES" dirty="0">
              <a:latin typeface="Avenir Book"/>
              <a:cs typeface="Avenir Book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438920" y="5505423"/>
            <a:ext cx="2948551" cy="1200329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INDIVIDUALISMO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Evolución en la escala del Organismo (estructuras innatas de cognición)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90515" y="5505423"/>
            <a:ext cx="3084425" cy="1200329"/>
          </a:xfrm>
          <a:prstGeom prst="rect">
            <a:avLst/>
          </a:prstGeom>
          <a:noFill/>
          <a:ln>
            <a:solidFill>
              <a:srgbClr val="16FF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Book"/>
                <a:cs typeface="Avenir Book"/>
              </a:rPr>
              <a:t>ARTEFACTO Y COGNICIÓN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Artefactos resultado directo o explícito de la cognición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4" name="Flecha arriba y abajo 13"/>
          <p:cNvSpPr/>
          <p:nvPr/>
        </p:nvSpPr>
        <p:spPr>
          <a:xfrm rot="5400000">
            <a:off x="4758592" y="1632773"/>
            <a:ext cx="461839" cy="973088"/>
          </a:xfrm>
          <a:prstGeom prst="upDownArrow">
            <a:avLst/>
          </a:prstGeom>
          <a:solidFill>
            <a:srgbClr val="16FF0D">
              <a:alpha val="84000"/>
            </a:srgbClr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arriba 14"/>
          <p:cNvSpPr/>
          <p:nvPr/>
        </p:nvSpPr>
        <p:spPr>
          <a:xfrm>
            <a:off x="4742097" y="3364571"/>
            <a:ext cx="511322" cy="313367"/>
          </a:xfrm>
          <a:prstGeom prst="upArrow">
            <a:avLst/>
          </a:prstGeom>
          <a:solidFill>
            <a:srgbClr val="16FF0D"/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arriba 15"/>
          <p:cNvSpPr/>
          <p:nvPr/>
        </p:nvSpPr>
        <p:spPr>
          <a:xfrm>
            <a:off x="7005761" y="2576870"/>
            <a:ext cx="334180" cy="313367"/>
          </a:xfrm>
          <a:prstGeom prst="upArrow">
            <a:avLst/>
          </a:prstGeom>
          <a:solidFill>
            <a:srgbClr val="16FF0D">
              <a:alpha val="60000"/>
            </a:srgbClr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echa arriba 17"/>
          <p:cNvSpPr/>
          <p:nvPr/>
        </p:nvSpPr>
        <p:spPr>
          <a:xfrm>
            <a:off x="4775086" y="4340765"/>
            <a:ext cx="511322" cy="313367"/>
          </a:xfrm>
          <a:prstGeom prst="upArrow">
            <a:avLst/>
          </a:prstGeom>
          <a:solidFill>
            <a:srgbClr val="16FF0D"/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Flecha abajo 18"/>
          <p:cNvSpPr/>
          <p:nvPr/>
        </p:nvSpPr>
        <p:spPr>
          <a:xfrm>
            <a:off x="2552312" y="5300463"/>
            <a:ext cx="338133" cy="204960"/>
          </a:xfrm>
          <a:prstGeom prst="downArrow">
            <a:avLst/>
          </a:prstGeom>
          <a:solidFill>
            <a:srgbClr val="16FF0D">
              <a:alpha val="51000"/>
            </a:srgbClr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Flecha abajo 19"/>
          <p:cNvSpPr/>
          <p:nvPr/>
        </p:nvSpPr>
        <p:spPr>
          <a:xfrm>
            <a:off x="7001808" y="5300463"/>
            <a:ext cx="338133" cy="204960"/>
          </a:xfrm>
          <a:prstGeom prst="downArrow">
            <a:avLst/>
          </a:prstGeom>
          <a:solidFill>
            <a:srgbClr val="16FF0D">
              <a:alpha val="51000"/>
            </a:srgbClr>
          </a:solidFill>
          <a:ln>
            <a:solidFill>
              <a:srgbClr val="16FF0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" name="Imagen 20"/>
          <p:cNvPicPr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438922" y="1671721"/>
            <a:ext cx="7336020" cy="3732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863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>
          <a:xfrm rot="16200000">
            <a:off x="-2746045" y="2960465"/>
            <a:ext cx="6597208" cy="8906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spc="300" dirty="0" smtClean="0">
                <a:latin typeface="Avenir Next Condensed Regular"/>
                <a:cs typeface="Avenir Next Condensed Regular"/>
              </a:rPr>
              <a:t>ARQUEOLOGIA COGNITIVA</a:t>
            </a:r>
            <a:r>
              <a:rPr lang="es-ES" sz="3200" dirty="0" smtClean="0">
                <a:solidFill>
                  <a:srgbClr val="16FF0D"/>
                </a:solidFill>
                <a:latin typeface="Avenir Book"/>
                <a:cs typeface="Avenir Book"/>
              </a:rPr>
              <a:t/>
            </a:r>
            <a:br>
              <a:rPr lang="es-ES" sz="3200" dirty="0" smtClean="0">
                <a:solidFill>
                  <a:srgbClr val="16FF0D"/>
                </a:solidFill>
                <a:latin typeface="Avenir Book"/>
                <a:cs typeface="Avenir Book"/>
              </a:rPr>
            </a:br>
            <a:r>
              <a:rPr lang="es-ES" sz="3200" dirty="0" smtClean="0">
                <a:solidFill>
                  <a:srgbClr val="FF6600"/>
                </a:solidFill>
                <a:latin typeface="Avenir Book"/>
                <a:cs typeface="Avenir Book"/>
              </a:rPr>
              <a:t>PROCESUAL COGNITIVO</a:t>
            </a:r>
            <a:endParaRPr lang="es-ES" sz="3200" dirty="0">
              <a:solidFill>
                <a:srgbClr val="16FF0D"/>
              </a:solidFill>
              <a:latin typeface="Avenir Book"/>
              <a:cs typeface="Avenir Book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471655" y="85986"/>
            <a:ext cx="300233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Sir </a:t>
            </a:r>
            <a:r>
              <a:rPr lang="es-ES" dirty="0" err="1">
                <a:latin typeface="Avenir Next Condensed Regular"/>
                <a:cs typeface="Avenir Next Condensed Regular"/>
              </a:rPr>
              <a:t>C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ollin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dirty="0" err="1">
                <a:latin typeface="Avenir Next Condensed Regular"/>
                <a:cs typeface="Avenir Next Condensed Regular"/>
              </a:rPr>
              <a:t>R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enfrew</a:t>
            </a:r>
            <a:r>
              <a:rPr lang="es-ES" dirty="0" smtClean="0">
                <a:latin typeface="Avenir Next Condensed Regular"/>
                <a:cs typeface="Avenir Next Condensed Regular"/>
              </a:rPr>
              <a:t>: “</a:t>
            </a:r>
            <a:r>
              <a:rPr lang="es-ES" i="1" dirty="0" smtClean="0">
                <a:latin typeface="Avenir Next Condensed Regular"/>
                <a:cs typeface="Avenir Next Condensed Regular"/>
              </a:rPr>
              <a:t>las formas de pensamiento del pasado pueden ser estudiadas a partir de los restos materiales que documentamos en el presente</a:t>
            </a:r>
            <a:r>
              <a:rPr lang="es-ES" dirty="0" smtClean="0">
                <a:latin typeface="Avenir Next Condensed Regular"/>
                <a:cs typeface="Avenir Next Condensed Regular"/>
              </a:rPr>
              <a:t>”</a:t>
            </a:r>
            <a:endParaRPr lang="es-ES" i="1" dirty="0">
              <a:latin typeface="Avenir Next Condensed Regular"/>
              <a:cs typeface="Avenir Next Condensed Regular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2"/>
          <a:srcRect l="2265"/>
          <a:stretch/>
        </p:blipFill>
        <p:spPr>
          <a:xfrm>
            <a:off x="1278306" y="156737"/>
            <a:ext cx="2193348" cy="2523431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3471654" y="1612021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CAPACIDADES COGNITIVAS 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COMPARTIDAS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471654" y="2310836"/>
            <a:ext cx="2936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Acceso al pensamiento antiguo (A)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680171" y="85986"/>
            <a:ext cx="23669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Cómo los símbolos movilizan al cambio cultural o caracterizan su “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ethos</a:t>
            </a:r>
            <a:r>
              <a:rPr lang="es-ES" dirty="0" smtClean="0">
                <a:latin typeface="Avenir Next Condensed Regular"/>
                <a:cs typeface="Avenir Next Condensed Regular"/>
              </a:rPr>
              <a:t>”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6292556" y="420571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6473994" y="1383212"/>
            <a:ext cx="25731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Rol de la religión o sistemas de creencias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INSTITUCIONALIZADOS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423366" y="2838858"/>
            <a:ext cx="2623730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60000"/>
                </a:schemeClr>
              </a:gs>
              <a:gs pos="80000">
                <a:schemeClr val="accent6">
                  <a:shade val="93000"/>
                  <a:satMod val="130000"/>
                  <a:alpha val="60000"/>
                </a:schemeClr>
              </a:gs>
              <a:gs pos="100000">
                <a:schemeClr val="accent6">
                  <a:shade val="94000"/>
                  <a:satMod val="135000"/>
                  <a:alpha val="6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venir Next Condensed Regular"/>
                <a:cs typeface="Avenir Next Condensed Regular"/>
              </a:rPr>
              <a:t>EMERGENCIA DE LA COMPLEJIDAD</a:t>
            </a:r>
            <a:endParaRPr lang="es-ES" b="1" dirty="0">
              <a:latin typeface="Avenir Next Condensed Regular"/>
              <a:cs typeface="Avenir Next Condensed Regular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73994" y="4009517"/>
            <a:ext cx="26237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Reflejo de una capacidad cognitiva diferente a la racionalidad mítica del Paleolítico Superior y CR etnográficos.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20" name="Flecha derecha 19"/>
          <p:cNvSpPr/>
          <p:nvPr/>
        </p:nvSpPr>
        <p:spPr>
          <a:xfrm rot="5400000">
            <a:off x="7467600" y="1037950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lecha derecha 20"/>
          <p:cNvSpPr/>
          <p:nvPr/>
        </p:nvSpPr>
        <p:spPr>
          <a:xfrm rot="5400000">
            <a:off x="7467600" y="2349354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Flecha derecha 21"/>
          <p:cNvSpPr/>
          <p:nvPr/>
        </p:nvSpPr>
        <p:spPr>
          <a:xfrm rot="5400000">
            <a:off x="7467600" y="3630163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/>
          <p:cNvSpPr txBox="1"/>
          <p:nvPr/>
        </p:nvSpPr>
        <p:spPr>
          <a:xfrm>
            <a:off x="1278305" y="2838858"/>
            <a:ext cx="4760885" cy="646331"/>
          </a:xfrm>
          <a:prstGeom prst="rect">
            <a:avLst/>
          </a:prstGeom>
          <a:gradFill flip="none" rotWithShape="1">
            <a:gsLst>
              <a:gs pos="0">
                <a:schemeClr val="accent6">
                  <a:shade val="51000"/>
                  <a:satMod val="130000"/>
                  <a:alpha val="54000"/>
                </a:schemeClr>
              </a:gs>
              <a:gs pos="80000">
                <a:schemeClr val="accent6">
                  <a:shade val="93000"/>
                  <a:satMod val="130000"/>
                  <a:alpha val="54000"/>
                </a:schemeClr>
              </a:gs>
              <a:gs pos="100000">
                <a:schemeClr val="accent6">
                  <a:shade val="94000"/>
                  <a:satMod val="135000"/>
                  <a:alpha val="54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latin typeface="Avenir Next Condensed Regular"/>
                <a:cs typeface="Avenir Next Condensed Regular"/>
              </a:rPr>
              <a:t>ALMACENAMIENTO SIMBOLICO EXTERNO</a:t>
            </a:r>
          </a:p>
          <a:p>
            <a:pPr algn="ctr"/>
            <a:r>
              <a:rPr lang="es-ES" dirty="0" smtClean="0"/>
              <a:t>MEMORIA COLECTIVA </a:t>
            </a:r>
            <a:endParaRPr lang="es-ES" dirty="0"/>
          </a:p>
        </p:txBody>
      </p:sp>
      <p:sp>
        <p:nvSpPr>
          <p:cNvPr id="12" name="CuadroTexto 11"/>
          <p:cNvSpPr txBox="1"/>
          <p:nvPr/>
        </p:nvSpPr>
        <p:spPr>
          <a:xfrm>
            <a:off x="1278305" y="3501845"/>
            <a:ext cx="1235478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Avenir Next Condensed Regular"/>
                <a:cs typeface="Avenir Next Condensed Regular"/>
              </a:rPr>
              <a:t>ARTE RUPESTRE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967065" y="3501866"/>
            <a:ext cx="1072125" cy="64800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s-ES" sz="1600" dirty="0" smtClean="0">
                <a:latin typeface="Avenir Next Condensed Regular"/>
                <a:cs typeface="Avenir Next Condensed Regular"/>
              </a:rPr>
              <a:t>ESCRITURA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2562452" y="3501845"/>
            <a:ext cx="2317826" cy="646331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CULTURA DEL MATERIAL SIMBOLICO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562452" y="4173796"/>
            <a:ext cx="2317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5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ARTEFACTOS COMO SÍMBOLOS</a:t>
            </a:r>
            <a:endParaRPr lang="es-ES" sz="1500" dirty="0">
              <a:solidFill>
                <a:srgbClr val="FF6600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513784" y="4901064"/>
            <a:ext cx="23664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venir Next Condensed Regular"/>
                <a:cs typeface="Avenir Next Condensed Regular"/>
              </a:rPr>
              <a:t>S</a:t>
            </a:r>
            <a:r>
              <a:rPr lang="es-ES" dirty="0" smtClean="0">
                <a:latin typeface="Avenir Next Condensed Regular"/>
                <a:cs typeface="Avenir Next Condensed Regular"/>
              </a:rPr>
              <a:t>ociedades neolíticas y etnográficas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Sin escritura ni ciudades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1278306" y="4901064"/>
            <a:ext cx="1235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Sociedades CR-Razón mítica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4880280" y="5051796"/>
            <a:ext cx="115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>
                <a:latin typeface="Avenir Next Condensed Regular"/>
                <a:cs typeface="Avenir Next Condensed Regular"/>
              </a:rPr>
              <a:t>Sociedades Estatales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30" name="Flecha derecha 29"/>
          <p:cNvSpPr/>
          <p:nvPr/>
        </p:nvSpPr>
        <p:spPr>
          <a:xfrm rot="5400000">
            <a:off x="1583104" y="4375864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Flecha derecha 30"/>
          <p:cNvSpPr/>
          <p:nvPr/>
        </p:nvSpPr>
        <p:spPr>
          <a:xfrm rot="5400000">
            <a:off x="5376782" y="4375864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Flecha derecha 31"/>
          <p:cNvSpPr/>
          <p:nvPr/>
        </p:nvSpPr>
        <p:spPr>
          <a:xfrm rot="5400000">
            <a:off x="3339742" y="4569671"/>
            <a:ext cx="387615" cy="37109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9" name="Imagen 18" descr="Captura de pantalla 2016-10-25 a las 20.12.1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05" y="5885810"/>
            <a:ext cx="7865694" cy="96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79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10-25 a las 18.40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5" t="9276" r="7611" b="8146"/>
          <a:stretch/>
        </p:blipFill>
        <p:spPr>
          <a:xfrm>
            <a:off x="2981905" y="0"/>
            <a:ext cx="1875652" cy="2278363"/>
          </a:xfrm>
          <a:prstGeom prst="rect">
            <a:avLst/>
          </a:prstGeom>
        </p:spPr>
      </p:pic>
      <p:pic>
        <p:nvPicPr>
          <p:cNvPr id="6" name="Imagen 5" descr="Captura de pantalla 2016-10-25 a las 18.43.21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557" y="0"/>
            <a:ext cx="1725431" cy="225129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0" y="0"/>
            <a:ext cx="298190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Book"/>
                <a:cs typeface="Avenir Book"/>
              </a:rPr>
              <a:t>K. </a:t>
            </a:r>
            <a:r>
              <a:rPr lang="es-ES" dirty="0" err="1" smtClean="0">
                <a:latin typeface="Avenir Book"/>
                <a:cs typeface="Avenir Book"/>
              </a:rPr>
              <a:t>Flannery</a:t>
            </a:r>
            <a:r>
              <a:rPr lang="es-ES" dirty="0" smtClean="0">
                <a:latin typeface="Avenir Book"/>
                <a:cs typeface="Avenir Book"/>
              </a:rPr>
              <a:t> y J. Marcus</a:t>
            </a:r>
          </a:p>
          <a:p>
            <a:pPr marL="180975" indent="-180975">
              <a:buFont typeface="Arial"/>
              <a:buChar char="•"/>
            </a:pPr>
            <a:r>
              <a:rPr lang="es-ES" dirty="0" smtClean="0">
                <a:latin typeface="Avenir Next Condensed Regular"/>
                <a:cs typeface="Avenir Next Condensed Regular"/>
              </a:rPr>
              <a:t>Complementación al estudio de los mecanismos adaptativos</a:t>
            </a:r>
          </a:p>
          <a:p>
            <a:pPr marL="180975" indent="-180975">
              <a:buFont typeface="Arial"/>
              <a:buChar char="•"/>
            </a:pPr>
            <a:r>
              <a:rPr lang="es-ES" dirty="0">
                <a:latin typeface="Avenir Next Condensed Regular"/>
                <a:cs typeface="Avenir Next Condensed Regular"/>
              </a:rPr>
              <a:t>L</a:t>
            </a:r>
            <a:r>
              <a:rPr lang="es-ES" dirty="0" smtClean="0">
                <a:latin typeface="Avenir Next Condensed Regular"/>
                <a:cs typeface="Avenir Next Condensed Regular"/>
              </a:rPr>
              <a:t>a </a:t>
            </a:r>
            <a:r>
              <a:rPr lang="es-ES" dirty="0">
                <a:latin typeface="Avenir Next Condensed Regular"/>
                <a:cs typeface="Avenir Next Condensed Regular"/>
              </a:rPr>
              <a:t>Arqueología Cognitiva debería ocuparse de todos aquellos aspectos de la cultura antigua que son producto de la mente </a:t>
            </a:r>
            <a:r>
              <a:rPr lang="es-ES" dirty="0" smtClean="0">
                <a:latin typeface="Avenir Next Condensed Regular"/>
                <a:cs typeface="Avenir Next Condensed Regular"/>
              </a:rPr>
              <a:t>humana (A)</a:t>
            </a:r>
            <a:endParaRPr lang="es-ES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0" y="2308324"/>
            <a:ext cx="9144000" cy="844431"/>
          </a:xfrm>
          <a:gradFill flip="none" rotWithShape="1">
            <a:gsLst>
              <a:gs pos="0">
                <a:schemeClr val="dk1">
                  <a:tint val="50000"/>
                  <a:satMod val="300000"/>
                  <a:alpha val="57000"/>
                </a:schemeClr>
              </a:gs>
              <a:gs pos="35000">
                <a:schemeClr val="dk1">
                  <a:tint val="37000"/>
                  <a:satMod val="300000"/>
                  <a:alpha val="57000"/>
                </a:schemeClr>
              </a:gs>
              <a:gs pos="100000">
                <a:schemeClr val="dk1">
                  <a:tint val="15000"/>
                  <a:satMod val="350000"/>
                  <a:alpha val="57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CRÍTICAS AL ENFOQUE PROCESUAL COGNITIVO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71120" y="4265755"/>
            <a:ext cx="22349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VOLUNTAD DE PROCESUALISMO</a:t>
            </a:r>
          </a:p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(Interés en la objetividad)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4224" y="5499255"/>
            <a:ext cx="142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Antagonismo a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emprirismo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procesualista</a:t>
            </a: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695224" y="4078397"/>
            <a:ext cx="5195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“</a:t>
            </a:r>
            <a:r>
              <a:rPr lang="es-ES" i="1" dirty="0" smtClean="0">
                <a:latin typeface="Avenir Next Condensed Regular"/>
                <a:cs typeface="Avenir Next Condensed Regular"/>
              </a:rPr>
              <a:t>El </a:t>
            </a:r>
            <a:r>
              <a:rPr lang="es-ES" i="1" dirty="0">
                <a:latin typeface="Avenir Next Condensed Regular"/>
                <a:cs typeface="Avenir Next Condensed Regular"/>
              </a:rPr>
              <a:t>registro arqueológico conserva acciones, no </a:t>
            </a:r>
            <a:r>
              <a:rPr lang="es-ES" i="1" dirty="0" smtClean="0">
                <a:latin typeface="Avenir Next Condensed Regular"/>
                <a:cs typeface="Avenir Next Condensed Regular"/>
              </a:rPr>
              <a:t>pensamien</a:t>
            </a:r>
            <a:r>
              <a:rPr lang="es-ES" dirty="0" smtClean="0">
                <a:latin typeface="Avenir Next Condensed Regular"/>
                <a:cs typeface="Avenir Next Condensed Regular"/>
              </a:rPr>
              <a:t>tos” </a:t>
            </a: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(</a:t>
            </a:r>
            <a:r>
              <a:rPr lang="es-ES" dirty="0" err="1">
                <a:latin typeface="Avenir Next Condensed Regular"/>
                <a:cs typeface="Avenir Next Condensed Regular"/>
              </a:rPr>
              <a:t>Binford</a:t>
            </a:r>
            <a:r>
              <a:rPr lang="es-ES" dirty="0">
                <a:latin typeface="Avenir Next Condensed Regular"/>
                <a:cs typeface="Avenir Next Condensed Regular"/>
              </a:rPr>
              <a:t> 1965)</a:t>
            </a:r>
            <a:r>
              <a:rPr lang="es-ES" dirty="0" smtClean="0">
                <a:latin typeface="Avenir Next Condensed Regular"/>
                <a:cs typeface="Avenir Next Condensed Regular"/>
              </a:rPr>
              <a:t>.</a:t>
            </a:r>
            <a:endParaRPr lang="es-ES_tradnl" dirty="0">
              <a:latin typeface="Avenir Next Condensed Regular"/>
              <a:cs typeface="Avenir Next Condensed Regular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664749" y="5378755"/>
            <a:ext cx="1459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Condensed Regular"/>
                <a:cs typeface="Avenir Next Condensed Regular"/>
              </a:rPr>
              <a:t>Estudio objetivo de la subjetividad extinta</a:t>
            </a:r>
            <a:endParaRPr lang="es-ES" dirty="0">
              <a:latin typeface="Avenir Next Condensed Regular"/>
              <a:cs typeface="Avenir Next Condensed Regular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95224" y="5191397"/>
            <a:ext cx="5258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venir Next Condensed Regular"/>
                <a:cs typeface="Avenir Next Condensed Regular"/>
              </a:rPr>
              <a:t>Existe una </a:t>
            </a:r>
            <a:r>
              <a:rPr lang="es-ES" dirty="0">
                <a:latin typeface="Avenir Next Condensed Regular"/>
                <a:cs typeface="Avenir Next Condensed Regular"/>
              </a:rPr>
              <a:t>contradicción </a:t>
            </a:r>
            <a:r>
              <a:rPr lang="es-ES" dirty="0" smtClean="0">
                <a:latin typeface="Avenir Next Condensed Regular"/>
                <a:cs typeface="Avenir Next Condensed Regular"/>
              </a:rPr>
              <a:t>al </a:t>
            </a:r>
            <a:r>
              <a:rPr lang="es-ES" dirty="0">
                <a:latin typeface="Avenir Next Condensed Regular"/>
                <a:cs typeface="Avenir Next Condensed Regular"/>
              </a:rPr>
              <a:t>proponer que tanto “nosotros”, en el presente, como los “otros”, en el pasado, contamos con dispositivos de percepción determinados culturalmente, y al mismo tiempo pretender la posibilidad de una teoría coherente y universal acerca del pensamiento de “los otros”</a:t>
            </a:r>
            <a:r>
              <a:rPr lang="es-ES" dirty="0" smtClean="0">
                <a:latin typeface="Avenir Next Condensed Regular"/>
                <a:cs typeface="Avenir Next Condensed Regular"/>
              </a:rPr>
              <a:t>.</a:t>
            </a:r>
            <a:endParaRPr lang="es-ES_tradnl" dirty="0">
              <a:latin typeface="Avenir Next Condensed Regular"/>
              <a:cs typeface="Avenir Next Condensed Regular"/>
            </a:endParaRPr>
          </a:p>
        </p:txBody>
      </p:sp>
      <p:sp>
        <p:nvSpPr>
          <p:cNvPr id="14" name="Flecha derecha 13"/>
          <p:cNvSpPr/>
          <p:nvPr/>
        </p:nvSpPr>
        <p:spPr>
          <a:xfrm rot="5400000">
            <a:off x="502888" y="5199658"/>
            <a:ext cx="387615" cy="371093"/>
          </a:xfrm>
          <a:prstGeom prst="rightArrow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 izquierda y derecha 14"/>
          <p:cNvSpPr/>
          <p:nvPr/>
        </p:nvSpPr>
        <p:spPr>
          <a:xfrm>
            <a:off x="1344109" y="5813508"/>
            <a:ext cx="494827" cy="362846"/>
          </a:xfrm>
          <a:prstGeom prst="leftRightArrow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Flecha derecha 15"/>
          <p:cNvSpPr/>
          <p:nvPr/>
        </p:nvSpPr>
        <p:spPr>
          <a:xfrm rot="5400000">
            <a:off x="2148018" y="5119901"/>
            <a:ext cx="387615" cy="371093"/>
          </a:xfrm>
          <a:prstGeom prst="rightArrow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CuadroTexto 16"/>
          <p:cNvSpPr txBox="1"/>
          <p:nvPr/>
        </p:nvSpPr>
        <p:spPr>
          <a:xfrm>
            <a:off x="635029" y="3222762"/>
            <a:ext cx="17318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latin typeface="Avenir Next Regular"/>
                <a:cs typeface="Avenir Next Regular"/>
              </a:rPr>
              <a:t>OBJETOS COMO SÍMBOLOS</a:t>
            </a:r>
            <a:endParaRPr lang="es-ES" dirty="0">
              <a:latin typeface="Avenir Next Regular"/>
              <a:cs typeface="Avenir Next Regular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695224" y="3409049"/>
            <a:ext cx="5195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latin typeface="Avenir Next Regular"/>
                <a:cs typeface="Avenir Next Regular"/>
              </a:rPr>
              <a:t>Contienen, transportan, conservan significado</a:t>
            </a:r>
            <a:endParaRPr lang="es-ES" dirty="0">
              <a:latin typeface="Avenir Next Regular"/>
              <a:cs typeface="Avenir Next Regular"/>
            </a:endParaRPr>
          </a:p>
        </p:txBody>
      </p:sp>
      <p:sp>
        <p:nvSpPr>
          <p:cNvPr id="19" name="Flecha izquierda y derecha 18"/>
          <p:cNvSpPr/>
          <p:nvPr/>
        </p:nvSpPr>
        <p:spPr>
          <a:xfrm>
            <a:off x="2654231" y="3596958"/>
            <a:ext cx="494827" cy="362846"/>
          </a:xfrm>
          <a:prstGeom prst="leftRightArrow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  <a:alpha val="73000"/>
                </a:schemeClr>
              </a:gs>
              <a:gs pos="35000">
                <a:schemeClr val="dk1">
                  <a:tint val="37000"/>
                  <a:satMod val="300000"/>
                  <a:alpha val="73000"/>
                </a:schemeClr>
              </a:gs>
              <a:gs pos="100000">
                <a:schemeClr val="dk1">
                  <a:tint val="15000"/>
                  <a:satMod val="350000"/>
                  <a:alpha val="73000"/>
                </a:schemeClr>
              </a:gs>
            </a:gsLst>
            <a:lin ang="16200000" scaled="1"/>
            <a:tileRect/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4093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>
            <a:alphaModFix amt="8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"/>
                    </a14:imgEffect>
                    <a14:imgEffect>
                      <a14:colorTemperature colorTemp="8239"/>
                    </a14:imgEffect>
                    <a14:imgEffect>
                      <a14:saturation sat="117000"/>
                    </a14:imgEffect>
                    <a14:imgEffect>
                      <a14:brightnessContrast bright="37000" contrast="2000"/>
                    </a14:imgEffect>
                  </a14:imgLayer>
                </a14:imgProps>
              </a:ext>
            </a:extLst>
          </a:blip>
          <a:srcRect l="8569" t="4279" r="11882" b="5141"/>
          <a:stretch/>
        </p:blipFill>
        <p:spPr>
          <a:xfrm>
            <a:off x="0" y="3537750"/>
            <a:ext cx="9144000" cy="332025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6494"/>
            <a:ext cx="9144000" cy="1245222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Autofit/>
          </a:bodyPr>
          <a:lstStyle/>
          <a:p>
            <a:r>
              <a:rPr lang="es-ES" sz="3600" dirty="0" smtClean="0">
                <a:solidFill>
                  <a:srgbClr val="FF6600"/>
                </a:solidFill>
                <a:latin typeface="Avenir Book"/>
                <a:cs typeface="Avenir Book"/>
              </a:rPr>
              <a:t>Y el concepto de ARTE: ¿aplica?</a:t>
            </a:r>
            <a:br>
              <a:rPr lang="es-ES" sz="3600" dirty="0" smtClean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s-ES" sz="2400" spc="600" dirty="0" smtClean="0">
                <a:latin typeface="Avenir Next Condensed Regular"/>
                <a:cs typeface="Avenir Next Condensed Regular"/>
              </a:rPr>
              <a:t>CONSIDERACIONES CRÍTICAS EN TORNO AL  </a:t>
            </a:r>
            <a:r>
              <a:rPr lang="es-ES" sz="2400" dirty="0" smtClean="0">
                <a:latin typeface="Avenir Next Condensed Regular"/>
                <a:cs typeface="Avenir Next Condensed Regular"/>
              </a:rPr>
              <a:t/>
            </a:r>
            <a:br>
              <a:rPr lang="es-ES" sz="2400" dirty="0" smtClean="0">
                <a:latin typeface="Avenir Next Condensed Regular"/>
                <a:cs typeface="Avenir Next Condensed Regular"/>
              </a:rPr>
            </a:br>
            <a:r>
              <a:rPr lang="es-ES" sz="2000" spc="6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USO DE LA CATEGORÍA DE ARTE EN ARQUEOLOGÍA</a:t>
            </a:r>
            <a:endParaRPr lang="es-ES" sz="3200" spc="6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261716"/>
            <a:ext cx="9143999" cy="35707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Se preguntan Bermejo  y </a:t>
            </a:r>
            <a:r>
              <a:rPr lang="es-ES" sz="1800" dirty="0" err="1" smtClean="0">
                <a:latin typeface="Avenir Next Condensed Regular"/>
                <a:cs typeface="Avenir Next Condensed Regular"/>
              </a:rPr>
              <a:t>Llinares</a:t>
            </a:r>
            <a:r>
              <a:rPr lang="es-ES" sz="1800" dirty="0" smtClean="0">
                <a:latin typeface="Avenir Next Condensed Regular"/>
                <a:cs typeface="Avenir Next Condensed Regular"/>
              </a:rPr>
              <a:t>: ¿Puede el o la arqueóloga hablar de </a:t>
            </a:r>
            <a:r>
              <a:rPr lang="es-ES" sz="1800" i="1" dirty="0" smtClean="0">
                <a:latin typeface="Avenir Next Condensed Regular"/>
                <a:cs typeface="Avenir Next Condensed Regular"/>
              </a:rPr>
              <a:t>arte</a:t>
            </a:r>
            <a:r>
              <a:rPr lang="es-ES" sz="1800" dirty="0" smtClean="0">
                <a:latin typeface="Avenir Next Condensed Regular"/>
                <a:cs typeface="Avenir Next Condensed Regular"/>
              </a:rPr>
              <a:t> en el pasado?</a:t>
            </a:r>
          </a:p>
          <a:p>
            <a:pPr algn="just">
              <a:buFont typeface="Wingdings" charset="0"/>
              <a:buChar char="Ø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Dos problemas previos: </a:t>
            </a:r>
            <a:r>
              <a:rPr lang="es-ES" sz="18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lenguaje y pensamiento</a:t>
            </a:r>
            <a:r>
              <a:rPr lang="es-ES" sz="1800" dirty="0" smtClean="0">
                <a:latin typeface="Avenir Next Condensed Regular"/>
                <a:cs typeface="Avenir Next Condensed Regular"/>
              </a:rPr>
              <a:t>. </a:t>
            </a:r>
          </a:p>
          <a:p>
            <a:pPr marL="514350" indent="-514350" algn="just">
              <a:buAutoNum type="alphaLcParenR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El pensamiento desborda al lenguaje (Husserl: significación y expresión)</a:t>
            </a:r>
          </a:p>
          <a:p>
            <a:pPr marL="514350" indent="-514350" algn="just">
              <a:buAutoNum type="alphaLcParenR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Los limites del lenguaje aprendido, son los límites de mi mundo (Wittgenstein: juegos de lenguaje, visión de mundo-&gt;integración/separación realidad social-&gt;El significado de una palabra reside en su uso</a:t>
            </a:r>
          </a:p>
          <a:p>
            <a:pPr algn="just">
              <a:buFont typeface="Wingdings" charset="0"/>
              <a:buChar char="Ø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Identificación obra de arte en arqueología &lt;- FACTORES de Ambigüedad:</a:t>
            </a:r>
          </a:p>
          <a:p>
            <a:pPr marL="514350" indent="-514350" algn="just">
              <a:buAutoNum type="alphaLcParenR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Definición difusa de arte</a:t>
            </a:r>
          </a:p>
          <a:p>
            <a:pPr marL="514350" indent="-514350" algn="just">
              <a:buAutoNum type="alphaLcParenR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Dificultades generados por la propia biografía (propio lenguaje, cultura, visión política, etc.)</a:t>
            </a:r>
          </a:p>
          <a:p>
            <a:pPr marL="514350" indent="-514350" algn="just">
              <a:buAutoNum type="alphaLcParenR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Objetos provenientes de otro tiempo, otros grupos, otras culturas, otras </a:t>
            </a:r>
            <a:r>
              <a:rPr lang="es-ES" sz="1800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sociedades!!! </a:t>
            </a:r>
            <a:r>
              <a:rPr lang="es-ES" sz="1800" b="1" dirty="0" smtClean="0">
                <a:solidFill>
                  <a:schemeClr val="bg1"/>
                </a:solidFill>
                <a:latin typeface="Avenir Next Condensed Regular"/>
                <a:cs typeface="Avenir Next Condensed Regular"/>
              </a:rPr>
              <a:t>OTRA SUBJETIVIDAD</a:t>
            </a:r>
          </a:p>
          <a:p>
            <a:pPr marL="514350" indent="-514350" algn="just">
              <a:buAutoNum type="alphaLcParenR"/>
            </a:pPr>
            <a:r>
              <a:rPr lang="es-ES" sz="1800" dirty="0" smtClean="0">
                <a:latin typeface="Avenir Next Condensed Regular"/>
                <a:cs typeface="Avenir Next Condensed Regular"/>
              </a:rPr>
              <a:t>Podría o no existir una idea de arte, de existir podría ser otra.</a:t>
            </a:r>
          </a:p>
        </p:txBody>
      </p:sp>
    </p:spTree>
    <p:extLst>
      <p:ext uri="{BB962C8B-B14F-4D97-AF65-F5344CB8AC3E}">
        <p14:creationId xmlns:p14="http://schemas.microsoft.com/office/powerpoint/2010/main" val="3192590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496" y="5940088"/>
            <a:ext cx="5484336" cy="912611"/>
          </a:xfrm>
        </p:spPr>
        <p:txBody>
          <a:bodyPr>
            <a:noAutofit/>
          </a:bodyPr>
          <a:lstStyle/>
          <a:p>
            <a:pPr algn="l"/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“A pesar de ser hijo de un talabartero del </a:t>
            </a:r>
            <a:r>
              <a:rPr lang="es-ES" sz="1800" i="1" dirty="0" err="1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Köniberg</a:t>
            </a:r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 del siglo XVIII,</a:t>
            </a:r>
            <a:b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</a:br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 Kant no supo apreciar el valor estético de la artesanía”􏰛</a:t>
            </a:r>
            <a:r>
              <a:rPr lang="es-ES" sz="1800" i="1" dirty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􏰅</a:t>
            </a:r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􏰂</a:t>
            </a:r>
            <a:b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</a:br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􏰋 </a:t>
            </a:r>
            <a:r>
              <a:rPr lang="es-ES" sz="1800" i="1" dirty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􏰝􏰕􏰎</a:t>
            </a:r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􏰆</a:t>
            </a:r>
            <a:r>
              <a:rPr lang="es-ES" sz="18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(Bermejo y </a:t>
            </a:r>
            <a:r>
              <a:rPr lang="es-ES" sz="1800" dirty="0" err="1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Llinares</a:t>
            </a:r>
            <a:r>
              <a:rPr lang="es-ES" sz="18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 2006: 128)</a:t>
            </a:r>
            <a:r>
              <a:rPr lang="es-ES" sz="1800" i="1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􏰋</a:t>
            </a:r>
            <a:endParaRPr lang="es-ES" sz="1800" i="1" dirty="0">
              <a:solidFill>
                <a:srgbClr val="FF6600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0" y="0"/>
            <a:ext cx="3067932" cy="5940088"/>
          </a:xfrm>
          <a:prstGeom prst="rect">
            <a:avLst/>
          </a:prstGeom>
          <a:solidFill>
            <a:srgbClr val="262626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DEFINICIÓN DE ARTE KANTIANA</a:t>
            </a:r>
          </a:p>
          <a:p>
            <a:pPr algn="just" defTabSz="914400"/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(Crítica del Juicio)</a:t>
            </a:r>
          </a:p>
          <a:p>
            <a:pPr marL="180975" indent="-180975" algn="just" defTabSz="914400">
              <a:buFont typeface="Wingdings" charset="0"/>
              <a:buChar char="Ø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Influencia teoría de la estética (Baumgarten s. XVIII): lo sensible, sensaciones, sentidos.</a:t>
            </a:r>
          </a:p>
          <a:p>
            <a:pPr marL="180975" indent="-180975" algn="just" defTabSz="914400">
              <a:buFont typeface="Wingdings" charset="0"/>
              <a:buChar char="Ø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Kant: lo bello=próximo a lo sensible o sublime.</a:t>
            </a:r>
          </a:p>
          <a:p>
            <a:pPr marL="180975" indent="-180975" algn="just" defTabSz="914400">
              <a:buFont typeface="Wingdings" charset="0"/>
              <a:buChar char="Ø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Para que un objeto o percepción pueda ser considerado como ARTE, debe tener </a:t>
            </a:r>
            <a:r>
              <a:rPr lang="es-ES" sz="2000" b="1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algo en común</a:t>
            </a:r>
          </a:p>
          <a:p>
            <a:pPr marL="180975" indent="-180975" algn="just" defTabSz="914400">
              <a:buFont typeface="Wingdings" charset="0"/>
              <a:buChar char="Ø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Las Condiciones de KANT:</a:t>
            </a:r>
          </a:p>
          <a:p>
            <a:pPr marL="180975" indent="-180975" algn="just" defTabSz="914400">
              <a:buFontTx/>
              <a:buAutoNum type="arabicPeriod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Debe ser OBRA: hecho por Ser Humano. </a:t>
            </a:r>
          </a:p>
          <a:p>
            <a:pPr marL="180975" indent="-180975" algn="just" defTabSz="914400">
              <a:buFontTx/>
              <a:buAutoNum type="arabicPeriod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Cerrada y completa: totalidad</a:t>
            </a:r>
          </a:p>
          <a:p>
            <a:pPr marL="180975" indent="-180975" algn="just" defTabSz="914400">
              <a:buFontTx/>
              <a:buAutoNum type="arabicPeriod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Sin finalidad (NO OBJS ÚTILES)</a:t>
            </a:r>
          </a:p>
          <a:p>
            <a:pPr marL="180975" indent="-180975" algn="just" defTabSz="914400">
              <a:buFontTx/>
              <a:buAutoNum type="arabicPeriod"/>
            </a:pPr>
            <a:r>
              <a:rPr lang="es-ES" sz="20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Voluntad de representar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208133" y="119616"/>
            <a:ext cx="5828655" cy="2031325"/>
          </a:xfrm>
          <a:prstGeom prst="rect">
            <a:avLst/>
          </a:prstGeom>
          <a:solidFill>
            <a:srgbClr val="660066"/>
          </a:solidFill>
        </p:spPr>
        <p:txBody>
          <a:bodyPr wrap="square" rtlCol="0">
            <a:spAutoFit/>
          </a:bodyPr>
          <a:lstStyle/>
          <a:p>
            <a:pPr algn="just" defTabSz="914400"/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ANTROPOLOGÍA DEL ARTE</a:t>
            </a:r>
          </a:p>
          <a:p>
            <a:pPr marL="285750" indent="-285750" algn="just" defTabSz="914400">
              <a:buFont typeface="Wingdings" charset="0"/>
              <a:buChar char="Ø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Superar etnocentrismo</a:t>
            </a:r>
          </a:p>
          <a:p>
            <a:pPr marL="285750" indent="-285750" algn="just" defTabSz="914400">
              <a:buFont typeface="Wingdings" charset="0"/>
              <a:buChar char="Ø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Ajuste inclusivo para objetos: categorías transculturales</a:t>
            </a:r>
          </a:p>
          <a:p>
            <a:pPr marL="285750" indent="-285750" algn="just" defTabSz="914400">
              <a:buFont typeface="Wingdings" charset="0"/>
              <a:buChar char="Ø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Howard </a:t>
            </a:r>
            <a:r>
              <a:rPr lang="es-ES" dirty="0" err="1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Morphy</a:t>
            </a: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(1994) 3 propiedades: iconográfica, estética y funcional “</a:t>
            </a:r>
            <a:r>
              <a:rPr lang="es-ES" i="1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objetos con propiedades semánticas y/o estéticas que son utilizados para propósitos </a:t>
            </a:r>
            <a:r>
              <a:rPr lang="es-ES" i="1" dirty="0" err="1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presentacionales</a:t>
            </a:r>
            <a:r>
              <a:rPr lang="es-ES" i="1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o representacionales.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208133" y="2169475"/>
            <a:ext cx="5828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DIFICULTAD PARA LA ARQUEOLOGÍA</a:t>
            </a:r>
          </a:p>
          <a:p>
            <a:pPr marL="285750" indent="-285750" defTabSz="914400">
              <a:buFont typeface="Wingdings" charset="0"/>
              <a:buChar char="Ø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Distinguir lo funcional de lo estético. Ej. </a:t>
            </a:r>
            <a:r>
              <a:rPr lang="es-ES" dirty="0" err="1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Pta</a:t>
            </a: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 proyectil</a:t>
            </a:r>
          </a:p>
          <a:p>
            <a:pPr marL="285750" indent="-285750" defTabSz="914400">
              <a:buFont typeface="Wingdings" charset="0"/>
              <a:buChar char="Ø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No todo necesariamente expresa un significado (idea de expresión de Husserl o Juegos de lenguaje de Wittgenstein)</a:t>
            </a:r>
          </a:p>
          <a:p>
            <a:pPr marL="285750" indent="-285750" defTabSz="914400">
              <a:buFont typeface="Wingdings" charset="0"/>
              <a:buChar char="Ø"/>
            </a:pPr>
            <a:r>
              <a:rPr lang="es-ES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Es posible acceder al contenido representativo si conocemos las claves de la iconografía (</a:t>
            </a: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significados)</a:t>
            </a:r>
          </a:p>
          <a:p>
            <a:pPr marL="285750" indent="-285750" defTabSz="914400">
              <a:buFont typeface="Wingdings" charset="0"/>
              <a:buChar char="Ø"/>
            </a:pPr>
            <a:r>
              <a:rPr lang="es-ES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Pero… además: el significado no es neutro. Puede ser múltiple: sujetos, colectivos… etc.</a:t>
            </a:r>
            <a:endParaRPr lang="es-ES" dirty="0">
              <a:solidFill>
                <a:prstClr val="white"/>
              </a:solidFill>
              <a:latin typeface="Avenir Next Condensed Regular"/>
              <a:cs typeface="Avenir Next Condensed Regular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1149" y="4477799"/>
            <a:ext cx="3832851" cy="237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58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6-10-19 a las 0.02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1626"/>
            <a:ext cx="9144000" cy="2102069"/>
          </a:xfrm>
          <a:prstGeom prst="rect">
            <a:avLst/>
          </a:prstGeom>
        </p:spPr>
      </p:pic>
      <p:pic>
        <p:nvPicPr>
          <p:cNvPr id="7" name="Imagen 6" descr="Captura de pantalla 2016-10-19 a las 0.05.4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22770"/>
            <a:ext cx="9144000" cy="1431689"/>
          </a:xfrm>
          <a:prstGeom prst="rect">
            <a:avLst/>
          </a:prstGeom>
        </p:spPr>
      </p:pic>
      <p:pic>
        <p:nvPicPr>
          <p:cNvPr id="6" name="Imagen 5" descr="Captura de pantalla 2016-10-18 a las 23.59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95132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81437" y="5858540"/>
            <a:ext cx="88079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Pero </a:t>
            </a:r>
            <a:r>
              <a:rPr lang="es-ES" sz="2000" dirty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en arqueología </a:t>
            </a:r>
            <a:r>
              <a:rPr lang="es-ES" sz="2000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¿El análisis artístico agota la información sociológica o histórica? </a:t>
            </a:r>
          </a:p>
          <a:p>
            <a:r>
              <a:rPr lang="es-ES" sz="2000" dirty="0" smtClean="0">
                <a:solidFill>
                  <a:srgbClr val="16FF0D"/>
                </a:solidFill>
                <a:latin typeface="Avenir Next Condensed Regular"/>
                <a:cs typeface="Avenir Next Condensed Regular"/>
              </a:rPr>
              <a:t>Si el fin de la arqueología es el estudio de las sociedades mediante el residuo material de sus acciones, ¿Es la explicación del arte un fin propio?</a:t>
            </a:r>
            <a:endParaRPr lang="es-ES" sz="2000" dirty="0">
              <a:solidFill>
                <a:srgbClr val="16FF0D"/>
              </a:solidFill>
              <a:latin typeface="Avenir Next Condensed Regular"/>
              <a:cs typeface="Avenir Next Condensed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52981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0402" y="84968"/>
            <a:ext cx="8579587" cy="1143000"/>
          </a:xfrm>
        </p:spPr>
        <p:txBody>
          <a:bodyPr>
            <a:noAutofit/>
          </a:bodyPr>
          <a:lstStyle/>
          <a:p>
            <a:r>
              <a:rPr lang="es-ES" sz="3200" dirty="0" smtClean="0">
                <a:latin typeface="Avenir Book"/>
                <a:cs typeface="Avenir Book"/>
              </a:rPr>
              <a:t>EL CASO DE LA “DIOSA MADRE”</a:t>
            </a:r>
            <a:br>
              <a:rPr lang="es-ES" sz="3200" dirty="0" smtClean="0">
                <a:latin typeface="Avenir Book"/>
                <a:cs typeface="Avenir Book"/>
              </a:rPr>
            </a:br>
            <a:r>
              <a:rPr lang="es-ES" sz="3200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las venus paleolíticas </a:t>
            </a:r>
            <a:endParaRPr lang="es-ES" sz="3200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5459" y="1227968"/>
            <a:ext cx="8964626" cy="3615068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>
                <a:latin typeface="Avenir Next Condensed Regular"/>
                <a:cs typeface="Avenir Next Condensed Regular"/>
              </a:rPr>
              <a:t>Abundancia -&gt; explicación -&gt; Diosa Madre Universal (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Dietrich</a:t>
            </a:r>
            <a:r>
              <a:rPr lang="es-ES" dirty="0" smtClean="0">
                <a:latin typeface="Avenir Next Condensed Regular"/>
                <a:cs typeface="Avenir Next Condensed Regular"/>
              </a:rPr>
              <a:t> 1913)</a:t>
            </a:r>
          </a:p>
          <a:p>
            <a:pPr marL="0" indent="0">
              <a:buNone/>
            </a:pPr>
            <a:endParaRPr lang="es-ES" dirty="0" smtClean="0">
              <a:latin typeface="Avenir Next Condensed Regular"/>
              <a:cs typeface="Avenir Next Condensed Regular"/>
            </a:endParaRP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Etiquetas falsas -&gt; sustancia narrativa: permite comprender la realidad histórica desde un punto de vista (no un objeto concreto o hecho real): Patriarcal</a:t>
            </a:r>
          </a:p>
          <a:p>
            <a:endParaRPr lang="es-ES" dirty="0" smtClean="0">
              <a:latin typeface="Avenir Next Condensed Regular"/>
              <a:cs typeface="Avenir Next Condensed Regular"/>
            </a:endParaRPr>
          </a:p>
          <a:p>
            <a:r>
              <a:rPr lang="es-ES" dirty="0" smtClean="0">
                <a:latin typeface="Avenir Next Condensed Regular"/>
                <a:cs typeface="Avenir Next Condensed Regular"/>
              </a:rPr>
              <a:t>Revolución Neolítica -&gt; Cadenas de razonamientos: producción de alimentos &gt; “hombre” preocupado por fertilidad </a:t>
            </a:r>
            <a:r>
              <a:rPr lang="es-ES" dirty="0">
                <a:latin typeface="Avenir Next Condensed Regular"/>
                <a:cs typeface="Avenir Next Condensed Regular"/>
              </a:rPr>
              <a:t>(indemostrable) </a:t>
            </a:r>
            <a:r>
              <a:rPr lang="es-ES" dirty="0" smtClean="0">
                <a:latin typeface="Avenir Next Condensed Regular"/>
                <a:cs typeface="Avenir Next Condensed Regular"/>
              </a:rPr>
              <a:t>&gt; religión neolítica matriarcal: basada en la fecundidad (mujer=fertilidad, función reproductora)&gt;Diosa Madre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87356"/>
            <a:ext cx="5869920" cy="216239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600" y="4419600"/>
            <a:ext cx="3327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854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23678" y="3919872"/>
            <a:ext cx="738942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400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¿DEBIERA A </a:t>
            </a:r>
            <a:r>
              <a:rPr lang="es-ES" sz="2400" dirty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LA </a:t>
            </a:r>
            <a:r>
              <a:rPr lang="es-ES" sz="2400" dirty="0" smtClean="0">
                <a:solidFill>
                  <a:prstClr val="white"/>
                </a:solidFill>
                <a:latin typeface="Avenir Next Condensed Regular"/>
                <a:cs typeface="Avenir Next Condensed Regular"/>
              </a:rPr>
              <a:t>ARQUEOLOGÍA INTERESARLE UNICAMENTE EL ANÁLISIS DE LA EXPRESIÓN ARTÍSTICA DE LOS MATERIALES  CON “IMÁGENES”?</a:t>
            </a:r>
            <a:endParaRPr lang="es-ES" sz="2400" dirty="0">
              <a:solidFill>
                <a:prstClr val="white"/>
              </a:solidFill>
              <a:latin typeface="Avenir Next Condensed Regular"/>
              <a:cs typeface="Avenir Next Condensed Regular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7930" y="5325857"/>
            <a:ext cx="877494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S" sz="2400" dirty="0">
                <a:solidFill>
                  <a:srgbClr val="FF6600"/>
                </a:solidFill>
                <a:latin typeface="Avenir Book"/>
                <a:cs typeface="Avenir Book"/>
              </a:rPr>
              <a:t>INFORMACION </a:t>
            </a:r>
            <a:r>
              <a:rPr lang="es-ES" sz="2400" dirty="0" smtClean="0">
                <a:solidFill>
                  <a:srgbClr val="FF6600"/>
                </a:solidFill>
                <a:latin typeface="Avenir Book"/>
                <a:cs typeface="Avenir Book"/>
              </a:rPr>
              <a:t>SOCIAL:</a:t>
            </a:r>
            <a:endParaRPr lang="es-ES" sz="2400" dirty="0">
              <a:solidFill>
                <a:srgbClr val="FF6600"/>
              </a:solidFill>
              <a:latin typeface="Avenir Book"/>
              <a:cs typeface="Avenir Book"/>
            </a:endParaRPr>
          </a:p>
          <a:p>
            <a:pPr algn="ctr" defTabSz="914400"/>
            <a:r>
              <a:rPr lang="es-ES" sz="2400" dirty="0">
                <a:solidFill>
                  <a:srgbClr val="FF6600"/>
                </a:solidFill>
                <a:latin typeface="Avenir Book"/>
                <a:cs typeface="Avenir Book"/>
              </a:rPr>
              <a:t>LO ESTÉTICO NO AGOTA LA INFORMACIÓN QUE PUEDE OFRECER UNA IMAGEN</a:t>
            </a:r>
            <a:endParaRPr lang="es-ES" sz="2400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b="17150"/>
          <a:stretch/>
        </p:blipFill>
        <p:spPr>
          <a:xfrm>
            <a:off x="2977212" y="170038"/>
            <a:ext cx="3640676" cy="3652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72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1911" y="130572"/>
            <a:ext cx="7691463" cy="1032706"/>
          </a:xfrm>
        </p:spPr>
        <p:txBody>
          <a:bodyPr>
            <a:noAutofit/>
          </a:bodyPr>
          <a:lstStyle/>
          <a:p>
            <a:r>
              <a:rPr lang="es-ES" sz="2400" dirty="0" smtClean="0">
                <a:latin typeface="Avenir Next Condensed Regular"/>
                <a:cs typeface="Avenir Next Condensed Regular"/>
              </a:rPr>
              <a:t>Teorías arqueológicas para el estudio de los sistemas simbólicos</a:t>
            </a:r>
            <a:br>
              <a:rPr lang="es-ES" sz="2400" dirty="0" smtClean="0">
                <a:latin typeface="Avenir Next Condensed Regular"/>
                <a:cs typeface="Avenir Next Condensed Regular"/>
              </a:rPr>
            </a:br>
            <a:r>
              <a:rPr lang="es-ES" sz="3200" dirty="0" smtClean="0">
                <a:solidFill>
                  <a:srgbClr val="FF0000"/>
                </a:solidFill>
                <a:latin typeface="Avenir Book"/>
                <a:cs typeface="Avenir Book"/>
              </a:rPr>
              <a:t>ANTROPOLOGÍA Y SOCIOLOGÍA</a:t>
            </a:r>
            <a:endParaRPr lang="es-ES" sz="3200" dirty="0">
              <a:solidFill>
                <a:srgbClr val="FF0000"/>
              </a:solidFill>
              <a:latin typeface="Avenir Book"/>
              <a:cs typeface="Avenir Book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97078" y="1163278"/>
            <a:ext cx="3679559" cy="550776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NUEVA ARQUEOLOGÍA</a:t>
            </a:r>
          </a:p>
          <a:p>
            <a:pPr algn="ctr"/>
            <a:endParaRPr lang="es-ES" dirty="0" smtClean="0">
              <a:latin typeface="Avenir Next Condensed Regular"/>
              <a:cs typeface="Avenir Next Condensed Regular"/>
            </a:endParaRPr>
          </a:p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Ecología cultural</a:t>
            </a:r>
            <a:endParaRPr lang="es-ES" dirty="0">
              <a:latin typeface="Avenir Next Condensed Regular"/>
              <a:cs typeface="Avenir Next Condensed Regular"/>
            </a:endParaRPr>
          </a:p>
          <a:p>
            <a:pPr marL="0" indent="0" algn="ctr">
              <a:buNone/>
            </a:pPr>
            <a:endParaRPr lang="es-ES" dirty="0">
              <a:latin typeface="Avenir Next Condensed Regular"/>
              <a:cs typeface="Avenir Next Condensed Regular"/>
            </a:endParaRPr>
          </a:p>
          <a:p>
            <a:pPr marL="0" indent="0" algn="ctr">
              <a:buNone/>
            </a:pPr>
            <a:r>
              <a:rPr lang="es-ES" dirty="0" err="1" smtClean="0">
                <a:latin typeface="Avenir Next Condensed Regular"/>
                <a:cs typeface="Avenir Next Condensed Regular"/>
              </a:rPr>
              <a:t>Asistematicidad</a:t>
            </a:r>
            <a:endParaRPr lang="es-ES" dirty="0">
              <a:latin typeface="Avenir Next Condensed Regular"/>
              <a:cs typeface="Avenir Next Condensed Regular"/>
            </a:endParaRPr>
          </a:p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 </a:t>
            </a:r>
            <a:r>
              <a:rPr lang="es-ES" dirty="0" err="1" smtClean="0">
                <a:latin typeface="Avenir Next Condensed Regular"/>
                <a:cs typeface="Avenir Next Condensed Regular"/>
              </a:rPr>
              <a:t>Descriptivismo</a:t>
            </a:r>
            <a:endParaRPr lang="es-ES" dirty="0">
              <a:latin typeface="Avenir Next Condensed Regular"/>
              <a:cs typeface="Avenir Next Condensed Regular"/>
            </a:endParaRPr>
          </a:p>
          <a:p>
            <a:pPr marL="0" indent="0" algn="ctr">
              <a:buNone/>
            </a:pPr>
            <a:r>
              <a:rPr lang="es-ES" dirty="0" smtClean="0">
                <a:latin typeface="Avenir Next Condensed Regular"/>
                <a:cs typeface="Avenir Next Condensed Regular"/>
              </a:rPr>
              <a:t> Ausencia de teorías explícitas</a:t>
            </a:r>
          </a:p>
          <a:p>
            <a:pPr marL="0" indent="0" algn="ctr">
              <a:buNone/>
            </a:pPr>
            <a:r>
              <a:rPr lang="es-ES" i="1" dirty="0">
                <a:latin typeface="Avenir Next Condensed Regular"/>
                <a:cs typeface="Avenir Next Condensed Regular"/>
              </a:rPr>
              <a:t>A</a:t>
            </a:r>
            <a:r>
              <a:rPr lang="es-ES" i="1" dirty="0" smtClean="0">
                <a:latin typeface="Avenir Next Condensed Regular"/>
                <a:cs typeface="Avenir Next Condensed Regular"/>
              </a:rPr>
              <a:t>necdotario de cosas viejas con decoración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90216" y="426139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 rot="16200000">
            <a:off x="-2843452" y="2843449"/>
            <a:ext cx="6858001" cy="1171095"/>
          </a:xfrm>
          <a:prstGeom prst="rect">
            <a:avLst/>
          </a:prstGeom>
          <a:solidFill>
            <a:schemeClr val="accent6">
              <a:lumMod val="75000"/>
              <a:alpha val="3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dirty="0" smtClean="0">
                <a:latin typeface="Avenir Book"/>
                <a:cs typeface="Avenir Book"/>
              </a:rPr>
              <a:t>TEMA 1. </a:t>
            </a:r>
            <a:r>
              <a:rPr lang="es-ES" sz="3600" dirty="0" smtClean="0">
                <a:solidFill>
                  <a:srgbClr val="FF6600"/>
                </a:solidFill>
                <a:latin typeface="Avenir Book"/>
                <a:cs typeface="Avenir Book"/>
              </a:rPr>
              <a:t>IDEOLOGÍA </a:t>
            </a:r>
            <a:br>
              <a:rPr lang="es-ES" sz="3600" dirty="0" smtClean="0">
                <a:solidFill>
                  <a:srgbClr val="FF6600"/>
                </a:solidFill>
                <a:latin typeface="Avenir Book"/>
                <a:cs typeface="Avenir Book"/>
              </a:rPr>
            </a:br>
            <a:r>
              <a:rPr lang="es-ES" sz="2400" dirty="0">
                <a:latin typeface="Avenir Book"/>
                <a:cs typeface="Avenir Book"/>
              </a:rPr>
              <a:t>LINEAS DE INFLUENCIA DISCIPLINARIA</a:t>
            </a:r>
            <a:endParaRPr lang="es-ES" sz="3600" dirty="0"/>
          </a:p>
        </p:txBody>
      </p:sp>
      <p:grpSp>
        <p:nvGrpSpPr>
          <p:cNvPr id="11" name="Agrupar 10"/>
          <p:cNvGrpSpPr/>
          <p:nvPr/>
        </p:nvGrpSpPr>
        <p:grpSpPr>
          <a:xfrm>
            <a:off x="1310566" y="1293852"/>
            <a:ext cx="3045557" cy="3644145"/>
            <a:chOff x="1310566" y="1293852"/>
            <a:chExt cx="2463939" cy="2004307"/>
          </a:xfrm>
        </p:grpSpPr>
        <p:sp>
          <p:nvSpPr>
            <p:cNvPr id="7" name="CuadroTexto 6"/>
            <p:cNvSpPr txBox="1"/>
            <p:nvPr/>
          </p:nvSpPr>
          <p:spPr>
            <a:xfrm>
              <a:off x="1310566" y="1293852"/>
              <a:ext cx="2463939" cy="2004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2800" dirty="0" smtClean="0">
                  <a:latin typeface="Avenir Next Condensed Regular"/>
                  <a:cs typeface="Avenir Next Condensed Regular"/>
                </a:rPr>
                <a:t> </a:t>
              </a:r>
              <a:r>
                <a:rPr lang="es-ES" sz="2000" dirty="0" smtClean="0">
                  <a:latin typeface="Avenir Next Condensed Regular"/>
                  <a:cs typeface="Avenir Next Condensed Regular"/>
                </a:rPr>
                <a:t>HISTORICISMO-CULTURAL</a:t>
              </a:r>
              <a:endParaRPr lang="es-ES" sz="2800" dirty="0" smtClean="0">
                <a:latin typeface="Avenir Next Condensed Regular"/>
                <a:cs typeface="Avenir Next Condensed Regular"/>
              </a:endParaRPr>
            </a:p>
            <a:p>
              <a:pPr algn="ctr"/>
              <a:endParaRPr lang="es-ES" sz="2400" dirty="0" smtClean="0">
                <a:latin typeface="Avenir Next Condensed Regular"/>
                <a:cs typeface="Avenir Next Condensed Regular"/>
              </a:endParaRPr>
            </a:p>
            <a:p>
              <a:pPr algn="ctr"/>
              <a:endParaRPr lang="es-ES" sz="2400" dirty="0">
                <a:latin typeface="Avenir Next Condensed Regular"/>
                <a:cs typeface="Avenir Next Condensed Regular"/>
              </a:endParaRPr>
            </a:p>
            <a:p>
              <a:pPr algn="ctr"/>
              <a:r>
                <a:rPr lang="es-ES" sz="2400" dirty="0" smtClean="0">
                  <a:latin typeface="Avenir Next Condensed Regular"/>
                  <a:cs typeface="Avenir Next Condensed Regular"/>
                </a:rPr>
                <a:t> Historia </a:t>
              </a:r>
              <a:r>
                <a:rPr lang="es-ES" sz="2400" dirty="0">
                  <a:latin typeface="Avenir Next Condensed Regular"/>
                  <a:cs typeface="Avenir Next Condensed Regular"/>
                </a:rPr>
                <a:t>del </a:t>
              </a:r>
              <a:r>
                <a:rPr lang="es-ES" sz="2400" dirty="0" smtClean="0">
                  <a:latin typeface="Avenir Next Condensed Regular"/>
                  <a:cs typeface="Avenir Next Condensed Regular"/>
                </a:rPr>
                <a:t>Arte</a:t>
              </a:r>
            </a:p>
            <a:p>
              <a:pPr algn="ctr"/>
              <a:r>
                <a:rPr lang="es-ES" sz="2400" dirty="0" smtClean="0">
                  <a:latin typeface="Avenir Next Condensed Regular"/>
                  <a:cs typeface="Avenir Next Condensed Regular"/>
                </a:rPr>
                <a:t>(formalista)</a:t>
              </a:r>
            </a:p>
            <a:p>
              <a:pPr algn="ctr"/>
              <a:endParaRPr lang="es-ES" sz="2400" dirty="0">
                <a:latin typeface="Avenir Next Condensed Regular"/>
                <a:cs typeface="Avenir Next Condensed Regular"/>
              </a:endParaRPr>
            </a:p>
            <a:p>
              <a:pPr algn="ctr"/>
              <a:r>
                <a:rPr lang="es-ES" sz="2400" dirty="0" smtClean="0">
                  <a:latin typeface="Avenir Next Condensed Regular"/>
                  <a:cs typeface="Avenir Next Condensed Regular"/>
                </a:rPr>
                <a:t>Antropología</a:t>
              </a:r>
              <a:endParaRPr lang="es-ES" sz="2400" dirty="0">
                <a:latin typeface="Avenir Next Condensed Regular"/>
                <a:cs typeface="Avenir Next Condensed Regular"/>
              </a:endParaRPr>
            </a:p>
            <a:p>
              <a:pPr algn="ctr"/>
              <a:r>
                <a:rPr lang="es-ES" sz="2400" dirty="0" smtClean="0">
                  <a:latin typeface="Avenir Next Condensed Regular"/>
                  <a:cs typeface="Avenir Next Condensed Regular"/>
                </a:rPr>
                <a:t>(particularismo histórico-funcionalismo inglés)</a:t>
              </a:r>
              <a:endParaRPr lang="es-ES" sz="2400" dirty="0">
                <a:latin typeface="Avenir Next Condensed Regular"/>
                <a:cs typeface="Avenir Next Condensed Regular"/>
              </a:endParaRPr>
            </a:p>
            <a:p>
              <a:pPr algn="ctr"/>
              <a:endParaRPr lang="es-ES" sz="2400" dirty="0">
                <a:latin typeface="Avenir Next Condensed Regular"/>
                <a:cs typeface="Avenir Next Condensed Regular"/>
              </a:endParaRPr>
            </a:p>
          </p:txBody>
        </p:sp>
        <p:sp>
          <p:nvSpPr>
            <p:cNvPr id="10" name="Llamada de flecha hacia arriba 9"/>
            <p:cNvSpPr/>
            <p:nvPr/>
          </p:nvSpPr>
          <p:spPr>
            <a:xfrm>
              <a:off x="1441131" y="1607228"/>
              <a:ext cx="2333374" cy="1606058"/>
            </a:xfrm>
            <a:prstGeom prst="upArrowCallout">
              <a:avLst>
                <a:gd name="adj1" fmla="val 16472"/>
                <a:gd name="adj2" fmla="val 25000"/>
                <a:gd name="adj3" fmla="val 14711"/>
                <a:gd name="adj4" fmla="val 79856"/>
              </a:avLst>
            </a:prstGeom>
            <a:solidFill>
              <a:srgbClr val="FF6600">
                <a:alpha val="40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2" name="Llamada de flecha hacia arriba 11"/>
          <p:cNvSpPr/>
          <p:nvPr/>
        </p:nvSpPr>
        <p:spPr>
          <a:xfrm>
            <a:off x="5434475" y="1615703"/>
            <a:ext cx="2884172" cy="1245013"/>
          </a:xfrm>
          <a:prstGeom prst="upArrowCallout">
            <a:avLst>
              <a:gd name="adj1" fmla="val 35539"/>
              <a:gd name="adj2" fmla="val 25000"/>
              <a:gd name="adj3" fmla="val 29966"/>
              <a:gd name="adj4" fmla="val 50300"/>
            </a:avLst>
          </a:prstGeom>
          <a:solidFill>
            <a:srgbClr val="FF6600">
              <a:alpha val="40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Llamada de flecha a la izquierda 12"/>
          <p:cNvSpPr/>
          <p:nvPr/>
        </p:nvSpPr>
        <p:spPr>
          <a:xfrm>
            <a:off x="4913987" y="3240560"/>
            <a:ext cx="3454037" cy="2124764"/>
          </a:xfrm>
          <a:prstGeom prst="leftArrowCallout">
            <a:avLst>
              <a:gd name="adj1" fmla="val 22279"/>
              <a:gd name="adj2" fmla="val 25000"/>
              <a:gd name="adj3" fmla="val 18198"/>
              <a:gd name="adj4" fmla="val 84565"/>
            </a:avLst>
          </a:prstGeom>
          <a:solidFill>
            <a:srgbClr val="FF6600">
              <a:alpha val="37000"/>
            </a:srgbClr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/>
          <p:cNvSpPr txBox="1"/>
          <p:nvPr/>
        </p:nvSpPr>
        <p:spPr>
          <a:xfrm>
            <a:off x="8368024" y="3240560"/>
            <a:ext cx="492443" cy="220150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s-ES" sz="2000" b="1" spc="600" dirty="0" smtClean="0">
                <a:latin typeface="Arial Black"/>
                <a:cs typeface="Arial Black"/>
              </a:rPr>
              <a:t>CRITICA</a:t>
            </a:r>
            <a:endParaRPr lang="es-ES" sz="2000" b="1" spc="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296649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Ilustración de textos histórico culturales</a:t>
            </a:r>
            <a:endParaRPr lang="es-ES" dirty="0"/>
          </a:p>
        </p:txBody>
      </p:sp>
      <p:pic>
        <p:nvPicPr>
          <p:cNvPr id="4" name="Imagen 3" descr="Captura de pantalla 2016-10-23 a las 21.2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000"/>
            <a:ext cx="6997700" cy="5080000"/>
          </a:xfrm>
          <a:prstGeom prst="rect">
            <a:avLst/>
          </a:prstGeom>
        </p:spPr>
      </p:pic>
      <p:grpSp>
        <p:nvGrpSpPr>
          <p:cNvPr id="8" name="Agrupar 7"/>
          <p:cNvGrpSpPr/>
          <p:nvPr/>
        </p:nvGrpSpPr>
        <p:grpSpPr>
          <a:xfrm>
            <a:off x="0" y="0"/>
            <a:ext cx="8999231" cy="6883150"/>
            <a:chOff x="0" y="0"/>
            <a:chExt cx="8999231" cy="6883150"/>
          </a:xfrm>
        </p:grpSpPr>
        <p:pic>
          <p:nvPicPr>
            <p:cNvPr id="6" name="Imagen 5" descr="Captura de pantalla 2016-10-23 a las 21.31.47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8999231" cy="6858000"/>
            </a:xfrm>
            <a:prstGeom prst="rect">
              <a:avLst/>
            </a:prstGeom>
          </p:spPr>
        </p:pic>
        <p:sp>
          <p:nvSpPr>
            <p:cNvPr id="7" name="CuadroTexto 6"/>
            <p:cNvSpPr txBox="1"/>
            <p:nvPr/>
          </p:nvSpPr>
          <p:spPr>
            <a:xfrm>
              <a:off x="276615" y="6236819"/>
              <a:ext cx="37971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 smtClean="0">
                  <a:solidFill>
                    <a:srgbClr val="FF0000"/>
                  </a:solidFill>
                </a:rPr>
                <a:t>Arte Rupestre en Chile. </a:t>
              </a:r>
              <a:r>
                <a:rPr lang="es-ES" dirty="0" err="1" smtClean="0">
                  <a:solidFill>
                    <a:srgbClr val="FF0000"/>
                  </a:solidFill>
                </a:rPr>
                <a:t>Mostny</a:t>
              </a:r>
              <a:r>
                <a:rPr lang="es-ES" dirty="0" smtClean="0">
                  <a:solidFill>
                    <a:srgbClr val="FF0000"/>
                  </a:solidFill>
                </a:rPr>
                <a:t> y </a:t>
              </a:r>
              <a:r>
                <a:rPr lang="es-ES" dirty="0" err="1" smtClean="0">
                  <a:solidFill>
                    <a:srgbClr val="FF0000"/>
                  </a:solidFill>
                </a:rPr>
                <a:t>Niemeyer</a:t>
              </a:r>
              <a:r>
                <a:rPr lang="es-ES" dirty="0" smtClean="0">
                  <a:solidFill>
                    <a:srgbClr val="FF0000"/>
                  </a:solidFill>
                </a:rPr>
                <a:t> 1983</a:t>
              </a:r>
              <a:endParaRPr lang="es-ES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6570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pc="600" dirty="0" smtClean="0">
                <a:latin typeface="Avenir Book"/>
                <a:cs typeface="Avenir Book"/>
              </a:rPr>
              <a:t>NUEVA ARQUEOLOGIA </a:t>
            </a:r>
            <a:r>
              <a:rPr lang="es-ES" dirty="0" smtClean="0">
                <a:latin typeface="Avenir Book"/>
                <a:cs typeface="Avenir Book"/>
              </a:rPr>
              <a:t/>
            </a:r>
            <a:br>
              <a:rPr lang="es-ES" dirty="0" smtClean="0">
                <a:latin typeface="Avenir Book"/>
                <a:cs typeface="Avenir Book"/>
              </a:rPr>
            </a:br>
            <a:r>
              <a:rPr lang="es-ES" dirty="0" smtClean="0">
                <a:solidFill>
                  <a:srgbClr val="FF6600"/>
                </a:solidFill>
                <a:latin typeface="Avenir Next Condensed Regular"/>
                <a:cs typeface="Avenir Next Condensed Regular"/>
              </a:rPr>
              <a:t>LA INFLUENCIA DE LA ECOLOGIA CULTURAL</a:t>
            </a:r>
            <a:endParaRPr lang="es-ES" dirty="0">
              <a:solidFill>
                <a:srgbClr val="FF6600"/>
              </a:solidFill>
              <a:latin typeface="Avenir Book"/>
              <a:cs typeface="Avenir Book"/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99517641"/>
              </p:ext>
            </p:extLst>
          </p:nvPr>
        </p:nvGraphicFramePr>
        <p:xfrm>
          <a:off x="1444657" y="1723977"/>
          <a:ext cx="6096000" cy="45544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670772" y="1633027"/>
            <a:ext cx="553998" cy="499111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s-ES" sz="2400" b="1" spc="600" dirty="0" smtClean="0">
                <a:latin typeface="Arial Black"/>
                <a:cs typeface="Arial Black"/>
              </a:rPr>
              <a:t>COHESION SOCIAL</a:t>
            </a:r>
            <a:endParaRPr lang="es-ES" sz="2400" b="1" spc="600" dirty="0">
              <a:latin typeface="Arial Black"/>
              <a:cs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094938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Negro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2772</TotalTime>
  <Words>1378</Words>
  <Application>Microsoft Macintosh PowerPoint</Application>
  <PresentationFormat>Presentación en pantalla (4:3)</PresentationFormat>
  <Paragraphs>185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 Negro </vt:lpstr>
      <vt:lpstr>DIFICULTADES DE LA APLICACIÓN DE LOS MÉTODOS DE LA HISTORIA DEL ARTE A LA ARQUEOLOGÍA </vt:lpstr>
      <vt:lpstr>Y el concepto de ARTE: ¿aplica? CONSIDERACIONES CRÍTICAS EN TORNO AL   USO DE LA CATEGORÍA DE ARTE EN ARQUEOLOGÍA</vt:lpstr>
      <vt:lpstr>“A pesar de ser hijo de un talabartero del Köniberg del siglo XVIII,  Kant no supo apreciar el valor estético de la artesanía”􏰛􏰅􏰂 􏰋 􏰝􏰕􏰎􏰆(Bermejo y Llinares 2006: 128)􏰋</vt:lpstr>
      <vt:lpstr>Presentación de PowerPoint</vt:lpstr>
      <vt:lpstr>EL CASO DE LA “DIOSA MADRE” las venus paleolíticas </vt:lpstr>
      <vt:lpstr>Presentación de PowerPoint</vt:lpstr>
      <vt:lpstr>Teorías arqueológicas para el estudio de los sistemas simbólicos ANTROPOLOGÍA Y SOCIOLOGÍA</vt:lpstr>
      <vt:lpstr>Ilustración de textos histórico culturales</vt:lpstr>
      <vt:lpstr>NUEVA ARQUEOLOGIA  LA INFLUENCIA DE LA ECOLOGIA CULTURAL</vt:lpstr>
      <vt:lpstr>Deslindes de la Nueva Arqueología</vt:lpstr>
      <vt:lpstr>Corrientes postprocesuales</vt:lpstr>
      <vt:lpstr>ARQUEOLOGIA COGNITIVA</vt:lpstr>
      <vt:lpstr>ARQUEOLOGIA COGNITIVA ENFOQUE EVOLUTIVO</vt:lpstr>
      <vt:lpstr>Críticas a la Arqueología Evolutiva de Enfoque Evolutivo</vt:lpstr>
      <vt:lpstr>Presentación de PowerPoint</vt:lpstr>
      <vt:lpstr>CRÍTICAS AL ENFOQUE PROCESUAL COGNITIVO</vt:lpstr>
    </vt:vector>
  </TitlesOfParts>
  <Company>UAB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DIFICULTADES DE LA APLICACIÓN DE LOS MÉTODOS DE LA HISTORIA DEL ARTE A LA ARQUEOLOGÍA </dc:title>
  <dc:creator>Andrea Gonzalez Ramirez</dc:creator>
  <cp:lastModifiedBy>Andrea</cp:lastModifiedBy>
  <cp:revision>82</cp:revision>
  <dcterms:created xsi:type="dcterms:W3CDTF">2016-10-21T15:05:35Z</dcterms:created>
  <dcterms:modified xsi:type="dcterms:W3CDTF">2016-11-07T22:52:34Z</dcterms:modified>
</cp:coreProperties>
</file>