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dp" ContentType="image/vnd.ms-photo"/>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61" r:id="rId5"/>
    <p:sldId id="259" r:id="rId6"/>
    <p:sldId id="260" r:id="rId7"/>
    <p:sldId id="262" r:id="rId8"/>
    <p:sldId id="263" r:id="rId9"/>
    <p:sldId id="266" r:id="rId10"/>
    <p:sldId id="264" r:id="rId11"/>
    <p:sldId id="268" r:id="rId12"/>
    <p:sldId id="273" r:id="rId13"/>
    <p:sldId id="272"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6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2" d="100"/>
          <a:sy n="82" d="100"/>
        </p:scale>
        <p:origin x="-75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23B613-8D97-F741-95F2-601A7EFD1F26}" type="datetimeFigureOut">
              <a:rPr lang="es-ES" smtClean="0"/>
              <a:t>19-10-16</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24780A-BC44-E244-A7CB-E7535211CBD4}" type="slidenum">
              <a:rPr lang="es-ES" smtClean="0"/>
              <a:t>‹Nr.›</a:t>
            </a:fld>
            <a:endParaRPr lang="es-ES"/>
          </a:p>
        </p:txBody>
      </p:sp>
    </p:spTree>
    <p:extLst>
      <p:ext uri="{BB962C8B-B14F-4D97-AF65-F5344CB8AC3E}">
        <p14:creationId xmlns:p14="http://schemas.microsoft.com/office/powerpoint/2010/main" val="13325730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HASTA AHORA,</a:t>
            </a:r>
            <a:r>
              <a:rPr lang="es-ES" baseline="0" dirty="0" smtClean="0"/>
              <a:t> UDS. HAN VISTO CÓMO LA ARQUEOLOGÍA RESUELVE O ENFRENTA LAS PREGUNTAS RESPECTO A LA ECONOMÍA Y A LA ORGANIZACIÓN SOCIAL DE LAS SOCIEDADES QUE INVESTIGA. HAN APRENDIDO CUÁLES SON LAS LÍNEAS DE EVIDENCIA PARA PODER DAR RESPUESTA A ESAS PREGUNTAS Y CON ELLO HAN PODIDO COMPRENDER QUE LO QUE LA ARQUEOLOGÍA ESTUDIA NO ES EL REGISTRO ARQUEOLÓGICO EN SI MISMO, SI NO A LAS SOCIEDADES QUE LO HAN GENERADO. EN ESTA UNIDAD PARTIREMOS CONOCIENDO CÓMO LA ARQUEOLOGÍA SE HA PREGUNTADO POR AQUELLAS PORCIONES DEL QUEHACER SOCIAL QUE TIENEN QUE VER CON LA FACETA MÁS ABSTRACTA DE ÉL. PARTIR SEÑALANDO QUE NO EXISTE UN ACUERDO EN COMO LLAMARLE, PORQUE ES LA PARTE MÁS INHASIBLE DE LAS PRÁCTICAS SOCIALES: EL PENSAMIENTO. </a:t>
            </a:r>
            <a:endParaRPr lang="es-ES" dirty="0"/>
          </a:p>
        </p:txBody>
      </p:sp>
      <p:sp>
        <p:nvSpPr>
          <p:cNvPr id="4" name="Marcador de número de diapositiva 3"/>
          <p:cNvSpPr>
            <a:spLocks noGrp="1"/>
          </p:cNvSpPr>
          <p:nvPr>
            <p:ph type="sldNum" sz="quarter" idx="10"/>
          </p:nvPr>
        </p:nvSpPr>
        <p:spPr/>
        <p:txBody>
          <a:bodyPr/>
          <a:lstStyle/>
          <a:p>
            <a:fld id="{4D24780A-BC44-E244-A7CB-E7535211CBD4}" type="slidenum">
              <a:rPr lang="es-ES" smtClean="0"/>
              <a:t>2</a:t>
            </a:fld>
            <a:endParaRPr lang="es-ES"/>
          </a:p>
        </p:txBody>
      </p:sp>
    </p:spTree>
    <p:extLst>
      <p:ext uri="{BB962C8B-B14F-4D97-AF65-F5344CB8AC3E}">
        <p14:creationId xmlns:p14="http://schemas.microsoft.com/office/powerpoint/2010/main" val="349249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 para editar título</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6BFECD78-3C8E-49F2-8FAB-59489D168ABB}" type="datetimeFigureOut">
              <a:rPr lang="en-US" smtClean="0"/>
              <a:t>19-10-16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19-10-16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19-10-16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19-10-16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19-10-16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t>19-10-16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6BFECD78-3C8E-49F2-8FAB-59489D168ABB}" type="datetimeFigureOut">
              <a:rPr lang="en-US" smtClean="0"/>
              <a:t>19-10-16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‹Nr.›</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19-10-16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‹Nr.›</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Captura de pantalla 2016-10-16 a las 15.40.54.png"/>
          <p:cNvPicPr>
            <a:picLocks noChangeAspect="1"/>
          </p:cNvPicPr>
          <p:nvPr/>
        </p:nvPicPr>
        <p:blipFill rotWithShape="1">
          <a:blip r:embed="rId2">
            <a:duotone>
              <a:prstClr val="black"/>
              <a:schemeClr val="accent6">
                <a:tint val="45000"/>
                <a:satMod val="400000"/>
              </a:schemeClr>
            </a:duotone>
            <a:alphaModFix amt="56000"/>
            <a:extLst>
              <a:ext uri="{BEBA8EAE-BF5A-486C-A8C5-ECC9F3942E4B}">
                <a14:imgProps xmlns:a14="http://schemas.microsoft.com/office/drawing/2010/main">
                  <a14:imgLayer r:embed="rId3">
                    <a14:imgEffect>
                      <a14:sharpenSoften amount="37000"/>
                    </a14:imgEffect>
                    <a14:imgEffect>
                      <a14:colorTemperature colorTemp="10739"/>
                    </a14:imgEffect>
                    <a14:imgEffect>
                      <a14:saturation sat="48000"/>
                    </a14:imgEffect>
                    <a14:imgEffect>
                      <a14:brightnessContrast bright="17000" contrast="7000"/>
                    </a14:imgEffect>
                  </a14:imgLayer>
                </a14:imgProps>
              </a:ext>
              <a:ext uri="{28A0092B-C50C-407E-A947-70E740481C1C}">
                <a14:useLocalDpi xmlns:a14="http://schemas.microsoft.com/office/drawing/2010/main" val="0"/>
              </a:ext>
            </a:extLst>
          </a:blip>
          <a:srcRect t="3024" b="2136"/>
          <a:stretch/>
        </p:blipFill>
        <p:spPr>
          <a:xfrm>
            <a:off x="0" y="4382680"/>
            <a:ext cx="9144000" cy="2475320"/>
          </a:xfrm>
          <a:prstGeom prst="rect">
            <a:avLst/>
          </a:prstGeom>
        </p:spPr>
      </p:pic>
      <p:sp>
        <p:nvSpPr>
          <p:cNvPr id="2" name="Título 1"/>
          <p:cNvSpPr>
            <a:spLocks noGrp="1"/>
          </p:cNvSpPr>
          <p:nvPr>
            <p:ph type="ctrTitle"/>
          </p:nvPr>
        </p:nvSpPr>
        <p:spPr>
          <a:xfrm rot="16200000">
            <a:off x="-2802896" y="2811904"/>
            <a:ext cx="6858001" cy="1234190"/>
          </a:xfrm>
          <a:gradFill flip="none" rotWithShape="1">
            <a:gsLst>
              <a:gs pos="0">
                <a:schemeClr val="dk1">
                  <a:shade val="51000"/>
                  <a:satMod val="130000"/>
                  <a:alpha val="36000"/>
                </a:schemeClr>
              </a:gs>
              <a:gs pos="80000">
                <a:schemeClr val="dk1">
                  <a:shade val="93000"/>
                  <a:satMod val="130000"/>
                  <a:alpha val="36000"/>
                </a:schemeClr>
              </a:gs>
              <a:gs pos="100000">
                <a:schemeClr val="dk1">
                  <a:shade val="94000"/>
                  <a:satMod val="135000"/>
                  <a:alpha val="36000"/>
                </a:schemeClr>
              </a:gs>
            </a:gsLst>
            <a:lin ang="16200000" scaled="0"/>
            <a:tileRect/>
          </a:gradFill>
        </p:spPr>
        <p:style>
          <a:lnRef idx="1">
            <a:schemeClr val="dk1"/>
          </a:lnRef>
          <a:fillRef idx="3">
            <a:schemeClr val="dk1"/>
          </a:fillRef>
          <a:effectRef idx="2">
            <a:schemeClr val="dk1"/>
          </a:effectRef>
          <a:fontRef idx="minor">
            <a:schemeClr val="lt1"/>
          </a:fontRef>
        </p:style>
        <p:txBody>
          <a:bodyPr>
            <a:normAutofit fontScale="90000"/>
          </a:bodyPr>
          <a:lstStyle/>
          <a:p>
            <a:r>
              <a:rPr lang="es-ES" dirty="0" smtClean="0">
                <a:solidFill>
                  <a:srgbClr val="FF6600"/>
                </a:solidFill>
                <a:latin typeface="Avenir Book"/>
                <a:cs typeface="Avenir Book"/>
              </a:rPr>
              <a:t>UNIDAD 3</a:t>
            </a:r>
            <a:br>
              <a:rPr lang="es-ES" dirty="0" smtClean="0">
                <a:solidFill>
                  <a:srgbClr val="FF6600"/>
                </a:solidFill>
                <a:latin typeface="Avenir Book"/>
                <a:cs typeface="Avenir Book"/>
              </a:rPr>
            </a:br>
            <a:r>
              <a:rPr lang="es-ES" sz="3600" dirty="0" smtClean="0">
                <a:solidFill>
                  <a:schemeClr val="tx1"/>
                </a:solidFill>
                <a:latin typeface="Avenir Next Condensed Regular"/>
                <a:cs typeface="Avenir Next Condensed Regular"/>
              </a:rPr>
              <a:t>IDEOLOGÍA, CAMBIO SOCIAL Y EXPLICACIÓN</a:t>
            </a:r>
            <a:endParaRPr lang="es-ES" sz="3600" dirty="0">
              <a:solidFill>
                <a:srgbClr val="FF6600"/>
              </a:solidFill>
              <a:latin typeface="Avenir Book"/>
              <a:cs typeface="Avenir Book"/>
            </a:endParaRPr>
          </a:p>
        </p:txBody>
      </p:sp>
      <p:sp>
        <p:nvSpPr>
          <p:cNvPr id="3" name="Subtítulo 2"/>
          <p:cNvSpPr>
            <a:spLocks noGrp="1"/>
          </p:cNvSpPr>
          <p:nvPr>
            <p:ph type="subTitle" idx="1"/>
          </p:nvPr>
        </p:nvSpPr>
        <p:spPr>
          <a:xfrm>
            <a:off x="1395245" y="348826"/>
            <a:ext cx="7557580" cy="6225194"/>
          </a:xfrm>
        </p:spPr>
        <p:txBody>
          <a:bodyPr>
            <a:normAutofit fontScale="92500" lnSpcReduction="10000"/>
          </a:bodyPr>
          <a:lstStyle/>
          <a:p>
            <a:pPr algn="just"/>
            <a:r>
              <a:rPr lang="es-ES" dirty="0" smtClean="0">
                <a:latin typeface="Avenir Book"/>
                <a:cs typeface="Avenir Book"/>
              </a:rPr>
              <a:t>TEMA 1. </a:t>
            </a:r>
            <a:r>
              <a:rPr lang="es-ES" dirty="0" smtClean="0">
                <a:solidFill>
                  <a:srgbClr val="FF6600"/>
                </a:solidFill>
                <a:latin typeface="Avenir Book"/>
                <a:cs typeface="Avenir Book"/>
              </a:rPr>
              <a:t>IDEOLOGÍA </a:t>
            </a:r>
          </a:p>
          <a:p>
            <a:pPr marL="514350" indent="-514350" algn="just">
              <a:buAutoNum type="alphaLcParenR"/>
            </a:pPr>
            <a:r>
              <a:rPr lang="es-ES" sz="2400" dirty="0" smtClean="0">
                <a:latin typeface="Avenir Next Condensed Regular"/>
                <a:cs typeface="Avenir Next Condensed Regular"/>
              </a:rPr>
              <a:t>Abstracción-pensamiento-ideología</a:t>
            </a:r>
          </a:p>
          <a:p>
            <a:pPr marL="514350" indent="-514350" algn="just">
              <a:buAutoNum type="alphaLcParenR"/>
            </a:pPr>
            <a:r>
              <a:rPr lang="es-ES" sz="2400" dirty="0" smtClean="0">
                <a:latin typeface="Avenir Next Condensed Regular"/>
                <a:cs typeface="Avenir Next Condensed Regular"/>
              </a:rPr>
              <a:t>Influencias disciplinarias-enfoques teóricos</a:t>
            </a:r>
          </a:p>
          <a:p>
            <a:pPr marL="514350" indent="-514350" algn="just">
              <a:buAutoNum type="alphaLcParenR"/>
            </a:pPr>
            <a:r>
              <a:rPr lang="es-ES" sz="2400" dirty="0" smtClean="0">
                <a:latin typeface="Avenir Next Condensed Regular"/>
                <a:cs typeface="Avenir Next Condensed Regular"/>
              </a:rPr>
              <a:t>Líneas de evidencia -&gt; ideología</a:t>
            </a:r>
          </a:p>
          <a:p>
            <a:pPr algn="just"/>
            <a:endParaRPr lang="es-ES" sz="2400" dirty="0" smtClean="0">
              <a:latin typeface="Avenir Next Condensed Regular"/>
              <a:cs typeface="Avenir Next Condensed Regular"/>
            </a:endParaRPr>
          </a:p>
          <a:p>
            <a:pPr algn="just"/>
            <a:r>
              <a:rPr lang="es-ES" dirty="0" smtClean="0">
                <a:latin typeface="Avenir Book"/>
                <a:cs typeface="Avenir Book"/>
              </a:rPr>
              <a:t>TEMA 2. </a:t>
            </a:r>
            <a:r>
              <a:rPr lang="es-ES" dirty="0" smtClean="0">
                <a:solidFill>
                  <a:srgbClr val="FF6600"/>
                </a:solidFill>
                <a:latin typeface="Avenir Book"/>
                <a:cs typeface="Avenir Book"/>
              </a:rPr>
              <a:t>CAMBIO SOCIAL</a:t>
            </a:r>
            <a:r>
              <a:rPr lang="es-ES" dirty="0" smtClean="0">
                <a:latin typeface="Avenir Book"/>
                <a:cs typeface="Avenir Book"/>
              </a:rPr>
              <a:t> </a:t>
            </a:r>
          </a:p>
          <a:p>
            <a:pPr marL="457200" indent="-457200" algn="just">
              <a:buFont typeface="Arial" pitchFamily="34" charset="0"/>
              <a:buAutoNum type="alphaLcParenR"/>
            </a:pPr>
            <a:r>
              <a:rPr lang="es-ES" sz="2400" smtClean="0">
                <a:latin typeface="Avenir Next Condensed Regular"/>
                <a:cs typeface="Avenir Next Condensed Regular"/>
              </a:rPr>
              <a:t>Dinamismo</a:t>
            </a:r>
            <a:r>
              <a:rPr lang="es-ES" sz="2400" smtClean="0">
                <a:latin typeface="Avenir Next Condensed Regular"/>
                <a:cs typeface="Avenir Next Condensed Regular"/>
              </a:rPr>
              <a:t>: motores </a:t>
            </a:r>
            <a:r>
              <a:rPr lang="es-ES" sz="2400" dirty="0" smtClean="0">
                <a:latin typeface="Avenir Next Condensed Regular"/>
                <a:cs typeface="Avenir Next Condensed Regular"/>
              </a:rPr>
              <a:t>de cambio, enfoques teóricos. </a:t>
            </a:r>
            <a:r>
              <a:rPr lang="es-ES" sz="2400" dirty="0">
                <a:latin typeface="Avenir Next Condensed Regular"/>
                <a:cs typeface="Avenir Next Condensed Regular"/>
              </a:rPr>
              <a:t>C</a:t>
            </a:r>
            <a:r>
              <a:rPr lang="es-ES" sz="2400" dirty="0" smtClean="0">
                <a:latin typeface="Avenir Next Condensed Regular"/>
                <a:cs typeface="Avenir Next Condensed Regular"/>
              </a:rPr>
              <a:t>oncurrencia</a:t>
            </a:r>
            <a:r>
              <a:rPr lang="es-ES" sz="2400" dirty="0">
                <a:latin typeface="Avenir Next Condensed Regular"/>
                <a:cs typeface="Avenir Next Condensed Regular"/>
              </a:rPr>
              <a:t>, determinismo, </a:t>
            </a:r>
            <a:r>
              <a:rPr lang="es-ES" sz="2400" dirty="0">
                <a:latin typeface="Avenir Next Condensed Regular"/>
                <a:cs typeface="Avenir Next Condensed Regular"/>
              </a:rPr>
              <a:t>me: </a:t>
            </a:r>
            <a:r>
              <a:rPr lang="es-ES" sz="2400" dirty="0" err="1">
                <a:latin typeface="Avenir Next Condensed Regular"/>
                <a:cs typeface="Avenir Next Condensed Regular"/>
              </a:rPr>
              <a:t>canicismo</a:t>
            </a:r>
            <a:r>
              <a:rPr lang="es-ES" sz="2400" dirty="0">
                <a:latin typeface="Avenir Next Condensed Regular"/>
                <a:cs typeface="Avenir Next Condensed Regular"/>
              </a:rPr>
              <a:t>, difusionismo, historicismo, </a:t>
            </a:r>
            <a:r>
              <a:rPr lang="es-ES" sz="2400" dirty="0" smtClean="0">
                <a:latin typeface="Avenir Next Condensed Regular"/>
                <a:cs typeface="Avenir Next Condensed Regular"/>
              </a:rPr>
              <a:t>funcionalismo. </a:t>
            </a:r>
          </a:p>
          <a:p>
            <a:pPr marL="447675" indent="-447675" algn="just">
              <a:buAutoNum type="alphaLcParenR"/>
            </a:pPr>
            <a:r>
              <a:rPr lang="es-ES" sz="2400" dirty="0" smtClean="0">
                <a:latin typeface="Avenir Next Condensed Regular"/>
                <a:cs typeface="Avenir Next Condensed Regular"/>
              </a:rPr>
              <a:t>Casos de Estudio </a:t>
            </a:r>
          </a:p>
          <a:p>
            <a:pPr marL="514350" indent="-514350" algn="just">
              <a:buAutoNum type="alphaLcParenR"/>
            </a:pPr>
            <a:endParaRPr lang="es-ES" sz="2400" dirty="0" smtClean="0">
              <a:latin typeface="Avenir Next Condensed Regular"/>
              <a:cs typeface="Avenir Next Condensed Regular"/>
            </a:endParaRPr>
          </a:p>
          <a:p>
            <a:pPr algn="just"/>
            <a:r>
              <a:rPr lang="es-ES" dirty="0" smtClean="0">
                <a:latin typeface="Avenir Book"/>
                <a:cs typeface="Avenir Book"/>
              </a:rPr>
              <a:t>TEMA 3. </a:t>
            </a:r>
            <a:r>
              <a:rPr lang="es-ES" dirty="0" smtClean="0">
                <a:solidFill>
                  <a:srgbClr val="FF6600"/>
                </a:solidFill>
                <a:latin typeface="Avenir Book"/>
                <a:cs typeface="Avenir Book"/>
              </a:rPr>
              <a:t>EXPLICACIÓN</a:t>
            </a:r>
            <a:r>
              <a:rPr lang="es-ES" dirty="0" smtClean="0">
                <a:latin typeface="Avenir Book"/>
                <a:cs typeface="Avenir Book"/>
              </a:rPr>
              <a:t> </a:t>
            </a:r>
          </a:p>
          <a:p>
            <a:pPr marL="457200" indent="-457200" algn="just">
              <a:buAutoNum type="alphaLcParenR"/>
            </a:pPr>
            <a:r>
              <a:rPr lang="es-ES" sz="2400" dirty="0" smtClean="0">
                <a:latin typeface="Avenir Next Condensed Regular"/>
                <a:cs typeface="Avenir Next Condensed Regular"/>
              </a:rPr>
              <a:t>De la arqueología </a:t>
            </a:r>
            <a:r>
              <a:rPr lang="es-ES" sz="2400" dirty="0" err="1" smtClean="0">
                <a:latin typeface="Avenir Next Condensed Regular"/>
                <a:cs typeface="Avenir Next Condensed Regular"/>
              </a:rPr>
              <a:t>descriptivista</a:t>
            </a:r>
            <a:r>
              <a:rPr lang="es-ES" sz="2400" dirty="0" smtClean="0">
                <a:latin typeface="Avenir Next Condensed Regular"/>
                <a:cs typeface="Avenir Next Condensed Regular"/>
              </a:rPr>
              <a:t> a una explicativa: generación de conocimiento</a:t>
            </a:r>
          </a:p>
          <a:p>
            <a:pPr marL="457200" indent="-457200" algn="just">
              <a:buAutoNum type="alphaLcParenR"/>
            </a:pPr>
            <a:r>
              <a:rPr lang="es-ES" sz="2400" dirty="0" smtClean="0">
                <a:latin typeface="Avenir Next Condensed Regular"/>
                <a:cs typeface="Avenir Next Condensed Regular"/>
              </a:rPr>
              <a:t>Discusión conceptual: </a:t>
            </a:r>
            <a:r>
              <a:rPr lang="es-ES_tradnl" sz="2400" dirty="0">
                <a:latin typeface="Avenir Next Condensed Regular"/>
                <a:cs typeface="Avenir Next Condensed Regular"/>
              </a:rPr>
              <a:t>Descripción, explicación, interpretación y representación en arqueología</a:t>
            </a:r>
            <a:endParaRPr lang="es-ES" sz="2400" dirty="0">
              <a:latin typeface="Avenir Next Condensed Regular"/>
              <a:cs typeface="Avenir Next Condensed Regular"/>
            </a:endParaRPr>
          </a:p>
        </p:txBody>
      </p:sp>
    </p:spTree>
    <p:extLst>
      <p:ext uri="{BB962C8B-B14F-4D97-AF65-F5344CB8AC3E}">
        <p14:creationId xmlns:p14="http://schemas.microsoft.com/office/powerpoint/2010/main" val="5661036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6600"/>
                </a:solidFill>
                <a:latin typeface="Avenir Next Condensed Regular"/>
                <a:cs typeface="Avenir Next Condensed Regular"/>
              </a:rPr>
              <a:t>METODOLOGÍAS DE LA HISTORIA DEL ARTE </a:t>
            </a:r>
            <a:r>
              <a:rPr lang="es-ES" dirty="0" smtClean="0"/>
              <a:t/>
            </a:r>
            <a:br>
              <a:rPr lang="es-ES" dirty="0" smtClean="0"/>
            </a:br>
            <a:r>
              <a:rPr lang="es-ES" dirty="0" smtClean="0">
                <a:latin typeface="Avenir Book"/>
                <a:cs typeface="Avenir Book"/>
              </a:rPr>
              <a:t>APLICADAS A LA ARQUEOLOGÍA</a:t>
            </a:r>
            <a:endParaRPr lang="es-ES" dirty="0">
              <a:latin typeface="Avenir Book"/>
              <a:cs typeface="Avenir Book"/>
            </a:endParaRPr>
          </a:p>
        </p:txBody>
      </p:sp>
      <p:sp>
        <p:nvSpPr>
          <p:cNvPr id="3" name="Marcador de contenido 2"/>
          <p:cNvSpPr>
            <a:spLocks noGrp="1"/>
          </p:cNvSpPr>
          <p:nvPr>
            <p:ph idx="1"/>
          </p:nvPr>
        </p:nvSpPr>
        <p:spPr>
          <a:xfrm>
            <a:off x="0" y="1600200"/>
            <a:ext cx="9144000" cy="3702303"/>
          </a:xfrm>
        </p:spPr>
        <p:txBody>
          <a:bodyPr>
            <a:normAutofit fontScale="92500" lnSpcReduction="20000"/>
          </a:bodyPr>
          <a:lstStyle/>
          <a:p>
            <a:pPr marL="457200" indent="-457200" algn="just">
              <a:buAutoNum type="arabicPeriod"/>
            </a:pPr>
            <a:r>
              <a:rPr lang="es-ES" sz="2200" dirty="0" smtClean="0">
                <a:latin typeface="Avenir Next Condensed Regular"/>
                <a:cs typeface="Avenir Next Condensed Regular"/>
              </a:rPr>
              <a:t>Interpretación Iconológica (Erwin </a:t>
            </a:r>
            <a:r>
              <a:rPr lang="es-ES" sz="2200" dirty="0" err="1" smtClean="0">
                <a:latin typeface="Avenir Next Condensed Regular"/>
                <a:cs typeface="Avenir Next Condensed Regular"/>
              </a:rPr>
              <a:t>Panofsky</a:t>
            </a:r>
            <a:r>
              <a:rPr lang="es-ES" sz="2200" dirty="0" smtClean="0">
                <a:latin typeface="Avenir Next Condensed Regular"/>
                <a:cs typeface="Avenir Next Condensed Regular"/>
              </a:rPr>
              <a:t>: Estudios sobre iconología 1939)</a:t>
            </a:r>
          </a:p>
          <a:p>
            <a:pPr marL="0" indent="0" algn="just">
              <a:buNone/>
            </a:pPr>
            <a:r>
              <a:rPr lang="es-ES_tradnl" sz="2400" i="1" dirty="0" smtClean="0">
                <a:latin typeface="Avenir Next Condensed Regular"/>
                <a:cs typeface="Avenir Next Condensed Regular"/>
              </a:rPr>
              <a:t>“medio </a:t>
            </a:r>
            <a:r>
              <a:rPr lang="es-ES_tradnl" sz="2400" i="1" dirty="0">
                <a:latin typeface="Avenir Next Condensed Regular"/>
                <a:cs typeface="Avenir Next Condensed Regular"/>
              </a:rPr>
              <a:t>para alcanzar el </a:t>
            </a:r>
            <a:r>
              <a:rPr lang="es-ES_tradnl" sz="2400" i="1" u="sng" dirty="0">
                <a:latin typeface="Avenir Next Condensed Regular"/>
                <a:cs typeface="Avenir Next Condensed Regular"/>
              </a:rPr>
              <a:t>contenid</a:t>
            </a:r>
            <a:r>
              <a:rPr lang="es-ES_tradnl" sz="2400" i="1" dirty="0">
                <a:latin typeface="Avenir Next Condensed Regular"/>
                <a:cs typeface="Avenir Next Condensed Regular"/>
              </a:rPr>
              <a:t>o del tema de la obra, el que revelaría la actitud de fondo de un pueblo, de un </a:t>
            </a:r>
            <a:r>
              <a:rPr lang="es-ES_tradnl" sz="2400" i="1" dirty="0" smtClean="0">
                <a:latin typeface="Avenir Next Condensed Regular"/>
                <a:cs typeface="Avenir Next Condensed Regular"/>
              </a:rPr>
              <a:t>período </a:t>
            </a:r>
            <a:r>
              <a:rPr lang="es-ES_tradnl" sz="2400" i="1" dirty="0">
                <a:latin typeface="Avenir Next Condensed Regular"/>
                <a:cs typeface="Avenir Next Condensed Regular"/>
              </a:rPr>
              <a:t>o de una </a:t>
            </a:r>
            <a:r>
              <a:rPr lang="es-ES_tradnl" sz="2400" i="1" dirty="0" smtClean="0">
                <a:latin typeface="Avenir Next Condensed Regular"/>
                <a:cs typeface="Avenir Next Condensed Regular"/>
              </a:rPr>
              <a:t>clase”</a:t>
            </a:r>
            <a:r>
              <a:rPr lang="es-ES_tradnl" sz="2400" dirty="0" smtClean="0">
                <a:latin typeface="Avenir Next Condensed Regular"/>
                <a:cs typeface="Avenir Next Condensed Regular"/>
              </a:rPr>
              <a:t> </a:t>
            </a:r>
          </a:p>
          <a:p>
            <a:pPr marL="0" indent="0" algn="just">
              <a:buNone/>
            </a:pPr>
            <a:endParaRPr lang="es-ES_tradnl" sz="2400" dirty="0" smtClean="0">
              <a:latin typeface="Avenir Next Condensed Regular"/>
              <a:cs typeface="Avenir Next Condensed Regular"/>
            </a:endParaRPr>
          </a:p>
          <a:p>
            <a:pPr marL="457200" indent="-457200" algn="just">
              <a:buAutoNum type="alphaLcParenR"/>
            </a:pPr>
            <a:r>
              <a:rPr lang="es-ES" sz="2200" dirty="0" smtClean="0">
                <a:solidFill>
                  <a:srgbClr val="FF6600"/>
                </a:solidFill>
                <a:latin typeface="Avenir Next Condensed Regular"/>
                <a:cs typeface="Avenir Next Condensed Regular"/>
              </a:rPr>
              <a:t>Descripción pre-iconográfica</a:t>
            </a:r>
            <a:r>
              <a:rPr lang="es-ES" sz="2200" dirty="0" smtClean="0">
                <a:latin typeface="Avenir Next Condensed Regular"/>
                <a:cs typeface="Avenir Next Condensed Regular"/>
              </a:rPr>
              <a:t>: lo que se ve. Significación primaria o natural de la obra de arte. Identificación de iconos y motivos. Ubicación estilo y tiempo.</a:t>
            </a:r>
          </a:p>
          <a:p>
            <a:pPr marL="457200" indent="-457200" algn="just">
              <a:buAutoNum type="alphaLcParenR"/>
            </a:pPr>
            <a:endParaRPr lang="es-ES" sz="2200" dirty="0" smtClean="0">
              <a:latin typeface="Avenir Next Condensed Regular"/>
              <a:cs typeface="Avenir Next Condensed Regular"/>
            </a:endParaRPr>
          </a:p>
          <a:p>
            <a:pPr marL="457200" indent="-457200" algn="just">
              <a:buAutoNum type="alphaLcParenR"/>
            </a:pPr>
            <a:r>
              <a:rPr lang="es-ES" sz="2200" dirty="0" smtClean="0">
                <a:solidFill>
                  <a:srgbClr val="FF6600"/>
                </a:solidFill>
                <a:latin typeface="Avenir Next Condensed Regular"/>
                <a:cs typeface="Avenir Next Condensed Regular"/>
              </a:rPr>
              <a:t>Análisis iconográfico</a:t>
            </a:r>
            <a:r>
              <a:rPr lang="es-ES" sz="2200" dirty="0" smtClean="0">
                <a:latin typeface="Avenir Next Condensed Regular"/>
                <a:cs typeface="Avenir Next Condensed Regular"/>
              </a:rPr>
              <a:t>: lo que se representa. Significación secundaria o convencional. Identificación de tema que buscó transmitirse. Fuentes escritas.</a:t>
            </a:r>
          </a:p>
          <a:p>
            <a:pPr marL="457200" indent="-457200" algn="just">
              <a:buAutoNum type="alphaLcParenR"/>
            </a:pPr>
            <a:endParaRPr lang="es-ES" sz="2200" dirty="0" smtClean="0">
              <a:latin typeface="Avenir Next Condensed Regular"/>
              <a:cs typeface="Avenir Next Condensed Regular"/>
            </a:endParaRPr>
          </a:p>
          <a:p>
            <a:pPr marL="457200" indent="-457200" algn="just">
              <a:buAutoNum type="alphaLcParenR"/>
            </a:pPr>
            <a:r>
              <a:rPr lang="es-ES" sz="2200" dirty="0" smtClean="0">
                <a:solidFill>
                  <a:srgbClr val="FF6600"/>
                </a:solidFill>
                <a:latin typeface="Avenir Next Condensed Regular"/>
                <a:cs typeface="Avenir Next Condensed Regular"/>
              </a:rPr>
              <a:t>Interpretación Iconológica</a:t>
            </a:r>
            <a:r>
              <a:rPr lang="es-ES" sz="2200" dirty="0" smtClean="0">
                <a:latin typeface="Avenir Next Condensed Regular"/>
                <a:cs typeface="Avenir Next Condensed Regular"/>
              </a:rPr>
              <a:t>: lo que significa. Significación intrínseca o contenido. Relaciona tema con significado profundo (valores, morales). Contexto crono-cultural. </a:t>
            </a:r>
            <a:endParaRPr lang="es-ES" sz="2200" dirty="0">
              <a:latin typeface="Avenir Next Condensed Regular"/>
              <a:cs typeface="Avenir Next Condensed Regular"/>
            </a:endParaRPr>
          </a:p>
        </p:txBody>
      </p:sp>
      <p:pic>
        <p:nvPicPr>
          <p:cNvPr id="4" name="Imagen 3"/>
          <p:cNvPicPr>
            <a:picLocks noChangeAspect="1"/>
          </p:cNvPicPr>
          <p:nvPr/>
        </p:nvPicPr>
        <p:blipFill>
          <a:blip r:embed="rId2"/>
          <a:stretch>
            <a:fillRect/>
          </a:stretch>
        </p:blipFill>
        <p:spPr>
          <a:xfrm>
            <a:off x="0" y="5211790"/>
            <a:ext cx="9144000" cy="1646209"/>
          </a:xfrm>
          <a:prstGeom prst="rect">
            <a:avLst/>
          </a:prstGeom>
        </p:spPr>
      </p:pic>
      <p:pic>
        <p:nvPicPr>
          <p:cNvPr id="5" name="Imagen 4"/>
          <p:cNvPicPr>
            <a:picLocks noChangeAspect="1"/>
          </p:cNvPicPr>
          <p:nvPr/>
        </p:nvPicPr>
        <p:blipFill>
          <a:blip r:embed="rId3"/>
          <a:stretch>
            <a:fillRect/>
          </a:stretch>
        </p:blipFill>
        <p:spPr>
          <a:xfrm>
            <a:off x="0" y="5211791"/>
            <a:ext cx="9144000" cy="1646210"/>
          </a:xfrm>
          <a:prstGeom prst="rect">
            <a:avLst/>
          </a:prstGeom>
        </p:spPr>
      </p:pic>
    </p:spTree>
    <p:extLst>
      <p:ext uri="{BB962C8B-B14F-4D97-AF65-F5344CB8AC3E}">
        <p14:creationId xmlns:p14="http://schemas.microsoft.com/office/powerpoint/2010/main" val="191040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6998" y="0"/>
            <a:ext cx="8229600" cy="879873"/>
          </a:xfrm>
        </p:spPr>
        <p:txBody>
          <a:bodyPr>
            <a:noAutofit/>
          </a:bodyPr>
          <a:lstStyle/>
          <a:p>
            <a:r>
              <a:rPr lang="es-ES" sz="3200" spc="600" dirty="0" smtClean="0">
                <a:latin typeface="Avenir Book"/>
                <a:cs typeface="Avenir Book"/>
              </a:rPr>
              <a:t>LA HISTORIA DEL ARTE </a:t>
            </a:r>
            <a:br>
              <a:rPr lang="es-ES" sz="3200" spc="600" dirty="0" smtClean="0">
                <a:latin typeface="Avenir Book"/>
                <a:cs typeface="Avenir Book"/>
              </a:rPr>
            </a:br>
            <a:r>
              <a:rPr lang="es-ES" sz="3200" spc="600" dirty="0" smtClean="0">
                <a:solidFill>
                  <a:srgbClr val="FF6600"/>
                </a:solidFill>
                <a:latin typeface="Avenir Next Condensed Regular"/>
                <a:cs typeface="Avenir Next Condensed Regular"/>
              </a:rPr>
              <a:t>EN LA ARQUEOLOGÍA ACTUAL</a:t>
            </a:r>
            <a:endParaRPr lang="es-ES" sz="3200" spc="600" dirty="0">
              <a:solidFill>
                <a:srgbClr val="FF6600"/>
              </a:solidFill>
              <a:latin typeface="Avenir Next Condensed Regular"/>
              <a:cs typeface="Avenir Next Condensed Regular"/>
            </a:endParaRPr>
          </a:p>
        </p:txBody>
      </p:sp>
      <p:pic>
        <p:nvPicPr>
          <p:cNvPr id="5" name="Imagen 4" descr="Captura de pantalla 2016-10-18 a las 22.52.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3088"/>
            <a:ext cx="3914882" cy="5884912"/>
          </a:xfrm>
          <a:prstGeom prst="rect">
            <a:avLst/>
          </a:prstGeom>
        </p:spPr>
      </p:pic>
      <p:pic>
        <p:nvPicPr>
          <p:cNvPr id="6" name="Imagen 5" descr="Captura de pantalla 2016-10-18 a las 22.57.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806" y="973088"/>
            <a:ext cx="3939846" cy="5884912"/>
          </a:xfrm>
          <a:prstGeom prst="rect">
            <a:avLst/>
          </a:prstGeom>
        </p:spPr>
      </p:pic>
      <p:pic>
        <p:nvPicPr>
          <p:cNvPr id="7" name="Imagen 6" descr="Captura de pantalla 2016-10-18 a las 22.59.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676" y="973088"/>
            <a:ext cx="3699854" cy="5884912"/>
          </a:xfrm>
          <a:prstGeom prst="rect">
            <a:avLst/>
          </a:prstGeom>
        </p:spPr>
      </p:pic>
      <p:pic>
        <p:nvPicPr>
          <p:cNvPr id="8" name="Imagen 7" descr="Captura de pantalla 2016-10-18 a las 23.00.2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105" y="973088"/>
            <a:ext cx="3640895" cy="5884912"/>
          </a:xfrm>
          <a:prstGeom prst="rect">
            <a:avLst/>
          </a:prstGeom>
        </p:spPr>
      </p:pic>
    </p:spTree>
    <p:extLst>
      <p:ext uri="{BB962C8B-B14F-4D97-AF65-F5344CB8AC3E}">
        <p14:creationId xmlns:p14="http://schemas.microsoft.com/office/powerpoint/2010/main" val="12131326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s-ES" sz="3200" dirty="0" smtClean="0">
                <a:latin typeface="Avenir Next Condensed Regular"/>
                <a:cs typeface="Avenir Next Condensed Regular"/>
              </a:rPr>
              <a:t>DIFICULTADES DE LA APLICACIÓN DE LOS MÉTODOS DE </a:t>
            </a:r>
            <a:r>
              <a:rPr lang="es-ES" sz="2400" spc="300" dirty="0" smtClean="0">
                <a:solidFill>
                  <a:srgbClr val="FF6600"/>
                </a:solidFill>
                <a:latin typeface="Avenir Book"/>
                <a:cs typeface="Avenir Book"/>
              </a:rPr>
              <a:t>LA HISTORIA DEL ARTE A LA ARQUEOLOGÍA </a:t>
            </a:r>
            <a:endParaRPr lang="es-ES" sz="3200" spc="300" dirty="0">
              <a:solidFill>
                <a:srgbClr val="FF6600"/>
              </a:solidFill>
              <a:latin typeface="Avenir Book"/>
              <a:cs typeface="Avenir Book"/>
            </a:endParaRPr>
          </a:p>
        </p:txBody>
      </p:sp>
      <p:sp>
        <p:nvSpPr>
          <p:cNvPr id="3" name="Marcador de contenido 2"/>
          <p:cNvSpPr>
            <a:spLocks noGrp="1"/>
          </p:cNvSpPr>
          <p:nvPr>
            <p:ph idx="1"/>
          </p:nvPr>
        </p:nvSpPr>
        <p:spPr>
          <a:xfrm>
            <a:off x="457199" y="1600200"/>
            <a:ext cx="8449695" cy="4525963"/>
          </a:xfrm>
        </p:spPr>
        <p:txBody>
          <a:bodyPr/>
          <a:lstStyle/>
          <a:p>
            <a:pPr marL="514350" indent="-514350">
              <a:buAutoNum type="arabicPeriod"/>
            </a:pPr>
            <a:r>
              <a:rPr lang="es-ES" dirty="0" smtClean="0">
                <a:latin typeface="Avenir Next Condensed Regular"/>
                <a:cs typeface="Avenir Next Condensed Regular"/>
              </a:rPr>
              <a:t>Problema del método mismo: confianza inocente en la neutralidad de las fuentes (sociología del arte)</a:t>
            </a:r>
          </a:p>
          <a:p>
            <a:pPr marL="514350" indent="-514350">
              <a:buAutoNum type="arabicPeriod"/>
            </a:pPr>
            <a:r>
              <a:rPr lang="es-ES" dirty="0" smtClean="0">
                <a:latin typeface="Avenir Next Condensed Regular"/>
                <a:cs typeface="Avenir Next Condensed Regular"/>
              </a:rPr>
              <a:t>Problema de acceso a fuentes escritas.</a:t>
            </a:r>
          </a:p>
          <a:p>
            <a:pPr marL="514350" indent="-514350">
              <a:buAutoNum type="arabicPeriod"/>
            </a:pPr>
            <a:r>
              <a:rPr lang="es-ES" dirty="0" smtClean="0">
                <a:latin typeface="Avenir Next Condensed Regular"/>
                <a:cs typeface="Avenir Next Condensed Regular"/>
              </a:rPr>
              <a:t>Problema del desconocimiento del significado de los códigos que cifran contenido.</a:t>
            </a:r>
            <a:endParaRPr lang="es-ES" dirty="0">
              <a:latin typeface="Avenir Next Condensed Regular"/>
              <a:cs typeface="Avenir Next Condensed Regular"/>
            </a:endParaRPr>
          </a:p>
        </p:txBody>
      </p:sp>
      <p:pic>
        <p:nvPicPr>
          <p:cNvPr id="4" name="Imagen 3" descr="Captura de pantalla 2016-10-18 a las 23.07.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40283"/>
            <a:ext cx="9144000" cy="2217717"/>
          </a:xfrm>
          <a:prstGeom prst="rect">
            <a:avLst/>
          </a:prstGeom>
        </p:spPr>
      </p:pic>
      <p:pic>
        <p:nvPicPr>
          <p:cNvPr id="5" name="Imagen 4" descr="Captura de pantalla 2016-10-18 a las 23.1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40283"/>
            <a:ext cx="9133234" cy="2217717"/>
          </a:xfrm>
          <a:prstGeom prst="rect">
            <a:avLst/>
          </a:prstGeom>
        </p:spPr>
      </p:pic>
    </p:spTree>
    <p:extLst>
      <p:ext uri="{BB962C8B-B14F-4D97-AF65-F5344CB8AC3E}">
        <p14:creationId xmlns:p14="http://schemas.microsoft.com/office/powerpoint/2010/main" val="381140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1627632"/>
            <a:ext cx="9144000" cy="5230368"/>
          </a:xfrm>
          <a:prstGeom prst="rect">
            <a:avLst/>
          </a:prstGeom>
        </p:spPr>
      </p:pic>
      <p:sp>
        <p:nvSpPr>
          <p:cNvPr id="5" name="CuadroTexto 4"/>
          <p:cNvSpPr txBox="1"/>
          <p:nvPr/>
        </p:nvSpPr>
        <p:spPr>
          <a:xfrm>
            <a:off x="3645229" y="598821"/>
            <a:ext cx="1714588" cy="461665"/>
          </a:xfrm>
          <a:prstGeom prst="rect">
            <a:avLst/>
          </a:prstGeom>
          <a:noFill/>
        </p:spPr>
        <p:txBody>
          <a:bodyPr wrap="none" rtlCol="0">
            <a:spAutoFit/>
          </a:bodyPr>
          <a:lstStyle/>
          <a:p>
            <a:r>
              <a:rPr lang="es-ES" sz="2400" dirty="0" smtClean="0">
                <a:latin typeface="Avenir Next Condensed Regular"/>
                <a:cs typeface="Avenir Next Condensed Regular"/>
              </a:rPr>
              <a:t>#</a:t>
            </a:r>
            <a:r>
              <a:rPr lang="es-ES" sz="2400" dirty="0" err="1" smtClean="0">
                <a:latin typeface="Avenir Next Condensed Regular"/>
                <a:cs typeface="Avenir Next Condensed Regular"/>
              </a:rPr>
              <a:t>NiUnaMenos</a:t>
            </a:r>
            <a:endParaRPr lang="es-ES" sz="2400" dirty="0" smtClean="0">
              <a:latin typeface="Avenir Next Condensed Regular"/>
              <a:cs typeface="Avenir Next Condensed Regular"/>
            </a:endParaRPr>
          </a:p>
        </p:txBody>
      </p:sp>
    </p:spTree>
    <p:extLst>
      <p:ext uri="{BB962C8B-B14F-4D97-AF65-F5344CB8AC3E}">
        <p14:creationId xmlns:p14="http://schemas.microsoft.com/office/powerpoint/2010/main" val="226579736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2843453" y="2843450"/>
            <a:ext cx="6858001" cy="1171095"/>
          </a:xfrm>
          <a:solidFill>
            <a:schemeClr val="accent6">
              <a:lumMod val="75000"/>
              <a:alpha val="38000"/>
            </a:schemeClr>
          </a:solidFill>
        </p:spPr>
        <p:txBody>
          <a:bodyPr>
            <a:noAutofit/>
          </a:bodyPr>
          <a:lstStyle/>
          <a:p>
            <a:r>
              <a:rPr lang="es-ES" sz="3600" dirty="0" smtClean="0">
                <a:latin typeface="Avenir Book"/>
                <a:cs typeface="Avenir Book"/>
              </a:rPr>
              <a:t>TEMA </a:t>
            </a:r>
            <a:r>
              <a:rPr lang="es-ES" sz="3600" dirty="0">
                <a:latin typeface="Avenir Book"/>
                <a:cs typeface="Avenir Book"/>
              </a:rPr>
              <a:t>1. </a:t>
            </a:r>
            <a:r>
              <a:rPr lang="es-ES" sz="3600" dirty="0">
                <a:solidFill>
                  <a:srgbClr val="FF6600"/>
                </a:solidFill>
                <a:latin typeface="Avenir Book"/>
                <a:cs typeface="Avenir Book"/>
              </a:rPr>
              <a:t>IDEOLOGÍA </a:t>
            </a:r>
            <a:br>
              <a:rPr lang="es-ES" sz="3600" dirty="0">
                <a:solidFill>
                  <a:srgbClr val="FF6600"/>
                </a:solidFill>
                <a:latin typeface="Avenir Book"/>
                <a:cs typeface="Avenir Book"/>
              </a:rPr>
            </a:br>
            <a:r>
              <a:rPr lang="es-ES" sz="3600" dirty="0">
                <a:latin typeface="Avenir Next Condensed Regular"/>
                <a:cs typeface="Avenir Next Condensed Regular"/>
              </a:rPr>
              <a:t>Abstracción-pensamiento-</a:t>
            </a:r>
            <a:r>
              <a:rPr lang="es-ES" sz="3600" dirty="0" smtClean="0">
                <a:latin typeface="Avenir Next Condensed Regular"/>
                <a:cs typeface="Avenir Next Condensed Regular"/>
              </a:rPr>
              <a:t>ideas</a:t>
            </a:r>
            <a:endParaRPr lang="es-ES" sz="3600" dirty="0"/>
          </a:p>
        </p:txBody>
      </p:sp>
      <p:grpSp>
        <p:nvGrpSpPr>
          <p:cNvPr id="19" name="Agrupar 18"/>
          <p:cNvGrpSpPr/>
          <p:nvPr/>
        </p:nvGrpSpPr>
        <p:grpSpPr>
          <a:xfrm>
            <a:off x="1287920" y="-151149"/>
            <a:ext cx="7856080" cy="7009726"/>
            <a:chOff x="1287920" y="-151149"/>
            <a:chExt cx="7856080" cy="7009726"/>
          </a:xfrm>
        </p:grpSpPr>
        <p:grpSp>
          <p:nvGrpSpPr>
            <p:cNvPr id="18" name="Agrupar 17"/>
            <p:cNvGrpSpPr/>
            <p:nvPr/>
          </p:nvGrpSpPr>
          <p:grpSpPr>
            <a:xfrm>
              <a:off x="2637420" y="-151149"/>
              <a:ext cx="6506580" cy="3595381"/>
              <a:chOff x="2637420" y="-148437"/>
              <a:chExt cx="6506580" cy="3595381"/>
            </a:xfrm>
          </p:grpSpPr>
          <p:pic>
            <p:nvPicPr>
              <p:cNvPr id="10" name="Imagen 9"/>
              <p:cNvPicPr>
                <a:picLocks noChangeAspect="1"/>
              </p:cNvPicPr>
              <p:nvPr/>
            </p:nvPicPr>
            <p:blipFill>
              <a:blip r:embed="rId3"/>
              <a:stretch>
                <a:fillRect/>
              </a:stretch>
            </p:blipFill>
            <p:spPr>
              <a:xfrm>
                <a:off x="3126624" y="8240"/>
                <a:ext cx="4029076" cy="3068133"/>
              </a:xfrm>
              <a:prstGeom prst="rect">
                <a:avLst/>
              </a:prstGeom>
            </p:spPr>
          </p:pic>
          <p:sp>
            <p:nvSpPr>
              <p:cNvPr id="4" name="CuadroTexto 3"/>
              <p:cNvSpPr txBox="1"/>
              <p:nvPr/>
            </p:nvSpPr>
            <p:spPr>
              <a:xfrm>
                <a:off x="5277229" y="-148437"/>
                <a:ext cx="822586" cy="1015663"/>
              </a:xfrm>
              <a:prstGeom prst="rect">
                <a:avLst/>
              </a:prstGeom>
              <a:noFill/>
            </p:spPr>
            <p:txBody>
              <a:bodyPr wrap="square" rtlCol="0">
                <a:spAutoFit/>
              </a:bodyPr>
              <a:lstStyle/>
              <a:p>
                <a:r>
                  <a:rPr lang="es-ES" sz="6000" dirty="0" smtClean="0"/>
                  <a:t>?</a:t>
                </a:r>
                <a:endParaRPr lang="es-ES" sz="6000" dirty="0"/>
              </a:p>
            </p:txBody>
          </p:sp>
          <p:sp>
            <p:nvSpPr>
              <p:cNvPr id="9" name="Flecha izquierda 8"/>
              <p:cNvSpPr/>
              <p:nvPr/>
            </p:nvSpPr>
            <p:spPr>
              <a:xfrm>
                <a:off x="2637420" y="522524"/>
                <a:ext cx="978408" cy="484632"/>
              </a:xfrm>
              <a:prstGeom prst="leftArrow">
                <a:avLst/>
              </a:prstGeom>
              <a:solidFill>
                <a:srgbClr val="FFFF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11" name="Flecha izquierda 10"/>
              <p:cNvSpPr/>
              <p:nvPr/>
            </p:nvSpPr>
            <p:spPr>
              <a:xfrm rot="18754880">
                <a:off x="2947960" y="2550972"/>
                <a:ext cx="978408" cy="484632"/>
              </a:xfrm>
              <a:prstGeom prst="leftArrow">
                <a:avLst/>
              </a:prstGeom>
              <a:solidFill>
                <a:srgbClr val="FFFF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12" name="Flecha izquierda 11"/>
              <p:cNvSpPr/>
              <p:nvPr/>
            </p:nvSpPr>
            <p:spPr>
              <a:xfrm rot="13812291">
                <a:off x="6786776" y="1695253"/>
                <a:ext cx="978408" cy="484632"/>
              </a:xfrm>
              <a:prstGeom prst="leftArrow">
                <a:avLst/>
              </a:prstGeom>
              <a:solidFill>
                <a:srgbClr val="FFFF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13" name="Flecha izquierda 12"/>
              <p:cNvSpPr/>
              <p:nvPr/>
            </p:nvSpPr>
            <p:spPr>
              <a:xfrm rot="16200000">
                <a:off x="3902097" y="2715424"/>
                <a:ext cx="978408" cy="484632"/>
              </a:xfrm>
              <a:prstGeom prst="leftArrow">
                <a:avLst/>
              </a:prstGeom>
              <a:solidFill>
                <a:srgbClr val="FFFFFF"/>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S"/>
              </a:p>
            </p:txBody>
          </p:sp>
          <p:sp>
            <p:nvSpPr>
              <p:cNvPr id="14" name="CuadroTexto 13"/>
              <p:cNvSpPr txBox="1"/>
              <p:nvPr/>
            </p:nvSpPr>
            <p:spPr>
              <a:xfrm>
                <a:off x="7367942" y="2362345"/>
                <a:ext cx="1776058" cy="646331"/>
              </a:xfrm>
              <a:prstGeom prst="rect">
                <a:avLst/>
              </a:prstGeom>
              <a:noFill/>
            </p:spPr>
            <p:txBody>
              <a:bodyPr wrap="square" rtlCol="0">
                <a:spAutoFit/>
              </a:bodyPr>
              <a:lstStyle/>
              <a:p>
                <a:r>
                  <a:rPr lang="es-ES" dirty="0" smtClean="0"/>
                  <a:t>DESARROLLO DEL ARTE</a:t>
                </a:r>
                <a:endParaRPr lang="es-ES" dirty="0"/>
              </a:p>
            </p:txBody>
          </p:sp>
        </p:grpSp>
        <p:pic>
          <p:nvPicPr>
            <p:cNvPr id="5" name="Imagen 4"/>
            <p:cNvPicPr>
              <a:picLocks noChangeAspect="1"/>
            </p:cNvPicPr>
            <p:nvPr/>
          </p:nvPicPr>
          <p:blipFill>
            <a:blip r:embed="rId4"/>
            <a:stretch>
              <a:fillRect/>
            </a:stretch>
          </p:blipFill>
          <p:spPr>
            <a:xfrm>
              <a:off x="1287921" y="1077823"/>
              <a:ext cx="1812998" cy="1607688"/>
            </a:xfrm>
            <a:prstGeom prst="rect">
              <a:avLst/>
            </a:prstGeom>
          </p:spPr>
        </p:pic>
        <p:pic>
          <p:nvPicPr>
            <p:cNvPr id="6" name="Imagen 5"/>
            <p:cNvPicPr>
              <a:picLocks noChangeAspect="1"/>
            </p:cNvPicPr>
            <p:nvPr/>
          </p:nvPicPr>
          <p:blipFill>
            <a:blip r:embed="rId5"/>
            <a:stretch>
              <a:fillRect/>
            </a:stretch>
          </p:blipFill>
          <p:spPr>
            <a:xfrm>
              <a:off x="5561129" y="2955071"/>
              <a:ext cx="3582871" cy="2439397"/>
            </a:xfrm>
            <a:prstGeom prst="rect">
              <a:avLst/>
            </a:prstGeom>
          </p:spPr>
        </p:pic>
        <p:pic>
          <p:nvPicPr>
            <p:cNvPr id="7" name="Imagen 6" descr="Captura de pantalla 2016-10-16 a las 16.01.07.png"/>
            <p:cNvPicPr>
              <a:picLocks noChangeAspect="1"/>
            </p:cNvPicPr>
            <p:nvPr/>
          </p:nvPicPr>
          <p:blipFill rotWithShape="1">
            <a:blip r:embed="rId6">
              <a:extLst>
                <a:ext uri="{28A0092B-C50C-407E-A947-70E740481C1C}">
                  <a14:useLocalDpi xmlns:a14="http://schemas.microsoft.com/office/drawing/2010/main" val="0"/>
                </a:ext>
              </a:extLst>
            </a:blip>
            <a:srcRect l="938"/>
            <a:stretch/>
          </p:blipFill>
          <p:spPr>
            <a:xfrm>
              <a:off x="3126624" y="5251430"/>
              <a:ext cx="3746060" cy="1607147"/>
            </a:xfrm>
            <a:prstGeom prst="rect">
              <a:avLst/>
            </a:prstGeom>
          </p:spPr>
        </p:pic>
        <p:pic>
          <p:nvPicPr>
            <p:cNvPr id="8" name="Imagen 7"/>
            <p:cNvPicPr>
              <a:picLocks noChangeAspect="1"/>
            </p:cNvPicPr>
            <p:nvPr/>
          </p:nvPicPr>
          <p:blipFill>
            <a:blip r:embed="rId7"/>
            <a:stretch>
              <a:fillRect/>
            </a:stretch>
          </p:blipFill>
          <p:spPr>
            <a:xfrm>
              <a:off x="1287920" y="3188643"/>
              <a:ext cx="1812998" cy="2353271"/>
            </a:xfrm>
            <a:prstGeom prst="rect">
              <a:avLst/>
            </a:prstGeom>
          </p:spPr>
        </p:pic>
        <p:sp>
          <p:nvSpPr>
            <p:cNvPr id="3" name="CuadroTexto 2"/>
            <p:cNvSpPr txBox="1"/>
            <p:nvPr/>
          </p:nvSpPr>
          <p:spPr>
            <a:xfrm>
              <a:off x="1287920" y="8240"/>
              <a:ext cx="1812999" cy="1077218"/>
            </a:xfrm>
            <a:prstGeom prst="rect">
              <a:avLst/>
            </a:prstGeom>
            <a:noFill/>
          </p:spPr>
          <p:txBody>
            <a:bodyPr wrap="square" rtlCol="0">
              <a:spAutoFit/>
            </a:bodyPr>
            <a:lstStyle/>
            <a:p>
              <a:r>
                <a:rPr lang="es-ES" sz="1600" dirty="0" smtClean="0"/>
                <a:t>EVOLUCION DE LAS CAPACIDADES COGNITIVAS MODERNAS</a:t>
              </a:r>
              <a:endParaRPr lang="es-ES" sz="1600" dirty="0"/>
            </a:p>
          </p:txBody>
        </p:sp>
        <p:sp>
          <p:nvSpPr>
            <p:cNvPr id="15" name="CuadroTexto 14"/>
            <p:cNvSpPr txBox="1"/>
            <p:nvPr/>
          </p:nvSpPr>
          <p:spPr>
            <a:xfrm>
              <a:off x="3126624" y="4602387"/>
              <a:ext cx="2437128" cy="646331"/>
            </a:xfrm>
            <a:prstGeom prst="rect">
              <a:avLst/>
            </a:prstGeom>
            <a:noFill/>
          </p:spPr>
          <p:txBody>
            <a:bodyPr wrap="square" rtlCol="0">
              <a:spAutoFit/>
            </a:bodyPr>
            <a:lstStyle/>
            <a:p>
              <a:r>
                <a:rPr lang="es-ES" dirty="0" smtClean="0"/>
                <a:t>COMUNICACIÓN SIMBÓLICA</a:t>
              </a:r>
              <a:endParaRPr lang="es-ES" dirty="0"/>
            </a:p>
          </p:txBody>
        </p:sp>
        <p:sp>
          <p:nvSpPr>
            <p:cNvPr id="16" name="CuadroTexto 15"/>
            <p:cNvSpPr txBox="1"/>
            <p:nvPr/>
          </p:nvSpPr>
          <p:spPr>
            <a:xfrm>
              <a:off x="1287922" y="2819311"/>
              <a:ext cx="1587807" cy="369332"/>
            </a:xfrm>
            <a:prstGeom prst="rect">
              <a:avLst/>
            </a:prstGeom>
            <a:noFill/>
          </p:spPr>
          <p:txBody>
            <a:bodyPr wrap="none" rtlCol="0">
              <a:spAutoFit/>
            </a:bodyPr>
            <a:lstStyle/>
            <a:p>
              <a:r>
                <a:rPr lang="es-ES" dirty="0" smtClean="0"/>
                <a:t>PENSAMIENTO</a:t>
              </a:r>
              <a:endParaRPr lang="es-ES" dirty="0"/>
            </a:p>
          </p:txBody>
        </p:sp>
      </p:grpSp>
      <p:sp>
        <p:nvSpPr>
          <p:cNvPr id="17" name="CuadroTexto 16"/>
          <p:cNvSpPr txBox="1"/>
          <p:nvPr/>
        </p:nvSpPr>
        <p:spPr>
          <a:xfrm>
            <a:off x="1287920" y="1985575"/>
            <a:ext cx="7856080" cy="1938992"/>
          </a:xfrm>
          <a:prstGeom prst="rect">
            <a:avLst/>
          </a:prstGeom>
          <a:solidFill>
            <a:schemeClr val="bg1"/>
          </a:solidFill>
        </p:spPr>
        <p:txBody>
          <a:bodyPr wrap="square" rtlCol="0">
            <a:spAutoFit/>
          </a:bodyPr>
          <a:lstStyle/>
          <a:p>
            <a:r>
              <a:rPr lang="es-ES" sz="4000" dirty="0" smtClean="0">
                <a:solidFill>
                  <a:srgbClr val="FF6600"/>
                </a:solidFill>
                <a:latin typeface="Avenir Book"/>
                <a:cs typeface="Avenir Book"/>
              </a:rPr>
              <a:t>DIFERENTES LÍNEAS DE INVESTIGACIÓN Y PRINCIPIOS TEÓRICOS</a:t>
            </a:r>
            <a:endParaRPr lang="es-ES" sz="4000" dirty="0">
              <a:solidFill>
                <a:srgbClr val="FF6600"/>
              </a:solidFill>
              <a:latin typeface="Avenir Book"/>
              <a:cs typeface="Avenir Book"/>
            </a:endParaRPr>
          </a:p>
        </p:txBody>
      </p:sp>
    </p:spTree>
    <p:extLst>
      <p:ext uri="{BB962C8B-B14F-4D97-AF65-F5344CB8AC3E}">
        <p14:creationId xmlns:p14="http://schemas.microsoft.com/office/powerpoint/2010/main" val="1905168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6-10-18 a las 10.28.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538" y="4841037"/>
            <a:ext cx="3519462" cy="2016962"/>
          </a:xfrm>
          <a:prstGeom prst="rect">
            <a:avLst/>
          </a:prstGeom>
        </p:spPr>
      </p:pic>
      <p:pic>
        <p:nvPicPr>
          <p:cNvPr id="5" name="Imagen 4"/>
          <p:cNvPicPr>
            <a:picLocks noChangeAspect="1"/>
          </p:cNvPicPr>
          <p:nvPr/>
        </p:nvPicPr>
        <p:blipFill>
          <a:blip r:embed="rId3"/>
          <a:stretch>
            <a:fillRect/>
          </a:stretch>
        </p:blipFill>
        <p:spPr>
          <a:xfrm>
            <a:off x="428851" y="2577158"/>
            <a:ext cx="4692614" cy="4280841"/>
          </a:xfrm>
          <a:prstGeom prst="rect">
            <a:avLst/>
          </a:prstGeom>
        </p:spPr>
      </p:pic>
      <p:pic>
        <p:nvPicPr>
          <p:cNvPr id="6" name="Imagen 5"/>
          <p:cNvPicPr>
            <a:picLocks noChangeAspect="1"/>
          </p:cNvPicPr>
          <p:nvPr/>
        </p:nvPicPr>
        <p:blipFill>
          <a:blip r:embed="rId4"/>
          <a:stretch>
            <a:fillRect/>
          </a:stretch>
        </p:blipFill>
        <p:spPr>
          <a:xfrm>
            <a:off x="5624538" y="0"/>
            <a:ext cx="3519461" cy="4692615"/>
          </a:xfrm>
          <a:prstGeom prst="rect">
            <a:avLst/>
          </a:prstGeom>
        </p:spPr>
      </p:pic>
      <p:sp>
        <p:nvSpPr>
          <p:cNvPr id="2" name="Título 1"/>
          <p:cNvSpPr>
            <a:spLocks noGrp="1"/>
          </p:cNvSpPr>
          <p:nvPr>
            <p:ph type="title"/>
          </p:nvPr>
        </p:nvSpPr>
        <p:spPr>
          <a:xfrm>
            <a:off x="7831" y="136941"/>
            <a:ext cx="1897255" cy="933193"/>
          </a:xfrm>
        </p:spPr>
        <p:txBody>
          <a:bodyPr>
            <a:noAutofit/>
          </a:bodyPr>
          <a:lstStyle/>
          <a:p>
            <a:pPr algn="l"/>
            <a:r>
              <a:rPr lang="es-ES" sz="1800" dirty="0" smtClean="0">
                <a:latin typeface="Avenir Book"/>
                <a:cs typeface="Avenir Book"/>
              </a:rPr>
              <a:t>CUERPOS DE PENSAMIENTO</a:t>
            </a:r>
            <a:endParaRPr lang="es-ES" sz="1800" dirty="0">
              <a:latin typeface="Avenir Book"/>
              <a:cs typeface="Avenir Book"/>
            </a:endParaRPr>
          </a:p>
        </p:txBody>
      </p:sp>
      <p:sp>
        <p:nvSpPr>
          <p:cNvPr id="8" name="CuadroTexto 7"/>
          <p:cNvSpPr txBox="1"/>
          <p:nvPr/>
        </p:nvSpPr>
        <p:spPr>
          <a:xfrm>
            <a:off x="1406728" y="1616313"/>
            <a:ext cx="2807553" cy="584776"/>
          </a:xfrm>
          <a:prstGeom prst="rect">
            <a:avLst/>
          </a:prstGeom>
          <a:noFill/>
        </p:spPr>
        <p:txBody>
          <a:bodyPr wrap="square" rtlCol="0">
            <a:spAutoFit/>
          </a:bodyPr>
          <a:lstStyle/>
          <a:p>
            <a:pPr algn="ctr"/>
            <a:r>
              <a:rPr lang="es-ES" sz="3200" dirty="0" smtClean="0">
                <a:solidFill>
                  <a:srgbClr val="FF6600"/>
                </a:solidFill>
                <a:latin typeface="Avenir Book"/>
                <a:cs typeface="Avenir Book"/>
              </a:rPr>
              <a:t>¿IDEOLOGÍA?</a:t>
            </a:r>
            <a:endParaRPr lang="es-ES" sz="3200" dirty="0">
              <a:solidFill>
                <a:srgbClr val="FF6600"/>
              </a:solidFill>
              <a:latin typeface="Avenir Book"/>
              <a:cs typeface="Avenir Book"/>
            </a:endParaRPr>
          </a:p>
        </p:txBody>
      </p:sp>
      <p:grpSp>
        <p:nvGrpSpPr>
          <p:cNvPr id="14" name="Agrupar 13"/>
          <p:cNvGrpSpPr/>
          <p:nvPr/>
        </p:nvGrpSpPr>
        <p:grpSpPr>
          <a:xfrm>
            <a:off x="3251885" y="285382"/>
            <a:ext cx="2372653" cy="936269"/>
            <a:chOff x="3251885" y="136941"/>
            <a:chExt cx="2372653" cy="936269"/>
          </a:xfrm>
        </p:grpSpPr>
        <p:sp>
          <p:nvSpPr>
            <p:cNvPr id="7" name="CuadroTexto 6"/>
            <p:cNvSpPr txBox="1"/>
            <p:nvPr/>
          </p:nvSpPr>
          <p:spPr>
            <a:xfrm>
              <a:off x="3616815" y="360030"/>
              <a:ext cx="2007723" cy="461665"/>
            </a:xfrm>
            <a:prstGeom prst="rect">
              <a:avLst/>
            </a:prstGeom>
            <a:noFill/>
          </p:spPr>
          <p:txBody>
            <a:bodyPr wrap="none" rtlCol="0">
              <a:spAutoFit/>
            </a:bodyPr>
            <a:lstStyle/>
            <a:p>
              <a:pPr algn="r"/>
              <a:r>
                <a:rPr lang="es-ES" sz="1200" dirty="0" smtClean="0">
                  <a:latin typeface="Avenir Book"/>
                  <a:cs typeface="Avenir Book"/>
                </a:rPr>
                <a:t>RELIGIÓN-COSMOLOGÍA</a:t>
              </a:r>
            </a:p>
            <a:p>
              <a:pPr algn="ctr"/>
              <a:r>
                <a:rPr lang="es-ES" sz="1200" dirty="0" smtClean="0">
                  <a:latin typeface="Avenir Book"/>
                  <a:cs typeface="Avenir Book"/>
                </a:rPr>
                <a:t>MITOLOGIAS</a:t>
              </a:r>
              <a:endParaRPr lang="es-ES" sz="1200" dirty="0">
                <a:latin typeface="Avenir Book"/>
                <a:cs typeface="Avenir Book"/>
              </a:endParaRPr>
            </a:p>
          </p:txBody>
        </p:sp>
        <p:sp>
          <p:nvSpPr>
            <p:cNvPr id="9" name="CuadroTexto 8"/>
            <p:cNvSpPr txBox="1"/>
            <p:nvPr/>
          </p:nvSpPr>
          <p:spPr>
            <a:xfrm>
              <a:off x="3785745" y="136941"/>
              <a:ext cx="1788780" cy="276999"/>
            </a:xfrm>
            <a:prstGeom prst="rect">
              <a:avLst/>
            </a:prstGeom>
            <a:noFill/>
          </p:spPr>
          <p:txBody>
            <a:bodyPr wrap="none" rtlCol="0">
              <a:spAutoFit/>
            </a:bodyPr>
            <a:lstStyle/>
            <a:p>
              <a:pPr algn="r"/>
              <a:r>
                <a:rPr lang="es-ES" sz="1200" dirty="0" smtClean="0">
                  <a:latin typeface="Avenir Book"/>
                  <a:cs typeface="Avenir Book"/>
                </a:rPr>
                <a:t>SISTEMAS CREENCIAS </a:t>
              </a:r>
              <a:endParaRPr lang="es-ES" sz="1200" dirty="0">
                <a:latin typeface="Avenir Book"/>
                <a:cs typeface="Avenir Book"/>
              </a:endParaRPr>
            </a:p>
          </p:txBody>
        </p:sp>
        <p:sp>
          <p:nvSpPr>
            <p:cNvPr id="10" name="CuadroTexto 9"/>
            <p:cNvSpPr txBox="1"/>
            <p:nvPr/>
          </p:nvSpPr>
          <p:spPr>
            <a:xfrm>
              <a:off x="3251885" y="765433"/>
              <a:ext cx="2372653" cy="307777"/>
            </a:xfrm>
            <a:prstGeom prst="rect">
              <a:avLst/>
            </a:prstGeom>
            <a:noFill/>
          </p:spPr>
          <p:txBody>
            <a:bodyPr wrap="none" rtlCol="0">
              <a:spAutoFit/>
            </a:bodyPr>
            <a:lstStyle/>
            <a:p>
              <a:pPr algn="r"/>
              <a:r>
                <a:rPr lang="es-ES" sz="1200" dirty="0" smtClean="0">
                  <a:latin typeface="Avenir Book"/>
                  <a:cs typeface="Avenir Book"/>
                </a:rPr>
                <a:t>COLECTIVOS</a:t>
              </a:r>
              <a:r>
                <a:rPr lang="es-ES" sz="1400" dirty="0" smtClean="0">
                  <a:latin typeface="Avenir Book"/>
                  <a:cs typeface="Avenir Book"/>
                </a:rPr>
                <a:t>?-</a:t>
              </a:r>
              <a:r>
                <a:rPr lang="es-ES" sz="1200" dirty="0" smtClean="0">
                  <a:latin typeface="Avenir Book"/>
                  <a:cs typeface="Avenir Book"/>
                </a:rPr>
                <a:t>COERCITIVOS</a:t>
              </a:r>
              <a:r>
                <a:rPr lang="es-ES" sz="1400" dirty="0" smtClean="0">
                  <a:latin typeface="Avenir Book"/>
                  <a:cs typeface="Avenir Book"/>
                </a:rPr>
                <a:t>?</a:t>
              </a:r>
              <a:endParaRPr lang="es-ES" sz="1400" dirty="0">
                <a:latin typeface="Avenir Book"/>
                <a:cs typeface="Avenir Book"/>
              </a:endParaRPr>
            </a:p>
          </p:txBody>
        </p:sp>
      </p:grpSp>
      <p:sp>
        <p:nvSpPr>
          <p:cNvPr id="11" name="CuadroTexto 10"/>
          <p:cNvSpPr txBox="1"/>
          <p:nvPr/>
        </p:nvSpPr>
        <p:spPr>
          <a:xfrm>
            <a:off x="1905086" y="419977"/>
            <a:ext cx="1582484" cy="338554"/>
          </a:xfrm>
          <a:prstGeom prst="rect">
            <a:avLst/>
          </a:prstGeom>
          <a:noFill/>
        </p:spPr>
        <p:txBody>
          <a:bodyPr wrap="none" rtlCol="0">
            <a:spAutoFit/>
          </a:bodyPr>
          <a:lstStyle/>
          <a:p>
            <a:r>
              <a:rPr lang="es-ES" sz="1600" dirty="0" smtClean="0">
                <a:solidFill>
                  <a:srgbClr val="FF6600"/>
                </a:solidFill>
                <a:latin typeface="Avenir Book"/>
                <a:cs typeface="Avenir Book"/>
              </a:rPr>
              <a:t>RECURRENCIA</a:t>
            </a:r>
            <a:endParaRPr lang="es-ES" sz="1600" dirty="0">
              <a:solidFill>
                <a:srgbClr val="FF6600"/>
              </a:solidFill>
              <a:latin typeface="Avenir Book"/>
              <a:cs typeface="Avenir Book"/>
            </a:endParaRPr>
          </a:p>
        </p:txBody>
      </p:sp>
      <p:sp>
        <p:nvSpPr>
          <p:cNvPr id="12" name="CuadroTexto 11"/>
          <p:cNvSpPr txBox="1"/>
          <p:nvPr/>
        </p:nvSpPr>
        <p:spPr>
          <a:xfrm>
            <a:off x="2468490" y="908427"/>
            <a:ext cx="440145" cy="707886"/>
          </a:xfrm>
          <a:prstGeom prst="rect">
            <a:avLst/>
          </a:prstGeom>
          <a:noFill/>
        </p:spPr>
        <p:txBody>
          <a:bodyPr wrap="none" rtlCol="0">
            <a:spAutoFit/>
          </a:bodyPr>
          <a:lstStyle/>
          <a:p>
            <a:r>
              <a:rPr lang="es-ES" sz="4000" dirty="0" smtClean="0"/>
              <a:t>=</a:t>
            </a:r>
            <a:endParaRPr lang="es-ES" sz="4000" dirty="0"/>
          </a:p>
        </p:txBody>
      </p:sp>
      <p:sp>
        <p:nvSpPr>
          <p:cNvPr id="13" name="CuadroTexto 12"/>
          <p:cNvSpPr txBox="1"/>
          <p:nvPr/>
        </p:nvSpPr>
        <p:spPr>
          <a:xfrm>
            <a:off x="7831" y="964841"/>
            <a:ext cx="1617034" cy="338554"/>
          </a:xfrm>
          <a:prstGeom prst="rect">
            <a:avLst/>
          </a:prstGeom>
          <a:noFill/>
        </p:spPr>
        <p:txBody>
          <a:bodyPr wrap="none" rtlCol="0">
            <a:spAutoFit/>
          </a:bodyPr>
          <a:lstStyle/>
          <a:p>
            <a:r>
              <a:rPr lang="es-ES" sz="1600" dirty="0" smtClean="0">
                <a:latin typeface="Avenir Book"/>
                <a:cs typeface="Avenir Book"/>
              </a:rPr>
              <a:t>Espacio-tiempo</a:t>
            </a:r>
            <a:endParaRPr lang="es-ES" sz="1600" dirty="0">
              <a:latin typeface="Avenir Book"/>
              <a:cs typeface="Avenir Book"/>
            </a:endParaRPr>
          </a:p>
        </p:txBody>
      </p:sp>
    </p:spTree>
    <p:extLst>
      <p:ext uri="{BB962C8B-B14F-4D97-AF65-F5344CB8AC3E}">
        <p14:creationId xmlns:p14="http://schemas.microsoft.com/office/powerpoint/2010/main" val="17057774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9027" y="159187"/>
            <a:ext cx="7515703" cy="1143000"/>
          </a:xfrm>
        </p:spPr>
        <p:txBody>
          <a:bodyPr/>
          <a:lstStyle/>
          <a:p>
            <a:r>
              <a:rPr lang="es-ES" dirty="0" smtClean="0">
                <a:latin typeface="Avenir Book"/>
                <a:cs typeface="Avenir Book"/>
              </a:rPr>
              <a:t>BLOQUES ONTOLÓGICOS</a:t>
            </a:r>
            <a:endParaRPr lang="es-ES" dirty="0">
              <a:latin typeface="Avenir Book"/>
              <a:cs typeface="Avenir Book"/>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200229130"/>
              </p:ext>
            </p:extLst>
          </p:nvPr>
        </p:nvGraphicFramePr>
        <p:xfrm>
          <a:off x="1369027" y="1319058"/>
          <a:ext cx="7515226" cy="3754120"/>
        </p:xfrm>
        <a:graphic>
          <a:graphicData uri="http://schemas.openxmlformats.org/drawingml/2006/table">
            <a:tbl>
              <a:tblPr firstRow="1" bandRow="1">
                <a:tableStyleId>{073A0DAA-6AF3-43AB-8588-CEC1D06C72B9}</a:tableStyleId>
              </a:tblPr>
              <a:tblGrid>
                <a:gridCol w="3757613"/>
                <a:gridCol w="3757613"/>
              </a:tblGrid>
              <a:tr h="370840">
                <a:tc>
                  <a:txBody>
                    <a:bodyPr/>
                    <a:lstStyle/>
                    <a:p>
                      <a:pPr algn="ctr"/>
                      <a:r>
                        <a:rPr lang="es-ES" dirty="0" smtClean="0">
                          <a:latin typeface="Avenir Next Condensed Regular"/>
                          <a:cs typeface="Avenir Next Condensed Regular"/>
                        </a:rPr>
                        <a:t>IDEALISTA</a:t>
                      </a:r>
                      <a:endParaRPr lang="es-ES" dirty="0">
                        <a:latin typeface="Avenir Next Condensed Regular"/>
                        <a:cs typeface="Avenir Next Condensed Regular"/>
                      </a:endParaRPr>
                    </a:p>
                  </a:txBody>
                  <a:tcPr/>
                </a:tc>
                <a:tc>
                  <a:txBody>
                    <a:bodyPr/>
                    <a:lstStyle/>
                    <a:p>
                      <a:pPr algn="ctr"/>
                      <a:r>
                        <a:rPr lang="es-ES" dirty="0" smtClean="0">
                          <a:latin typeface="Avenir Next Condensed Regular"/>
                          <a:cs typeface="Avenir Next Condensed Regular"/>
                        </a:rPr>
                        <a:t>EMPIRISTA</a:t>
                      </a:r>
                      <a:endParaRPr lang="es-ES" dirty="0">
                        <a:latin typeface="Avenir Next Condensed Regular"/>
                        <a:cs typeface="Avenir Next Condensed Regular"/>
                      </a:endParaRPr>
                    </a:p>
                  </a:txBody>
                  <a:tcPr/>
                </a:tc>
              </a:tr>
              <a:tr h="370840">
                <a:tc>
                  <a:txBody>
                    <a:bodyPr/>
                    <a:lstStyle/>
                    <a:p>
                      <a:pPr marL="285750" indent="-285750">
                        <a:buFont typeface="Wingdings" charset="2"/>
                        <a:buChar char="§"/>
                      </a:pPr>
                      <a:r>
                        <a:rPr lang="es-ES" dirty="0" smtClean="0">
                          <a:latin typeface="Avenir Next Condensed Regular"/>
                          <a:cs typeface="Avenir Next Condensed Regular"/>
                        </a:rPr>
                        <a:t>La idea trasciende a la materia que la soporta mediante el contenido</a:t>
                      </a:r>
                    </a:p>
                    <a:p>
                      <a:pPr marL="285750" indent="-285750">
                        <a:buFont typeface="Wingdings" charset="2"/>
                        <a:buChar char="§"/>
                      </a:pPr>
                      <a:r>
                        <a:rPr lang="es-ES" dirty="0" smtClean="0">
                          <a:latin typeface="Avenir Next Condensed Regular"/>
                          <a:cs typeface="Avenir Next Condensed Regular"/>
                        </a:rPr>
                        <a:t>Unidad</a:t>
                      </a:r>
                      <a:r>
                        <a:rPr lang="es-ES" baseline="0" dirty="0" smtClean="0">
                          <a:latin typeface="Avenir Next Condensed Regular"/>
                          <a:cs typeface="Avenir Next Condensed Regular"/>
                        </a:rPr>
                        <a:t> psíquica humana: acceso al pensamiento de productores/as y usuarios/as</a:t>
                      </a:r>
                    </a:p>
                    <a:p>
                      <a:pPr marL="285750" indent="-285750">
                        <a:buFont typeface="Wingdings" charset="2"/>
                        <a:buChar char="§"/>
                      </a:pPr>
                      <a:r>
                        <a:rPr lang="es-ES" baseline="0" dirty="0" smtClean="0">
                          <a:latin typeface="Avenir Next Condensed Regular"/>
                          <a:cs typeface="Avenir Next Condensed Regular"/>
                        </a:rPr>
                        <a:t>Desciframiento de figuras y sistemas simbólicos subyacentes</a:t>
                      </a:r>
                    </a:p>
                    <a:p>
                      <a:pPr marL="285750" indent="-285750">
                        <a:buFont typeface="Wingdings" charset="2"/>
                        <a:buChar char="§"/>
                      </a:pPr>
                      <a:r>
                        <a:rPr lang="es-ES" baseline="0" dirty="0" smtClean="0">
                          <a:latin typeface="Avenir Next Condensed Regular"/>
                          <a:cs typeface="Avenir Next Condensed Regular"/>
                        </a:rPr>
                        <a:t>Historia del arte</a:t>
                      </a:r>
                    </a:p>
                    <a:p>
                      <a:pPr marL="285750" indent="-285750">
                        <a:buFont typeface="Wingdings" charset="2"/>
                        <a:buChar char="§"/>
                      </a:pPr>
                      <a:r>
                        <a:rPr lang="es-ES" baseline="0" dirty="0" smtClean="0">
                          <a:latin typeface="Avenir Next Condensed Regular"/>
                          <a:cs typeface="Avenir Next Condensed Regular"/>
                        </a:rPr>
                        <a:t>Historicismo-cultural</a:t>
                      </a:r>
                    </a:p>
                    <a:p>
                      <a:pPr marL="285750" indent="-285750">
                        <a:buFont typeface="Wingdings" charset="2"/>
                        <a:buChar char="§"/>
                      </a:pPr>
                      <a:r>
                        <a:rPr lang="es-ES" baseline="0" dirty="0" smtClean="0">
                          <a:latin typeface="Avenir Next Condensed Regular"/>
                          <a:cs typeface="Avenir Next Condensed Regular"/>
                        </a:rPr>
                        <a:t>Post-estructuralismo</a:t>
                      </a:r>
                    </a:p>
                    <a:p>
                      <a:pPr marL="285750" indent="-285750">
                        <a:buFont typeface="Wingdings" charset="2"/>
                        <a:buChar char="§"/>
                      </a:pPr>
                      <a:r>
                        <a:rPr lang="es-ES" baseline="0" dirty="0" smtClean="0">
                          <a:latin typeface="Avenir Next Condensed Regular"/>
                          <a:cs typeface="Avenir Next Condensed Regular"/>
                        </a:rPr>
                        <a:t>Hermenéutica</a:t>
                      </a:r>
                    </a:p>
                    <a:p>
                      <a:pPr marL="285750" indent="-285750">
                        <a:buFont typeface="Wingdings" charset="2"/>
                        <a:buChar char="§"/>
                      </a:pPr>
                      <a:r>
                        <a:rPr lang="es-ES" baseline="0" dirty="0" smtClean="0">
                          <a:latin typeface="Avenir Next Condensed Regular"/>
                          <a:cs typeface="Avenir Next Condensed Regular"/>
                        </a:rPr>
                        <a:t>Arqueología cognitiva</a:t>
                      </a:r>
                      <a:endParaRPr lang="es-ES" dirty="0">
                        <a:latin typeface="Avenir Next Condensed Regular"/>
                        <a:cs typeface="Avenir Next Condensed Regular"/>
                      </a:endParaRPr>
                    </a:p>
                  </a:txBody>
                  <a:tcPr/>
                </a:tc>
                <a:tc>
                  <a:txBody>
                    <a:bodyPr/>
                    <a:lstStyle/>
                    <a:p>
                      <a:pPr marL="285750" indent="-285750">
                        <a:buFont typeface="Wingdings" charset="2"/>
                        <a:buChar char="§"/>
                      </a:pPr>
                      <a:r>
                        <a:rPr lang="es-ES" dirty="0" smtClean="0">
                          <a:latin typeface="Avenir Next Condensed Regular"/>
                          <a:cs typeface="Avenir Next Condensed Regular"/>
                        </a:rPr>
                        <a:t>Sistemas</a:t>
                      </a:r>
                      <a:r>
                        <a:rPr lang="es-ES" baseline="0" dirty="0" smtClean="0">
                          <a:latin typeface="Avenir Next Condensed Regular"/>
                          <a:cs typeface="Avenir Next Condensed Regular"/>
                        </a:rPr>
                        <a:t> de representación-cuerpos de pensamiento son epifenómenos</a:t>
                      </a:r>
                    </a:p>
                    <a:p>
                      <a:pPr marL="285750" indent="-285750">
                        <a:buFont typeface="Wingdings" charset="2"/>
                        <a:buChar char="§"/>
                      </a:pPr>
                      <a:r>
                        <a:rPr lang="es-ES" baseline="0" dirty="0" smtClean="0">
                          <a:latin typeface="Avenir Next Condensed Regular"/>
                          <a:cs typeface="Avenir Next Condensed Regular"/>
                        </a:rPr>
                        <a:t>Residuo de los sistemas normativos</a:t>
                      </a:r>
                    </a:p>
                    <a:p>
                      <a:pPr marL="285750" indent="-285750">
                        <a:buFont typeface="Wingdings" charset="2"/>
                        <a:buChar char="§"/>
                      </a:pPr>
                      <a:r>
                        <a:rPr lang="es-ES" baseline="0" dirty="0" smtClean="0">
                          <a:latin typeface="Avenir Next Condensed Regular"/>
                          <a:cs typeface="Avenir Next Condensed Regular"/>
                        </a:rPr>
                        <a:t>Ayudan a la ADAPTACION al medioambiente</a:t>
                      </a:r>
                    </a:p>
                    <a:p>
                      <a:pPr marL="285750" indent="-285750">
                        <a:buFont typeface="Wingdings" charset="2"/>
                        <a:buChar char="§"/>
                      </a:pPr>
                      <a:r>
                        <a:rPr lang="es-ES" baseline="0" dirty="0" smtClean="0">
                          <a:latin typeface="Avenir Next Condensed Regular"/>
                          <a:cs typeface="Avenir Next Condensed Regular"/>
                        </a:rPr>
                        <a:t>Los/as individuos no pueden por sí mismos transformar su realidad social (no hay “agencia”)</a:t>
                      </a:r>
                    </a:p>
                    <a:p>
                      <a:pPr marL="285750" indent="-285750">
                        <a:buFont typeface="Wingdings" charset="2"/>
                        <a:buChar char="§"/>
                      </a:pPr>
                      <a:r>
                        <a:rPr lang="es-ES" baseline="0" dirty="0" smtClean="0">
                          <a:latin typeface="Avenir Next Condensed Regular"/>
                          <a:cs typeface="Avenir Next Condensed Regular"/>
                        </a:rPr>
                        <a:t>Funcionalismo</a:t>
                      </a:r>
                    </a:p>
                    <a:p>
                      <a:pPr marL="285750" indent="-285750">
                        <a:buFont typeface="Wingdings" charset="2"/>
                        <a:buChar char="§"/>
                      </a:pPr>
                      <a:r>
                        <a:rPr lang="es-ES" baseline="0" dirty="0" smtClean="0">
                          <a:latin typeface="Avenir Next Condensed Regular"/>
                          <a:cs typeface="Avenir Next Condensed Regular"/>
                        </a:rPr>
                        <a:t>Ecología Cultural, neo evolucionismo</a:t>
                      </a:r>
                    </a:p>
                    <a:p>
                      <a:pPr marL="285750" indent="-285750">
                        <a:buFont typeface="Wingdings" charset="2"/>
                        <a:buChar char="§"/>
                      </a:pPr>
                      <a:r>
                        <a:rPr lang="es-ES" baseline="0" dirty="0" err="1" smtClean="0">
                          <a:latin typeface="Avenir Next Condensed Regular"/>
                          <a:cs typeface="Avenir Next Condensed Regular"/>
                        </a:rPr>
                        <a:t>Procesualismo</a:t>
                      </a:r>
                      <a:r>
                        <a:rPr lang="es-ES" baseline="0" dirty="0" smtClean="0">
                          <a:latin typeface="Avenir Next Condensed Regular"/>
                          <a:cs typeface="Avenir Next Condensed Regular"/>
                        </a:rPr>
                        <a:t> (Nueva Arqueología)</a:t>
                      </a:r>
                      <a:endParaRPr lang="es-ES" dirty="0">
                        <a:latin typeface="Avenir Next Condensed Regular"/>
                        <a:cs typeface="Avenir Next Condensed Regular"/>
                      </a:endParaRPr>
                    </a:p>
                  </a:txBody>
                  <a:tcPr/>
                </a:tc>
              </a:tr>
            </a:tbl>
          </a:graphicData>
        </a:graphic>
      </p:graphicFrame>
      <p:sp>
        <p:nvSpPr>
          <p:cNvPr id="4" name="Título 1"/>
          <p:cNvSpPr txBox="1">
            <a:spLocks/>
          </p:cNvSpPr>
          <p:nvPr/>
        </p:nvSpPr>
        <p:spPr>
          <a:xfrm rot="16200000">
            <a:off x="-2843453" y="2843449"/>
            <a:ext cx="6858001" cy="1171095"/>
          </a:xfrm>
          <a:prstGeom prst="rect">
            <a:avLst/>
          </a:prstGeom>
          <a:solidFill>
            <a:schemeClr val="accent6">
              <a:lumMod val="75000"/>
              <a:alpha val="38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600" dirty="0" smtClean="0">
                <a:latin typeface="Avenir Book"/>
                <a:cs typeface="Avenir Book"/>
              </a:rPr>
              <a:t>TEMA 1. </a:t>
            </a:r>
            <a:r>
              <a:rPr lang="es-ES" sz="3600" dirty="0" smtClean="0">
                <a:solidFill>
                  <a:srgbClr val="FF6600"/>
                </a:solidFill>
                <a:latin typeface="Avenir Book"/>
                <a:cs typeface="Avenir Book"/>
              </a:rPr>
              <a:t>IDEOLOGÍA </a:t>
            </a:r>
            <a:br>
              <a:rPr lang="es-ES" sz="3600" dirty="0" smtClean="0">
                <a:solidFill>
                  <a:srgbClr val="FF6600"/>
                </a:solidFill>
                <a:latin typeface="Avenir Book"/>
                <a:cs typeface="Avenir Book"/>
              </a:rPr>
            </a:br>
            <a:r>
              <a:rPr lang="es-ES" sz="2400" dirty="0">
                <a:latin typeface="Avenir Book"/>
                <a:cs typeface="Avenir Book"/>
              </a:rPr>
              <a:t>LINEAS DE INFLUENCIA </a:t>
            </a:r>
            <a:r>
              <a:rPr lang="es-ES" sz="2400" dirty="0" smtClean="0">
                <a:latin typeface="Avenir Book"/>
                <a:cs typeface="Avenir Book"/>
              </a:rPr>
              <a:t>FILOSÓFICA</a:t>
            </a:r>
            <a:endParaRPr lang="es-ES" sz="3600" dirty="0"/>
          </a:p>
        </p:txBody>
      </p:sp>
      <p:sp>
        <p:nvSpPr>
          <p:cNvPr id="6" name="CuadroTexto 5"/>
          <p:cNvSpPr txBox="1"/>
          <p:nvPr/>
        </p:nvSpPr>
        <p:spPr>
          <a:xfrm>
            <a:off x="1348003" y="5211607"/>
            <a:ext cx="7536250" cy="1477328"/>
          </a:xfrm>
          <a:prstGeom prst="rect">
            <a:avLst/>
          </a:prstGeom>
          <a:noFill/>
        </p:spPr>
        <p:txBody>
          <a:bodyPr wrap="none" rtlCol="0">
            <a:spAutoFit/>
          </a:bodyPr>
          <a:lstStyle/>
          <a:p>
            <a:r>
              <a:rPr lang="es-ES" dirty="0" smtClean="0"/>
              <a:t>FILOSOFIAS CRÍTICAS: SUPERACIÓN DICOTOMÍA ILUSTRADA DE MATERIA-IDEA</a:t>
            </a:r>
          </a:p>
          <a:p>
            <a:pPr marL="285750" indent="-285750">
              <a:buFont typeface="Wingdings" charset="2"/>
              <a:buChar char="§"/>
            </a:pPr>
            <a:r>
              <a:rPr lang="es-ES" dirty="0" smtClean="0"/>
              <a:t>POSTMARXISMO</a:t>
            </a:r>
          </a:p>
          <a:p>
            <a:pPr marL="285750" indent="-285750">
              <a:buFont typeface="Wingdings" charset="2"/>
              <a:buChar char="§"/>
            </a:pPr>
            <a:r>
              <a:rPr lang="es-ES" dirty="0" smtClean="0"/>
              <a:t>ANARQUISMO</a:t>
            </a:r>
          </a:p>
          <a:p>
            <a:pPr marL="285750" indent="-285750">
              <a:buFont typeface="Wingdings" charset="2"/>
              <a:buChar char="§"/>
            </a:pPr>
            <a:r>
              <a:rPr lang="es-ES" dirty="0" smtClean="0"/>
              <a:t>FEMINISMO</a:t>
            </a:r>
          </a:p>
          <a:p>
            <a:pPr marL="285750" indent="-285750">
              <a:buFont typeface="Wingdings" charset="2"/>
              <a:buChar char="§"/>
            </a:pPr>
            <a:r>
              <a:rPr lang="es-ES" dirty="0" smtClean="0"/>
              <a:t>TEORIAS DE LA PRAXIS </a:t>
            </a:r>
            <a:endParaRPr lang="es-ES" dirty="0"/>
          </a:p>
        </p:txBody>
      </p:sp>
    </p:spTree>
    <p:extLst>
      <p:ext uri="{BB962C8B-B14F-4D97-AF65-F5344CB8AC3E}">
        <p14:creationId xmlns:p14="http://schemas.microsoft.com/office/powerpoint/2010/main" val="9613134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11297" y="167434"/>
            <a:ext cx="7515704" cy="1053049"/>
          </a:xfrm>
        </p:spPr>
        <p:txBody>
          <a:bodyPr>
            <a:normAutofit/>
          </a:bodyPr>
          <a:lstStyle/>
          <a:p>
            <a:r>
              <a:rPr lang="es-ES" sz="3200" spc="40" dirty="0" smtClean="0">
                <a:latin typeface="Avenir Next Condensed Regular"/>
                <a:cs typeface="Avenir Next Condensed Regular"/>
              </a:rPr>
              <a:t>HISTORIA DEL ARTE, ANTROPOLOGIA, SOCIOLOGIA </a:t>
            </a:r>
            <a:endParaRPr lang="es-ES" sz="3200" spc="40" dirty="0">
              <a:latin typeface="Avenir Book"/>
              <a:cs typeface="Avenir Book"/>
            </a:endParaRPr>
          </a:p>
        </p:txBody>
      </p:sp>
      <p:sp>
        <p:nvSpPr>
          <p:cNvPr id="3" name="Marcador de contenido 2"/>
          <p:cNvSpPr>
            <a:spLocks noGrp="1"/>
          </p:cNvSpPr>
          <p:nvPr>
            <p:ph idx="1"/>
          </p:nvPr>
        </p:nvSpPr>
        <p:spPr>
          <a:xfrm>
            <a:off x="1311297" y="1030813"/>
            <a:ext cx="7744046" cy="2276035"/>
          </a:xfrm>
        </p:spPr>
        <p:txBody>
          <a:bodyPr>
            <a:normAutofit fontScale="92500"/>
          </a:bodyPr>
          <a:lstStyle/>
          <a:p>
            <a:pPr marL="0" indent="0" algn="just">
              <a:buNone/>
            </a:pPr>
            <a:r>
              <a:rPr lang="es-ES" sz="2800" b="1" dirty="0" smtClean="0">
                <a:solidFill>
                  <a:srgbClr val="FF6600"/>
                </a:solidFill>
                <a:latin typeface="Avenir Book"/>
                <a:cs typeface="Avenir Book"/>
              </a:rPr>
              <a:t>HECHO UNIVERSAL</a:t>
            </a:r>
            <a:r>
              <a:rPr lang="es-ES" sz="2800" dirty="0" smtClean="0">
                <a:latin typeface="Avenir Book"/>
                <a:cs typeface="Avenir Book"/>
              </a:rPr>
              <a:t>: Seres </a:t>
            </a:r>
            <a:r>
              <a:rPr lang="es-ES" sz="2800" dirty="0">
                <a:latin typeface="Avenir Book"/>
                <a:cs typeface="Avenir Book"/>
              </a:rPr>
              <a:t>humanos realizan representaciones de su realidad (real o imaginaria), </a:t>
            </a:r>
            <a:r>
              <a:rPr lang="es-ES" sz="2800" dirty="0" smtClean="0">
                <a:latin typeface="Avenir Book"/>
                <a:cs typeface="Avenir Book"/>
              </a:rPr>
              <a:t>de </a:t>
            </a:r>
            <a:r>
              <a:rPr lang="es-ES" sz="2800" dirty="0">
                <a:latin typeface="Avenir Book"/>
                <a:cs typeface="Avenir Book"/>
              </a:rPr>
              <a:t>forma individual o colectiva; lo que arqueológicamente se conserva de esa representación es únicamente su porción </a:t>
            </a:r>
            <a:r>
              <a:rPr lang="es-ES" sz="2800" b="1" dirty="0" smtClean="0">
                <a:latin typeface="Avenir Book"/>
                <a:cs typeface="Avenir Book"/>
              </a:rPr>
              <a:t>FÍSICA</a:t>
            </a:r>
            <a:r>
              <a:rPr lang="es-ES" sz="2800" dirty="0" smtClean="0">
                <a:latin typeface="Avenir Book"/>
                <a:cs typeface="Avenir Book"/>
              </a:rPr>
              <a:t>. </a:t>
            </a:r>
            <a:endParaRPr lang="es-ES" sz="2800" dirty="0">
              <a:latin typeface="Avenir Book"/>
              <a:cs typeface="Avenir Book"/>
            </a:endParaRPr>
          </a:p>
        </p:txBody>
      </p:sp>
      <p:sp>
        <p:nvSpPr>
          <p:cNvPr id="4" name="Título 1"/>
          <p:cNvSpPr txBox="1">
            <a:spLocks/>
          </p:cNvSpPr>
          <p:nvPr/>
        </p:nvSpPr>
        <p:spPr>
          <a:xfrm rot="16200000">
            <a:off x="-2843452" y="2843449"/>
            <a:ext cx="6858001" cy="1171095"/>
          </a:xfrm>
          <a:prstGeom prst="rect">
            <a:avLst/>
          </a:prstGeom>
          <a:solidFill>
            <a:schemeClr val="accent6">
              <a:lumMod val="75000"/>
              <a:alpha val="38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600" dirty="0" smtClean="0">
                <a:latin typeface="Avenir Book"/>
                <a:cs typeface="Avenir Book"/>
              </a:rPr>
              <a:t>TEMA 1. </a:t>
            </a:r>
            <a:r>
              <a:rPr lang="es-ES" sz="3600" dirty="0" smtClean="0">
                <a:solidFill>
                  <a:srgbClr val="FF6600"/>
                </a:solidFill>
                <a:latin typeface="Avenir Book"/>
                <a:cs typeface="Avenir Book"/>
              </a:rPr>
              <a:t>IDEOLOGÍA </a:t>
            </a:r>
            <a:br>
              <a:rPr lang="es-ES" sz="3600" dirty="0" smtClean="0">
                <a:solidFill>
                  <a:srgbClr val="FF6600"/>
                </a:solidFill>
                <a:latin typeface="Avenir Book"/>
                <a:cs typeface="Avenir Book"/>
              </a:rPr>
            </a:br>
            <a:r>
              <a:rPr lang="es-ES" sz="2400" dirty="0">
                <a:latin typeface="Avenir Book"/>
                <a:cs typeface="Avenir Book"/>
              </a:rPr>
              <a:t>LINEAS DE INFLUENCIA DISCIPLINARIA</a:t>
            </a:r>
            <a:endParaRPr lang="es-ES" sz="3600" dirty="0"/>
          </a:p>
        </p:txBody>
      </p:sp>
      <p:pic>
        <p:nvPicPr>
          <p:cNvPr id="5" name="Imagen 4"/>
          <p:cNvPicPr>
            <a:picLocks noChangeAspect="1"/>
          </p:cNvPicPr>
          <p:nvPr/>
        </p:nvPicPr>
        <p:blipFill>
          <a:blip r:embed="rId2">
            <a:alphaModFix/>
            <a:extLst>
              <a:ext uri="{BEBA8EAE-BF5A-486C-A8C5-ECC9F3942E4B}">
                <a14:imgProps xmlns:a14="http://schemas.microsoft.com/office/drawing/2010/main">
                  <a14:imgLayer r:embed="rId3">
                    <a14:imgEffect>
                      <a14:sharpenSoften amount="25000"/>
                    </a14:imgEffect>
                    <a14:imgEffect>
                      <a14:brightnessContrast bright="-30000" contrast="30000"/>
                    </a14:imgEffect>
                  </a14:imgLayer>
                </a14:imgProps>
              </a:ext>
            </a:extLst>
          </a:blip>
          <a:stretch>
            <a:fillRect/>
          </a:stretch>
        </p:blipFill>
        <p:spPr>
          <a:xfrm>
            <a:off x="1323076" y="4915766"/>
            <a:ext cx="2518762" cy="1475275"/>
          </a:xfrm>
          <a:prstGeom prst="rect">
            <a:avLst/>
          </a:prstGeom>
        </p:spPr>
      </p:pic>
      <p:pic>
        <p:nvPicPr>
          <p:cNvPr id="7" name="Imagen 6"/>
          <p:cNvPicPr>
            <a:picLocks noChangeAspect="1"/>
          </p:cNvPicPr>
          <p:nvPr/>
        </p:nvPicPr>
        <p:blipFill>
          <a:blip r:embed="rId4"/>
          <a:stretch>
            <a:fillRect/>
          </a:stretch>
        </p:blipFill>
        <p:spPr>
          <a:xfrm>
            <a:off x="4484846" y="4683431"/>
            <a:ext cx="4483100" cy="1816100"/>
          </a:xfrm>
          <a:prstGeom prst="rect">
            <a:avLst/>
          </a:prstGeom>
        </p:spPr>
      </p:pic>
      <p:sp>
        <p:nvSpPr>
          <p:cNvPr id="8" name="CuadroTexto 7"/>
          <p:cNvSpPr txBox="1"/>
          <p:nvPr/>
        </p:nvSpPr>
        <p:spPr>
          <a:xfrm>
            <a:off x="1311297" y="3231149"/>
            <a:ext cx="7644869" cy="646331"/>
          </a:xfrm>
          <a:prstGeom prst="rect">
            <a:avLst/>
          </a:prstGeom>
          <a:noFill/>
        </p:spPr>
        <p:txBody>
          <a:bodyPr wrap="square" rtlCol="0">
            <a:spAutoFit/>
          </a:bodyPr>
          <a:lstStyle/>
          <a:p>
            <a:pPr algn="ctr"/>
            <a:r>
              <a:rPr lang="es-ES" spc="20" dirty="0" smtClean="0">
                <a:solidFill>
                  <a:srgbClr val="FF6600"/>
                </a:solidFill>
                <a:latin typeface="Avenir Book"/>
                <a:cs typeface="Avenir Book"/>
              </a:rPr>
              <a:t>FUNCIONAMIENTO-VARIACIÓN-TRANSFORMACIÓN-ALCANCE SOCIAL/CULTURAL/HISTORICO</a:t>
            </a:r>
            <a:endParaRPr lang="es-ES" spc="20" dirty="0">
              <a:solidFill>
                <a:srgbClr val="FF6600"/>
              </a:solidFill>
              <a:latin typeface="Avenir Book"/>
              <a:cs typeface="Avenir Book"/>
            </a:endParaRPr>
          </a:p>
        </p:txBody>
      </p:sp>
      <p:sp>
        <p:nvSpPr>
          <p:cNvPr id="9" name="CuadroTexto 8"/>
          <p:cNvSpPr txBox="1"/>
          <p:nvPr/>
        </p:nvSpPr>
        <p:spPr>
          <a:xfrm>
            <a:off x="3950373" y="4007802"/>
            <a:ext cx="2240592" cy="461665"/>
          </a:xfrm>
          <a:prstGeom prst="rect">
            <a:avLst/>
          </a:prstGeom>
          <a:noFill/>
        </p:spPr>
        <p:txBody>
          <a:bodyPr wrap="none" rtlCol="0">
            <a:spAutoFit/>
          </a:bodyPr>
          <a:lstStyle/>
          <a:p>
            <a:r>
              <a:rPr lang="es-ES" sz="2400" dirty="0" smtClean="0">
                <a:latin typeface="Avenir Book"/>
                <a:cs typeface="Avenir Book"/>
              </a:rPr>
              <a:t>TEORIZACIÓN </a:t>
            </a:r>
            <a:endParaRPr lang="es-ES" sz="2400" dirty="0">
              <a:latin typeface="Avenir Book"/>
              <a:cs typeface="Avenir Book"/>
            </a:endParaRPr>
          </a:p>
        </p:txBody>
      </p:sp>
    </p:spTree>
    <p:extLst>
      <p:ext uri="{BB962C8B-B14F-4D97-AF65-F5344CB8AC3E}">
        <p14:creationId xmlns:p14="http://schemas.microsoft.com/office/powerpoint/2010/main" val="29550083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alphaModFix/>
          </a:blip>
          <a:stretch>
            <a:fillRect/>
          </a:stretch>
        </p:blipFill>
        <p:spPr>
          <a:xfrm>
            <a:off x="26100" y="3813167"/>
            <a:ext cx="4417038" cy="3044834"/>
          </a:xfrm>
          <a:prstGeom prst="rect">
            <a:avLst/>
          </a:prstGeom>
          <a:ln>
            <a:noFill/>
          </a:ln>
          <a:effectLst>
            <a:softEdge rad="112500"/>
          </a:effectLst>
        </p:spPr>
      </p:pic>
      <p:sp>
        <p:nvSpPr>
          <p:cNvPr id="2" name="Título 1"/>
          <p:cNvSpPr>
            <a:spLocks noGrp="1"/>
          </p:cNvSpPr>
          <p:nvPr>
            <p:ph type="title"/>
          </p:nvPr>
        </p:nvSpPr>
        <p:spPr>
          <a:xfrm>
            <a:off x="457200" y="117954"/>
            <a:ext cx="8229600" cy="954092"/>
          </a:xfrm>
        </p:spPr>
        <p:txBody>
          <a:bodyPr>
            <a:noAutofit/>
          </a:bodyPr>
          <a:lstStyle/>
          <a:p>
            <a:r>
              <a:rPr lang="es-ES" sz="3200" dirty="0" smtClean="0">
                <a:latin typeface="Avenir Book"/>
                <a:cs typeface="Avenir Book"/>
              </a:rPr>
              <a:t>ESTUDIO DE LA IMAGEN</a:t>
            </a:r>
            <a:br>
              <a:rPr lang="es-ES" sz="3200" dirty="0" smtClean="0">
                <a:latin typeface="Avenir Book"/>
                <a:cs typeface="Avenir Book"/>
              </a:rPr>
            </a:br>
            <a:r>
              <a:rPr lang="es-ES" sz="3200" dirty="0" smtClean="0">
                <a:solidFill>
                  <a:srgbClr val="FF6600"/>
                </a:solidFill>
                <a:latin typeface="Avenir Next Condensed Regular"/>
                <a:cs typeface="Avenir Next Condensed Regular"/>
              </a:rPr>
              <a:t>LA INFLUENCIA DE LA HISTORIA DEL ARTE</a:t>
            </a:r>
            <a:endParaRPr lang="es-ES" sz="3200" dirty="0">
              <a:latin typeface="Avenir Book"/>
              <a:cs typeface="Avenir Book"/>
            </a:endParaRPr>
          </a:p>
        </p:txBody>
      </p:sp>
      <p:sp>
        <p:nvSpPr>
          <p:cNvPr id="4" name="CuadroTexto 3"/>
          <p:cNvSpPr txBox="1"/>
          <p:nvPr/>
        </p:nvSpPr>
        <p:spPr>
          <a:xfrm>
            <a:off x="239166" y="1067280"/>
            <a:ext cx="8774941" cy="369332"/>
          </a:xfrm>
          <a:prstGeom prst="rect">
            <a:avLst/>
          </a:prstGeom>
          <a:noFill/>
        </p:spPr>
        <p:txBody>
          <a:bodyPr wrap="square" rtlCol="0">
            <a:spAutoFit/>
          </a:bodyPr>
          <a:lstStyle/>
          <a:p>
            <a:pPr algn="ctr"/>
            <a:r>
              <a:rPr lang="es-ES" dirty="0" smtClean="0">
                <a:latin typeface="Avenir Book"/>
                <a:cs typeface="Avenir Book"/>
              </a:rPr>
              <a:t>ARTE PRIMITIVO: NACIMIENTO ARQUEOLOGIA CLÁSICA Y PREHISTÓRICA </a:t>
            </a:r>
            <a:endParaRPr lang="es-ES" dirty="0">
              <a:latin typeface="Avenir Book"/>
              <a:cs typeface="Avenir Book"/>
            </a:endParaRPr>
          </a:p>
        </p:txBody>
      </p:sp>
      <p:pic>
        <p:nvPicPr>
          <p:cNvPr id="7" name="Imagen 6"/>
          <p:cNvPicPr>
            <a:picLocks noChangeAspect="1"/>
          </p:cNvPicPr>
          <p:nvPr/>
        </p:nvPicPr>
        <p:blipFill>
          <a:blip r:embed="rId3"/>
          <a:stretch>
            <a:fillRect/>
          </a:stretch>
        </p:blipFill>
        <p:spPr>
          <a:xfrm>
            <a:off x="4417038" y="2498691"/>
            <a:ext cx="4726962" cy="4359310"/>
          </a:xfrm>
          <a:prstGeom prst="rect">
            <a:avLst/>
          </a:prstGeom>
        </p:spPr>
      </p:pic>
      <p:sp>
        <p:nvSpPr>
          <p:cNvPr id="12" name="CuadroTexto 11"/>
          <p:cNvSpPr txBox="1"/>
          <p:nvPr/>
        </p:nvSpPr>
        <p:spPr>
          <a:xfrm>
            <a:off x="4443138" y="1436612"/>
            <a:ext cx="4700862" cy="1200329"/>
          </a:xfrm>
          <a:prstGeom prst="rect">
            <a:avLst/>
          </a:prstGeom>
          <a:solidFill>
            <a:schemeClr val="bg1"/>
          </a:solidFill>
        </p:spPr>
        <p:txBody>
          <a:bodyPr wrap="square" rtlCol="0">
            <a:spAutoFit/>
          </a:bodyPr>
          <a:lstStyle/>
          <a:p>
            <a:r>
              <a:rPr lang="es-ES" dirty="0" smtClean="0"/>
              <a:t>ESTILO de </a:t>
            </a:r>
            <a:r>
              <a:rPr lang="es-ES" dirty="0" err="1"/>
              <a:t>Wölfflin</a:t>
            </a:r>
            <a:r>
              <a:rPr lang="es-ES" dirty="0"/>
              <a:t> (2004 [1915]) </a:t>
            </a:r>
            <a:r>
              <a:rPr lang="es-ES" dirty="0" smtClean="0"/>
              <a:t>“</a:t>
            </a:r>
            <a:r>
              <a:rPr lang="es-ES" i="1" dirty="0" smtClean="0"/>
              <a:t>conjuntos </a:t>
            </a:r>
            <a:r>
              <a:rPr lang="es-ES" i="1" dirty="0"/>
              <a:t>de maneras que describen formas y temas, expresión de un lugar, un tiempo y una </a:t>
            </a:r>
            <a:r>
              <a:rPr lang="es-ES" i="1" dirty="0" smtClean="0"/>
              <a:t>personalidad”</a:t>
            </a:r>
            <a:r>
              <a:rPr lang="es-ES" dirty="0" smtClean="0"/>
              <a:t>.</a:t>
            </a:r>
            <a:r>
              <a:rPr lang="es-ES_tradnl" dirty="0" smtClean="0"/>
              <a:t> </a:t>
            </a:r>
            <a:endParaRPr lang="es-ES" dirty="0"/>
          </a:p>
        </p:txBody>
      </p:sp>
      <p:sp>
        <p:nvSpPr>
          <p:cNvPr id="13" name="CuadroTexto 12"/>
          <p:cNvSpPr txBox="1"/>
          <p:nvPr/>
        </p:nvSpPr>
        <p:spPr>
          <a:xfrm>
            <a:off x="4417038" y="1493157"/>
            <a:ext cx="4700862" cy="646331"/>
          </a:xfrm>
          <a:prstGeom prst="rect">
            <a:avLst/>
          </a:prstGeom>
          <a:solidFill>
            <a:schemeClr val="bg1"/>
          </a:solidFill>
        </p:spPr>
        <p:txBody>
          <a:bodyPr wrap="square" rtlCol="0">
            <a:spAutoFit/>
          </a:bodyPr>
          <a:lstStyle/>
          <a:p>
            <a:r>
              <a:rPr lang="es-ES" dirty="0" smtClean="0"/>
              <a:t>ESTETICA estudio </a:t>
            </a:r>
            <a:r>
              <a:rPr lang="es-ES" dirty="0"/>
              <a:t>de lo sensible </a:t>
            </a:r>
            <a:r>
              <a:rPr lang="es-ES" dirty="0" smtClean="0"/>
              <a:t>que contiene la </a:t>
            </a:r>
            <a:r>
              <a:rPr lang="es-ES" dirty="0"/>
              <a:t>experiencia humana (Baumgarten 1750)</a:t>
            </a:r>
            <a:r>
              <a:rPr lang="es-ES_tradnl" dirty="0"/>
              <a:t> </a:t>
            </a:r>
            <a:endParaRPr lang="es-ES" dirty="0"/>
          </a:p>
        </p:txBody>
      </p:sp>
      <p:sp>
        <p:nvSpPr>
          <p:cNvPr id="10" name="CuadroTexto 9"/>
          <p:cNvSpPr txBox="1"/>
          <p:nvPr/>
        </p:nvSpPr>
        <p:spPr>
          <a:xfrm>
            <a:off x="52200" y="1729000"/>
            <a:ext cx="4390938" cy="1815882"/>
          </a:xfrm>
          <a:prstGeom prst="rect">
            <a:avLst/>
          </a:prstGeom>
          <a:solidFill>
            <a:schemeClr val="tx1"/>
          </a:solidFill>
        </p:spPr>
        <p:txBody>
          <a:bodyPr wrap="square" rtlCol="0">
            <a:spAutoFit/>
          </a:bodyPr>
          <a:lstStyle/>
          <a:p>
            <a:r>
              <a:rPr lang="es-ES" sz="1600" dirty="0" smtClean="0">
                <a:solidFill>
                  <a:schemeClr val="bg1"/>
                </a:solidFill>
                <a:latin typeface="Avenir Book"/>
                <a:cs typeface="Avenir Book"/>
              </a:rPr>
              <a:t>HUMANISMO EMPATICO</a:t>
            </a:r>
          </a:p>
          <a:p>
            <a:pPr marL="285750" indent="-285750">
              <a:buFontTx/>
              <a:buChar char="-"/>
            </a:pPr>
            <a:r>
              <a:rPr lang="es-ES" sz="1600" dirty="0" smtClean="0">
                <a:solidFill>
                  <a:schemeClr val="bg1"/>
                </a:solidFill>
                <a:latin typeface="Avenir Book"/>
                <a:cs typeface="Avenir Book"/>
              </a:rPr>
              <a:t>Sensibilidad propia de sapiens</a:t>
            </a:r>
          </a:p>
          <a:p>
            <a:pPr marL="285750" indent="-285750">
              <a:buFontTx/>
              <a:buChar char="-"/>
            </a:pPr>
            <a:r>
              <a:rPr lang="es-ES" sz="1600" dirty="0" smtClean="0">
                <a:solidFill>
                  <a:schemeClr val="bg1"/>
                </a:solidFill>
                <a:latin typeface="Avenir Book"/>
                <a:cs typeface="Avenir Book"/>
              </a:rPr>
              <a:t>Sensibilidad-arte-simbolización</a:t>
            </a:r>
          </a:p>
          <a:p>
            <a:pPr marL="285750" indent="-285750">
              <a:buFontTx/>
              <a:buChar char="-"/>
            </a:pPr>
            <a:r>
              <a:rPr lang="es-ES" sz="1600" dirty="0" smtClean="0">
                <a:solidFill>
                  <a:schemeClr val="bg1"/>
                </a:solidFill>
                <a:latin typeface="Avenir Book"/>
                <a:cs typeface="Avenir Book"/>
              </a:rPr>
              <a:t>Inicio del uso del concepto de ESTILO </a:t>
            </a:r>
            <a:r>
              <a:rPr lang="es-ES" sz="1100" dirty="0" smtClean="0">
                <a:solidFill>
                  <a:schemeClr val="bg1"/>
                </a:solidFill>
                <a:latin typeface="Avenir Book"/>
                <a:cs typeface="Avenir Book"/>
              </a:rPr>
              <a:t>(A)</a:t>
            </a:r>
          </a:p>
          <a:p>
            <a:pPr marL="285750" lvl="0" indent="-285750">
              <a:buFontTx/>
              <a:buChar char="-"/>
            </a:pPr>
            <a:r>
              <a:rPr lang="es-ES" sz="1600" dirty="0" smtClean="0">
                <a:solidFill>
                  <a:schemeClr val="bg1"/>
                </a:solidFill>
                <a:latin typeface="Avenir Book"/>
                <a:cs typeface="Avenir Book"/>
              </a:rPr>
              <a:t>Uso de las </a:t>
            </a:r>
            <a:r>
              <a:rPr lang="es-ES" sz="1400" dirty="0" smtClean="0">
                <a:solidFill>
                  <a:schemeClr val="bg1"/>
                </a:solidFill>
                <a:latin typeface="Avenir Book"/>
                <a:cs typeface="Avenir Book"/>
              </a:rPr>
              <a:t>categorías</a:t>
            </a:r>
            <a:r>
              <a:rPr lang="es-ES" sz="1600" dirty="0" smtClean="0">
                <a:solidFill>
                  <a:schemeClr val="bg1"/>
                </a:solidFill>
                <a:latin typeface="Avenir Book"/>
                <a:cs typeface="Avenir Book"/>
              </a:rPr>
              <a:t> de la ESTETICA </a:t>
            </a:r>
            <a:r>
              <a:rPr lang="es-ES" sz="1100" dirty="0" smtClean="0">
                <a:solidFill>
                  <a:schemeClr val="bg1"/>
                </a:solidFill>
                <a:latin typeface="Avenir Book"/>
                <a:cs typeface="Avenir Book"/>
              </a:rPr>
              <a:t>(</a:t>
            </a:r>
            <a:r>
              <a:rPr lang="es-ES" sz="1100" dirty="0">
                <a:solidFill>
                  <a:schemeClr val="bg1"/>
                </a:solidFill>
                <a:latin typeface="Avenir Book"/>
                <a:cs typeface="Avenir Book"/>
              </a:rPr>
              <a:t>A</a:t>
            </a:r>
            <a:r>
              <a:rPr lang="es-ES" sz="1100" dirty="0" smtClean="0">
                <a:solidFill>
                  <a:schemeClr val="bg1"/>
                </a:solidFill>
                <a:latin typeface="Avenir Book"/>
                <a:cs typeface="Avenir Book"/>
              </a:rPr>
              <a:t>)</a:t>
            </a:r>
          </a:p>
          <a:p>
            <a:pPr marL="285750" lvl="0" indent="-285750">
              <a:buFontTx/>
              <a:buChar char="-"/>
            </a:pPr>
            <a:r>
              <a:rPr lang="es-ES" sz="1600" dirty="0" smtClean="0">
                <a:solidFill>
                  <a:schemeClr val="bg1"/>
                </a:solidFill>
                <a:latin typeface="Avenir Book"/>
                <a:cs typeface="Avenir Book"/>
              </a:rPr>
              <a:t>Evolucionismo lineal, teleológico: racionalidad ilustrada, patriarcal, blanca </a:t>
            </a:r>
            <a:r>
              <a:rPr lang="es-ES" sz="1100" dirty="0" smtClean="0">
                <a:solidFill>
                  <a:schemeClr val="bg1"/>
                </a:solidFill>
                <a:latin typeface="Avenir Book"/>
                <a:cs typeface="Avenir Book"/>
              </a:rPr>
              <a:t>(</a:t>
            </a:r>
            <a:r>
              <a:rPr lang="es-ES" sz="1100" dirty="0">
                <a:solidFill>
                  <a:schemeClr val="bg1"/>
                </a:solidFill>
                <a:latin typeface="Avenir Book"/>
                <a:cs typeface="Avenir Book"/>
              </a:rPr>
              <a:t>A</a:t>
            </a:r>
            <a:r>
              <a:rPr lang="es-ES" sz="1100" dirty="0" smtClean="0">
                <a:solidFill>
                  <a:schemeClr val="bg1"/>
                </a:solidFill>
                <a:latin typeface="Avenir Book"/>
                <a:cs typeface="Avenir Book"/>
              </a:rPr>
              <a:t>)</a:t>
            </a:r>
            <a:endParaRPr lang="es-ES" sz="1600" dirty="0">
              <a:solidFill>
                <a:schemeClr val="bg1"/>
              </a:solidFill>
              <a:latin typeface="Avenir Book"/>
              <a:cs typeface="Avenir Book"/>
            </a:endParaRPr>
          </a:p>
        </p:txBody>
      </p:sp>
      <p:sp>
        <p:nvSpPr>
          <p:cNvPr id="15" name="CuadroTexto 14"/>
          <p:cNvSpPr txBox="1"/>
          <p:nvPr/>
        </p:nvSpPr>
        <p:spPr>
          <a:xfrm>
            <a:off x="4417038" y="2141150"/>
            <a:ext cx="4700862" cy="2862323"/>
          </a:xfrm>
          <a:prstGeom prst="rect">
            <a:avLst/>
          </a:prstGeom>
          <a:solidFill>
            <a:schemeClr val="bg1"/>
          </a:solidFill>
        </p:spPr>
        <p:txBody>
          <a:bodyPr wrap="square" rtlCol="0">
            <a:spAutoFit/>
          </a:bodyPr>
          <a:lstStyle/>
          <a:p>
            <a:r>
              <a:rPr lang="es-ES_tradnl" dirty="0"/>
              <a:t>N</a:t>
            </a:r>
            <a:r>
              <a:rPr lang="es-ES_tradnl" dirty="0" smtClean="0"/>
              <a:t>oción </a:t>
            </a:r>
            <a:r>
              <a:rPr lang="es-ES_tradnl" dirty="0"/>
              <a:t>del arte primitivo como “origen</a:t>
            </a:r>
            <a:r>
              <a:rPr lang="es-ES_tradnl" dirty="0" smtClean="0"/>
              <a:t>”</a:t>
            </a:r>
            <a:r>
              <a:rPr lang="es-ES_tradnl" dirty="0"/>
              <a:t> </a:t>
            </a:r>
            <a:r>
              <a:rPr lang="es-ES_tradnl" dirty="0" smtClean="0"/>
              <a:t>(mediados </a:t>
            </a:r>
            <a:r>
              <a:rPr lang="es-ES_tradnl" dirty="0"/>
              <a:t>del siglo XIX y principios del siglo </a:t>
            </a:r>
            <a:r>
              <a:rPr lang="es-ES_tradnl" dirty="0" smtClean="0"/>
              <a:t>XX):</a:t>
            </a:r>
          </a:p>
          <a:p>
            <a:pPr marL="285750" indent="-285750">
              <a:buFontTx/>
              <a:buChar char="-"/>
            </a:pPr>
            <a:r>
              <a:rPr lang="es-ES_tradnl" dirty="0" smtClean="0"/>
              <a:t>Idea </a:t>
            </a:r>
            <a:r>
              <a:rPr lang="es-ES_tradnl" dirty="0"/>
              <a:t>de la </a:t>
            </a:r>
            <a:r>
              <a:rPr lang="es-ES_tradnl" i="1" dirty="0"/>
              <a:t>profundidad temporal </a:t>
            </a:r>
            <a:r>
              <a:rPr lang="es-ES_tradnl" dirty="0" smtClean="0"/>
              <a:t>de </a:t>
            </a:r>
            <a:r>
              <a:rPr lang="es-ES_tradnl" dirty="0"/>
              <a:t>“lo bello” en la experiencia sensible como </a:t>
            </a:r>
            <a:r>
              <a:rPr lang="es-ES_tradnl" dirty="0" smtClean="0"/>
              <a:t>parte </a:t>
            </a:r>
            <a:r>
              <a:rPr lang="es-ES_tradnl" dirty="0"/>
              <a:t>constitutiva de la experiencia antropocéntrica</a:t>
            </a:r>
            <a:r>
              <a:rPr lang="es-ES_tradnl" dirty="0" smtClean="0"/>
              <a:t>;</a:t>
            </a:r>
          </a:p>
          <a:p>
            <a:pPr marL="285750" indent="-285750">
              <a:buFontTx/>
              <a:buChar char="-"/>
            </a:pPr>
            <a:r>
              <a:rPr lang="es-ES_tradnl" dirty="0"/>
              <a:t>E</a:t>
            </a:r>
            <a:r>
              <a:rPr lang="es-ES_tradnl" dirty="0" smtClean="0"/>
              <a:t>lemento </a:t>
            </a:r>
            <a:r>
              <a:rPr lang="es-ES_tradnl" dirty="0"/>
              <a:t>para reconocer “lo humano</a:t>
            </a:r>
            <a:r>
              <a:rPr lang="es-ES_tradnl" dirty="0" smtClean="0"/>
              <a:t>”,  pero incivilizado en </a:t>
            </a:r>
            <a:r>
              <a:rPr lang="es-ES_tradnl" dirty="0"/>
              <a:t>los “pueblos primitivos modernos” </a:t>
            </a:r>
            <a:r>
              <a:rPr lang="es-ES_tradnl" dirty="0" smtClean="0"/>
              <a:t> - colonialismo</a:t>
            </a:r>
            <a:endParaRPr lang="es-ES" dirty="0"/>
          </a:p>
        </p:txBody>
      </p:sp>
    </p:spTree>
    <p:extLst>
      <p:ext uri="{BB962C8B-B14F-4D97-AF65-F5344CB8AC3E}">
        <p14:creationId xmlns:p14="http://schemas.microsoft.com/office/powerpoint/2010/main" val="3749653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animBg="1"/>
      <p:bldP spid="12" grpId="1" animBg="1"/>
      <p:bldP spid="13" grpId="0" animBg="1"/>
      <p:bldP spid="13" grpId="1" animBg="1"/>
      <p:bldP spid="10" grpId="0" animBg="1"/>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70087" y="220757"/>
            <a:ext cx="8387326" cy="830997"/>
          </a:xfrm>
          <a:prstGeom prst="rect">
            <a:avLst/>
          </a:prstGeom>
          <a:noFill/>
        </p:spPr>
        <p:txBody>
          <a:bodyPr wrap="square" rtlCol="0">
            <a:spAutoFit/>
          </a:bodyPr>
          <a:lstStyle/>
          <a:p>
            <a:pPr algn="ctr"/>
            <a:r>
              <a:rPr lang="es-ES" sz="2400" dirty="0" smtClean="0">
                <a:latin typeface="Avenir Book"/>
                <a:cs typeface="Avenir Book"/>
              </a:rPr>
              <a:t>CATEGORIAS Y METODOS DE LA HISTORIA DEL ARTE</a:t>
            </a:r>
          </a:p>
          <a:p>
            <a:pPr algn="ctr"/>
            <a:r>
              <a:rPr lang="es-ES" sz="2400" dirty="0" smtClean="0">
                <a:solidFill>
                  <a:srgbClr val="FF6600"/>
                </a:solidFill>
                <a:latin typeface="Avenir Next Condensed Regular"/>
                <a:cs typeface="Avenir Next Condensed Regular"/>
              </a:rPr>
              <a:t>DE LA ARQUEOLOGIA CLÁSICA A LA ARQUEOLOGÍA VISUAL</a:t>
            </a:r>
            <a:endParaRPr lang="es-ES" sz="2400" dirty="0">
              <a:solidFill>
                <a:srgbClr val="FF6600"/>
              </a:solidFill>
              <a:latin typeface="Avenir Next Condensed Regular"/>
              <a:cs typeface="Avenir Next Condensed Regular"/>
            </a:endParaRPr>
          </a:p>
        </p:txBody>
      </p:sp>
      <p:graphicFrame>
        <p:nvGraphicFramePr>
          <p:cNvPr id="7" name="Tabla 6"/>
          <p:cNvGraphicFramePr>
            <a:graphicFrameLocks noGrp="1"/>
          </p:cNvGraphicFramePr>
          <p:nvPr>
            <p:extLst>
              <p:ext uri="{D42A27DB-BD31-4B8C-83A1-F6EECF244321}">
                <p14:modId xmlns:p14="http://schemas.microsoft.com/office/powerpoint/2010/main" val="230292336"/>
              </p:ext>
            </p:extLst>
          </p:nvPr>
        </p:nvGraphicFramePr>
        <p:xfrm>
          <a:off x="222671" y="1397000"/>
          <a:ext cx="8634741" cy="5117739"/>
        </p:xfrm>
        <a:graphic>
          <a:graphicData uri="http://schemas.openxmlformats.org/drawingml/2006/table">
            <a:tbl>
              <a:tblPr firstRow="1" bandRow="1">
                <a:tableStyleId>{5940675A-B579-460E-94D1-54222C63F5DA}</a:tableStyleId>
              </a:tblPr>
              <a:tblGrid>
                <a:gridCol w="1228823"/>
                <a:gridCol w="4107068"/>
                <a:gridCol w="3298850"/>
              </a:tblGrid>
              <a:tr h="2602555">
                <a:tc>
                  <a:txBody>
                    <a:bodyPr/>
                    <a:lstStyle/>
                    <a:p>
                      <a:r>
                        <a:rPr lang="es-ES" dirty="0" smtClean="0">
                          <a:latin typeface="Avenir Book"/>
                          <a:cs typeface="Avenir Book"/>
                        </a:rPr>
                        <a:t>ARTE </a:t>
                      </a:r>
                      <a:r>
                        <a:rPr lang="es-ES" sz="1600" dirty="0" smtClean="0">
                          <a:latin typeface="Avenir Book"/>
                          <a:cs typeface="Avenir Book"/>
                        </a:rPr>
                        <a:t>MOBILIAR</a:t>
                      </a:r>
                      <a:endParaRPr lang="es-ES" sz="1600" dirty="0">
                        <a:latin typeface="Avenir Book"/>
                        <a:cs typeface="Avenir Book"/>
                      </a:endParaRPr>
                    </a:p>
                  </a:txBody>
                  <a:tcPr/>
                </a:tc>
                <a:tc>
                  <a:txBody>
                    <a:bodyPr/>
                    <a:lstStyle/>
                    <a:p>
                      <a:endParaRPr lang="es-ES" dirty="0">
                        <a:latin typeface="Avenir Book"/>
                        <a:cs typeface="Avenir Book"/>
                      </a:endParaRPr>
                    </a:p>
                  </a:txBody>
                  <a:tcPr/>
                </a:tc>
                <a:tc>
                  <a:txBody>
                    <a:bodyPr/>
                    <a:lstStyle/>
                    <a:p>
                      <a:r>
                        <a:rPr lang="es-ES" baseline="0" dirty="0" smtClean="0">
                          <a:latin typeface="Avenir Book"/>
                          <a:cs typeface="Avenir Book"/>
                        </a:rPr>
                        <a:t>Arte que se realiza sobre soportes transportables (monos que se hacen sobre cosas que se pueden mover…)</a:t>
                      </a:r>
                      <a:endParaRPr lang="es-ES" dirty="0">
                        <a:latin typeface="Avenir Book"/>
                        <a:cs typeface="Avenir Book"/>
                      </a:endParaRPr>
                    </a:p>
                  </a:txBody>
                  <a:tcPr/>
                </a:tc>
              </a:tr>
              <a:tr h="2515184">
                <a:tc>
                  <a:txBody>
                    <a:bodyPr/>
                    <a:lstStyle/>
                    <a:p>
                      <a:r>
                        <a:rPr lang="es-ES" dirty="0" smtClean="0">
                          <a:latin typeface="Avenir Book"/>
                          <a:cs typeface="Avenir Book"/>
                        </a:rPr>
                        <a:t>ARTE </a:t>
                      </a:r>
                      <a:r>
                        <a:rPr lang="es-ES" sz="1600" dirty="0" smtClean="0">
                          <a:latin typeface="Avenir Book"/>
                          <a:cs typeface="Avenir Book"/>
                        </a:rPr>
                        <a:t>RUPESTRE</a:t>
                      </a:r>
                      <a:endParaRPr lang="es-ES" sz="1600" dirty="0">
                        <a:latin typeface="Avenir Book"/>
                        <a:cs typeface="Avenir Book"/>
                      </a:endParaRPr>
                    </a:p>
                  </a:txBody>
                  <a:tcPr/>
                </a:tc>
                <a:tc>
                  <a:txBody>
                    <a:bodyPr/>
                    <a:lstStyle/>
                    <a:p>
                      <a:endParaRPr lang="es-ES" dirty="0">
                        <a:latin typeface="Avenir Book"/>
                        <a:cs typeface="Avenir Book"/>
                      </a:endParaRPr>
                    </a:p>
                  </a:txBody>
                  <a:tcPr/>
                </a:tc>
                <a:tc>
                  <a:txBody>
                    <a:bodyPr/>
                    <a:lstStyle/>
                    <a:p>
                      <a:r>
                        <a:rPr lang="es-ES" dirty="0" smtClean="0">
                          <a:latin typeface="Avenir Book"/>
                          <a:cs typeface="Avenir Book"/>
                        </a:rPr>
                        <a:t>Arte que se realiza sobre soportes no transportables</a:t>
                      </a:r>
                      <a:r>
                        <a:rPr lang="es-ES" baseline="0" dirty="0" smtClean="0">
                          <a:latin typeface="Avenir Book"/>
                          <a:cs typeface="Avenir Book"/>
                        </a:rPr>
                        <a:t> [</a:t>
                      </a:r>
                      <a:r>
                        <a:rPr lang="es-ES" i="0" baseline="0" dirty="0" smtClean="0">
                          <a:latin typeface="Avenir Book"/>
                          <a:cs typeface="Avenir Book"/>
                        </a:rPr>
                        <a:t>lat</a:t>
                      </a:r>
                      <a:r>
                        <a:rPr lang="es-ES" i="1" baseline="0" dirty="0" smtClean="0">
                          <a:latin typeface="Avenir Book"/>
                          <a:cs typeface="Avenir Book"/>
                        </a:rPr>
                        <a:t>. </a:t>
                      </a:r>
                      <a:r>
                        <a:rPr lang="es-ES" i="1" baseline="0" dirty="0" err="1" smtClean="0">
                          <a:latin typeface="Avenir Book"/>
                          <a:cs typeface="Avenir Book"/>
                        </a:rPr>
                        <a:t>rupes</a:t>
                      </a:r>
                      <a:r>
                        <a:rPr lang="es-ES" i="1" baseline="0" dirty="0" smtClean="0">
                          <a:latin typeface="Avenir Book"/>
                          <a:cs typeface="Avenir Book"/>
                        </a:rPr>
                        <a:t> -&gt; </a:t>
                      </a:r>
                      <a:r>
                        <a:rPr lang="es-ES" i="0" baseline="0" dirty="0" smtClean="0">
                          <a:latin typeface="Avenir Book"/>
                          <a:cs typeface="Avenir Book"/>
                        </a:rPr>
                        <a:t>roca]</a:t>
                      </a:r>
                      <a:r>
                        <a:rPr lang="es-ES" dirty="0" smtClean="0">
                          <a:latin typeface="Avenir Book"/>
                          <a:cs typeface="Avenir Book"/>
                        </a:rPr>
                        <a:t> (monos que se hacen sobre rocas,  en el suelo, en cuevas) (A)</a:t>
                      </a:r>
                      <a:endParaRPr lang="es-ES" dirty="0">
                        <a:latin typeface="Avenir Book"/>
                        <a:cs typeface="Avenir Book"/>
                      </a:endParaRPr>
                    </a:p>
                  </a:txBody>
                  <a:tcPr/>
                </a:tc>
              </a:tr>
            </a:tbl>
          </a:graphicData>
        </a:graphic>
      </p:graphicFrame>
      <p:pic>
        <p:nvPicPr>
          <p:cNvPr id="9" name="Imagen 8"/>
          <p:cNvPicPr>
            <a:picLocks noChangeAspect="1"/>
          </p:cNvPicPr>
          <p:nvPr/>
        </p:nvPicPr>
        <p:blipFill>
          <a:blip r:embed="rId2"/>
          <a:stretch>
            <a:fillRect/>
          </a:stretch>
        </p:blipFill>
        <p:spPr>
          <a:xfrm>
            <a:off x="1581993" y="3983062"/>
            <a:ext cx="3766221" cy="2457458"/>
          </a:xfrm>
          <a:prstGeom prst="rect">
            <a:avLst/>
          </a:prstGeom>
        </p:spPr>
      </p:pic>
      <p:pic>
        <p:nvPicPr>
          <p:cNvPr id="10" name="Imagen 9"/>
          <p:cNvPicPr>
            <a:picLocks noChangeAspect="1"/>
          </p:cNvPicPr>
          <p:nvPr/>
        </p:nvPicPr>
        <p:blipFill>
          <a:blip r:embed="rId3"/>
          <a:stretch>
            <a:fillRect/>
          </a:stretch>
        </p:blipFill>
        <p:spPr>
          <a:xfrm>
            <a:off x="1671256" y="1551873"/>
            <a:ext cx="3792418" cy="2266562"/>
          </a:xfrm>
          <a:prstGeom prst="rect">
            <a:avLst/>
          </a:prstGeom>
        </p:spPr>
      </p:pic>
      <p:grpSp>
        <p:nvGrpSpPr>
          <p:cNvPr id="16" name="Agrupar 15"/>
          <p:cNvGrpSpPr/>
          <p:nvPr/>
        </p:nvGrpSpPr>
        <p:grpSpPr>
          <a:xfrm>
            <a:off x="2951870" y="4441702"/>
            <a:ext cx="5905543" cy="2073037"/>
            <a:chOff x="2951870" y="4441702"/>
            <a:chExt cx="5905543" cy="2073037"/>
          </a:xfrm>
        </p:grpSpPr>
        <p:pic>
          <p:nvPicPr>
            <p:cNvPr id="14" name="Imagen 13" descr="Captura de pantalla 2016-10-18 a las 16.49.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1870" y="4441702"/>
              <a:ext cx="5905543" cy="2073037"/>
            </a:xfrm>
            <a:prstGeom prst="rect">
              <a:avLst/>
            </a:prstGeom>
          </p:spPr>
        </p:pic>
        <p:sp>
          <p:nvSpPr>
            <p:cNvPr id="15" name="Rectángulo 14"/>
            <p:cNvSpPr/>
            <p:nvPr/>
          </p:nvSpPr>
          <p:spPr>
            <a:xfrm>
              <a:off x="2951870" y="5409708"/>
              <a:ext cx="1765486" cy="321613"/>
            </a:xfrm>
            <a:prstGeom prst="rect">
              <a:avLst/>
            </a:prstGeom>
            <a:solidFill>
              <a:srgbClr val="FFFF00">
                <a:alpha val="17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098738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6-10-18 a las 13.37.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61119" cy="6858000"/>
          </a:xfrm>
          <a:prstGeom prst="rect">
            <a:avLst/>
          </a:prstGeom>
        </p:spPr>
      </p:pic>
      <p:pic>
        <p:nvPicPr>
          <p:cNvPr id="5" name="Imagen 4" descr="Captura de pantalla 2016-10-18 a las 13.41.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961" y="0"/>
            <a:ext cx="6198936" cy="6858000"/>
          </a:xfrm>
          <a:prstGeom prst="rect">
            <a:avLst/>
          </a:prstGeom>
        </p:spPr>
      </p:pic>
      <p:pic>
        <p:nvPicPr>
          <p:cNvPr id="6" name="Imagen 5" descr="Captura de pantalla 2016-10-18 a las 19.46.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9412" y="0"/>
            <a:ext cx="4704588" cy="6858000"/>
          </a:xfrm>
          <a:prstGeom prst="rect">
            <a:avLst/>
          </a:prstGeom>
        </p:spPr>
      </p:pic>
    </p:spTree>
    <p:extLst>
      <p:ext uri="{BB962C8B-B14F-4D97-AF65-F5344CB8AC3E}">
        <p14:creationId xmlns:p14="http://schemas.microsoft.com/office/powerpoint/2010/main" val="2690039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930053637"/>
              </p:ext>
            </p:extLst>
          </p:nvPr>
        </p:nvGraphicFramePr>
        <p:xfrm>
          <a:off x="214424" y="1476122"/>
          <a:ext cx="8733708" cy="5137574"/>
        </p:xfrm>
        <a:graphic>
          <a:graphicData uri="http://schemas.openxmlformats.org/drawingml/2006/table">
            <a:tbl>
              <a:tblPr firstRow="1" bandRow="1">
                <a:tableStyleId>{5940675A-B579-460E-94D1-54222C63F5DA}</a:tableStyleId>
              </a:tblPr>
              <a:tblGrid>
                <a:gridCol w="1872099"/>
                <a:gridCol w="6861609"/>
              </a:tblGrid>
              <a:tr h="1245653">
                <a:tc>
                  <a:txBody>
                    <a:bodyPr/>
                    <a:lstStyle/>
                    <a:p>
                      <a:r>
                        <a:rPr lang="es-ES" dirty="0" smtClean="0">
                          <a:latin typeface="Avenir Book"/>
                          <a:cs typeface="Avenir Book"/>
                        </a:rPr>
                        <a:t>ICONOGRAFÍA</a:t>
                      </a:r>
                    </a:p>
                    <a:p>
                      <a:r>
                        <a:rPr lang="es-ES" sz="1400" dirty="0" smtClean="0">
                          <a:latin typeface="Avenir Book"/>
                          <a:cs typeface="Avenir Book"/>
                        </a:rPr>
                        <a:t>(griego </a:t>
                      </a:r>
                      <a:r>
                        <a:rPr lang="es-ES" sz="1400" i="1" dirty="0" err="1" smtClean="0">
                          <a:latin typeface="Avenir Book"/>
                          <a:cs typeface="Avenir Book"/>
                        </a:rPr>
                        <a:t>eikon</a:t>
                      </a:r>
                      <a:r>
                        <a:rPr lang="es-ES" sz="1400" i="1" dirty="0" smtClean="0">
                          <a:latin typeface="Avenir Book"/>
                          <a:cs typeface="Avenir Book"/>
                        </a:rPr>
                        <a:t> </a:t>
                      </a:r>
                      <a:r>
                        <a:rPr lang="es-ES" sz="1400" i="0" dirty="0" smtClean="0">
                          <a:latin typeface="Avenir Book"/>
                          <a:cs typeface="Avenir Book"/>
                        </a:rPr>
                        <a:t>y</a:t>
                      </a:r>
                      <a:r>
                        <a:rPr lang="es-ES" sz="1400" i="0" baseline="0" dirty="0" smtClean="0">
                          <a:latin typeface="Avenir Book"/>
                          <a:cs typeface="Avenir Book"/>
                        </a:rPr>
                        <a:t> </a:t>
                      </a:r>
                      <a:r>
                        <a:rPr lang="es-ES" sz="1400" i="1" baseline="0" dirty="0" err="1" smtClean="0">
                          <a:latin typeface="Avenir Book"/>
                          <a:cs typeface="Avenir Book"/>
                        </a:rPr>
                        <a:t>graphein</a:t>
                      </a:r>
                      <a:r>
                        <a:rPr lang="es-ES" sz="1400" i="0" baseline="0" dirty="0" smtClean="0">
                          <a:latin typeface="Avenir Book"/>
                          <a:cs typeface="Avenir Book"/>
                        </a:rPr>
                        <a:t>)</a:t>
                      </a:r>
                      <a:endParaRPr lang="es-ES" sz="1400" dirty="0">
                        <a:latin typeface="Avenir Book"/>
                        <a:cs typeface="Avenir Book"/>
                      </a:endParaRPr>
                    </a:p>
                  </a:txBody>
                  <a:tcPr/>
                </a:tc>
                <a:tc>
                  <a:txBody>
                    <a:bodyPr/>
                    <a:lstStyle/>
                    <a:p>
                      <a:r>
                        <a:rPr lang="es-ES" dirty="0" smtClean="0">
                          <a:latin typeface="Avenir Book"/>
                          <a:cs typeface="Avenir Book"/>
                        </a:rPr>
                        <a:t>Descripción de</a:t>
                      </a:r>
                      <a:r>
                        <a:rPr lang="es-ES" baseline="0" dirty="0" smtClean="0">
                          <a:latin typeface="Avenir Book"/>
                          <a:cs typeface="Avenir Book"/>
                        </a:rPr>
                        <a:t> temas y contenidos representados en imágenes artísticas; simbologías y atributos</a:t>
                      </a:r>
                    </a:p>
                    <a:p>
                      <a:r>
                        <a:rPr lang="es-ES" sz="1800" baseline="0" dirty="0" smtClean="0">
                          <a:latin typeface="Avenir Next Condensed Regular"/>
                          <a:cs typeface="Avenir Next Condensed Regular"/>
                        </a:rPr>
                        <a:t>(</a:t>
                      </a:r>
                      <a:r>
                        <a:rPr lang="es-ES" sz="1800" baseline="0" dirty="0" err="1" smtClean="0">
                          <a:latin typeface="Avenir Next Condensed Regular"/>
                          <a:cs typeface="Avenir Next Condensed Regular"/>
                        </a:rPr>
                        <a:t>HªA</a:t>
                      </a:r>
                      <a:r>
                        <a:rPr lang="es-ES" sz="1800" baseline="30000" dirty="0" err="1" smtClean="0">
                          <a:latin typeface="Avenir Next Condensed Regular"/>
                          <a:cs typeface="Avenir Next Condensed Regular"/>
                        </a:rPr>
                        <a:t>e</a:t>
                      </a:r>
                      <a:r>
                        <a:rPr lang="es-ES" sz="1800" baseline="30000" dirty="0" smtClean="0">
                          <a:latin typeface="Avenir Next Condensed Regular"/>
                          <a:cs typeface="Avenir Next Condensed Regular"/>
                        </a:rPr>
                        <a:t> </a:t>
                      </a:r>
                      <a:r>
                        <a:rPr lang="es-ES" sz="1800" baseline="0" dirty="0" smtClean="0">
                          <a:latin typeface="Avenir Next Condensed Regular"/>
                          <a:cs typeface="Avenir Next Condensed Regular"/>
                        </a:rPr>
                        <a:t>posible sólo cuando existe una base lingüística)</a:t>
                      </a:r>
                      <a:endParaRPr lang="es-ES" sz="1800" dirty="0">
                        <a:latin typeface="Avenir Next Condensed Regular"/>
                        <a:cs typeface="Avenir Next Condensed Regular"/>
                      </a:endParaRPr>
                    </a:p>
                  </a:txBody>
                  <a:tcPr/>
                </a:tc>
              </a:tr>
              <a:tr h="1245653">
                <a:tc>
                  <a:txBody>
                    <a:bodyPr/>
                    <a:lstStyle/>
                    <a:p>
                      <a:r>
                        <a:rPr lang="es-ES" sz="1400" dirty="0" smtClean="0">
                          <a:latin typeface="Avenir Book"/>
                          <a:cs typeface="Avenir Book"/>
                        </a:rPr>
                        <a:t>REPRESENTACIÓN</a:t>
                      </a:r>
                    </a:p>
                    <a:p>
                      <a:r>
                        <a:rPr lang="es-ES" sz="1400" dirty="0" smtClean="0">
                          <a:latin typeface="Avenir Book"/>
                          <a:cs typeface="Avenir Book"/>
                        </a:rPr>
                        <a:t>FIGURATIVA</a:t>
                      </a:r>
                      <a:endParaRPr lang="es-ES" sz="1400" dirty="0">
                        <a:latin typeface="Avenir Book"/>
                        <a:cs typeface="Avenir Book"/>
                      </a:endParaRPr>
                    </a:p>
                  </a:txBody>
                  <a:tcPr/>
                </a:tc>
                <a:tc>
                  <a:txBody>
                    <a:bodyPr/>
                    <a:lstStyle/>
                    <a:p>
                      <a:r>
                        <a:rPr lang="es-ES" dirty="0" smtClean="0">
                          <a:latin typeface="Avenir Next Condensed Regular"/>
                          <a:cs typeface="Avenir Next Condensed Regular"/>
                        </a:rPr>
                        <a:t>Referida a imágenes RECONOCIBLES.</a:t>
                      </a:r>
                      <a:r>
                        <a:rPr lang="es-ES" baseline="0" dirty="0" smtClean="0">
                          <a:latin typeface="Avenir Next Condensed Regular"/>
                          <a:cs typeface="Avenir Next Condensed Regular"/>
                        </a:rPr>
                        <a:t> Por verosimilitud (realismo); distorsión (idealismo); intensificación (v.g. Expresionismo, </a:t>
                      </a:r>
                      <a:r>
                        <a:rPr lang="es-ES" baseline="0" dirty="0" err="1" smtClean="0">
                          <a:latin typeface="Avenir Next Condensed Regular"/>
                          <a:cs typeface="Avenir Next Condensed Regular"/>
                        </a:rPr>
                        <a:t>caricaturismo</a:t>
                      </a:r>
                      <a:r>
                        <a:rPr lang="es-ES" baseline="0" dirty="0" smtClean="0">
                          <a:latin typeface="Avenir Next Condensed Regular"/>
                          <a:cs typeface="Avenir Next Condensed Regular"/>
                        </a:rPr>
                        <a:t>). Entre otras (hieratismo, esquematismo, cubismo, </a:t>
                      </a:r>
                      <a:r>
                        <a:rPr lang="es-ES" baseline="0" dirty="0" err="1" smtClean="0">
                          <a:latin typeface="Avenir Next Condensed Regular"/>
                          <a:cs typeface="Avenir Next Condensed Regular"/>
                        </a:rPr>
                        <a:t>arcaismo</a:t>
                      </a:r>
                      <a:r>
                        <a:rPr lang="es-ES" baseline="0" dirty="0" smtClean="0">
                          <a:latin typeface="Avenir Next Condensed Regular"/>
                          <a:cs typeface="Avenir Next Condensed Regular"/>
                        </a:rPr>
                        <a:t>, etc.)</a:t>
                      </a:r>
                      <a:endParaRPr lang="es-ES" dirty="0">
                        <a:latin typeface="Avenir Next Condensed Regular"/>
                        <a:cs typeface="Avenir Next Condensed Regular"/>
                      </a:endParaRPr>
                    </a:p>
                  </a:txBody>
                  <a:tcPr/>
                </a:tc>
              </a:tr>
              <a:tr h="1245653">
                <a:tc>
                  <a:txBody>
                    <a:bodyPr/>
                    <a:lstStyle/>
                    <a:p>
                      <a:r>
                        <a:rPr lang="es-ES" sz="1400" dirty="0" smtClean="0">
                          <a:latin typeface="Avenir Book"/>
                          <a:cs typeface="Avenir Book"/>
                        </a:rPr>
                        <a:t>REPRESENTACIÓN (ARTE) ABSTRACTA</a:t>
                      </a:r>
                    </a:p>
                  </a:txBody>
                  <a:tcPr/>
                </a:tc>
                <a:tc>
                  <a:txBody>
                    <a:bodyPr/>
                    <a:lstStyle/>
                    <a:p>
                      <a:r>
                        <a:rPr lang="es-ES" dirty="0" smtClean="0">
                          <a:latin typeface="Avenir Next Condensed Regular"/>
                          <a:cs typeface="Avenir Next Condensed Regular"/>
                        </a:rPr>
                        <a:t>Aquella</a:t>
                      </a:r>
                      <a:r>
                        <a:rPr lang="es-ES" baseline="0" dirty="0" smtClean="0">
                          <a:latin typeface="Avenir Next Condensed Regular"/>
                          <a:cs typeface="Avenir Next Condensed Regular"/>
                        </a:rPr>
                        <a:t> que prescinde de toda figuración. Enfatiza formas, color, textura, u otra propiedad sin una referencia explícita al referente porque éste se encuentra convencionalizado o porque no existe.</a:t>
                      </a:r>
                      <a:endParaRPr lang="es-ES" dirty="0">
                        <a:latin typeface="Avenir Next Condensed Regular"/>
                        <a:cs typeface="Avenir Next Condensed Regular"/>
                      </a:endParaRPr>
                    </a:p>
                  </a:txBody>
                  <a:tcPr/>
                </a:tc>
              </a:tr>
              <a:tr h="1400615">
                <a:tc>
                  <a:txBody>
                    <a:bodyPr/>
                    <a:lstStyle/>
                    <a:p>
                      <a:r>
                        <a:rPr lang="es-ES" sz="1600" dirty="0" smtClean="0">
                          <a:latin typeface="Avenir Book"/>
                          <a:cs typeface="Avenir Book"/>
                        </a:rPr>
                        <a:t>MOTIVO</a:t>
                      </a:r>
                      <a:endParaRPr lang="es-ES" dirty="0" smtClean="0">
                        <a:latin typeface="Avenir Book"/>
                        <a:cs typeface="Avenir Book"/>
                      </a:endParaRPr>
                    </a:p>
                    <a:p>
                      <a:r>
                        <a:rPr lang="es-ES" sz="1600" dirty="0" smtClean="0">
                          <a:latin typeface="Avenir Book"/>
                          <a:cs typeface="Avenir Book"/>
                        </a:rPr>
                        <a:t>(Arte decorativo)</a:t>
                      </a:r>
                      <a:endParaRPr lang="es-ES" sz="1600" dirty="0">
                        <a:latin typeface="Avenir Book"/>
                        <a:cs typeface="Avenir Book"/>
                      </a:endParaRPr>
                    </a:p>
                  </a:txBody>
                  <a:tcPr/>
                </a:tc>
                <a:tc>
                  <a:txBody>
                    <a:bodyPr/>
                    <a:lstStyle/>
                    <a:p>
                      <a:r>
                        <a:rPr lang="es-ES" dirty="0" smtClean="0">
                          <a:latin typeface="Avenir Next Condensed Regular"/>
                          <a:cs typeface="Avenir Next Condensed Regular"/>
                        </a:rPr>
                        <a:t>Elemento</a:t>
                      </a:r>
                      <a:r>
                        <a:rPr lang="es-ES" baseline="0" dirty="0" smtClean="0">
                          <a:latin typeface="Avenir Next Condensed Regular"/>
                          <a:cs typeface="Avenir Next Condensed Regular"/>
                        </a:rPr>
                        <a:t> de una imagen; porción que se repite; patrón. Habitualmente se describe según su movimiento en el espacio que configura la imagen. Por ejemplo: </a:t>
                      </a:r>
                      <a:r>
                        <a:rPr lang="es-ES" baseline="0" dirty="0" err="1" smtClean="0">
                          <a:latin typeface="Avenir Next Condensed Regular"/>
                          <a:cs typeface="Avenir Next Condensed Regular"/>
                        </a:rPr>
                        <a:t>zig-zag</a:t>
                      </a:r>
                      <a:r>
                        <a:rPr lang="es-ES" baseline="0" dirty="0" smtClean="0">
                          <a:latin typeface="Avenir Next Condensed Regular"/>
                          <a:cs typeface="Avenir Next Condensed Regular"/>
                        </a:rPr>
                        <a:t> (motivo)/especular (movimiento); </a:t>
                      </a:r>
                      <a:r>
                        <a:rPr lang="es-ES" baseline="0" dirty="0" err="1" smtClean="0">
                          <a:latin typeface="Avenir Next Condensed Regular"/>
                          <a:cs typeface="Avenir Next Condensed Regular"/>
                        </a:rPr>
                        <a:t>escalerado</a:t>
                      </a:r>
                      <a:r>
                        <a:rPr lang="es-ES" baseline="0" dirty="0" smtClean="0">
                          <a:latin typeface="Avenir Next Condensed Regular"/>
                          <a:cs typeface="Avenir Next Condensed Regular"/>
                        </a:rPr>
                        <a:t> (motivo)/especular oblicuo (movimiento)</a:t>
                      </a:r>
                      <a:endParaRPr lang="es-ES" dirty="0">
                        <a:latin typeface="Avenir Next Condensed Regular"/>
                        <a:cs typeface="Avenir Next Condensed Regular"/>
                      </a:endParaRPr>
                    </a:p>
                  </a:txBody>
                  <a:tcPr/>
                </a:tc>
              </a:tr>
            </a:tbl>
          </a:graphicData>
        </a:graphic>
      </p:graphicFrame>
      <p:sp>
        <p:nvSpPr>
          <p:cNvPr id="2" name="Título 1"/>
          <p:cNvSpPr>
            <a:spLocks noGrp="1"/>
          </p:cNvSpPr>
          <p:nvPr>
            <p:ph type="title"/>
          </p:nvPr>
        </p:nvSpPr>
        <p:spPr/>
        <p:txBody>
          <a:bodyPr>
            <a:normAutofit fontScale="90000"/>
          </a:bodyPr>
          <a:lstStyle/>
          <a:p>
            <a:r>
              <a:rPr lang="es-ES" dirty="0" smtClean="0">
                <a:solidFill>
                  <a:srgbClr val="FF6600"/>
                </a:solidFill>
                <a:latin typeface="Avenir Next Condensed Regular"/>
                <a:cs typeface="Avenir Next Condensed Regular"/>
              </a:rPr>
              <a:t>ARQUEOLOGIA E HISTORIA DEL ARTE</a:t>
            </a:r>
            <a:r>
              <a:rPr lang="es-ES" dirty="0" smtClean="0">
                <a:solidFill>
                  <a:srgbClr val="FFFFFF"/>
                </a:solidFill>
                <a:latin typeface="Avenir Book"/>
                <a:cs typeface="Avenir Book"/>
              </a:rPr>
              <a:t/>
            </a:r>
            <a:br>
              <a:rPr lang="es-ES" dirty="0" smtClean="0">
                <a:solidFill>
                  <a:srgbClr val="FFFFFF"/>
                </a:solidFill>
                <a:latin typeface="Avenir Book"/>
                <a:cs typeface="Avenir Book"/>
              </a:rPr>
            </a:br>
            <a:r>
              <a:rPr lang="es-ES" sz="3600" dirty="0" smtClean="0">
                <a:solidFill>
                  <a:srgbClr val="FFFFFF"/>
                </a:solidFill>
                <a:latin typeface="Avenir Book"/>
                <a:cs typeface="Avenir Book"/>
              </a:rPr>
              <a:t>HERENCIA TERMINOLÓGICA </a:t>
            </a:r>
            <a:endParaRPr lang="es-ES" sz="3600" dirty="0">
              <a:solidFill>
                <a:srgbClr val="FFFFFF"/>
              </a:solidFill>
              <a:latin typeface="Avenir Book"/>
              <a:cs typeface="Avenir Book"/>
            </a:endParaRPr>
          </a:p>
        </p:txBody>
      </p:sp>
      <p:pic>
        <p:nvPicPr>
          <p:cNvPr id="3" name="Imagen 2"/>
          <p:cNvPicPr>
            <a:picLocks noChangeAspect="1"/>
          </p:cNvPicPr>
          <p:nvPr/>
        </p:nvPicPr>
        <p:blipFill>
          <a:blip r:embed="rId2"/>
          <a:stretch>
            <a:fillRect/>
          </a:stretch>
        </p:blipFill>
        <p:spPr>
          <a:xfrm>
            <a:off x="3003258" y="1946176"/>
            <a:ext cx="3162300" cy="3136900"/>
          </a:xfrm>
          <a:prstGeom prst="rect">
            <a:avLst/>
          </a:prstGeom>
        </p:spPr>
      </p:pic>
      <p:pic>
        <p:nvPicPr>
          <p:cNvPr id="5" name="Imagen 4"/>
          <p:cNvPicPr>
            <a:picLocks noChangeAspect="1"/>
          </p:cNvPicPr>
          <p:nvPr/>
        </p:nvPicPr>
        <p:blipFill>
          <a:blip r:embed="rId3"/>
          <a:stretch>
            <a:fillRect/>
          </a:stretch>
        </p:blipFill>
        <p:spPr>
          <a:xfrm>
            <a:off x="2268978" y="2658139"/>
            <a:ext cx="4127500" cy="1968500"/>
          </a:xfrm>
          <a:prstGeom prst="rect">
            <a:avLst/>
          </a:prstGeom>
        </p:spPr>
      </p:pic>
      <p:pic>
        <p:nvPicPr>
          <p:cNvPr id="6" name="Imagen 5"/>
          <p:cNvPicPr>
            <a:picLocks noChangeAspect="1"/>
          </p:cNvPicPr>
          <p:nvPr/>
        </p:nvPicPr>
        <p:blipFill>
          <a:blip r:embed="rId4"/>
          <a:stretch>
            <a:fillRect/>
          </a:stretch>
        </p:blipFill>
        <p:spPr>
          <a:xfrm>
            <a:off x="706848" y="1946176"/>
            <a:ext cx="7973568" cy="2985516"/>
          </a:xfrm>
          <a:prstGeom prst="rect">
            <a:avLst/>
          </a:prstGeom>
        </p:spPr>
      </p:pic>
      <p:pic>
        <p:nvPicPr>
          <p:cNvPr id="7" name="Imagen 6" descr="Captura de pantalla 2016-10-18 a las 22.05.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1946176"/>
            <a:ext cx="8940800" cy="2781300"/>
          </a:xfrm>
          <a:prstGeom prst="rect">
            <a:avLst/>
          </a:prstGeom>
        </p:spPr>
      </p:pic>
      <p:pic>
        <p:nvPicPr>
          <p:cNvPr id="8" name="Imagen 7"/>
          <p:cNvPicPr>
            <a:picLocks noChangeAspect="1"/>
          </p:cNvPicPr>
          <p:nvPr/>
        </p:nvPicPr>
        <p:blipFill>
          <a:blip r:embed="rId6"/>
          <a:stretch>
            <a:fillRect/>
          </a:stretch>
        </p:blipFill>
        <p:spPr>
          <a:xfrm>
            <a:off x="1839108" y="1356258"/>
            <a:ext cx="5088476" cy="3816357"/>
          </a:xfrm>
          <a:prstGeom prst="rect">
            <a:avLst/>
          </a:prstGeom>
        </p:spPr>
      </p:pic>
      <p:pic>
        <p:nvPicPr>
          <p:cNvPr id="9" name="Imagen 8"/>
          <p:cNvPicPr>
            <a:picLocks noChangeAspect="1"/>
          </p:cNvPicPr>
          <p:nvPr/>
        </p:nvPicPr>
        <p:blipFill>
          <a:blip r:embed="rId7"/>
          <a:stretch>
            <a:fillRect/>
          </a:stretch>
        </p:blipFill>
        <p:spPr>
          <a:xfrm>
            <a:off x="3003258" y="1321148"/>
            <a:ext cx="3734644" cy="5552663"/>
          </a:xfrm>
          <a:prstGeom prst="rect">
            <a:avLst/>
          </a:prstGeom>
        </p:spPr>
      </p:pic>
      <p:pic>
        <p:nvPicPr>
          <p:cNvPr id="10" name="Imagen 9" descr="Captura de pantalla 2016-10-18 a las 22.16.4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126" y="1336651"/>
            <a:ext cx="6997700" cy="3556000"/>
          </a:xfrm>
          <a:prstGeom prst="rect">
            <a:avLst/>
          </a:prstGeom>
        </p:spPr>
      </p:pic>
      <p:pic>
        <p:nvPicPr>
          <p:cNvPr id="11" name="Imagen 10"/>
          <p:cNvPicPr>
            <a:picLocks noChangeAspect="1"/>
          </p:cNvPicPr>
          <p:nvPr/>
        </p:nvPicPr>
        <p:blipFill>
          <a:blip r:embed="rId9"/>
          <a:stretch>
            <a:fillRect/>
          </a:stretch>
        </p:blipFill>
        <p:spPr>
          <a:xfrm>
            <a:off x="2268978" y="1356258"/>
            <a:ext cx="4468924" cy="5501742"/>
          </a:xfrm>
          <a:prstGeom prst="rect">
            <a:avLst/>
          </a:prstGeom>
        </p:spPr>
      </p:pic>
    </p:spTree>
    <p:extLst>
      <p:ext uri="{BB962C8B-B14F-4D97-AF65-F5344CB8AC3E}">
        <p14:creationId xmlns:p14="http://schemas.microsoft.com/office/powerpoint/2010/main" val="33528836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 Negro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Negro .thmx</Template>
  <TotalTime>4219</TotalTime>
  <Words>1034</Words>
  <Application>Microsoft Macintosh PowerPoint</Application>
  <PresentationFormat>Presentación en pantalla (4:3)</PresentationFormat>
  <Paragraphs>107</Paragraphs>
  <Slides>13</Slides>
  <Notes>1</Notes>
  <HiddenSlides>0</HiddenSlides>
  <MMClips>0</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 Negro </vt:lpstr>
      <vt:lpstr>UNIDAD 3 IDEOLOGÍA, CAMBIO SOCIAL Y EXPLICACIÓN</vt:lpstr>
      <vt:lpstr>TEMA 1. IDEOLOGÍA  Abstracción-pensamiento-ideas</vt:lpstr>
      <vt:lpstr>CUERPOS DE PENSAMIENTO</vt:lpstr>
      <vt:lpstr>BLOQUES ONTOLÓGICOS</vt:lpstr>
      <vt:lpstr>HISTORIA DEL ARTE, ANTROPOLOGIA, SOCIOLOGIA </vt:lpstr>
      <vt:lpstr>ESTUDIO DE LA IMAGEN LA INFLUENCIA DE LA HISTORIA DEL ARTE</vt:lpstr>
      <vt:lpstr>Presentación de PowerPoint</vt:lpstr>
      <vt:lpstr>Presentación de PowerPoint</vt:lpstr>
      <vt:lpstr>ARQUEOLOGIA E HISTORIA DEL ARTE HERENCIA TERMINOLÓGICA </vt:lpstr>
      <vt:lpstr>METODOLOGÍAS DE LA HISTORIA DEL ARTE  APLICADAS A LA ARQUEOLOGÍA</vt:lpstr>
      <vt:lpstr>LA HISTORIA DEL ARTE  EN LA ARQUEOLOGÍA ACTUAL</vt:lpstr>
      <vt:lpstr>DIFICULTADES DE LA APLICACIÓN DE LOS MÉTODOS DE LA HISTORIA DEL ARTE A LA ARQUEOLOGÍA </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3 IDEOLOGÍA, CAMBIO SOCIAL Y EXPLICACIÓN</dc:title>
  <dc:creator>Andrea</dc:creator>
  <cp:lastModifiedBy>Andrea Gonzalez Ramirez</cp:lastModifiedBy>
  <cp:revision>91</cp:revision>
  <dcterms:created xsi:type="dcterms:W3CDTF">2016-10-16T18:07:27Z</dcterms:created>
  <dcterms:modified xsi:type="dcterms:W3CDTF">2016-10-21T15:07:35Z</dcterms:modified>
</cp:coreProperties>
</file>