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-104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15-11-16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 rot="16200000">
            <a:off x="-2802896" y="2811904"/>
            <a:ext cx="6858001" cy="1234190"/>
          </a:xfrm>
          <a:gradFill flip="none" rotWithShape="1">
            <a:gsLst>
              <a:gs pos="0">
                <a:schemeClr val="dk1">
                  <a:shade val="51000"/>
                  <a:satMod val="130000"/>
                  <a:alpha val="36000"/>
                </a:schemeClr>
              </a:gs>
              <a:gs pos="80000">
                <a:schemeClr val="dk1">
                  <a:shade val="93000"/>
                  <a:satMod val="130000"/>
                  <a:alpha val="36000"/>
                </a:schemeClr>
              </a:gs>
              <a:gs pos="100000">
                <a:schemeClr val="dk1">
                  <a:shade val="94000"/>
                  <a:satMod val="135000"/>
                  <a:alpha val="36000"/>
                </a:schemeClr>
              </a:gs>
            </a:gsLst>
            <a:lin ang="16200000" scaled="0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UNIDAD 3</a:t>
            </a:r>
            <a:b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</a:br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 </a:t>
            </a:r>
            <a:r>
              <a:rPr lang="es-ES" sz="3600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CTEMAS 2 Y 3 CAMBIO </a:t>
            </a:r>
            <a:r>
              <a:rPr lang="es-ES" sz="3600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SOCIAL Y EXPLICACIÓN</a:t>
            </a:r>
            <a:endParaRPr lang="es-ES" sz="36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0750" y="650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1395245" y="348826"/>
            <a:ext cx="7557580" cy="6225194"/>
          </a:xfrm>
        </p:spPr>
        <p:txBody>
          <a:bodyPr>
            <a:normAutofit/>
          </a:bodyPr>
          <a:lstStyle/>
          <a:p>
            <a:pPr algn="just"/>
            <a:r>
              <a:rPr lang="es-ES_tradnl" sz="2400" dirty="0" smtClean="0">
                <a:solidFill>
                  <a:srgbClr val="FF6600"/>
                </a:solidFill>
                <a:latin typeface="Avenir Book"/>
                <a:cs typeface="Avenir Book"/>
              </a:rPr>
              <a:t>NIVELES DE ACONTECIMIENTOS HIST</a:t>
            </a:r>
            <a:r>
              <a:rPr lang="es-ES_tradnl" sz="2400" dirty="0" smtClean="0">
                <a:solidFill>
                  <a:srgbClr val="FF6600"/>
                </a:solidFill>
                <a:latin typeface="Avenir Book"/>
                <a:cs typeface="Avenir Book"/>
              </a:rPr>
              <a:t>ÓRICOS</a:t>
            </a:r>
            <a:r>
              <a:rPr lang="es-ES_tradnl" sz="2400" dirty="0" smtClean="0">
                <a:latin typeface="Avenir Book"/>
                <a:cs typeface="Avenir Book"/>
              </a:rPr>
              <a:t> (BRAUDEL)</a:t>
            </a:r>
          </a:p>
          <a:p>
            <a:pPr algn="just"/>
            <a:r>
              <a:rPr lang="es-ES_tradnl" sz="2000" dirty="0" smtClean="0">
                <a:latin typeface="Avenir Next Condensed Regular"/>
                <a:cs typeface="Avenir Next Condensed Regular"/>
              </a:rPr>
              <a:t>a) </a:t>
            </a:r>
            <a:r>
              <a:rPr lang="es-ES_tradnl" sz="2000" dirty="0" smtClean="0">
                <a:latin typeface="Avenir Next Condensed Regular"/>
                <a:cs typeface="Avenir Next Condensed Regular"/>
              </a:rPr>
              <a:t>Hechos concretos de la historia humana</a:t>
            </a:r>
          </a:p>
          <a:p>
            <a:pPr algn="just"/>
            <a:r>
              <a:rPr lang="es-ES_tradnl" sz="2000" dirty="0" smtClean="0">
                <a:latin typeface="Avenir Next Condensed Regular"/>
                <a:cs typeface="Avenir Next Condensed Regular"/>
              </a:rPr>
              <a:t>b) Fenómenos de mediana duración</a:t>
            </a:r>
          </a:p>
          <a:p>
            <a:pPr algn="just"/>
            <a:r>
              <a:rPr lang="es-ES_tradnl" sz="2000" dirty="0" smtClean="0">
                <a:latin typeface="Avenir Next Condensed Regular"/>
                <a:cs typeface="Avenir Next Condensed Regular"/>
              </a:rPr>
              <a:t>c) Procesos de larga duración. Tendencias a </a:t>
            </a:r>
          </a:p>
          <a:p>
            <a:pPr algn="just"/>
            <a:r>
              <a:rPr lang="es-ES_tradnl" sz="2000" dirty="0" smtClean="0">
                <a:latin typeface="Avenir Next Condensed Regular"/>
                <a:cs typeface="Avenir Next Condensed Regular"/>
              </a:rPr>
              <a:t>largo plazo. </a:t>
            </a:r>
          </a:p>
          <a:p>
            <a:pPr algn="just"/>
            <a:r>
              <a:rPr lang="es-ES_tradnl" sz="2400" dirty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 </a:t>
            </a:r>
            <a:r>
              <a:rPr lang="es-ES_tradnl" sz="2400" dirty="0" smtClean="0">
                <a:solidFill>
                  <a:srgbClr val="FF6600"/>
                </a:solidFill>
                <a:latin typeface="Avenir Book"/>
                <a:cs typeface="Avenir Book"/>
              </a:rPr>
              <a:t>NIVELES DE EXPLICACIÓN</a:t>
            </a:r>
          </a:p>
          <a:p>
            <a:pPr marL="457200" indent="-457200" algn="just">
              <a:buAutoNum type="alphaLcParenR"/>
            </a:pPr>
            <a:r>
              <a:rPr lang="es-ES" sz="2400" dirty="0" smtClean="0">
                <a:latin typeface="Avenir Next Condensed Regular"/>
                <a:cs typeface="Avenir Next Condensed Regular"/>
              </a:rPr>
              <a:t>E</a:t>
            </a:r>
            <a:r>
              <a:rPr lang="es-ES_tradnl" sz="2400" dirty="0" err="1" smtClean="0">
                <a:latin typeface="Avenir Next Condensed Regular"/>
                <a:cs typeface="Avenir Next Condensed Regular"/>
              </a:rPr>
              <a:t>xplicación</a:t>
            </a:r>
            <a:r>
              <a:rPr lang="es-ES_tradnl" sz="2400" dirty="0" smtClean="0">
                <a:latin typeface="Avenir Next Condensed Regular"/>
                <a:cs typeface="Avenir Next Condensed Regular"/>
              </a:rPr>
              <a:t> condiciones de enterramiento y conservación</a:t>
            </a:r>
          </a:p>
          <a:p>
            <a:pPr marL="342900" indent="-342900" algn="just">
              <a:buFont typeface="Wingdings" charset="0"/>
              <a:buChar char="Ø"/>
            </a:pPr>
            <a:r>
              <a:rPr lang="es-ES_tradnl" sz="2400" dirty="0" err="1" smtClean="0">
                <a:latin typeface="Avenir Next Condensed Regular"/>
                <a:cs typeface="Avenir Next Condensed Regular"/>
              </a:rPr>
              <a:t>Schiffer</a:t>
            </a:r>
            <a:r>
              <a:rPr lang="es-ES_tradnl" sz="2400" dirty="0" smtClean="0">
                <a:latin typeface="Avenir Next Condensed Regular"/>
                <a:cs typeface="Avenir Next Condensed Regular"/>
              </a:rPr>
              <a:t> TRANSFORMACIONES-N y TRANSFORMACIONES-C</a:t>
            </a:r>
          </a:p>
          <a:p>
            <a:pPr algn="just"/>
            <a:r>
              <a:rPr lang="es-ES_tradnl" sz="2400" dirty="0" smtClean="0">
                <a:latin typeface="Avenir Next Condensed Regular"/>
                <a:cs typeface="Avenir Next Condensed Regular"/>
              </a:rPr>
              <a:t>b) Explicación de acontecimientos específicos: un evento/hecho</a:t>
            </a:r>
          </a:p>
          <a:p>
            <a:pPr algn="just"/>
            <a:r>
              <a:rPr lang="es-ES_tradnl" sz="2400" dirty="0" smtClean="0">
                <a:latin typeface="Avenir Next Condensed Regular"/>
                <a:cs typeface="Avenir Next Condensed Regular"/>
              </a:rPr>
              <a:t>c) </a:t>
            </a:r>
            <a:r>
              <a:rPr lang="es-ES" sz="2400" dirty="0" smtClean="0">
                <a:latin typeface="Avenir Next Condensed Regular"/>
                <a:cs typeface="Avenir Next Condensed Regular"/>
              </a:rPr>
              <a:t>E</a:t>
            </a:r>
            <a:r>
              <a:rPr lang="es-ES_tradnl" sz="2400" dirty="0" err="1" smtClean="0">
                <a:latin typeface="Avenir Next Condensed Regular"/>
                <a:cs typeface="Avenir Next Condensed Regular"/>
              </a:rPr>
              <a:t>xplicación</a:t>
            </a:r>
            <a:r>
              <a:rPr lang="es-ES_tradnl" sz="2400" dirty="0" smtClean="0">
                <a:latin typeface="Avenir Next Condensed Regular"/>
                <a:cs typeface="Avenir Next Condensed Regular"/>
              </a:rPr>
              <a:t> de un patrón específico de acontecimientos (cerámica que se repite en la cultura X)</a:t>
            </a:r>
          </a:p>
          <a:p>
            <a:pPr algn="just"/>
            <a:r>
              <a:rPr lang="es-ES_tradnl" sz="2400" dirty="0" smtClean="0">
                <a:latin typeface="Avenir Next Condensed Regular"/>
                <a:cs typeface="Avenir Next Condensed Regular"/>
              </a:rPr>
              <a:t>d) Explicación de una clase de acontecimientos: generalización (producción de alimentos)</a:t>
            </a:r>
          </a:p>
          <a:p>
            <a:pPr algn="just"/>
            <a:r>
              <a:rPr lang="es-ES_tradnl" sz="2400" dirty="0" smtClean="0">
                <a:latin typeface="Avenir Next Condensed Regular"/>
                <a:cs typeface="Avenir Next Condensed Regular"/>
              </a:rPr>
              <a:t>e) Explicación de un proceso (intensificación de la producción X)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212" y="801688"/>
            <a:ext cx="3424476" cy="23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6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700" y="20638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FF6600"/>
                </a:solidFill>
                <a:latin typeface="Avenir Book"/>
                <a:cs typeface="Avenir Book"/>
              </a:rPr>
              <a:t>EXPLICACIONES HIST</a:t>
            </a:r>
            <a:r>
              <a:rPr lang="es-ES" sz="3200" dirty="0" smtClean="0">
                <a:solidFill>
                  <a:srgbClr val="FF6600"/>
                </a:solidFill>
                <a:latin typeface="Avenir Book"/>
                <a:cs typeface="Avenir Book"/>
              </a:rPr>
              <a:t>ÓRICO-CULTURALES</a:t>
            </a:r>
            <a:endParaRPr lang="es-ES" sz="32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38" y="1000126"/>
            <a:ext cx="6746875" cy="61594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Ante la aparici</a:t>
            </a:r>
            <a:r>
              <a:rPr lang="es-ES" dirty="0" smtClean="0">
                <a:latin typeface="Avenir Next Condensed Regular"/>
                <a:cs typeface="Avenir Next Condensed Regular"/>
              </a:rPr>
              <a:t>ón de un nuevo tipo cerámico: </a:t>
            </a:r>
          </a:p>
          <a:p>
            <a:pPr marL="0" indent="0">
              <a:buNone/>
            </a:pPr>
            <a:endParaRPr lang="es-ES" dirty="0">
              <a:latin typeface="Avenir Next Condensed Regular"/>
              <a:cs typeface="Avenir Next Condensed Regular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613" r="24751"/>
          <a:stretch/>
        </p:blipFill>
        <p:spPr>
          <a:xfrm>
            <a:off x="889000" y="1616075"/>
            <a:ext cx="2095500" cy="21209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179032" y="3812924"/>
            <a:ext cx="2967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Wingdings" charset="2"/>
              <a:buChar char="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Cultura arqueol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ógica: pueblo/etnia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grpSp>
        <p:nvGrpSpPr>
          <p:cNvPr id="23" name="Agrupar 22"/>
          <p:cNvGrpSpPr/>
          <p:nvPr/>
        </p:nvGrpSpPr>
        <p:grpSpPr>
          <a:xfrm>
            <a:off x="3143250" y="1714059"/>
            <a:ext cx="3936999" cy="1882138"/>
            <a:chOff x="3143250" y="1714059"/>
            <a:chExt cx="3936999" cy="1882138"/>
          </a:xfrm>
        </p:grpSpPr>
        <p:sp>
          <p:nvSpPr>
            <p:cNvPr id="5" name="CuadroTexto 4"/>
            <p:cNvSpPr txBox="1"/>
            <p:nvPr/>
          </p:nvSpPr>
          <p:spPr>
            <a:xfrm>
              <a:off x="3595687" y="1714059"/>
              <a:ext cx="20493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Avenir Next Condensed Regular"/>
                  <a:cs typeface="Avenir Next Condensed Regular"/>
                </a:rPr>
                <a:t>Definici</a:t>
              </a:r>
              <a:r>
                <a:rPr lang="es-ES" sz="1600" dirty="0" smtClean="0">
                  <a:latin typeface="Avenir Next Condensed Regular"/>
                  <a:cs typeface="Avenir Next Condensed Regular"/>
                </a:rPr>
                <a:t>ón espacio tiempo</a:t>
              </a:r>
              <a:endParaRPr lang="es-ES" sz="1600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3595687" y="2077596"/>
              <a:ext cx="28329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dirty="0" smtClean="0">
                  <a:latin typeface="Avenir Next Condensed Regular"/>
                  <a:cs typeface="Avenir Next Condensed Regular"/>
                </a:rPr>
                <a:t>Mapa de distribuci</a:t>
              </a:r>
              <a:r>
                <a:rPr lang="es-ES" sz="1600" dirty="0" smtClean="0">
                  <a:latin typeface="Avenir Next Condensed Regular"/>
                  <a:cs typeface="Avenir Next Condensed Regular"/>
                </a:rPr>
                <a:t>ón de su aparición</a:t>
              </a:r>
              <a:endParaRPr lang="es-ES" sz="1600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584411" y="2488202"/>
              <a:ext cx="31164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latin typeface="Avenir Next Condensed Regular"/>
                  <a:cs typeface="Avenir Next Condensed Regular"/>
                </a:rPr>
                <a:t>Posici</a:t>
              </a:r>
              <a:r>
                <a:rPr lang="es-ES" sz="1600" dirty="0" smtClean="0">
                  <a:latin typeface="Avenir Next Condensed Regular"/>
                  <a:cs typeface="Avenir Next Condensed Regular"/>
                </a:rPr>
                <a:t>ón en la secuencia estratigráfica</a:t>
              </a:r>
              <a:endParaRPr lang="es-ES" sz="1600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595687" y="2826756"/>
              <a:ext cx="34845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 smtClean="0">
                  <a:latin typeface="Avenir Next Condensed Regular"/>
                  <a:cs typeface="Avenir Next Condensed Regular"/>
                </a:rPr>
                <a:t>Lugar dentro de la “Cultura Arqueológica”</a:t>
              </a:r>
            </a:p>
            <a:p>
              <a:r>
                <a:rPr lang="es-ES" sz="1400" dirty="0" smtClean="0">
                  <a:latin typeface="Avenir Next Condensed Regular"/>
                  <a:cs typeface="Avenir Next Condensed Regular"/>
                </a:rPr>
                <a:t>(</a:t>
              </a:r>
              <a:r>
                <a:rPr lang="es-ES" sz="1400" dirty="0" err="1" smtClean="0">
                  <a:latin typeface="Avenir Next Condensed Regular"/>
                  <a:cs typeface="Avenir Next Condensed Regular"/>
                </a:rPr>
                <a:t>Childe</a:t>
              </a:r>
              <a:r>
                <a:rPr lang="es-ES" sz="1400" dirty="0" smtClean="0">
                  <a:latin typeface="Avenir Next Condensed Regular"/>
                  <a:cs typeface="Avenir Next Condensed Regular"/>
                </a:rPr>
                <a:t>: “Industria artefactual que se repite de forma constante”)</a:t>
              </a:r>
              <a:endParaRPr lang="es-ES" sz="1400" dirty="0">
                <a:latin typeface="Avenir Next Condensed Regular"/>
                <a:cs typeface="Avenir Next Condensed Regular"/>
              </a:endParaRPr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>
              <a:off x="3143250" y="1866484"/>
              <a:ext cx="4411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 flipV="1">
              <a:off x="3143250" y="2298699"/>
              <a:ext cx="44116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>
              <a:off x="3143250" y="2675670"/>
              <a:ext cx="4411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>
              <a:off x="3143250" y="3173388"/>
              <a:ext cx="44116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11" y="3592683"/>
            <a:ext cx="3997489" cy="3265317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1463927" y="4132680"/>
            <a:ext cx="3698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Wingdings" charset="2"/>
              <a:buChar char="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Movimientos migratorios: rutas de migraci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ón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622199" y="4471234"/>
            <a:ext cx="34547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Wingdings" charset="2"/>
              <a:buChar char="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Paralelos: v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ínculos con áreas + civilizadas </a:t>
            </a:r>
          </a:p>
          <a:p>
            <a:pPr algn="r"/>
            <a:r>
              <a:rPr lang="es-ES" sz="1600" dirty="0" smtClean="0">
                <a:latin typeface="Avenir Next Condensed Regular"/>
                <a:cs typeface="Avenir Next Condensed Regular"/>
              </a:rPr>
              <a:t>(</a:t>
            </a:r>
            <a:r>
              <a:rPr lang="es-ES" sz="1600" dirty="0" err="1" smtClean="0">
                <a:latin typeface="Avenir Next Condensed Regular"/>
                <a:cs typeface="Avenir Next Condensed Regular"/>
              </a:rPr>
              <a:t>Ptos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. De origen)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032842" y="5005445"/>
            <a:ext cx="2044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r">
              <a:buFont typeface="Wingdings" charset="2"/>
              <a:buChar char=""/>
            </a:pPr>
            <a:r>
              <a:rPr lang="es-ES" sz="1600" dirty="0" smtClean="0">
                <a:latin typeface="Avenir Next Condensed Regular"/>
                <a:cs typeface="Avenir Next Condensed Regular"/>
              </a:rPr>
              <a:t>Horizonte cronol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ógico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5864" y="5343998"/>
            <a:ext cx="5146511" cy="14773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Criticas</a:t>
            </a:r>
          </a:p>
          <a:p>
            <a:pPr marL="285750" indent="-285750">
              <a:buFont typeface="Wingdings" charset="2"/>
              <a:buChar char="²"/>
            </a:pP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Culturas como entidades reales y no clasificatorias</a:t>
            </a:r>
          </a:p>
          <a:p>
            <a:pPr marL="285750" indent="-285750">
              <a:buFont typeface="Wingdings" charset="2"/>
              <a:buChar char="²"/>
            </a:pP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Unidades étnicas o pueblos: no se visualizan en los restos</a:t>
            </a:r>
          </a:p>
          <a:p>
            <a:pPr marL="285750" indent="-285750">
              <a:buFont typeface="Wingdings" charset="2"/>
              <a:buChar char="²"/>
            </a:pP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Se asume que ante semejanza=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á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reas de migraci</a:t>
            </a: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ón</a:t>
            </a:r>
          </a:p>
          <a:p>
            <a:pPr marL="285750" indent="-285750">
              <a:buFont typeface="Wingdings" charset="2"/>
              <a:buChar char="²"/>
            </a:pPr>
            <a:r>
              <a:rPr lang="es-ES" dirty="0" smtClean="0">
                <a:solidFill>
                  <a:srgbClr val="FFFFFF"/>
                </a:solidFill>
                <a:latin typeface="Avenir Next Condensed Regular"/>
                <a:cs typeface="Avenir Next Condensed Regular"/>
              </a:rPr>
              <a:t>Difusionismo: inocente e incompleto</a:t>
            </a:r>
            <a:endParaRPr lang="es-ES" dirty="0">
              <a:solidFill>
                <a:srgbClr val="FFFFFF"/>
              </a:solidFill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3654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2513"/>
            <a:ext cx="8123238" cy="14605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OBJETIVO: </a:t>
            </a:r>
          </a:p>
          <a:p>
            <a:pPr marL="0" indent="0" algn="just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Aislar y estudiar diferentes procesos que actúan en y entre las sociedades con acento en las relaciones con el medio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ambte</a:t>
            </a:r>
            <a:r>
              <a:rPr lang="es-ES" dirty="0" smtClean="0">
                <a:latin typeface="Avenir Next Condensed Regular"/>
                <a:cs typeface="Avenir Next Condensed Regular"/>
              </a:rPr>
              <a:t>., la subsistencia, la econom</a:t>
            </a:r>
            <a:r>
              <a:rPr lang="es-ES" dirty="0" smtClean="0">
                <a:latin typeface="Avenir Next Condensed Regular"/>
                <a:cs typeface="Avenir Next Condensed Regular"/>
              </a:rPr>
              <a:t>í</a:t>
            </a:r>
            <a:r>
              <a:rPr lang="es-ES" dirty="0" smtClean="0">
                <a:latin typeface="Avenir Next Condensed Regular"/>
                <a:cs typeface="Avenir Next Condensed Regular"/>
              </a:rPr>
              <a:t>a, relaciones sociales e impacto en ideolog</a:t>
            </a:r>
            <a:r>
              <a:rPr lang="es-ES" dirty="0" smtClean="0">
                <a:latin typeface="Avenir Next Condensed Regular"/>
                <a:cs typeface="Avenir Next Condensed Regular"/>
              </a:rPr>
              <a:t>ía.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rgbClr val="FF6600"/>
                </a:solidFill>
                <a:latin typeface="Avenir Book"/>
                <a:cs typeface="Avenir Book"/>
              </a:rPr>
              <a:t>EXPLICACIONES PROCESUALES</a:t>
            </a:r>
            <a:endParaRPr lang="es-ES" sz="32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228601" y="2513012"/>
            <a:ext cx="8614297" cy="731838"/>
          </a:xfrm>
          <a:prstGeom prst="rect">
            <a:avLst/>
          </a:prstGeom>
          <a:ln>
            <a:solidFill>
              <a:srgbClr val="FF66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Necesidad hacer generalizaciones-explicar los patrones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grpSp>
        <p:nvGrpSpPr>
          <p:cNvPr id="26" name="Agrupar 25"/>
          <p:cNvGrpSpPr/>
          <p:nvPr/>
        </p:nvGrpSpPr>
        <p:grpSpPr>
          <a:xfrm>
            <a:off x="217218" y="3392495"/>
            <a:ext cx="4357581" cy="3057708"/>
            <a:chOff x="217218" y="3281363"/>
            <a:chExt cx="4357581" cy="3057708"/>
          </a:xfrm>
        </p:grpSpPr>
        <p:sp>
          <p:nvSpPr>
            <p:cNvPr id="9" name="Marcador de contenido 2"/>
            <p:cNvSpPr txBox="1">
              <a:spLocks/>
            </p:cNvSpPr>
            <p:nvPr/>
          </p:nvSpPr>
          <p:spPr>
            <a:xfrm>
              <a:off x="228601" y="3281363"/>
              <a:ext cx="4346197" cy="731838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Arqueolog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ía procesual funcionalista (</a:t>
              </a:r>
              <a:r>
                <a:rPr lang="es-ES" dirty="0" err="1" smtClean="0">
                  <a:latin typeface="Avenir Next Condensed Regular"/>
                  <a:cs typeface="Avenir Next Condensed Regular"/>
                </a:rPr>
                <a:t>Binford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)</a:t>
              </a:r>
              <a:endParaRPr lang="es-ES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1" name="Marcador de contenido 2"/>
            <p:cNvSpPr txBox="1">
              <a:spLocks/>
            </p:cNvSpPr>
            <p:nvPr/>
          </p:nvSpPr>
          <p:spPr>
            <a:xfrm>
              <a:off x="228601" y="4039342"/>
              <a:ext cx="4346198" cy="731838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M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étodo nomológico deductivo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(</a:t>
              </a:r>
              <a:r>
                <a:rPr lang="es-ES" dirty="0" err="1" smtClean="0">
                  <a:latin typeface="Avenir Next Condensed Regular"/>
                  <a:cs typeface="Avenir Next Condensed Regular"/>
                </a:rPr>
                <a:t>Hempel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)</a:t>
              </a:r>
              <a:endParaRPr lang="es-ES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228602" y="4769410"/>
              <a:ext cx="1736372" cy="120032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latin typeface="Avenir Next Condensed Regular"/>
                  <a:cs typeface="Avenir Next Condensed Regular"/>
                </a:rPr>
                <a:t>Explanandum</a:t>
              </a:r>
              <a:endParaRPr lang="es-ES" dirty="0" smtClean="0">
                <a:latin typeface="Avenir Next Condensed Regular"/>
                <a:cs typeface="Avenir Next Condensed Regular"/>
              </a:endParaRPr>
            </a:p>
            <a:p>
              <a:pPr marL="285750" indent="-285750">
                <a:buFontTx/>
                <a:buChar char="-"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Acontecimiento</a:t>
              </a:r>
            </a:p>
            <a:p>
              <a:pPr marL="285750" indent="-285750">
                <a:buFontTx/>
                <a:buChar char="-"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Fen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ómeno</a:t>
              </a:r>
            </a:p>
            <a:p>
              <a:pPr marL="285750" indent="-285750">
                <a:buFontTx/>
                <a:buChar char="-"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Proceso</a:t>
              </a:r>
              <a:endParaRPr lang="es-ES" dirty="0" smtClean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3005139" y="4878393"/>
              <a:ext cx="1569659" cy="923330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latin typeface="Avenir Next Condensed Regular"/>
                  <a:cs typeface="Avenir Next Condensed Regular"/>
                </a:rPr>
                <a:t>Explanante</a:t>
              </a:r>
              <a:endParaRPr lang="es-ES" dirty="0" smtClean="0">
                <a:latin typeface="Avenir Next Condensed Regular"/>
                <a:cs typeface="Avenir Next Condensed Regular"/>
              </a:endParaRPr>
            </a:p>
            <a:p>
              <a:pPr marL="285750" indent="-285750">
                <a:buFontTx/>
                <a:buChar char="-"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Antecedentes </a:t>
              </a:r>
            </a:p>
            <a:p>
              <a:pPr marL="285750" indent="-285750">
                <a:buFontTx/>
                <a:buChar char="-"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Ley</a:t>
              </a:r>
              <a:endParaRPr lang="es-ES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5" name="Flecha izquierda 14"/>
            <p:cNvSpPr/>
            <p:nvPr/>
          </p:nvSpPr>
          <p:spPr>
            <a:xfrm>
              <a:off x="2052366" y="5166283"/>
              <a:ext cx="722313" cy="285750"/>
            </a:xfrm>
            <a:prstGeom prst="leftArrow">
              <a:avLst/>
            </a:prstGeom>
            <a:solidFill>
              <a:srgbClr val="FF6600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217218" y="5969739"/>
              <a:ext cx="4346198" cy="3693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FF6600"/>
                  </a:solidFill>
                  <a:latin typeface="Avenir Next Condensed Regular"/>
                  <a:cs typeface="Avenir Next Condensed Regular"/>
                </a:rPr>
                <a:t>Consecuencia se deduce de la ley</a:t>
              </a:r>
              <a:endParaRPr lang="es-ES" dirty="0">
                <a:solidFill>
                  <a:srgbClr val="FF6600"/>
                </a:solidFill>
                <a:latin typeface="Avenir Next Condensed Regular"/>
                <a:cs typeface="Avenir Next Condensed Regular"/>
              </a:endParaRP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4762500" y="3468931"/>
            <a:ext cx="4080398" cy="2977684"/>
            <a:chOff x="4762500" y="3281363"/>
            <a:chExt cx="4080398" cy="2977684"/>
          </a:xfrm>
        </p:grpSpPr>
        <p:sp>
          <p:nvSpPr>
            <p:cNvPr id="18" name="Marcador de contenido 2"/>
            <p:cNvSpPr txBox="1">
              <a:spLocks/>
            </p:cNvSpPr>
            <p:nvPr/>
          </p:nvSpPr>
          <p:spPr>
            <a:xfrm>
              <a:off x="4762500" y="4098078"/>
              <a:ext cx="4080398" cy="73183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M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étodo hipotético deductivo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(Popper)</a:t>
              </a:r>
              <a:endParaRPr lang="es-ES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762500" y="4829916"/>
              <a:ext cx="119083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latin typeface="Avenir Next Condensed Regular"/>
                  <a:cs typeface="Avenir Next Condensed Regular"/>
                </a:rPr>
                <a:t>Formulaci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ón </a:t>
              </a:r>
            </a:p>
            <a:p>
              <a:pPr algn="ctr"/>
              <a:r>
                <a:rPr lang="es-ES" dirty="0">
                  <a:latin typeface="Avenir Next Condensed Regular"/>
                  <a:cs typeface="Avenir Next Condensed Regular"/>
                </a:rPr>
                <a:t>d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e hipótesis</a:t>
              </a:r>
              <a:endParaRPr lang="es-ES" dirty="0" smtClean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207126" y="4829916"/>
              <a:ext cx="1103312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 smtClean="0">
                  <a:latin typeface="Avenir Next Condensed Regular"/>
                  <a:cs typeface="Avenir Next Condensed Regular"/>
                </a:rPr>
                <a:t>Deducir implicancias si fuera cierta</a:t>
              </a:r>
              <a:endParaRPr lang="es-ES" sz="1400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4762500" y="5612716"/>
              <a:ext cx="408039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rgbClr val="FF6600"/>
                  </a:solidFill>
                  <a:latin typeface="Avenir Next Condensed Regular"/>
                  <a:cs typeface="Avenir Next Condensed Regular"/>
                </a:rPr>
                <a:t>NUEVOS DATOS</a:t>
              </a:r>
            </a:p>
            <a:p>
              <a:pPr algn="ctr"/>
              <a:r>
                <a:rPr lang="es-ES" dirty="0" smtClean="0">
                  <a:latin typeface="Avenir Next Condensed Regular"/>
                  <a:cs typeface="Avenir Next Condensed Regular"/>
                </a:rPr>
                <a:t>Formulaci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ón de nuevas hipótesis</a:t>
              </a:r>
              <a:endParaRPr lang="es-ES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23" name="Marcador de contenido 2"/>
            <p:cNvSpPr txBox="1">
              <a:spLocks/>
            </p:cNvSpPr>
            <p:nvPr/>
          </p:nvSpPr>
          <p:spPr>
            <a:xfrm>
              <a:off x="4762500" y="3281363"/>
              <a:ext cx="4080398" cy="8071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Arqueolog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ía procesual cognitiva</a:t>
              </a:r>
            </a:p>
            <a:p>
              <a:pPr marL="0" indent="0" algn="ctr">
                <a:buFont typeface="Arial" pitchFamily="34" charset="0"/>
                <a:buNone/>
              </a:pPr>
              <a:r>
                <a:rPr lang="es-ES" dirty="0" smtClean="0">
                  <a:latin typeface="Avenir Next Condensed Regular"/>
                  <a:cs typeface="Avenir Next Condensed Regular"/>
                </a:rPr>
                <a:t>(</a:t>
              </a:r>
              <a:r>
                <a:rPr lang="es-ES" dirty="0" err="1" smtClean="0">
                  <a:latin typeface="Avenir Next Condensed Regular"/>
                  <a:cs typeface="Avenir Next Condensed Regular"/>
                </a:rPr>
                <a:t>Renfrew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)</a:t>
              </a:r>
              <a:endParaRPr lang="es-ES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7558088" y="4829916"/>
              <a:ext cx="128481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smtClean="0">
                  <a:latin typeface="Avenir Next Condensed Regular"/>
                  <a:cs typeface="Avenir Next Condensed Regular"/>
                </a:rPr>
                <a:t>Constataci</a:t>
              </a:r>
              <a:r>
                <a:rPr lang="es-ES" dirty="0" smtClean="0">
                  <a:latin typeface="Avenir Next Condensed Regular"/>
                  <a:cs typeface="Avenir Next Condensed Regular"/>
                </a:rPr>
                <a:t>ón </a:t>
              </a:r>
            </a:p>
            <a:p>
              <a:pPr algn="ctr"/>
              <a:r>
                <a:rPr lang="es-ES" dirty="0" smtClean="0">
                  <a:latin typeface="Avenir Next Condensed Regular"/>
                  <a:cs typeface="Avenir Next Condensed Regular"/>
                </a:rPr>
                <a:t>Empírica </a:t>
              </a:r>
              <a:endParaRPr lang="es-ES" dirty="0" smtClean="0">
                <a:latin typeface="Avenir Next Condensed Regular"/>
                <a:cs typeface="Avenir Next Condensed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00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60000"/>
          </a:blip>
          <a:stretch>
            <a:fillRect/>
          </a:stretch>
        </p:blipFill>
        <p:spPr>
          <a:xfrm>
            <a:off x="0" y="4508500"/>
            <a:ext cx="9143999" cy="2349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857500" y="28575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Explicación de grandes acontecimientos</a:t>
            </a:r>
            <a:endParaRPr lang="es-ES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123825"/>
            <a:ext cx="9144001" cy="519112"/>
          </a:xfrm>
          <a:solidFill>
            <a:srgbClr val="FF6600">
              <a:alpha val="59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SURGIMIENTO DEL ESTADO: EXPLICACIONES MONOCAUSALES 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8250" y="712272"/>
            <a:ext cx="1920875" cy="366254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badi MT Condensed Light"/>
                <a:cs typeface="Abadi MT Condensed Light"/>
              </a:rPr>
              <a:t>HIP</a:t>
            </a:r>
            <a:r>
              <a:rPr lang="es-ES" sz="1600" dirty="0" smtClean="0">
                <a:latin typeface="Abadi MT Condensed Light"/>
                <a:cs typeface="Abadi MT Condensed Light"/>
              </a:rPr>
              <a:t>Ó</a:t>
            </a:r>
            <a:r>
              <a:rPr lang="es-ES" sz="1600" dirty="0" smtClean="0">
                <a:latin typeface="Abadi MT Condensed Light"/>
                <a:cs typeface="Abadi MT Condensed Light"/>
              </a:rPr>
              <a:t>TESIS HIDR</a:t>
            </a:r>
            <a:r>
              <a:rPr lang="es-ES" sz="1600" dirty="0" smtClean="0">
                <a:latin typeface="Abadi MT Condensed Light"/>
                <a:cs typeface="Abadi MT Condensed Light"/>
              </a:rPr>
              <a:t>Á</a:t>
            </a:r>
            <a:r>
              <a:rPr lang="es-ES" sz="1600" dirty="0" smtClean="0">
                <a:latin typeface="Abadi MT Condensed Light"/>
                <a:cs typeface="Abadi MT Condensed Light"/>
              </a:rPr>
              <a:t>ULICA</a:t>
            </a:r>
          </a:p>
          <a:p>
            <a:pPr marL="87313" indent="-87313">
              <a:buFont typeface="Wingdings" charset="0"/>
              <a:buChar char="Ø"/>
            </a:pPr>
            <a:r>
              <a:rPr lang="es-ES" dirty="0" err="1" smtClean="0">
                <a:latin typeface="Abadi MT Condensed Light"/>
                <a:cs typeface="Abadi MT Condensed Light"/>
              </a:rPr>
              <a:t>Wittfogel</a:t>
            </a:r>
            <a:r>
              <a:rPr lang="es-ES" dirty="0" smtClean="0">
                <a:latin typeface="Abadi MT Condensed Light"/>
                <a:cs typeface="Abadi MT Condensed Light"/>
              </a:rPr>
              <a:t> (</a:t>
            </a:r>
            <a:r>
              <a:rPr lang="fr-FR" dirty="0" smtClean="0">
                <a:latin typeface="Abadi MT Condensed Light"/>
                <a:cs typeface="Abadi MT Condensed Light"/>
              </a:rPr>
              <a:t>’</a:t>
            </a:r>
            <a:r>
              <a:rPr lang="es-ES" dirty="0" smtClean="0">
                <a:latin typeface="Abadi MT Condensed Light"/>
                <a:cs typeface="Abadi MT Condensed Light"/>
              </a:rPr>
              <a:t>50): despotismo oriental</a:t>
            </a:r>
          </a:p>
          <a:p>
            <a:pPr marL="87313" indent="-87313">
              <a:buFont typeface="Wingdings" charset="0"/>
              <a:buChar char="Ø"/>
            </a:pPr>
            <a:r>
              <a:rPr lang="es-ES" dirty="0" smtClean="0">
                <a:latin typeface="Abadi MT Condensed Light"/>
                <a:cs typeface="Abadi MT Condensed Light"/>
              </a:rPr>
              <a:t>Grandes </a:t>
            </a:r>
            <a:r>
              <a:rPr lang="es-ES" dirty="0" smtClean="0">
                <a:latin typeface="Abadi MT Condensed Light"/>
                <a:cs typeface="Abadi MT Condensed Light"/>
              </a:rPr>
              <a:t>áreas de irrigación</a:t>
            </a:r>
          </a:p>
          <a:p>
            <a:pPr marL="87313" indent="-87313">
              <a:buFontTx/>
              <a:buChar char="-"/>
            </a:pPr>
            <a:r>
              <a:rPr lang="es-ES" dirty="0" smtClean="0">
                <a:latin typeface="Abadi MT Condensed Light"/>
                <a:cs typeface="Abadi MT Condensed Light"/>
              </a:rPr>
              <a:t>&gt;densidad de población</a:t>
            </a:r>
          </a:p>
          <a:p>
            <a:pPr marL="87313" indent="-87313">
              <a:buFontTx/>
              <a:buChar char="-"/>
            </a:pPr>
            <a:r>
              <a:rPr lang="es-ES" dirty="0" smtClean="0">
                <a:latin typeface="Abadi MT Condensed Light"/>
                <a:cs typeface="Abadi MT Condensed Light"/>
              </a:rPr>
              <a:t>Urbanismo</a:t>
            </a:r>
          </a:p>
          <a:p>
            <a:pPr marL="87313" indent="-87313">
              <a:buFontTx/>
              <a:buChar char="-"/>
            </a:pPr>
            <a:r>
              <a:rPr lang="es-ES" dirty="0" smtClean="0">
                <a:latin typeface="Abadi MT Condensed Light"/>
                <a:cs typeface="Abadi MT Condensed Light"/>
              </a:rPr>
              <a:t>Administración (personas con autoridad)</a:t>
            </a:r>
          </a:p>
          <a:p>
            <a:r>
              <a:rPr lang="es-ES" dirty="0" smtClean="0">
                <a:latin typeface="Abadi MT Condensed Light"/>
                <a:cs typeface="Abadi MT Condensed Light"/>
              </a:rPr>
              <a:t>Mesopotamia, Egipto, India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159125" y="712272"/>
            <a:ext cx="1920875" cy="283154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badi MT Condensed Light"/>
                <a:cs typeface="Abadi MT Condensed Light"/>
              </a:rPr>
              <a:t>CONFLICTO INTERNO</a:t>
            </a:r>
          </a:p>
          <a:p>
            <a:pPr marL="87313" indent="-87313">
              <a:buFont typeface="Wingdings" charset="0"/>
              <a:buChar char="Ø"/>
            </a:pPr>
            <a:r>
              <a:rPr lang="es-ES" dirty="0" smtClean="0">
                <a:latin typeface="Abadi MT Condensed Light"/>
                <a:cs typeface="Abadi MT Condensed Light"/>
              </a:rPr>
              <a:t>Igor </a:t>
            </a:r>
            <a:r>
              <a:rPr lang="es-ES" dirty="0" err="1" smtClean="0">
                <a:latin typeface="Abadi MT Condensed Light"/>
                <a:cs typeface="Abadi MT Condensed Light"/>
              </a:rPr>
              <a:t>Diakonoff</a:t>
            </a:r>
            <a:endParaRPr lang="es-ES" dirty="0" smtClean="0">
              <a:latin typeface="Abadi MT Condensed Light"/>
              <a:cs typeface="Abadi MT Condensed Light"/>
            </a:endParaRPr>
          </a:p>
          <a:p>
            <a:pPr marL="87313" indent="-87313">
              <a:buFont typeface="Wingdings" charset="0"/>
              <a:buChar char="Ø"/>
            </a:pPr>
            <a:r>
              <a:rPr lang="es-ES" dirty="0" err="1" smtClean="0">
                <a:latin typeface="Abadi MT Condensed Light"/>
                <a:cs typeface="Abadi MT Condensed Light"/>
              </a:rPr>
              <a:t>Estado:organizaci</a:t>
            </a:r>
            <a:r>
              <a:rPr lang="es-ES" dirty="0" err="1" smtClean="0">
                <a:latin typeface="Abadi MT Condensed Light"/>
                <a:cs typeface="Abadi MT Condensed Light"/>
              </a:rPr>
              <a:t>ón</a:t>
            </a:r>
            <a:r>
              <a:rPr lang="es-ES" dirty="0" smtClean="0">
                <a:latin typeface="Abadi MT Condensed Light"/>
                <a:cs typeface="Abadi MT Condensed Light"/>
              </a:rPr>
              <a:t> social para orden lucha de clases</a:t>
            </a:r>
          </a:p>
          <a:p>
            <a:pPr marL="87313" indent="-87313">
              <a:buFont typeface="Wingdings" charset="0"/>
              <a:buChar char="Ø"/>
            </a:pPr>
            <a:r>
              <a:rPr lang="es-ES" dirty="0" smtClean="0">
                <a:latin typeface="Abadi MT Condensed Light"/>
                <a:cs typeface="Abadi MT Condensed Light"/>
              </a:rPr>
              <a:t>Lucha de clases: surge del aumento de la riqueza</a:t>
            </a:r>
          </a:p>
          <a:p>
            <a:pPr marL="87313" indent="-87313">
              <a:buFont typeface="Wingdings" charset="0"/>
              <a:buChar char="Ø"/>
            </a:pPr>
            <a:r>
              <a:rPr lang="es-ES" dirty="0" smtClean="0">
                <a:latin typeface="Abadi MT Condensed Light"/>
                <a:cs typeface="Abadi MT Condensed Light"/>
              </a:rPr>
              <a:t>Motor interno como causa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80001" y="712272"/>
            <a:ext cx="1920875" cy="526297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badi MT Condensed Light"/>
                <a:cs typeface="Abadi MT Condensed Light"/>
              </a:rPr>
              <a:t>CRECIMIENTO POBLACIONAL</a:t>
            </a:r>
          </a:p>
          <a:p>
            <a:pPr marL="87313" indent="-87313">
              <a:buFont typeface="Wingdings" charset="0"/>
              <a:buChar char="Ø"/>
            </a:pPr>
            <a:r>
              <a:rPr lang="es-ES" sz="1400" dirty="0" smtClean="0">
                <a:latin typeface="Abadi MT Condensed Light"/>
                <a:cs typeface="Abadi MT Condensed Light"/>
              </a:rPr>
              <a:t>Malthus (s XVIII) “</a:t>
            </a:r>
            <a:r>
              <a:rPr lang="es-ES" sz="1400" i="1" dirty="0" smtClean="0">
                <a:latin typeface="Abadi MT Condensed Light"/>
                <a:cs typeface="Abadi MT Condensed Light"/>
              </a:rPr>
              <a:t>Una poblaci</a:t>
            </a:r>
            <a:r>
              <a:rPr lang="es-ES" sz="1400" i="1" dirty="0" smtClean="0">
                <a:latin typeface="Abadi MT Condensed Light"/>
                <a:cs typeface="Abadi MT Condensed Light"/>
              </a:rPr>
              <a:t>ón tiende a crecer hasta el límite </a:t>
            </a:r>
            <a:r>
              <a:rPr lang="es-ES" sz="1400" i="1" dirty="0" err="1" smtClean="0">
                <a:latin typeface="Abadi MT Condensed Light"/>
                <a:cs typeface="Abadi MT Condensed Light"/>
              </a:rPr>
              <a:t>permitidopor</a:t>
            </a:r>
            <a:r>
              <a:rPr lang="es-ES" sz="1400" i="1" dirty="0" smtClean="0">
                <a:latin typeface="Abadi MT Condensed Light"/>
                <a:cs typeface="Abadi MT Condensed Light"/>
              </a:rPr>
              <a:t> las existencias de alimentos</a:t>
            </a:r>
            <a:r>
              <a:rPr lang="es-ES" sz="1400" dirty="0" smtClean="0">
                <a:latin typeface="Abadi MT Condensed Light"/>
                <a:cs typeface="Abadi MT Condensed Light"/>
              </a:rPr>
              <a:t>”</a:t>
            </a:r>
          </a:p>
          <a:p>
            <a:pPr marL="87313" indent="-87313">
              <a:buFont typeface="Wingdings" charset="0"/>
              <a:buChar char="Ø"/>
            </a:pPr>
            <a:r>
              <a:rPr lang="es-ES" sz="1400" dirty="0" smtClean="0">
                <a:latin typeface="Abadi MT Condensed Light"/>
                <a:cs typeface="Abadi MT Condensed Light"/>
              </a:rPr>
              <a:t>En el límite el crecimiento poblacional lleva a la escasez, aumento mortalidad y disminución fertilidad</a:t>
            </a:r>
          </a:p>
          <a:p>
            <a:pPr marL="87313" indent="-87313">
              <a:buFont typeface="Wingdings" charset="0"/>
              <a:buChar char="Ø"/>
            </a:pPr>
            <a:endParaRPr lang="es-ES" sz="1400" dirty="0" smtClean="0">
              <a:latin typeface="Abadi MT Condensed Light"/>
              <a:cs typeface="Abadi MT Condensed Light"/>
            </a:endParaRPr>
          </a:p>
          <a:p>
            <a:pPr marL="87313" indent="-87313">
              <a:buFont typeface="Wingdings" charset="0"/>
              <a:buChar char="Ø"/>
            </a:pPr>
            <a:r>
              <a:rPr lang="es-ES" sz="1400" dirty="0" err="1" smtClean="0">
                <a:latin typeface="Abadi MT Condensed Light"/>
                <a:cs typeface="Abadi MT Condensed Light"/>
              </a:rPr>
              <a:t>Bosserup</a:t>
            </a:r>
            <a:r>
              <a:rPr lang="es-ES" sz="1400" dirty="0" smtClean="0">
                <a:latin typeface="Abadi MT Condensed Light"/>
                <a:cs typeface="Abadi MT Condensed Light"/>
              </a:rPr>
              <a:t> (1965)</a:t>
            </a:r>
          </a:p>
          <a:p>
            <a:r>
              <a:rPr lang="es-ES" sz="1400" dirty="0" smtClean="0">
                <a:latin typeface="Abadi MT Condensed Light"/>
                <a:cs typeface="Abadi MT Condensed Light"/>
              </a:rPr>
              <a:t>Agricultura intensificada cuando se mejoran las técnicas de producción, se sostiene incremento poblacional a nuevos niveles-&gt; necesidad de más eficacia administrativa-&gt; economías crecen-&gt; especialización artesanal-patrón de asentamientos &gt; cifras + jerarquías &gt; Estado </a:t>
            </a:r>
            <a:endParaRPr lang="es-ES" sz="1400" dirty="0" smtClean="0">
              <a:latin typeface="Abadi MT Condensed Light"/>
              <a:cs typeface="Abadi MT Condensed Ligh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159126" y="3550108"/>
            <a:ext cx="1920875" cy="224676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badi MT Condensed Light"/>
                <a:cs typeface="Abadi MT Condensed Light"/>
              </a:rPr>
              <a:t>CIRCUNSCRIPCI</a:t>
            </a:r>
            <a:r>
              <a:rPr lang="es-ES" sz="1600" dirty="0" smtClean="0">
                <a:latin typeface="Abadi MT Condensed Light"/>
                <a:cs typeface="Abadi MT Condensed Light"/>
              </a:rPr>
              <a:t>ÓN AMBIENTAL</a:t>
            </a:r>
          </a:p>
          <a:p>
            <a:pPr marL="87313" indent="-87313">
              <a:buFont typeface="Wingdings" charset="0"/>
              <a:buChar char="Ø"/>
            </a:pPr>
            <a:r>
              <a:rPr lang="es-ES" dirty="0" smtClean="0">
                <a:latin typeface="Abadi MT Condensed Light"/>
                <a:cs typeface="Abadi MT Condensed Light"/>
              </a:rPr>
              <a:t>Robert Carneiro (1970)</a:t>
            </a:r>
          </a:p>
          <a:p>
            <a:pPr marL="87313" indent="-87313">
              <a:buFont typeface="Wingdings" charset="0"/>
              <a:buChar char="Ø"/>
            </a:pPr>
            <a:r>
              <a:rPr lang="es-ES" dirty="0" smtClean="0">
                <a:latin typeface="Abadi MT Condensed Light"/>
                <a:cs typeface="Abadi MT Condensed Light"/>
              </a:rPr>
              <a:t>Limitaciones ambientales y el rol dela guerra en el aumento poblacional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00876" y="712272"/>
            <a:ext cx="1920875" cy="304698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Abadi MT Condensed Light"/>
                <a:cs typeface="Abadi MT Condensed Light"/>
              </a:rPr>
              <a:t>C0MERCIO EXTERIOR</a:t>
            </a:r>
          </a:p>
          <a:p>
            <a:pPr marL="285750" indent="-285750">
              <a:buFont typeface="Wingdings" charset="0"/>
              <a:buChar char="Ø"/>
            </a:pPr>
            <a:r>
              <a:rPr lang="es-ES" sz="1600" dirty="0" err="1" smtClean="0">
                <a:latin typeface="Abadi MT Condensed Light"/>
                <a:cs typeface="Abadi MT Condensed Light"/>
              </a:rPr>
              <a:t>Rathje</a:t>
            </a:r>
            <a:r>
              <a:rPr lang="es-ES" sz="1600" dirty="0" smtClean="0">
                <a:latin typeface="Abadi MT Condensed Light"/>
                <a:cs typeface="Abadi MT Condensed Light"/>
              </a:rPr>
              <a:t>: </a:t>
            </a:r>
          </a:p>
          <a:p>
            <a:pPr marL="285750" indent="-285750">
              <a:buFont typeface="Wingdings" charset="0"/>
              <a:buChar char="Ø"/>
            </a:pPr>
            <a:r>
              <a:rPr lang="es-ES" sz="1600" dirty="0" smtClean="0">
                <a:latin typeface="Abadi MT Condensed Light"/>
                <a:cs typeface="Abadi MT Condensed Light"/>
              </a:rPr>
              <a:t>Territorios carentes de materias primas, est</a:t>
            </a:r>
            <a:r>
              <a:rPr lang="es-ES" sz="1600" dirty="0" smtClean="0">
                <a:latin typeface="Abadi MT Condensed Light"/>
                <a:cs typeface="Abadi MT Condensed Light"/>
              </a:rPr>
              <a:t>án presionadas por comunidades más integradas y organizadas, quienes controlan la organización del comercio de suministros. </a:t>
            </a:r>
            <a:endParaRPr lang="es-ES" dirty="0" smtClean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1935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60000"/>
          </a:blip>
          <a:stretch>
            <a:fillRect/>
          </a:stretch>
        </p:blipFill>
        <p:spPr>
          <a:xfrm>
            <a:off x="63500" y="4365625"/>
            <a:ext cx="9143999" cy="2349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508250" y="2857499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Explicación de grandes acontecimientos</a:t>
            </a:r>
            <a:endParaRPr lang="es-ES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123825"/>
            <a:ext cx="9144001" cy="519112"/>
          </a:xfrm>
          <a:solidFill>
            <a:srgbClr val="FF6600">
              <a:alpha val="59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EXPLICACIONES MULTIVARIANTES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04407" y="660101"/>
            <a:ext cx="683002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venir Next Condensed Regular"/>
                <a:cs typeface="Avenir Next Condensed Regular"/>
              </a:rPr>
              <a:t>ENFOQUE SIST</a:t>
            </a:r>
            <a:r>
              <a:rPr lang="es-ES" sz="2400" dirty="0" smtClean="0">
                <a:latin typeface="Avenir Next Condensed Regular"/>
                <a:cs typeface="Avenir Next Condensed Regular"/>
              </a:rPr>
              <a:t>ÉMICO</a:t>
            </a:r>
            <a:endParaRPr lang="es-ES" sz="2400" dirty="0">
              <a:latin typeface="Avenir Next Condensed Regular"/>
              <a:cs typeface="Avenir Next Condensed Regula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04408" y="1117994"/>
            <a:ext cx="683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Cultura o sociedad como sistema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004410" y="1515909"/>
            <a:ext cx="1654586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Avenir Next Condensed Regular"/>
                <a:cs typeface="Avenir Next Condensed Regular"/>
              </a:rPr>
              <a:t>P</a:t>
            </a:r>
            <a:r>
              <a:rPr lang="es-ES" sz="2400" dirty="0" smtClean="0">
                <a:latin typeface="Avenir Next Condensed Regular"/>
                <a:cs typeface="Avenir Next Condensed Regular"/>
              </a:rPr>
              <a:t>AR</a:t>
            </a:r>
            <a:r>
              <a:rPr lang="es-ES" sz="2400" dirty="0" smtClean="0">
                <a:latin typeface="Avenir Next Condensed Regular"/>
                <a:cs typeface="Avenir Next Condensed Regular"/>
              </a:rPr>
              <a:t>ÁMETROS</a:t>
            </a:r>
            <a:endParaRPr lang="es-ES" sz="2400" dirty="0">
              <a:latin typeface="Avenir Next Condensed Regular"/>
              <a:cs typeface="Avenir Next Condensed Regular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81122" y="1515909"/>
            <a:ext cx="1549207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venir Next Condensed Regular"/>
                <a:cs typeface="Avenir Next Condensed Regular"/>
              </a:rPr>
              <a:t>ESTADOS</a:t>
            </a:r>
            <a:endParaRPr lang="es-ES" sz="2400" dirty="0">
              <a:latin typeface="Avenir Next Condensed Regular"/>
              <a:cs typeface="Avenir Next Condensed Regular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30329" y="1515909"/>
            <a:ext cx="1757048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venir Next Condensed Regular"/>
                <a:cs typeface="Avenir Next Condensed Regular"/>
              </a:rPr>
              <a:t>TRAYECTORIA</a:t>
            </a:r>
            <a:endParaRPr lang="es-ES" sz="2400" dirty="0">
              <a:latin typeface="Avenir Next Condensed Regular"/>
              <a:cs typeface="Avenir Next Condensed Regular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987375" y="1515909"/>
            <a:ext cx="1847061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venir Next Condensed Regular"/>
                <a:cs typeface="Avenir Next Condensed Regular"/>
              </a:rPr>
              <a:t>SUBSISTEMA</a:t>
            </a:r>
            <a:endParaRPr lang="es-ES" sz="2400" dirty="0">
              <a:latin typeface="Avenir Next Condensed Regular"/>
              <a:cs typeface="Avenir Next Condensed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04408" y="1977574"/>
            <a:ext cx="1654585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venir Next Condensed Regular"/>
                <a:cs typeface="Avenir Next Condensed Regular"/>
              </a:rPr>
              <a:t>Aspectos que varían del sistema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681121" y="1989518"/>
            <a:ext cx="1549207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venir Next Condensed Regular"/>
                <a:cs typeface="Avenir Next Condensed Regular"/>
              </a:rPr>
              <a:t>C</a:t>
            </a:r>
            <a:r>
              <a:rPr lang="es-ES" sz="1400" dirty="0" smtClean="0">
                <a:latin typeface="Avenir Next Condensed Regular"/>
                <a:cs typeface="Avenir Next Condensed Regular"/>
              </a:rPr>
              <a:t>ómo funcionan los parámetros en el T</a:t>
            </a:r>
            <a:endParaRPr lang="es-ES" sz="1400" dirty="0">
              <a:latin typeface="Avenir Next Condensed Regular"/>
              <a:cs typeface="Avenir Next Condensed Regular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30328" y="1989518"/>
            <a:ext cx="1757048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venir Next Condensed Regular"/>
                <a:cs typeface="Avenir Next Condensed Regular"/>
              </a:rPr>
              <a:t>Sucesivos estados del sistema</a:t>
            </a:r>
            <a:endParaRPr lang="es-ES" sz="1400" dirty="0">
              <a:latin typeface="Avenir Next Condensed Regular"/>
              <a:cs typeface="Avenir Next Condensed Regular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87377" y="2013332"/>
            <a:ext cx="1847059" cy="492443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venir Next Condensed Regular"/>
                <a:cs typeface="Avenir Next Condensed Regular"/>
              </a:rPr>
              <a:t>Actividades</a:t>
            </a:r>
            <a:endParaRPr lang="es-ES" sz="1200" dirty="0" smtClean="0">
              <a:latin typeface="Avenir Next Condensed Regular"/>
              <a:cs typeface="Avenir Next Condensed Regular"/>
            </a:endParaRPr>
          </a:p>
          <a:p>
            <a:pPr algn="ctr"/>
            <a:r>
              <a:rPr lang="es-ES" sz="1200" dirty="0" smtClean="0">
                <a:latin typeface="Avenir Next Condensed Regular"/>
                <a:cs typeface="Avenir Next Condensed Regular"/>
              </a:rPr>
              <a:t>Individuos, artefactos y entorno</a:t>
            </a:r>
            <a:endParaRPr lang="es-ES" sz="1200" dirty="0">
              <a:latin typeface="Avenir Next Condensed Regular"/>
              <a:cs typeface="Avenir Next Condensed Regular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004409" y="2504801"/>
            <a:ext cx="6830028" cy="461665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venir Next Condensed Regular"/>
                <a:cs typeface="Avenir Next Condensed Regular"/>
              </a:rPr>
              <a:t>MECANISMOS</a:t>
            </a:r>
            <a:endParaRPr lang="es-ES" sz="2400" dirty="0">
              <a:latin typeface="Avenir Next Condensed Regular"/>
              <a:cs typeface="Avenir Next Condensed Regular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004409" y="2969190"/>
            <a:ext cx="3225918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venir Next Condensed Regular"/>
                <a:cs typeface="Avenir Next Condensed Regular"/>
              </a:rPr>
              <a:t>HOMEOSTASIS</a:t>
            </a:r>
            <a:endParaRPr lang="es-ES" sz="2400" dirty="0">
              <a:latin typeface="Avenir Next Condensed Regular"/>
              <a:cs typeface="Avenir Next Condensed Regular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230329" y="2971762"/>
            <a:ext cx="3604107" cy="461665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venir Next Condensed Regular"/>
                <a:cs typeface="Avenir Next Condensed Regular"/>
              </a:rPr>
              <a:t>MORFOGENESIS</a:t>
            </a:r>
            <a:endParaRPr lang="es-ES" sz="2400" dirty="0">
              <a:latin typeface="Avenir Next Condensed Regular"/>
              <a:cs typeface="Avenir Next Condensed Regular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004407" y="3430855"/>
            <a:ext cx="3225920" cy="30777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venir Next Condensed Regular"/>
                <a:cs typeface="Avenir Next Condensed Regular"/>
              </a:rPr>
              <a:t>Retroalimentaci</a:t>
            </a:r>
            <a:r>
              <a:rPr lang="es-ES" sz="1400" dirty="0" smtClean="0">
                <a:latin typeface="Avenir Next Condensed Regular"/>
                <a:cs typeface="Avenir Next Condensed Regular"/>
              </a:rPr>
              <a:t>ón Negativa</a:t>
            </a:r>
            <a:endParaRPr lang="es-ES" sz="1400" dirty="0" smtClean="0">
              <a:latin typeface="Avenir Next Condensed Regular"/>
              <a:cs typeface="Avenir Next Condensed Regular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230328" y="3433427"/>
            <a:ext cx="3604107" cy="30777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venir Next Condensed Regular"/>
                <a:cs typeface="Avenir Next Condensed Regular"/>
              </a:rPr>
              <a:t>Retroalimentaci</a:t>
            </a:r>
            <a:r>
              <a:rPr lang="es-ES" sz="1400" dirty="0" smtClean="0">
                <a:latin typeface="Avenir Next Condensed Regular"/>
                <a:cs typeface="Avenir Next Condensed Regular"/>
              </a:rPr>
              <a:t>ón Positiva</a:t>
            </a:r>
            <a:endParaRPr lang="es-ES" sz="1400" dirty="0" smtClean="0">
              <a:latin typeface="Avenir Next Condensed Regular"/>
              <a:cs typeface="Avenir Next Condensed Regular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004407" y="3749940"/>
            <a:ext cx="3225920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venir Next Condensed Regular"/>
                <a:cs typeface="Avenir Next Condensed Regular"/>
              </a:rPr>
              <a:t>Compensaci</a:t>
            </a:r>
            <a:r>
              <a:rPr lang="es-ES" sz="1400" dirty="0" smtClean="0">
                <a:latin typeface="Avenir Next Condensed Regular"/>
                <a:cs typeface="Avenir Next Condensed Regular"/>
              </a:rPr>
              <a:t>ón del sistema al cambio permite equilibrio</a:t>
            </a:r>
            <a:endParaRPr lang="es-ES" sz="1400" dirty="0" smtClean="0">
              <a:latin typeface="Avenir Next Condensed Regular"/>
              <a:cs typeface="Avenir Next Condensed Regular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405" y="4273160"/>
            <a:ext cx="3225924" cy="1701317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230329" y="3749940"/>
            <a:ext cx="3604106" cy="307777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Avenir Next Condensed Regular"/>
                <a:cs typeface="Avenir Next Condensed Regular"/>
              </a:rPr>
              <a:t>Sistema cambia ante el input: formas nuevas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329" y="4273161"/>
            <a:ext cx="3604108" cy="1701316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004409" y="6077215"/>
            <a:ext cx="6830026" cy="738664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Avenir Next Condensed Regular"/>
                <a:cs typeface="Avenir Next Condensed Regular"/>
              </a:rPr>
              <a:t>CR</a:t>
            </a:r>
            <a:r>
              <a:rPr lang="es-ES" sz="1400" dirty="0" smtClean="0">
                <a:latin typeface="Avenir Next Condensed Regular"/>
                <a:cs typeface="Avenir Next Condensed Regular"/>
              </a:rPr>
              <a:t>ÍTICAS</a:t>
            </a:r>
          </a:p>
          <a:p>
            <a:r>
              <a:rPr lang="es-ES" sz="1400" dirty="0" smtClean="0">
                <a:latin typeface="Avenir Next Condensed Regular"/>
                <a:cs typeface="Avenir Next Condensed Regular"/>
              </a:rPr>
              <a:t>+ DESCRIPTIVO QUE EXPLICATIVO</a:t>
            </a:r>
          </a:p>
          <a:p>
            <a:r>
              <a:rPr lang="es-ES" sz="1400" dirty="0" smtClean="0">
                <a:latin typeface="Avenir Next Condensed Regular"/>
                <a:cs typeface="Avenir Next Condensed Regular"/>
              </a:rPr>
              <a:t>- DIFICULTAD DE ATRIBUIR VALORES A LAS VARIABLES. </a:t>
            </a:r>
            <a:endParaRPr lang="es-ES" sz="1400" dirty="0" smtClean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1040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60000"/>
          </a:blip>
          <a:stretch>
            <a:fillRect/>
          </a:stretch>
        </p:blipFill>
        <p:spPr>
          <a:xfrm>
            <a:off x="0" y="4508500"/>
            <a:ext cx="9143999" cy="2349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857500" y="28575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Explicación de grandes acontecimientos</a:t>
            </a:r>
            <a:endParaRPr lang="es-ES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2" y="123825"/>
            <a:ext cx="9144001" cy="519112"/>
          </a:xfrm>
          <a:solidFill>
            <a:srgbClr val="FF6600">
              <a:alpha val="59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EXPLICACIONES MULTIVARIANTES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04407" y="660101"/>
            <a:ext cx="683002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latin typeface="Avenir Next Condensed Regular"/>
                <a:cs typeface="Avenir Next Condensed Regular"/>
              </a:rPr>
              <a:t>SIMULACION</a:t>
            </a:r>
            <a:endParaRPr lang="es-ES" sz="2400" dirty="0">
              <a:latin typeface="Avenir Next Condensed Regular"/>
              <a:cs typeface="Avenir Next Condensed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04408" y="1117994"/>
            <a:ext cx="683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Modelo din</a:t>
            </a:r>
            <a:r>
              <a:rPr lang="es-ES" dirty="0" smtClean="0">
                <a:latin typeface="Avenir Next Condensed Regular"/>
                <a:cs typeface="Avenir Next Condensed Regular"/>
              </a:rPr>
              <a:t>ámico se ocupa del cambio a lo largo del tiempo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83848" y="1487326"/>
            <a:ext cx="1654586" cy="70788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venir Next Condensed Regular"/>
                <a:cs typeface="Avenir Next Condensed Regular"/>
              </a:rPr>
              <a:t>Formulaci</a:t>
            </a:r>
            <a:r>
              <a:rPr lang="es-ES" sz="2000" dirty="0" smtClean="0">
                <a:latin typeface="Avenir Next Condensed Regular"/>
                <a:cs typeface="Avenir Next Condensed Regular"/>
              </a:rPr>
              <a:t>ón de normas- 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Premisas</a:t>
            </a:r>
            <a:endParaRPr lang="es-ES" sz="2000" dirty="0">
              <a:latin typeface="Avenir Next Condensed Regular"/>
              <a:cs typeface="Avenir Next Condensed Regular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83848" y="2327729"/>
            <a:ext cx="1654586" cy="89255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venir Next Condensed Regular"/>
                <a:cs typeface="Avenir Next Condensed Regular"/>
              </a:rPr>
              <a:t>Datos iniciales/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condiciones de partida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783848" y="3339343"/>
            <a:ext cx="1654586" cy="67710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venir Next Condensed Regular"/>
                <a:cs typeface="Avenir Next Condensed Regular"/>
              </a:rPr>
              <a:t>Iteraci</a:t>
            </a:r>
            <a:r>
              <a:rPr lang="es-ES" sz="2000" dirty="0" smtClean="0">
                <a:latin typeface="Avenir Next Condensed Regular"/>
                <a:cs typeface="Avenir Next Condensed Regular"/>
              </a:rPr>
              <a:t>ón-</a:t>
            </a:r>
            <a:r>
              <a:rPr lang="es-ES" dirty="0" smtClean="0">
                <a:latin typeface="Avenir Next Condensed Regular"/>
                <a:cs typeface="Avenir Next Condensed Regular"/>
              </a:rPr>
              <a:t>serie de estados</a:t>
            </a:r>
            <a:endParaRPr lang="es-ES" dirty="0" smtClean="0">
              <a:latin typeface="Avenir Next Condensed Regular"/>
              <a:cs typeface="Avenir Next Condensed Regular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783848" y="4126210"/>
            <a:ext cx="1654586" cy="120032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venir Next Condensed Regular"/>
                <a:cs typeface="Avenir Next Condensed Regular"/>
              </a:rPr>
              <a:t>Variac</a:t>
            </a:r>
            <a:r>
              <a:rPr lang="es-ES" sz="2000" dirty="0" smtClean="0">
                <a:latin typeface="Avenir Next Condensed Regular"/>
                <a:cs typeface="Avenir Next Condensed Regular"/>
              </a:rPr>
              <a:t>ión subsistemas-</a:t>
            </a:r>
            <a:r>
              <a:rPr lang="es-ES" sz="1600" dirty="0" smtClean="0">
                <a:latin typeface="Avenir Next Condensed Regular"/>
                <a:cs typeface="Avenir Next Condensed Regular"/>
              </a:rPr>
              <a:t>valor de los parámetros</a:t>
            </a:r>
            <a:endParaRPr lang="es-ES" sz="1600" dirty="0">
              <a:latin typeface="Avenir Next Condensed Regular"/>
              <a:cs typeface="Avenir Next Condensed Regular"/>
            </a:endParaRPr>
          </a:p>
        </p:txBody>
      </p:sp>
      <p:pic>
        <p:nvPicPr>
          <p:cNvPr id="18" name="Imagen 17" descr="Captura de pantalla 2016-11-15 a las 23.12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58" y="1487887"/>
            <a:ext cx="4750878" cy="3838651"/>
          </a:xfrm>
          <a:prstGeom prst="rect">
            <a:avLst/>
          </a:prstGeom>
        </p:spPr>
      </p:pic>
      <p:pic>
        <p:nvPicPr>
          <p:cNvPr id="19" name="Imagen 18" descr="Captura de pantalla 2016-11-15 a las 23.19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11" y="-1"/>
            <a:ext cx="2440379" cy="6858000"/>
          </a:xfrm>
          <a:prstGeom prst="rect">
            <a:avLst/>
          </a:prstGeom>
        </p:spPr>
      </p:pic>
      <p:pic>
        <p:nvPicPr>
          <p:cNvPr id="20" name="Imagen 19" descr="Captura de pantalla 2016-11-15 a las 23.21.0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5" y="1714500"/>
            <a:ext cx="5490125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8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821638"/>
            <a:ext cx="9215438" cy="40363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700" y="68263"/>
            <a:ext cx="8229600" cy="820737"/>
          </a:xfrm>
        </p:spPr>
        <p:txBody>
          <a:bodyPr/>
          <a:lstStyle/>
          <a:p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Explicaci</a:t>
            </a:r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ón Post-procesual</a:t>
            </a:r>
            <a:endParaRPr lang="es-ES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075" y="1770062"/>
            <a:ext cx="2813050" cy="502443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ESTRUCTURALISMO</a:t>
            </a:r>
          </a:p>
          <a:p>
            <a:pPr marL="269875" indent="-269875">
              <a:buFont typeface="Wingdings" charset="0"/>
              <a:buChar char="Ø"/>
            </a:pPr>
            <a:r>
              <a:rPr lang="es-ES" sz="3500" dirty="0" smtClean="0">
                <a:latin typeface="Avenir Next Condensed Regular"/>
                <a:cs typeface="Avenir Next Condensed Regular"/>
              </a:rPr>
              <a:t>Levi-Strauss, Chomsky</a:t>
            </a:r>
          </a:p>
          <a:p>
            <a:pPr marL="269875" indent="-269875">
              <a:buFont typeface="Wingdings" charset="0"/>
              <a:buChar char="Ø"/>
            </a:pPr>
            <a:r>
              <a:rPr lang="es-ES" sz="3500" dirty="0" smtClean="0">
                <a:latin typeface="Avenir Next Condensed Regular"/>
                <a:cs typeface="Avenir Next Condensed Regular"/>
              </a:rPr>
              <a:t>Acciones humanas guidas por creencias y s</a:t>
            </a:r>
            <a:r>
              <a:rPr lang="es-ES" sz="3500" dirty="0" smtClean="0">
                <a:latin typeface="Avenir Next Condensed Regular"/>
                <a:cs typeface="Avenir Next Condensed Regular"/>
              </a:rPr>
              <a:t>ímbolos. </a:t>
            </a:r>
          </a:p>
          <a:p>
            <a:pPr marL="269875" indent="-269875">
              <a:buFont typeface="Wingdings" charset="0"/>
              <a:buChar char="Ø"/>
            </a:pPr>
            <a:endParaRPr lang="es-ES" sz="3500" dirty="0" smtClean="0">
              <a:latin typeface="Avenir Next Condensed Regular"/>
              <a:cs typeface="Avenir Next Condensed Regular"/>
            </a:endParaRPr>
          </a:p>
          <a:p>
            <a:pPr marL="269875" indent="-269875">
              <a:buFont typeface="Wingdings" charset="0"/>
              <a:buChar char="Ø"/>
            </a:pPr>
            <a:r>
              <a:rPr lang="es-ES" sz="3500" dirty="0" smtClean="0">
                <a:latin typeface="Avenir Next Condensed Regular"/>
                <a:cs typeface="Avenir Next Condensed Regular"/>
              </a:rPr>
              <a:t>Objeto de estudio: estructura del pensamiento de quienes produjeron registro arqueológico. </a:t>
            </a:r>
          </a:p>
          <a:p>
            <a:pPr marL="269875" indent="-269875">
              <a:buFont typeface="Wingdings" charset="0"/>
              <a:buChar char="Ø"/>
            </a:pPr>
            <a:endParaRPr lang="es-ES" sz="3500" dirty="0" smtClean="0">
              <a:latin typeface="Avenir Next Condensed Regular"/>
              <a:cs typeface="Avenir Next Condensed Regular"/>
            </a:endParaRPr>
          </a:p>
          <a:p>
            <a:pPr marL="269875" indent="-269875">
              <a:buFont typeface="Wingdings" charset="0"/>
              <a:buChar char="Ø"/>
            </a:pPr>
            <a:r>
              <a:rPr lang="es-ES" sz="3500" dirty="0" smtClean="0">
                <a:latin typeface="Avenir Next Condensed Regular"/>
                <a:cs typeface="Avenir Next Condensed Regular"/>
              </a:rPr>
              <a:t>Patrones transculturales del pensamiento. Binomios (crudo/cocido…)</a:t>
            </a:r>
          </a:p>
          <a:p>
            <a:pPr marL="269875" indent="-269875">
              <a:buFont typeface="Wingdings" charset="0"/>
              <a:buChar char="Ø"/>
            </a:pPr>
            <a:r>
              <a:rPr lang="es-ES" sz="3500" dirty="0" smtClean="0">
                <a:latin typeface="Avenir Next Condensed Regular"/>
                <a:cs typeface="Avenir Next Condensed Regular"/>
              </a:rPr>
              <a:t>Categorías de una esfera aparecen en otras</a:t>
            </a:r>
          </a:p>
          <a:p>
            <a:pPr marL="269875" indent="-269875">
              <a:buFont typeface="Wingdings" charset="0"/>
              <a:buChar char="Ø"/>
            </a:pPr>
            <a:r>
              <a:rPr lang="es-ES" sz="3500" dirty="0" smtClean="0">
                <a:latin typeface="Avenir Next Condensed Regular"/>
                <a:cs typeface="Avenir Next Condensed Regular"/>
              </a:rPr>
              <a:t>No se ocupa del cambio </a:t>
            </a:r>
          </a:p>
          <a:p>
            <a:pPr marL="269875" indent="-269875">
              <a:buFont typeface="Wingdings" charset="0"/>
              <a:buChar char="Ø"/>
            </a:pPr>
            <a:r>
              <a:rPr lang="es-ES" sz="3500" dirty="0" smtClean="0">
                <a:latin typeface="Avenir Next Condensed Regular"/>
                <a:cs typeface="Avenir Next Condensed Regular"/>
              </a:rPr>
              <a:t>No hay hipótesis para contrastar</a:t>
            </a:r>
          </a:p>
          <a:p>
            <a:pPr marL="269875" indent="-269875">
              <a:buFont typeface="Wingdings" charset="0"/>
              <a:buChar char="Ø"/>
            </a:pPr>
            <a:endParaRPr lang="es-ES" sz="2800" dirty="0">
              <a:latin typeface="Avenir Next Condensed Regular"/>
              <a:cs typeface="Avenir Next Condensed Regular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178176" y="1770062"/>
            <a:ext cx="2813050" cy="5024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TEOR</a:t>
            </a:r>
            <a:r>
              <a:rPr lang="es-ES" dirty="0" smtClean="0">
                <a:latin typeface="Avenir Next Condensed Regular"/>
                <a:cs typeface="Avenir Next Condensed Regular"/>
              </a:rPr>
              <a:t>ÍAS CRÍTICAS</a:t>
            </a: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Escuela de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Frunkfurt</a:t>
            </a:r>
            <a:endParaRPr lang="es-ES" dirty="0" smtClean="0">
              <a:latin typeface="Avenir Next Condensed Regular"/>
              <a:cs typeface="Avenir Next Condensed Regular"/>
            </a:endParaRP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Conocimiento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Hco</a:t>
            </a:r>
            <a:r>
              <a:rPr lang="es-ES" dirty="0" smtClean="0">
                <a:latin typeface="Avenir Next Condensed Regular"/>
                <a:cs typeface="Avenir Next Condensed Regular"/>
              </a:rPr>
              <a:t>. Contingente/conocimiento objetivo ilusión</a:t>
            </a:r>
          </a:p>
          <a:p>
            <a:pPr>
              <a:buFont typeface="Wingdings" charset="0"/>
              <a:buChar char="Ø"/>
            </a:pPr>
            <a:endParaRPr lang="es-ES" dirty="0" smtClean="0">
              <a:latin typeface="Avenir Next Condensed Regular"/>
              <a:cs typeface="Avenir Next Condensed Regular"/>
            </a:endParaRP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Hermenéutica</a:t>
            </a:r>
          </a:p>
          <a:p>
            <a:pPr>
              <a:buFont typeface="Wingdings" charset="0"/>
              <a:buChar char="Ø"/>
            </a:pPr>
            <a:endParaRPr lang="es-ES" dirty="0" smtClean="0">
              <a:latin typeface="Avenir Next Condensed Regular"/>
              <a:cs typeface="Avenir Next Condensed Regular"/>
            </a:endParaRP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Crítica política</a:t>
            </a:r>
          </a:p>
          <a:p>
            <a:pPr>
              <a:buFont typeface="Wingdings" charset="0"/>
              <a:buChar char="Ø"/>
            </a:pPr>
            <a:endParaRPr lang="es-ES" dirty="0" smtClean="0">
              <a:latin typeface="Avenir Next Condensed Regular"/>
              <a:cs typeface="Avenir Next Condensed Regular"/>
            </a:endParaRP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Hechos con significado respecto a una visión de mundo y una teoría previa.</a:t>
            </a: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Relativismo</a:t>
            </a:r>
          </a:p>
          <a:p>
            <a:pPr>
              <a:buFont typeface="Wingdings" charset="0"/>
              <a:buChar char="Ø"/>
            </a:pP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142037" y="1770062"/>
            <a:ext cx="2813050" cy="4173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NEOMARXISMO</a:t>
            </a: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Marxismo estructuralista</a:t>
            </a:r>
          </a:p>
          <a:p>
            <a:pPr marL="0" indent="0">
              <a:buNone/>
            </a:pPr>
            <a:endParaRPr lang="es-ES" dirty="0" smtClean="0">
              <a:latin typeface="Avenir Next Condensed Regular"/>
              <a:cs typeface="Avenir Next Condensed Regular"/>
            </a:endParaRP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No debe asumirse la subordinaci</a:t>
            </a:r>
            <a:r>
              <a:rPr lang="es-ES" dirty="0" smtClean="0">
                <a:latin typeface="Avenir Next Condensed Regular"/>
                <a:cs typeface="Avenir Next Condensed Regular"/>
              </a:rPr>
              <a:t>ón de la superestructura ideológica a la base económica. </a:t>
            </a:r>
          </a:p>
          <a:p>
            <a:pPr>
              <a:buFont typeface="Wingdings" charset="0"/>
              <a:buChar char="Ø"/>
            </a:pPr>
            <a:endParaRPr lang="es-ES" dirty="0">
              <a:latin typeface="Avenir Next Condensed Regular"/>
              <a:cs typeface="Avenir Next Condensed Regular"/>
            </a:endParaRP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Impacto en la ideología en la configuración del cambio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889000"/>
            <a:ext cx="8229600" cy="820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latin typeface="Abadi MT Condensed Light"/>
                <a:cs typeface="Abadi MT Condensed Light"/>
              </a:rPr>
              <a:t>Cultura significativa, rechazo a la posibilidad de conocimiento verdadero, coherencia interna, registro arqueol</a:t>
            </a:r>
            <a:r>
              <a:rPr lang="es-ES" dirty="0" smtClean="0">
                <a:latin typeface="Abadi MT Condensed Light"/>
                <a:cs typeface="Abadi MT Condensed Light"/>
              </a:rPr>
              <a:t>ógico como un texto. </a:t>
            </a:r>
            <a:endParaRPr lang="es-ES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957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Negro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Negro .thmx</Template>
  <TotalTime>206</TotalTime>
  <Words>768</Words>
  <Application>Microsoft Macintosh PowerPoint</Application>
  <PresentationFormat>Presentación en pantalla (4:3)</PresentationFormat>
  <Paragraphs>141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 Negro </vt:lpstr>
      <vt:lpstr>UNIDAD 3  CTEMAS 2 Y 3 CAMBIO SOCIAL Y EXPLICACIÓN</vt:lpstr>
      <vt:lpstr>EXPLICACIONES HISTÓRICO-CULTURALES</vt:lpstr>
      <vt:lpstr>EXPLICACIONES PROCESUALES</vt:lpstr>
      <vt:lpstr>Explicación de grandes acontecimientos</vt:lpstr>
      <vt:lpstr>Explicación de grandes acontecimientos</vt:lpstr>
      <vt:lpstr>Explicación de grandes acontecimientos</vt:lpstr>
      <vt:lpstr>Explicación Post-procesual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3  CTEMAS 2 Y 3 CAMBIO SOCIAL Y EXPLICACIÓN</dc:title>
  <dc:creator>Andrea</dc:creator>
  <cp:lastModifiedBy>Andrea</cp:lastModifiedBy>
  <cp:revision>31</cp:revision>
  <dcterms:created xsi:type="dcterms:W3CDTF">2016-11-15T23:25:55Z</dcterms:created>
  <dcterms:modified xsi:type="dcterms:W3CDTF">2016-11-16T02:52:45Z</dcterms:modified>
</cp:coreProperties>
</file>