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71" r:id="rId4"/>
    <p:sldId id="273" r:id="rId5"/>
    <p:sldId id="279" r:id="rId6"/>
    <p:sldId id="284" r:id="rId7"/>
    <p:sldId id="258" r:id="rId8"/>
    <p:sldId id="269" r:id="rId9"/>
    <p:sldId id="268" r:id="rId10"/>
    <p:sldId id="283" r:id="rId11"/>
    <p:sldId id="274" r:id="rId12"/>
    <p:sldId id="285" r:id="rId13"/>
    <p:sldId id="267" r:id="rId14"/>
    <p:sldId id="288" r:id="rId15"/>
    <p:sldId id="289" r:id="rId16"/>
    <p:sldId id="286" r:id="rId17"/>
    <p:sldId id="290" r:id="rId18"/>
    <p:sldId id="276" r:id="rId19"/>
    <p:sldId id="266" r:id="rId20"/>
    <p:sldId id="277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E7016-392C-44DC-B615-274C73754BB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04D3C3-E532-41EA-B371-166A7BCBD851}">
      <dgm:prSet phldrT="[Texto]"/>
      <dgm:spPr/>
      <dgm:t>
        <a:bodyPr/>
        <a:lstStyle/>
        <a:p>
          <a:r>
            <a:rPr lang="es-CL" dirty="0"/>
            <a:t>Enfoque de derechos/Ciencias del desarrollo</a:t>
          </a:r>
          <a:endParaRPr lang="es-ES" dirty="0"/>
        </a:p>
      </dgm:t>
    </dgm:pt>
    <dgm:pt modelId="{45EE3F17-DEDD-445B-9C48-00ACDCBE93F3}" type="parTrans" cxnId="{5B4F9803-598C-4A1D-A957-6F12235F9CF5}">
      <dgm:prSet/>
      <dgm:spPr/>
      <dgm:t>
        <a:bodyPr/>
        <a:lstStyle/>
        <a:p>
          <a:endParaRPr lang="es-ES"/>
        </a:p>
      </dgm:t>
    </dgm:pt>
    <dgm:pt modelId="{A67F7397-5300-44C6-987E-48F0E26241BA}" type="sibTrans" cxnId="{5B4F9803-598C-4A1D-A957-6F12235F9CF5}">
      <dgm:prSet/>
      <dgm:spPr/>
      <dgm:t>
        <a:bodyPr/>
        <a:lstStyle/>
        <a:p>
          <a:endParaRPr lang="es-ES"/>
        </a:p>
      </dgm:t>
    </dgm:pt>
    <dgm:pt modelId="{8BEEFC30-E314-4E22-9E7C-C0F2B0B6B82E}">
      <dgm:prSet phldrT="[Texto]"/>
      <dgm:spPr/>
      <dgm:t>
        <a:bodyPr/>
        <a:lstStyle/>
        <a:p>
          <a:r>
            <a:rPr lang="es-CL" dirty="0"/>
            <a:t>Iatrogenia</a:t>
          </a:r>
          <a:endParaRPr lang="es-ES" dirty="0"/>
        </a:p>
      </dgm:t>
    </dgm:pt>
    <dgm:pt modelId="{DA8AF24D-5782-42E7-897B-C76D36C9D3F9}" type="parTrans" cxnId="{4E83BEE5-3CD6-47FA-9C81-BCC443DC2F3C}">
      <dgm:prSet/>
      <dgm:spPr/>
      <dgm:t>
        <a:bodyPr/>
        <a:lstStyle/>
        <a:p>
          <a:endParaRPr lang="es-ES"/>
        </a:p>
      </dgm:t>
    </dgm:pt>
    <dgm:pt modelId="{48B4E3CD-1796-4809-9E9C-CA157E4C7EB5}" type="sibTrans" cxnId="{4E83BEE5-3CD6-47FA-9C81-BCC443DC2F3C}">
      <dgm:prSet/>
      <dgm:spPr/>
      <dgm:t>
        <a:bodyPr/>
        <a:lstStyle/>
        <a:p>
          <a:endParaRPr lang="es-ES"/>
        </a:p>
      </dgm:t>
    </dgm:pt>
    <dgm:pt modelId="{C04122E4-2580-4A81-81F6-015E7FB61A6B}">
      <dgm:prSet phldrT="[Texto]"/>
      <dgm:spPr/>
      <dgm:t>
        <a:bodyPr/>
        <a:lstStyle/>
        <a:p>
          <a:r>
            <a:rPr lang="es-CL" dirty="0"/>
            <a:t>Intervenciones basadas en evidencia</a:t>
          </a:r>
          <a:endParaRPr lang="es-ES" dirty="0"/>
        </a:p>
      </dgm:t>
    </dgm:pt>
    <dgm:pt modelId="{A67F5F3B-F586-41FF-AA29-2D7697C991F3}" type="parTrans" cxnId="{F2016562-3A1A-4DD0-B2B4-042DFEE553C2}">
      <dgm:prSet/>
      <dgm:spPr/>
      <dgm:t>
        <a:bodyPr/>
        <a:lstStyle/>
        <a:p>
          <a:endParaRPr lang="es-ES"/>
        </a:p>
      </dgm:t>
    </dgm:pt>
    <dgm:pt modelId="{A50D7CB9-C24C-454F-AB88-E65C119370DF}" type="sibTrans" cxnId="{F2016562-3A1A-4DD0-B2B4-042DFEE553C2}">
      <dgm:prSet/>
      <dgm:spPr/>
      <dgm:t>
        <a:bodyPr/>
        <a:lstStyle/>
        <a:p>
          <a:endParaRPr lang="es-ES"/>
        </a:p>
      </dgm:t>
    </dgm:pt>
    <dgm:pt modelId="{0B9BE560-1EB2-45A3-AF06-A0C1CFA264BE}">
      <dgm:prSet phldrT="[Texto]"/>
      <dgm:spPr/>
      <dgm:t>
        <a:bodyPr/>
        <a:lstStyle/>
        <a:p>
          <a:r>
            <a:rPr lang="es-CL" dirty="0"/>
            <a:t>NNA, familia, comunidad</a:t>
          </a:r>
          <a:endParaRPr lang="es-ES" dirty="0"/>
        </a:p>
      </dgm:t>
    </dgm:pt>
    <dgm:pt modelId="{7D24CB29-9CF1-46E3-B2B7-E4B2B7F92BBF}" type="parTrans" cxnId="{FD2884C1-5120-4022-AD3E-3B3A8330A342}">
      <dgm:prSet/>
      <dgm:spPr/>
      <dgm:t>
        <a:bodyPr/>
        <a:lstStyle/>
        <a:p>
          <a:endParaRPr lang="es-ES"/>
        </a:p>
      </dgm:t>
    </dgm:pt>
    <dgm:pt modelId="{397CDAFE-22FA-4075-BCB7-34770056F976}" type="sibTrans" cxnId="{FD2884C1-5120-4022-AD3E-3B3A8330A342}">
      <dgm:prSet/>
      <dgm:spPr/>
      <dgm:t>
        <a:bodyPr/>
        <a:lstStyle/>
        <a:p>
          <a:endParaRPr lang="es-ES"/>
        </a:p>
      </dgm:t>
    </dgm:pt>
    <dgm:pt modelId="{311C750A-684C-4D17-980B-510AC97E1675}">
      <dgm:prSet phldrT="[Texto]"/>
      <dgm:spPr/>
      <dgm:t>
        <a:bodyPr/>
        <a:lstStyle/>
        <a:p>
          <a:r>
            <a:rPr lang="es-CL" dirty="0"/>
            <a:t>Equipos no solo profesionales</a:t>
          </a:r>
          <a:endParaRPr lang="es-ES" dirty="0"/>
        </a:p>
      </dgm:t>
    </dgm:pt>
    <dgm:pt modelId="{34229612-430B-4F8A-8B09-194E830D088A}" type="parTrans" cxnId="{784B3B5B-71DD-47E1-BC6C-7C54F83376FA}">
      <dgm:prSet/>
      <dgm:spPr/>
      <dgm:t>
        <a:bodyPr/>
        <a:lstStyle/>
        <a:p>
          <a:endParaRPr lang="es-ES"/>
        </a:p>
      </dgm:t>
    </dgm:pt>
    <dgm:pt modelId="{B47D8BB1-99B4-4A3E-8FD7-7F17D368AE20}" type="sibTrans" cxnId="{784B3B5B-71DD-47E1-BC6C-7C54F83376FA}">
      <dgm:prSet/>
      <dgm:spPr/>
      <dgm:t>
        <a:bodyPr/>
        <a:lstStyle/>
        <a:p>
          <a:endParaRPr lang="es-ES"/>
        </a:p>
      </dgm:t>
    </dgm:pt>
    <dgm:pt modelId="{DCF04FFA-651C-42CA-A048-8393CAF1F606}" type="pres">
      <dgm:prSet presAssocID="{206E7016-392C-44DC-B615-274C73754BB5}" presName="diagram" presStyleCnt="0">
        <dgm:presLayoutVars>
          <dgm:dir/>
          <dgm:resizeHandles val="exact"/>
        </dgm:presLayoutVars>
      </dgm:prSet>
      <dgm:spPr/>
    </dgm:pt>
    <dgm:pt modelId="{937D087B-6D1E-45F4-BAFA-E32151FCBBDF}" type="pres">
      <dgm:prSet presAssocID="{2304D3C3-E532-41EA-B371-166A7BCBD851}" presName="node" presStyleLbl="node1" presStyleIdx="0" presStyleCnt="5">
        <dgm:presLayoutVars>
          <dgm:bulletEnabled val="1"/>
        </dgm:presLayoutVars>
      </dgm:prSet>
      <dgm:spPr/>
    </dgm:pt>
    <dgm:pt modelId="{EAAF6267-AA0E-43CD-93E1-708F545ED0A4}" type="pres">
      <dgm:prSet presAssocID="{A67F7397-5300-44C6-987E-48F0E26241BA}" presName="sibTrans" presStyleCnt="0"/>
      <dgm:spPr/>
    </dgm:pt>
    <dgm:pt modelId="{13F2F815-56F9-4897-B299-2896A452D7D2}" type="pres">
      <dgm:prSet presAssocID="{8BEEFC30-E314-4E22-9E7C-C0F2B0B6B82E}" presName="node" presStyleLbl="node1" presStyleIdx="1" presStyleCnt="5">
        <dgm:presLayoutVars>
          <dgm:bulletEnabled val="1"/>
        </dgm:presLayoutVars>
      </dgm:prSet>
      <dgm:spPr/>
    </dgm:pt>
    <dgm:pt modelId="{C7ECB09E-EB01-4229-B06F-55C514DE4C14}" type="pres">
      <dgm:prSet presAssocID="{48B4E3CD-1796-4809-9E9C-CA157E4C7EB5}" presName="sibTrans" presStyleCnt="0"/>
      <dgm:spPr/>
    </dgm:pt>
    <dgm:pt modelId="{7A6866C2-6B52-4B55-9AD3-A5A0A9B4DDF6}" type="pres">
      <dgm:prSet presAssocID="{C04122E4-2580-4A81-81F6-015E7FB61A6B}" presName="node" presStyleLbl="node1" presStyleIdx="2" presStyleCnt="5">
        <dgm:presLayoutVars>
          <dgm:bulletEnabled val="1"/>
        </dgm:presLayoutVars>
      </dgm:prSet>
      <dgm:spPr/>
    </dgm:pt>
    <dgm:pt modelId="{EF7A3ECB-2E3D-4C9E-89B5-B31EFE3D89C3}" type="pres">
      <dgm:prSet presAssocID="{A50D7CB9-C24C-454F-AB88-E65C119370DF}" presName="sibTrans" presStyleCnt="0"/>
      <dgm:spPr/>
    </dgm:pt>
    <dgm:pt modelId="{D222C631-9928-48B4-8767-77BE5FFC5780}" type="pres">
      <dgm:prSet presAssocID="{0B9BE560-1EB2-45A3-AF06-A0C1CFA264BE}" presName="node" presStyleLbl="node1" presStyleIdx="3" presStyleCnt="5">
        <dgm:presLayoutVars>
          <dgm:bulletEnabled val="1"/>
        </dgm:presLayoutVars>
      </dgm:prSet>
      <dgm:spPr/>
    </dgm:pt>
    <dgm:pt modelId="{81A3C10E-FF20-4FDC-AA6D-F6BBBE1362FF}" type="pres">
      <dgm:prSet presAssocID="{397CDAFE-22FA-4075-BCB7-34770056F976}" presName="sibTrans" presStyleCnt="0"/>
      <dgm:spPr/>
    </dgm:pt>
    <dgm:pt modelId="{EB5B5E52-78E1-467E-BF65-E1C12A64DFA5}" type="pres">
      <dgm:prSet presAssocID="{311C750A-684C-4D17-980B-510AC97E1675}" presName="node" presStyleLbl="node1" presStyleIdx="4" presStyleCnt="5">
        <dgm:presLayoutVars>
          <dgm:bulletEnabled val="1"/>
        </dgm:presLayoutVars>
      </dgm:prSet>
      <dgm:spPr/>
    </dgm:pt>
  </dgm:ptLst>
  <dgm:cxnLst>
    <dgm:cxn modelId="{5B4F9803-598C-4A1D-A957-6F12235F9CF5}" srcId="{206E7016-392C-44DC-B615-274C73754BB5}" destId="{2304D3C3-E532-41EA-B371-166A7BCBD851}" srcOrd="0" destOrd="0" parTransId="{45EE3F17-DEDD-445B-9C48-00ACDCBE93F3}" sibTransId="{A67F7397-5300-44C6-987E-48F0E26241BA}"/>
    <dgm:cxn modelId="{784B3B5B-71DD-47E1-BC6C-7C54F83376FA}" srcId="{206E7016-392C-44DC-B615-274C73754BB5}" destId="{311C750A-684C-4D17-980B-510AC97E1675}" srcOrd="4" destOrd="0" parTransId="{34229612-430B-4F8A-8B09-194E830D088A}" sibTransId="{B47D8BB1-99B4-4A3E-8FD7-7F17D368AE20}"/>
    <dgm:cxn modelId="{F2016562-3A1A-4DD0-B2B4-042DFEE553C2}" srcId="{206E7016-392C-44DC-B615-274C73754BB5}" destId="{C04122E4-2580-4A81-81F6-015E7FB61A6B}" srcOrd="2" destOrd="0" parTransId="{A67F5F3B-F586-41FF-AA29-2D7697C991F3}" sibTransId="{A50D7CB9-C24C-454F-AB88-E65C119370DF}"/>
    <dgm:cxn modelId="{9FBCA672-D1A8-48FB-B5F1-EA988232B147}" type="presOf" srcId="{2304D3C3-E532-41EA-B371-166A7BCBD851}" destId="{937D087B-6D1E-45F4-BAFA-E32151FCBBDF}" srcOrd="0" destOrd="0" presId="urn:microsoft.com/office/officeart/2005/8/layout/default#1"/>
    <dgm:cxn modelId="{53381A84-30D6-4AAC-A664-0F891074B653}" type="presOf" srcId="{0B9BE560-1EB2-45A3-AF06-A0C1CFA264BE}" destId="{D222C631-9928-48B4-8767-77BE5FFC5780}" srcOrd="0" destOrd="0" presId="urn:microsoft.com/office/officeart/2005/8/layout/default#1"/>
    <dgm:cxn modelId="{FD2884C1-5120-4022-AD3E-3B3A8330A342}" srcId="{206E7016-392C-44DC-B615-274C73754BB5}" destId="{0B9BE560-1EB2-45A3-AF06-A0C1CFA264BE}" srcOrd="3" destOrd="0" parTransId="{7D24CB29-9CF1-46E3-B2B7-E4B2B7F92BBF}" sibTransId="{397CDAFE-22FA-4075-BCB7-34770056F976}"/>
    <dgm:cxn modelId="{8CCCE5C7-AA10-4E14-AA62-C83D5EEC3DEC}" type="presOf" srcId="{311C750A-684C-4D17-980B-510AC97E1675}" destId="{EB5B5E52-78E1-467E-BF65-E1C12A64DFA5}" srcOrd="0" destOrd="0" presId="urn:microsoft.com/office/officeart/2005/8/layout/default#1"/>
    <dgm:cxn modelId="{790EBCDE-7814-46F7-8CEA-DB40E1E7CDE3}" type="presOf" srcId="{C04122E4-2580-4A81-81F6-015E7FB61A6B}" destId="{7A6866C2-6B52-4B55-9AD3-A5A0A9B4DDF6}" srcOrd="0" destOrd="0" presId="urn:microsoft.com/office/officeart/2005/8/layout/default#1"/>
    <dgm:cxn modelId="{836173DF-8A4E-49D1-9FD7-428E7AE6ADA6}" type="presOf" srcId="{8BEEFC30-E314-4E22-9E7C-C0F2B0B6B82E}" destId="{13F2F815-56F9-4897-B299-2896A452D7D2}" srcOrd="0" destOrd="0" presId="urn:microsoft.com/office/officeart/2005/8/layout/default#1"/>
    <dgm:cxn modelId="{4E83BEE5-3CD6-47FA-9C81-BCC443DC2F3C}" srcId="{206E7016-392C-44DC-B615-274C73754BB5}" destId="{8BEEFC30-E314-4E22-9E7C-C0F2B0B6B82E}" srcOrd="1" destOrd="0" parTransId="{DA8AF24D-5782-42E7-897B-C76D36C9D3F9}" sibTransId="{48B4E3CD-1796-4809-9E9C-CA157E4C7EB5}"/>
    <dgm:cxn modelId="{5BCE38F7-BAAF-43B2-A4FB-375BB320C8DD}" type="presOf" srcId="{206E7016-392C-44DC-B615-274C73754BB5}" destId="{DCF04FFA-651C-42CA-A048-8393CAF1F606}" srcOrd="0" destOrd="0" presId="urn:microsoft.com/office/officeart/2005/8/layout/default#1"/>
    <dgm:cxn modelId="{5A0D6722-14AF-49A8-BBD3-03E4508C7A74}" type="presParOf" srcId="{DCF04FFA-651C-42CA-A048-8393CAF1F606}" destId="{937D087B-6D1E-45F4-BAFA-E32151FCBBDF}" srcOrd="0" destOrd="0" presId="urn:microsoft.com/office/officeart/2005/8/layout/default#1"/>
    <dgm:cxn modelId="{1783447E-135C-4D6F-8A27-A2B95C649396}" type="presParOf" srcId="{DCF04FFA-651C-42CA-A048-8393CAF1F606}" destId="{EAAF6267-AA0E-43CD-93E1-708F545ED0A4}" srcOrd="1" destOrd="0" presId="urn:microsoft.com/office/officeart/2005/8/layout/default#1"/>
    <dgm:cxn modelId="{785E571A-CC81-471D-AD74-2071D09A6B15}" type="presParOf" srcId="{DCF04FFA-651C-42CA-A048-8393CAF1F606}" destId="{13F2F815-56F9-4897-B299-2896A452D7D2}" srcOrd="2" destOrd="0" presId="urn:microsoft.com/office/officeart/2005/8/layout/default#1"/>
    <dgm:cxn modelId="{0A3E114C-73DA-43EC-B43E-5E9242A1210C}" type="presParOf" srcId="{DCF04FFA-651C-42CA-A048-8393CAF1F606}" destId="{C7ECB09E-EB01-4229-B06F-55C514DE4C14}" srcOrd="3" destOrd="0" presId="urn:microsoft.com/office/officeart/2005/8/layout/default#1"/>
    <dgm:cxn modelId="{97FEA4E8-6C1D-4568-ADF7-3A0FAF142A17}" type="presParOf" srcId="{DCF04FFA-651C-42CA-A048-8393CAF1F606}" destId="{7A6866C2-6B52-4B55-9AD3-A5A0A9B4DDF6}" srcOrd="4" destOrd="0" presId="urn:microsoft.com/office/officeart/2005/8/layout/default#1"/>
    <dgm:cxn modelId="{42159D10-B273-49E4-8949-5F961BA6EA57}" type="presParOf" srcId="{DCF04FFA-651C-42CA-A048-8393CAF1F606}" destId="{EF7A3ECB-2E3D-4C9E-89B5-B31EFE3D89C3}" srcOrd="5" destOrd="0" presId="urn:microsoft.com/office/officeart/2005/8/layout/default#1"/>
    <dgm:cxn modelId="{7479D75D-AA89-4AB3-BAC6-A14AF2847DC5}" type="presParOf" srcId="{DCF04FFA-651C-42CA-A048-8393CAF1F606}" destId="{D222C631-9928-48B4-8767-77BE5FFC5780}" srcOrd="6" destOrd="0" presId="urn:microsoft.com/office/officeart/2005/8/layout/default#1"/>
    <dgm:cxn modelId="{3491FFA9-72A7-43BD-BFB7-9CBC1C3BE7F0}" type="presParOf" srcId="{DCF04FFA-651C-42CA-A048-8393CAF1F606}" destId="{81A3C10E-FF20-4FDC-AA6D-F6BBBE1362FF}" srcOrd="7" destOrd="0" presId="urn:microsoft.com/office/officeart/2005/8/layout/default#1"/>
    <dgm:cxn modelId="{D2BA090F-D7B3-4FE0-9DF3-5EC29C403135}" type="presParOf" srcId="{DCF04FFA-651C-42CA-A048-8393CAF1F606}" destId="{EB5B5E52-78E1-467E-BF65-E1C12A64DFA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C78C8-31C6-41CA-A77C-79BD413984F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37A69BD-8BD4-4FCB-BB93-B2A2C8D29B71}">
      <dgm:prSet phldrT="[Texto]"/>
      <dgm:spPr/>
      <dgm:t>
        <a:bodyPr/>
        <a:lstStyle/>
        <a:p>
          <a:r>
            <a:rPr lang="es-CL" dirty="0"/>
            <a:t>Involucrar a NNA en </a:t>
          </a:r>
          <a:r>
            <a:rPr lang="es-CL" dirty="0" err="1"/>
            <a:t>act</a:t>
          </a:r>
          <a:r>
            <a:rPr lang="es-CL" dirty="0"/>
            <a:t>. sexual</a:t>
          </a:r>
          <a:endParaRPr lang="es-ES" dirty="0"/>
        </a:p>
      </dgm:t>
    </dgm:pt>
    <dgm:pt modelId="{2F2D5F4E-DA36-49EF-9A9F-61CD58DDE4F6}" type="parTrans" cxnId="{2C663969-115C-4D9A-9B59-E1CFD158AAFE}">
      <dgm:prSet/>
      <dgm:spPr/>
      <dgm:t>
        <a:bodyPr/>
        <a:lstStyle/>
        <a:p>
          <a:endParaRPr lang="es-ES"/>
        </a:p>
      </dgm:t>
    </dgm:pt>
    <dgm:pt modelId="{08D5C4E6-10D5-441F-AEE6-A19D1830FC06}" type="sibTrans" cxnId="{2C663969-115C-4D9A-9B59-E1CFD158AAFE}">
      <dgm:prSet/>
      <dgm:spPr/>
      <dgm:t>
        <a:bodyPr/>
        <a:lstStyle/>
        <a:p>
          <a:endParaRPr lang="es-ES"/>
        </a:p>
      </dgm:t>
    </dgm:pt>
    <dgm:pt modelId="{8E919D9F-0D88-44A7-AE3B-B37AC4727C91}">
      <dgm:prSet phldrT="[Texto]"/>
      <dgm:spPr/>
      <dgm:t>
        <a:bodyPr/>
        <a:lstStyle/>
        <a:p>
          <a:r>
            <a:rPr lang="es-CL" dirty="0"/>
            <a:t>Diferencias jerárquicas</a:t>
          </a:r>
          <a:endParaRPr lang="es-ES" dirty="0"/>
        </a:p>
      </dgm:t>
    </dgm:pt>
    <dgm:pt modelId="{265C6CF8-3591-4C5E-AA29-217C7FD04381}" type="parTrans" cxnId="{13AB1241-5092-4EB3-AE8D-B4D140D256F9}">
      <dgm:prSet/>
      <dgm:spPr/>
      <dgm:t>
        <a:bodyPr/>
        <a:lstStyle/>
        <a:p>
          <a:endParaRPr lang="es-ES"/>
        </a:p>
      </dgm:t>
    </dgm:pt>
    <dgm:pt modelId="{7A4BE3A3-21F1-487A-B734-EF0CF4D44E01}" type="sibTrans" cxnId="{13AB1241-5092-4EB3-AE8D-B4D140D256F9}">
      <dgm:prSet/>
      <dgm:spPr/>
      <dgm:t>
        <a:bodyPr/>
        <a:lstStyle/>
        <a:p>
          <a:endParaRPr lang="es-ES"/>
        </a:p>
      </dgm:t>
    </dgm:pt>
    <dgm:pt modelId="{06869E8C-BABF-4850-9145-B313ADE2B7A2}">
      <dgm:prSet phldrT="[Texto]"/>
      <dgm:spPr/>
      <dgm:t>
        <a:bodyPr/>
        <a:lstStyle/>
        <a:p>
          <a:r>
            <a:rPr lang="es-CL" dirty="0"/>
            <a:t>Maniobras coercitivas</a:t>
          </a:r>
          <a:endParaRPr lang="es-ES" dirty="0"/>
        </a:p>
      </dgm:t>
    </dgm:pt>
    <dgm:pt modelId="{A0A54888-74AD-4F3C-B9E6-5540F0E9A319}" type="parTrans" cxnId="{FBBCC0ED-26D3-4484-A723-348B2B9048C5}">
      <dgm:prSet/>
      <dgm:spPr/>
      <dgm:t>
        <a:bodyPr/>
        <a:lstStyle/>
        <a:p>
          <a:endParaRPr lang="es-ES"/>
        </a:p>
      </dgm:t>
    </dgm:pt>
    <dgm:pt modelId="{918F5729-4579-474C-9246-6D11591C99FE}" type="sibTrans" cxnId="{FBBCC0ED-26D3-4484-A723-348B2B9048C5}">
      <dgm:prSet/>
      <dgm:spPr/>
      <dgm:t>
        <a:bodyPr/>
        <a:lstStyle/>
        <a:p>
          <a:endParaRPr lang="es-ES"/>
        </a:p>
      </dgm:t>
    </dgm:pt>
    <dgm:pt modelId="{E4046AA8-D9E0-43D3-A953-814F91CE069A}" type="pres">
      <dgm:prSet presAssocID="{FACC78C8-31C6-41CA-A77C-79BD413984FE}" presName="compositeShape" presStyleCnt="0">
        <dgm:presLayoutVars>
          <dgm:chMax val="7"/>
          <dgm:dir/>
          <dgm:resizeHandles val="exact"/>
        </dgm:presLayoutVars>
      </dgm:prSet>
      <dgm:spPr/>
    </dgm:pt>
    <dgm:pt modelId="{4FA70970-0F95-4FBB-AAE0-2FD5F3A69B38}" type="pres">
      <dgm:prSet presAssocID="{FACC78C8-31C6-41CA-A77C-79BD413984FE}" presName="wedge1" presStyleLbl="node1" presStyleIdx="0" presStyleCnt="3"/>
      <dgm:spPr/>
    </dgm:pt>
    <dgm:pt modelId="{ACADD6DE-ACDA-4B1E-AEFA-D12C92423234}" type="pres">
      <dgm:prSet presAssocID="{FACC78C8-31C6-41CA-A77C-79BD413984FE}" presName="dummy1a" presStyleCnt="0"/>
      <dgm:spPr/>
    </dgm:pt>
    <dgm:pt modelId="{E5C83BB2-E0E3-4AEE-821D-85187DC948A3}" type="pres">
      <dgm:prSet presAssocID="{FACC78C8-31C6-41CA-A77C-79BD413984FE}" presName="dummy1b" presStyleCnt="0"/>
      <dgm:spPr/>
    </dgm:pt>
    <dgm:pt modelId="{9DCC6182-0579-43B0-8B62-21645ACB1A59}" type="pres">
      <dgm:prSet presAssocID="{FACC78C8-31C6-41CA-A77C-79BD413984F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4E6E8CD-E789-4705-AE7B-9B0E917AC053}" type="pres">
      <dgm:prSet presAssocID="{FACC78C8-31C6-41CA-A77C-79BD413984FE}" presName="wedge2" presStyleLbl="node1" presStyleIdx="1" presStyleCnt="3"/>
      <dgm:spPr/>
    </dgm:pt>
    <dgm:pt modelId="{4BE2D406-3774-4CDE-98A2-B286C7371FB9}" type="pres">
      <dgm:prSet presAssocID="{FACC78C8-31C6-41CA-A77C-79BD413984FE}" presName="dummy2a" presStyleCnt="0"/>
      <dgm:spPr/>
    </dgm:pt>
    <dgm:pt modelId="{DFC2BC87-7ADA-4F91-BD7A-71E41A3E09EC}" type="pres">
      <dgm:prSet presAssocID="{FACC78C8-31C6-41CA-A77C-79BD413984FE}" presName="dummy2b" presStyleCnt="0"/>
      <dgm:spPr/>
    </dgm:pt>
    <dgm:pt modelId="{D88F4E04-A2E1-4D0C-B8A3-AE0267A1AAB7}" type="pres">
      <dgm:prSet presAssocID="{FACC78C8-31C6-41CA-A77C-79BD413984F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2D3679-4008-4858-B5C8-10779A4154DA}" type="pres">
      <dgm:prSet presAssocID="{FACC78C8-31C6-41CA-A77C-79BD413984FE}" presName="wedge3" presStyleLbl="node1" presStyleIdx="2" presStyleCnt="3"/>
      <dgm:spPr/>
    </dgm:pt>
    <dgm:pt modelId="{6BE88625-2B4C-4BA7-AD1F-E70E221DCF3F}" type="pres">
      <dgm:prSet presAssocID="{FACC78C8-31C6-41CA-A77C-79BD413984FE}" presName="dummy3a" presStyleCnt="0"/>
      <dgm:spPr/>
    </dgm:pt>
    <dgm:pt modelId="{9FBAD9F3-0497-45B2-AB48-CE83121A41AE}" type="pres">
      <dgm:prSet presAssocID="{FACC78C8-31C6-41CA-A77C-79BD413984FE}" presName="dummy3b" presStyleCnt="0"/>
      <dgm:spPr/>
    </dgm:pt>
    <dgm:pt modelId="{1A131920-041C-4A99-96CB-479BCE5463B7}" type="pres">
      <dgm:prSet presAssocID="{FACC78C8-31C6-41CA-A77C-79BD413984F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D3C25E3-4333-4B5C-BE35-E17F7B46874A}" type="pres">
      <dgm:prSet presAssocID="{08D5C4E6-10D5-441F-AEE6-A19D1830FC06}" presName="arrowWedge1" presStyleLbl="fgSibTrans2D1" presStyleIdx="0" presStyleCnt="3"/>
      <dgm:spPr/>
    </dgm:pt>
    <dgm:pt modelId="{BEC1155D-D0E5-450D-9B78-5A2A6AE7A914}" type="pres">
      <dgm:prSet presAssocID="{7A4BE3A3-21F1-487A-B734-EF0CF4D44E01}" presName="arrowWedge2" presStyleLbl="fgSibTrans2D1" presStyleIdx="1" presStyleCnt="3"/>
      <dgm:spPr/>
    </dgm:pt>
    <dgm:pt modelId="{DB619E6D-22C0-429B-A0F8-9937EB414413}" type="pres">
      <dgm:prSet presAssocID="{918F5729-4579-474C-9246-6D11591C99FE}" presName="arrowWedge3" presStyleLbl="fgSibTrans2D1" presStyleIdx="2" presStyleCnt="3"/>
      <dgm:spPr/>
    </dgm:pt>
  </dgm:ptLst>
  <dgm:cxnLst>
    <dgm:cxn modelId="{13AB1241-5092-4EB3-AE8D-B4D140D256F9}" srcId="{FACC78C8-31C6-41CA-A77C-79BD413984FE}" destId="{8E919D9F-0D88-44A7-AE3B-B37AC4727C91}" srcOrd="1" destOrd="0" parTransId="{265C6CF8-3591-4C5E-AA29-217C7FD04381}" sibTransId="{7A4BE3A3-21F1-487A-B734-EF0CF4D44E01}"/>
    <dgm:cxn modelId="{2C663969-115C-4D9A-9B59-E1CFD158AAFE}" srcId="{FACC78C8-31C6-41CA-A77C-79BD413984FE}" destId="{337A69BD-8BD4-4FCB-BB93-B2A2C8D29B71}" srcOrd="0" destOrd="0" parTransId="{2F2D5F4E-DA36-49EF-9A9F-61CD58DDE4F6}" sibTransId="{08D5C4E6-10D5-441F-AEE6-A19D1830FC06}"/>
    <dgm:cxn modelId="{0F271F95-BD6D-463E-A027-2914978EA85E}" type="presOf" srcId="{337A69BD-8BD4-4FCB-BB93-B2A2C8D29B71}" destId="{9DCC6182-0579-43B0-8B62-21645ACB1A59}" srcOrd="1" destOrd="0" presId="urn:microsoft.com/office/officeart/2005/8/layout/cycle8"/>
    <dgm:cxn modelId="{D9FBA1C9-D659-4E2D-A64A-AE2F738787DA}" type="presOf" srcId="{06869E8C-BABF-4850-9145-B313ADE2B7A2}" destId="{1A131920-041C-4A99-96CB-479BCE5463B7}" srcOrd="1" destOrd="0" presId="urn:microsoft.com/office/officeart/2005/8/layout/cycle8"/>
    <dgm:cxn modelId="{44C550CD-7182-43B5-9FF0-1DC69E03C92E}" type="presOf" srcId="{8E919D9F-0D88-44A7-AE3B-B37AC4727C91}" destId="{C4E6E8CD-E789-4705-AE7B-9B0E917AC053}" srcOrd="0" destOrd="0" presId="urn:microsoft.com/office/officeart/2005/8/layout/cycle8"/>
    <dgm:cxn modelId="{321429D9-3236-4125-BE6A-43266147C2E2}" type="presOf" srcId="{FACC78C8-31C6-41CA-A77C-79BD413984FE}" destId="{E4046AA8-D9E0-43D3-A953-814F91CE069A}" srcOrd="0" destOrd="0" presId="urn:microsoft.com/office/officeart/2005/8/layout/cycle8"/>
    <dgm:cxn modelId="{7EEC68DE-31F2-4AF2-B2E0-C85889EEDC9F}" type="presOf" srcId="{8E919D9F-0D88-44A7-AE3B-B37AC4727C91}" destId="{D88F4E04-A2E1-4D0C-B8A3-AE0267A1AAB7}" srcOrd="1" destOrd="0" presId="urn:microsoft.com/office/officeart/2005/8/layout/cycle8"/>
    <dgm:cxn modelId="{8CF597E5-B24B-4009-A8F5-2717F7D35F53}" type="presOf" srcId="{337A69BD-8BD4-4FCB-BB93-B2A2C8D29B71}" destId="{4FA70970-0F95-4FBB-AAE0-2FD5F3A69B38}" srcOrd="0" destOrd="0" presId="urn:microsoft.com/office/officeart/2005/8/layout/cycle8"/>
    <dgm:cxn modelId="{34DD68E9-A925-4AA9-8A5A-6A94A5B6D16F}" type="presOf" srcId="{06869E8C-BABF-4850-9145-B313ADE2B7A2}" destId="{6B2D3679-4008-4858-B5C8-10779A4154DA}" srcOrd="0" destOrd="0" presId="urn:microsoft.com/office/officeart/2005/8/layout/cycle8"/>
    <dgm:cxn modelId="{FBBCC0ED-26D3-4484-A723-348B2B9048C5}" srcId="{FACC78C8-31C6-41CA-A77C-79BD413984FE}" destId="{06869E8C-BABF-4850-9145-B313ADE2B7A2}" srcOrd="2" destOrd="0" parTransId="{A0A54888-74AD-4F3C-B9E6-5540F0E9A319}" sibTransId="{918F5729-4579-474C-9246-6D11591C99FE}"/>
    <dgm:cxn modelId="{F4730F71-1614-44ED-8E25-605FDE9F01EB}" type="presParOf" srcId="{E4046AA8-D9E0-43D3-A953-814F91CE069A}" destId="{4FA70970-0F95-4FBB-AAE0-2FD5F3A69B38}" srcOrd="0" destOrd="0" presId="urn:microsoft.com/office/officeart/2005/8/layout/cycle8"/>
    <dgm:cxn modelId="{5710805B-239A-4C69-961F-E0EA83D58D9F}" type="presParOf" srcId="{E4046AA8-D9E0-43D3-A953-814F91CE069A}" destId="{ACADD6DE-ACDA-4B1E-AEFA-D12C92423234}" srcOrd="1" destOrd="0" presId="urn:microsoft.com/office/officeart/2005/8/layout/cycle8"/>
    <dgm:cxn modelId="{4F63A759-2C16-4D8D-9482-21E29875BCDC}" type="presParOf" srcId="{E4046AA8-D9E0-43D3-A953-814F91CE069A}" destId="{E5C83BB2-E0E3-4AEE-821D-85187DC948A3}" srcOrd="2" destOrd="0" presId="urn:microsoft.com/office/officeart/2005/8/layout/cycle8"/>
    <dgm:cxn modelId="{A1895EB6-BA01-45E7-8D7C-61ECB481D2A6}" type="presParOf" srcId="{E4046AA8-D9E0-43D3-A953-814F91CE069A}" destId="{9DCC6182-0579-43B0-8B62-21645ACB1A59}" srcOrd="3" destOrd="0" presId="urn:microsoft.com/office/officeart/2005/8/layout/cycle8"/>
    <dgm:cxn modelId="{B51A3C35-27AA-490D-9B62-2F6B07F97977}" type="presParOf" srcId="{E4046AA8-D9E0-43D3-A953-814F91CE069A}" destId="{C4E6E8CD-E789-4705-AE7B-9B0E917AC053}" srcOrd="4" destOrd="0" presId="urn:microsoft.com/office/officeart/2005/8/layout/cycle8"/>
    <dgm:cxn modelId="{BE6DDD9C-4B06-4254-B9CD-4A17F4A0FC82}" type="presParOf" srcId="{E4046AA8-D9E0-43D3-A953-814F91CE069A}" destId="{4BE2D406-3774-4CDE-98A2-B286C7371FB9}" srcOrd="5" destOrd="0" presId="urn:microsoft.com/office/officeart/2005/8/layout/cycle8"/>
    <dgm:cxn modelId="{1EF42C31-EF6D-4CB4-B2A8-DFBD3FA979C2}" type="presParOf" srcId="{E4046AA8-D9E0-43D3-A953-814F91CE069A}" destId="{DFC2BC87-7ADA-4F91-BD7A-71E41A3E09EC}" srcOrd="6" destOrd="0" presId="urn:microsoft.com/office/officeart/2005/8/layout/cycle8"/>
    <dgm:cxn modelId="{86EA232C-A51E-421A-A309-D65D3D90ECED}" type="presParOf" srcId="{E4046AA8-D9E0-43D3-A953-814F91CE069A}" destId="{D88F4E04-A2E1-4D0C-B8A3-AE0267A1AAB7}" srcOrd="7" destOrd="0" presId="urn:microsoft.com/office/officeart/2005/8/layout/cycle8"/>
    <dgm:cxn modelId="{9A78BFCC-6F8A-4833-B3FC-2C6A8150212B}" type="presParOf" srcId="{E4046AA8-D9E0-43D3-A953-814F91CE069A}" destId="{6B2D3679-4008-4858-B5C8-10779A4154DA}" srcOrd="8" destOrd="0" presId="urn:microsoft.com/office/officeart/2005/8/layout/cycle8"/>
    <dgm:cxn modelId="{60632C5F-90F2-465F-BD22-E23935F58795}" type="presParOf" srcId="{E4046AA8-D9E0-43D3-A953-814F91CE069A}" destId="{6BE88625-2B4C-4BA7-AD1F-E70E221DCF3F}" srcOrd="9" destOrd="0" presId="urn:microsoft.com/office/officeart/2005/8/layout/cycle8"/>
    <dgm:cxn modelId="{0D2FA211-F0BC-4FFE-82BD-B1583826FE87}" type="presParOf" srcId="{E4046AA8-D9E0-43D3-A953-814F91CE069A}" destId="{9FBAD9F3-0497-45B2-AB48-CE83121A41AE}" srcOrd="10" destOrd="0" presId="urn:microsoft.com/office/officeart/2005/8/layout/cycle8"/>
    <dgm:cxn modelId="{32EE5ECF-3A88-4F97-BA93-A29D597B572D}" type="presParOf" srcId="{E4046AA8-D9E0-43D3-A953-814F91CE069A}" destId="{1A131920-041C-4A99-96CB-479BCE5463B7}" srcOrd="11" destOrd="0" presId="urn:microsoft.com/office/officeart/2005/8/layout/cycle8"/>
    <dgm:cxn modelId="{E3C00982-CD05-4228-8290-2D0E100C5F0D}" type="presParOf" srcId="{E4046AA8-D9E0-43D3-A953-814F91CE069A}" destId="{2D3C25E3-4333-4B5C-BE35-E17F7B46874A}" srcOrd="12" destOrd="0" presId="urn:microsoft.com/office/officeart/2005/8/layout/cycle8"/>
    <dgm:cxn modelId="{63F32EC5-9BC1-4B25-9A11-17ABF9A44E8C}" type="presParOf" srcId="{E4046AA8-D9E0-43D3-A953-814F91CE069A}" destId="{BEC1155D-D0E5-450D-9B78-5A2A6AE7A914}" srcOrd="13" destOrd="0" presId="urn:microsoft.com/office/officeart/2005/8/layout/cycle8"/>
    <dgm:cxn modelId="{D951CF3E-F672-4BA4-9A81-6AC8B86D9DA0}" type="presParOf" srcId="{E4046AA8-D9E0-43D3-A953-814F91CE069A}" destId="{DB619E6D-22C0-429B-A0F8-9937EB41441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C42F8-F90A-4E32-9CD9-E1B0AB7F04B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826DD3-DC38-4833-8E0E-97D402B1CA38}">
      <dgm:prSet phldrT="[Texto]"/>
      <dgm:spPr/>
      <dgm:t>
        <a:bodyPr/>
        <a:lstStyle/>
        <a:p>
          <a:r>
            <a:rPr lang="es-CL" dirty="0"/>
            <a:t>67% más de 15 años</a:t>
          </a:r>
          <a:endParaRPr lang="es-ES" dirty="0"/>
        </a:p>
      </dgm:t>
    </dgm:pt>
    <dgm:pt modelId="{30A407A7-5617-446A-86BD-F8E9A44B5979}" type="parTrans" cxnId="{EB170A0B-AC32-42BF-8EA4-B7AF2CFDE104}">
      <dgm:prSet/>
      <dgm:spPr/>
      <dgm:t>
        <a:bodyPr/>
        <a:lstStyle/>
        <a:p>
          <a:endParaRPr lang="es-ES"/>
        </a:p>
      </dgm:t>
    </dgm:pt>
    <dgm:pt modelId="{0F16FBDD-9BD5-4581-AFFB-5AA855D19B30}" type="sibTrans" cxnId="{EB170A0B-AC32-42BF-8EA4-B7AF2CFDE104}">
      <dgm:prSet/>
      <dgm:spPr/>
      <dgm:t>
        <a:bodyPr/>
        <a:lstStyle/>
        <a:p>
          <a:endParaRPr lang="es-ES"/>
        </a:p>
      </dgm:t>
    </dgm:pt>
    <dgm:pt modelId="{1EA7F55F-7CB4-4685-9BE2-E94F60ED51DD}">
      <dgm:prSet phldrT="[Texto]"/>
      <dgm:spPr/>
      <dgm:t>
        <a:bodyPr/>
        <a:lstStyle/>
        <a:p>
          <a:r>
            <a:rPr lang="es-CL" dirty="0"/>
            <a:t>70% mujeres</a:t>
          </a:r>
          <a:endParaRPr lang="es-ES" dirty="0"/>
        </a:p>
      </dgm:t>
    </dgm:pt>
    <dgm:pt modelId="{2D6B805B-E20D-484A-8639-7B290E3D9501}" type="parTrans" cxnId="{5BCEFC97-7B19-4F6A-AD4F-97B3E59C0FB1}">
      <dgm:prSet/>
      <dgm:spPr/>
      <dgm:t>
        <a:bodyPr/>
        <a:lstStyle/>
        <a:p>
          <a:endParaRPr lang="es-ES"/>
        </a:p>
      </dgm:t>
    </dgm:pt>
    <dgm:pt modelId="{1239FC23-6796-48F0-8C7E-2D107E57AF73}" type="sibTrans" cxnId="{5BCEFC97-7B19-4F6A-AD4F-97B3E59C0FB1}">
      <dgm:prSet/>
      <dgm:spPr/>
      <dgm:t>
        <a:bodyPr/>
        <a:lstStyle/>
        <a:p>
          <a:endParaRPr lang="es-ES"/>
        </a:p>
      </dgm:t>
    </dgm:pt>
    <dgm:pt modelId="{3351605A-7189-47AE-A977-4A8835207565}">
      <dgm:prSet phldrT="[Texto]"/>
      <dgm:spPr/>
      <dgm:t>
        <a:bodyPr/>
        <a:lstStyle/>
        <a:p>
          <a:r>
            <a:rPr lang="es-CL" dirty="0"/>
            <a:t>59% no asiste al </a:t>
          </a:r>
          <a:r>
            <a:rPr lang="es-CL" dirty="0" err="1"/>
            <a:t>sist</a:t>
          </a:r>
          <a:r>
            <a:rPr lang="es-CL" dirty="0"/>
            <a:t> </a:t>
          </a:r>
          <a:r>
            <a:rPr lang="es-CL" dirty="0" err="1"/>
            <a:t>educ</a:t>
          </a:r>
          <a:endParaRPr lang="es-ES" dirty="0"/>
        </a:p>
      </dgm:t>
    </dgm:pt>
    <dgm:pt modelId="{5C3A856F-01AE-4FE7-A1AD-4FEEF099CC89}" type="parTrans" cxnId="{C54672A4-63A2-48D7-9481-EB5E66D1155F}">
      <dgm:prSet/>
      <dgm:spPr/>
      <dgm:t>
        <a:bodyPr/>
        <a:lstStyle/>
        <a:p>
          <a:endParaRPr lang="es-ES"/>
        </a:p>
      </dgm:t>
    </dgm:pt>
    <dgm:pt modelId="{33ED8341-D000-4C4A-A1B0-82E84246230D}" type="sibTrans" cxnId="{C54672A4-63A2-48D7-9481-EB5E66D1155F}">
      <dgm:prSet/>
      <dgm:spPr/>
      <dgm:t>
        <a:bodyPr/>
        <a:lstStyle/>
        <a:p>
          <a:endParaRPr lang="es-ES"/>
        </a:p>
      </dgm:t>
    </dgm:pt>
    <dgm:pt modelId="{B3859C8A-C8CD-456B-9275-31B60F9918E8}">
      <dgm:prSet phldrT="[Texto]"/>
      <dgm:spPr/>
      <dgm:t>
        <a:bodyPr/>
        <a:lstStyle/>
        <a:p>
          <a:r>
            <a:rPr lang="es-CL" dirty="0"/>
            <a:t>67% familias indigentes</a:t>
          </a:r>
          <a:endParaRPr lang="es-ES" dirty="0"/>
        </a:p>
      </dgm:t>
    </dgm:pt>
    <dgm:pt modelId="{34422DAF-3A0C-46A2-81B6-BC65C0E72258}" type="parTrans" cxnId="{D1541DEF-E9E2-4F77-ADCE-796535AFA5CF}">
      <dgm:prSet/>
      <dgm:spPr/>
      <dgm:t>
        <a:bodyPr/>
        <a:lstStyle/>
        <a:p>
          <a:endParaRPr lang="es-ES"/>
        </a:p>
      </dgm:t>
    </dgm:pt>
    <dgm:pt modelId="{BA3FA59D-E3A9-4D96-B134-DDE99A3FEEA3}" type="sibTrans" cxnId="{D1541DEF-E9E2-4F77-ADCE-796535AFA5CF}">
      <dgm:prSet/>
      <dgm:spPr/>
      <dgm:t>
        <a:bodyPr/>
        <a:lstStyle/>
        <a:p>
          <a:endParaRPr lang="es-ES"/>
        </a:p>
      </dgm:t>
    </dgm:pt>
    <dgm:pt modelId="{C8B57124-2D54-4DA7-BC52-530029F1E9DE}">
      <dgm:prSet phldrT="[Texto]"/>
      <dgm:spPr/>
      <dgm:t>
        <a:bodyPr/>
        <a:lstStyle/>
        <a:p>
          <a:r>
            <a:rPr lang="es-CL" dirty="0"/>
            <a:t>11% 12 años o menos</a:t>
          </a:r>
          <a:endParaRPr lang="es-ES" dirty="0"/>
        </a:p>
      </dgm:t>
    </dgm:pt>
    <dgm:pt modelId="{E074E204-C75C-4134-9299-89E9C51D9FEF}" type="parTrans" cxnId="{892B1861-24B4-4992-B4B8-F2B092B7E350}">
      <dgm:prSet/>
      <dgm:spPr/>
      <dgm:t>
        <a:bodyPr/>
        <a:lstStyle/>
        <a:p>
          <a:endParaRPr lang="es-ES"/>
        </a:p>
      </dgm:t>
    </dgm:pt>
    <dgm:pt modelId="{B602CBB3-1D02-4BC2-BB33-668E5713D716}" type="sibTrans" cxnId="{892B1861-24B4-4992-B4B8-F2B092B7E350}">
      <dgm:prSet/>
      <dgm:spPr/>
      <dgm:t>
        <a:bodyPr/>
        <a:lstStyle/>
        <a:p>
          <a:endParaRPr lang="es-ES"/>
        </a:p>
      </dgm:t>
    </dgm:pt>
    <dgm:pt modelId="{0580F885-82BA-4FC1-BCD5-A30C837ED991}" type="pres">
      <dgm:prSet presAssocID="{DA1C42F8-F90A-4E32-9CD9-E1B0AB7F04B8}" presName="cycle" presStyleCnt="0">
        <dgm:presLayoutVars>
          <dgm:dir/>
          <dgm:resizeHandles val="exact"/>
        </dgm:presLayoutVars>
      </dgm:prSet>
      <dgm:spPr/>
    </dgm:pt>
    <dgm:pt modelId="{835F5F27-F0FF-4C77-97EE-DAF1170AAC46}" type="pres">
      <dgm:prSet presAssocID="{0C826DD3-DC38-4833-8E0E-97D402B1CA38}" presName="node" presStyleLbl="node1" presStyleIdx="0" presStyleCnt="5">
        <dgm:presLayoutVars>
          <dgm:bulletEnabled val="1"/>
        </dgm:presLayoutVars>
      </dgm:prSet>
      <dgm:spPr/>
    </dgm:pt>
    <dgm:pt modelId="{3F7D8DB8-E53B-47F4-AF63-5F17D7463B51}" type="pres">
      <dgm:prSet presAssocID="{0F16FBDD-9BD5-4581-AFFB-5AA855D19B30}" presName="sibTrans" presStyleLbl="sibTrans2D1" presStyleIdx="0" presStyleCnt="5"/>
      <dgm:spPr/>
    </dgm:pt>
    <dgm:pt modelId="{9BD0B62E-D209-4245-8F7F-3CAFA2DF0EC8}" type="pres">
      <dgm:prSet presAssocID="{0F16FBDD-9BD5-4581-AFFB-5AA855D19B30}" presName="connectorText" presStyleLbl="sibTrans2D1" presStyleIdx="0" presStyleCnt="5"/>
      <dgm:spPr/>
    </dgm:pt>
    <dgm:pt modelId="{20D1D1EB-00D1-4BEE-AC4B-5CA5C8F88C43}" type="pres">
      <dgm:prSet presAssocID="{1EA7F55F-7CB4-4685-9BE2-E94F60ED51DD}" presName="node" presStyleLbl="node1" presStyleIdx="1" presStyleCnt="5">
        <dgm:presLayoutVars>
          <dgm:bulletEnabled val="1"/>
        </dgm:presLayoutVars>
      </dgm:prSet>
      <dgm:spPr/>
    </dgm:pt>
    <dgm:pt modelId="{3DA68316-E802-4919-A487-90AC9D30C64A}" type="pres">
      <dgm:prSet presAssocID="{1239FC23-6796-48F0-8C7E-2D107E57AF73}" presName="sibTrans" presStyleLbl="sibTrans2D1" presStyleIdx="1" presStyleCnt="5"/>
      <dgm:spPr/>
    </dgm:pt>
    <dgm:pt modelId="{5EDC00D1-A052-4523-BDA2-64DD1CCD26B6}" type="pres">
      <dgm:prSet presAssocID="{1239FC23-6796-48F0-8C7E-2D107E57AF73}" presName="connectorText" presStyleLbl="sibTrans2D1" presStyleIdx="1" presStyleCnt="5"/>
      <dgm:spPr/>
    </dgm:pt>
    <dgm:pt modelId="{19B3C0E3-A2CC-477C-8802-BFB39C863F2E}" type="pres">
      <dgm:prSet presAssocID="{3351605A-7189-47AE-A977-4A8835207565}" presName="node" presStyleLbl="node1" presStyleIdx="2" presStyleCnt="5">
        <dgm:presLayoutVars>
          <dgm:bulletEnabled val="1"/>
        </dgm:presLayoutVars>
      </dgm:prSet>
      <dgm:spPr/>
    </dgm:pt>
    <dgm:pt modelId="{001AFBE2-1DDC-4A5F-818C-43932A103125}" type="pres">
      <dgm:prSet presAssocID="{33ED8341-D000-4C4A-A1B0-82E84246230D}" presName="sibTrans" presStyleLbl="sibTrans2D1" presStyleIdx="2" presStyleCnt="5"/>
      <dgm:spPr/>
    </dgm:pt>
    <dgm:pt modelId="{89CAAC9B-946F-4553-8C1A-08C388A22094}" type="pres">
      <dgm:prSet presAssocID="{33ED8341-D000-4C4A-A1B0-82E84246230D}" presName="connectorText" presStyleLbl="sibTrans2D1" presStyleIdx="2" presStyleCnt="5"/>
      <dgm:spPr/>
    </dgm:pt>
    <dgm:pt modelId="{54080A31-F84A-482D-8B85-DA594AA2B04C}" type="pres">
      <dgm:prSet presAssocID="{B3859C8A-C8CD-456B-9275-31B60F9918E8}" presName="node" presStyleLbl="node1" presStyleIdx="3" presStyleCnt="5">
        <dgm:presLayoutVars>
          <dgm:bulletEnabled val="1"/>
        </dgm:presLayoutVars>
      </dgm:prSet>
      <dgm:spPr/>
    </dgm:pt>
    <dgm:pt modelId="{A8240C4E-E278-46FB-9130-8E80F26023B7}" type="pres">
      <dgm:prSet presAssocID="{BA3FA59D-E3A9-4D96-B134-DDE99A3FEEA3}" presName="sibTrans" presStyleLbl="sibTrans2D1" presStyleIdx="3" presStyleCnt="5"/>
      <dgm:spPr/>
    </dgm:pt>
    <dgm:pt modelId="{4BB5BFF4-E009-47CE-AAA2-FC78DAF3FEF6}" type="pres">
      <dgm:prSet presAssocID="{BA3FA59D-E3A9-4D96-B134-DDE99A3FEEA3}" presName="connectorText" presStyleLbl="sibTrans2D1" presStyleIdx="3" presStyleCnt="5"/>
      <dgm:spPr/>
    </dgm:pt>
    <dgm:pt modelId="{C43901B2-F936-4F61-9DBE-A2DDB014F5A2}" type="pres">
      <dgm:prSet presAssocID="{C8B57124-2D54-4DA7-BC52-530029F1E9DE}" presName="node" presStyleLbl="node1" presStyleIdx="4" presStyleCnt="5">
        <dgm:presLayoutVars>
          <dgm:bulletEnabled val="1"/>
        </dgm:presLayoutVars>
      </dgm:prSet>
      <dgm:spPr/>
    </dgm:pt>
    <dgm:pt modelId="{4870A393-9A94-44E6-B9B9-FFAEF1A6CFD7}" type="pres">
      <dgm:prSet presAssocID="{B602CBB3-1D02-4BC2-BB33-668E5713D716}" presName="sibTrans" presStyleLbl="sibTrans2D1" presStyleIdx="4" presStyleCnt="5"/>
      <dgm:spPr/>
    </dgm:pt>
    <dgm:pt modelId="{E470EDE0-B88B-48DD-97FC-B4E1343F1FFA}" type="pres">
      <dgm:prSet presAssocID="{B602CBB3-1D02-4BC2-BB33-668E5713D716}" presName="connectorText" presStyleLbl="sibTrans2D1" presStyleIdx="4" presStyleCnt="5"/>
      <dgm:spPr/>
    </dgm:pt>
  </dgm:ptLst>
  <dgm:cxnLst>
    <dgm:cxn modelId="{4BBEE006-EB94-4971-97BA-ED66747BFFA3}" type="presOf" srcId="{1239FC23-6796-48F0-8C7E-2D107E57AF73}" destId="{3DA68316-E802-4919-A487-90AC9D30C64A}" srcOrd="0" destOrd="0" presId="urn:microsoft.com/office/officeart/2005/8/layout/cycle2"/>
    <dgm:cxn modelId="{EB170A0B-AC32-42BF-8EA4-B7AF2CFDE104}" srcId="{DA1C42F8-F90A-4E32-9CD9-E1B0AB7F04B8}" destId="{0C826DD3-DC38-4833-8E0E-97D402B1CA38}" srcOrd="0" destOrd="0" parTransId="{30A407A7-5617-446A-86BD-F8E9A44B5979}" sibTransId="{0F16FBDD-9BD5-4581-AFFB-5AA855D19B30}"/>
    <dgm:cxn modelId="{2B373D23-D471-4011-965E-5750A4F6D98A}" type="presOf" srcId="{1EA7F55F-7CB4-4685-9BE2-E94F60ED51DD}" destId="{20D1D1EB-00D1-4BEE-AC4B-5CA5C8F88C43}" srcOrd="0" destOrd="0" presId="urn:microsoft.com/office/officeart/2005/8/layout/cycle2"/>
    <dgm:cxn modelId="{FA487224-198C-4739-9F46-4758DD9F696A}" type="presOf" srcId="{B602CBB3-1D02-4BC2-BB33-668E5713D716}" destId="{E470EDE0-B88B-48DD-97FC-B4E1343F1FFA}" srcOrd="1" destOrd="0" presId="urn:microsoft.com/office/officeart/2005/8/layout/cycle2"/>
    <dgm:cxn modelId="{1D227324-0735-4D89-8B0A-37AC0C0B53CA}" type="presOf" srcId="{BA3FA59D-E3A9-4D96-B134-DDE99A3FEEA3}" destId="{4BB5BFF4-E009-47CE-AAA2-FC78DAF3FEF6}" srcOrd="1" destOrd="0" presId="urn:microsoft.com/office/officeart/2005/8/layout/cycle2"/>
    <dgm:cxn modelId="{C53CBA30-0BB1-4EE2-8D73-CEB43180A6DD}" type="presOf" srcId="{B602CBB3-1D02-4BC2-BB33-668E5713D716}" destId="{4870A393-9A94-44E6-B9B9-FFAEF1A6CFD7}" srcOrd="0" destOrd="0" presId="urn:microsoft.com/office/officeart/2005/8/layout/cycle2"/>
    <dgm:cxn modelId="{CF61DB5C-CA5B-4324-895A-401D3BF00AE6}" type="presOf" srcId="{33ED8341-D000-4C4A-A1B0-82E84246230D}" destId="{001AFBE2-1DDC-4A5F-818C-43932A103125}" srcOrd="0" destOrd="0" presId="urn:microsoft.com/office/officeart/2005/8/layout/cycle2"/>
    <dgm:cxn modelId="{892B1861-24B4-4992-B4B8-F2B092B7E350}" srcId="{DA1C42F8-F90A-4E32-9CD9-E1B0AB7F04B8}" destId="{C8B57124-2D54-4DA7-BC52-530029F1E9DE}" srcOrd="4" destOrd="0" parTransId="{E074E204-C75C-4134-9299-89E9C51D9FEF}" sibTransId="{B602CBB3-1D02-4BC2-BB33-668E5713D716}"/>
    <dgm:cxn modelId="{3D3A5B68-CAA1-49C7-95B7-14E2EED27491}" type="presOf" srcId="{0F16FBDD-9BD5-4581-AFFB-5AA855D19B30}" destId="{9BD0B62E-D209-4245-8F7F-3CAFA2DF0EC8}" srcOrd="1" destOrd="0" presId="urn:microsoft.com/office/officeart/2005/8/layout/cycle2"/>
    <dgm:cxn modelId="{D61FAE4A-5120-44EB-9FA5-CE81872515B3}" type="presOf" srcId="{C8B57124-2D54-4DA7-BC52-530029F1E9DE}" destId="{C43901B2-F936-4F61-9DBE-A2DDB014F5A2}" srcOrd="0" destOrd="0" presId="urn:microsoft.com/office/officeart/2005/8/layout/cycle2"/>
    <dgm:cxn modelId="{3D85FD5A-42EE-4CFB-A620-324B5340A79B}" type="presOf" srcId="{B3859C8A-C8CD-456B-9275-31B60F9918E8}" destId="{54080A31-F84A-482D-8B85-DA594AA2B04C}" srcOrd="0" destOrd="0" presId="urn:microsoft.com/office/officeart/2005/8/layout/cycle2"/>
    <dgm:cxn modelId="{8FCCE27B-8BA2-4AF1-A543-C13FC3C0DBCA}" type="presOf" srcId="{BA3FA59D-E3A9-4D96-B134-DDE99A3FEEA3}" destId="{A8240C4E-E278-46FB-9130-8E80F26023B7}" srcOrd="0" destOrd="0" presId="urn:microsoft.com/office/officeart/2005/8/layout/cycle2"/>
    <dgm:cxn modelId="{71E39187-792C-4ED5-8C0A-28FD7AAED644}" type="presOf" srcId="{0F16FBDD-9BD5-4581-AFFB-5AA855D19B30}" destId="{3F7D8DB8-E53B-47F4-AF63-5F17D7463B51}" srcOrd="0" destOrd="0" presId="urn:microsoft.com/office/officeart/2005/8/layout/cycle2"/>
    <dgm:cxn modelId="{5BCEFC97-7B19-4F6A-AD4F-97B3E59C0FB1}" srcId="{DA1C42F8-F90A-4E32-9CD9-E1B0AB7F04B8}" destId="{1EA7F55F-7CB4-4685-9BE2-E94F60ED51DD}" srcOrd="1" destOrd="0" parTransId="{2D6B805B-E20D-484A-8639-7B290E3D9501}" sibTransId="{1239FC23-6796-48F0-8C7E-2D107E57AF73}"/>
    <dgm:cxn modelId="{F9E8159A-74B2-4673-BD6E-184CBD6FE407}" type="presOf" srcId="{0C826DD3-DC38-4833-8E0E-97D402B1CA38}" destId="{835F5F27-F0FF-4C77-97EE-DAF1170AAC46}" srcOrd="0" destOrd="0" presId="urn:microsoft.com/office/officeart/2005/8/layout/cycle2"/>
    <dgm:cxn modelId="{C54672A4-63A2-48D7-9481-EB5E66D1155F}" srcId="{DA1C42F8-F90A-4E32-9CD9-E1B0AB7F04B8}" destId="{3351605A-7189-47AE-A977-4A8835207565}" srcOrd="2" destOrd="0" parTransId="{5C3A856F-01AE-4FE7-A1AD-4FEEF099CC89}" sibTransId="{33ED8341-D000-4C4A-A1B0-82E84246230D}"/>
    <dgm:cxn modelId="{5EF827A9-3375-41EC-8F90-4622A770C059}" type="presOf" srcId="{DA1C42F8-F90A-4E32-9CD9-E1B0AB7F04B8}" destId="{0580F885-82BA-4FC1-BCD5-A30C837ED991}" srcOrd="0" destOrd="0" presId="urn:microsoft.com/office/officeart/2005/8/layout/cycle2"/>
    <dgm:cxn modelId="{CCCD5CD4-ADFF-4DE1-820E-EED25D874D43}" type="presOf" srcId="{1239FC23-6796-48F0-8C7E-2D107E57AF73}" destId="{5EDC00D1-A052-4523-BDA2-64DD1CCD26B6}" srcOrd="1" destOrd="0" presId="urn:microsoft.com/office/officeart/2005/8/layout/cycle2"/>
    <dgm:cxn modelId="{D1005EE4-F2B0-49FC-979F-63701BD89064}" type="presOf" srcId="{3351605A-7189-47AE-A977-4A8835207565}" destId="{19B3C0E3-A2CC-477C-8802-BFB39C863F2E}" srcOrd="0" destOrd="0" presId="urn:microsoft.com/office/officeart/2005/8/layout/cycle2"/>
    <dgm:cxn modelId="{DD9D11E7-ACA1-4054-803F-42FD24DAEBDC}" type="presOf" srcId="{33ED8341-D000-4C4A-A1B0-82E84246230D}" destId="{89CAAC9B-946F-4553-8C1A-08C388A22094}" srcOrd="1" destOrd="0" presId="urn:microsoft.com/office/officeart/2005/8/layout/cycle2"/>
    <dgm:cxn modelId="{D1541DEF-E9E2-4F77-ADCE-796535AFA5CF}" srcId="{DA1C42F8-F90A-4E32-9CD9-E1B0AB7F04B8}" destId="{B3859C8A-C8CD-456B-9275-31B60F9918E8}" srcOrd="3" destOrd="0" parTransId="{34422DAF-3A0C-46A2-81B6-BC65C0E72258}" sibTransId="{BA3FA59D-E3A9-4D96-B134-DDE99A3FEEA3}"/>
    <dgm:cxn modelId="{13105790-2437-478D-8D1F-41694090BCEB}" type="presParOf" srcId="{0580F885-82BA-4FC1-BCD5-A30C837ED991}" destId="{835F5F27-F0FF-4C77-97EE-DAF1170AAC46}" srcOrd="0" destOrd="0" presId="urn:microsoft.com/office/officeart/2005/8/layout/cycle2"/>
    <dgm:cxn modelId="{C8697594-EFD3-4D33-9C7D-B02FB8CDBE79}" type="presParOf" srcId="{0580F885-82BA-4FC1-BCD5-A30C837ED991}" destId="{3F7D8DB8-E53B-47F4-AF63-5F17D7463B51}" srcOrd="1" destOrd="0" presId="urn:microsoft.com/office/officeart/2005/8/layout/cycle2"/>
    <dgm:cxn modelId="{F52925A6-56DB-459F-A70F-A007EA99F3FB}" type="presParOf" srcId="{3F7D8DB8-E53B-47F4-AF63-5F17D7463B51}" destId="{9BD0B62E-D209-4245-8F7F-3CAFA2DF0EC8}" srcOrd="0" destOrd="0" presId="urn:microsoft.com/office/officeart/2005/8/layout/cycle2"/>
    <dgm:cxn modelId="{35D0CBC1-FC37-4701-99E5-51A4C714B9D7}" type="presParOf" srcId="{0580F885-82BA-4FC1-BCD5-A30C837ED991}" destId="{20D1D1EB-00D1-4BEE-AC4B-5CA5C8F88C43}" srcOrd="2" destOrd="0" presId="urn:microsoft.com/office/officeart/2005/8/layout/cycle2"/>
    <dgm:cxn modelId="{055BAAD9-0ED6-4C00-92B2-A9D932C1F707}" type="presParOf" srcId="{0580F885-82BA-4FC1-BCD5-A30C837ED991}" destId="{3DA68316-E802-4919-A487-90AC9D30C64A}" srcOrd="3" destOrd="0" presId="urn:microsoft.com/office/officeart/2005/8/layout/cycle2"/>
    <dgm:cxn modelId="{7F8F0808-6903-4413-842C-99F6938D5798}" type="presParOf" srcId="{3DA68316-E802-4919-A487-90AC9D30C64A}" destId="{5EDC00D1-A052-4523-BDA2-64DD1CCD26B6}" srcOrd="0" destOrd="0" presId="urn:microsoft.com/office/officeart/2005/8/layout/cycle2"/>
    <dgm:cxn modelId="{51648F89-B54B-4A8F-8463-5A9CC44FA30B}" type="presParOf" srcId="{0580F885-82BA-4FC1-BCD5-A30C837ED991}" destId="{19B3C0E3-A2CC-477C-8802-BFB39C863F2E}" srcOrd="4" destOrd="0" presId="urn:microsoft.com/office/officeart/2005/8/layout/cycle2"/>
    <dgm:cxn modelId="{7A0651DC-57FC-44BC-BDC9-0393C43B06E2}" type="presParOf" srcId="{0580F885-82BA-4FC1-BCD5-A30C837ED991}" destId="{001AFBE2-1DDC-4A5F-818C-43932A103125}" srcOrd="5" destOrd="0" presId="urn:microsoft.com/office/officeart/2005/8/layout/cycle2"/>
    <dgm:cxn modelId="{44959BF1-70B3-4198-B085-7246E12C0F0B}" type="presParOf" srcId="{001AFBE2-1DDC-4A5F-818C-43932A103125}" destId="{89CAAC9B-946F-4553-8C1A-08C388A22094}" srcOrd="0" destOrd="0" presId="urn:microsoft.com/office/officeart/2005/8/layout/cycle2"/>
    <dgm:cxn modelId="{C600D350-6CB9-4F28-BE72-FEF09DE99FD6}" type="presParOf" srcId="{0580F885-82BA-4FC1-BCD5-A30C837ED991}" destId="{54080A31-F84A-482D-8B85-DA594AA2B04C}" srcOrd="6" destOrd="0" presId="urn:microsoft.com/office/officeart/2005/8/layout/cycle2"/>
    <dgm:cxn modelId="{9C8C33A2-3E40-4F2C-9F9C-6864135C56E8}" type="presParOf" srcId="{0580F885-82BA-4FC1-BCD5-A30C837ED991}" destId="{A8240C4E-E278-46FB-9130-8E80F26023B7}" srcOrd="7" destOrd="0" presId="urn:microsoft.com/office/officeart/2005/8/layout/cycle2"/>
    <dgm:cxn modelId="{BDE28A07-3B35-4B0B-AB8A-ABD458764801}" type="presParOf" srcId="{A8240C4E-E278-46FB-9130-8E80F26023B7}" destId="{4BB5BFF4-E009-47CE-AAA2-FC78DAF3FEF6}" srcOrd="0" destOrd="0" presId="urn:microsoft.com/office/officeart/2005/8/layout/cycle2"/>
    <dgm:cxn modelId="{DFE9B484-2F76-47EA-9953-FE9B0D2730B8}" type="presParOf" srcId="{0580F885-82BA-4FC1-BCD5-A30C837ED991}" destId="{C43901B2-F936-4F61-9DBE-A2DDB014F5A2}" srcOrd="8" destOrd="0" presId="urn:microsoft.com/office/officeart/2005/8/layout/cycle2"/>
    <dgm:cxn modelId="{59A13A0C-28BB-4E64-BB6F-273C4351D163}" type="presParOf" srcId="{0580F885-82BA-4FC1-BCD5-A30C837ED991}" destId="{4870A393-9A94-44E6-B9B9-FFAEF1A6CFD7}" srcOrd="9" destOrd="0" presId="urn:microsoft.com/office/officeart/2005/8/layout/cycle2"/>
    <dgm:cxn modelId="{75EE3957-F8E4-444F-9894-483C584F80EC}" type="presParOf" srcId="{4870A393-9A94-44E6-B9B9-FFAEF1A6CFD7}" destId="{E470EDE0-B88B-48DD-97FC-B4E1343F1F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CF0A6-1B31-4223-A720-1DE4C04A17B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D412BF-7A2E-4058-8C2C-DC5A3057D178}">
      <dgm:prSet phldrT="[Texto]"/>
      <dgm:spPr/>
      <dgm:t>
        <a:bodyPr/>
        <a:lstStyle/>
        <a:p>
          <a:r>
            <a:rPr lang="es-CL" dirty="0"/>
            <a:t>Causales 2014</a:t>
          </a:r>
          <a:endParaRPr lang="es-ES" dirty="0"/>
        </a:p>
      </dgm:t>
    </dgm:pt>
    <dgm:pt modelId="{CC22E6AB-DEFC-43CC-9335-9D00A4EBDCC8}" type="parTrans" cxnId="{35147F8F-A806-48CA-8936-F8E5FD247C42}">
      <dgm:prSet/>
      <dgm:spPr/>
      <dgm:t>
        <a:bodyPr/>
        <a:lstStyle/>
        <a:p>
          <a:endParaRPr lang="es-ES"/>
        </a:p>
      </dgm:t>
    </dgm:pt>
    <dgm:pt modelId="{331FF569-E092-46CF-93AC-C6166A1231A1}" type="sibTrans" cxnId="{35147F8F-A806-48CA-8936-F8E5FD247C42}">
      <dgm:prSet/>
      <dgm:spPr/>
      <dgm:t>
        <a:bodyPr/>
        <a:lstStyle/>
        <a:p>
          <a:endParaRPr lang="es-ES"/>
        </a:p>
      </dgm:t>
    </dgm:pt>
    <dgm:pt modelId="{61F9DE3B-0491-4897-B09D-1F06EE02862B}">
      <dgm:prSet phldrT="[Texto]"/>
      <dgm:spPr/>
      <dgm:t>
        <a:bodyPr/>
        <a:lstStyle/>
        <a:p>
          <a:r>
            <a:rPr lang="es-CL" dirty="0"/>
            <a:t>Negligencia 40%</a:t>
          </a:r>
          <a:endParaRPr lang="es-ES" dirty="0"/>
        </a:p>
      </dgm:t>
    </dgm:pt>
    <dgm:pt modelId="{FF970BD1-B7CB-4F99-B5D0-84CCC83CF7EA}" type="parTrans" cxnId="{EA09A5F6-1203-43F6-B069-3887B6BAFFCA}">
      <dgm:prSet/>
      <dgm:spPr/>
      <dgm:t>
        <a:bodyPr/>
        <a:lstStyle/>
        <a:p>
          <a:endParaRPr lang="es-ES"/>
        </a:p>
      </dgm:t>
    </dgm:pt>
    <dgm:pt modelId="{83C63C4A-0B3E-4854-85CE-F94C8ED5B052}" type="sibTrans" cxnId="{EA09A5F6-1203-43F6-B069-3887B6BAFFCA}">
      <dgm:prSet/>
      <dgm:spPr/>
      <dgm:t>
        <a:bodyPr/>
        <a:lstStyle/>
        <a:p>
          <a:endParaRPr lang="es-ES"/>
        </a:p>
      </dgm:t>
    </dgm:pt>
    <dgm:pt modelId="{E34C9C23-1826-43A6-948F-B3715BD61D7C}">
      <dgm:prSet phldrT="[Texto]"/>
      <dgm:spPr/>
      <dgm:t>
        <a:bodyPr/>
        <a:lstStyle/>
        <a:p>
          <a:r>
            <a:rPr lang="es-CL" dirty="0"/>
            <a:t>Maltrato 32%</a:t>
          </a:r>
          <a:endParaRPr lang="es-ES" dirty="0"/>
        </a:p>
      </dgm:t>
    </dgm:pt>
    <dgm:pt modelId="{877F9C6B-ADB7-4570-9CB3-CE2A5006A0F9}" type="parTrans" cxnId="{E25CFF1D-1003-4F20-B0CA-5209826AC026}">
      <dgm:prSet/>
      <dgm:spPr/>
      <dgm:t>
        <a:bodyPr/>
        <a:lstStyle/>
        <a:p>
          <a:endParaRPr lang="es-ES"/>
        </a:p>
      </dgm:t>
    </dgm:pt>
    <dgm:pt modelId="{0CE81BF9-7AAC-4CC9-8D35-8B5A18E76C21}" type="sibTrans" cxnId="{E25CFF1D-1003-4F20-B0CA-5209826AC026}">
      <dgm:prSet/>
      <dgm:spPr/>
      <dgm:t>
        <a:bodyPr/>
        <a:lstStyle/>
        <a:p>
          <a:endParaRPr lang="es-ES"/>
        </a:p>
      </dgm:t>
    </dgm:pt>
    <dgm:pt modelId="{B054F97C-2E16-4C87-A3BE-98C3F6DF636C}">
      <dgm:prSet phldrT="[Texto]"/>
      <dgm:spPr/>
      <dgm:t>
        <a:bodyPr/>
        <a:lstStyle/>
        <a:p>
          <a:r>
            <a:rPr lang="es-CL" dirty="0"/>
            <a:t>Abuso sexual (9,2%)</a:t>
          </a:r>
          <a:endParaRPr lang="es-ES" dirty="0"/>
        </a:p>
      </dgm:t>
    </dgm:pt>
    <dgm:pt modelId="{2147E77C-4BFD-43F1-8CBF-95170626189F}" type="parTrans" cxnId="{63009575-DD21-4E1B-8CBD-D6A04E3A0A4B}">
      <dgm:prSet/>
      <dgm:spPr/>
      <dgm:t>
        <a:bodyPr/>
        <a:lstStyle/>
        <a:p>
          <a:endParaRPr lang="es-ES"/>
        </a:p>
      </dgm:t>
    </dgm:pt>
    <dgm:pt modelId="{ABFDE84D-E6EB-4035-83A0-1AD53CF9D933}" type="sibTrans" cxnId="{63009575-DD21-4E1B-8CBD-D6A04E3A0A4B}">
      <dgm:prSet/>
      <dgm:spPr/>
      <dgm:t>
        <a:bodyPr/>
        <a:lstStyle/>
        <a:p>
          <a:endParaRPr lang="es-ES"/>
        </a:p>
      </dgm:t>
    </dgm:pt>
    <dgm:pt modelId="{64930F43-B58B-4D83-9BA8-1FC210059E42}">
      <dgm:prSet phldrT="[Texto]"/>
      <dgm:spPr/>
      <dgm:t>
        <a:bodyPr/>
        <a:lstStyle/>
        <a:p>
          <a:r>
            <a:rPr lang="es-CL" dirty="0"/>
            <a:t>Otras causales</a:t>
          </a:r>
          <a:endParaRPr lang="es-ES" dirty="0"/>
        </a:p>
      </dgm:t>
    </dgm:pt>
    <dgm:pt modelId="{B9165218-6E09-473F-9281-EC5D01A88756}" type="parTrans" cxnId="{1571F91D-C314-47D8-A9BF-07117E509B95}">
      <dgm:prSet/>
      <dgm:spPr/>
      <dgm:t>
        <a:bodyPr/>
        <a:lstStyle/>
        <a:p>
          <a:endParaRPr lang="es-ES"/>
        </a:p>
      </dgm:t>
    </dgm:pt>
    <dgm:pt modelId="{5F141903-E82E-4A43-A5F0-2D6724DD4C32}" type="sibTrans" cxnId="{1571F91D-C314-47D8-A9BF-07117E509B95}">
      <dgm:prSet/>
      <dgm:spPr/>
      <dgm:t>
        <a:bodyPr/>
        <a:lstStyle/>
        <a:p>
          <a:endParaRPr lang="es-ES"/>
        </a:p>
      </dgm:t>
    </dgm:pt>
    <dgm:pt modelId="{07DA34C5-34B0-403F-97E6-617CFB193F01}" type="pres">
      <dgm:prSet presAssocID="{D9FCF0A6-1B31-4223-A720-1DE4C04A17B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9D3268-3CE2-4F4A-9CB2-9E34C536AD75}" type="pres">
      <dgm:prSet presAssocID="{4ED412BF-7A2E-4058-8C2C-DC5A3057D178}" presName="centerShape" presStyleLbl="node0" presStyleIdx="0" presStyleCnt="1"/>
      <dgm:spPr/>
    </dgm:pt>
    <dgm:pt modelId="{659CD2AF-A2AF-4165-8D2E-727DBF2918CE}" type="pres">
      <dgm:prSet presAssocID="{61F9DE3B-0491-4897-B09D-1F06EE02862B}" presName="node" presStyleLbl="node1" presStyleIdx="0" presStyleCnt="4">
        <dgm:presLayoutVars>
          <dgm:bulletEnabled val="1"/>
        </dgm:presLayoutVars>
      </dgm:prSet>
      <dgm:spPr/>
    </dgm:pt>
    <dgm:pt modelId="{15FBD565-B60F-4C7A-8E04-983454F7DE2C}" type="pres">
      <dgm:prSet presAssocID="{61F9DE3B-0491-4897-B09D-1F06EE02862B}" presName="dummy" presStyleCnt="0"/>
      <dgm:spPr/>
    </dgm:pt>
    <dgm:pt modelId="{DEFD6352-4EC1-4C87-B6AF-6D3F86AB55C8}" type="pres">
      <dgm:prSet presAssocID="{83C63C4A-0B3E-4854-85CE-F94C8ED5B052}" presName="sibTrans" presStyleLbl="sibTrans2D1" presStyleIdx="0" presStyleCnt="4"/>
      <dgm:spPr/>
    </dgm:pt>
    <dgm:pt modelId="{9DD86AEA-6A04-4AB8-907A-FE0DD6C00227}" type="pres">
      <dgm:prSet presAssocID="{E34C9C23-1826-43A6-948F-B3715BD61D7C}" presName="node" presStyleLbl="node1" presStyleIdx="1" presStyleCnt="4">
        <dgm:presLayoutVars>
          <dgm:bulletEnabled val="1"/>
        </dgm:presLayoutVars>
      </dgm:prSet>
      <dgm:spPr/>
    </dgm:pt>
    <dgm:pt modelId="{51A74FBA-AB75-47C9-AACE-E5386E5FBB85}" type="pres">
      <dgm:prSet presAssocID="{E34C9C23-1826-43A6-948F-B3715BD61D7C}" presName="dummy" presStyleCnt="0"/>
      <dgm:spPr/>
    </dgm:pt>
    <dgm:pt modelId="{E1EC2D47-03A4-4A66-AE9F-B9BBDA91B496}" type="pres">
      <dgm:prSet presAssocID="{0CE81BF9-7AAC-4CC9-8D35-8B5A18E76C21}" presName="sibTrans" presStyleLbl="sibTrans2D1" presStyleIdx="1" presStyleCnt="4"/>
      <dgm:spPr/>
    </dgm:pt>
    <dgm:pt modelId="{B0FCF45C-1107-40AF-AEF9-A8E2DBD86F61}" type="pres">
      <dgm:prSet presAssocID="{B054F97C-2E16-4C87-A3BE-98C3F6DF636C}" presName="node" presStyleLbl="node1" presStyleIdx="2" presStyleCnt="4">
        <dgm:presLayoutVars>
          <dgm:bulletEnabled val="1"/>
        </dgm:presLayoutVars>
      </dgm:prSet>
      <dgm:spPr/>
    </dgm:pt>
    <dgm:pt modelId="{E84FAAEB-63EA-466C-BAE6-BF1809E827CC}" type="pres">
      <dgm:prSet presAssocID="{B054F97C-2E16-4C87-A3BE-98C3F6DF636C}" presName="dummy" presStyleCnt="0"/>
      <dgm:spPr/>
    </dgm:pt>
    <dgm:pt modelId="{572F7E9B-0615-4CA4-BBE3-F12C966C2846}" type="pres">
      <dgm:prSet presAssocID="{ABFDE84D-E6EB-4035-83A0-1AD53CF9D933}" presName="sibTrans" presStyleLbl="sibTrans2D1" presStyleIdx="2" presStyleCnt="4"/>
      <dgm:spPr/>
    </dgm:pt>
    <dgm:pt modelId="{94116EFB-E25A-495F-B6B5-24F570CE4DEA}" type="pres">
      <dgm:prSet presAssocID="{64930F43-B58B-4D83-9BA8-1FC210059E42}" presName="node" presStyleLbl="node1" presStyleIdx="3" presStyleCnt="4">
        <dgm:presLayoutVars>
          <dgm:bulletEnabled val="1"/>
        </dgm:presLayoutVars>
      </dgm:prSet>
      <dgm:spPr/>
    </dgm:pt>
    <dgm:pt modelId="{073CF779-8235-43D9-8DA2-B0D1BE8FCB77}" type="pres">
      <dgm:prSet presAssocID="{64930F43-B58B-4D83-9BA8-1FC210059E42}" presName="dummy" presStyleCnt="0"/>
      <dgm:spPr/>
    </dgm:pt>
    <dgm:pt modelId="{4912E309-0022-4992-A7C3-B86207B720A1}" type="pres">
      <dgm:prSet presAssocID="{5F141903-E82E-4A43-A5F0-2D6724DD4C32}" presName="sibTrans" presStyleLbl="sibTrans2D1" presStyleIdx="3" presStyleCnt="4"/>
      <dgm:spPr/>
    </dgm:pt>
  </dgm:ptLst>
  <dgm:cxnLst>
    <dgm:cxn modelId="{C56C3413-3174-4580-B767-A9A22F38CDFA}" type="presOf" srcId="{D9FCF0A6-1B31-4223-A720-1DE4C04A17BE}" destId="{07DA34C5-34B0-403F-97E6-617CFB193F01}" srcOrd="0" destOrd="0" presId="urn:microsoft.com/office/officeart/2005/8/layout/radial6"/>
    <dgm:cxn modelId="{1571F91D-C314-47D8-A9BF-07117E509B95}" srcId="{4ED412BF-7A2E-4058-8C2C-DC5A3057D178}" destId="{64930F43-B58B-4D83-9BA8-1FC210059E42}" srcOrd="3" destOrd="0" parTransId="{B9165218-6E09-473F-9281-EC5D01A88756}" sibTransId="{5F141903-E82E-4A43-A5F0-2D6724DD4C32}"/>
    <dgm:cxn modelId="{E25CFF1D-1003-4F20-B0CA-5209826AC026}" srcId="{4ED412BF-7A2E-4058-8C2C-DC5A3057D178}" destId="{E34C9C23-1826-43A6-948F-B3715BD61D7C}" srcOrd="1" destOrd="0" parTransId="{877F9C6B-ADB7-4570-9CB3-CE2A5006A0F9}" sibTransId="{0CE81BF9-7AAC-4CC9-8D35-8B5A18E76C21}"/>
    <dgm:cxn modelId="{8BB06F32-1DDE-4639-8B92-7A06ADF8207F}" type="presOf" srcId="{5F141903-E82E-4A43-A5F0-2D6724DD4C32}" destId="{4912E309-0022-4992-A7C3-B86207B720A1}" srcOrd="0" destOrd="0" presId="urn:microsoft.com/office/officeart/2005/8/layout/radial6"/>
    <dgm:cxn modelId="{77395973-F7F8-46D4-91EC-E1199893CF0D}" type="presOf" srcId="{E34C9C23-1826-43A6-948F-B3715BD61D7C}" destId="{9DD86AEA-6A04-4AB8-907A-FE0DD6C00227}" srcOrd="0" destOrd="0" presId="urn:microsoft.com/office/officeart/2005/8/layout/radial6"/>
    <dgm:cxn modelId="{46433354-6D09-4A50-AA4C-F0AD1ADA7523}" type="presOf" srcId="{64930F43-B58B-4D83-9BA8-1FC210059E42}" destId="{94116EFB-E25A-495F-B6B5-24F570CE4DEA}" srcOrd="0" destOrd="0" presId="urn:microsoft.com/office/officeart/2005/8/layout/radial6"/>
    <dgm:cxn modelId="{63009575-DD21-4E1B-8CBD-D6A04E3A0A4B}" srcId="{4ED412BF-7A2E-4058-8C2C-DC5A3057D178}" destId="{B054F97C-2E16-4C87-A3BE-98C3F6DF636C}" srcOrd="2" destOrd="0" parTransId="{2147E77C-4BFD-43F1-8CBF-95170626189F}" sibTransId="{ABFDE84D-E6EB-4035-83A0-1AD53CF9D933}"/>
    <dgm:cxn modelId="{35147F8F-A806-48CA-8936-F8E5FD247C42}" srcId="{D9FCF0A6-1B31-4223-A720-1DE4C04A17BE}" destId="{4ED412BF-7A2E-4058-8C2C-DC5A3057D178}" srcOrd="0" destOrd="0" parTransId="{CC22E6AB-DEFC-43CC-9335-9D00A4EBDCC8}" sibTransId="{331FF569-E092-46CF-93AC-C6166A1231A1}"/>
    <dgm:cxn modelId="{335E1A9D-15E5-4780-A7B9-92D33A5F86B2}" type="presOf" srcId="{ABFDE84D-E6EB-4035-83A0-1AD53CF9D933}" destId="{572F7E9B-0615-4CA4-BBE3-F12C966C2846}" srcOrd="0" destOrd="0" presId="urn:microsoft.com/office/officeart/2005/8/layout/radial6"/>
    <dgm:cxn modelId="{276AE4AF-8535-4CB6-9794-671AC6A73F9F}" type="presOf" srcId="{0CE81BF9-7AAC-4CC9-8D35-8B5A18E76C21}" destId="{E1EC2D47-03A4-4A66-AE9F-B9BBDA91B496}" srcOrd="0" destOrd="0" presId="urn:microsoft.com/office/officeart/2005/8/layout/radial6"/>
    <dgm:cxn modelId="{C64E25B3-83CF-4090-BD44-F0DD7EF6FC3C}" type="presOf" srcId="{83C63C4A-0B3E-4854-85CE-F94C8ED5B052}" destId="{DEFD6352-4EC1-4C87-B6AF-6D3F86AB55C8}" srcOrd="0" destOrd="0" presId="urn:microsoft.com/office/officeart/2005/8/layout/radial6"/>
    <dgm:cxn modelId="{2CAA46CC-985C-4EAB-BDE3-1EE1CEDDBF4A}" type="presOf" srcId="{4ED412BF-7A2E-4058-8C2C-DC5A3057D178}" destId="{3D9D3268-3CE2-4F4A-9CB2-9E34C536AD75}" srcOrd="0" destOrd="0" presId="urn:microsoft.com/office/officeart/2005/8/layout/radial6"/>
    <dgm:cxn modelId="{FAA936E0-2F49-4A81-9D9D-785D8D1C1B91}" type="presOf" srcId="{61F9DE3B-0491-4897-B09D-1F06EE02862B}" destId="{659CD2AF-A2AF-4165-8D2E-727DBF2918CE}" srcOrd="0" destOrd="0" presId="urn:microsoft.com/office/officeart/2005/8/layout/radial6"/>
    <dgm:cxn modelId="{E7871EE2-D70A-491A-85BB-5315BB5A5722}" type="presOf" srcId="{B054F97C-2E16-4C87-A3BE-98C3F6DF636C}" destId="{B0FCF45C-1107-40AF-AEF9-A8E2DBD86F61}" srcOrd="0" destOrd="0" presId="urn:microsoft.com/office/officeart/2005/8/layout/radial6"/>
    <dgm:cxn modelId="{EA09A5F6-1203-43F6-B069-3887B6BAFFCA}" srcId="{4ED412BF-7A2E-4058-8C2C-DC5A3057D178}" destId="{61F9DE3B-0491-4897-B09D-1F06EE02862B}" srcOrd="0" destOrd="0" parTransId="{FF970BD1-B7CB-4F99-B5D0-84CCC83CF7EA}" sibTransId="{83C63C4A-0B3E-4854-85CE-F94C8ED5B052}"/>
    <dgm:cxn modelId="{BFD93015-7071-4A8B-9BAC-F64A6AE3C678}" type="presParOf" srcId="{07DA34C5-34B0-403F-97E6-617CFB193F01}" destId="{3D9D3268-3CE2-4F4A-9CB2-9E34C536AD75}" srcOrd="0" destOrd="0" presId="urn:microsoft.com/office/officeart/2005/8/layout/radial6"/>
    <dgm:cxn modelId="{B9941D6F-66DA-4230-BDC7-2600995EB583}" type="presParOf" srcId="{07DA34C5-34B0-403F-97E6-617CFB193F01}" destId="{659CD2AF-A2AF-4165-8D2E-727DBF2918CE}" srcOrd="1" destOrd="0" presId="urn:microsoft.com/office/officeart/2005/8/layout/radial6"/>
    <dgm:cxn modelId="{D54B8021-34AA-4803-8276-3C5455AE40C1}" type="presParOf" srcId="{07DA34C5-34B0-403F-97E6-617CFB193F01}" destId="{15FBD565-B60F-4C7A-8E04-983454F7DE2C}" srcOrd="2" destOrd="0" presId="urn:microsoft.com/office/officeart/2005/8/layout/radial6"/>
    <dgm:cxn modelId="{8E2DA65A-53C1-45B4-B723-5E13264F4F2E}" type="presParOf" srcId="{07DA34C5-34B0-403F-97E6-617CFB193F01}" destId="{DEFD6352-4EC1-4C87-B6AF-6D3F86AB55C8}" srcOrd="3" destOrd="0" presId="urn:microsoft.com/office/officeart/2005/8/layout/radial6"/>
    <dgm:cxn modelId="{7156FB03-118B-4E43-88FA-27D54DAB04DB}" type="presParOf" srcId="{07DA34C5-34B0-403F-97E6-617CFB193F01}" destId="{9DD86AEA-6A04-4AB8-907A-FE0DD6C00227}" srcOrd="4" destOrd="0" presId="urn:microsoft.com/office/officeart/2005/8/layout/radial6"/>
    <dgm:cxn modelId="{F1A9D15E-FB39-4D4E-B2DF-8E5EB42CE463}" type="presParOf" srcId="{07DA34C5-34B0-403F-97E6-617CFB193F01}" destId="{51A74FBA-AB75-47C9-AACE-E5386E5FBB85}" srcOrd="5" destOrd="0" presId="urn:microsoft.com/office/officeart/2005/8/layout/radial6"/>
    <dgm:cxn modelId="{F2BF41F7-64A4-45AD-AE3F-1B24106791F4}" type="presParOf" srcId="{07DA34C5-34B0-403F-97E6-617CFB193F01}" destId="{E1EC2D47-03A4-4A66-AE9F-B9BBDA91B496}" srcOrd="6" destOrd="0" presId="urn:microsoft.com/office/officeart/2005/8/layout/radial6"/>
    <dgm:cxn modelId="{454F136F-0A92-4917-BDBF-4826CBD049B7}" type="presParOf" srcId="{07DA34C5-34B0-403F-97E6-617CFB193F01}" destId="{B0FCF45C-1107-40AF-AEF9-A8E2DBD86F61}" srcOrd="7" destOrd="0" presId="urn:microsoft.com/office/officeart/2005/8/layout/radial6"/>
    <dgm:cxn modelId="{89FB263D-7B5A-4157-A010-4B23F608288B}" type="presParOf" srcId="{07DA34C5-34B0-403F-97E6-617CFB193F01}" destId="{E84FAAEB-63EA-466C-BAE6-BF1809E827CC}" srcOrd="8" destOrd="0" presId="urn:microsoft.com/office/officeart/2005/8/layout/radial6"/>
    <dgm:cxn modelId="{AE7882E8-4FC1-4CD6-A3F6-3AD2A18E4F86}" type="presParOf" srcId="{07DA34C5-34B0-403F-97E6-617CFB193F01}" destId="{572F7E9B-0615-4CA4-BBE3-F12C966C2846}" srcOrd="9" destOrd="0" presId="urn:microsoft.com/office/officeart/2005/8/layout/radial6"/>
    <dgm:cxn modelId="{91E959A8-B98B-4EF0-A238-88944AFC52FB}" type="presParOf" srcId="{07DA34C5-34B0-403F-97E6-617CFB193F01}" destId="{94116EFB-E25A-495F-B6B5-24F570CE4DEA}" srcOrd="10" destOrd="0" presId="urn:microsoft.com/office/officeart/2005/8/layout/radial6"/>
    <dgm:cxn modelId="{0C73D617-8A27-456E-8FC2-0A64A2914D44}" type="presParOf" srcId="{07DA34C5-34B0-403F-97E6-617CFB193F01}" destId="{073CF779-8235-43D9-8DA2-B0D1BE8FCB77}" srcOrd="11" destOrd="0" presId="urn:microsoft.com/office/officeart/2005/8/layout/radial6"/>
    <dgm:cxn modelId="{140861C7-3508-446E-84BC-A540B0E5D21D}" type="presParOf" srcId="{07DA34C5-34B0-403F-97E6-617CFB193F01}" destId="{4912E309-0022-4992-A7C3-B86207B720A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D087B-6D1E-45F4-BAFA-E32151FCBBDF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Enfoque de derechos/Ciencias del desarrollo</a:t>
          </a:r>
          <a:endParaRPr lang="es-ES" sz="1900" kern="1200" dirty="0"/>
        </a:p>
      </dsp:txBody>
      <dsp:txXfrm>
        <a:off x="916483" y="1984"/>
        <a:ext cx="2030015" cy="1218009"/>
      </dsp:txXfrm>
    </dsp:sp>
    <dsp:sp modelId="{13F2F815-56F9-4897-B299-2896A452D7D2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Iatrogenia</a:t>
          </a:r>
          <a:endParaRPr lang="es-ES" sz="1900" kern="1200" dirty="0"/>
        </a:p>
      </dsp:txBody>
      <dsp:txXfrm>
        <a:off x="3149500" y="1984"/>
        <a:ext cx="2030015" cy="1218009"/>
      </dsp:txXfrm>
    </dsp:sp>
    <dsp:sp modelId="{7A6866C2-6B52-4B55-9AD3-A5A0A9B4DDF6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Intervenciones basadas en evidencia</a:t>
          </a:r>
          <a:endParaRPr lang="es-ES" sz="1900" kern="1200" dirty="0"/>
        </a:p>
      </dsp:txBody>
      <dsp:txXfrm>
        <a:off x="916483" y="1422995"/>
        <a:ext cx="2030015" cy="1218009"/>
      </dsp:txXfrm>
    </dsp:sp>
    <dsp:sp modelId="{D222C631-9928-48B4-8767-77BE5FFC5780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NNA, familia, comunidad</a:t>
          </a:r>
          <a:endParaRPr lang="es-ES" sz="1900" kern="1200" dirty="0"/>
        </a:p>
      </dsp:txBody>
      <dsp:txXfrm>
        <a:off x="3149500" y="1422995"/>
        <a:ext cx="2030015" cy="1218009"/>
      </dsp:txXfrm>
    </dsp:sp>
    <dsp:sp modelId="{EB5B5E52-78E1-467E-BF65-E1C12A64DFA5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Equipos no solo profesionales</a:t>
          </a:r>
          <a:endParaRPr lang="es-ES" sz="1900" kern="1200" dirty="0"/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0970-0F95-4FBB-AAE0-2FD5F3A69B38}">
      <dsp:nvSpPr>
        <dsp:cNvPr id="0" name=""/>
        <dsp:cNvSpPr/>
      </dsp:nvSpPr>
      <dsp:spPr>
        <a:xfrm>
          <a:off x="1198721" y="224936"/>
          <a:ext cx="2906868" cy="290686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Involucrar a NNA en </a:t>
          </a:r>
          <a:r>
            <a:rPr lang="es-CL" sz="1800" kern="1200" dirty="0" err="1"/>
            <a:t>act</a:t>
          </a:r>
          <a:r>
            <a:rPr lang="es-CL" sz="1800" kern="1200" dirty="0"/>
            <a:t>. sexual</a:t>
          </a:r>
          <a:endParaRPr lang="es-ES" sz="1800" kern="1200" dirty="0"/>
        </a:p>
      </dsp:txBody>
      <dsp:txXfrm>
        <a:off x="2730710" y="840915"/>
        <a:ext cx="1038167" cy="865139"/>
      </dsp:txXfrm>
    </dsp:sp>
    <dsp:sp modelId="{C4E6E8CD-E789-4705-AE7B-9B0E917AC053}">
      <dsp:nvSpPr>
        <dsp:cNvPr id="0" name=""/>
        <dsp:cNvSpPr/>
      </dsp:nvSpPr>
      <dsp:spPr>
        <a:xfrm>
          <a:off x="1138853" y="328753"/>
          <a:ext cx="2906868" cy="290686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Diferencias jerárquicas</a:t>
          </a:r>
          <a:endParaRPr lang="es-ES" sz="1800" kern="1200" dirty="0"/>
        </a:p>
      </dsp:txBody>
      <dsp:txXfrm>
        <a:off x="1830965" y="2214757"/>
        <a:ext cx="1557251" cy="761322"/>
      </dsp:txXfrm>
    </dsp:sp>
    <dsp:sp modelId="{6B2D3679-4008-4858-B5C8-10779A4154DA}">
      <dsp:nvSpPr>
        <dsp:cNvPr id="0" name=""/>
        <dsp:cNvSpPr/>
      </dsp:nvSpPr>
      <dsp:spPr>
        <a:xfrm>
          <a:off x="1078985" y="224936"/>
          <a:ext cx="2906868" cy="29068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Maniobras coercitivas</a:t>
          </a:r>
          <a:endParaRPr lang="es-ES" sz="1800" kern="1200" dirty="0"/>
        </a:p>
      </dsp:txBody>
      <dsp:txXfrm>
        <a:off x="1415698" y="840915"/>
        <a:ext cx="1038167" cy="865139"/>
      </dsp:txXfrm>
    </dsp:sp>
    <dsp:sp modelId="{2D3C25E3-4333-4B5C-BE35-E17F7B46874A}">
      <dsp:nvSpPr>
        <dsp:cNvPr id="0" name=""/>
        <dsp:cNvSpPr/>
      </dsp:nvSpPr>
      <dsp:spPr>
        <a:xfrm>
          <a:off x="1019012" y="44987"/>
          <a:ext cx="3266766" cy="32667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1155D-D0E5-450D-9B78-5A2A6AE7A914}">
      <dsp:nvSpPr>
        <dsp:cNvPr id="0" name=""/>
        <dsp:cNvSpPr/>
      </dsp:nvSpPr>
      <dsp:spPr>
        <a:xfrm>
          <a:off x="958904" y="148620"/>
          <a:ext cx="3266766" cy="32667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19E6D-22C0-429B-A0F8-9937EB414413}">
      <dsp:nvSpPr>
        <dsp:cNvPr id="0" name=""/>
        <dsp:cNvSpPr/>
      </dsp:nvSpPr>
      <dsp:spPr>
        <a:xfrm>
          <a:off x="898797" y="44987"/>
          <a:ext cx="3266766" cy="32667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F5F27-F0FF-4C77-97EE-DAF1170AAC46}">
      <dsp:nvSpPr>
        <dsp:cNvPr id="0" name=""/>
        <dsp:cNvSpPr/>
      </dsp:nvSpPr>
      <dsp:spPr>
        <a:xfrm>
          <a:off x="1471908" y="332"/>
          <a:ext cx="896270" cy="89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67% más de 15 años</a:t>
          </a:r>
          <a:endParaRPr lang="es-ES" sz="1100" kern="1200" dirty="0"/>
        </a:p>
      </dsp:txBody>
      <dsp:txXfrm>
        <a:off x="1603164" y="131588"/>
        <a:ext cx="633758" cy="633758"/>
      </dsp:txXfrm>
    </dsp:sp>
    <dsp:sp modelId="{3F7D8DB8-E53B-47F4-AF63-5F17D7463B51}">
      <dsp:nvSpPr>
        <dsp:cNvPr id="0" name=""/>
        <dsp:cNvSpPr/>
      </dsp:nvSpPr>
      <dsp:spPr>
        <a:xfrm rot="2160000">
          <a:off x="2339867" y="688815"/>
          <a:ext cx="238317" cy="30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346694" y="728301"/>
        <a:ext cx="166822" cy="181495"/>
      </dsp:txXfrm>
    </dsp:sp>
    <dsp:sp modelId="{20D1D1EB-00D1-4BEE-AC4B-5CA5C8F88C43}">
      <dsp:nvSpPr>
        <dsp:cNvPr id="0" name=""/>
        <dsp:cNvSpPr/>
      </dsp:nvSpPr>
      <dsp:spPr>
        <a:xfrm>
          <a:off x="2560786" y="791448"/>
          <a:ext cx="896270" cy="89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70% mujeres</a:t>
          </a:r>
          <a:endParaRPr lang="es-ES" sz="1100" kern="1200" dirty="0"/>
        </a:p>
      </dsp:txBody>
      <dsp:txXfrm>
        <a:off x="2692042" y="922704"/>
        <a:ext cx="633758" cy="633758"/>
      </dsp:txXfrm>
    </dsp:sp>
    <dsp:sp modelId="{3DA68316-E802-4919-A487-90AC9D30C64A}">
      <dsp:nvSpPr>
        <dsp:cNvPr id="0" name=""/>
        <dsp:cNvSpPr/>
      </dsp:nvSpPr>
      <dsp:spPr>
        <a:xfrm rot="6480000">
          <a:off x="2683890" y="1721949"/>
          <a:ext cx="238317" cy="30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730684" y="1748449"/>
        <a:ext cx="166822" cy="181495"/>
      </dsp:txXfrm>
    </dsp:sp>
    <dsp:sp modelId="{19B3C0E3-A2CC-477C-8802-BFB39C863F2E}">
      <dsp:nvSpPr>
        <dsp:cNvPr id="0" name=""/>
        <dsp:cNvSpPr/>
      </dsp:nvSpPr>
      <dsp:spPr>
        <a:xfrm>
          <a:off x="2144872" y="2071501"/>
          <a:ext cx="896270" cy="89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59% no asiste al </a:t>
          </a:r>
          <a:r>
            <a:rPr lang="es-CL" sz="1100" kern="1200" dirty="0" err="1"/>
            <a:t>sist</a:t>
          </a:r>
          <a:r>
            <a:rPr lang="es-CL" sz="1100" kern="1200" dirty="0"/>
            <a:t> </a:t>
          </a:r>
          <a:r>
            <a:rPr lang="es-CL" sz="1100" kern="1200" dirty="0" err="1"/>
            <a:t>educ</a:t>
          </a:r>
          <a:endParaRPr lang="es-ES" sz="1100" kern="1200" dirty="0"/>
        </a:p>
      </dsp:txBody>
      <dsp:txXfrm>
        <a:off x="2276128" y="2202757"/>
        <a:ext cx="633758" cy="633758"/>
      </dsp:txXfrm>
    </dsp:sp>
    <dsp:sp modelId="{001AFBE2-1DDC-4A5F-818C-43932A103125}">
      <dsp:nvSpPr>
        <dsp:cNvPr id="0" name=""/>
        <dsp:cNvSpPr/>
      </dsp:nvSpPr>
      <dsp:spPr>
        <a:xfrm rot="10800000">
          <a:off x="1807629" y="2368390"/>
          <a:ext cx="238317" cy="30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1879124" y="2428888"/>
        <a:ext cx="166822" cy="181495"/>
      </dsp:txXfrm>
    </dsp:sp>
    <dsp:sp modelId="{54080A31-F84A-482D-8B85-DA594AA2B04C}">
      <dsp:nvSpPr>
        <dsp:cNvPr id="0" name=""/>
        <dsp:cNvSpPr/>
      </dsp:nvSpPr>
      <dsp:spPr>
        <a:xfrm>
          <a:off x="798945" y="2071501"/>
          <a:ext cx="896270" cy="89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67% familias indigentes</a:t>
          </a:r>
          <a:endParaRPr lang="es-ES" sz="1100" kern="1200" dirty="0"/>
        </a:p>
      </dsp:txBody>
      <dsp:txXfrm>
        <a:off x="930201" y="2202757"/>
        <a:ext cx="633758" cy="633758"/>
      </dsp:txXfrm>
    </dsp:sp>
    <dsp:sp modelId="{A8240C4E-E278-46FB-9130-8E80F26023B7}">
      <dsp:nvSpPr>
        <dsp:cNvPr id="0" name=""/>
        <dsp:cNvSpPr/>
      </dsp:nvSpPr>
      <dsp:spPr>
        <a:xfrm rot="15120000">
          <a:off x="922048" y="1734779"/>
          <a:ext cx="238317" cy="30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968842" y="1829275"/>
        <a:ext cx="166822" cy="181495"/>
      </dsp:txXfrm>
    </dsp:sp>
    <dsp:sp modelId="{C43901B2-F936-4F61-9DBE-A2DDB014F5A2}">
      <dsp:nvSpPr>
        <dsp:cNvPr id="0" name=""/>
        <dsp:cNvSpPr/>
      </dsp:nvSpPr>
      <dsp:spPr>
        <a:xfrm>
          <a:off x="383030" y="791448"/>
          <a:ext cx="896270" cy="89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11% 12 años o menos</a:t>
          </a:r>
          <a:endParaRPr lang="es-ES" sz="1100" kern="1200" dirty="0"/>
        </a:p>
      </dsp:txBody>
      <dsp:txXfrm>
        <a:off x="514286" y="922704"/>
        <a:ext cx="633758" cy="633758"/>
      </dsp:txXfrm>
    </dsp:sp>
    <dsp:sp modelId="{4870A393-9A94-44E6-B9B9-FFAEF1A6CFD7}">
      <dsp:nvSpPr>
        <dsp:cNvPr id="0" name=""/>
        <dsp:cNvSpPr/>
      </dsp:nvSpPr>
      <dsp:spPr>
        <a:xfrm rot="19440000">
          <a:off x="1250989" y="696744"/>
          <a:ext cx="238317" cy="302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257816" y="778254"/>
        <a:ext cx="166822" cy="181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2E309-0022-4992-A7C3-B86207B720A1}">
      <dsp:nvSpPr>
        <dsp:cNvPr id="0" name=""/>
        <dsp:cNvSpPr/>
      </dsp:nvSpPr>
      <dsp:spPr>
        <a:xfrm>
          <a:off x="764433" y="486434"/>
          <a:ext cx="3247325" cy="3247325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F7E9B-0615-4CA4-BBE3-F12C966C2846}">
      <dsp:nvSpPr>
        <dsp:cNvPr id="0" name=""/>
        <dsp:cNvSpPr/>
      </dsp:nvSpPr>
      <dsp:spPr>
        <a:xfrm>
          <a:off x="764433" y="486434"/>
          <a:ext cx="3247325" cy="3247325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C2D47-03A4-4A66-AE9F-B9BBDA91B496}">
      <dsp:nvSpPr>
        <dsp:cNvPr id="0" name=""/>
        <dsp:cNvSpPr/>
      </dsp:nvSpPr>
      <dsp:spPr>
        <a:xfrm>
          <a:off x="764433" y="486434"/>
          <a:ext cx="3247325" cy="3247325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D6352-4EC1-4C87-B6AF-6D3F86AB55C8}">
      <dsp:nvSpPr>
        <dsp:cNvPr id="0" name=""/>
        <dsp:cNvSpPr/>
      </dsp:nvSpPr>
      <dsp:spPr>
        <a:xfrm>
          <a:off x="764433" y="486434"/>
          <a:ext cx="3247325" cy="3247325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D3268-3CE2-4F4A-9CB2-9E34C536AD75}">
      <dsp:nvSpPr>
        <dsp:cNvPr id="0" name=""/>
        <dsp:cNvSpPr/>
      </dsp:nvSpPr>
      <dsp:spPr>
        <a:xfrm>
          <a:off x="1641815" y="1363817"/>
          <a:ext cx="1492559" cy="1492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Causales 2014</a:t>
          </a:r>
          <a:endParaRPr lang="es-ES" sz="2200" kern="1200" dirty="0"/>
        </a:p>
      </dsp:txBody>
      <dsp:txXfrm>
        <a:off x="1860395" y="1582397"/>
        <a:ext cx="1055399" cy="1055399"/>
      </dsp:txXfrm>
    </dsp:sp>
    <dsp:sp modelId="{659CD2AF-A2AF-4165-8D2E-727DBF2918CE}">
      <dsp:nvSpPr>
        <dsp:cNvPr id="0" name=""/>
        <dsp:cNvSpPr/>
      </dsp:nvSpPr>
      <dsp:spPr>
        <a:xfrm>
          <a:off x="1865699" y="1651"/>
          <a:ext cx="1044792" cy="104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Negligencia 40%</a:t>
          </a:r>
          <a:endParaRPr lang="es-ES" sz="1100" kern="1200" dirty="0"/>
        </a:p>
      </dsp:txBody>
      <dsp:txXfrm>
        <a:off x="2018705" y="154657"/>
        <a:ext cx="738780" cy="738780"/>
      </dsp:txXfrm>
    </dsp:sp>
    <dsp:sp modelId="{9DD86AEA-6A04-4AB8-907A-FE0DD6C00227}">
      <dsp:nvSpPr>
        <dsp:cNvPr id="0" name=""/>
        <dsp:cNvSpPr/>
      </dsp:nvSpPr>
      <dsp:spPr>
        <a:xfrm>
          <a:off x="3451750" y="1587701"/>
          <a:ext cx="1044792" cy="104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Maltrato 32%</a:t>
          </a:r>
          <a:endParaRPr lang="es-ES" sz="1100" kern="1200" dirty="0"/>
        </a:p>
      </dsp:txBody>
      <dsp:txXfrm>
        <a:off x="3604756" y="1740707"/>
        <a:ext cx="738780" cy="738780"/>
      </dsp:txXfrm>
    </dsp:sp>
    <dsp:sp modelId="{B0FCF45C-1107-40AF-AEF9-A8E2DBD86F61}">
      <dsp:nvSpPr>
        <dsp:cNvPr id="0" name=""/>
        <dsp:cNvSpPr/>
      </dsp:nvSpPr>
      <dsp:spPr>
        <a:xfrm>
          <a:off x="1865700" y="3173751"/>
          <a:ext cx="1044792" cy="104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Abuso sexual (9,2%)</a:t>
          </a:r>
          <a:endParaRPr lang="es-ES" sz="1100" kern="1200" dirty="0"/>
        </a:p>
      </dsp:txBody>
      <dsp:txXfrm>
        <a:off x="2018706" y="3326757"/>
        <a:ext cx="738780" cy="738780"/>
      </dsp:txXfrm>
    </dsp:sp>
    <dsp:sp modelId="{94116EFB-E25A-495F-B6B5-24F570CE4DEA}">
      <dsp:nvSpPr>
        <dsp:cNvPr id="0" name=""/>
        <dsp:cNvSpPr/>
      </dsp:nvSpPr>
      <dsp:spPr>
        <a:xfrm>
          <a:off x="279649" y="1587701"/>
          <a:ext cx="1044792" cy="1044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Otras causales</a:t>
          </a:r>
          <a:endParaRPr lang="es-ES" sz="1100" kern="1200" dirty="0"/>
        </a:p>
      </dsp:txBody>
      <dsp:txXfrm>
        <a:off x="432655" y="1740707"/>
        <a:ext cx="738780" cy="738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9EAF-7BF7-462C-9E95-214C33AE1C00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35E1-E5B9-451B-8756-DCD1F27C71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92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735E1-E5B9-451B-8756-DCD1F27C717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2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7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98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52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74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05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22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0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6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12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03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7BF0-16DD-47E0-B0B9-4377A156E1B3}" type="datetimeFigureOut">
              <a:rPr lang="es-ES" smtClean="0"/>
              <a:pPr/>
              <a:t>10/08/2018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05EF-91ED-4BE8-B5B6-80606054AD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30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rofaundezg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9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9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diagramLayout" Target="../diagrams/layout3.xml"/><Relationship Id="rId5" Type="http://schemas.openxmlformats.org/officeDocument/2006/relationships/image" Target="../media/image8.jpeg"/><Relationship Id="rId10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openxmlformats.org/officeDocument/2006/relationships/image" Target="../media/image11.png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Algunas vulneraciones de derecho específicas y recomendaciones para su intervención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28" y="4948630"/>
            <a:ext cx="6400800" cy="1752600"/>
          </a:xfrm>
        </p:spPr>
        <p:txBody>
          <a:bodyPr/>
          <a:lstStyle/>
          <a:p>
            <a:r>
              <a:rPr lang="es-CL" dirty="0"/>
              <a:t>Rocío </a:t>
            </a:r>
            <a:r>
              <a:rPr lang="es-CL" dirty="0" err="1"/>
              <a:t>Faúndez</a:t>
            </a:r>
            <a:r>
              <a:rPr lang="es-CL" dirty="0"/>
              <a:t> G.</a:t>
            </a:r>
          </a:p>
          <a:p>
            <a:r>
              <a:rPr lang="es-CL" dirty="0">
                <a:hlinkClick r:id="rId2"/>
              </a:rPr>
              <a:t>rofaundezg@gmail.com</a:t>
            </a:r>
            <a:endParaRPr lang="es-CL" dirty="0"/>
          </a:p>
          <a:p>
            <a:r>
              <a:rPr lang="es-CL" dirty="0"/>
              <a:t>11 de agosto, 2017.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23563"/>
            <a:ext cx="1886663" cy="124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563"/>
            <a:ext cx="1670374" cy="125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7" y="-7831"/>
            <a:ext cx="2538962" cy="163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2784"/>
            <a:ext cx="2109524" cy="158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2" y="3429000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08" y="3933056"/>
            <a:ext cx="2344956" cy="175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" y="5086952"/>
            <a:ext cx="2576559" cy="175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919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Lecciones a partir de Programa Familia (ONG Raíces)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86691" y="6257341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000" dirty="0"/>
              <a:t>Poblete, L. y P. </a:t>
            </a:r>
            <a:r>
              <a:rPr lang="es-ES" sz="1000" dirty="0" err="1"/>
              <a:t>Grundstrong</a:t>
            </a:r>
            <a:r>
              <a:rPr lang="es-ES" sz="1000" dirty="0"/>
              <a:t> (2015) </a:t>
            </a:r>
            <a:r>
              <a:rPr lang="es-ES" sz="1000" i="1" dirty="0"/>
              <a:t>Experiencia familiar reparadora desde el vínculo afectivo y reparador. Intervención familiar-Restitución de derechos de niños, niñas y adolescentes víctimas de explotación sexual comercial</a:t>
            </a:r>
            <a:r>
              <a:rPr lang="es-ES" sz="1000" dirty="0"/>
              <a:t>. ONG Raíces-Fundación San Carlos de Maipo. Reflexiones generales. Un camino de aprendizajes, transformaciones y desafíos, pp. 28-40.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699792" y="3440602"/>
            <a:ext cx="2448272" cy="2580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6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51520" y="2101498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Foco familiar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765653" y="4525167"/>
            <a:ext cx="1296144" cy="12961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012160" y="4740485"/>
            <a:ext cx="1525073" cy="15259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Empatía y </a:t>
            </a:r>
            <a:r>
              <a:rPr lang="es-CL" b="1" dirty="0" err="1">
                <a:solidFill>
                  <a:schemeClr val="tx1"/>
                </a:solidFill>
              </a:rPr>
              <a:t>responsabilización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65853" y="1772816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CLAVES DEL PROCESO DE INTERVENCIÓN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949174" y="424990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Familias que no adhieren? Trabajo/resistencia</a:t>
            </a:r>
            <a:endParaRPr lang="es-ES" b="1" dirty="0"/>
          </a:p>
        </p:txBody>
      </p:sp>
      <p:sp>
        <p:nvSpPr>
          <p:cNvPr id="27" name="26 Elipse"/>
          <p:cNvSpPr/>
          <p:nvPr/>
        </p:nvSpPr>
        <p:spPr>
          <a:xfrm>
            <a:off x="6124104" y="908720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949565" y="3326579"/>
            <a:ext cx="159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Aproximación: enfoque vincular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2632822" y="2056026"/>
            <a:ext cx="1656184" cy="10116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CLAVES DE LA METODOLOGÍA</a:t>
            </a:r>
            <a:endParaRPr lang="es-ES" b="1" dirty="0"/>
          </a:p>
        </p:txBody>
      </p:sp>
      <p:sp>
        <p:nvSpPr>
          <p:cNvPr id="15" name="14 Rectángulo"/>
          <p:cNvSpPr/>
          <p:nvPr/>
        </p:nvSpPr>
        <p:spPr>
          <a:xfrm>
            <a:off x="2949174" y="4118506"/>
            <a:ext cx="2016224" cy="12547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chemeClr val="tx1"/>
                </a:solidFill>
              </a:rPr>
              <a:t>Responsabilización</a:t>
            </a:r>
            <a:r>
              <a:rPr lang="es-CL" b="1" dirty="0">
                <a:solidFill>
                  <a:schemeClr val="tx1"/>
                </a:solidFill>
              </a:rPr>
              <a:t> vs. </a:t>
            </a:r>
            <a:r>
              <a:rPr lang="es-CL" b="1" dirty="0" err="1">
                <a:solidFill>
                  <a:schemeClr val="tx1"/>
                </a:solidFill>
              </a:rPr>
              <a:t>culpabilización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949565" y="3228623"/>
            <a:ext cx="1597090" cy="102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Técnicas grupales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36075" y="2561871"/>
            <a:ext cx="1575106" cy="1011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Técnicas vivenciales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228184" y="5032079"/>
            <a:ext cx="1080120" cy="98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Foco en recursos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300192" y="1268760"/>
            <a:ext cx="1237041" cy="87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Estrategia integrada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965398" y="2622859"/>
            <a:ext cx="1046762" cy="889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Alto nivel de </a:t>
            </a:r>
            <a:r>
              <a:rPr lang="es-CL" b="1" dirty="0" err="1">
                <a:solidFill>
                  <a:schemeClr val="tx1"/>
                </a:solidFill>
              </a:rPr>
              <a:t>estructu</a:t>
            </a:r>
            <a:r>
              <a:rPr lang="es-CL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ración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2354"/>
            <a:ext cx="8229600" cy="1143000"/>
          </a:xfrm>
        </p:spPr>
        <p:txBody>
          <a:bodyPr/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3. Maltrato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40249"/>
            <a:ext cx="7056784" cy="54571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34605" y="894702"/>
            <a:ext cx="4320480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78621" y="1036684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Acción, omisión o trato negligente, no accidental, que priva al niño de sus derechos y su bienestar, que amenaza y/o interfiere su ordenado desarrollo físico, psíquico o social y cuyos autores pueden ser personas, instituciones o la propia sociedad (bases técnicas PRM SENAME).</a:t>
            </a:r>
          </a:p>
        </p:txBody>
      </p:sp>
      <p:sp>
        <p:nvSpPr>
          <p:cNvPr id="14" name="13 Esquina doblada"/>
          <p:cNvSpPr/>
          <p:nvPr/>
        </p:nvSpPr>
        <p:spPr>
          <a:xfrm>
            <a:off x="6706406" y="3068960"/>
            <a:ext cx="2376264" cy="22244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squina doblada"/>
          <p:cNvSpPr/>
          <p:nvPr/>
        </p:nvSpPr>
        <p:spPr>
          <a:xfrm>
            <a:off x="4558145" y="1354615"/>
            <a:ext cx="1958071" cy="18064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778414" y="3440602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35.836 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</a:rPr>
              <a:t>NNA en sistema SENAME por maltrato (2012)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16016" y="1639661"/>
            <a:ext cx="1584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43,5% </a:t>
            </a:r>
            <a:r>
              <a:rPr lang="es-CL" sz="1600" dirty="0">
                <a:solidFill>
                  <a:schemeClr val="bg1"/>
                </a:solidFill>
              </a:rPr>
              <a:t>ingresos anuales a SENAME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" y="3629522"/>
            <a:ext cx="6357937" cy="2805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20 CuadroTexto"/>
          <p:cNvSpPr txBox="1"/>
          <p:nvPr/>
        </p:nvSpPr>
        <p:spPr>
          <a:xfrm>
            <a:off x="1043608" y="6597352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000" dirty="0"/>
              <a:t>Larraín, S. y C. Bascuñán (2012) </a:t>
            </a:r>
            <a:r>
              <a:rPr lang="es-ES" sz="1000" i="1" dirty="0"/>
              <a:t>Cuarto estudio Maltrato infantil. </a:t>
            </a:r>
            <a:r>
              <a:rPr lang="es-ES" sz="1000" dirty="0"/>
              <a:t>UNICEF, Santiago de Chile.</a:t>
            </a:r>
          </a:p>
        </p:txBody>
      </p:sp>
    </p:spTree>
    <p:extLst>
      <p:ext uri="{BB962C8B-B14F-4D97-AF65-F5344CB8AC3E}">
        <p14:creationId xmlns:p14="http://schemas.microsoft.com/office/powerpoint/2010/main" val="213208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2508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¿Qué sabemos hoy? (evidencia)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40249"/>
            <a:ext cx="7056784" cy="54571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6591834"/>
            <a:ext cx="734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CL" sz="1000" dirty="0"/>
              <a:t>Ministerio de Salud (2013) </a:t>
            </a:r>
            <a:r>
              <a:rPr lang="es-CL" sz="1000" u="sng" dirty="0"/>
              <a:t>Guía clínica. Detección y primera respuesta a NNA víctimas de maltrato por parte de familiares o cuidadores.</a:t>
            </a:r>
            <a:endParaRPr lang="es-ES" sz="1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588790" y="4055934"/>
            <a:ext cx="2448272" cy="2580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13611" y="3868800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Estilo de apego seguro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8283" y="1282105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b="1" dirty="0">
                <a:solidFill>
                  <a:schemeClr val="tx1"/>
                </a:solidFill>
              </a:rPr>
              <a:t>Redes familiares y comunitarias</a:t>
            </a:r>
            <a:endParaRPr lang="es-ES" sz="1700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982664" y="2438940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2879812" y="2613481"/>
            <a:ext cx="1296144" cy="12961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Estilo de crianza autoritativo-recíproco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34887" y="1011942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FACTORES PROTECTORES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948830" y="475596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Cuidadores con afrontamiento adecuado del estrés</a:t>
            </a:r>
            <a:endParaRPr lang="es-ES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023828" y="299994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err="1"/>
              <a:t>Resiliencia</a:t>
            </a:r>
            <a:r>
              <a:rPr lang="es-CL" sz="1400" b="1" dirty="0"/>
              <a:t> parental</a:t>
            </a:r>
            <a:endParaRPr lang="es-ES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198688" y="2917161"/>
            <a:ext cx="15121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Cuidadores con conocimientos desarrollo</a:t>
            </a:r>
            <a:endParaRPr lang="es-ES" sz="1700" b="1" dirty="0"/>
          </a:p>
        </p:txBody>
      </p:sp>
      <p:sp>
        <p:nvSpPr>
          <p:cNvPr id="27" name="26 Elipse"/>
          <p:cNvSpPr/>
          <p:nvPr/>
        </p:nvSpPr>
        <p:spPr>
          <a:xfrm>
            <a:off x="6124104" y="908720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28184" y="1365068"/>
            <a:ext cx="15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Acceso a salud</a:t>
            </a:r>
            <a:endParaRPr lang="es-ES" b="1" dirty="0"/>
          </a:p>
        </p:txBody>
      </p:sp>
      <p:sp>
        <p:nvSpPr>
          <p:cNvPr id="13" name="12 Elipse"/>
          <p:cNvSpPr/>
          <p:nvPr/>
        </p:nvSpPr>
        <p:spPr>
          <a:xfrm>
            <a:off x="4608004" y="2159487"/>
            <a:ext cx="1898288" cy="191686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788024" y="2613481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Relaciones igualitarias de género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2656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40273"/>
            <a:ext cx="8229600" cy="1143000"/>
          </a:xfrm>
        </p:spPr>
        <p:txBody>
          <a:bodyPr/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Factores de riesgo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007"/>
            <a:ext cx="8622676" cy="535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0" y="6591834"/>
            <a:ext cx="734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CL" sz="1000" dirty="0"/>
              <a:t>Ministerio de Salud (2013) </a:t>
            </a:r>
            <a:r>
              <a:rPr lang="es-CL" sz="1000" u="sng" dirty="0"/>
              <a:t>Guía clínica. Detección y primera respuesta a NNA víctimas de maltrato por parte de familiares o cuidadores.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24812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40273"/>
            <a:ext cx="8229600" cy="1143000"/>
          </a:xfrm>
        </p:spPr>
        <p:txBody>
          <a:bodyPr/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Factores de riesgo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0" y="6591834"/>
            <a:ext cx="734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CL" sz="1000" dirty="0"/>
              <a:t>Ministerio de Salud (2013) </a:t>
            </a:r>
            <a:r>
              <a:rPr lang="es-CL" sz="1000" u="sng" dirty="0"/>
              <a:t>Guía clínica. Detección y primera respuesta a NNA víctimas de maltrato por parte de familiares o cuidadores.</a:t>
            </a:r>
            <a:endParaRPr lang="es-ES" sz="1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172120"/>
            <a:ext cx="8075973" cy="64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1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3800" dirty="0">
                <a:solidFill>
                  <a:srgbClr val="0070C0"/>
                </a:solidFill>
              </a:rPr>
              <a:t>Objetivos de la intervención SENAME </a:t>
            </a:r>
            <a:br>
              <a:rPr lang="es-CL" sz="3800" dirty="0">
                <a:solidFill>
                  <a:srgbClr val="0070C0"/>
                </a:solidFill>
              </a:rPr>
            </a:br>
            <a:r>
              <a:rPr lang="es-CL" sz="3800" dirty="0">
                <a:solidFill>
                  <a:srgbClr val="0070C0"/>
                </a:solidFill>
              </a:rPr>
              <a:t>en maltrato (Reparación)</a:t>
            </a:r>
            <a:endParaRPr lang="es-ES" sz="38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07504" y="1556792"/>
            <a:ext cx="4176464" cy="15121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Contribuir al proceso </a:t>
            </a:r>
            <a:r>
              <a:rPr lang="es-ES" b="1" dirty="0" err="1"/>
              <a:t>reparatorio</a:t>
            </a:r>
            <a:r>
              <a:rPr lang="es-ES" dirty="0"/>
              <a:t> del niño, niña o adolescente que ha sufrido maltrato físico o psicológico grave, constitutivo de delito, y/o agresión sexual infantil. </a:t>
            </a: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539552" y="3717032"/>
            <a:ext cx="8604448" cy="27363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3568" y="3769919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 • </a:t>
            </a:r>
            <a:r>
              <a:rPr lang="es-ES" sz="2000" b="1" dirty="0">
                <a:solidFill>
                  <a:schemeClr val="bg1"/>
                </a:solidFill>
              </a:rPr>
              <a:t> Interrumpir </a:t>
            </a:r>
            <a:r>
              <a:rPr lang="es-ES" sz="2000" dirty="0">
                <a:solidFill>
                  <a:schemeClr val="bg1"/>
                </a:solidFill>
              </a:rPr>
              <a:t>la situación de maltrato y/o abuso, constitutivo de delito, mediante la activación de mecanismos judiciales requeridos para resolver la situación legal de niño/a y facilitar el acceso a la red de justicia.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•  Favorecer el proceso de </a:t>
            </a:r>
            <a:r>
              <a:rPr lang="es-ES" sz="2000" b="1" dirty="0" err="1">
                <a:solidFill>
                  <a:schemeClr val="bg1"/>
                </a:solidFill>
              </a:rPr>
              <a:t>resignificación</a:t>
            </a:r>
            <a:r>
              <a:rPr lang="es-ES" sz="2000" dirty="0">
                <a:solidFill>
                  <a:schemeClr val="bg1"/>
                </a:solidFill>
              </a:rPr>
              <a:t> de la experiencia de maltrato o abuso en el niño, niña o adolescente y el adulto responsable.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•  Fortalecer  los  </a:t>
            </a:r>
            <a:r>
              <a:rPr lang="es-ES" sz="2000" b="1" dirty="0">
                <a:solidFill>
                  <a:schemeClr val="bg1"/>
                </a:solidFill>
              </a:rPr>
              <a:t>recursos  familiares  y  sociales  </a:t>
            </a:r>
            <a:r>
              <a:rPr lang="es-ES" sz="2000" dirty="0">
                <a:solidFill>
                  <a:schemeClr val="bg1"/>
                </a:solidFill>
              </a:rPr>
              <a:t>para  el  bienestar  psicológico  y  social del niño, niña o adolescente, víctima de maltrato y abusos.  </a:t>
            </a:r>
          </a:p>
        </p:txBody>
      </p:sp>
    </p:spTree>
    <p:extLst>
      <p:ext uri="{BB962C8B-B14F-4D97-AF65-F5344CB8AC3E}">
        <p14:creationId xmlns:p14="http://schemas.microsoft.com/office/powerpoint/2010/main" val="204198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110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Evidencia sobre intervenciones </a:t>
            </a:r>
            <a:r>
              <a:rPr lang="es-CL" sz="3600" dirty="0" err="1">
                <a:solidFill>
                  <a:srgbClr val="0070C0"/>
                </a:solidFill>
              </a:rPr>
              <a:t>reparatorias</a:t>
            </a:r>
            <a:r>
              <a:rPr lang="es-CL" sz="3600" dirty="0">
                <a:solidFill>
                  <a:srgbClr val="0070C0"/>
                </a:solidFill>
              </a:rPr>
              <a:t> en maltrato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359550"/>
            <a:ext cx="7056784" cy="52322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102702" y="182673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267744" y="3378635"/>
            <a:ext cx="2448272" cy="25806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6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Pautas de crianza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51520" y="2101498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Métodos de disciplina no violentos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765653" y="4525167"/>
            <a:ext cx="1296144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Programas para mejorar y apoyar rol parental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38678" y="1336215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INTERVENCIÓN SOCIAL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96818" y="42073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Programas de visita domiciliaria</a:t>
            </a:r>
            <a:endParaRPr lang="es-ES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20993" y="4803907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Educación de los padres y madres</a:t>
            </a:r>
            <a:endParaRPr lang="es-ES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990514" y="3378635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 padres y madres de NNA 3 a 12 años</a:t>
            </a:r>
            <a:endParaRPr lang="es-ES" b="1" dirty="0"/>
          </a:p>
        </p:txBody>
      </p:sp>
      <p:sp>
        <p:nvSpPr>
          <p:cNvPr id="27" name="26 Elipse"/>
          <p:cNvSpPr/>
          <p:nvPr/>
        </p:nvSpPr>
        <p:spPr>
          <a:xfrm>
            <a:off x="6124104" y="908720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28184" y="1365068"/>
            <a:ext cx="15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Material didáctico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0" y="6591834"/>
            <a:ext cx="734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CL" sz="1000" dirty="0"/>
              <a:t>Ministerio de Salud (2013) </a:t>
            </a:r>
            <a:r>
              <a:rPr lang="es-CL" sz="1000" u="sng" dirty="0"/>
              <a:t>Guía clínica. Detección y primera respuesta a NNA víctimas de maltrato por parte de familiares o cuidadores.</a:t>
            </a:r>
            <a:endParaRPr lang="es-ES" sz="1000" dirty="0"/>
          </a:p>
        </p:txBody>
      </p:sp>
      <p:sp>
        <p:nvSpPr>
          <p:cNvPr id="13" name="12 Flecha derecha"/>
          <p:cNvSpPr/>
          <p:nvPr/>
        </p:nvSpPr>
        <p:spPr>
          <a:xfrm rot="18206297">
            <a:off x="6750241" y="3887707"/>
            <a:ext cx="474298" cy="861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 rot="16665294">
            <a:off x="5449931" y="2773841"/>
            <a:ext cx="1984776" cy="861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 rot="15265472">
            <a:off x="5308297" y="3626643"/>
            <a:ext cx="902581" cy="72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curvada hacia la derecha"/>
          <p:cNvSpPr/>
          <p:nvPr/>
        </p:nvSpPr>
        <p:spPr>
          <a:xfrm rot="5126702">
            <a:off x="2655994" y="-120763"/>
            <a:ext cx="1335290" cy="38949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13" grpId="0" animBg="1"/>
      <p:bldP spid="30" grpId="0" animBg="1"/>
      <p:bldP spid="3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110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Evidencia sobre intervenciones </a:t>
            </a:r>
            <a:r>
              <a:rPr lang="es-CL" sz="3600" dirty="0" err="1">
                <a:solidFill>
                  <a:srgbClr val="0070C0"/>
                </a:solidFill>
              </a:rPr>
              <a:t>reparatorias</a:t>
            </a:r>
            <a:r>
              <a:rPr lang="es-CL" sz="3600" dirty="0">
                <a:solidFill>
                  <a:srgbClr val="0070C0"/>
                </a:solidFill>
              </a:rPr>
              <a:t> en salud mental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359550"/>
            <a:ext cx="7056784" cy="52322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267744" y="3378635"/>
            <a:ext cx="2448272" cy="2580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6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Psicoterapia padres-niños (PNP)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51520" y="2101498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Terapia de interacción padres-hijos (TIPH)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765653" y="4525167"/>
            <a:ext cx="1296144" cy="12961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Terapia cognitivo-conductual centrada en maltrato (TCCCM)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38678" y="1336215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b="1" dirty="0"/>
              <a:t>INTERVENCIONES PSICO</a:t>
            </a:r>
          </a:p>
          <a:p>
            <a:pPr algn="ctr"/>
            <a:r>
              <a:rPr lang="es-CL" sz="1700" b="1" dirty="0"/>
              <a:t>TERAPÉUTICAS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96818" y="42073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Terapia cognitivo conductual</a:t>
            </a:r>
            <a:endParaRPr lang="es-ES" b="1" dirty="0"/>
          </a:p>
        </p:txBody>
      </p:sp>
      <p:sp>
        <p:nvSpPr>
          <p:cNvPr id="27" name="26 Elipse"/>
          <p:cNvSpPr/>
          <p:nvPr/>
        </p:nvSpPr>
        <p:spPr>
          <a:xfrm>
            <a:off x="6124104" y="908720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6591834"/>
            <a:ext cx="734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CL" sz="1000" dirty="0"/>
              <a:t>Ministerio de Salud (2013) </a:t>
            </a:r>
            <a:r>
              <a:rPr lang="es-CL" sz="1000" u="sng" dirty="0"/>
              <a:t>Guía clínica. Detección y primera respuesta a NNA víctimas de maltrato por parte de familiares o cuidadores.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05627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27" y="2594"/>
            <a:ext cx="3509169" cy="687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564510" y="203964"/>
            <a:ext cx="197272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r"/>
            <a:r>
              <a:rPr lang="es-CL" sz="1000" dirty="0"/>
              <a:t>Ministerio de Salud (2013) </a:t>
            </a:r>
            <a:r>
              <a:rPr lang="es-CL" sz="1000" u="sng" dirty="0"/>
              <a:t>Guía clínica. Detección y primera respuesta a NNA víctimas de maltrato </a:t>
            </a:r>
          </a:p>
          <a:p>
            <a:pPr lvl="0" algn="r"/>
            <a:r>
              <a:rPr lang="es-CL" sz="1000" u="sng" dirty="0"/>
              <a:t>por parte de familiares o cuidadores.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7476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105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4. Niños privados de cuidado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parental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575589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55776" y="2801738"/>
            <a:ext cx="2448272" cy="2473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Internación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467544" y="1494510"/>
            <a:ext cx="2016224" cy="18544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00" dirty="0"/>
          </a:p>
          <a:p>
            <a:pPr algn="ctr"/>
            <a:r>
              <a:rPr lang="es-CL" sz="3600" dirty="0"/>
              <a:t>10.815</a:t>
            </a:r>
            <a:r>
              <a:rPr lang="es-CL" dirty="0"/>
              <a:t> </a:t>
            </a:r>
          </a:p>
          <a:p>
            <a:pPr algn="ctr"/>
            <a:r>
              <a:rPr lang="es-CL" sz="1600" dirty="0"/>
              <a:t>NNA en residencias 2017</a:t>
            </a:r>
            <a:endParaRPr lang="es-ES" sz="1600" dirty="0"/>
          </a:p>
        </p:txBody>
      </p:sp>
      <p:sp>
        <p:nvSpPr>
          <p:cNvPr id="15" name="14 Esquina doblada"/>
          <p:cNvSpPr/>
          <p:nvPr/>
        </p:nvSpPr>
        <p:spPr>
          <a:xfrm>
            <a:off x="0" y="4045881"/>
            <a:ext cx="1872208" cy="196611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800" b="1" dirty="0"/>
              <a:t>6% </a:t>
            </a:r>
          </a:p>
          <a:p>
            <a:pPr algn="ctr"/>
            <a:r>
              <a:rPr lang="es-CL" sz="1600" dirty="0"/>
              <a:t>NNA SENAME 2017</a:t>
            </a:r>
            <a:endParaRPr lang="es-ES" sz="1600" dirty="0"/>
          </a:p>
        </p:txBody>
      </p:sp>
      <p:sp>
        <p:nvSpPr>
          <p:cNvPr id="16" name="15 Esquina doblada"/>
          <p:cNvSpPr/>
          <p:nvPr/>
        </p:nvSpPr>
        <p:spPr>
          <a:xfrm>
            <a:off x="4716016" y="4684805"/>
            <a:ext cx="2160240" cy="2185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800" b="1" dirty="0"/>
              <a:t>100% </a:t>
            </a:r>
          </a:p>
          <a:p>
            <a:pPr algn="ctr"/>
            <a:r>
              <a:rPr lang="es-CL" sz="1600" dirty="0"/>
              <a:t>medidas de protección</a:t>
            </a:r>
            <a:endParaRPr lang="es-ES" sz="1600" dirty="0"/>
          </a:p>
        </p:txBody>
      </p:sp>
      <p:sp>
        <p:nvSpPr>
          <p:cNvPr id="17" name="16 Esquina doblada"/>
          <p:cNvSpPr/>
          <p:nvPr/>
        </p:nvSpPr>
        <p:spPr>
          <a:xfrm>
            <a:off x="7017920" y="3410211"/>
            <a:ext cx="2160240" cy="18648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30.014</a:t>
            </a:r>
            <a:r>
              <a:rPr lang="es-CL" dirty="0"/>
              <a:t> </a:t>
            </a:r>
          </a:p>
          <a:p>
            <a:pPr algn="ctr"/>
            <a:r>
              <a:rPr lang="es-CL" dirty="0"/>
              <a:t>NNA en residencias 1989</a:t>
            </a:r>
            <a:endParaRPr lang="es-ES" dirty="0"/>
          </a:p>
        </p:txBody>
      </p:sp>
      <p:sp>
        <p:nvSpPr>
          <p:cNvPr id="18" name="17 Esquina doblada"/>
          <p:cNvSpPr/>
          <p:nvPr/>
        </p:nvSpPr>
        <p:spPr>
          <a:xfrm>
            <a:off x="5148064" y="1691456"/>
            <a:ext cx="2160240" cy="17491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800" b="1" dirty="0"/>
              <a:t>63% </a:t>
            </a:r>
          </a:p>
          <a:p>
            <a:pPr algn="ctr"/>
            <a:r>
              <a:rPr lang="es-CL" sz="1600" dirty="0"/>
              <a:t>NNA SENAME 1989</a:t>
            </a:r>
            <a:endParaRPr lang="es-ES" sz="1600" dirty="0"/>
          </a:p>
        </p:txBody>
      </p:sp>
      <p:sp>
        <p:nvSpPr>
          <p:cNvPr id="19" name="18 Rectángulo"/>
          <p:cNvSpPr/>
          <p:nvPr/>
        </p:nvSpPr>
        <p:spPr>
          <a:xfrm>
            <a:off x="2339752" y="2566029"/>
            <a:ext cx="2664296" cy="280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990719700"/>
              </p:ext>
            </p:extLst>
          </p:nvPr>
        </p:nvGraphicFramePr>
        <p:xfrm>
          <a:off x="1283804" y="1928312"/>
          <a:ext cx="4776192" cy="422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665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7143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4100" dirty="0">
                <a:solidFill>
                  <a:srgbClr val="0070C0"/>
                </a:solidFill>
              </a:rPr>
              <a:t>La infraestructura y los programas</a:t>
            </a:r>
            <a:endParaRPr lang="es-ES" sz="41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2" y="1714500"/>
            <a:ext cx="6246440" cy="46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88024" y="6597352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 err="1"/>
              <a:t>Kagan</a:t>
            </a:r>
            <a:r>
              <a:rPr lang="es-CL" sz="1000" dirty="0"/>
              <a:t> y Cohen, 1996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99511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75369"/>
              </p:ext>
            </p:extLst>
          </p:nvPr>
        </p:nvGraphicFramePr>
        <p:xfrm>
          <a:off x="251520" y="188640"/>
          <a:ext cx="8351838" cy="6435839"/>
        </p:xfrm>
        <a:graphic>
          <a:graphicData uri="http://schemas.openxmlformats.org/drawingml/2006/table">
            <a:tbl>
              <a:tblPr/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5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Línea 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Sujeto </a:t>
                      </a:r>
                    </a:p>
                  </a:txBody>
                  <a:tcPr marL="91429" marR="9142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Objetivos</a:t>
                      </a:r>
                    </a:p>
                  </a:txBody>
                  <a:tcPr marL="91429" marR="91429" marT="45721" marB="4572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N°</a:t>
                      </a:r>
                    </a:p>
                  </a:txBody>
                  <a:tcPr marL="91429" marR="91429" marT="45721" marB="4572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Residencias de Protección para mayores</a:t>
                      </a:r>
                    </a:p>
                  </a:txBody>
                  <a:tcPr marL="91422" marR="91422"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RPM - REM/PER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RPA – RMA/PER</a:t>
                      </a:r>
                      <a:endParaRPr kumimoji="0" lang="es-CL" sz="11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Asegurar la reinserción familiar de los niños, niñas y adolescentes atendidos, contribuyendo  a restituir el derecho a  vivir en  familia, mediante una atención residencial transitoria, que se desarrolla  bajo estándares mínimos de calidad.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Brindar a la madre adolescente en situación de desprotección, atención biopsicosocial, orientada a potenciar y  fortalecer sus recursos personales y  habilitación en sus roles maternales – cuando corresponda, bajo estándares mínimos de calidad.   En el sentido de no forzar unilateralmente el vínculo o contravenir la voluntad de la joven, si ésta ha explicitado conflicto con la maternidad o voluntad expresa de entregar a su hijo/a en adopción.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185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7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Residencias para niños, niñas y adolescentes con discapacidad</a:t>
                      </a:r>
                    </a:p>
                  </a:txBody>
                  <a:tcPr marL="91422" marR="91422"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RDD, RDG, RAD/PER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Asegurar condiciones fundamentales de cuidado, participación, provisión y buen trato de cada uno de los niños, niñas o adolescentes ingresados a fin de favorecer sus condiciones de desarrollo, logro de autonomía, integración social, educacional y laboral acordes al tipo y grado de discapacidad, y el restablecimiento de los derechos vulnerados.</a:t>
                      </a: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10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Residencias especializadas</a:t>
                      </a:r>
                    </a:p>
                  </a:txBody>
                  <a:tcPr marL="91422" marR="91422"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REN, RSP/PER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Asegurar condiciones de protección residencial reparatorias para los niños, niñas y adolescentes en situaciones de alta complejidad,</a:t>
                      </a: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bajo estándares mínimos de calidad contribuyendo al restablecimiento de los derechos</a:t>
                      </a: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vulnerados, en especial el derecho a vivir en familia.</a:t>
                      </a: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30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54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Residencias de Protección para lactantes o preescolares.</a:t>
                      </a:r>
                    </a:p>
                  </a:txBody>
                  <a:tcPr marL="91422" marR="91422" marT="45736" marB="4573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Centros de Diagnósticos: CLA, CPE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Residencias:  RPL, RPP, RLP/PER, </a:t>
                      </a:r>
                      <a:r>
                        <a:rPr kumimoji="0" lang="es-C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RPR</a:t>
                      </a:r>
                    </a:p>
                  </a:txBody>
                  <a:tcPr marL="91422" marR="91422" marT="45736" marB="457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Brindar a lactantes y preescolares vulnerados en sus derechos una atención especializada, personalizada y de calidad durante su permanencia en el centro evaluando los aspectos socio afectivos, psicomotores, de salud física, así como las condiciones familiares y sociales.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Asegurar la reinserción familiar de los lactantes y preescolares atendidos, contribuyendo  a restituir el derecho a  vivir en  familia, mediante una atención residencial transitoria, que se desarrolla  bajo estándares mínimos de calidad.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RPR - </a:t>
                      </a:r>
                      <a:r>
                        <a:rPr kumimoji="0" lang="es-C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Residencia de protección para niños/as  hijos/as de madres internas en establecimientos penitenciarios de Gendarmería</a:t>
                      </a:r>
                    </a:p>
                  </a:txBody>
                  <a:tcPr marL="91422" marR="91422" marT="45736" marB="457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10  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30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Total</a:t>
                      </a:r>
                      <a:endParaRPr kumimoji="0" lang="es-CL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</a:txBody>
                  <a:tcPr marL="91422" marR="91422" marT="45728" marB="4572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0" charset="0"/>
                        <a:ea typeface="ヒラギノ角ゴ Pro W3" pitchFamily="-100" charset="-128"/>
                      </a:endParaRP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0" charset="0"/>
                          <a:ea typeface="ヒラギノ角ゴ Pro W3" pitchFamily="-100" charset="-128"/>
                        </a:rPr>
                        <a:t>271</a:t>
                      </a:r>
                    </a:p>
                  </a:txBody>
                  <a:tcPr marL="91422" marR="91422"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27984" y="6588239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/>
              <a:t>Fuente: DEPRODE, 2014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2692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110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Evidencia sobre intervención con niños privados de cuidado parental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5952" y="1459849"/>
            <a:ext cx="7056784" cy="52322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305952" y="4113237"/>
            <a:ext cx="2448272" cy="25806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Familias de acogida especializada (FAE)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989842" y="2690447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Vinculación a la red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557980" y="1055614"/>
            <a:ext cx="1944216" cy="2017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600" b="1" dirty="0">
                <a:solidFill>
                  <a:schemeClr val="tx1"/>
                </a:solidFill>
              </a:rPr>
              <a:t>Familia extensa</a:t>
            </a:r>
            <a:endParaRPr lang="es-ES" sz="2600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Trabajo personalizado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381560" y="4737160"/>
            <a:ext cx="1438912" cy="15285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Fiscalización permanente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Residencias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38678" y="1336215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b="1" dirty="0"/>
              <a:t>OPCIONES DE CUIDADO ALTERNATIVO</a:t>
            </a:r>
          </a:p>
        </p:txBody>
      </p:sp>
      <p:sp>
        <p:nvSpPr>
          <p:cNvPr id="27" name="26 Elipse"/>
          <p:cNvSpPr/>
          <p:nvPr/>
        </p:nvSpPr>
        <p:spPr>
          <a:xfrm>
            <a:off x="4745926" y="1232993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Personal muy calificado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6124105" y="980729"/>
            <a:ext cx="1832271" cy="18629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Tiempo lo más corto posible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13534602">
            <a:off x="4860032" y="3994371"/>
            <a:ext cx="792088" cy="47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15114099">
            <a:off x="4792033" y="3213666"/>
            <a:ext cx="1988396" cy="474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 rot="17213846">
            <a:off x="5599939" y="3224985"/>
            <a:ext cx="2006513" cy="43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 rot="19197240">
            <a:off x="6617112" y="4062552"/>
            <a:ext cx="792088" cy="47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>
            <a:off x="6814505" y="5164592"/>
            <a:ext cx="792088" cy="47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71500" y="2966732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Financia-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miento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1782594" y="2842847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Acompaña-miento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2824200" y="3624399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Vinculación familia origen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2816633" y="5028730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59504" y="5595523"/>
            <a:ext cx="1226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b="1" dirty="0"/>
              <a:t>Selección y especialización</a:t>
            </a:r>
            <a:endParaRPr lang="es-ES" sz="1300" b="1" dirty="0"/>
          </a:p>
        </p:txBody>
      </p:sp>
      <p:sp>
        <p:nvSpPr>
          <p:cNvPr id="36" name="35 Flecha derecha"/>
          <p:cNvSpPr/>
          <p:nvPr/>
        </p:nvSpPr>
        <p:spPr>
          <a:xfrm rot="13534602">
            <a:off x="740597" y="4074994"/>
            <a:ext cx="792088" cy="47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lecha derecha"/>
          <p:cNvSpPr/>
          <p:nvPr/>
        </p:nvSpPr>
        <p:spPr>
          <a:xfrm rot="19197240">
            <a:off x="1802122" y="4015778"/>
            <a:ext cx="792088" cy="47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derecha"/>
          <p:cNvSpPr/>
          <p:nvPr/>
        </p:nvSpPr>
        <p:spPr>
          <a:xfrm rot="20356682">
            <a:off x="2226340" y="4411762"/>
            <a:ext cx="1095850" cy="440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2358180" y="5316992"/>
            <a:ext cx="792088" cy="47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437540" y="6634821"/>
            <a:ext cx="595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/>
              <a:t>Gómez y Bascuñán (2014) Documento interno Consejo Nacional de Infancia.</a:t>
            </a:r>
            <a:endParaRPr lang="es-ES" sz="1000" dirty="0"/>
          </a:p>
        </p:txBody>
      </p:sp>
      <p:sp>
        <p:nvSpPr>
          <p:cNvPr id="13" name="12 Flecha abajo"/>
          <p:cNvSpPr/>
          <p:nvPr/>
        </p:nvSpPr>
        <p:spPr>
          <a:xfrm>
            <a:off x="689614" y="2636912"/>
            <a:ext cx="447027" cy="803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Flecha abajo"/>
          <p:cNvSpPr/>
          <p:nvPr/>
        </p:nvSpPr>
        <p:spPr>
          <a:xfrm>
            <a:off x="1936924" y="2432355"/>
            <a:ext cx="522484" cy="94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Flecha abajo"/>
          <p:cNvSpPr/>
          <p:nvPr/>
        </p:nvSpPr>
        <p:spPr>
          <a:xfrm rot="19668155">
            <a:off x="2658842" y="1879886"/>
            <a:ext cx="601324" cy="2173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65" y="2759409"/>
            <a:ext cx="1992775" cy="27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5" grpId="0" animBg="1"/>
      <p:bldP spid="5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4" grpId="0"/>
      <p:bldP spid="36" grpId="0" animBg="1"/>
      <p:bldP spid="39" grpId="0" animBg="1"/>
      <p:bldP spid="40" grpId="0" animBg="1"/>
      <p:bldP spid="41" grpId="0" animBg="1"/>
      <p:bldP spid="13" grpId="0" animBg="1"/>
      <p:bldP spid="24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110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Evidencia sobre intervención con niños privados de cuidado parental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359550"/>
            <a:ext cx="7056784" cy="52322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267744" y="3378635"/>
            <a:ext cx="2448272" cy="2580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6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Separación muy larga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51520" y="2101498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Cantidad de niños en la casa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Tipo de colocación, estabilidad de la misma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65653" y="4525167"/>
            <a:ext cx="1296144" cy="12961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Cuidadores con problemas salud mental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38678" y="1336215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b="1" dirty="0"/>
              <a:t>FACTORES DE RIESGO MALTRATO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96818" y="42073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Niños muy pequeños</a:t>
            </a:r>
            <a:endParaRPr lang="es-ES" b="1" dirty="0"/>
          </a:p>
        </p:txBody>
      </p:sp>
      <p:sp>
        <p:nvSpPr>
          <p:cNvPr id="27" name="26 Elipse"/>
          <p:cNvSpPr/>
          <p:nvPr/>
        </p:nvSpPr>
        <p:spPr>
          <a:xfrm>
            <a:off x="6124104" y="908720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437540" y="6634821"/>
            <a:ext cx="595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/>
              <a:t>Gómez y Bascuñán (2014) Documento interno Consejo Nacional de Infancia.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8205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110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Evidencia sobre intervención con niños privados de cuidado parental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359550"/>
            <a:ext cx="7056784" cy="52322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267744" y="3378635"/>
            <a:ext cx="2448272" cy="25806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5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Combina-</a:t>
            </a:r>
          </a:p>
          <a:p>
            <a:pPr algn="ctr"/>
            <a:r>
              <a:rPr lang="es-CL" sz="1500" b="1" dirty="0" err="1">
                <a:solidFill>
                  <a:schemeClr val="tx1"/>
                </a:solidFill>
              </a:rPr>
              <a:t>ción</a:t>
            </a:r>
            <a:r>
              <a:rPr lang="es-CL" sz="1500" b="1" dirty="0">
                <a:solidFill>
                  <a:schemeClr val="tx1"/>
                </a:solidFill>
              </a:rPr>
              <a:t> trabajo </a:t>
            </a:r>
            <a:r>
              <a:rPr lang="es-CL" sz="1500" b="1" dirty="0" err="1">
                <a:solidFill>
                  <a:schemeClr val="tx1"/>
                </a:solidFill>
              </a:rPr>
              <a:t>ind</a:t>
            </a:r>
            <a:r>
              <a:rPr lang="es-CL" sz="1500" b="1" dirty="0">
                <a:solidFill>
                  <a:schemeClr val="tx1"/>
                </a:solidFill>
              </a:rPr>
              <a:t>/grupal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7199784" y="3440602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Diseños mixtos centro/hogar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Competencias parentales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38678" y="1336215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b="1" dirty="0"/>
              <a:t>INTERVENCIÓN PARA REUNIFICACIÓN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96818" y="42073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Factores protectores</a:t>
            </a:r>
            <a:endParaRPr lang="es-ES" b="1" dirty="0"/>
          </a:p>
        </p:txBody>
      </p:sp>
      <p:sp>
        <p:nvSpPr>
          <p:cNvPr id="27" name="26 Elipse"/>
          <p:cNvSpPr/>
          <p:nvPr/>
        </p:nvSpPr>
        <p:spPr>
          <a:xfrm>
            <a:off x="7273699" y="1688234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Visita domiciliaria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437540" y="6634821"/>
            <a:ext cx="595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/>
              <a:t>Gómez y Bascuñán (2014) Documento interno Consejo Nacional de Infancia.</a:t>
            </a:r>
            <a:endParaRPr lang="es-ES" sz="1000" dirty="0"/>
          </a:p>
        </p:txBody>
      </p:sp>
      <p:sp>
        <p:nvSpPr>
          <p:cNvPr id="26" name="25 Elipse"/>
          <p:cNvSpPr/>
          <p:nvPr/>
        </p:nvSpPr>
        <p:spPr>
          <a:xfrm>
            <a:off x="5687616" y="1140249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Espacios de práctica en vivo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7020272" y="4668978"/>
            <a:ext cx="561411" cy="36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 rot="18631750">
            <a:off x="6236896" y="3391884"/>
            <a:ext cx="1925776" cy="41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derecha"/>
          <p:cNvSpPr/>
          <p:nvPr/>
        </p:nvSpPr>
        <p:spPr>
          <a:xfrm rot="16200000">
            <a:off x="5439183" y="3168818"/>
            <a:ext cx="1925776" cy="41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 rot="15664903">
            <a:off x="5383234" y="3739027"/>
            <a:ext cx="794823" cy="496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5733256"/>
            <a:ext cx="2688750" cy="858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400" dirty="0"/>
              <a:t>Focos: interacción padre-hijo, respuesta parental, habilidades de comunicación emocional</a:t>
            </a:r>
            <a:endParaRPr lang="es-ES" sz="14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78438" y="3279732"/>
            <a:ext cx="4320480" cy="2730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/>
              <a:t>Efectividad programas de </a:t>
            </a:r>
            <a:r>
              <a:rPr lang="es-CL" b="1" dirty="0" err="1"/>
              <a:t>parentalidad</a:t>
            </a:r>
            <a:r>
              <a:rPr lang="es-CL" b="1" dirty="0"/>
              <a:t>:</a:t>
            </a:r>
          </a:p>
          <a:p>
            <a:pPr algn="just"/>
            <a:r>
              <a:rPr lang="es-CL" dirty="0"/>
              <a:t>-Claridad del diseño </a:t>
            </a:r>
          </a:p>
          <a:p>
            <a:pPr algn="just"/>
            <a:r>
              <a:rPr lang="es-ES" dirty="0"/>
              <a:t>-Calidad de los servicios</a:t>
            </a:r>
          </a:p>
          <a:p>
            <a:pPr algn="just"/>
            <a:r>
              <a:rPr lang="es-ES" dirty="0"/>
              <a:t>-Capacitación y dominio técnico de los profesionales</a:t>
            </a:r>
          </a:p>
          <a:p>
            <a:pPr algn="just"/>
            <a:r>
              <a:rPr lang="es-ES" dirty="0"/>
              <a:t>-Fidelidad al diseño</a:t>
            </a:r>
          </a:p>
          <a:p>
            <a:pPr algn="just"/>
            <a:r>
              <a:rPr lang="es-ES" dirty="0"/>
              <a:t>-Procesos de involucramiento y participación de los usuarios</a:t>
            </a:r>
          </a:p>
        </p:txBody>
      </p:sp>
    </p:spTree>
    <p:extLst>
      <p:ext uri="{BB962C8B-B14F-4D97-AF65-F5344CB8AC3E}">
        <p14:creationId xmlns:p14="http://schemas.microsoft.com/office/powerpoint/2010/main" val="29717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/>
      <p:bldP spid="27" grpId="0" animBg="1"/>
      <p:bldP spid="26" grpId="0" animBg="1"/>
      <p:bldP spid="5" grpId="0" animBg="1"/>
      <p:bldP spid="28" grpId="0" animBg="1"/>
      <p:bldP spid="29" grpId="0" animBg="1"/>
      <p:bldP spid="3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Algunos desafíos para las intervenciones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490089619"/>
              </p:ext>
            </p:extLst>
          </p:nvPr>
        </p:nvGraphicFramePr>
        <p:xfrm>
          <a:off x="731912" y="20865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562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260648"/>
            <a:ext cx="8229600" cy="1143000"/>
          </a:xfrm>
        </p:spPr>
        <p:txBody>
          <a:bodyPr/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1. (Prevención del) ASI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-972616" y="1408602"/>
          <a:ext cx="5184576" cy="346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12 Esquina doblada"/>
          <p:cNvSpPr/>
          <p:nvPr/>
        </p:nvSpPr>
        <p:spPr>
          <a:xfrm>
            <a:off x="3397633" y="1282817"/>
            <a:ext cx="1872208" cy="15841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6.071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NNA atendidos en PRM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Esquina doblada"/>
          <p:cNvSpPr/>
          <p:nvPr/>
        </p:nvSpPr>
        <p:spPr>
          <a:xfrm>
            <a:off x="467544" y="4846188"/>
            <a:ext cx="2088232" cy="189518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4.600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denuncias en 2009 (</a:t>
            </a:r>
            <a:r>
              <a:rPr kumimoji="0" lang="es-C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Minsal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Esquina doblada"/>
          <p:cNvSpPr/>
          <p:nvPr/>
        </p:nvSpPr>
        <p:spPr>
          <a:xfrm>
            <a:off x="5292080" y="4803435"/>
            <a:ext cx="1692188" cy="14177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NNA atendidos en PRM grave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Esquina doblada"/>
          <p:cNvSpPr/>
          <p:nvPr/>
        </p:nvSpPr>
        <p:spPr>
          <a:xfrm>
            <a:off x="3563888" y="3199457"/>
            <a:ext cx="1872208" cy="15841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de cada 7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denuncia si son conocidos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Esquina doblada"/>
          <p:cNvSpPr/>
          <p:nvPr/>
        </p:nvSpPr>
        <p:spPr>
          <a:xfrm>
            <a:off x="5868144" y="1346984"/>
            <a:ext cx="2232248" cy="250228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squina doblada"/>
          <p:cNvSpPr/>
          <p:nvPr/>
        </p:nvSpPr>
        <p:spPr>
          <a:xfrm>
            <a:off x="3059832" y="5157192"/>
            <a:ext cx="1872208" cy="158417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8,7%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NNA declara haber vivido abuso (UNICEF 2012)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8144" y="2074905"/>
            <a:ext cx="2232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de cada 12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denuncia si son familiares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ángulo: esquina doblada 19">
            <a:extLst>
              <a:ext uri="{FF2B5EF4-FFF2-40B4-BE49-F238E27FC236}">
                <a16:creationId xmlns:a16="http://schemas.microsoft.com/office/drawing/2014/main" id="{9C8946BE-EE49-4E2C-B56E-E84BB37BCED5}"/>
              </a:ext>
            </a:extLst>
          </p:cNvPr>
          <p:cNvSpPr/>
          <p:nvPr/>
        </p:nvSpPr>
        <p:spPr>
          <a:xfrm>
            <a:off x="7308304" y="4047649"/>
            <a:ext cx="1692187" cy="192960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Víctimas hablan a los</a:t>
            </a:r>
            <a:r>
              <a:rPr lang="es-CL" sz="2800" dirty="0"/>
              <a:t> 26 </a:t>
            </a:r>
            <a:r>
              <a:rPr lang="es-CL" dirty="0"/>
              <a:t>años en promedio</a:t>
            </a: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DC273065-FFD2-4296-A518-441EB368B553}"/>
              </a:ext>
            </a:extLst>
          </p:cNvPr>
          <p:cNvSpPr/>
          <p:nvPr/>
        </p:nvSpPr>
        <p:spPr>
          <a:xfrm>
            <a:off x="454639" y="4783633"/>
            <a:ext cx="2245153" cy="195773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15.000</a:t>
            </a:r>
            <a:r>
              <a:rPr lang="es-CL" sz="2400" dirty="0"/>
              <a:t> </a:t>
            </a:r>
            <a:r>
              <a:rPr lang="es-CL" dirty="0"/>
              <a:t>denuncias al año (2018)</a:t>
            </a:r>
          </a:p>
          <a:p>
            <a:pPr algn="ctr"/>
            <a:endParaRPr lang="es-CL" dirty="0"/>
          </a:p>
          <a:p>
            <a:pPr algn="ctr"/>
            <a:r>
              <a:rPr lang="es-CL" sz="2800" dirty="0"/>
              <a:t>11% </a:t>
            </a:r>
            <a:r>
              <a:rPr lang="es-CL" dirty="0"/>
              <a:t>llega a sentencia</a:t>
            </a:r>
          </a:p>
        </p:txBody>
      </p:sp>
      <p:sp>
        <p:nvSpPr>
          <p:cNvPr id="22" name="Rectángulo: esquina doblada 21">
            <a:extLst>
              <a:ext uri="{FF2B5EF4-FFF2-40B4-BE49-F238E27FC236}">
                <a16:creationId xmlns:a16="http://schemas.microsoft.com/office/drawing/2014/main" id="{D4778649-86EE-4F85-8D5B-47B46214A392}"/>
              </a:ext>
            </a:extLst>
          </p:cNvPr>
          <p:cNvSpPr/>
          <p:nvPr/>
        </p:nvSpPr>
        <p:spPr>
          <a:xfrm>
            <a:off x="3059832" y="5012450"/>
            <a:ext cx="1974052" cy="181596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30% </a:t>
            </a:r>
            <a:r>
              <a:rPr lang="es-CL" dirty="0"/>
              <a:t>NNA en el mundo será víctima de ASI antes de cumplir 18</a:t>
            </a:r>
          </a:p>
        </p:txBody>
      </p:sp>
    </p:spTree>
    <p:extLst>
      <p:ext uri="{BB962C8B-B14F-4D97-AF65-F5344CB8AC3E}">
        <p14:creationId xmlns:p14="http://schemas.microsoft.com/office/powerpoint/2010/main" val="34891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3800" dirty="0">
                <a:solidFill>
                  <a:srgbClr val="0070C0"/>
                </a:solidFill>
              </a:rPr>
              <a:t>Objetivos de la intervención SENAME </a:t>
            </a:r>
            <a:br>
              <a:rPr lang="es-CL" sz="3800" dirty="0">
                <a:solidFill>
                  <a:srgbClr val="0070C0"/>
                </a:solidFill>
              </a:rPr>
            </a:br>
            <a:r>
              <a:rPr lang="es-CL" sz="3800" dirty="0">
                <a:solidFill>
                  <a:srgbClr val="0070C0"/>
                </a:solidFill>
              </a:rPr>
              <a:t>en abuso sexual</a:t>
            </a:r>
            <a:endParaRPr lang="es-ES" sz="38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07504" y="1556792"/>
            <a:ext cx="4176464" cy="15121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Contribuir al proceso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reparatorio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niño, niña o adolescente que ha sufrido maltrato físico o psicológico grave, constitutivo de delito, y/o agresión sexual infantil. </a:t>
            </a: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539552" y="3717032"/>
            <a:ext cx="8604448" cy="3024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3769919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Prevenir  vulneraciones  de  derechos de  la  niñez  y adolescencia, en  conjunto  con los niños, niñas, adolescentes, sus familias y otros actores comunitarios de un territorio determinado.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Desarrollar  competencias  de  auto-protección  y  de  promoción  de  derechos  con  los niños y niñas participantes.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Generar espacios de participación y de formación ciudadana para los niños, niñas y adolescentes,  que  apunten  a  su  incidencia  en  asuntos  de  sus  comunidades  y  que sean de su interés, de acuerdo al principio de autonomía progresiva.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Promover  competencias  de  buen  trato  en  y  con  las  familias  de  los  niños  y  niñas participantes.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Desarrollar,  con  los  actores  comunitarios  o  vecinales,  un  sistema  de  prevención  y alerta temprana de vulneraciones de derechos en el espacio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microterritorial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117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Evidencia sobre intervenciones </a:t>
            </a:r>
            <a:br>
              <a:rPr lang="es-CL" sz="3600" dirty="0">
                <a:solidFill>
                  <a:srgbClr val="0070C0"/>
                </a:solidFill>
              </a:rPr>
            </a:br>
            <a:r>
              <a:rPr lang="es-CL" sz="3600" dirty="0">
                <a:solidFill>
                  <a:srgbClr val="0070C0"/>
                </a:solidFill>
              </a:rPr>
              <a:t>preventivas (programas educativos)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597352"/>
            <a:ext cx="7344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Martínez, J. (2000) «Prevención de abuso sexual infantil. Análisis crítico de los programas educativos».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Psykhe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Vol. 9, N°2, pp. 63-74.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2699792" y="3440602"/>
            <a:ext cx="2448272" cy="2580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716016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edad importa</a:t>
            </a:r>
            <a:endParaRPr kumimoji="0" lang="es-E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51520" y="2101498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Retención después de un año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65653" y="4525167"/>
            <a:ext cx="1296144" cy="12961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6012160" y="4730945"/>
            <a:ext cx="1525073" cy="15259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Padres y madres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65853" y="1772816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EFECTIVIDAD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046156" y="42073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 en conocimientos y destrezas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4274" y="491162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Más reportes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76256" y="34251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Ejercitamiento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destrezas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99792" y="1844823"/>
            <a:ext cx="1512168" cy="131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04830" y="1938824"/>
            <a:ext cx="15121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¿Impacto real en disminución abuso sexual?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65853" y="1772816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¿Efectos colaterales adversos?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131840" y="3849268"/>
            <a:ext cx="1642508" cy="1746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Temor, ansiedad, suspicacia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86691" y="2538988"/>
            <a:ext cx="1465695" cy="120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Más daño en ataques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6256" y="3228623"/>
            <a:ext cx="1656184" cy="889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Visión distorsionada sexualidad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565853" y="1844823"/>
            <a:ext cx="1790123" cy="1383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Riesgos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860032" y="2683848"/>
            <a:ext cx="1224136" cy="7567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Sobrecargar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944274" y="4737160"/>
            <a:ext cx="1008112" cy="858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Culpabilizar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228184" y="5130643"/>
            <a:ext cx="1099267" cy="8906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exponer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13" grpId="0" animBg="1"/>
      <p:bldP spid="14" grpId="0"/>
      <p:bldP spid="1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996" y="260648"/>
            <a:ext cx="7056292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</a:rPr>
              <a:t>2. Explotación sexual comercial infantil y adolescente (ESCNNA)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0" y="1772816"/>
            <a:ext cx="6689829" cy="132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46915730"/>
              </p:ext>
            </p:extLst>
          </p:nvPr>
        </p:nvGraphicFramePr>
        <p:xfrm>
          <a:off x="277385" y="3548027"/>
          <a:ext cx="384008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3995936" y="3645024"/>
            <a:ext cx="4536504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FAMILIAS: </a:t>
            </a:r>
          </a:p>
          <a:p>
            <a:pPr algn="just"/>
            <a:r>
              <a:rPr lang="es-ES" sz="1400" dirty="0"/>
              <a:t>-Diversas vulneraciones </a:t>
            </a:r>
            <a:r>
              <a:rPr lang="es-ES" sz="1400" dirty="0" err="1"/>
              <a:t>transgeneracionales</a:t>
            </a:r>
            <a:r>
              <a:rPr lang="es-ES" sz="1400" dirty="0"/>
              <a:t> de la niñez</a:t>
            </a:r>
          </a:p>
          <a:p>
            <a:pPr algn="just"/>
            <a:r>
              <a:rPr lang="es-ES" sz="1400" dirty="0"/>
              <a:t>-Agresiones sexuales como factor común</a:t>
            </a:r>
          </a:p>
          <a:p>
            <a:pPr algn="just"/>
            <a:r>
              <a:rPr lang="es-ES" sz="1400" dirty="0"/>
              <a:t>-Pautas de crianza y </a:t>
            </a:r>
            <a:r>
              <a:rPr lang="es-ES" sz="1400" dirty="0" err="1"/>
              <a:t>parentalidad</a:t>
            </a:r>
            <a:r>
              <a:rPr lang="es-ES" sz="1400" dirty="0"/>
              <a:t> ejercidas desde una historicidad carente de referentes afectivos y protectores</a:t>
            </a:r>
          </a:p>
          <a:p>
            <a:pPr algn="just"/>
            <a:r>
              <a:rPr lang="es-ES" sz="1400" dirty="0"/>
              <a:t>-Reproducción de dinámicas relacionales de abandono emocional y físico, apegos desorganizados–ambivalentes, </a:t>
            </a:r>
            <a:r>
              <a:rPr lang="es-ES" sz="1400" dirty="0" err="1"/>
              <a:t>parentalización</a:t>
            </a:r>
            <a:r>
              <a:rPr lang="es-ES" sz="1400" dirty="0"/>
              <a:t>, facilitación de los NNA para conseguir recursos, ausencia de figuras de autoridad, expulsión de los NNA de sus hogares familiares y dinámicas de violencia física y emocional </a:t>
            </a:r>
          </a:p>
        </p:txBody>
      </p:sp>
      <p:sp>
        <p:nvSpPr>
          <p:cNvPr id="17" name="16 Pentágono regular"/>
          <p:cNvSpPr/>
          <p:nvPr/>
        </p:nvSpPr>
        <p:spPr>
          <a:xfrm>
            <a:off x="1631949" y="4546658"/>
            <a:ext cx="1080120" cy="1014395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Sin cifras actualizadas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3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sz="3800" dirty="0">
                <a:solidFill>
                  <a:srgbClr val="0070C0"/>
                </a:solidFill>
              </a:rPr>
              <a:t>Objetivos de la intervención SENAME</a:t>
            </a:r>
            <a:br>
              <a:rPr lang="es-CL" sz="3800" dirty="0">
                <a:solidFill>
                  <a:srgbClr val="0070C0"/>
                </a:solidFill>
              </a:rPr>
            </a:br>
            <a:r>
              <a:rPr lang="es-CL" sz="3800" dirty="0">
                <a:solidFill>
                  <a:srgbClr val="0070C0"/>
                </a:solidFill>
              </a:rPr>
              <a:t>en ESCNNA (PEE)</a:t>
            </a:r>
            <a:endParaRPr lang="es-ES" sz="38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07504" y="1556792"/>
            <a:ext cx="4176464" cy="15121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ea typeface="Calibri"/>
                <a:cs typeface="Times New Roman"/>
              </a:rPr>
              <a:t>Asegurar  los  procesos  de </a:t>
            </a:r>
            <a:r>
              <a:rPr lang="es-ES" b="1" dirty="0">
                <a:ea typeface="Calibri"/>
                <a:cs typeface="Times New Roman"/>
              </a:rPr>
              <a:t> reparación  </a:t>
            </a:r>
            <a:r>
              <a:rPr lang="es-ES" dirty="0">
                <a:ea typeface="Calibri"/>
                <a:cs typeface="Times New Roman"/>
              </a:rPr>
              <a:t>del  niño,  niña  o  adolescente  víctima  de  explotación sexual comercial y propiciar su integración familiar y social. </a:t>
            </a:r>
            <a:endParaRPr lang="es-ES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539552" y="3717032"/>
            <a:ext cx="8604448" cy="3024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1.  Apoyar la </a:t>
            </a:r>
            <a:r>
              <a:rPr lang="es-ES" b="1" dirty="0"/>
              <a:t>elaboración</a:t>
            </a:r>
            <a:r>
              <a:rPr lang="es-ES" dirty="0"/>
              <a:t> de los daños y experiencias traumáticas presentes en el niño, niña y adolescente víctimas de la explotación sexual comercial. </a:t>
            </a:r>
          </a:p>
          <a:p>
            <a:pPr algn="just"/>
            <a:r>
              <a:rPr lang="es-ES" dirty="0"/>
              <a:t>2.  </a:t>
            </a:r>
            <a:r>
              <a:rPr lang="es-ES" b="1" dirty="0"/>
              <a:t>Interrumpir  las  prácticas  </a:t>
            </a:r>
            <a:r>
              <a:rPr lang="es-ES" dirty="0"/>
              <a:t>de  explotación  sexual  comercial  infantil  y  adolescente  en  que están insertos.  </a:t>
            </a:r>
          </a:p>
          <a:p>
            <a:pPr algn="just"/>
            <a:r>
              <a:rPr lang="es-ES" dirty="0"/>
              <a:t>3.  </a:t>
            </a:r>
            <a:r>
              <a:rPr lang="es-ES" b="1" dirty="0"/>
              <a:t>Fortalecer  recursos  protectores</a:t>
            </a:r>
            <a:r>
              <a:rPr lang="es-ES" dirty="0"/>
              <a:t>,  psicológicos  y  sociales,  de  las  </a:t>
            </a:r>
            <a:r>
              <a:rPr lang="es-ES" b="1" dirty="0"/>
              <a:t>familias  y/o  adultos significativos </a:t>
            </a:r>
            <a:r>
              <a:rPr lang="es-ES" dirty="0"/>
              <a:t>que aseguren protección social para usuarios/as del proyecto. </a:t>
            </a:r>
          </a:p>
          <a:p>
            <a:pPr algn="just"/>
            <a:r>
              <a:rPr lang="es-ES" dirty="0"/>
              <a:t>4.  Asegurar la </a:t>
            </a:r>
            <a:r>
              <a:rPr lang="es-ES" b="1" dirty="0"/>
              <a:t>re-inserción social </a:t>
            </a:r>
            <a:r>
              <a:rPr lang="es-ES" dirty="0"/>
              <a:t>de niños, niñas y adolescentes. </a:t>
            </a:r>
          </a:p>
          <a:p>
            <a:pPr algn="just"/>
            <a:r>
              <a:rPr lang="es-ES" dirty="0"/>
              <a:t>5.  Favorecer  la  </a:t>
            </a:r>
            <a:r>
              <a:rPr lang="es-ES" b="1" dirty="0"/>
              <a:t>coordinación </a:t>
            </a:r>
            <a:r>
              <a:rPr lang="es-ES" dirty="0"/>
              <a:t> entre  distintos  servicios  y  sectores;  en  ámbitos  legales;  de salud;  escolarización  especial,  de  acuerdo  a  las  necesidades  particulares  de  cada usuario/a del Programa</a:t>
            </a:r>
          </a:p>
        </p:txBody>
      </p:sp>
    </p:spTree>
    <p:extLst>
      <p:ext uri="{BB962C8B-B14F-4D97-AF65-F5344CB8AC3E}">
        <p14:creationId xmlns:p14="http://schemas.microsoft.com/office/powerpoint/2010/main" val="411688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096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dirty="0">
                <a:solidFill>
                  <a:srgbClr val="0070C0"/>
                </a:solidFill>
              </a:rPr>
              <a:t>Lecciones a partir de Programa Familia (Reparación. ONG Raíces)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95866"/>
            <a:ext cx="1595055" cy="1052736"/>
          </a:xfrm>
        </p:spPr>
      </p:pic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0" y="1139825"/>
            <a:ext cx="7772400" cy="1500188"/>
          </a:xfrm>
        </p:spPr>
        <p:txBody>
          <a:bodyPr/>
          <a:lstStyle/>
          <a:p>
            <a:endParaRPr lang="es-CL" dirty="0"/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5595523"/>
            <a:ext cx="1670344" cy="12513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0" y="4468635"/>
            <a:ext cx="1654557" cy="11268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3" y="1140249"/>
            <a:ext cx="1640927" cy="998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81" y="2139073"/>
            <a:ext cx="1634325" cy="10895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3" y="3228623"/>
            <a:ext cx="1660590" cy="124129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566500" y="11088"/>
            <a:ext cx="1661286" cy="68590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39661"/>
            <a:ext cx="7056784" cy="4957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86691" y="6257341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1000" dirty="0"/>
              <a:t>Poblete, L. y P. </a:t>
            </a:r>
            <a:r>
              <a:rPr lang="es-ES" sz="1000" dirty="0" err="1"/>
              <a:t>Grundstrong</a:t>
            </a:r>
            <a:r>
              <a:rPr lang="es-ES" sz="1000" dirty="0"/>
              <a:t> (2015) </a:t>
            </a:r>
            <a:r>
              <a:rPr lang="es-ES" sz="1000" i="1" dirty="0"/>
              <a:t>Experiencia familiar reparadora desde el vínculo afectivo y reparador. Intervención familiar-Restitución de derechos de niños, niñas y adolescentes víctimas de explotación sexual comercial</a:t>
            </a:r>
            <a:r>
              <a:rPr lang="es-ES" sz="1000" dirty="0"/>
              <a:t>. ONG Raíces-Fundación San Carlos de Maipo. Reflexiones generales. Un camino de aprendizajes, transformaciones y desafíos, pp. 28-40.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27584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2267744" y="3378635"/>
            <a:ext cx="2448272" cy="2580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6" y="2286164"/>
            <a:ext cx="1512168" cy="1563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Recursos y</a:t>
            </a:r>
          </a:p>
          <a:p>
            <a:pPr algn="ctr"/>
            <a:r>
              <a:rPr lang="es-CL" sz="1500" b="1" dirty="0" err="1">
                <a:solidFill>
                  <a:schemeClr val="tx1"/>
                </a:solidFill>
              </a:rPr>
              <a:t>potenciali-dades</a:t>
            </a:r>
            <a:r>
              <a:rPr lang="es-CL" sz="1500" b="1" dirty="0">
                <a:solidFill>
                  <a:schemeClr val="tx1"/>
                </a:solidFill>
              </a:rPr>
              <a:t> del NNA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51520" y="2101498"/>
            <a:ext cx="1944216" cy="2017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NNA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revaloriza rol parental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774490" y="2759408"/>
            <a:ext cx="1944216" cy="19777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765653" y="4525167"/>
            <a:ext cx="1296144" cy="12961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195617" y="4113237"/>
            <a:ext cx="2065133" cy="210271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Conexión emocional y comunicación asertiva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65853" y="1772816"/>
            <a:ext cx="1790123" cy="145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RESULTADOS PROMISORIOS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96818" y="420731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Dinámicas afectivas y protectoras</a:t>
            </a:r>
            <a:endParaRPr lang="es-ES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44274" y="491162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Disminuye maltrato</a:t>
            </a:r>
            <a:endParaRPr lang="es-ES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020272" y="342511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Niño visible como niño</a:t>
            </a:r>
            <a:endParaRPr lang="es-ES" b="1" dirty="0"/>
          </a:p>
        </p:txBody>
      </p:sp>
      <p:sp>
        <p:nvSpPr>
          <p:cNvPr id="27" name="26 Elipse"/>
          <p:cNvSpPr/>
          <p:nvPr/>
        </p:nvSpPr>
        <p:spPr>
          <a:xfrm>
            <a:off x="6124104" y="908720"/>
            <a:ext cx="1622493" cy="1559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28184" y="1365068"/>
            <a:ext cx="15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Aceptación victimización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4559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1903</Words>
  <Application>Microsoft Office PowerPoint</Application>
  <PresentationFormat>Presentación en pantalla (4:3)</PresentationFormat>
  <Paragraphs>257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ヒラギノ角ゴ Pro W3</vt:lpstr>
      <vt:lpstr>Tema de Office</vt:lpstr>
      <vt:lpstr>Algunas vulneraciones de derecho específicas y recomendaciones para su intervención </vt:lpstr>
      <vt:lpstr>La infraestructura y los programas</vt:lpstr>
      <vt:lpstr>Algunos desafíos para las intervenciones</vt:lpstr>
      <vt:lpstr>1. (Prevención del) ASI</vt:lpstr>
      <vt:lpstr>Objetivos de la intervención SENAME  en abuso sexual</vt:lpstr>
      <vt:lpstr>Evidencia sobre intervenciones  preventivas (programas educativos)</vt:lpstr>
      <vt:lpstr>2. Explotación sexual comercial infantil y adolescente (ESCNNA)</vt:lpstr>
      <vt:lpstr>Objetivos de la intervención SENAME en ESCNNA (PEE)</vt:lpstr>
      <vt:lpstr>Lecciones a partir de Programa Familia (Reparación. ONG Raíces)</vt:lpstr>
      <vt:lpstr>Lecciones a partir de Programa Familia (ONG Raíces)</vt:lpstr>
      <vt:lpstr>3. Maltrato</vt:lpstr>
      <vt:lpstr>¿Qué sabemos hoy? (evidencia)</vt:lpstr>
      <vt:lpstr>Factores de riesgo</vt:lpstr>
      <vt:lpstr>Factores de riesgo</vt:lpstr>
      <vt:lpstr>Objetivos de la intervención SENAME  en maltrato (Reparación)</vt:lpstr>
      <vt:lpstr>Evidencia sobre intervenciones reparatorias en maltrato</vt:lpstr>
      <vt:lpstr>Evidencia sobre intervenciones reparatorias en salud mental</vt:lpstr>
      <vt:lpstr>Presentación de PowerPoint</vt:lpstr>
      <vt:lpstr>4. Niños privados de cuidado  parental</vt:lpstr>
      <vt:lpstr>Presentación de PowerPoint</vt:lpstr>
      <vt:lpstr>Evidencia sobre intervención con niños privados de cuidado parental</vt:lpstr>
      <vt:lpstr>Evidencia sobre intervención con niños privados de cuidado parental</vt:lpstr>
      <vt:lpstr>Evidencia sobre intervención con niños privados de cuidado parental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actual de protección especial destinado a la infancia vulnerable</dc:title>
  <dc:creator>usuario</dc:creator>
  <cp:lastModifiedBy>José Miguel</cp:lastModifiedBy>
  <cp:revision>60</cp:revision>
  <dcterms:created xsi:type="dcterms:W3CDTF">2015-08-25T21:40:44Z</dcterms:created>
  <dcterms:modified xsi:type="dcterms:W3CDTF">2018-08-11T04:15:39Z</dcterms:modified>
</cp:coreProperties>
</file>