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</p:sldIdLst>
  <p:sldSz cy="5143500" cx="9144000"/>
  <p:notesSz cx="6858000" cy="9144000"/>
  <p:embeddedFontLst>
    <p:embeddedFont>
      <p:font typeface="Patrick Hand"/>
      <p:regular r:id="rId80"/>
    </p:embeddedFont>
    <p:embeddedFont>
      <p:font typeface="Gloria Hallelujah"/>
      <p:regular r:id="rId81"/>
    </p:embeddedFont>
    <p:embeddedFont>
      <p:font typeface="Dancing Script"/>
      <p:regular r:id="rId82"/>
      <p:bold r:id="rId8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BC2FB1A-E5F6-4713-9E91-E5356442C6AF}">
  <a:tblStyle styleId="{ABC2FB1A-E5F6-4713-9E91-E5356442C6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3" Type="http://schemas.openxmlformats.org/officeDocument/2006/relationships/font" Target="fonts/DancingScript-bold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PatrickHand-regular.fntdata"/><Relationship Id="rId82" Type="http://schemas.openxmlformats.org/officeDocument/2006/relationships/font" Target="fonts/DancingScript-regular.fntdata"/><Relationship Id="rId81" Type="http://schemas.openxmlformats.org/officeDocument/2006/relationships/font" Target="fonts/GloriaHallelujah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08ba864c6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08ba864c6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08ba864c6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908ba864c6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 paper dice esto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08ba864c6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08ba864c6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08ba864c6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908ba864c6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08ba864c6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908ba864c6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08ba864c6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08ba864c6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08ba864c6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08ba864c6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08ba864c6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08ba864c6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08ba864c6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08ba864c6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908ba864c6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908ba864c6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7cfe57c3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7cfe57c3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908ba864c6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908ba864c6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08ba864c6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908ba864c6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08ba864c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908ba864c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910ec83d29_2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910ec83d29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08ba864c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908ba864c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908ba864c6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908ba864c6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908ba864c6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908ba864c6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908ba864c6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908ba864c6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910ec83d29_2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910ec83d29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908ba864c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908ba864c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a3b2d86fe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a3b2d86fe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908ba864c6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908ba864c6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908ba864c6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908ba864c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908ba864c6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908ba864c6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910ec83d29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910ec83d29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Tamaño cavidad craneal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Desarrollo facial exagerado en 1470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Tamaño dentición postcanina muy grande en 1470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Desarrollo del toro supraorbitario sin surco postorbitario 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1470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Hueso occipital apuntado en 1813 y plano en 1470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910ec83d29_2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910ec83d29_2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908ba864c6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908ba864c6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908ba864c6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908ba864c6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908ba864c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908ba864c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9184048068_2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9184048068_2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9184048068_2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9184048068_2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08ba864c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08ba864c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9184048068_2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9184048068_2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9184048068_2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9184048068_2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9184048068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9184048068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9184048068_2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9184048068_2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9184048068_2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9184048068_2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9184048068_2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9184048068_2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8a47e821b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8a47e821b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9184048068_2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9184048068_2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9184048068_2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9184048068_2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9184048068_2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9184048068_2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08ba864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08ba864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9184048068_2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9184048068_2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9184048068_2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9184048068_2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919105358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919105358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9184048068_2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9184048068_2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919105358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919105358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9184048068_2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9184048068_2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919105358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919105358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919105358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919105358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19105358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19105358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918404806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918404806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08ba864c6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08ba864c6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9184048068_2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9184048068_2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9184048068_2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9184048068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919105358a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919105358a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919105358a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919105358a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919105358a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919105358a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919105358a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919105358a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9184048068_2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9184048068_2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9184048068_2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9184048068_2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9184048068_2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9184048068_2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19105358a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19105358a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08ba864c6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908ba864c6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919105358a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919105358a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9184048068_2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9184048068_2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919105358a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919105358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9184048068_2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9184048068_2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9184048068_2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9184048068_2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08ba864c6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908ba864c6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Abierto para la zona del tunel carpiano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" name="Google Shape;46;p1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" name="Google Shape;47;p12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" name="Google Shape;50;p13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" name="Google Shape;54;p14"/>
          <p:cNvSpPr txBox="1"/>
          <p:nvPr>
            <p:ph idx="12" type="sldNum"/>
          </p:nvPr>
        </p:nvSpPr>
        <p:spPr>
          <a:xfrm>
            <a:off x="8472458" y="45689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29492"/>
            <a:ext cx="9144001" cy="71401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" name="Google Shape;28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5689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7" name="Google Shape;37;p9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0" name="Google Shape;40;p10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FFFFFF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29492"/>
            <a:ext cx="9144001" cy="71401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1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FFFFFF"/>
                </a:solidFill>
              </a:defRPr>
            </a:lvl1pPr>
            <a:lvl2pPr lvl="1" rtl="0" algn="ctr">
              <a:buNone/>
              <a:defRPr>
                <a:solidFill>
                  <a:srgbClr val="FFFFFF"/>
                </a:solidFill>
              </a:defRPr>
            </a:lvl2pPr>
            <a:lvl3pPr lvl="2" rtl="0" algn="ctr">
              <a:buNone/>
              <a:defRPr>
                <a:solidFill>
                  <a:srgbClr val="FFFFFF"/>
                </a:solidFill>
              </a:defRPr>
            </a:lvl3pPr>
            <a:lvl4pPr lvl="3" rtl="0" algn="ctr">
              <a:buNone/>
              <a:defRPr>
                <a:solidFill>
                  <a:srgbClr val="FFFFFF"/>
                </a:solidFill>
              </a:defRPr>
            </a:lvl4pPr>
            <a:lvl5pPr lvl="4" rtl="0" algn="ctr">
              <a:buNone/>
              <a:defRPr>
                <a:solidFill>
                  <a:srgbClr val="FFFFFF"/>
                </a:solidFill>
              </a:defRPr>
            </a:lvl5pPr>
            <a:lvl6pPr lvl="5" rtl="0" algn="ctr">
              <a:buNone/>
              <a:defRPr>
                <a:solidFill>
                  <a:srgbClr val="FFFFFF"/>
                </a:solidFill>
              </a:defRPr>
            </a:lvl6pPr>
            <a:lvl7pPr lvl="6" rtl="0" algn="ctr">
              <a:buNone/>
              <a:defRPr>
                <a:solidFill>
                  <a:srgbClr val="FFFFFF"/>
                </a:solidFill>
              </a:defRPr>
            </a:lvl7pPr>
            <a:lvl8pPr lvl="7" rtl="0" algn="ctr">
              <a:buNone/>
              <a:defRPr>
                <a:solidFill>
                  <a:srgbClr val="FFFFFF"/>
                </a:solidFill>
              </a:defRPr>
            </a:lvl8pPr>
            <a:lvl9pPr lvl="8" rtl="0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4429492"/>
            <a:ext cx="9144001" cy="7140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80584" y="45897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sz="1300">
                <a:solidFill>
                  <a:srgbClr val="FFFFFF"/>
                </a:solidFill>
              </a:defRPr>
            </a:lvl1pPr>
            <a:lvl2pPr lvl="1" algn="ctr">
              <a:buNone/>
              <a:defRPr sz="1300">
                <a:solidFill>
                  <a:srgbClr val="FFFFFF"/>
                </a:solidFill>
              </a:defRPr>
            </a:lvl2pPr>
            <a:lvl3pPr lvl="2" algn="ctr">
              <a:buNone/>
              <a:defRPr sz="1300">
                <a:solidFill>
                  <a:srgbClr val="FFFFFF"/>
                </a:solidFill>
              </a:defRPr>
            </a:lvl3pPr>
            <a:lvl4pPr lvl="3" algn="ctr">
              <a:buNone/>
              <a:defRPr sz="1300">
                <a:solidFill>
                  <a:srgbClr val="FFFFFF"/>
                </a:solidFill>
              </a:defRPr>
            </a:lvl4pPr>
            <a:lvl5pPr lvl="4" algn="ctr">
              <a:buNone/>
              <a:defRPr sz="1300">
                <a:solidFill>
                  <a:srgbClr val="FFFFFF"/>
                </a:solidFill>
              </a:defRPr>
            </a:lvl5pPr>
            <a:lvl6pPr lvl="5" algn="ctr">
              <a:buNone/>
              <a:defRPr sz="1300">
                <a:solidFill>
                  <a:srgbClr val="FFFFFF"/>
                </a:solidFill>
              </a:defRPr>
            </a:lvl6pPr>
            <a:lvl7pPr lvl="6" algn="ctr">
              <a:buNone/>
              <a:defRPr sz="1300">
                <a:solidFill>
                  <a:srgbClr val="FFFFFF"/>
                </a:solidFill>
              </a:defRPr>
            </a:lvl7pPr>
            <a:lvl8pPr lvl="7" algn="ctr">
              <a:buNone/>
              <a:defRPr sz="1300">
                <a:solidFill>
                  <a:srgbClr val="FFFFFF"/>
                </a:solidFill>
              </a:defRPr>
            </a:lvl8pPr>
            <a:lvl9pPr lvl="8" algn="ctr">
              <a:buNone/>
              <a:defRPr sz="13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33" name="Google Shape;33;p8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4429492"/>
            <a:ext cx="9144001" cy="71401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80584" y="45897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300">
                <a:solidFill>
                  <a:srgbClr val="FFFFFF"/>
                </a:solidFill>
              </a:defRPr>
            </a:lvl1pPr>
            <a:lvl2pPr lvl="1" rtl="0" algn="ctr">
              <a:buNone/>
              <a:defRPr sz="1300">
                <a:solidFill>
                  <a:srgbClr val="FFFFFF"/>
                </a:solidFill>
              </a:defRPr>
            </a:lvl2pPr>
            <a:lvl3pPr lvl="2" rtl="0" algn="ctr">
              <a:buNone/>
              <a:defRPr sz="1300">
                <a:solidFill>
                  <a:srgbClr val="FFFFFF"/>
                </a:solidFill>
              </a:defRPr>
            </a:lvl3pPr>
            <a:lvl4pPr lvl="3" rtl="0" algn="ctr">
              <a:buNone/>
              <a:defRPr sz="1300">
                <a:solidFill>
                  <a:srgbClr val="FFFFFF"/>
                </a:solidFill>
              </a:defRPr>
            </a:lvl4pPr>
            <a:lvl5pPr lvl="4" rtl="0" algn="ctr">
              <a:buNone/>
              <a:defRPr sz="1300">
                <a:solidFill>
                  <a:srgbClr val="FFFFFF"/>
                </a:solidFill>
              </a:defRPr>
            </a:lvl5pPr>
            <a:lvl6pPr lvl="5" rtl="0" algn="ctr">
              <a:buNone/>
              <a:defRPr sz="1300">
                <a:solidFill>
                  <a:srgbClr val="FFFFFF"/>
                </a:solidFill>
              </a:defRPr>
            </a:lvl6pPr>
            <a:lvl7pPr lvl="6" rtl="0" algn="ctr">
              <a:buNone/>
              <a:defRPr sz="1300">
                <a:solidFill>
                  <a:srgbClr val="FFFFFF"/>
                </a:solidFill>
              </a:defRPr>
            </a:lvl7pPr>
            <a:lvl8pPr lvl="7" rtl="0" algn="ctr">
              <a:buNone/>
              <a:defRPr sz="1300">
                <a:solidFill>
                  <a:srgbClr val="FFFFFF"/>
                </a:solidFill>
              </a:defRPr>
            </a:lvl8pPr>
            <a:lvl9pPr lvl="8" rtl="0" algn="ctr">
              <a:buNone/>
              <a:defRPr sz="13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7.jpg"/><Relationship Id="rId4" Type="http://schemas.openxmlformats.org/officeDocument/2006/relationships/image" Target="../media/image26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Relationship Id="rId4" Type="http://schemas.openxmlformats.org/officeDocument/2006/relationships/image" Target="../media/image43.png"/><Relationship Id="rId5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Relationship Id="rId4" Type="http://schemas.openxmlformats.org/officeDocument/2006/relationships/image" Target="../media/image5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5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Relationship Id="rId4" Type="http://schemas.openxmlformats.org/officeDocument/2006/relationships/image" Target="../media/image5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png"/><Relationship Id="rId4" Type="http://schemas.openxmlformats.org/officeDocument/2006/relationships/image" Target="../media/image6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://paleoantropologiahoy.blogspot.com/2013/04/salida-de-africa-del-erectus.html" TargetMode="External"/><Relationship Id="rId4" Type="http://schemas.openxmlformats.org/officeDocument/2006/relationships/image" Target="../media/image7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2.png"/><Relationship Id="rId4" Type="http://schemas.openxmlformats.org/officeDocument/2006/relationships/image" Target="../media/image6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0.png"/><Relationship Id="rId4" Type="http://schemas.openxmlformats.org/officeDocument/2006/relationships/image" Target="../media/image7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0.png"/><Relationship Id="rId4" Type="http://schemas.openxmlformats.org/officeDocument/2006/relationships/image" Target="../media/image7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9.png"/><Relationship Id="rId4" Type="http://schemas.openxmlformats.org/officeDocument/2006/relationships/image" Target="../media/image8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6.png"/><Relationship Id="rId4" Type="http://schemas.openxmlformats.org/officeDocument/2006/relationships/image" Target="../media/image10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6.png"/><Relationship Id="rId4" Type="http://schemas.openxmlformats.org/officeDocument/2006/relationships/image" Target="../media/image10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4.png"/><Relationship Id="rId4" Type="http://schemas.openxmlformats.org/officeDocument/2006/relationships/image" Target="../media/image8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0.png"/><Relationship Id="rId4" Type="http://schemas.openxmlformats.org/officeDocument/2006/relationships/image" Target="../media/image97.png"/><Relationship Id="rId5" Type="http://schemas.openxmlformats.org/officeDocument/2006/relationships/image" Target="../media/image92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3.png"/><Relationship Id="rId4" Type="http://schemas.openxmlformats.org/officeDocument/2006/relationships/image" Target="../media/image9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image" Target="../media/image6.png"/><Relationship Id="rId8" Type="http://schemas.openxmlformats.org/officeDocument/2006/relationships/image" Target="../media/image1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3">
            <a:alphaModFix/>
          </a:blip>
          <a:srcRect b="12729" l="0" r="0" t="2967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/>
          <p:nvPr/>
        </p:nvSpPr>
        <p:spPr>
          <a:xfrm>
            <a:off x="128550" y="123750"/>
            <a:ext cx="8886900" cy="4896000"/>
          </a:xfrm>
          <a:prstGeom prst="rect">
            <a:avLst/>
          </a:prstGeom>
          <a:noFill/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" name="Google Shape;61;p15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-3377817">
            <a:off x="3585277" y="252460"/>
            <a:ext cx="2955644" cy="287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5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-3377802">
            <a:off x="2579757" y="740924"/>
            <a:ext cx="1952185" cy="190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5"/>
          <p:cNvPicPr preferRelativeResize="0"/>
          <p:nvPr/>
        </p:nvPicPr>
        <p:blipFill>
          <a:blip r:embed="rId5">
            <a:alphaModFix amt="83000"/>
          </a:blip>
          <a:stretch>
            <a:fillRect/>
          </a:stretch>
        </p:blipFill>
        <p:spPr>
          <a:xfrm>
            <a:off x="485775" y="1667327"/>
            <a:ext cx="7820026" cy="227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/>
        </p:nvSpPr>
        <p:spPr>
          <a:xfrm>
            <a:off x="1588200" y="2328438"/>
            <a:ext cx="5715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rgbClr val="274E13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Ayudantía Paleontología Humana</a:t>
            </a:r>
            <a:endParaRPr b="1" sz="4800">
              <a:solidFill>
                <a:srgbClr val="274E13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 rotWithShape="1">
          <a:blip r:embed="rId3">
            <a:alphaModFix/>
          </a:blip>
          <a:srcRect b="10414" l="29175" r="45751" t="16958"/>
          <a:stretch/>
        </p:blipFill>
        <p:spPr>
          <a:xfrm>
            <a:off x="1427625" y="843838"/>
            <a:ext cx="2237698" cy="36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5023600" y="96500"/>
            <a:ext cx="27558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Huellas de Laetoli</a:t>
            </a:r>
            <a:endParaRPr sz="3200">
              <a:solidFill>
                <a:srgbClr val="274E13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700" y="653600"/>
            <a:ext cx="2477600" cy="38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>
            <a:off x="1004600" y="247100"/>
            <a:ext cx="30639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Ángulo bicondilar más perpendicular (similar a </a:t>
            </a:r>
            <a:r>
              <a:rPr i="1" lang="en-GB" sz="1300"/>
              <a:t>Homo</a:t>
            </a:r>
            <a:r>
              <a:rPr lang="en-GB" sz="1300"/>
              <a:t>)</a:t>
            </a:r>
            <a:endParaRPr sz="1300"/>
          </a:p>
        </p:txBody>
      </p:sp>
      <p:sp>
        <p:nvSpPr>
          <p:cNvPr id="154" name="Google Shape;154;p24"/>
          <p:cNvSpPr txBox="1"/>
          <p:nvPr/>
        </p:nvSpPr>
        <p:spPr>
          <a:xfrm>
            <a:off x="6117025" y="4489900"/>
            <a:ext cx="12465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3,5 Ma.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 rotWithShape="1">
          <a:blip r:embed="rId3">
            <a:alphaModFix/>
          </a:blip>
          <a:srcRect b="6147" l="8547" r="58511" t="16721"/>
          <a:stretch/>
        </p:blipFill>
        <p:spPr>
          <a:xfrm>
            <a:off x="693225" y="578225"/>
            <a:ext cx="2732477" cy="359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/>
        </p:nvSpPr>
        <p:spPr>
          <a:xfrm>
            <a:off x="1514813" y="184625"/>
            <a:ext cx="1089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DIK-1-1a</a:t>
            </a:r>
            <a:endParaRPr b="1" sz="1600"/>
          </a:p>
        </p:txBody>
      </p:sp>
      <p:pic>
        <p:nvPicPr>
          <p:cNvPr id="162" name="Google Shape;162;p25"/>
          <p:cNvPicPr preferRelativeResize="0"/>
          <p:nvPr/>
        </p:nvPicPr>
        <p:blipFill rotWithShape="1">
          <a:blip r:embed="rId4">
            <a:alphaModFix/>
          </a:blip>
          <a:srcRect b="11742" l="12028" r="33071" t="23595"/>
          <a:stretch/>
        </p:blipFill>
        <p:spPr>
          <a:xfrm>
            <a:off x="4177400" y="100500"/>
            <a:ext cx="3912101" cy="25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 rotWithShape="1">
          <a:blip r:embed="rId5">
            <a:alphaModFix/>
          </a:blip>
          <a:srcRect b="7653" l="12928" r="37193" t="25910"/>
          <a:stretch/>
        </p:blipFill>
        <p:spPr>
          <a:xfrm>
            <a:off x="4177400" y="2228825"/>
            <a:ext cx="3912101" cy="27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4259475" y="2340700"/>
            <a:ext cx="1155300" cy="5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00"/>
                </a:solidFill>
              </a:rPr>
              <a:t>Fragmento </a:t>
            </a:r>
            <a:endParaRPr sz="11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00"/>
                </a:solidFill>
              </a:rPr>
              <a:t>de costilla</a:t>
            </a:r>
            <a:endParaRPr sz="1100">
              <a:solidFill>
                <a:srgbClr val="FFFF00"/>
              </a:solidFill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1024675" y="4177075"/>
            <a:ext cx="1928700" cy="5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 Ma.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Dikika, 3 años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1" name="Google Shape;171;p26"/>
          <p:cNvSpPr txBox="1"/>
          <p:nvPr>
            <p:ph type="title"/>
          </p:nvPr>
        </p:nvSpPr>
        <p:spPr>
          <a:xfrm>
            <a:off x="311700" y="153700"/>
            <a:ext cx="474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Australopithecus africanus</a:t>
            </a:r>
            <a:endParaRPr i="1" sz="34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 b="6556" l="26635" r="30355" t="15761"/>
          <a:stretch/>
        </p:blipFill>
        <p:spPr>
          <a:xfrm>
            <a:off x="3359588" y="1172625"/>
            <a:ext cx="2754173" cy="279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241" y="1172613"/>
            <a:ext cx="2878059" cy="27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/>
          <p:nvPr/>
        </p:nvSpPr>
        <p:spPr>
          <a:xfrm>
            <a:off x="6541950" y="786525"/>
            <a:ext cx="22404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/>
              <a:t>“Niño de Taung”</a:t>
            </a:r>
            <a:endParaRPr b="1" sz="2000"/>
          </a:p>
        </p:txBody>
      </p:sp>
      <p:sp>
        <p:nvSpPr>
          <p:cNvPr id="175" name="Google Shape;175;p26"/>
          <p:cNvSpPr txBox="1"/>
          <p:nvPr/>
        </p:nvSpPr>
        <p:spPr>
          <a:xfrm>
            <a:off x="7194425" y="4015300"/>
            <a:ext cx="8337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 años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2,2 Ma.</a:t>
            </a:r>
            <a:endParaRPr/>
          </a:p>
        </p:txBody>
      </p:sp>
      <p:sp>
        <p:nvSpPr>
          <p:cNvPr id="176" name="Google Shape;176;p26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177" name="Google Shape;177;p26"/>
          <p:cNvGraphicFramePr/>
          <p:nvPr/>
        </p:nvGraphicFramePr>
        <p:xfrm>
          <a:off x="191150" y="10138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459700"/>
                <a:gridCol w="1630175"/>
              </a:tblGrid>
              <a:tr h="51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A. africanus </a:t>
                      </a:r>
                      <a:r>
                        <a:rPr b="1" lang="en-GB"/>
                        <a:t>(Dart, 1925)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2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Taung, Sudáfrica 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3,3-2,1 Ma.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Cráneo, vértebras, costillas, fémur y cadera.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98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I.d.e: 430-520 cc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Menor prognatismo que </a:t>
                      </a:r>
                      <a:r>
                        <a:rPr i="1" lang="en-GB" sz="1300"/>
                        <a:t>A. afarensis</a:t>
                      </a:r>
                      <a:endParaRPr i="1"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Gran molarización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Dimorfismo sexual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3" name="Google Shape;183;p27"/>
          <p:cNvPicPr preferRelativeResize="0"/>
          <p:nvPr/>
        </p:nvPicPr>
        <p:blipFill rotWithShape="1">
          <a:blip r:embed="rId3">
            <a:alphaModFix/>
          </a:blip>
          <a:srcRect b="10052" l="44573" r="13164" t="25302"/>
          <a:stretch/>
        </p:blipFill>
        <p:spPr>
          <a:xfrm>
            <a:off x="585750" y="1004588"/>
            <a:ext cx="3455798" cy="297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/>
          <p:nvPr/>
        </p:nvSpPr>
        <p:spPr>
          <a:xfrm>
            <a:off x="1209050" y="3725875"/>
            <a:ext cx="22092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Broom &amp; Robinson, 1947</a:t>
            </a:r>
            <a:endParaRPr sz="1300"/>
          </a:p>
        </p:txBody>
      </p:sp>
      <p:sp>
        <p:nvSpPr>
          <p:cNvPr id="185" name="Google Shape;185;p27"/>
          <p:cNvSpPr txBox="1"/>
          <p:nvPr/>
        </p:nvSpPr>
        <p:spPr>
          <a:xfrm>
            <a:off x="1012700" y="371600"/>
            <a:ext cx="26019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STS-5 (Mrs. Ples)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2,5 Ma.</a:t>
            </a:r>
            <a:endParaRPr b="1" sz="1600"/>
          </a:p>
        </p:txBody>
      </p:sp>
      <p:pic>
        <p:nvPicPr>
          <p:cNvPr id="186" name="Google Shape;186;p27"/>
          <p:cNvPicPr preferRelativeResize="0"/>
          <p:nvPr/>
        </p:nvPicPr>
        <p:blipFill rotWithShape="1">
          <a:blip r:embed="rId4">
            <a:alphaModFix/>
          </a:blip>
          <a:srcRect b="11214" l="60920" r="11502" t="22739"/>
          <a:stretch/>
        </p:blipFill>
        <p:spPr>
          <a:xfrm>
            <a:off x="5103338" y="874100"/>
            <a:ext cx="2400974" cy="323454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 txBox="1"/>
          <p:nvPr/>
        </p:nvSpPr>
        <p:spPr>
          <a:xfrm>
            <a:off x="5847975" y="512375"/>
            <a:ext cx="9117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S</a:t>
            </a:r>
            <a:r>
              <a:rPr b="1" lang="en-GB" sz="1600"/>
              <a:t>TS-14</a:t>
            </a:r>
            <a:endParaRPr b="1" sz="1600"/>
          </a:p>
        </p:txBody>
      </p:sp>
      <p:sp>
        <p:nvSpPr>
          <p:cNvPr id="188" name="Google Shape;188;p27"/>
          <p:cNvSpPr txBox="1"/>
          <p:nvPr/>
        </p:nvSpPr>
        <p:spPr>
          <a:xfrm>
            <a:off x="7574625" y="1707800"/>
            <a:ext cx="14559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Masa 33-67 (kg)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Altura 1,47 (m)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4" name="Google Shape;194;p28"/>
          <p:cNvSpPr txBox="1"/>
          <p:nvPr>
            <p:ph type="title"/>
          </p:nvPr>
        </p:nvSpPr>
        <p:spPr>
          <a:xfrm>
            <a:off x="311700" y="113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Australopithecus garhi</a:t>
            </a:r>
            <a:endParaRPr i="1" sz="34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95" name="Google Shape;195;p28"/>
          <p:cNvPicPr preferRelativeResize="0"/>
          <p:nvPr/>
        </p:nvPicPr>
        <p:blipFill rotWithShape="1">
          <a:blip r:embed="rId3">
            <a:alphaModFix/>
          </a:blip>
          <a:srcRect b="6795" l="13581" r="51790" t="18449"/>
          <a:stretch/>
        </p:blipFill>
        <p:spPr>
          <a:xfrm>
            <a:off x="4892325" y="566025"/>
            <a:ext cx="3124277" cy="379375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/>
          <p:nvPr/>
        </p:nvSpPr>
        <p:spPr>
          <a:xfrm>
            <a:off x="5726175" y="4359775"/>
            <a:ext cx="30000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FF"/>
                </a:highlight>
              </a:rPr>
              <a:t> Asfaw, et al. 1999</a:t>
            </a:r>
            <a:endParaRPr/>
          </a:p>
        </p:txBody>
      </p:sp>
      <p:graphicFrame>
        <p:nvGraphicFramePr>
          <p:cNvPr id="197" name="Google Shape;197;p28"/>
          <p:cNvGraphicFramePr/>
          <p:nvPr/>
        </p:nvGraphicFramePr>
        <p:xfrm>
          <a:off x="592975" y="1073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492200"/>
                <a:gridCol w="1949550"/>
              </a:tblGrid>
              <a:tr h="716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A. garhi </a:t>
                      </a:r>
                      <a:r>
                        <a:rPr b="1" lang="en-GB"/>
                        <a:t>(Asfaw et al. 1999)</a:t>
                      </a:r>
                      <a:endParaRPr b="1" i="1" sz="15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Middle Awash, Etiopía. 2,5 Ma.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Parte del cráneo.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19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300"/>
                        <a:t>- I.d.e.: 450 cc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300"/>
                        <a:t>- Dientes posteriores más grandes que </a:t>
                      </a:r>
                      <a:r>
                        <a:rPr i="1" lang="en-GB" sz="1300"/>
                        <a:t>A. afarensis</a:t>
                      </a:r>
                      <a:endParaRPr i="1"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300"/>
                        <a:t>- Prognatismo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Torus supraorbital muy desarrollado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3" name="Google Shape;203;p29"/>
          <p:cNvSpPr txBox="1"/>
          <p:nvPr>
            <p:ph type="title"/>
          </p:nvPr>
        </p:nvSpPr>
        <p:spPr>
          <a:xfrm>
            <a:off x="311700" y="88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Australopithecus </a:t>
            </a: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bahrelghazali</a:t>
            </a:r>
            <a:endParaRPr i="1" sz="34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04" name="Google Shape;204;p29"/>
          <p:cNvPicPr preferRelativeResize="0"/>
          <p:nvPr/>
        </p:nvPicPr>
        <p:blipFill rotWithShape="1">
          <a:blip r:embed="rId3">
            <a:alphaModFix/>
          </a:blip>
          <a:srcRect b="16818" l="34699" r="14120" t="45251"/>
          <a:stretch/>
        </p:blipFill>
        <p:spPr>
          <a:xfrm>
            <a:off x="4631975" y="1013100"/>
            <a:ext cx="3903677" cy="162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 rotWithShape="1">
          <a:blip r:embed="rId4">
            <a:alphaModFix/>
          </a:blip>
          <a:srcRect b="13938" l="10739" r="53874" t="48340"/>
          <a:stretch/>
        </p:blipFill>
        <p:spPr>
          <a:xfrm>
            <a:off x="5360275" y="2754200"/>
            <a:ext cx="2828774" cy="16963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6" name="Google Shape;206;p29"/>
          <p:cNvSpPr txBox="1"/>
          <p:nvPr/>
        </p:nvSpPr>
        <p:spPr>
          <a:xfrm>
            <a:off x="6653475" y="619500"/>
            <a:ext cx="182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Holotipo: </a:t>
            </a:r>
            <a:r>
              <a:rPr b="1" lang="en-GB" sz="1600"/>
              <a:t>KT- 12</a:t>
            </a:r>
            <a:endParaRPr b="1" sz="1600"/>
          </a:p>
        </p:txBody>
      </p:sp>
      <p:sp>
        <p:nvSpPr>
          <p:cNvPr id="207" name="Google Shape;207;p29"/>
          <p:cNvSpPr txBox="1"/>
          <p:nvPr/>
        </p:nvSpPr>
        <p:spPr>
          <a:xfrm>
            <a:off x="4560850" y="4088900"/>
            <a:ext cx="11283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KT- 13</a:t>
            </a:r>
            <a:endParaRPr b="1" sz="1600"/>
          </a:p>
        </p:txBody>
      </p:sp>
      <p:graphicFrame>
        <p:nvGraphicFramePr>
          <p:cNvPr id="208" name="Google Shape;208;p29"/>
          <p:cNvGraphicFramePr/>
          <p:nvPr/>
        </p:nvGraphicFramePr>
        <p:xfrm>
          <a:off x="492575" y="1185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469750"/>
                <a:gridCol w="2156500"/>
              </a:tblGrid>
              <a:tr h="1018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A. bahrelghazali </a:t>
                      </a:r>
                      <a:r>
                        <a:rPr b="1" lang="en-GB"/>
                        <a:t>(Brunet, Beauvilain, Coppens, Heintz,</a:t>
                      </a:r>
                      <a:endParaRPr b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Moutaye &amp; Pilbeam, 1995)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2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Koro Toro (Chad) 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3,5-3 Ma.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1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Mandíbulas y parietales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7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- I.d.e.: 450 cc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- Mandíbula masiva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4" name="Google Shape;214;p30"/>
          <p:cNvSpPr txBox="1"/>
          <p:nvPr>
            <p:ph type="title"/>
          </p:nvPr>
        </p:nvSpPr>
        <p:spPr>
          <a:xfrm>
            <a:off x="311700" y="213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Australopithecus sediba</a:t>
            </a:r>
            <a:endParaRPr i="1" sz="34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15" name="Google Shape;21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1224" y="1039638"/>
            <a:ext cx="4469201" cy="29035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6" name="Google Shape;216;p30"/>
          <p:cNvGraphicFramePr/>
          <p:nvPr/>
        </p:nvGraphicFramePr>
        <p:xfrm>
          <a:off x="512625" y="1039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469750"/>
              </a:tblGrid>
              <a:tr h="678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82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99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17" name="Google Shape;217;p30"/>
          <p:cNvGraphicFramePr/>
          <p:nvPr/>
        </p:nvGraphicFramePr>
        <p:xfrm>
          <a:off x="1982375" y="1039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727500"/>
              </a:tblGrid>
              <a:tr h="678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A. sediba </a:t>
                      </a:r>
                      <a:r>
                        <a:rPr b="1" lang="en-GB"/>
                        <a:t>(Berger et al. 2010)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Cueva de Malapa, Sudáfrica. 2 Ma.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62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Cráneo, clavícula, escápula, húmero, radio, ulna, otros.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99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Menor prognatismo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Cráneo gracil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Reducción de la dentición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Dimorfismo sexual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25" y="809625"/>
            <a:ext cx="3837097" cy="38209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4" name="Google Shape;224;p31"/>
          <p:cNvSpPr txBox="1"/>
          <p:nvPr/>
        </p:nvSpPr>
        <p:spPr>
          <a:xfrm>
            <a:off x="421925" y="170775"/>
            <a:ext cx="23307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- </a:t>
            </a:r>
            <a:r>
              <a:rPr lang="en-GB" sz="1600"/>
              <a:t>1,30 m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- 12-13 años / 20 años</a:t>
            </a:r>
            <a:endParaRPr sz="1600"/>
          </a:p>
        </p:txBody>
      </p:sp>
      <p:pic>
        <p:nvPicPr>
          <p:cNvPr id="225" name="Google Shape;22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6875" y="1301875"/>
            <a:ext cx="4342250" cy="196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1"/>
          <p:cNvSpPr txBox="1"/>
          <p:nvPr/>
        </p:nvSpPr>
        <p:spPr>
          <a:xfrm>
            <a:off x="5877200" y="3264925"/>
            <a:ext cx="15816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Dirks et al. 2010</a:t>
            </a:r>
            <a:endParaRPr/>
          </a:p>
        </p:txBody>
      </p:sp>
      <p:sp>
        <p:nvSpPr>
          <p:cNvPr id="227" name="Google Shape;227;p31"/>
          <p:cNvSpPr txBox="1"/>
          <p:nvPr/>
        </p:nvSpPr>
        <p:spPr>
          <a:xfrm>
            <a:off x="713250" y="4584775"/>
            <a:ext cx="1581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Holotipo MH1</a:t>
            </a:r>
            <a:endParaRPr b="1" sz="1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3" name="Google Shape;233;p32"/>
          <p:cNvSpPr txBox="1"/>
          <p:nvPr>
            <p:ph type="title"/>
          </p:nvPr>
        </p:nvSpPr>
        <p:spPr>
          <a:xfrm>
            <a:off x="311700" y="214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Kenyanthropus platyops</a:t>
            </a:r>
            <a:endParaRPr i="1" sz="34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aphicFrame>
        <p:nvGraphicFramePr>
          <p:cNvPr id="234" name="Google Shape;234;p32"/>
          <p:cNvGraphicFramePr/>
          <p:nvPr/>
        </p:nvGraphicFramePr>
        <p:xfrm>
          <a:off x="2283750" y="1201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811375"/>
              </a:tblGrid>
              <a:tr h="917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Kenyanthropus </a:t>
                      </a:r>
                      <a:r>
                        <a:rPr b="1" i="1" lang="en-GB">
                          <a:solidFill>
                            <a:schemeClr val="dk1"/>
                          </a:solidFill>
                        </a:rPr>
                        <a:t>platyops </a:t>
                      </a:r>
                      <a:r>
                        <a:rPr b="1" lang="en-GB">
                          <a:solidFill>
                            <a:schemeClr val="dk1"/>
                          </a:solidFill>
                        </a:rPr>
                        <a:t>(Leakey et al. 2001)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2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300"/>
                        <a:t>Lomekwi, Kenia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3,5-3,3 Ma.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Cráneo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57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Maxilar masivo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Cara plana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Poco prognatismo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35" name="Google Shape;235;p32"/>
          <p:cNvGraphicFramePr/>
          <p:nvPr/>
        </p:nvGraphicFramePr>
        <p:xfrm>
          <a:off x="814000" y="1201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469750"/>
              </a:tblGrid>
              <a:tr h="917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57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36" name="Google Shape;236;p32"/>
          <p:cNvPicPr preferRelativeResize="0"/>
          <p:nvPr/>
        </p:nvPicPr>
        <p:blipFill rotWithShape="1">
          <a:blip r:embed="rId3">
            <a:alphaModFix/>
          </a:blip>
          <a:srcRect b="10586" l="44929" r="17441" t="25792"/>
          <a:stretch/>
        </p:blipFill>
        <p:spPr>
          <a:xfrm>
            <a:off x="4982775" y="950263"/>
            <a:ext cx="3105398" cy="295347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2"/>
          <p:cNvSpPr txBox="1"/>
          <p:nvPr/>
        </p:nvSpPr>
        <p:spPr>
          <a:xfrm>
            <a:off x="5521625" y="3903750"/>
            <a:ext cx="2027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Holotipo: </a:t>
            </a:r>
            <a:r>
              <a:rPr b="1" lang="en-GB" sz="1600"/>
              <a:t>WT-4000</a:t>
            </a:r>
            <a:endParaRPr b="1" sz="1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3" name="Google Shape;243;p33"/>
          <p:cNvPicPr preferRelativeResize="0"/>
          <p:nvPr/>
        </p:nvPicPr>
        <p:blipFill rotWithShape="1">
          <a:blip r:embed="rId3">
            <a:alphaModFix/>
          </a:blip>
          <a:srcRect b="11361" l="22393" r="27508" t="22623"/>
          <a:stretch/>
        </p:blipFill>
        <p:spPr>
          <a:xfrm>
            <a:off x="100425" y="671075"/>
            <a:ext cx="4244827" cy="31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 rotWithShape="1">
          <a:blip r:embed="rId4">
            <a:alphaModFix/>
          </a:blip>
          <a:srcRect b="14200" l="18342" r="23756" t="27456"/>
          <a:stretch/>
        </p:blipFill>
        <p:spPr>
          <a:xfrm>
            <a:off x="4419600" y="923225"/>
            <a:ext cx="4661299" cy="26420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3"/>
          <p:cNvSpPr txBox="1"/>
          <p:nvPr/>
        </p:nvSpPr>
        <p:spPr>
          <a:xfrm>
            <a:off x="4419550" y="448100"/>
            <a:ext cx="46614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600"/>
              <a:t>     </a:t>
            </a:r>
            <a:r>
              <a:rPr b="1" i="1" lang="en-GB" sz="1600"/>
              <a:t>K. platyops         Homo rudolfensis</a:t>
            </a:r>
            <a:r>
              <a:rPr b="1" lang="en-GB" sz="1600"/>
              <a:t> (1,9 Ma)</a:t>
            </a:r>
            <a:endParaRPr b="1" sz="1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860775" y="-2"/>
            <a:ext cx="52832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" name="Google Shape;71;p16"/>
          <p:cNvSpPr txBox="1"/>
          <p:nvPr>
            <p:ph idx="4294967295" type="ctrTitle"/>
          </p:nvPr>
        </p:nvSpPr>
        <p:spPr>
          <a:xfrm>
            <a:off x="617450" y="289575"/>
            <a:ext cx="6170700" cy="9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36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Puntos a tratar</a:t>
            </a:r>
            <a:endParaRPr sz="36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617450" y="1370175"/>
            <a:ext cx="4099500" cy="296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3429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38761D"/>
              </a:buClr>
              <a:buSzPts val="2600"/>
              <a:buFont typeface="Patrick Hand"/>
              <a:buAutoNum type="arabicPeriod"/>
            </a:pPr>
            <a:r>
              <a:rPr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Origen y evolución de </a:t>
            </a:r>
            <a:r>
              <a:rPr i="1"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Australopithecus</a:t>
            </a:r>
            <a:endParaRPr i="1" sz="2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2600"/>
              <a:buFont typeface="Patrick Hand"/>
              <a:buAutoNum type="arabicPeriod"/>
            </a:pPr>
            <a:r>
              <a:rPr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Origen y evolución de </a:t>
            </a:r>
            <a:r>
              <a:rPr i="1"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Paranthropus</a:t>
            </a:r>
            <a:endParaRPr i="1" sz="2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8761D"/>
              </a:buClr>
              <a:buSzPts val="2600"/>
              <a:buFont typeface="Patrick Hand"/>
              <a:buAutoNum type="arabicPeriod"/>
            </a:pPr>
            <a:r>
              <a:rPr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Origen de Homo</a:t>
            </a:r>
            <a:endParaRPr i="1" sz="2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73" name="Google Shape;73;p16"/>
          <p:cNvSpPr txBox="1"/>
          <p:nvPr>
            <p:ph idx="1" type="subTitle"/>
          </p:nvPr>
        </p:nvSpPr>
        <p:spPr>
          <a:xfrm>
            <a:off x="4716950" y="1370175"/>
            <a:ext cx="4099500" cy="322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4. </a:t>
            </a:r>
            <a:r>
              <a:rPr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Salida de África</a:t>
            </a:r>
            <a:endParaRPr sz="2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5. Homininos del Pleis</a:t>
            </a:r>
            <a:r>
              <a:rPr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t</a:t>
            </a:r>
            <a:r>
              <a:rPr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oceno</a:t>
            </a:r>
            <a:endParaRPr sz="2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6. </a:t>
            </a:r>
            <a:r>
              <a:rPr i="1"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Neanderthal</a:t>
            </a:r>
            <a:r>
              <a:rPr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 y </a:t>
            </a:r>
            <a:r>
              <a:rPr i="1" lang="en-GB" sz="2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sapiens</a:t>
            </a:r>
            <a:endParaRPr i="1" sz="2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/>
          <p:nvPr>
            <p:ph type="title"/>
          </p:nvPr>
        </p:nvSpPr>
        <p:spPr>
          <a:xfrm>
            <a:off x="311700" y="294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Herramientas de piedra 3,3 Ma</a:t>
            </a:r>
            <a:endParaRPr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4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2" name="Google Shape;252;p34"/>
          <p:cNvPicPr preferRelativeResize="0"/>
          <p:nvPr/>
        </p:nvPicPr>
        <p:blipFill rotWithShape="1">
          <a:blip r:embed="rId3">
            <a:alphaModFix/>
          </a:blip>
          <a:srcRect b="11958" l="64053" r="10042" t="17659"/>
          <a:stretch/>
        </p:blipFill>
        <p:spPr>
          <a:xfrm>
            <a:off x="5645800" y="589000"/>
            <a:ext cx="2531602" cy="38693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3" name="Google Shape;253;p34"/>
          <p:cNvPicPr preferRelativeResize="0"/>
          <p:nvPr/>
        </p:nvPicPr>
        <p:blipFill rotWithShape="1">
          <a:blip r:embed="rId4">
            <a:alphaModFix/>
          </a:blip>
          <a:srcRect b="6778" l="14680" r="19010" t="17060"/>
          <a:stretch/>
        </p:blipFill>
        <p:spPr>
          <a:xfrm>
            <a:off x="853900" y="1235363"/>
            <a:ext cx="3988224" cy="25766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4"/>
          <p:cNvSpPr txBox="1"/>
          <p:nvPr/>
        </p:nvSpPr>
        <p:spPr>
          <a:xfrm>
            <a:off x="5993600" y="4458375"/>
            <a:ext cx="18360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Harmand et al. 2015</a:t>
            </a:r>
            <a:endParaRPr/>
          </a:p>
        </p:txBody>
      </p:sp>
      <p:sp>
        <p:nvSpPr>
          <p:cNvPr id="255" name="Google Shape;255;p34"/>
          <p:cNvSpPr txBox="1"/>
          <p:nvPr/>
        </p:nvSpPr>
        <p:spPr>
          <a:xfrm>
            <a:off x="2081360" y="3855275"/>
            <a:ext cx="1533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Hovers, E., 2015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/>
          <p:nvPr>
            <p:ph type="title"/>
          </p:nvPr>
        </p:nvSpPr>
        <p:spPr>
          <a:xfrm>
            <a:off x="170100" y="280625"/>
            <a:ext cx="8803800" cy="6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Cambio en la dieta de los homininos a partir de los ~3,5 Ma</a:t>
            </a:r>
            <a:endParaRPr sz="3200">
              <a:solidFill>
                <a:srgbClr val="274E13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61" name="Google Shape;261;p35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2" name="Google Shape;262;p35"/>
          <p:cNvPicPr preferRelativeResize="0"/>
          <p:nvPr/>
        </p:nvPicPr>
        <p:blipFill rotWithShape="1">
          <a:blip r:embed="rId3">
            <a:alphaModFix/>
          </a:blip>
          <a:srcRect b="10227" l="15040" r="18319" t="18155"/>
          <a:stretch/>
        </p:blipFill>
        <p:spPr>
          <a:xfrm>
            <a:off x="1438075" y="1023300"/>
            <a:ext cx="6267850" cy="378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8" name="Google Shape;268;p36"/>
          <p:cNvSpPr txBox="1"/>
          <p:nvPr>
            <p:ph type="title"/>
          </p:nvPr>
        </p:nvSpPr>
        <p:spPr>
          <a:xfrm>
            <a:off x="311700" y="1953600"/>
            <a:ext cx="8520600" cy="1236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Origen y evolución del </a:t>
            </a:r>
            <a:endParaRPr b="1" sz="5000">
              <a:solidFill>
                <a:srgbClr val="274E13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género </a:t>
            </a:r>
            <a:r>
              <a:rPr b="1" i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Paranthropu</a:t>
            </a:r>
            <a:r>
              <a:rPr b="1" i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s</a:t>
            </a:r>
            <a:endParaRPr b="1" i="1" sz="5000">
              <a:solidFill>
                <a:srgbClr val="274E13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69" name="Google Shape;269;p36"/>
          <p:cNvSpPr/>
          <p:nvPr/>
        </p:nvSpPr>
        <p:spPr>
          <a:xfrm>
            <a:off x="4030350" y="647025"/>
            <a:ext cx="1083300" cy="1083300"/>
          </a:xfrm>
          <a:prstGeom prst="ellipse">
            <a:avLst/>
          </a:prstGeom>
          <a:solidFill>
            <a:srgbClr val="B6D7A8"/>
          </a:solidFill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rPr>
              <a:t>2</a:t>
            </a:r>
            <a:endParaRPr sz="4800">
              <a:solidFill>
                <a:schemeClr val="accent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5" name="Google Shape;275;p37"/>
          <p:cNvSpPr txBox="1"/>
          <p:nvPr>
            <p:ph type="title"/>
          </p:nvPr>
        </p:nvSpPr>
        <p:spPr>
          <a:xfrm>
            <a:off x="311700" y="33375"/>
            <a:ext cx="432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Características comunes</a:t>
            </a:r>
            <a:endParaRPr sz="34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76" name="Google Shape;276;p37"/>
          <p:cNvSpPr txBox="1"/>
          <p:nvPr/>
        </p:nvSpPr>
        <p:spPr>
          <a:xfrm>
            <a:off x="221000" y="686725"/>
            <a:ext cx="4532400" cy="23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Menos prognatismo que </a:t>
            </a:r>
            <a:r>
              <a:rPr i="1" lang="en-GB" sz="1600">
                <a:solidFill>
                  <a:schemeClr val="dk1"/>
                </a:solidFill>
              </a:rPr>
              <a:t>Australopithecus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Presencia de cresta sagital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Torus supraorbital desarrollado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Mandíbula robusta y ancha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Megadontia (dientes muy grandes)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Reducción de los caninos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Músculos temporal y masetero muy desarrollados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Dimorfismo sexual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77" name="Google Shape;2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3014" y="261975"/>
            <a:ext cx="3558126" cy="2163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8" name="Google Shape;278;p37"/>
          <p:cNvPicPr preferRelativeResize="0"/>
          <p:nvPr/>
        </p:nvPicPr>
        <p:blipFill rotWithShape="1">
          <a:blip r:embed="rId4">
            <a:alphaModFix/>
          </a:blip>
          <a:srcRect b="2685" l="0" r="0" t="0"/>
          <a:stretch/>
        </p:blipFill>
        <p:spPr>
          <a:xfrm>
            <a:off x="5125875" y="2486050"/>
            <a:ext cx="3292425" cy="239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7"/>
          <p:cNvPicPr preferRelativeResize="0"/>
          <p:nvPr/>
        </p:nvPicPr>
        <p:blipFill rotWithShape="1">
          <a:blip r:embed="rId5">
            <a:alphaModFix/>
          </a:blip>
          <a:srcRect b="0" l="6985" r="0" t="0"/>
          <a:stretch/>
        </p:blipFill>
        <p:spPr>
          <a:xfrm>
            <a:off x="1417100" y="3096750"/>
            <a:ext cx="2651501" cy="1856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7"/>
          <p:cNvSpPr txBox="1"/>
          <p:nvPr/>
        </p:nvSpPr>
        <p:spPr>
          <a:xfrm>
            <a:off x="372200" y="4483775"/>
            <a:ext cx="1044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    </a:t>
            </a:r>
            <a:r>
              <a:rPr b="1" lang="en-GB" sz="1800"/>
              <a:t>OH5</a:t>
            </a:r>
            <a:endParaRPr b="1"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/>
          <p:nvPr>
            <p:ph idx="12" type="sldNum"/>
          </p:nvPr>
        </p:nvSpPr>
        <p:spPr>
          <a:xfrm>
            <a:off x="8472458" y="4672742"/>
            <a:ext cx="548700" cy="3936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286" name="Google Shape;286;p38"/>
          <p:cNvGraphicFramePr/>
          <p:nvPr/>
        </p:nvGraphicFramePr>
        <p:xfrm>
          <a:off x="460988" y="10535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545625"/>
                <a:gridCol w="2118325"/>
                <a:gridCol w="2369475"/>
                <a:gridCol w="2188600"/>
              </a:tblGrid>
              <a:tr h="550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Paranthropus aethiopicus </a:t>
                      </a:r>
                      <a:r>
                        <a:rPr b="1" lang="en-GB"/>
                        <a:t>(Walker et al, 1986)</a:t>
                      </a:r>
                      <a:endParaRPr b="1" i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Paranthropus boisei</a:t>
                      </a:r>
                      <a:endParaRPr b="1" i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(Robinson, 1960)</a:t>
                      </a:r>
                      <a:endParaRPr b="1" i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Paranthropus robustus </a:t>
                      </a:r>
                      <a:r>
                        <a:rPr b="1" lang="en-GB"/>
                        <a:t>(Broom, 1938)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0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Etiopía y Kenia.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2,6-2,3 Ma.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Olduvai (Tanzania) y Turkana (Kenia)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2,3-1,2 Ma.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Kromdraai, Swartkrans, Drimolen, Sterkfontein en </a:t>
                      </a:r>
                      <a:r>
                        <a:rPr lang="en-GB"/>
                        <a:t>Sudáfrica. </a:t>
                      </a:r>
                      <a:r>
                        <a:rPr lang="en-GB"/>
                        <a:t>2,7-1,2 Ma.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Fósiles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Cráneo y mandíbula.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Cráneo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Cráneo y mandíbula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dk1"/>
                          </a:solidFill>
                        </a:rPr>
                        <a:t>Características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/>
                        <a:t>I.d.e.: </a:t>
                      </a:r>
                      <a:r>
                        <a:rPr lang="en-GB"/>
                        <a:t>410 cc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/>
                        <a:t>- Gran desarrollo de las crestas nucales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/>
                        <a:t>- Maxilar proyectado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/>
                        <a:t>I.d.e.: </a:t>
                      </a:r>
                      <a:r>
                        <a:rPr lang="en-GB"/>
                        <a:t>500-530 cc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/>
                        <a:t>- 42-62 Kg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/>
                        <a:t>- 1,50-1,60 m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Cara y premaxila elevada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Cara más baja y ancha que </a:t>
                      </a:r>
                      <a:r>
                        <a:rPr i="1" lang="en-GB"/>
                        <a:t>P. boisei </a:t>
                      </a:r>
                      <a:r>
                        <a:rPr lang="en-GB"/>
                        <a:t> 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87" name="Google Shape;287;p38"/>
          <p:cNvSpPr txBox="1"/>
          <p:nvPr/>
        </p:nvSpPr>
        <p:spPr>
          <a:xfrm>
            <a:off x="283000" y="172500"/>
            <a:ext cx="61362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P</a:t>
            </a: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aranthropus</a:t>
            </a:r>
            <a:endParaRPr i="1" sz="34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9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3" name="Google Shape;293;p39"/>
          <p:cNvSpPr txBox="1"/>
          <p:nvPr>
            <p:ph type="title"/>
          </p:nvPr>
        </p:nvSpPr>
        <p:spPr>
          <a:xfrm>
            <a:off x="311700" y="284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Paranthropus aethiopicus</a:t>
            </a:r>
            <a:endParaRPr sz="34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94" name="Google Shape;29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051" y="1346538"/>
            <a:ext cx="3007100" cy="230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9"/>
          <p:cNvSpPr txBox="1"/>
          <p:nvPr/>
        </p:nvSpPr>
        <p:spPr>
          <a:xfrm>
            <a:off x="1197175" y="3697900"/>
            <a:ext cx="2087700" cy="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Holotipo: </a:t>
            </a:r>
            <a:r>
              <a:rPr b="1" lang="en-GB" sz="1600"/>
              <a:t>Omo 18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1113" y="1109850"/>
            <a:ext cx="3624875" cy="30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9"/>
          <p:cNvSpPr txBox="1"/>
          <p:nvPr/>
        </p:nvSpPr>
        <p:spPr>
          <a:xfrm>
            <a:off x="5404650" y="4203075"/>
            <a:ext cx="1717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KNM-WT-17000</a:t>
            </a:r>
            <a:endParaRPr b="1" sz="1600"/>
          </a:p>
        </p:txBody>
      </p:sp>
      <p:sp>
        <p:nvSpPr>
          <p:cNvPr id="298" name="Google Shape;298;p39"/>
          <p:cNvSpPr txBox="1"/>
          <p:nvPr/>
        </p:nvSpPr>
        <p:spPr>
          <a:xfrm>
            <a:off x="5462338" y="696375"/>
            <a:ext cx="1323000" cy="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“Black skull”</a:t>
            </a:r>
            <a:endParaRPr sz="1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0"/>
          <p:cNvSpPr txBox="1"/>
          <p:nvPr>
            <p:ph type="title"/>
          </p:nvPr>
        </p:nvSpPr>
        <p:spPr>
          <a:xfrm>
            <a:off x="311700" y="354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Paranthropus boisei</a:t>
            </a:r>
            <a:endParaRPr sz="34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304" name="Google Shape;304;p40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5" name="Google Shape;30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175" y="1127488"/>
            <a:ext cx="3690900" cy="28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0"/>
          <p:cNvSpPr txBox="1"/>
          <p:nvPr/>
        </p:nvSpPr>
        <p:spPr>
          <a:xfrm>
            <a:off x="889625" y="4096375"/>
            <a:ext cx="30000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Holotipo: </a:t>
            </a:r>
            <a:r>
              <a:rPr b="1" lang="en-GB" sz="1600"/>
              <a:t>OH-5 «Dear Boy» 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Leakey, L., 1959</a:t>
            </a:r>
            <a:endParaRPr sz="1200"/>
          </a:p>
        </p:txBody>
      </p:sp>
      <p:pic>
        <p:nvPicPr>
          <p:cNvPr id="307" name="Google Shape;30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9200" y="539384"/>
            <a:ext cx="2688975" cy="178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0"/>
          <p:cNvPicPr preferRelativeResize="0"/>
          <p:nvPr/>
        </p:nvPicPr>
        <p:blipFill rotWithShape="1">
          <a:blip r:embed="rId5">
            <a:alphaModFix/>
          </a:blip>
          <a:srcRect b="2486" l="0" r="0" t="0"/>
          <a:stretch/>
        </p:blipFill>
        <p:spPr>
          <a:xfrm>
            <a:off x="5301575" y="2458000"/>
            <a:ext cx="2164725" cy="211087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0"/>
          <p:cNvSpPr txBox="1"/>
          <p:nvPr/>
        </p:nvSpPr>
        <p:spPr>
          <a:xfrm>
            <a:off x="7668175" y="1518050"/>
            <a:ext cx="13557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Macho </a:t>
            </a:r>
            <a:r>
              <a:rPr b="1" lang="en-GB"/>
              <a:t>KNM-ER 406</a:t>
            </a:r>
            <a:endParaRPr b="1"/>
          </a:p>
        </p:txBody>
      </p:sp>
      <p:sp>
        <p:nvSpPr>
          <p:cNvPr id="310" name="Google Shape;310;p40"/>
          <p:cNvSpPr txBox="1"/>
          <p:nvPr/>
        </p:nvSpPr>
        <p:spPr>
          <a:xfrm>
            <a:off x="7466300" y="3840550"/>
            <a:ext cx="1355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Hembra </a:t>
            </a:r>
            <a:r>
              <a:rPr b="1" lang="en-GB"/>
              <a:t>KNM-ER 732</a:t>
            </a:r>
            <a:endParaRPr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/>
          <p:nvPr>
            <p:ph type="title"/>
          </p:nvPr>
        </p:nvSpPr>
        <p:spPr>
          <a:xfrm>
            <a:off x="311700" y="294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Paranthropus </a:t>
            </a: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robustus</a:t>
            </a:r>
            <a:endParaRPr sz="48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316" name="Google Shape;316;p41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7" name="Google Shape;31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75" y="1210300"/>
            <a:ext cx="2529825" cy="2882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8" name="Google Shape;318;p41"/>
          <p:cNvSpPr txBox="1"/>
          <p:nvPr/>
        </p:nvSpPr>
        <p:spPr>
          <a:xfrm>
            <a:off x="908925" y="4158150"/>
            <a:ext cx="9366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TM1517</a:t>
            </a:r>
            <a:endParaRPr b="1" sz="1600"/>
          </a:p>
        </p:txBody>
      </p:sp>
      <p:pic>
        <p:nvPicPr>
          <p:cNvPr id="319" name="Google Shape;31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0325" y="1031237"/>
            <a:ext cx="2921651" cy="2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1"/>
          <p:cNvSpPr txBox="1"/>
          <p:nvPr/>
        </p:nvSpPr>
        <p:spPr>
          <a:xfrm>
            <a:off x="5456800" y="3993925"/>
            <a:ext cx="31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DNH-7 y DNH-8 (Orfeo y Eurídice)</a:t>
            </a:r>
            <a:endParaRPr b="1"/>
          </a:p>
        </p:txBody>
      </p:sp>
      <p:pic>
        <p:nvPicPr>
          <p:cNvPr id="321" name="Google Shape;32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5700" y="1391125"/>
            <a:ext cx="2342225" cy="186717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2" name="Google Shape;322;p41"/>
          <p:cNvSpPr txBox="1"/>
          <p:nvPr/>
        </p:nvSpPr>
        <p:spPr>
          <a:xfrm>
            <a:off x="3737075" y="3335250"/>
            <a:ext cx="823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SK-48</a:t>
            </a:r>
            <a:endParaRPr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2"/>
          <p:cNvSpPr txBox="1"/>
          <p:nvPr>
            <p:ph type="title"/>
          </p:nvPr>
        </p:nvSpPr>
        <p:spPr>
          <a:xfrm>
            <a:off x="4741650" y="158550"/>
            <a:ext cx="2560800" cy="66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Filogenia </a:t>
            </a:r>
            <a:endParaRPr sz="36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328" name="Google Shape;328;p42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9" name="Google Shape;32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7245" y="1208738"/>
            <a:ext cx="5593628" cy="2975049"/>
          </a:xfrm>
          <a:prstGeom prst="rect">
            <a:avLst/>
          </a:prstGeom>
          <a:noFill/>
          <a:ln cap="flat" cmpd="sng" w="1905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0" name="Google Shape;330;p42"/>
          <p:cNvSpPr txBox="1"/>
          <p:nvPr>
            <p:ph idx="1" type="body"/>
          </p:nvPr>
        </p:nvSpPr>
        <p:spPr>
          <a:xfrm>
            <a:off x="0" y="552825"/>
            <a:ext cx="3264900" cy="38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</a:rPr>
              <a:t>        </a:t>
            </a:r>
            <a:r>
              <a:rPr b="1" lang="en-GB">
                <a:solidFill>
                  <a:srgbClr val="000000"/>
                </a:solidFill>
              </a:rPr>
              <a:t>Hipótesis:</a:t>
            </a:r>
            <a:endParaRPr b="1">
              <a:solidFill>
                <a:srgbClr val="000000"/>
              </a:solidFill>
            </a:endParaRPr>
          </a:p>
          <a:p>
            <a:pPr indent="-304800" lvl="0" marL="457200" rtl="0" algn="just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i="1" lang="en-GB" sz="1200">
                <a:solidFill>
                  <a:srgbClr val="000000"/>
                </a:solidFill>
              </a:rPr>
              <a:t>A. afarensis</a:t>
            </a:r>
            <a:r>
              <a:rPr lang="en-GB" sz="1200">
                <a:solidFill>
                  <a:srgbClr val="000000"/>
                </a:solidFill>
              </a:rPr>
              <a:t> dio lugar a </a:t>
            </a:r>
            <a:r>
              <a:rPr i="1" lang="en-GB" sz="1200">
                <a:solidFill>
                  <a:srgbClr val="000000"/>
                </a:solidFill>
              </a:rPr>
              <a:t>A. africanus</a:t>
            </a:r>
            <a:r>
              <a:rPr lang="en-GB" sz="1200">
                <a:solidFill>
                  <a:srgbClr val="000000"/>
                </a:solidFill>
              </a:rPr>
              <a:t> este a </a:t>
            </a:r>
            <a:r>
              <a:rPr i="1" lang="en-GB" sz="1200">
                <a:solidFill>
                  <a:srgbClr val="000000"/>
                </a:solidFill>
              </a:rPr>
              <a:t>P. aethiopicus </a:t>
            </a:r>
            <a:r>
              <a:rPr lang="en-GB" sz="1200">
                <a:solidFill>
                  <a:srgbClr val="000000"/>
                </a:solidFill>
              </a:rPr>
              <a:t>y este último a </a:t>
            </a:r>
            <a:r>
              <a:rPr i="1" lang="en-GB" sz="1200">
                <a:solidFill>
                  <a:srgbClr val="000000"/>
                </a:solidFill>
              </a:rPr>
              <a:t>P. boisei</a:t>
            </a:r>
            <a:r>
              <a:rPr lang="en-GB" sz="1200">
                <a:solidFill>
                  <a:srgbClr val="000000"/>
                </a:solidFill>
              </a:rPr>
              <a:t> y </a:t>
            </a:r>
            <a:r>
              <a:rPr i="1" lang="en-GB" sz="1200">
                <a:solidFill>
                  <a:srgbClr val="000000"/>
                </a:solidFill>
              </a:rPr>
              <a:t>P. robustus.</a:t>
            </a:r>
            <a:endParaRPr i="1" sz="1200">
              <a:solidFill>
                <a:srgbClr val="000000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i="1" lang="en-GB" sz="1200">
                <a:solidFill>
                  <a:srgbClr val="000000"/>
                </a:solidFill>
              </a:rPr>
              <a:t>A. afarensis </a:t>
            </a:r>
            <a:r>
              <a:rPr lang="en-GB" sz="1200">
                <a:solidFill>
                  <a:srgbClr val="000000"/>
                </a:solidFill>
              </a:rPr>
              <a:t>dio lugar a </a:t>
            </a:r>
            <a:r>
              <a:rPr i="1" lang="en-GB" sz="1200">
                <a:solidFill>
                  <a:srgbClr val="000000"/>
                </a:solidFill>
              </a:rPr>
              <a:t>A. africanus</a:t>
            </a:r>
            <a:r>
              <a:rPr lang="en-GB" sz="1200">
                <a:solidFill>
                  <a:srgbClr val="000000"/>
                </a:solidFill>
              </a:rPr>
              <a:t> y este divergió en </a:t>
            </a:r>
            <a:r>
              <a:rPr i="1" lang="en-GB" sz="1200">
                <a:solidFill>
                  <a:srgbClr val="000000"/>
                </a:solidFill>
              </a:rPr>
              <a:t>Homo</a:t>
            </a:r>
            <a:r>
              <a:rPr lang="en-GB" sz="1200">
                <a:solidFill>
                  <a:srgbClr val="000000"/>
                </a:solidFill>
              </a:rPr>
              <a:t> y </a:t>
            </a:r>
            <a:r>
              <a:rPr i="1" lang="en-GB" sz="1200">
                <a:solidFill>
                  <a:srgbClr val="000000"/>
                </a:solidFill>
              </a:rPr>
              <a:t>Paranthropus.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i="1" lang="en-GB" sz="1200">
                <a:solidFill>
                  <a:srgbClr val="000000"/>
                </a:solidFill>
              </a:rPr>
              <a:t>A. afarensis</a:t>
            </a:r>
            <a:r>
              <a:rPr lang="en-GB" sz="1200">
                <a:solidFill>
                  <a:srgbClr val="000000"/>
                </a:solidFill>
              </a:rPr>
              <a:t> dio lugar a </a:t>
            </a:r>
            <a:r>
              <a:rPr i="1" lang="en-GB" sz="1200">
                <a:solidFill>
                  <a:srgbClr val="000000"/>
                </a:solidFill>
              </a:rPr>
              <a:t>A. africanus</a:t>
            </a:r>
            <a:r>
              <a:rPr lang="en-GB" sz="1200">
                <a:solidFill>
                  <a:srgbClr val="000000"/>
                </a:solidFill>
              </a:rPr>
              <a:t> y este divergió en </a:t>
            </a:r>
            <a:r>
              <a:rPr i="1" lang="en-GB" sz="1200">
                <a:solidFill>
                  <a:srgbClr val="000000"/>
                </a:solidFill>
              </a:rPr>
              <a:t>Homo</a:t>
            </a:r>
            <a:r>
              <a:rPr lang="en-GB" sz="1200">
                <a:solidFill>
                  <a:srgbClr val="000000"/>
                </a:solidFill>
              </a:rPr>
              <a:t> y </a:t>
            </a:r>
            <a:r>
              <a:rPr i="1" lang="en-GB" sz="1200">
                <a:solidFill>
                  <a:srgbClr val="000000"/>
                </a:solidFill>
              </a:rPr>
              <a:t>P. robustus.</a:t>
            </a:r>
            <a:r>
              <a:rPr lang="en-GB" sz="1200">
                <a:solidFill>
                  <a:srgbClr val="000000"/>
                </a:solidFill>
              </a:rPr>
              <a:t> Además, </a:t>
            </a:r>
            <a:r>
              <a:rPr i="1" lang="en-GB" sz="1200">
                <a:solidFill>
                  <a:srgbClr val="000000"/>
                </a:solidFill>
              </a:rPr>
              <a:t>A. afarensis</a:t>
            </a:r>
            <a:r>
              <a:rPr lang="en-GB" sz="1200">
                <a:solidFill>
                  <a:srgbClr val="000000"/>
                </a:solidFill>
              </a:rPr>
              <a:t> dio lugar a </a:t>
            </a:r>
            <a:r>
              <a:rPr i="1" lang="en-GB" sz="1200">
                <a:solidFill>
                  <a:srgbClr val="000000"/>
                </a:solidFill>
              </a:rPr>
              <a:t>P. aethiopicus</a:t>
            </a:r>
            <a:r>
              <a:rPr lang="en-GB" sz="1200">
                <a:solidFill>
                  <a:srgbClr val="000000"/>
                </a:solidFill>
              </a:rPr>
              <a:t> que a su vez dio lugar a </a:t>
            </a:r>
            <a:r>
              <a:rPr i="1" lang="en-GB" sz="1200">
                <a:solidFill>
                  <a:srgbClr val="000000"/>
                </a:solidFill>
              </a:rPr>
              <a:t>P. boisei</a:t>
            </a:r>
            <a:r>
              <a:rPr lang="en-GB" sz="1200">
                <a:solidFill>
                  <a:srgbClr val="000000"/>
                </a:solidFill>
              </a:rPr>
              <a:t>. 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</a:pPr>
            <a:r>
              <a:rPr i="1" lang="en-GB" sz="1200">
                <a:solidFill>
                  <a:srgbClr val="000000"/>
                </a:solidFill>
              </a:rPr>
              <a:t>A. afarensis</a:t>
            </a:r>
            <a:r>
              <a:rPr lang="en-GB" sz="1200">
                <a:solidFill>
                  <a:srgbClr val="000000"/>
                </a:solidFill>
              </a:rPr>
              <a:t> divergió en </a:t>
            </a:r>
            <a:r>
              <a:rPr i="1" lang="en-GB" sz="1200">
                <a:solidFill>
                  <a:srgbClr val="000000"/>
                </a:solidFill>
              </a:rPr>
              <a:t>A. africanus, Homo</a:t>
            </a:r>
            <a:r>
              <a:rPr lang="en-GB" sz="1200">
                <a:solidFill>
                  <a:srgbClr val="000000"/>
                </a:solidFill>
              </a:rPr>
              <a:t> y </a:t>
            </a:r>
            <a:r>
              <a:rPr i="1" lang="en-GB" sz="1200">
                <a:solidFill>
                  <a:srgbClr val="000000"/>
                </a:solidFill>
              </a:rPr>
              <a:t>Paranthropus</a:t>
            </a:r>
            <a:r>
              <a:rPr lang="en-GB" sz="1200">
                <a:solidFill>
                  <a:srgbClr val="000000"/>
                </a:solidFill>
              </a:rPr>
              <a:t>. Y este último dio lugar a </a:t>
            </a:r>
            <a:r>
              <a:rPr i="1" lang="en-GB" sz="1200">
                <a:solidFill>
                  <a:srgbClr val="000000"/>
                </a:solidFill>
              </a:rPr>
              <a:t>P. boisei</a:t>
            </a:r>
            <a:r>
              <a:rPr lang="en-GB" sz="1200">
                <a:solidFill>
                  <a:srgbClr val="000000"/>
                </a:solidFill>
              </a:rPr>
              <a:t> y </a:t>
            </a:r>
            <a:r>
              <a:rPr i="1" lang="en-GB" sz="1200">
                <a:solidFill>
                  <a:srgbClr val="000000"/>
                </a:solidFill>
              </a:rPr>
              <a:t>P. robustus.</a:t>
            </a:r>
            <a:r>
              <a:rPr lang="en-GB" sz="1200">
                <a:solidFill>
                  <a:srgbClr val="000000"/>
                </a:solidFill>
              </a:rPr>
              <a:t> </a:t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6" name="Google Shape;336;p43"/>
          <p:cNvSpPr txBox="1"/>
          <p:nvPr>
            <p:ph type="title"/>
          </p:nvPr>
        </p:nvSpPr>
        <p:spPr>
          <a:xfrm>
            <a:off x="311700" y="1874700"/>
            <a:ext cx="8520600" cy="1394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Origen del género </a:t>
            </a:r>
            <a:endParaRPr b="1" sz="5000">
              <a:solidFill>
                <a:srgbClr val="274E13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Homo</a:t>
            </a:r>
            <a:endParaRPr b="1" i="1" sz="5000">
              <a:solidFill>
                <a:srgbClr val="274E13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337" name="Google Shape;337;p43"/>
          <p:cNvSpPr/>
          <p:nvPr/>
        </p:nvSpPr>
        <p:spPr>
          <a:xfrm>
            <a:off x="4030350" y="647025"/>
            <a:ext cx="1083300" cy="1083300"/>
          </a:xfrm>
          <a:prstGeom prst="ellipse">
            <a:avLst/>
          </a:prstGeom>
          <a:solidFill>
            <a:srgbClr val="B6D7A8"/>
          </a:solidFill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rPr>
              <a:t>3</a:t>
            </a:r>
            <a:endParaRPr sz="4800">
              <a:solidFill>
                <a:schemeClr val="accent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1896000"/>
            <a:ext cx="8520600" cy="1351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Origen y evolución del</a:t>
            </a:r>
            <a:endParaRPr b="1" sz="5000">
              <a:solidFill>
                <a:srgbClr val="274E13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género </a:t>
            </a:r>
            <a:r>
              <a:rPr b="1" i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Australopithecus</a:t>
            </a:r>
            <a:endParaRPr b="1" i="1" sz="5000">
              <a:solidFill>
                <a:srgbClr val="274E13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0" name="Google Shape;80;p17"/>
          <p:cNvSpPr/>
          <p:nvPr/>
        </p:nvSpPr>
        <p:spPr>
          <a:xfrm>
            <a:off x="4030350" y="647025"/>
            <a:ext cx="1083300" cy="1083300"/>
          </a:xfrm>
          <a:prstGeom prst="ellipse">
            <a:avLst/>
          </a:prstGeom>
          <a:solidFill>
            <a:srgbClr val="B6D7A8"/>
          </a:solidFill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rPr>
              <a:t>1</a:t>
            </a:r>
            <a:endParaRPr sz="4800">
              <a:solidFill>
                <a:schemeClr val="accent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4"/>
          <p:cNvSpPr txBox="1"/>
          <p:nvPr>
            <p:ph type="title"/>
          </p:nvPr>
        </p:nvSpPr>
        <p:spPr>
          <a:xfrm>
            <a:off x="311700" y="360875"/>
            <a:ext cx="8520600" cy="7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Definición </a:t>
            </a:r>
            <a:r>
              <a:rPr i="1" lang="en-GB" sz="46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Homo, </a:t>
            </a:r>
            <a:r>
              <a:rPr lang="en-GB" sz="46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controversial</a:t>
            </a:r>
            <a:endParaRPr sz="4600">
              <a:solidFill>
                <a:srgbClr val="274E13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343" name="Google Shape;343;p44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4" name="Google Shape;344;p44"/>
          <p:cNvSpPr txBox="1"/>
          <p:nvPr>
            <p:ph idx="1" type="body"/>
          </p:nvPr>
        </p:nvSpPr>
        <p:spPr>
          <a:xfrm>
            <a:off x="238075" y="1362175"/>
            <a:ext cx="8520600" cy="32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chemeClr val="accent2"/>
                </a:solidFill>
              </a:rPr>
              <a:t>1. Tamaño cerebral: mínimo 750 cm3 (Sir Arthur Keith, 1948)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chemeClr val="accent2"/>
                </a:solidFill>
              </a:rPr>
              <a:t>2. Lenguaje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chemeClr val="accent2"/>
                </a:solidFill>
              </a:rPr>
              <a:t>3. Pinza de precisión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chemeClr val="accent2"/>
                </a:solidFill>
              </a:rPr>
              <a:t>4. Manufactura de herramientas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5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350" name="Google Shape;350;p45"/>
          <p:cNvGraphicFramePr/>
          <p:nvPr/>
        </p:nvGraphicFramePr>
        <p:xfrm>
          <a:off x="2802738" y="697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482600"/>
                <a:gridCol w="2495250"/>
              </a:tblGrid>
              <a:tr h="573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habilis </a:t>
                      </a:r>
                      <a:r>
                        <a:rPr b="1" lang="en-GB"/>
                        <a:t>(Leakey et al. 1964)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59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/>
                        <a:t>Olduvai (Tanzania), Koobi Fora (Kenia), Omo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(Etiopía) y Sterkfontein (Sudáfrica).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2,4?-1,6 Ma.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Cráneo, mandíbula, postcráneo.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87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I.d.e</a:t>
                      </a:r>
                      <a:r>
                        <a:rPr lang="en-GB"/>
                        <a:t>: 500-700 cc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Mayor dimorfismo sexual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Dentadura post-canina más reducida que </a:t>
                      </a:r>
                      <a:r>
                        <a:rPr i="1" lang="en-GB"/>
                        <a:t>Austr.</a:t>
                      </a:r>
                      <a:endParaRPr i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Reducción prognatismo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Modo lítico 1: Olduvayense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51" name="Google Shape;351;p45"/>
          <p:cNvSpPr txBox="1"/>
          <p:nvPr/>
        </p:nvSpPr>
        <p:spPr>
          <a:xfrm>
            <a:off x="221600" y="124700"/>
            <a:ext cx="27921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habilis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6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7" name="Google Shape;35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025" y="719875"/>
            <a:ext cx="2523600" cy="337980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6"/>
          <p:cNvSpPr txBox="1"/>
          <p:nvPr/>
        </p:nvSpPr>
        <p:spPr>
          <a:xfrm>
            <a:off x="936013" y="4122325"/>
            <a:ext cx="2523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Holotipo: </a:t>
            </a:r>
            <a:r>
              <a:rPr b="1" lang="en-GB" sz="1600"/>
              <a:t>OH- 7 (1,8 Ma)</a:t>
            </a:r>
            <a:endParaRPr b="1" sz="1600"/>
          </a:p>
        </p:txBody>
      </p:sp>
      <p:pic>
        <p:nvPicPr>
          <p:cNvPr id="359" name="Google Shape;35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7300" y="719863"/>
            <a:ext cx="4091451" cy="340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6"/>
          <p:cNvSpPr txBox="1"/>
          <p:nvPr/>
        </p:nvSpPr>
        <p:spPr>
          <a:xfrm>
            <a:off x="5903400" y="296100"/>
            <a:ext cx="114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/>
              <a:t>OH- 62</a:t>
            </a:r>
            <a:endParaRPr b="1" sz="1800"/>
          </a:p>
        </p:txBody>
      </p:sp>
      <p:sp>
        <p:nvSpPr>
          <p:cNvPr id="361" name="Google Shape;361;p46"/>
          <p:cNvSpPr txBox="1"/>
          <p:nvPr/>
        </p:nvSpPr>
        <p:spPr>
          <a:xfrm>
            <a:off x="4847375" y="4152475"/>
            <a:ext cx="3000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Poco más de 1 m de altura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Índice húmero femoral (0,95)</a:t>
            </a:r>
            <a:endParaRPr sz="16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7"/>
          <p:cNvSpPr txBox="1"/>
          <p:nvPr>
            <p:ph type="title"/>
          </p:nvPr>
        </p:nvSpPr>
        <p:spPr>
          <a:xfrm>
            <a:off x="311700" y="15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rudolfensis</a:t>
            </a:r>
            <a:endParaRPr/>
          </a:p>
        </p:txBody>
      </p:sp>
      <p:sp>
        <p:nvSpPr>
          <p:cNvPr id="367" name="Google Shape;367;p47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368" name="Google Shape;368;p47"/>
          <p:cNvGraphicFramePr/>
          <p:nvPr/>
        </p:nvGraphicFramePr>
        <p:xfrm>
          <a:off x="383500" y="8542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552925"/>
                <a:gridCol w="1941750"/>
              </a:tblGrid>
              <a:tr h="59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rudolfensis (Alexeev, 1986)</a:t>
                      </a:r>
                      <a:endParaRPr b="1" i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3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Koobi Fora, Kenia.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1,9 Ma.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Cráneo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93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I.d.e.: 750 cc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Cráneo redondeado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Tamaño dentición postcanina muy grande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Hueso occipital plano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Torus supraorbital poco marcado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69" name="Google Shape;36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575" y="1133550"/>
            <a:ext cx="4756175" cy="25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7"/>
          <p:cNvSpPr txBox="1"/>
          <p:nvPr/>
        </p:nvSpPr>
        <p:spPr>
          <a:xfrm>
            <a:off x="4421125" y="3656675"/>
            <a:ext cx="153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KNM-ER-1470</a:t>
            </a:r>
            <a:endParaRPr b="1" sz="1600"/>
          </a:p>
        </p:txBody>
      </p:sp>
      <p:pic>
        <p:nvPicPr>
          <p:cNvPr id="371" name="Google Shape;371;p47"/>
          <p:cNvPicPr preferRelativeResize="0"/>
          <p:nvPr/>
        </p:nvPicPr>
        <p:blipFill rotWithShape="1">
          <a:blip r:embed="rId4">
            <a:alphaModFix/>
          </a:blip>
          <a:srcRect b="0" l="0" r="51637" t="0"/>
          <a:stretch/>
        </p:blipFill>
        <p:spPr>
          <a:xfrm>
            <a:off x="6340250" y="1133550"/>
            <a:ext cx="2409725" cy="25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7"/>
          <p:cNvSpPr txBox="1"/>
          <p:nvPr/>
        </p:nvSpPr>
        <p:spPr>
          <a:xfrm>
            <a:off x="6739613" y="3656675"/>
            <a:ext cx="1611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KNM-ER-1813</a:t>
            </a:r>
            <a:endParaRPr b="1" sz="1600"/>
          </a:p>
        </p:txBody>
      </p:sp>
      <p:sp>
        <p:nvSpPr>
          <p:cNvPr id="373" name="Google Shape;373;p47"/>
          <p:cNvSpPr txBox="1"/>
          <p:nvPr/>
        </p:nvSpPr>
        <p:spPr>
          <a:xfrm>
            <a:off x="6739625" y="781950"/>
            <a:ext cx="15369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600"/>
              <a:t>Homo habilis</a:t>
            </a:r>
            <a:endParaRPr b="1" i="1" sz="1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8"/>
          <p:cNvSpPr txBox="1"/>
          <p:nvPr>
            <p:ph type="title"/>
          </p:nvPr>
        </p:nvSpPr>
        <p:spPr>
          <a:xfrm>
            <a:off x="311700" y="193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ergaster</a:t>
            </a:r>
            <a:endParaRPr/>
          </a:p>
        </p:txBody>
      </p:sp>
      <p:sp>
        <p:nvSpPr>
          <p:cNvPr id="379" name="Google Shape;379;p48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380" name="Google Shape;380;p48"/>
          <p:cNvGraphicFramePr/>
          <p:nvPr/>
        </p:nvGraphicFramePr>
        <p:xfrm>
          <a:off x="3873325" y="976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2920125"/>
              </a:tblGrid>
              <a:tr h="559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ergaster (Groves &amp; Mazák 1975)</a:t>
                      </a:r>
                      <a:endParaRPr b="1" i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Koobi Fora, Kenia.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1,9-1 Ma.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1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Cráneo, húmero, costillas, postcráneo.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37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I.d.e.: 600-1100 cc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Cara más corta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-Torus supraorbital marcado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Reducción del tamaño dental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Nasales desarrollados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- Reducción del aparato digestivo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Modo 2: Achelense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81" name="Google Shape;381;p48"/>
          <p:cNvGraphicFramePr/>
          <p:nvPr/>
        </p:nvGraphicFramePr>
        <p:xfrm>
          <a:off x="2350525" y="976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522800"/>
              </a:tblGrid>
              <a:tr h="60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1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4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9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87" name="Google Shape;38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5650" y="947800"/>
            <a:ext cx="4430325" cy="35338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8" name="Google Shape;388;p49"/>
          <p:cNvSpPr txBox="1"/>
          <p:nvPr/>
        </p:nvSpPr>
        <p:spPr>
          <a:xfrm>
            <a:off x="5783963" y="278200"/>
            <a:ext cx="24720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Holotipo: </a:t>
            </a:r>
            <a:r>
              <a:rPr b="1" lang="en-GB" sz="1600">
                <a:solidFill>
                  <a:schemeClr val="dk1"/>
                </a:solidFill>
              </a:rPr>
              <a:t>KNM-ER-3733 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 1,8-1,5 Ma</a:t>
            </a:r>
            <a:endParaRPr b="1" sz="1600"/>
          </a:p>
        </p:txBody>
      </p:sp>
      <p:sp>
        <p:nvSpPr>
          <p:cNvPr id="389" name="Google Shape;389;p49"/>
          <p:cNvSpPr txBox="1"/>
          <p:nvPr/>
        </p:nvSpPr>
        <p:spPr>
          <a:xfrm>
            <a:off x="6762350" y="4481625"/>
            <a:ext cx="14937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Simpson, 2015</a:t>
            </a:r>
            <a:endParaRPr/>
          </a:p>
        </p:txBody>
      </p:sp>
      <p:pic>
        <p:nvPicPr>
          <p:cNvPr id="390" name="Google Shape;39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300" y="817213"/>
            <a:ext cx="3172600" cy="390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0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6" name="Google Shape;396;p50"/>
          <p:cNvSpPr txBox="1"/>
          <p:nvPr/>
        </p:nvSpPr>
        <p:spPr>
          <a:xfrm>
            <a:off x="69300" y="1207100"/>
            <a:ext cx="3164100" cy="22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GB" sz="1600">
                <a:solidFill>
                  <a:schemeClr val="dk1"/>
                </a:solidFill>
              </a:rPr>
              <a:t>1,5 Ma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GB" sz="1600">
                <a:solidFill>
                  <a:schemeClr val="dk1"/>
                </a:solidFill>
              </a:rPr>
              <a:t>Adolescente de 11-12 años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GB" sz="1600">
                <a:solidFill>
                  <a:schemeClr val="dk1"/>
                </a:solidFill>
              </a:rPr>
              <a:t>1,60 m - 1,80 m adulto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GB" sz="1600">
                <a:solidFill>
                  <a:schemeClr val="dk1"/>
                </a:solidFill>
              </a:rPr>
              <a:t>50 Kg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GB" sz="1600">
                <a:solidFill>
                  <a:schemeClr val="dk1"/>
                </a:solidFill>
              </a:rPr>
              <a:t>900cm3</a:t>
            </a:r>
            <a:endParaRPr sz="16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-GB" sz="1600">
                <a:solidFill>
                  <a:schemeClr val="dk1"/>
                </a:solidFill>
              </a:rPr>
              <a:t>Tórax morfología campana</a:t>
            </a:r>
            <a:r>
              <a:rPr lang="en-GB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7" name="Google Shape;397;p50"/>
          <p:cNvPicPr preferRelativeResize="0"/>
          <p:nvPr/>
        </p:nvPicPr>
        <p:blipFill rotWithShape="1">
          <a:blip r:embed="rId3">
            <a:alphaModFix/>
          </a:blip>
          <a:srcRect b="5670" l="0" r="56369" t="4320"/>
          <a:stretch/>
        </p:blipFill>
        <p:spPr>
          <a:xfrm>
            <a:off x="3343788" y="690675"/>
            <a:ext cx="1462774" cy="40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0"/>
          <p:cNvSpPr txBox="1"/>
          <p:nvPr/>
        </p:nvSpPr>
        <p:spPr>
          <a:xfrm>
            <a:off x="2824700" y="4840200"/>
            <a:ext cx="38010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Brown F, Harris J, Leakey R, Walker A., 1985</a:t>
            </a:r>
            <a:endParaRPr/>
          </a:p>
        </p:txBody>
      </p:sp>
      <p:pic>
        <p:nvPicPr>
          <p:cNvPr id="399" name="Google Shape;39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4200" y="661263"/>
            <a:ext cx="2997392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0"/>
          <p:cNvSpPr txBox="1"/>
          <p:nvPr/>
        </p:nvSpPr>
        <p:spPr>
          <a:xfrm>
            <a:off x="2382425" y="47775"/>
            <a:ext cx="33855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“Niño de Nariokotome” o “Turkana Boy” - WT 15000</a:t>
            </a:r>
            <a:endParaRPr b="1" sz="1600"/>
          </a:p>
        </p:txBody>
      </p:sp>
      <p:sp>
        <p:nvSpPr>
          <p:cNvPr id="401" name="Google Shape;401;p50"/>
          <p:cNvSpPr txBox="1"/>
          <p:nvPr/>
        </p:nvSpPr>
        <p:spPr>
          <a:xfrm>
            <a:off x="6148050" y="297075"/>
            <a:ext cx="1829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1.7 Ma – 200 ka</a:t>
            </a:r>
            <a:endParaRPr sz="1600"/>
          </a:p>
        </p:txBody>
      </p:sp>
      <p:sp>
        <p:nvSpPr>
          <p:cNvPr id="402" name="Google Shape;402;p50"/>
          <p:cNvSpPr txBox="1"/>
          <p:nvPr/>
        </p:nvSpPr>
        <p:spPr>
          <a:xfrm>
            <a:off x="5887500" y="4482225"/>
            <a:ext cx="2350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Trabajo más fino de núcleos</a:t>
            </a:r>
            <a:endParaRPr sz="13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Salida de África</a:t>
            </a:r>
            <a:endParaRPr b="1" sz="5000">
              <a:solidFill>
                <a:srgbClr val="274E13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08" name="Google Shape;408;p51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9" name="Google Shape;409;p51"/>
          <p:cNvSpPr/>
          <p:nvPr/>
        </p:nvSpPr>
        <p:spPr>
          <a:xfrm>
            <a:off x="4030350" y="647025"/>
            <a:ext cx="1083300" cy="1083300"/>
          </a:xfrm>
          <a:prstGeom prst="ellipse">
            <a:avLst/>
          </a:prstGeom>
          <a:solidFill>
            <a:srgbClr val="B6D7A8"/>
          </a:solidFill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rPr>
              <a:t>4</a:t>
            </a:r>
            <a:endParaRPr sz="4800">
              <a:solidFill>
                <a:schemeClr val="accent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2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415" name="Google Shape;415;p52"/>
          <p:cNvGraphicFramePr/>
          <p:nvPr/>
        </p:nvGraphicFramePr>
        <p:xfrm>
          <a:off x="668063" y="33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635625"/>
                <a:gridCol w="3381625"/>
              </a:tblGrid>
              <a:tr h="949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naledi </a:t>
                      </a:r>
                      <a:r>
                        <a:rPr b="1" lang="en-GB"/>
                        <a:t>(Berger et al., 2015)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2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Sudáfrica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335.000- 236.000 años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275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●"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C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aracterísticas en mosaico</a:t>
                      </a:r>
                      <a:br>
                        <a:rPr lang="en-GB">
                          <a:solidFill>
                            <a:schemeClr val="dk1"/>
                          </a:solidFill>
                        </a:rPr>
                      </a:b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Primitivas: </a:t>
                      </a:r>
                      <a:r>
                        <a:rPr lang="en-GB"/>
                        <a:t>Parecido a </a:t>
                      </a:r>
                      <a:r>
                        <a:rPr i="1" lang="en-GB"/>
                        <a:t>Homo habilis, </a:t>
                      </a:r>
                      <a:r>
                        <a:rPr lang="en-GB"/>
                        <a:t>tamaño cerebral pequeño con morfología comprimida, flexión occipital.</a:t>
                      </a:r>
                      <a:br>
                        <a:rPr lang="en-GB"/>
                      </a:br>
                      <a:endParaRPr/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GB"/>
                        <a:t>Derivadas: dientes pequeños, molares aumentan hacia posterior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GB"/>
                        <a:t>Altura 1,5 (m)</a:t>
                      </a:r>
                      <a:endParaRPr/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GB"/>
                        <a:t>Peso 45 (kg)</a:t>
                      </a:r>
                      <a:endParaRPr/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GB"/>
                        <a:t>I.d.e.: 500 cc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78975">
                <a:tc vMerge="1"/>
                <a:tc vMerge="1"/>
              </a:tr>
            </a:tbl>
          </a:graphicData>
        </a:graphic>
      </p:graphicFrame>
      <p:pic>
        <p:nvPicPr>
          <p:cNvPr id="416" name="Google Shape;41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6787" y="994813"/>
            <a:ext cx="3153887" cy="3153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3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2" name="Google Shape;422;p53"/>
          <p:cNvSpPr txBox="1"/>
          <p:nvPr>
            <p:ph type="title"/>
          </p:nvPr>
        </p:nvSpPr>
        <p:spPr>
          <a:xfrm>
            <a:off x="311700" y="123225"/>
            <a:ext cx="264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naledi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23" name="Google Shape;42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02127"/>
            <a:ext cx="4386049" cy="33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3"/>
          <p:cNvSpPr txBox="1"/>
          <p:nvPr/>
        </p:nvSpPr>
        <p:spPr>
          <a:xfrm>
            <a:off x="1728775" y="4241375"/>
            <a:ext cx="15519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Holotipo DH1</a:t>
            </a:r>
            <a:endParaRPr b="1" sz="1600"/>
          </a:p>
        </p:txBody>
      </p:sp>
      <p:sp>
        <p:nvSpPr>
          <p:cNvPr id="425" name="Google Shape;425;p53"/>
          <p:cNvSpPr txBox="1"/>
          <p:nvPr/>
        </p:nvSpPr>
        <p:spPr>
          <a:xfrm>
            <a:off x="635375" y="4499075"/>
            <a:ext cx="176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(Berger et al, 2015)</a:t>
            </a:r>
            <a:endParaRPr/>
          </a:p>
        </p:txBody>
      </p:sp>
      <p:sp>
        <p:nvSpPr>
          <p:cNvPr id="426" name="Google Shape;426;p53"/>
          <p:cNvSpPr txBox="1"/>
          <p:nvPr/>
        </p:nvSpPr>
        <p:spPr>
          <a:xfrm>
            <a:off x="4805925" y="238200"/>
            <a:ext cx="4215300" cy="49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Cueva Rising Star en la Cámara Dinaledi en Sudáfrica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Características en mosaico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Primitivas: Parecido a </a:t>
            </a:r>
            <a:r>
              <a:rPr i="1" lang="en-GB" sz="1600">
                <a:solidFill>
                  <a:schemeClr val="dk1"/>
                </a:solidFill>
              </a:rPr>
              <a:t>Homo habilis, </a:t>
            </a:r>
            <a:r>
              <a:rPr lang="en-GB" sz="1600">
                <a:solidFill>
                  <a:schemeClr val="dk1"/>
                </a:solidFill>
              </a:rPr>
              <a:t>tamaño cerebral pequeño con morfología comprimida, flexión occipital.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Derivadas: dientes pequeños, molares aumentan hacia posterior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Discusiones: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GB" sz="1600">
                <a:solidFill>
                  <a:schemeClr val="dk1"/>
                </a:solidFill>
              </a:rPr>
              <a:t>¿Fueron colocados deliberadamente los  individuos en las cámaras?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GB" sz="1600">
                <a:solidFill>
                  <a:schemeClr val="dk1"/>
                </a:solidFill>
              </a:rPr>
              <a:t>¿Qué tipo de herramientas utilizaron?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" name="Google Shape;86;p18"/>
          <p:cNvSpPr txBox="1"/>
          <p:nvPr>
            <p:ph type="title"/>
          </p:nvPr>
        </p:nvSpPr>
        <p:spPr>
          <a:xfrm>
            <a:off x="311700" y="18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“East Side Story” (Coppens, 1983)</a:t>
            </a:r>
            <a:endParaRPr sz="40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311700" y="871225"/>
            <a:ext cx="83124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-GB" sz="1800">
                <a:solidFill>
                  <a:schemeClr val="accent2"/>
                </a:solidFill>
              </a:rPr>
              <a:t>Hipótesis para explicar separación de </a:t>
            </a:r>
            <a:r>
              <a:rPr i="1" lang="en-GB" sz="1800">
                <a:solidFill>
                  <a:schemeClr val="accent2"/>
                </a:solidFill>
              </a:rPr>
              <a:t>Homo</a:t>
            </a:r>
            <a:r>
              <a:rPr lang="en-GB" sz="1800">
                <a:solidFill>
                  <a:schemeClr val="accent2"/>
                </a:solidFill>
              </a:rPr>
              <a:t> y </a:t>
            </a:r>
            <a:r>
              <a:rPr i="1" lang="en-GB" sz="1800">
                <a:solidFill>
                  <a:schemeClr val="accent2"/>
                </a:solidFill>
              </a:rPr>
              <a:t>Pan</a:t>
            </a:r>
            <a:r>
              <a:rPr lang="en-GB" sz="1800">
                <a:solidFill>
                  <a:schemeClr val="accent2"/>
                </a:solidFill>
              </a:rPr>
              <a:t>.</a:t>
            </a:r>
            <a:endParaRPr sz="1800">
              <a:solidFill>
                <a:schemeClr val="accen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-GB" sz="1800">
                <a:solidFill>
                  <a:schemeClr val="accent2"/>
                </a:solidFill>
              </a:rPr>
              <a:t>Selva: antepasados Chimpancés, Savana: </a:t>
            </a:r>
            <a:r>
              <a:rPr i="1" lang="en-GB" sz="1800">
                <a:solidFill>
                  <a:schemeClr val="accent2"/>
                </a:solidFill>
              </a:rPr>
              <a:t>Homo</a:t>
            </a:r>
            <a:r>
              <a:rPr lang="en-GB" sz="1800">
                <a:solidFill>
                  <a:schemeClr val="accent2"/>
                </a:solidFill>
              </a:rPr>
              <a:t> y </a:t>
            </a:r>
            <a:r>
              <a:rPr i="1" lang="en-GB" sz="1800">
                <a:solidFill>
                  <a:schemeClr val="accent2"/>
                </a:solidFill>
              </a:rPr>
              <a:t>Australopithecus</a:t>
            </a:r>
            <a:r>
              <a:rPr lang="en-GB" sz="1800">
                <a:solidFill>
                  <a:schemeClr val="accent2"/>
                </a:solidFill>
              </a:rPr>
              <a:t>, este.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 b="7386" l="8414" r="31651" t="27300"/>
          <a:stretch/>
        </p:blipFill>
        <p:spPr>
          <a:xfrm>
            <a:off x="1985887" y="1681525"/>
            <a:ext cx="5172226" cy="317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4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2" name="Google Shape;43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000" y="155625"/>
            <a:ext cx="8550000" cy="428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5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8" name="Google Shape;43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050" y="173575"/>
            <a:ext cx="6469905" cy="479635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5"/>
          <p:cNvSpPr txBox="1"/>
          <p:nvPr/>
        </p:nvSpPr>
        <p:spPr>
          <a:xfrm>
            <a:off x="7251450" y="308700"/>
            <a:ext cx="1730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(Berger et al, 2015)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6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445" name="Google Shape;445;p56"/>
          <p:cNvGraphicFramePr/>
          <p:nvPr/>
        </p:nvGraphicFramePr>
        <p:xfrm>
          <a:off x="176813" y="1168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553500"/>
                <a:gridCol w="2336700"/>
                <a:gridCol w="2615225"/>
              </a:tblGrid>
              <a:tr h="754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ergaster (Groves &amp; Mazák 1975)</a:t>
                      </a:r>
                      <a:endParaRPr b="1" i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erectus </a:t>
                      </a:r>
                      <a:r>
                        <a:rPr b="1" lang="en-GB"/>
                        <a:t>(Dubois, 1892)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9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Koobi Fora, Kenia.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1,9-1 Ma.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Java y China continental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1,8 Ma - 25.000 años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985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 Modo 2: Achelense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Modo 1: Olduvayense y cenizas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90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I.d.e.: 600-1100 cc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Cara más corta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-Torus supraorbital marcado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Reducción de dientes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-Nasales desarrollados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 </a:t>
                      </a:r>
                      <a:r>
                        <a:rPr lang="en-GB">
                          <a:solidFill>
                            <a:schemeClr val="dk1"/>
                          </a:solidFill>
                        </a:rPr>
                        <a:t>Moño occipital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- Reducción del aparato digestivo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-I.d.e.: 1043 cc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-Toro supraorbital marcado con morfología recta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-Toro transversal en la región occipital.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-Flexión occipital.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-Morfología pentagonal del cráneo.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-Cráneos robustos, bajos y anchos.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-Máxima anchura craneal en posición baja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46" name="Google Shape;44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7050" y="1549251"/>
            <a:ext cx="2207325" cy="220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7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2" name="Google Shape;452;p57"/>
          <p:cNvSpPr txBox="1"/>
          <p:nvPr>
            <p:ph idx="4294967295" type="title"/>
          </p:nvPr>
        </p:nvSpPr>
        <p:spPr>
          <a:xfrm>
            <a:off x="311700" y="123225"/>
            <a:ext cx="264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erectus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53" name="Google Shape;45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625" y="208737"/>
            <a:ext cx="5852400" cy="43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8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9" name="Google Shape;459;p58"/>
          <p:cNvSpPr txBox="1"/>
          <p:nvPr>
            <p:ph idx="4294967295" type="title"/>
          </p:nvPr>
        </p:nvSpPr>
        <p:spPr>
          <a:xfrm>
            <a:off x="311700" y="123225"/>
            <a:ext cx="264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erectus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aphicFrame>
        <p:nvGraphicFramePr>
          <p:cNvPr id="460" name="Google Shape;460;p58"/>
          <p:cNvGraphicFramePr/>
          <p:nvPr/>
        </p:nvGraphicFramePr>
        <p:xfrm>
          <a:off x="460425" y="2459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3251350"/>
              </a:tblGrid>
              <a:tr h="231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Java islas</a:t>
                      </a:r>
                      <a:endParaRPr sz="17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Yacimientos: Sangiran (Sg), Modjokerto (Mo), Trinil (Tr), Ngandong (Ng)</a:t>
                      </a:r>
                      <a:endParaRPr sz="17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61" name="Google Shape;46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3925" y="685900"/>
            <a:ext cx="4983174" cy="3771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2" name="Google Shape;462;p58"/>
          <p:cNvGraphicFramePr/>
          <p:nvPr/>
        </p:nvGraphicFramePr>
        <p:xfrm>
          <a:off x="460425" y="1289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32513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China Continental</a:t>
                      </a:r>
                      <a:endParaRPr sz="17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Yacimientos: Zhoukodian</a:t>
                      </a:r>
                      <a:endParaRPr sz="17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9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8" name="Google Shape;468;p59"/>
          <p:cNvSpPr txBox="1"/>
          <p:nvPr/>
        </p:nvSpPr>
        <p:spPr>
          <a:xfrm>
            <a:off x="3212100" y="4443700"/>
            <a:ext cx="27198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Out of Africa de Homo erectus</a:t>
            </a:r>
            <a:endParaRPr/>
          </a:p>
        </p:txBody>
      </p:sp>
      <p:pic>
        <p:nvPicPr>
          <p:cNvPr id="469" name="Google Shape;46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7661" y="225200"/>
            <a:ext cx="5608675" cy="4218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Dispersión de </a:t>
            </a:r>
            <a:r>
              <a:rPr b="1" i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Homo</a:t>
            </a:r>
            <a:r>
              <a:rPr b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 durante el pleistoceno</a:t>
            </a:r>
            <a:endParaRPr b="1" sz="5000">
              <a:solidFill>
                <a:srgbClr val="274E13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75" name="Google Shape;475;p60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6" name="Google Shape;476;p60"/>
          <p:cNvSpPr/>
          <p:nvPr/>
        </p:nvSpPr>
        <p:spPr>
          <a:xfrm>
            <a:off x="4030350" y="647025"/>
            <a:ext cx="1083300" cy="1083300"/>
          </a:xfrm>
          <a:prstGeom prst="ellipse">
            <a:avLst/>
          </a:prstGeom>
          <a:solidFill>
            <a:srgbClr val="B6D7A8"/>
          </a:solidFill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accent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77" name="Google Shape;477;p60"/>
          <p:cNvSpPr/>
          <p:nvPr/>
        </p:nvSpPr>
        <p:spPr>
          <a:xfrm>
            <a:off x="4030350" y="647025"/>
            <a:ext cx="1083300" cy="1083300"/>
          </a:xfrm>
          <a:prstGeom prst="ellipse">
            <a:avLst/>
          </a:prstGeom>
          <a:solidFill>
            <a:srgbClr val="B6D7A8"/>
          </a:solidFill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rPr>
              <a:t>5</a:t>
            </a:r>
            <a:endParaRPr sz="4800">
              <a:solidFill>
                <a:schemeClr val="accent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1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483" name="Google Shape;483;p61"/>
          <p:cNvGraphicFramePr/>
          <p:nvPr/>
        </p:nvGraphicFramePr>
        <p:xfrm>
          <a:off x="126975" y="80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500500"/>
                <a:gridCol w="2096650"/>
                <a:gridCol w="1620250"/>
                <a:gridCol w="1826350"/>
                <a:gridCol w="1651900"/>
              </a:tblGrid>
              <a:tr h="94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georgicus </a:t>
                      </a:r>
                      <a:r>
                        <a:rPr b="1" lang="en-GB"/>
                        <a:t>(Vekua et al. 2002)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antecessor</a:t>
                      </a:r>
                      <a:endParaRPr b="1" i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(Bermúdez de Castro et al., 1997) 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heidelbergensis</a:t>
                      </a:r>
                      <a:endParaRPr b="1" i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(Schoetensack, 1908)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floresiensis</a:t>
                      </a:r>
                      <a:endParaRPr b="1" i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(Brown et al., 2004)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7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Georgia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1,8- 1,6 Ma.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España, Inglaterra, Francia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1,3 - 0,7 Ma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Europa 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600.000 - 127.000 años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Isla flores, Indonesia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38.000-12.000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84375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-Modo 1: Olduvayense (Dmansi)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-Modo 2: Achelense (Uberdiya)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-Homínido más antiguo de Europa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-Características en mosaico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-Toro supraorbital marcado 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- Ausencia de crestas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-Órbitas grandes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-Capacidad craneal reducida (600- 780 cc)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- Pre molares uniradiculares</a:t>
                      </a:r>
                      <a:endParaRPr sz="12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</a:t>
                      </a:r>
                      <a:r>
                        <a:rPr lang="en-GB" sz="1300"/>
                        <a:t>I.d.e 1000 cc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-Rasgos primitivos y modernos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-Modo 1: Olduvayense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-</a:t>
                      </a: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Diversificados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-I.d.e 1200 cc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-Dimorfismo sexual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-Hueso occipital inclinado 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-Modo 2: Achelense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</a:t>
                      </a:r>
                      <a:r>
                        <a:rPr lang="en-GB" sz="1300"/>
                        <a:t>Individuos pequeños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</a:t>
                      </a:r>
                      <a:r>
                        <a:rPr lang="en-GB" sz="1300"/>
                        <a:t>I.d.e :400 cc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6850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</a:t>
                      </a:r>
                      <a:r>
                        <a:rPr lang="en-GB" sz="1300"/>
                        <a:t>Se identifica canibalismo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-Hipótesis de valor simbólico a través de la utilización de pigmentos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-Posibles evidencias rituales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¿Es </a:t>
                      </a:r>
                      <a:r>
                        <a:rPr i="1" lang="en-GB" sz="1300"/>
                        <a:t>H. heildelberensis </a:t>
                      </a:r>
                      <a:r>
                        <a:rPr lang="en-GB" sz="1300"/>
                        <a:t>u </a:t>
                      </a:r>
                      <a:r>
                        <a:rPr i="1" lang="en-GB" sz="1300"/>
                        <a:t>H. pre-neanderthalensis?</a:t>
                      </a:r>
                      <a:endParaRPr i="1"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-Probablemente más relacionado con </a:t>
                      </a:r>
                      <a:r>
                        <a:rPr i="1" lang="en-GB" sz="1300"/>
                        <a:t>Homo erectus</a:t>
                      </a:r>
                      <a:endParaRPr i="1"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-Enanismo insular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2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9" name="Google Shape;489;p62"/>
          <p:cNvSpPr txBox="1"/>
          <p:nvPr>
            <p:ph type="title"/>
          </p:nvPr>
        </p:nvSpPr>
        <p:spPr>
          <a:xfrm>
            <a:off x="311700" y="123225"/>
            <a:ext cx="36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georgicus 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90" name="Google Shape;490;p62"/>
          <p:cNvSpPr txBox="1"/>
          <p:nvPr/>
        </p:nvSpPr>
        <p:spPr>
          <a:xfrm>
            <a:off x="1791588" y="4219400"/>
            <a:ext cx="17199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Holotipo D2735</a:t>
            </a:r>
            <a:endParaRPr b="1" sz="1600"/>
          </a:p>
        </p:txBody>
      </p:sp>
      <p:sp>
        <p:nvSpPr>
          <p:cNvPr id="491" name="Google Shape;491;p62"/>
          <p:cNvSpPr txBox="1"/>
          <p:nvPr/>
        </p:nvSpPr>
        <p:spPr>
          <a:xfrm>
            <a:off x="3664675" y="4796350"/>
            <a:ext cx="22497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(Vekua et al, 2002)</a:t>
            </a:r>
            <a:endParaRPr/>
          </a:p>
        </p:txBody>
      </p:sp>
      <p:pic>
        <p:nvPicPr>
          <p:cNvPr id="492" name="Google Shape;49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50" y="806000"/>
            <a:ext cx="4536975" cy="337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975" y="243700"/>
            <a:ext cx="3919176" cy="4033724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2"/>
          <p:cNvSpPr txBox="1"/>
          <p:nvPr/>
        </p:nvSpPr>
        <p:spPr>
          <a:xfrm>
            <a:off x="6561613" y="4277425"/>
            <a:ext cx="99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D3444</a:t>
            </a:r>
            <a:endParaRPr b="1" sz="16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3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0" name="Google Shape;50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7825" y="88450"/>
            <a:ext cx="4195800" cy="465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63"/>
          <p:cNvSpPr txBox="1"/>
          <p:nvPr/>
        </p:nvSpPr>
        <p:spPr>
          <a:xfrm>
            <a:off x="314575" y="490250"/>
            <a:ext cx="18594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A: </a:t>
            </a:r>
            <a:r>
              <a:rPr i="1" lang="en-GB" sz="1600"/>
              <a:t>Homo ergaster</a:t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B: </a:t>
            </a:r>
            <a:r>
              <a:rPr i="1" lang="en-GB" sz="1600"/>
              <a:t>Homo erectus</a:t>
            </a:r>
            <a:endParaRPr i="1" sz="1600"/>
          </a:p>
        </p:txBody>
      </p:sp>
      <p:sp>
        <p:nvSpPr>
          <p:cNvPr id="502" name="Google Shape;502;p63"/>
          <p:cNvSpPr txBox="1"/>
          <p:nvPr/>
        </p:nvSpPr>
        <p:spPr>
          <a:xfrm>
            <a:off x="6717375" y="319725"/>
            <a:ext cx="21381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A: ¿</a:t>
            </a:r>
            <a:r>
              <a:rPr i="1" lang="en-GB" sz="1600"/>
              <a:t>Homo heidelbergensis </a:t>
            </a:r>
            <a:r>
              <a:rPr lang="en-GB" sz="1600"/>
              <a:t>o </a:t>
            </a:r>
            <a:r>
              <a:rPr i="1" lang="en-GB" sz="1600"/>
              <a:t>Homo antecessor </a:t>
            </a:r>
            <a:r>
              <a:rPr lang="en-GB" sz="1600"/>
              <a:t>?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B: </a:t>
            </a:r>
            <a:r>
              <a:rPr i="1" lang="en-GB" sz="1600"/>
              <a:t>Homo neanderthalensis</a:t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C: </a:t>
            </a:r>
            <a:r>
              <a:rPr i="1" lang="en-GB" sz="1600"/>
              <a:t>Homo sapiens</a:t>
            </a:r>
            <a:endParaRPr i="1"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" name="Google Shape;94;p19"/>
          <p:cNvSpPr txBox="1"/>
          <p:nvPr/>
        </p:nvSpPr>
        <p:spPr>
          <a:xfrm>
            <a:off x="271500" y="1305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Australopithecus </a:t>
            </a: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anamensis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96" name="Google Shape;96;p19"/>
          <p:cNvGraphicFramePr/>
          <p:nvPr/>
        </p:nvGraphicFramePr>
        <p:xfrm>
          <a:off x="2652400" y="938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469750"/>
                <a:gridCol w="2604900"/>
              </a:tblGrid>
              <a:tr h="97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A. anamensis (Leakey, Meave G.; Feibel, C.S.; McDougall, I. &amp; Walker, A.C. 1995)</a:t>
                      </a:r>
                      <a:endParaRPr b="1" i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2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Kanapoi y Allia Bay, Kenia 4,2-3,9 Ma.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2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Mandíbula, maxilar, tibia, húmero y radio.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81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Mandíbula más parecida a chimpancé (aún no es tan ancha) 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Gran molarización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Molarización de los premolares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Pérdida complejo cp3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4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8" name="Google Shape;50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600" y="301600"/>
            <a:ext cx="6092800" cy="419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5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4" name="Google Shape;514;p65"/>
          <p:cNvSpPr txBox="1"/>
          <p:nvPr>
            <p:ph type="title"/>
          </p:nvPr>
        </p:nvSpPr>
        <p:spPr>
          <a:xfrm>
            <a:off x="311700" y="123225"/>
            <a:ext cx="36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antecessor 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15" name="Google Shape;515;p65"/>
          <p:cNvSpPr txBox="1"/>
          <p:nvPr/>
        </p:nvSpPr>
        <p:spPr>
          <a:xfrm>
            <a:off x="3153125" y="4796350"/>
            <a:ext cx="30282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(Bermudez de Castro et al, 2002)</a:t>
            </a:r>
            <a:endParaRPr/>
          </a:p>
        </p:txBody>
      </p:sp>
      <p:pic>
        <p:nvPicPr>
          <p:cNvPr id="516" name="Google Shape;51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772125"/>
            <a:ext cx="7145953" cy="358629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5"/>
          <p:cNvSpPr txBox="1"/>
          <p:nvPr/>
        </p:nvSpPr>
        <p:spPr>
          <a:xfrm>
            <a:off x="3447350" y="4358425"/>
            <a:ext cx="2094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Holotipo ATD6-69 y 15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6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3" name="Google Shape;523;p66"/>
          <p:cNvSpPr txBox="1"/>
          <p:nvPr>
            <p:ph type="title"/>
          </p:nvPr>
        </p:nvSpPr>
        <p:spPr>
          <a:xfrm>
            <a:off x="311700" y="123225"/>
            <a:ext cx="36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antecessor 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24" name="Google Shape;524;p66"/>
          <p:cNvSpPr txBox="1"/>
          <p:nvPr/>
        </p:nvSpPr>
        <p:spPr>
          <a:xfrm>
            <a:off x="3153125" y="4796350"/>
            <a:ext cx="30282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(Bermudez de Castro et al, 2002)</a:t>
            </a:r>
            <a:endParaRPr/>
          </a:p>
        </p:txBody>
      </p:sp>
      <p:sp>
        <p:nvSpPr>
          <p:cNvPr id="525" name="Google Shape;525;p66"/>
          <p:cNvSpPr txBox="1"/>
          <p:nvPr/>
        </p:nvSpPr>
        <p:spPr>
          <a:xfrm>
            <a:off x="3447350" y="4358425"/>
            <a:ext cx="2094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Holotipo ATD6-69 y 15</a:t>
            </a:r>
            <a:endParaRPr/>
          </a:p>
        </p:txBody>
      </p:sp>
      <p:pic>
        <p:nvPicPr>
          <p:cNvPr id="526" name="Google Shape;52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4075" y="301125"/>
            <a:ext cx="3297250" cy="411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848325"/>
            <a:ext cx="4970856" cy="33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7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3" name="Google Shape;533;p67"/>
          <p:cNvSpPr txBox="1"/>
          <p:nvPr>
            <p:ph type="title"/>
          </p:nvPr>
        </p:nvSpPr>
        <p:spPr>
          <a:xfrm>
            <a:off x="311700" y="123225"/>
            <a:ext cx="410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heidelbergensis 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34" name="Google Shape;534;p67"/>
          <p:cNvSpPr txBox="1"/>
          <p:nvPr/>
        </p:nvSpPr>
        <p:spPr>
          <a:xfrm>
            <a:off x="3153125" y="4796350"/>
            <a:ext cx="30282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(Schoetensack, 1908)</a:t>
            </a:r>
            <a:endParaRPr/>
          </a:p>
        </p:txBody>
      </p:sp>
      <p:pic>
        <p:nvPicPr>
          <p:cNvPr id="535" name="Google Shape;53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888700"/>
            <a:ext cx="4544126" cy="360285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7"/>
          <p:cNvSpPr txBox="1"/>
          <p:nvPr/>
        </p:nvSpPr>
        <p:spPr>
          <a:xfrm>
            <a:off x="5936700" y="407762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ATA Cráneo 5</a:t>
            </a:r>
            <a:endParaRPr/>
          </a:p>
        </p:txBody>
      </p:sp>
      <p:pic>
        <p:nvPicPr>
          <p:cNvPr id="537" name="Google Shape;53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3075" y="304800"/>
            <a:ext cx="3105150" cy="36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8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43" name="Google Shape;543;p68"/>
          <p:cNvSpPr txBox="1"/>
          <p:nvPr>
            <p:ph type="title"/>
          </p:nvPr>
        </p:nvSpPr>
        <p:spPr>
          <a:xfrm>
            <a:off x="311700" y="123225"/>
            <a:ext cx="410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heidelbergensis 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44" name="Google Shape;544;p68"/>
          <p:cNvSpPr txBox="1"/>
          <p:nvPr/>
        </p:nvSpPr>
        <p:spPr>
          <a:xfrm>
            <a:off x="3153125" y="4796350"/>
            <a:ext cx="30282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(Schoetensack, 1908)</a:t>
            </a:r>
            <a:endParaRPr/>
          </a:p>
        </p:txBody>
      </p:sp>
      <p:pic>
        <p:nvPicPr>
          <p:cNvPr id="545" name="Google Shape;54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825" y="185925"/>
            <a:ext cx="1693650" cy="45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3600" y="835800"/>
            <a:ext cx="2209800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68"/>
          <p:cNvSpPr txBox="1"/>
          <p:nvPr/>
        </p:nvSpPr>
        <p:spPr>
          <a:xfrm>
            <a:off x="433800" y="1016300"/>
            <a:ext cx="39783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Discusión respecto a si es </a:t>
            </a:r>
            <a:r>
              <a:rPr i="1" lang="en-GB"/>
              <a:t>Homo heidelbergensis </a:t>
            </a:r>
            <a:r>
              <a:rPr lang="en-GB"/>
              <a:t> u </a:t>
            </a:r>
            <a:r>
              <a:rPr i="1" lang="en-GB"/>
              <a:t>Homo pre-neanderthalensis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¿Cuál es su posición en el árbol evolutivo?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Encuentro de objeto lítico con pigmentos sugieren un enterramiento ritual en Sima de los huesos.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Yacimientos en África ¿Son </a:t>
            </a:r>
            <a:r>
              <a:rPr i="1" lang="en-GB"/>
              <a:t>Homo heidelbergensis </a:t>
            </a:r>
            <a:r>
              <a:rPr lang="en-GB"/>
              <a:t>africano u </a:t>
            </a:r>
            <a:r>
              <a:rPr i="1" lang="en-GB"/>
              <a:t>Homo rhodesiensis?</a:t>
            </a:r>
            <a:endParaRPr i="1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9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3" name="Google Shape;553;p69"/>
          <p:cNvSpPr txBox="1"/>
          <p:nvPr>
            <p:ph type="title"/>
          </p:nvPr>
        </p:nvSpPr>
        <p:spPr>
          <a:xfrm>
            <a:off x="311700" y="123225"/>
            <a:ext cx="36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rhodesiensis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54" name="Google Shape;554;p69"/>
          <p:cNvSpPr txBox="1"/>
          <p:nvPr/>
        </p:nvSpPr>
        <p:spPr>
          <a:xfrm>
            <a:off x="508150" y="830400"/>
            <a:ext cx="45237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600.000 - 127.000 años</a:t>
            </a:r>
            <a:endParaRPr/>
          </a:p>
        </p:txBody>
      </p:sp>
      <p:pic>
        <p:nvPicPr>
          <p:cNvPr id="555" name="Google Shape;55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1825" y="214699"/>
            <a:ext cx="2561675" cy="437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75" y="1663200"/>
            <a:ext cx="2561675" cy="23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0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2" name="Google Shape;562;p70"/>
          <p:cNvSpPr txBox="1"/>
          <p:nvPr>
            <p:ph type="title"/>
          </p:nvPr>
        </p:nvSpPr>
        <p:spPr>
          <a:xfrm>
            <a:off x="311700" y="123225"/>
            <a:ext cx="36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rhodesiensis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63" name="Google Shape;563;p70"/>
          <p:cNvSpPr txBox="1"/>
          <p:nvPr/>
        </p:nvSpPr>
        <p:spPr>
          <a:xfrm>
            <a:off x="7367075" y="754200"/>
            <a:ext cx="30282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Bodo- Ethiopía</a:t>
            </a:r>
            <a:endParaRPr/>
          </a:p>
        </p:txBody>
      </p:sp>
      <p:sp>
        <p:nvSpPr>
          <p:cNvPr id="564" name="Google Shape;564;p70"/>
          <p:cNvSpPr txBox="1"/>
          <p:nvPr/>
        </p:nvSpPr>
        <p:spPr>
          <a:xfrm>
            <a:off x="508150" y="830400"/>
            <a:ext cx="45237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600.000 - 127.000 años</a:t>
            </a:r>
            <a:endParaRPr/>
          </a:p>
        </p:txBody>
      </p:sp>
      <p:pic>
        <p:nvPicPr>
          <p:cNvPr id="565" name="Google Shape;56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150" y="1313050"/>
            <a:ext cx="3502576" cy="333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8500" y="754200"/>
            <a:ext cx="3105150" cy="39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1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2" name="Google Shape;572;p71"/>
          <p:cNvSpPr txBox="1"/>
          <p:nvPr>
            <p:ph type="title"/>
          </p:nvPr>
        </p:nvSpPr>
        <p:spPr>
          <a:xfrm>
            <a:off x="311700" y="123225"/>
            <a:ext cx="36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rhodesiensis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73" name="Google Shape;573;p71"/>
          <p:cNvSpPr txBox="1"/>
          <p:nvPr/>
        </p:nvSpPr>
        <p:spPr>
          <a:xfrm>
            <a:off x="7131575" y="3505675"/>
            <a:ext cx="15813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Kabwe	(Broken	Hill)	cráneo, Zambia</a:t>
            </a:r>
            <a:endParaRPr/>
          </a:p>
        </p:txBody>
      </p:sp>
      <p:sp>
        <p:nvSpPr>
          <p:cNvPr id="574" name="Google Shape;574;p71"/>
          <p:cNvSpPr txBox="1"/>
          <p:nvPr/>
        </p:nvSpPr>
        <p:spPr>
          <a:xfrm>
            <a:off x="508150" y="830400"/>
            <a:ext cx="45237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600.000 - 127.000 años</a:t>
            </a:r>
            <a:endParaRPr/>
          </a:p>
        </p:txBody>
      </p:sp>
      <p:pic>
        <p:nvPicPr>
          <p:cNvPr id="575" name="Google Shape;57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8700" y="1394200"/>
            <a:ext cx="5610225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2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1" name="Google Shape;581;p72"/>
          <p:cNvSpPr txBox="1"/>
          <p:nvPr>
            <p:ph type="title"/>
          </p:nvPr>
        </p:nvSpPr>
        <p:spPr>
          <a:xfrm>
            <a:off x="311700" y="123225"/>
            <a:ext cx="36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floresiensis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82" name="Google Shape;582;p72"/>
          <p:cNvSpPr txBox="1"/>
          <p:nvPr/>
        </p:nvSpPr>
        <p:spPr>
          <a:xfrm>
            <a:off x="3153125" y="4796350"/>
            <a:ext cx="30282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(Brown et al., 2004)</a:t>
            </a:r>
            <a:endParaRPr/>
          </a:p>
        </p:txBody>
      </p:sp>
      <p:pic>
        <p:nvPicPr>
          <p:cNvPr id="583" name="Google Shape;58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9500" y="1647225"/>
            <a:ext cx="2341651" cy="234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500" y="1574028"/>
            <a:ext cx="6301699" cy="2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Homo neanderthalensis </a:t>
            </a:r>
            <a:r>
              <a:rPr b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y </a:t>
            </a:r>
            <a:r>
              <a:rPr b="1" i="1" lang="en-GB" sz="5000">
                <a:solidFill>
                  <a:srgbClr val="274E13"/>
                </a:solidFill>
                <a:latin typeface="Patrick Hand"/>
                <a:ea typeface="Patrick Hand"/>
                <a:cs typeface="Patrick Hand"/>
                <a:sym typeface="Patrick Hand"/>
              </a:rPr>
              <a:t>Homo sapiens</a:t>
            </a:r>
            <a:endParaRPr b="1" i="1" sz="5000">
              <a:solidFill>
                <a:srgbClr val="274E13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590" name="Google Shape;590;p73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1" name="Google Shape;591;p73"/>
          <p:cNvSpPr/>
          <p:nvPr/>
        </p:nvSpPr>
        <p:spPr>
          <a:xfrm>
            <a:off x="4030350" y="647025"/>
            <a:ext cx="1083300" cy="1083300"/>
          </a:xfrm>
          <a:prstGeom prst="ellipse">
            <a:avLst/>
          </a:prstGeom>
          <a:solidFill>
            <a:srgbClr val="B6D7A8"/>
          </a:solidFill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rPr>
              <a:t>6</a:t>
            </a:r>
            <a:endParaRPr sz="4800">
              <a:solidFill>
                <a:schemeClr val="accent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 rotWithShape="1">
          <a:blip r:embed="rId3">
            <a:alphaModFix/>
          </a:blip>
          <a:srcRect b="13950" l="24605" r="47598" t="37439"/>
          <a:stretch/>
        </p:blipFill>
        <p:spPr>
          <a:xfrm>
            <a:off x="522737" y="684650"/>
            <a:ext cx="3428275" cy="33723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/>
          <p:nvPr/>
        </p:nvSpPr>
        <p:spPr>
          <a:xfrm>
            <a:off x="0" y="4036950"/>
            <a:ext cx="439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/>
              <a:t>  Holotipo: </a:t>
            </a:r>
            <a:r>
              <a:rPr b="1" lang="en-GB" sz="1300"/>
              <a:t>KNM-</a:t>
            </a:r>
            <a:r>
              <a:rPr b="1" lang="en-GB" sz="1300"/>
              <a:t>KP 29281          KNM-KP 29283</a:t>
            </a:r>
            <a:endParaRPr b="1" sz="1300"/>
          </a:p>
        </p:txBody>
      </p:sp>
      <p:sp>
        <p:nvSpPr>
          <p:cNvPr id="104" name="Google Shape;104;p20"/>
          <p:cNvSpPr txBox="1"/>
          <p:nvPr/>
        </p:nvSpPr>
        <p:spPr>
          <a:xfrm>
            <a:off x="1371000" y="4609975"/>
            <a:ext cx="13299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Ward et al. 2001</a:t>
            </a:r>
            <a:endParaRPr sz="1200"/>
          </a:p>
        </p:txBody>
      </p:sp>
      <p:pic>
        <p:nvPicPr>
          <p:cNvPr id="105" name="Google Shape;105;p20"/>
          <p:cNvPicPr preferRelativeResize="0"/>
          <p:nvPr/>
        </p:nvPicPr>
        <p:blipFill rotWithShape="1">
          <a:blip r:embed="rId4">
            <a:alphaModFix/>
          </a:blip>
          <a:srcRect b="12520" l="7777" r="41846" t="30179"/>
          <a:stretch/>
        </p:blipFill>
        <p:spPr>
          <a:xfrm>
            <a:off x="4245400" y="823850"/>
            <a:ext cx="4647173" cy="29733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" name="Google Shape;106;p20"/>
          <p:cNvSpPr txBox="1"/>
          <p:nvPr/>
        </p:nvSpPr>
        <p:spPr>
          <a:xfrm>
            <a:off x="5535300" y="3863050"/>
            <a:ext cx="2059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KP: Kanapoi 16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AB: Allia Bay 14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4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597" name="Google Shape;597;p74"/>
          <p:cNvGraphicFramePr/>
          <p:nvPr/>
        </p:nvGraphicFramePr>
        <p:xfrm>
          <a:off x="219163" y="63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762300"/>
                <a:gridCol w="1762300"/>
                <a:gridCol w="1762300"/>
                <a:gridCol w="1762300"/>
                <a:gridCol w="1762300"/>
              </a:tblGrid>
              <a:tr h="63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neanderthalensis</a:t>
                      </a:r>
                      <a:endParaRPr b="1" i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(King, 1864)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sapiens </a:t>
                      </a:r>
                      <a:r>
                        <a:rPr b="1" lang="en-GB"/>
                        <a:t>(Linneo, 1758)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Denisovanos (Krause et al., 2010)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Homo luzonensis</a:t>
                      </a:r>
                      <a:endParaRPr b="1" i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(Détroit et al., 2019)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Eurasia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0,2 Ma - 25.000 años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200.000- hoy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Altai, Siberia Rusa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1 Ma- 40.000 años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Luzon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50.000-35.000 años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Grandes y robustos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Caja toráxica más grande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I.d.e. 1500 cc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Modo 3: Musteriense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Modo 4: Auriñaciense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Cráneo más globular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Toro supraorbital más reducido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Sin espacio retromolar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Tiene mentón y fosa canina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Descubrimiento por genética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Encuentro de 2 dientes, fragmento de falange y costilla. 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Encuentro junto con líticos de 700.000 años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Dentición derivada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Morfología post-craneal parecida a Australopithecino (falanges curvadas)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Discusiones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Hipótesis de adaptación al frío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Se cree que tiene lenguaje articulado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Hibridación con </a:t>
                      </a:r>
                      <a:r>
                        <a:rPr i="1" lang="en-GB" sz="1300"/>
                        <a:t>H. sapiens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 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Origen discutido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Hibridación con </a:t>
                      </a:r>
                      <a:r>
                        <a:rPr i="1" lang="en-GB" sz="1300"/>
                        <a:t>H. sapiens </a:t>
                      </a:r>
                      <a:r>
                        <a:rPr lang="en-GB" sz="1300"/>
                        <a:t>y </a:t>
                      </a:r>
                      <a:r>
                        <a:rPr i="1" lang="en-GB" sz="1300"/>
                        <a:t>H. neanderthalensis </a:t>
                      </a:r>
                      <a:endParaRPr i="1"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Descubrimiento más reciente.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Interrogante respecto al cruce de la corriente de Wallace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5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3" name="Google Shape;603;p75"/>
          <p:cNvSpPr txBox="1"/>
          <p:nvPr>
            <p:ph type="title"/>
          </p:nvPr>
        </p:nvSpPr>
        <p:spPr>
          <a:xfrm>
            <a:off x="311700" y="123225"/>
            <a:ext cx="4062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neanderthalensis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604" name="Google Shape;60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50" y="1216925"/>
            <a:ext cx="3810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2950" y="1295400"/>
            <a:ext cx="4305300" cy="240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6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1" name="Google Shape;611;p76"/>
          <p:cNvSpPr txBox="1"/>
          <p:nvPr>
            <p:ph type="title"/>
          </p:nvPr>
        </p:nvSpPr>
        <p:spPr>
          <a:xfrm>
            <a:off x="311700" y="123225"/>
            <a:ext cx="4062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neanderthalensis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612" name="Google Shape;61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725" y="755625"/>
            <a:ext cx="7779751" cy="39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7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8" name="Google Shape;618;p77"/>
          <p:cNvSpPr txBox="1"/>
          <p:nvPr>
            <p:ph type="title"/>
          </p:nvPr>
        </p:nvSpPr>
        <p:spPr>
          <a:xfrm>
            <a:off x="311700" y="123225"/>
            <a:ext cx="4062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neanderthalensis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619" name="Google Shape;619;p77"/>
          <p:cNvSpPr txBox="1"/>
          <p:nvPr/>
        </p:nvSpPr>
        <p:spPr>
          <a:xfrm>
            <a:off x="384200" y="768450"/>
            <a:ext cx="41769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CARACTERÍSTICAS</a:t>
            </a:r>
            <a:r>
              <a:rPr lang="en-GB"/>
              <a:t> CRÁNEO: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Toro supraorbital desarrollado con depresión en la glabela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Proyección de zona nasal (prognatismo)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Gran tamaño de la cavidad nasal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Seno frontal grande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Cráneo alargado hacia atrás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Maleolos masivos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Cráneo general masivo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Frente huidiza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Anchura máxima en la parte intermedia del cráneo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Forámen mandibular debajo de M1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Sin fosa canina y con espacio retromolar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1200 cc - 1740 cc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Incisivos más grandes que </a:t>
            </a:r>
            <a:r>
              <a:rPr i="1" lang="en-GB"/>
              <a:t>H. sapiens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Dentición parecida a </a:t>
            </a:r>
            <a:r>
              <a:rPr i="1" lang="en-GB"/>
              <a:t>H. sapiens</a:t>
            </a:r>
            <a:endParaRPr i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0" name="Google Shape;62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1100" y="76200"/>
            <a:ext cx="1917275" cy="27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7850" y="2082200"/>
            <a:ext cx="2702501" cy="2586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77"/>
          <p:cNvSpPr txBox="1"/>
          <p:nvPr/>
        </p:nvSpPr>
        <p:spPr>
          <a:xfrm>
            <a:off x="6705150" y="110307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Shanidar 1, Iraq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8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8" name="Google Shape;628;p78"/>
          <p:cNvSpPr txBox="1"/>
          <p:nvPr>
            <p:ph type="title"/>
          </p:nvPr>
        </p:nvSpPr>
        <p:spPr>
          <a:xfrm>
            <a:off x="311700" y="123225"/>
            <a:ext cx="4062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neanderthalensis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629" name="Google Shape;62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1850" y="192112"/>
            <a:ext cx="3188149" cy="4606876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78"/>
          <p:cNvSpPr txBox="1"/>
          <p:nvPr/>
        </p:nvSpPr>
        <p:spPr>
          <a:xfrm>
            <a:off x="421375" y="1003925"/>
            <a:ext cx="41643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CARACTERÍSTICAS  POS CRÁNEO: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Caja </a:t>
            </a:r>
            <a:r>
              <a:rPr lang="en-GB"/>
              <a:t>torácica</a:t>
            </a:r>
            <a:r>
              <a:rPr lang="en-GB"/>
              <a:t> en forma de campana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Extremidades cortas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Inserciones musculares marcadas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80-90 kg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Altura machos 1.70 y hembras 1.60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Cadera ancha y canal de parto parecido a </a:t>
            </a:r>
            <a:r>
              <a:rPr i="1" lang="en-GB"/>
              <a:t>Homo sapiens</a:t>
            </a:r>
            <a:endParaRPr i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79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6" name="Google Shape;636;p79"/>
          <p:cNvSpPr txBox="1"/>
          <p:nvPr>
            <p:ph type="title"/>
          </p:nvPr>
        </p:nvSpPr>
        <p:spPr>
          <a:xfrm>
            <a:off x="311700" y="123225"/>
            <a:ext cx="4062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neanderthalensis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637" name="Google Shape;637;p79"/>
          <p:cNvSpPr txBox="1"/>
          <p:nvPr/>
        </p:nvSpPr>
        <p:spPr>
          <a:xfrm>
            <a:off x="483375" y="892375"/>
            <a:ext cx="41271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PRÁCTICAS: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Modo 3 - Musteriense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Entierros: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Restos asociados a polen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Sedimentos especiales alrededor de las tumbas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Fauna alrededor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Israel: Silex triangular en el corazón de un niño y </a:t>
            </a:r>
            <a:r>
              <a:rPr lang="en-GB"/>
              <a:t>losa</a:t>
            </a:r>
            <a:r>
              <a:rPr lang="en-GB"/>
              <a:t> de caliza junto a su cabeza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Pruebas de uso del fuego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Individuos con patologías curadas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Evidencias de canibalismo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Hibridaciones con otras especies</a:t>
            </a:r>
            <a:endParaRPr/>
          </a:p>
        </p:txBody>
      </p:sp>
      <p:pic>
        <p:nvPicPr>
          <p:cNvPr id="638" name="Google Shape;63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0475" y="214563"/>
            <a:ext cx="4261662" cy="21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2350" y="2570475"/>
            <a:ext cx="3178150" cy="18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0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5" name="Google Shape;645;p80"/>
          <p:cNvSpPr txBox="1"/>
          <p:nvPr>
            <p:ph type="title"/>
          </p:nvPr>
        </p:nvSpPr>
        <p:spPr>
          <a:xfrm>
            <a:off x="311700" y="123225"/>
            <a:ext cx="36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sapiens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646" name="Google Shape;64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9800" y="848325"/>
            <a:ext cx="5043502" cy="37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1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52" name="Google Shape;652;p81"/>
          <p:cNvPicPr preferRelativeResize="0"/>
          <p:nvPr/>
        </p:nvPicPr>
        <p:blipFill rotWithShape="1">
          <a:blip r:embed="rId3">
            <a:alphaModFix/>
          </a:blip>
          <a:srcRect b="0" l="0" r="21110" t="0"/>
          <a:stretch/>
        </p:blipFill>
        <p:spPr>
          <a:xfrm>
            <a:off x="1740450" y="662000"/>
            <a:ext cx="5790501" cy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82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8" name="Google Shape;658;p82"/>
          <p:cNvSpPr txBox="1"/>
          <p:nvPr>
            <p:ph type="title"/>
          </p:nvPr>
        </p:nvSpPr>
        <p:spPr>
          <a:xfrm>
            <a:off x="311700" y="123225"/>
            <a:ext cx="36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Denisovanos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659" name="Google Shape;65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6030" y="400129"/>
            <a:ext cx="3253104" cy="21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0095" y="400133"/>
            <a:ext cx="1444717" cy="21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1249" y="2720125"/>
            <a:ext cx="6400800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3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7" name="Google Shape;667;p83"/>
          <p:cNvSpPr txBox="1"/>
          <p:nvPr>
            <p:ph type="title"/>
          </p:nvPr>
        </p:nvSpPr>
        <p:spPr>
          <a:xfrm>
            <a:off x="311700" y="123225"/>
            <a:ext cx="36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Denisovanos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668" name="Google Shape;668;p83"/>
          <p:cNvPicPr preferRelativeResize="0"/>
          <p:nvPr/>
        </p:nvPicPr>
        <p:blipFill rotWithShape="1">
          <a:blip r:embed="rId3">
            <a:alphaModFix/>
          </a:blip>
          <a:srcRect b="31176" l="0" r="50152" t="0"/>
          <a:stretch/>
        </p:blipFill>
        <p:spPr>
          <a:xfrm>
            <a:off x="472800" y="1554800"/>
            <a:ext cx="3892550" cy="18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4450" y="228600"/>
            <a:ext cx="4467150" cy="422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b="11680" l="18493" r="42224" t="23824"/>
          <a:stretch/>
        </p:blipFill>
        <p:spPr>
          <a:xfrm>
            <a:off x="327100" y="658625"/>
            <a:ext cx="3705701" cy="342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 txBox="1"/>
          <p:nvPr/>
        </p:nvSpPr>
        <p:spPr>
          <a:xfrm>
            <a:off x="1436550" y="4215050"/>
            <a:ext cx="14868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KNM-KP 29285</a:t>
            </a:r>
            <a:endParaRPr b="1"/>
          </a:p>
        </p:txBody>
      </p:sp>
      <p:pic>
        <p:nvPicPr>
          <p:cNvPr id="114" name="Google Shape;114;p21"/>
          <p:cNvPicPr preferRelativeResize="0"/>
          <p:nvPr/>
        </p:nvPicPr>
        <p:blipFill rotWithShape="1">
          <a:blip r:embed="rId4">
            <a:alphaModFix/>
          </a:blip>
          <a:srcRect b="13012" l="38011" r="51984" t="19670"/>
          <a:stretch/>
        </p:blipFill>
        <p:spPr>
          <a:xfrm>
            <a:off x="5400788" y="727575"/>
            <a:ext cx="940829" cy="356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5">
            <a:alphaModFix/>
          </a:blip>
          <a:srcRect b="13158" l="26768" r="63783" t="19465"/>
          <a:stretch/>
        </p:blipFill>
        <p:spPr>
          <a:xfrm>
            <a:off x="4346794" y="727575"/>
            <a:ext cx="887818" cy="356122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4206375" y="265025"/>
            <a:ext cx="2242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Chimpancé        </a:t>
            </a:r>
            <a:r>
              <a:rPr i="1" lang="en-GB" sz="1200"/>
              <a:t>A. anamensis</a:t>
            </a:r>
            <a:endParaRPr i="1" sz="1200"/>
          </a:p>
        </p:txBody>
      </p:sp>
      <p:sp>
        <p:nvSpPr>
          <p:cNvPr id="117" name="Google Shape;117;p21"/>
          <p:cNvSpPr txBox="1"/>
          <p:nvPr/>
        </p:nvSpPr>
        <p:spPr>
          <a:xfrm>
            <a:off x="6995175" y="4791900"/>
            <a:ext cx="14868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Ward et al. 2001</a:t>
            </a:r>
            <a:endParaRPr sz="1200"/>
          </a:p>
        </p:txBody>
      </p:sp>
      <p:pic>
        <p:nvPicPr>
          <p:cNvPr id="118" name="Google Shape;118;p21"/>
          <p:cNvPicPr preferRelativeResize="0"/>
          <p:nvPr/>
        </p:nvPicPr>
        <p:blipFill rotWithShape="1">
          <a:blip r:embed="rId6">
            <a:alphaModFix/>
          </a:blip>
          <a:srcRect b="47100" l="33380" r="57720" t="30764"/>
          <a:stretch/>
        </p:blipFill>
        <p:spPr>
          <a:xfrm>
            <a:off x="7709625" y="886050"/>
            <a:ext cx="940824" cy="131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 rotWithShape="1">
          <a:blip r:embed="rId7">
            <a:alphaModFix/>
          </a:blip>
          <a:srcRect b="10614" l="34392" r="59606" t="65062"/>
          <a:stretch/>
        </p:blipFill>
        <p:spPr>
          <a:xfrm>
            <a:off x="7792300" y="2501550"/>
            <a:ext cx="775474" cy="17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8">
            <a:alphaModFix/>
          </a:blip>
          <a:srcRect b="11366" l="18989" r="70722" t="30759"/>
          <a:stretch/>
        </p:blipFill>
        <p:spPr>
          <a:xfrm>
            <a:off x="6542075" y="886050"/>
            <a:ext cx="1081051" cy="342054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6542075" y="311075"/>
            <a:ext cx="24885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Chimpancé        </a:t>
            </a:r>
            <a:r>
              <a:rPr i="1" lang="en-GB" sz="1200">
                <a:solidFill>
                  <a:schemeClr val="dk1"/>
                </a:solidFill>
              </a:rPr>
              <a:t>A. anamensis</a:t>
            </a:r>
            <a:endParaRPr i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200">
                <a:solidFill>
                  <a:schemeClr val="dk1"/>
                </a:solidFill>
              </a:rPr>
              <a:t>                        </a:t>
            </a:r>
            <a:r>
              <a:rPr b="1" lang="en-GB" sz="1200">
                <a:solidFill>
                  <a:schemeClr val="dk1"/>
                </a:solidFill>
              </a:rPr>
              <a:t>KNM-KP 29285</a:t>
            </a:r>
            <a:endParaRPr b="1" i="1" sz="1200">
              <a:solidFill>
                <a:schemeClr val="dk1"/>
              </a:solidFill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4483125" y="4357750"/>
            <a:ext cx="18585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Mantiene curvatura</a:t>
            </a:r>
            <a:endParaRPr sz="1300"/>
          </a:p>
        </p:txBody>
      </p:sp>
      <p:sp>
        <p:nvSpPr>
          <p:cNvPr id="123" name="Google Shape;123;p21"/>
          <p:cNvSpPr txBox="1"/>
          <p:nvPr/>
        </p:nvSpPr>
        <p:spPr>
          <a:xfrm>
            <a:off x="6776675" y="4306600"/>
            <a:ext cx="20193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Diáfisis más recta</a:t>
            </a:r>
            <a:endParaRPr sz="13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84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5" name="Google Shape;675;p84"/>
          <p:cNvSpPr txBox="1"/>
          <p:nvPr>
            <p:ph type="title"/>
          </p:nvPr>
        </p:nvSpPr>
        <p:spPr>
          <a:xfrm>
            <a:off x="311700" y="123225"/>
            <a:ext cx="36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Denisovanos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676" name="Google Shape;676;p84"/>
          <p:cNvSpPr txBox="1"/>
          <p:nvPr/>
        </p:nvSpPr>
        <p:spPr>
          <a:xfrm>
            <a:off x="545325" y="1003900"/>
            <a:ext cx="4300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Especie definida por la genética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Neanderthales y denisovanos comparten antepasado común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Hibridación de esta especie con </a:t>
            </a:r>
            <a:r>
              <a:rPr i="1" lang="en-GB"/>
              <a:t>H. sapiens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Denisova 3 tiene un antepasado desconocido ( se estipula la probabilidad que sea </a:t>
            </a:r>
            <a:r>
              <a:rPr i="1" lang="en-GB"/>
              <a:t>Homo erectus</a:t>
            </a:r>
            <a:r>
              <a:rPr lang="en-GB"/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Morfología: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Aproximación a </a:t>
            </a:r>
            <a:r>
              <a:rPr i="1" lang="en-GB"/>
              <a:t>Homo erectus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Megadontia</a:t>
            </a:r>
            <a:endParaRPr/>
          </a:p>
        </p:txBody>
      </p:sp>
      <p:pic>
        <p:nvPicPr>
          <p:cNvPr id="677" name="Google Shape;677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0200" y="1039250"/>
            <a:ext cx="3590225" cy="278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85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3" name="Google Shape;683;p85"/>
          <p:cNvSpPr txBox="1"/>
          <p:nvPr>
            <p:ph type="title"/>
          </p:nvPr>
        </p:nvSpPr>
        <p:spPr>
          <a:xfrm>
            <a:off x="311700" y="123225"/>
            <a:ext cx="36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Homo luzonensis 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684" name="Google Shape;684;p85"/>
          <p:cNvSpPr txBox="1"/>
          <p:nvPr/>
        </p:nvSpPr>
        <p:spPr>
          <a:xfrm>
            <a:off x="3153125" y="4796350"/>
            <a:ext cx="30282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(Détroit et al., 2019)</a:t>
            </a:r>
            <a:endParaRPr/>
          </a:p>
        </p:txBody>
      </p:sp>
      <p:pic>
        <p:nvPicPr>
          <p:cNvPr id="685" name="Google Shape;68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025" y="848325"/>
            <a:ext cx="6208290" cy="37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86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1" name="Google Shape;69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75" y="239150"/>
            <a:ext cx="7319651" cy="440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87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7" name="Google Shape;69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250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2"/>
          <p:cNvSpPr txBox="1"/>
          <p:nvPr/>
        </p:nvSpPr>
        <p:spPr>
          <a:xfrm>
            <a:off x="271500" y="-2011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6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Australopithecus </a:t>
            </a:r>
            <a:r>
              <a:rPr i="1" lang="en-GB" sz="3400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afarensis</a:t>
            </a:r>
            <a:endParaRPr i="1" sz="3600"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aphicFrame>
        <p:nvGraphicFramePr>
          <p:cNvPr id="130" name="Google Shape;130;p22"/>
          <p:cNvGraphicFramePr/>
          <p:nvPr/>
        </p:nvGraphicFramePr>
        <p:xfrm>
          <a:off x="376975" y="706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{ABC2FB1A-E5F6-4713-9E91-E5356442C6AF}</a:tableStyleId>
              </a:tblPr>
              <a:tblGrid>
                <a:gridCol w="1472300"/>
                <a:gridCol w="3546075"/>
              </a:tblGrid>
              <a:tr h="837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A. afarensis </a:t>
                      </a:r>
                      <a:r>
                        <a:rPr b="1" lang="en-GB"/>
                        <a:t>(Johanson, D.C., White, T.D. &amp; Coppens, Y.</a:t>
                      </a:r>
                      <a:endParaRPr b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1978)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Hadar, Etiopía 3,5-3 Ma.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Cráneo, mandíbula, registro postcráneo.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Huellas de Laetoli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01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Características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</a:t>
                      </a: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Índice de encefalización (i.d.e.): 400- 450 cc 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- Prognatismo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- Foramen magnum paralelo al piso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- Torus supraorbital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dk1"/>
                          </a:solidFill>
                        </a:rPr>
                        <a:t>- Nasales no sobresalientes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Mandíbula más abierta 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Gran molarización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Molarización de los premolares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Caninos reducidos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/>
                        <a:t>- Dimorfismo sexual</a:t>
                      </a:r>
                      <a:endParaRPr sz="1300"/>
                    </a:p>
                  </a:txBody>
                  <a:tcPr marT="91425" marB="91425" marR="91425" marL="91425">
                    <a:lnL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74E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31" name="Google Shape;131;p22"/>
          <p:cNvPicPr preferRelativeResize="0"/>
          <p:nvPr/>
        </p:nvPicPr>
        <p:blipFill rotWithShape="1">
          <a:blip r:embed="rId3">
            <a:alphaModFix/>
          </a:blip>
          <a:srcRect b="8465" l="31573" r="50020" t="19300"/>
          <a:stretch/>
        </p:blipFill>
        <p:spPr>
          <a:xfrm>
            <a:off x="5672812" y="706125"/>
            <a:ext cx="1835875" cy="40528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/>
          <p:nvPr/>
        </p:nvSpPr>
        <p:spPr>
          <a:xfrm>
            <a:off x="7558950" y="1203150"/>
            <a:ext cx="1512300" cy="30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Altura 1-1,65 (m)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Masa 30-69 (kg)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Pelvis más ancha que chimpancés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Alas ilíacas bajas y con orientación horizontal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Sacro ancho y bajo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7458475" y="3977350"/>
            <a:ext cx="11508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Lucy</a:t>
            </a:r>
            <a:endParaRPr b="1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Al 288-1</a:t>
            </a:r>
            <a:endParaRPr b="1"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 rotWithShape="1">
          <a:blip r:embed="rId3">
            <a:alphaModFix/>
          </a:blip>
          <a:srcRect b="9580" l="21987" r="39720" t="24163"/>
          <a:stretch/>
        </p:blipFill>
        <p:spPr>
          <a:xfrm>
            <a:off x="558775" y="838613"/>
            <a:ext cx="3561576" cy="346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 rotWithShape="1">
          <a:blip r:embed="rId4">
            <a:alphaModFix/>
          </a:blip>
          <a:srcRect b="45774" l="25265" r="38825" t="20397"/>
          <a:stretch/>
        </p:blipFill>
        <p:spPr>
          <a:xfrm>
            <a:off x="4744912" y="351588"/>
            <a:ext cx="3395525" cy="179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/>
        </p:nvSpPr>
        <p:spPr>
          <a:xfrm>
            <a:off x="4744900" y="0"/>
            <a:ext cx="39222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/>
              <a:t>A. anamensis         A. afarensis </a:t>
            </a:r>
            <a:r>
              <a:rPr b="1" lang="en-GB" sz="1600">
                <a:solidFill>
                  <a:schemeClr val="dk1"/>
                </a:solidFill>
              </a:rPr>
              <a:t>Holotipo</a:t>
            </a:r>
            <a:endParaRPr b="1" sz="1600"/>
          </a:p>
        </p:txBody>
      </p:sp>
      <p:sp>
        <p:nvSpPr>
          <p:cNvPr id="142" name="Google Shape;142;p23"/>
          <p:cNvSpPr txBox="1"/>
          <p:nvPr/>
        </p:nvSpPr>
        <p:spPr>
          <a:xfrm>
            <a:off x="7777800" y="1948800"/>
            <a:ext cx="13662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Ward et al. 2001</a:t>
            </a:r>
            <a:endParaRPr sz="1200"/>
          </a:p>
        </p:txBody>
      </p:sp>
      <p:pic>
        <p:nvPicPr>
          <p:cNvPr id="143" name="Google Shape;143;p23"/>
          <p:cNvPicPr preferRelativeResize="0"/>
          <p:nvPr/>
        </p:nvPicPr>
        <p:blipFill rotWithShape="1">
          <a:blip r:embed="rId5">
            <a:alphaModFix/>
          </a:blip>
          <a:srcRect b="48075" l="36805" r="34410" t="25435"/>
          <a:stretch/>
        </p:blipFill>
        <p:spPr>
          <a:xfrm>
            <a:off x="5210250" y="2555250"/>
            <a:ext cx="2930174" cy="15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 rotWithShape="1">
          <a:blip r:embed="rId5">
            <a:alphaModFix/>
          </a:blip>
          <a:srcRect b="8555" l="36805" r="34410" t="81366"/>
          <a:stretch/>
        </p:blipFill>
        <p:spPr>
          <a:xfrm>
            <a:off x="5210250" y="4072174"/>
            <a:ext cx="2930174" cy="57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