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5" r:id="rId5"/>
    <p:sldId id="263" r:id="rId6"/>
    <p:sldId id="264" r:id="rId7"/>
    <p:sldId id="266" r:id="rId8"/>
    <p:sldId id="259" r:id="rId9"/>
    <p:sldId id="270" r:id="rId10"/>
    <p:sldId id="268" r:id="rId11"/>
    <p:sldId id="269" r:id="rId12"/>
    <p:sldId id="271" r:id="rId13"/>
    <p:sldId id="273" r:id="rId14"/>
    <p:sldId id="260" r:id="rId15"/>
    <p:sldId id="274" r:id="rId16"/>
    <p:sldId id="277" r:id="rId17"/>
    <p:sldId id="278" r:id="rId18"/>
    <p:sldId id="279" r:id="rId19"/>
    <p:sldId id="267"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92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0" autoAdjust="0"/>
    <p:restoredTop sz="94660"/>
  </p:normalViewPr>
  <p:slideViewPr>
    <p:cSldViewPr snapToGrid="0">
      <p:cViewPr>
        <p:scale>
          <a:sx n="125" d="100"/>
          <a:sy n="125" d="100"/>
        </p:scale>
        <p:origin x="90" y="-25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97140-9FDC-46EE-ADC7-DE57D93264F8}" type="datetimeFigureOut">
              <a:rPr lang="es-CL" smtClean="0"/>
              <a:t>15-10-2020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9110F-47E1-4322-8091-0B4795668A5B}" type="slidenum">
              <a:rPr lang="es-CL" smtClean="0"/>
              <a:t>‹Nº›</a:t>
            </a:fld>
            <a:endParaRPr lang="es-CL"/>
          </a:p>
        </p:txBody>
      </p:sp>
    </p:spTree>
    <p:extLst>
      <p:ext uri="{BB962C8B-B14F-4D97-AF65-F5344CB8AC3E}">
        <p14:creationId xmlns:p14="http://schemas.microsoft.com/office/powerpoint/2010/main" val="369940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049110F-47E1-4322-8091-0B4795668A5B}" type="slidenum">
              <a:rPr lang="es-CL" smtClean="0"/>
              <a:t>13</a:t>
            </a:fld>
            <a:endParaRPr lang="es-CL"/>
          </a:p>
        </p:txBody>
      </p:sp>
    </p:spTree>
    <p:extLst>
      <p:ext uri="{BB962C8B-B14F-4D97-AF65-F5344CB8AC3E}">
        <p14:creationId xmlns:p14="http://schemas.microsoft.com/office/powerpoint/2010/main" val="413566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7ADE5-A601-412E-AE88-D40884ED2A8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64F4833-21BB-4C5E-8359-5A031E1E0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F993545A-1DBE-4766-BF0C-610B9EC6B979}"/>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5" name="Marcador de pie de página 4">
            <a:extLst>
              <a:ext uri="{FF2B5EF4-FFF2-40B4-BE49-F238E27FC236}">
                <a16:creationId xmlns:a16="http://schemas.microsoft.com/office/drawing/2014/main" id="{00B30F13-8216-42AE-B025-328391A62B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94BA4DD-88BC-4624-9175-4BC0AC384C1E}"/>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246628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2DA38-E695-4695-8DDF-6EA5C9C771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7048931-E41B-407B-886A-1F1EE852785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45A6A3D-75EE-49F6-B483-BA9D5C1F1433}"/>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5" name="Marcador de pie de página 4">
            <a:extLst>
              <a:ext uri="{FF2B5EF4-FFF2-40B4-BE49-F238E27FC236}">
                <a16:creationId xmlns:a16="http://schemas.microsoft.com/office/drawing/2014/main" id="{DADDCCF0-2A79-4FB9-8802-4BDFAB0179F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AD9AFB0-9CFE-4EC2-9D0B-2CEBEBCD932D}"/>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224502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5678CE-BDA4-433B-B132-EB5D6B05708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72A08F1-8A9D-4B3E-9F6A-4B41214982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F6F5271-496B-4AAF-9D97-6BD08268F87D}"/>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5" name="Marcador de pie de página 4">
            <a:extLst>
              <a:ext uri="{FF2B5EF4-FFF2-40B4-BE49-F238E27FC236}">
                <a16:creationId xmlns:a16="http://schemas.microsoft.com/office/drawing/2014/main" id="{16595262-DCF6-49A5-8352-9A7827EF36D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4947F18-6ECE-48E0-95A0-718C9343BD6C}"/>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298165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DF8DA-3347-407D-9F24-61DD025F277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80FE8CF-53BD-43AD-9122-58787805B4C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687E34E-355B-44CD-BB2A-F896AFA40C08}"/>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5" name="Marcador de pie de página 4">
            <a:extLst>
              <a:ext uri="{FF2B5EF4-FFF2-40B4-BE49-F238E27FC236}">
                <a16:creationId xmlns:a16="http://schemas.microsoft.com/office/drawing/2014/main" id="{ED558B46-1C4C-44EB-B496-6E5961A2F7B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97F0B50-BC71-4623-88F7-6D44CEFF0C9C}"/>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66974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66057-722E-4ED1-9188-3126DAF997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75A09B2-4C0A-4532-8F64-6C09FBE00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489F269-8D04-46BB-BF1E-B7CE8AD773D4}"/>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5" name="Marcador de pie de página 4">
            <a:extLst>
              <a:ext uri="{FF2B5EF4-FFF2-40B4-BE49-F238E27FC236}">
                <a16:creationId xmlns:a16="http://schemas.microsoft.com/office/drawing/2014/main" id="{7D315E91-2A49-44C1-8B00-A4209F4A313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85F414A-B8C3-47A4-A9E5-4055BCB26E91}"/>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148820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A326E-7222-4E89-8FFB-447CCEBBDB1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193CA5B-01C2-4A84-8CCA-DD7C14EDC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E1E17CA-ADF4-40C8-8E8C-FB92A5716DA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1E73D29-1266-46C1-A748-C672A4E686E7}"/>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6" name="Marcador de pie de página 5">
            <a:extLst>
              <a:ext uri="{FF2B5EF4-FFF2-40B4-BE49-F238E27FC236}">
                <a16:creationId xmlns:a16="http://schemas.microsoft.com/office/drawing/2014/main" id="{9ACA9A6C-BDE8-4927-B7C2-63D68054E59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1E16092-C8EE-4B12-B773-2CDD4660B42F}"/>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200017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0D318-4079-4543-AB7C-48D1E6D5134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A7FD82A-1FF2-4D01-BB90-6D0BA9CBE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E23AB5-018A-4239-961D-E0857F46B0A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7F4D881A-A210-4825-A8F7-B47AE9644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C40DFC8-EAF3-4187-9983-78B1962528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67F9E40-3AA1-462B-A42B-682587B0BF89}"/>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8" name="Marcador de pie de página 7">
            <a:extLst>
              <a:ext uri="{FF2B5EF4-FFF2-40B4-BE49-F238E27FC236}">
                <a16:creationId xmlns:a16="http://schemas.microsoft.com/office/drawing/2014/main" id="{F5045AC6-4E94-4585-B222-63BB634739A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7948D7F-4DF9-4949-A779-6334E435327C}"/>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51388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219D9-CC0B-4327-9916-CDDC252225B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A20D4D64-BF10-4800-9698-953479558641}"/>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4" name="Marcador de pie de página 3">
            <a:extLst>
              <a:ext uri="{FF2B5EF4-FFF2-40B4-BE49-F238E27FC236}">
                <a16:creationId xmlns:a16="http://schemas.microsoft.com/office/drawing/2014/main" id="{92F7D794-D023-4C04-8519-4F12597E0E2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FAC04AEF-2A93-4CF7-99D4-B0D444AE784C}"/>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304817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926EF52-637F-4AAC-AC45-9D99E12D53CB}"/>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3" name="Marcador de pie de página 2">
            <a:extLst>
              <a:ext uri="{FF2B5EF4-FFF2-40B4-BE49-F238E27FC236}">
                <a16:creationId xmlns:a16="http://schemas.microsoft.com/office/drawing/2014/main" id="{046706E9-2C82-4542-B0F6-B5F3A7B3A82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6D17594-EB4F-41BF-8E15-34399F187397}"/>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85143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70723B-C3C1-4C69-88FB-3D99BC716E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B97BF69-BDC0-41CD-9EFA-F756CC17B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8E53458C-2363-4A98-A1FE-5AF0C9AAF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A3A898-CD50-48A7-AA93-F6693008225F}"/>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6" name="Marcador de pie de página 5">
            <a:extLst>
              <a:ext uri="{FF2B5EF4-FFF2-40B4-BE49-F238E27FC236}">
                <a16:creationId xmlns:a16="http://schemas.microsoft.com/office/drawing/2014/main" id="{60201E55-D9F8-41D0-92EF-CAA5F199F89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F6250DD-EE70-4A94-A948-32A26DEB63DF}"/>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389139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9AF0-D974-4716-BB3C-04611A37E5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2EEFD360-E4E2-4857-B056-FB521F0D67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45D47FC-B366-4EF2-9802-28C0ED85B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D8BBF0-CE63-4A62-BEA9-1AFD821E8AFC}"/>
              </a:ext>
            </a:extLst>
          </p:cNvPr>
          <p:cNvSpPr>
            <a:spLocks noGrp="1"/>
          </p:cNvSpPr>
          <p:nvPr>
            <p:ph type="dt" sz="half" idx="10"/>
          </p:nvPr>
        </p:nvSpPr>
        <p:spPr/>
        <p:txBody>
          <a:bodyPr/>
          <a:lstStyle/>
          <a:p>
            <a:fld id="{816A57C6-C94A-4E1A-8BB5-1C14A656C4AF}" type="datetimeFigureOut">
              <a:rPr lang="es-CL" smtClean="0"/>
              <a:t>15-10-2020</a:t>
            </a:fld>
            <a:endParaRPr lang="es-CL"/>
          </a:p>
        </p:txBody>
      </p:sp>
      <p:sp>
        <p:nvSpPr>
          <p:cNvPr id="6" name="Marcador de pie de página 5">
            <a:extLst>
              <a:ext uri="{FF2B5EF4-FFF2-40B4-BE49-F238E27FC236}">
                <a16:creationId xmlns:a16="http://schemas.microsoft.com/office/drawing/2014/main" id="{0C096FA4-52B9-4AA3-9D9A-664874606E1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9622513-78CE-4321-BA7C-3F0A88C4E55A}"/>
              </a:ext>
            </a:extLst>
          </p:cNvPr>
          <p:cNvSpPr>
            <a:spLocks noGrp="1"/>
          </p:cNvSpPr>
          <p:nvPr>
            <p:ph type="sldNum" sz="quarter" idx="12"/>
          </p:nvPr>
        </p:nvSpPr>
        <p:spPr/>
        <p:txBody>
          <a:bodyPr/>
          <a:lstStyle/>
          <a:p>
            <a:fld id="{0D3590EC-78B3-4911-A1F9-E416E45C1ED4}" type="slidenum">
              <a:rPr lang="es-CL" smtClean="0"/>
              <a:t>‹Nº›</a:t>
            </a:fld>
            <a:endParaRPr lang="es-CL"/>
          </a:p>
        </p:txBody>
      </p:sp>
    </p:spTree>
    <p:extLst>
      <p:ext uri="{BB962C8B-B14F-4D97-AF65-F5344CB8AC3E}">
        <p14:creationId xmlns:p14="http://schemas.microsoft.com/office/powerpoint/2010/main" val="185140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9D8EEFC-C656-4B34-BD7D-5165E2013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581D038-CE83-47CB-9D01-CEBE22546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D68D95C-97C6-4308-80F5-54FF4E45D8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A57C6-C94A-4E1A-8BB5-1C14A656C4AF}" type="datetimeFigureOut">
              <a:rPr lang="es-CL" smtClean="0"/>
              <a:t>15-10-2020</a:t>
            </a:fld>
            <a:endParaRPr lang="es-CL"/>
          </a:p>
        </p:txBody>
      </p:sp>
      <p:sp>
        <p:nvSpPr>
          <p:cNvPr id="5" name="Marcador de pie de página 4">
            <a:extLst>
              <a:ext uri="{FF2B5EF4-FFF2-40B4-BE49-F238E27FC236}">
                <a16:creationId xmlns:a16="http://schemas.microsoft.com/office/drawing/2014/main" id="{8649B976-55C3-4F26-8A3E-CC9B79F1C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639F73A-CB74-4AC0-B109-45AA2089C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590EC-78B3-4911-A1F9-E416E45C1ED4}" type="slidenum">
              <a:rPr lang="es-CL" smtClean="0"/>
              <a:t>‹Nº›</a:t>
            </a:fld>
            <a:endParaRPr lang="es-CL"/>
          </a:p>
        </p:txBody>
      </p:sp>
    </p:spTree>
    <p:extLst>
      <p:ext uri="{BB962C8B-B14F-4D97-AF65-F5344CB8AC3E}">
        <p14:creationId xmlns:p14="http://schemas.microsoft.com/office/powerpoint/2010/main" val="37964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803DC43-7584-4D20-B091-E4521825052D}"/>
              </a:ext>
            </a:extLst>
          </p:cNvPr>
          <p:cNvPicPr>
            <a:picLocks noChangeAspect="1"/>
          </p:cNvPicPr>
          <p:nvPr/>
        </p:nvPicPr>
        <p:blipFill>
          <a:blip r:embed="rId2"/>
          <a:stretch>
            <a:fillRect/>
          </a:stretch>
        </p:blipFill>
        <p:spPr>
          <a:xfrm>
            <a:off x="6588074" y="-415465"/>
            <a:ext cx="5603926" cy="7688931"/>
          </a:xfrm>
          <a:prstGeom prst="rect">
            <a:avLst/>
          </a:prstGeom>
        </p:spPr>
      </p:pic>
      <p:sp>
        <p:nvSpPr>
          <p:cNvPr id="5" name="Google Shape;124;p25">
            <a:extLst>
              <a:ext uri="{FF2B5EF4-FFF2-40B4-BE49-F238E27FC236}">
                <a16:creationId xmlns:a16="http://schemas.microsoft.com/office/drawing/2014/main" id="{60947F94-C19B-469B-991D-25811C8D6468}"/>
              </a:ext>
            </a:extLst>
          </p:cNvPr>
          <p:cNvSpPr/>
          <p:nvPr/>
        </p:nvSpPr>
        <p:spPr>
          <a:xfrm rot="10800000">
            <a:off x="-41423" y="-70310"/>
            <a:ext cx="10852164" cy="7343776"/>
          </a:xfrm>
          <a:custGeom>
            <a:avLst/>
            <a:gdLst/>
            <a:ahLst/>
            <a:cxnLst/>
            <a:rect l="l" t="t" r="r" b="b"/>
            <a:pathLst>
              <a:path w="345567" h="227838" extrusionOk="0">
                <a:moveTo>
                  <a:pt x="0" y="1143"/>
                </a:moveTo>
                <a:lnTo>
                  <a:pt x="129921" y="227838"/>
                </a:lnTo>
                <a:lnTo>
                  <a:pt x="345567" y="227838"/>
                </a:lnTo>
                <a:lnTo>
                  <a:pt x="345567" y="0"/>
                </a:lnTo>
                <a:close/>
              </a:path>
            </a:pathLst>
          </a:custGeom>
          <a:solidFill>
            <a:srgbClr val="DD492B"/>
          </a:solidFill>
          <a:ln>
            <a:noFill/>
          </a:ln>
        </p:spPr>
      </p:sp>
      <p:sp>
        <p:nvSpPr>
          <p:cNvPr id="2" name="Título 1">
            <a:extLst>
              <a:ext uri="{FF2B5EF4-FFF2-40B4-BE49-F238E27FC236}">
                <a16:creationId xmlns:a16="http://schemas.microsoft.com/office/drawing/2014/main" id="{4933783A-E1B1-4202-9952-ECD4C135D202}"/>
              </a:ext>
            </a:extLst>
          </p:cNvPr>
          <p:cNvSpPr>
            <a:spLocks noGrp="1"/>
          </p:cNvSpPr>
          <p:nvPr>
            <p:ph type="ctrTitle"/>
          </p:nvPr>
        </p:nvSpPr>
        <p:spPr>
          <a:xfrm>
            <a:off x="798284" y="2057642"/>
            <a:ext cx="5153465" cy="2387600"/>
          </a:xfrm>
        </p:spPr>
        <p:txBody>
          <a:bodyPr>
            <a:normAutofit fontScale="90000"/>
          </a:bodyPr>
          <a:lstStyle/>
          <a:p>
            <a:r>
              <a:rPr lang="es-CL" b="1" dirty="0">
                <a:latin typeface="Rockwell Condensed" panose="02060603050405020104" pitchFamily="18" charset="0"/>
              </a:rPr>
              <a:t>LA CONCEPCIÓN MATERIALISTA DE LA HISTORIA</a:t>
            </a:r>
          </a:p>
        </p:txBody>
      </p:sp>
      <p:sp>
        <p:nvSpPr>
          <p:cNvPr id="3" name="Subtítulo 2">
            <a:extLst>
              <a:ext uri="{FF2B5EF4-FFF2-40B4-BE49-F238E27FC236}">
                <a16:creationId xmlns:a16="http://schemas.microsoft.com/office/drawing/2014/main" id="{132F0858-398A-40DE-A91D-59500724F9DB}"/>
              </a:ext>
            </a:extLst>
          </p:cNvPr>
          <p:cNvSpPr>
            <a:spLocks noGrp="1"/>
          </p:cNvSpPr>
          <p:nvPr>
            <p:ph type="subTitle" idx="1"/>
          </p:nvPr>
        </p:nvSpPr>
        <p:spPr>
          <a:xfrm>
            <a:off x="847522" y="4800358"/>
            <a:ext cx="5054991" cy="781292"/>
          </a:xfrm>
        </p:spPr>
        <p:txBody>
          <a:bodyPr>
            <a:normAutofit/>
          </a:bodyPr>
          <a:lstStyle/>
          <a:p>
            <a:r>
              <a:rPr lang="es-CL" sz="4000" dirty="0">
                <a:latin typeface="Rockwell Condensed" panose="02060603050405020104" pitchFamily="18" charset="0"/>
              </a:rPr>
              <a:t>Marx – </a:t>
            </a:r>
            <a:r>
              <a:rPr lang="es-CL" sz="4000" dirty="0" err="1">
                <a:latin typeface="Rockwell Condensed" panose="02060603050405020104" pitchFamily="18" charset="0"/>
              </a:rPr>
              <a:t>Kollontái</a:t>
            </a:r>
            <a:r>
              <a:rPr lang="es-CL" sz="4000" dirty="0">
                <a:latin typeface="Rockwell Condensed" panose="02060603050405020104" pitchFamily="18" charset="0"/>
              </a:rPr>
              <a:t> – Engels </a:t>
            </a:r>
          </a:p>
        </p:txBody>
      </p:sp>
    </p:spTree>
    <p:extLst>
      <p:ext uri="{BB962C8B-B14F-4D97-AF65-F5344CB8AC3E}">
        <p14:creationId xmlns:p14="http://schemas.microsoft.com/office/powerpoint/2010/main" val="227163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498157"/>
            <a:ext cx="8343900" cy="1123950"/>
          </a:xfrm>
          <a:noFill/>
        </p:spPr>
        <p:txBody>
          <a:bodyPr>
            <a:normAutofit fontScale="90000"/>
          </a:bodyPr>
          <a:lstStyle/>
          <a:p>
            <a:r>
              <a:rPr lang="es-CL" sz="6600" dirty="0">
                <a:latin typeface="Rockwell Condensed" panose="02060603050405020104" pitchFamily="18" charset="0"/>
              </a:rPr>
              <a:t>Los fundamentos sociales de la cuestión femenina</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859280"/>
            <a:ext cx="8343900" cy="4500563"/>
          </a:xfrm>
        </p:spPr>
        <p:txBody>
          <a:bodyPr>
            <a:normAutofit lnSpcReduction="10000"/>
          </a:bodyPr>
          <a:lstStyle/>
          <a:p>
            <a:pPr algn="just"/>
            <a:r>
              <a:rPr lang="es-MX" dirty="0"/>
              <a:t>Los seguidores del materialismo histórico rechazan la existencia de una cuestión de la mujer específica separada de la cuestión social general de nuestros días. </a:t>
            </a:r>
          </a:p>
          <a:p>
            <a:pPr algn="just"/>
            <a:r>
              <a:rPr lang="es-MX" dirty="0"/>
              <a:t>Tras la subordinación de la mujer se esconden factores económicos y que las mujeres sólo podrán liberarse en un mundo organizado a través de nuevas líneas sociales y productivas.</a:t>
            </a:r>
          </a:p>
          <a:p>
            <a:pPr algn="just"/>
            <a:r>
              <a:rPr lang="es-MX" dirty="0"/>
              <a:t>Critica a las defensoras de los derechos de igualdad que rechazan el apoyo de la socialdemocracia, ya que considera que por más radicales que parezcan, siguen siendo fieles a su propia clase burguesa.</a:t>
            </a:r>
            <a:endParaRPr lang="es-CL" dirty="0"/>
          </a:p>
        </p:txBody>
      </p:sp>
      <p:pic>
        <p:nvPicPr>
          <p:cNvPr id="4" name="Google Shape;831;p45">
            <a:extLst>
              <a:ext uri="{FF2B5EF4-FFF2-40B4-BE49-F238E27FC236}">
                <a16:creationId xmlns:a16="http://schemas.microsoft.com/office/drawing/2014/main" id="{8FEB7E83-811E-41C7-A4A9-9B8D9AB4F7EC}"/>
              </a:ext>
            </a:extLst>
          </p:cNvPr>
          <p:cNvPicPr preferRelativeResize="0"/>
          <p:nvPr/>
        </p:nvPicPr>
        <p:blipFill rotWithShape="1">
          <a:blip r:embed="rId2">
            <a:alphaModFix/>
          </a:blip>
          <a:srcRect r="13651"/>
          <a:stretch/>
        </p:blipFill>
        <p:spPr>
          <a:xfrm>
            <a:off x="7788645" y="4980354"/>
            <a:ext cx="4403355" cy="2083387"/>
          </a:xfrm>
          <a:prstGeom prst="rect">
            <a:avLst/>
          </a:prstGeom>
          <a:noFill/>
          <a:ln>
            <a:noFill/>
          </a:ln>
        </p:spPr>
      </p:pic>
    </p:spTree>
    <p:extLst>
      <p:ext uri="{BB962C8B-B14F-4D97-AF65-F5344CB8AC3E}">
        <p14:creationId xmlns:p14="http://schemas.microsoft.com/office/powerpoint/2010/main" val="155165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285750"/>
            <a:ext cx="8343900" cy="1123950"/>
          </a:xfrm>
          <a:noFill/>
        </p:spPr>
        <p:txBody>
          <a:bodyPr>
            <a:normAutofit fontScale="90000"/>
          </a:bodyPr>
          <a:lstStyle/>
          <a:p>
            <a:r>
              <a:rPr lang="es-CL" sz="6600" dirty="0">
                <a:latin typeface="Rockwell Condensed" panose="02060603050405020104" pitchFamily="18" charset="0"/>
              </a:rPr>
              <a:t>La lucha por la independencia económica</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676400"/>
            <a:ext cx="8343900" cy="4500563"/>
          </a:xfrm>
        </p:spPr>
        <p:txBody>
          <a:bodyPr/>
          <a:lstStyle/>
          <a:p>
            <a:pPr algn="just"/>
            <a:r>
              <a:rPr lang="es-MX" dirty="0"/>
              <a:t>Las mujeres que participan en el movimiento de liberación no representan a la masa homogénea ya que los intereses y objetivos de las mujeres están atravesados inconscientemente por los intereses de clase. </a:t>
            </a:r>
          </a:p>
          <a:p>
            <a:pPr algn="just"/>
            <a:r>
              <a:rPr lang="es-MX" dirty="0"/>
              <a:t>“La historia de la lucha de las mujeres trabajadoras por mejorar sus condiciones laborales y por una vida más digna es la historia de la lucha del proletariado por su liberación”.</a:t>
            </a:r>
            <a:endParaRPr lang="es-CL" dirty="0"/>
          </a:p>
        </p:txBody>
      </p:sp>
      <p:pic>
        <p:nvPicPr>
          <p:cNvPr id="6" name="Google Shape;825;p45">
            <a:extLst>
              <a:ext uri="{FF2B5EF4-FFF2-40B4-BE49-F238E27FC236}">
                <a16:creationId xmlns:a16="http://schemas.microsoft.com/office/drawing/2014/main" id="{9FE85C00-F860-4CDF-8EDB-A36E2920C17C}"/>
              </a:ext>
            </a:extLst>
          </p:cNvPr>
          <p:cNvPicPr preferRelativeResize="0"/>
          <p:nvPr/>
        </p:nvPicPr>
        <p:blipFill>
          <a:blip r:embed="rId2">
            <a:alphaModFix/>
          </a:blip>
          <a:stretch>
            <a:fillRect/>
          </a:stretch>
        </p:blipFill>
        <p:spPr>
          <a:xfrm>
            <a:off x="9400262" y="928687"/>
            <a:ext cx="4135675" cy="5248276"/>
          </a:xfrm>
          <a:prstGeom prst="rect">
            <a:avLst/>
          </a:prstGeom>
          <a:noFill/>
          <a:ln>
            <a:noFill/>
          </a:ln>
        </p:spPr>
      </p:pic>
    </p:spTree>
    <p:extLst>
      <p:ext uri="{BB962C8B-B14F-4D97-AF65-F5344CB8AC3E}">
        <p14:creationId xmlns:p14="http://schemas.microsoft.com/office/powerpoint/2010/main" val="235419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498157"/>
            <a:ext cx="8343900" cy="1123950"/>
          </a:xfrm>
          <a:noFill/>
        </p:spPr>
        <p:txBody>
          <a:bodyPr>
            <a:normAutofit fontScale="90000"/>
          </a:bodyPr>
          <a:lstStyle/>
          <a:p>
            <a:r>
              <a:rPr lang="es-CL" sz="6600" dirty="0">
                <a:latin typeface="Rockwell Condensed" panose="02060603050405020104" pitchFamily="18" charset="0"/>
              </a:rPr>
              <a:t>El matrimonio y el problema de la familia</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859280"/>
            <a:ext cx="8343900" cy="4500563"/>
          </a:xfrm>
        </p:spPr>
        <p:txBody>
          <a:bodyPr>
            <a:normAutofit lnSpcReduction="10000"/>
          </a:bodyPr>
          <a:lstStyle/>
          <a:p>
            <a:pPr algn="just"/>
            <a:r>
              <a:rPr lang="es-MX" dirty="0"/>
              <a:t>Para ser realmente libres, las mujeres deben desprenderse de las cadenas que le arroja encima la forma actual y opresiva de la familia.</a:t>
            </a:r>
          </a:p>
          <a:p>
            <a:pPr algn="just"/>
            <a:r>
              <a:rPr lang="es-MX" dirty="0"/>
              <a:t>El principio del “amor libre” no podrá entrar en vigor sin introducir nuevos sufrimientos a la mujer a menos de que esta se haya librado de las cadenas materiales que hoy la hacen doblemente dependiente: el capital y su marido. </a:t>
            </a:r>
          </a:p>
          <a:p>
            <a:pPr algn="just"/>
            <a:r>
              <a:rPr lang="es-MX" dirty="0"/>
              <a:t>La única manera de restructurar reformar esas relaciones es a través de una reformulación de la estructura de clases. </a:t>
            </a:r>
            <a:endParaRPr lang="es-CL" dirty="0"/>
          </a:p>
        </p:txBody>
      </p:sp>
      <p:pic>
        <p:nvPicPr>
          <p:cNvPr id="4" name="Google Shape;831;p45">
            <a:extLst>
              <a:ext uri="{FF2B5EF4-FFF2-40B4-BE49-F238E27FC236}">
                <a16:creationId xmlns:a16="http://schemas.microsoft.com/office/drawing/2014/main" id="{8FEB7E83-811E-41C7-A4A9-9B8D9AB4F7EC}"/>
              </a:ext>
            </a:extLst>
          </p:cNvPr>
          <p:cNvPicPr preferRelativeResize="0"/>
          <p:nvPr/>
        </p:nvPicPr>
        <p:blipFill rotWithShape="1">
          <a:blip r:embed="rId2">
            <a:alphaModFix/>
          </a:blip>
          <a:srcRect r="13651"/>
          <a:stretch/>
        </p:blipFill>
        <p:spPr>
          <a:xfrm>
            <a:off x="7788645" y="4774613"/>
            <a:ext cx="4403355" cy="2083387"/>
          </a:xfrm>
          <a:prstGeom prst="rect">
            <a:avLst/>
          </a:prstGeom>
          <a:noFill/>
          <a:ln>
            <a:noFill/>
          </a:ln>
        </p:spPr>
      </p:pic>
    </p:spTree>
    <p:extLst>
      <p:ext uri="{BB962C8B-B14F-4D97-AF65-F5344CB8AC3E}">
        <p14:creationId xmlns:p14="http://schemas.microsoft.com/office/powerpoint/2010/main" val="81998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498157"/>
            <a:ext cx="8343900" cy="1123950"/>
          </a:xfrm>
          <a:noFill/>
        </p:spPr>
        <p:txBody>
          <a:bodyPr>
            <a:normAutofit fontScale="90000"/>
          </a:bodyPr>
          <a:lstStyle/>
          <a:p>
            <a:r>
              <a:rPr lang="es-CL" sz="6600" dirty="0">
                <a:latin typeface="Rockwell Condensed" panose="02060603050405020104" pitchFamily="18" charset="0"/>
              </a:rPr>
              <a:t>La lucha por los derechos políticos</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2083387"/>
            <a:ext cx="8343900" cy="4500563"/>
          </a:xfrm>
        </p:spPr>
        <p:txBody>
          <a:bodyPr/>
          <a:lstStyle/>
          <a:p>
            <a:pPr algn="just"/>
            <a:r>
              <a:rPr lang="es-MX" dirty="0"/>
              <a:t>¿Existe realmente una identificación total en las aspiraciones políticas por encima de las clases?</a:t>
            </a:r>
          </a:p>
          <a:p>
            <a:pPr algn="just"/>
            <a:r>
              <a:rPr lang="es-MX" dirty="0"/>
              <a:t>El instinto de clase siempre demuestra ser más poderoso que el noble entusiasmo de las políticas “por encima de las clases”.</a:t>
            </a:r>
            <a:endParaRPr lang="es-CL" dirty="0"/>
          </a:p>
        </p:txBody>
      </p:sp>
      <p:pic>
        <p:nvPicPr>
          <p:cNvPr id="7" name="Google Shape;825;p45">
            <a:extLst>
              <a:ext uri="{FF2B5EF4-FFF2-40B4-BE49-F238E27FC236}">
                <a16:creationId xmlns:a16="http://schemas.microsoft.com/office/drawing/2014/main" id="{51FEDE7E-ED79-45F0-A02B-5F5CCA416C0B}"/>
              </a:ext>
            </a:extLst>
          </p:cNvPr>
          <p:cNvPicPr preferRelativeResize="0"/>
          <p:nvPr/>
        </p:nvPicPr>
        <p:blipFill>
          <a:blip r:embed="rId3">
            <a:alphaModFix/>
          </a:blip>
          <a:stretch>
            <a:fillRect/>
          </a:stretch>
        </p:blipFill>
        <p:spPr>
          <a:xfrm>
            <a:off x="9400262" y="928687"/>
            <a:ext cx="4135675" cy="5248276"/>
          </a:xfrm>
          <a:prstGeom prst="rect">
            <a:avLst/>
          </a:prstGeom>
          <a:noFill/>
          <a:ln>
            <a:noFill/>
          </a:ln>
        </p:spPr>
      </p:pic>
    </p:spTree>
    <p:extLst>
      <p:ext uri="{BB962C8B-B14F-4D97-AF65-F5344CB8AC3E}">
        <p14:creationId xmlns:p14="http://schemas.microsoft.com/office/powerpoint/2010/main" val="313325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Evolución del Concepto de Estado en Marx y Engels - Red Digital">
            <a:extLst>
              <a:ext uri="{FF2B5EF4-FFF2-40B4-BE49-F238E27FC236}">
                <a16:creationId xmlns:a16="http://schemas.microsoft.com/office/drawing/2014/main" id="{67619BF6-7E09-4074-84E3-769B64FB4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425" y="0"/>
            <a:ext cx="104695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24;p25">
            <a:extLst>
              <a:ext uri="{FF2B5EF4-FFF2-40B4-BE49-F238E27FC236}">
                <a16:creationId xmlns:a16="http://schemas.microsoft.com/office/drawing/2014/main" id="{60947F94-C19B-469B-991D-25811C8D6468}"/>
              </a:ext>
            </a:extLst>
          </p:cNvPr>
          <p:cNvSpPr/>
          <p:nvPr/>
        </p:nvSpPr>
        <p:spPr>
          <a:xfrm rot="10800000">
            <a:off x="-755657" y="-242888"/>
            <a:ext cx="10852164" cy="7343776"/>
          </a:xfrm>
          <a:custGeom>
            <a:avLst/>
            <a:gdLst/>
            <a:ahLst/>
            <a:cxnLst/>
            <a:rect l="l" t="t" r="r" b="b"/>
            <a:pathLst>
              <a:path w="345567" h="227838" extrusionOk="0">
                <a:moveTo>
                  <a:pt x="0" y="1143"/>
                </a:moveTo>
                <a:lnTo>
                  <a:pt x="129921" y="227838"/>
                </a:lnTo>
                <a:lnTo>
                  <a:pt x="345567" y="227838"/>
                </a:lnTo>
                <a:lnTo>
                  <a:pt x="345567" y="0"/>
                </a:lnTo>
                <a:close/>
              </a:path>
            </a:pathLst>
          </a:custGeom>
          <a:solidFill>
            <a:srgbClr val="DD492B"/>
          </a:solidFill>
          <a:ln>
            <a:noFill/>
          </a:ln>
        </p:spPr>
      </p:sp>
      <p:sp>
        <p:nvSpPr>
          <p:cNvPr id="2" name="Título 1">
            <a:extLst>
              <a:ext uri="{FF2B5EF4-FFF2-40B4-BE49-F238E27FC236}">
                <a16:creationId xmlns:a16="http://schemas.microsoft.com/office/drawing/2014/main" id="{4933783A-E1B1-4202-9952-ECD4C135D202}"/>
              </a:ext>
            </a:extLst>
          </p:cNvPr>
          <p:cNvSpPr>
            <a:spLocks noGrp="1"/>
          </p:cNvSpPr>
          <p:nvPr>
            <p:ph type="ctrTitle"/>
          </p:nvPr>
        </p:nvSpPr>
        <p:spPr>
          <a:xfrm>
            <a:off x="798284" y="1276350"/>
            <a:ext cx="5153465" cy="3168892"/>
          </a:xfrm>
        </p:spPr>
        <p:txBody>
          <a:bodyPr>
            <a:normAutofit fontScale="90000"/>
          </a:bodyPr>
          <a:lstStyle/>
          <a:p>
            <a:r>
              <a:rPr lang="es-MX" b="1" dirty="0">
                <a:latin typeface="Rockwell Condensed" panose="02060603050405020104" pitchFamily="18" charset="0"/>
              </a:rPr>
              <a:t>Tesis sobre Feuerbach y El manifiesto comunista</a:t>
            </a:r>
          </a:p>
        </p:txBody>
      </p:sp>
      <p:sp>
        <p:nvSpPr>
          <p:cNvPr id="3" name="Subtítulo 2">
            <a:extLst>
              <a:ext uri="{FF2B5EF4-FFF2-40B4-BE49-F238E27FC236}">
                <a16:creationId xmlns:a16="http://schemas.microsoft.com/office/drawing/2014/main" id="{132F0858-398A-40DE-A91D-59500724F9DB}"/>
              </a:ext>
            </a:extLst>
          </p:cNvPr>
          <p:cNvSpPr>
            <a:spLocks noGrp="1"/>
          </p:cNvSpPr>
          <p:nvPr>
            <p:ph type="subTitle" idx="1"/>
          </p:nvPr>
        </p:nvSpPr>
        <p:spPr>
          <a:xfrm>
            <a:off x="847522" y="4800358"/>
            <a:ext cx="5054991" cy="781292"/>
          </a:xfrm>
        </p:spPr>
        <p:txBody>
          <a:bodyPr>
            <a:normAutofit/>
          </a:bodyPr>
          <a:lstStyle/>
          <a:p>
            <a:r>
              <a:rPr lang="es-CL" sz="4000" dirty="0">
                <a:latin typeface="Rockwell Condensed" panose="02060603050405020104" pitchFamily="18" charset="0"/>
              </a:rPr>
              <a:t>Karl Marx &amp; </a:t>
            </a:r>
            <a:r>
              <a:rPr lang="es-CL" sz="4000" dirty="0" err="1">
                <a:latin typeface="Rockwell Condensed" panose="02060603050405020104" pitchFamily="18" charset="0"/>
              </a:rPr>
              <a:t>Fredrich</a:t>
            </a:r>
            <a:r>
              <a:rPr lang="es-CL" sz="4000" dirty="0">
                <a:latin typeface="Rockwell Condensed" panose="02060603050405020104" pitchFamily="18" charset="0"/>
              </a:rPr>
              <a:t> Engels. </a:t>
            </a:r>
          </a:p>
        </p:txBody>
      </p:sp>
    </p:spTree>
    <p:extLst>
      <p:ext uri="{BB962C8B-B14F-4D97-AF65-F5344CB8AC3E}">
        <p14:creationId xmlns:p14="http://schemas.microsoft.com/office/powerpoint/2010/main" val="61527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285750"/>
            <a:ext cx="8343900" cy="1123950"/>
          </a:xfrm>
          <a:noFill/>
        </p:spPr>
        <p:txBody>
          <a:bodyPr>
            <a:normAutofit/>
          </a:bodyPr>
          <a:lstStyle/>
          <a:p>
            <a:r>
              <a:rPr lang="es-CL" sz="6600" dirty="0">
                <a:latin typeface="Rockwell Condensed" panose="02060603050405020104" pitchFamily="18" charset="0"/>
              </a:rPr>
              <a:t>Tesis sobre Feuerbach</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676400"/>
            <a:ext cx="8343900" cy="4500563"/>
          </a:xfrm>
        </p:spPr>
        <p:txBody>
          <a:bodyPr/>
          <a:lstStyle/>
          <a:p>
            <a:pPr algn="just"/>
            <a:r>
              <a:rPr lang="es-CL" dirty="0"/>
              <a:t>Crítica a Feuerbach.</a:t>
            </a:r>
          </a:p>
          <a:p>
            <a:pPr algn="just"/>
            <a:r>
              <a:rPr lang="es-MX" dirty="0"/>
              <a:t>Importancia que tiene la practica en la actividad crítica.</a:t>
            </a:r>
          </a:p>
          <a:p>
            <a:pPr algn="just"/>
            <a:r>
              <a:rPr lang="es-MX" dirty="0"/>
              <a:t> “Es en la práctica donde el hombre tiene que demostrar la verdad, es decir, la realidad y la fuerza, la </a:t>
            </a:r>
            <a:r>
              <a:rPr lang="es-MX" dirty="0" err="1"/>
              <a:t>terrenalidad</a:t>
            </a:r>
            <a:r>
              <a:rPr lang="es-MX" dirty="0"/>
              <a:t> de su pensamiento”. </a:t>
            </a:r>
          </a:p>
          <a:p>
            <a:pPr algn="just"/>
            <a:r>
              <a:rPr lang="es-MX" dirty="0"/>
              <a:t>“Los filósofos no han hecho más que interpretar de diversos modos el mundo, pero de lo que se trata es de transformarlo”.</a:t>
            </a:r>
            <a:endParaRPr lang="es-CL" dirty="0"/>
          </a:p>
        </p:txBody>
      </p:sp>
      <p:pic>
        <p:nvPicPr>
          <p:cNvPr id="4" name="Google Shape;148;p27">
            <a:extLst>
              <a:ext uri="{FF2B5EF4-FFF2-40B4-BE49-F238E27FC236}">
                <a16:creationId xmlns:a16="http://schemas.microsoft.com/office/drawing/2014/main" id="{B12B0A5A-B1CA-4D1E-B8E8-04E8D5113644}"/>
              </a:ext>
            </a:extLst>
          </p:cNvPr>
          <p:cNvPicPr preferRelativeResize="0">
            <a:picLocks/>
          </p:cNvPicPr>
          <p:nvPr/>
        </p:nvPicPr>
        <p:blipFill rotWithShape="1">
          <a:blip r:embed="rId2">
            <a:alphaModFix/>
          </a:blip>
          <a:srcRect l="31417"/>
          <a:stretch/>
        </p:blipFill>
        <p:spPr>
          <a:xfrm>
            <a:off x="7872355" y="1676400"/>
            <a:ext cx="6314899" cy="5179375"/>
          </a:xfrm>
          <a:prstGeom prst="rect">
            <a:avLst/>
          </a:prstGeom>
          <a:noFill/>
          <a:ln>
            <a:noFill/>
          </a:ln>
        </p:spPr>
      </p:pic>
    </p:spTree>
    <p:extLst>
      <p:ext uri="{BB962C8B-B14F-4D97-AF65-F5344CB8AC3E}">
        <p14:creationId xmlns:p14="http://schemas.microsoft.com/office/powerpoint/2010/main" val="478512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285750"/>
            <a:ext cx="8343900" cy="1123950"/>
          </a:xfrm>
          <a:noFill/>
        </p:spPr>
        <p:txBody>
          <a:bodyPr>
            <a:normAutofit/>
          </a:bodyPr>
          <a:lstStyle/>
          <a:p>
            <a:r>
              <a:rPr lang="es-CL" sz="6600" dirty="0">
                <a:latin typeface="Rockwell Condensed" panose="02060603050405020104" pitchFamily="18" charset="0"/>
              </a:rPr>
              <a:t>Manifiesto Comunista</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676400"/>
            <a:ext cx="8343900" cy="4500563"/>
          </a:xfrm>
        </p:spPr>
        <p:txBody>
          <a:bodyPr/>
          <a:lstStyle/>
          <a:p>
            <a:pPr algn="just"/>
            <a:r>
              <a:rPr lang="es-MX" dirty="0"/>
              <a:t>La historia de todas las sociedades es la historia de la lucha de clase.</a:t>
            </a:r>
          </a:p>
          <a:p>
            <a:pPr algn="just"/>
            <a:r>
              <a:rPr lang="es-MX" dirty="0"/>
              <a:t>En la sociedad burguesa se ve la distinción de opresores y oprimidos en burgueses y proletariados.</a:t>
            </a:r>
          </a:p>
          <a:p>
            <a:pPr algn="just"/>
            <a:r>
              <a:rPr lang="es-MX" dirty="0"/>
              <a:t>La burguesía se fue desarrollando hasta convertirse en el elemento revolucionario de la sociedad feudal en descomposición, por lo que ha desarrollado un papel altamente revolucionario en la historia.</a:t>
            </a:r>
            <a:endParaRPr lang="es-CL" dirty="0"/>
          </a:p>
        </p:txBody>
      </p:sp>
      <p:pic>
        <p:nvPicPr>
          <p:cNvPr id="4" name="Google Shape;148;p27">
            <a:extLst>
              <a:ext uri="{FF2B5EF4-FFF2-40B4-BE49-F238E27FC236}">
                <a16:creationId xmlns:a16="http://schemas.microsoft.com/office/drawing/2014/main" id="{B12B0A5A-B1CA-4D1E-B8E8-04E8D5113644}"/>
              </a:ext>
            </a:extLst>
          </p:cNvPr>
          <p:cNvPicPr preferRelativeResize="0">
            <a:picLocks/>
          </p:cNvPicPr>
          <p:nvPr/>
        </p:nvPicPr>
        <p:blipFill rotWithShape="1">
          <a:blip r:embed="rId2">
            <a:alphaModFix/>
          </a:blip>
          <a:srcRect l="31417"/>
          <a:stretch/>
        </p:blipFill>
        <p:spPr>
          <a:xfrm>
            <a:off x="7844220" y="1676400"/>
            <a:ext cx="6314899" cy="5179375"/>
          </a:xfrm>
          <a:prstGeom prst="rect">
            <a:avLst/>
          </a:prstGeom>
          <a:noFill/>
          <a:ln>
            <a:noFill/>
          </a:ln>
        </p:spPr>
      </p:pic>
    </p:spTree>
    <p:extLst>
      <p:ext uri="{BB962C8B-B14F-4D97-AF65-F5344CB8AC3E}">
        <p14:creationId xmlns:p14="http://schemas.microsoft.com/office/powerpoint/2010/main" val="4099471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285750"/>
            <a:ext cx="8343900" cy="1123950"/>
          </a:xfrm>
          <a:noFill/>
        </p:spPr>
        <p:txBody>
          <a:bodyPr>
            <a:normAutofit/>
          </a:bodyPr>
          <a:lstStyle/>
          <a:p>
            <a:r>
              <a:rPr lang="es-CL" sz="6600" dirty="0">
                <a:latin typeface="Rockwell Condensed" panose="02060603050405020104" pitchFamily="18" charset="0"/>
              </a:rPr>
              <a:t>Burguesía</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676400"/>
            <a:ext cx="8343900" cy="4500563"/>
          </a:xfrm>
        </p:spPr>
        <p:txBody>
          <a:bodyPr/>
          <a:lstStyle/>
          <a:p>
            <a:pPr algn="just"/>
            <a:r>
              <a:rPr lang="es-MX" dirty="0"/>
              <a:t>Rol de la burguesía en la economía: carácter mundial de la producción y el consumo de los países, quitándole a la industria su parte nacional.</a:t>
            </a:r>
          </a:p>
          <a:p>
            <a:pPr algn="just"/>
            <a:r>
              <a:rPr lang="es-MX" dirty="0"/>
              <a:t>Crítica a la colonización.</a:t>
            </a:r>
          </a:p>
          <a:p>
            <a:pPr algn="just"/>
            <a:r>
              <a:rPr lang="es-MX" dirty="0"/>
              <a:t>Rol del Estado.</a:t>
            </a:r>
          </a:p>
        </p:txBody>
      </p:sp>
      <p:pic>
        <p:nvPicPr>
          <p:cNvPr id="6" name="Google Shape;827;p45">
            <a:extLst>
              <a:ext uri="{FF2B5EF4-FFF2-40B4-BE49-F238E27FC236}">
                <a16:creationId xmlns:a16="http://schemas.microsoft.com/office/drawing/2014/main" id="{84F7FE33-1D81-4FA8-AE0E-F2D1F32B1A82}"/>
              </a:ext>
            </a:extLst>
          </p:cNvPr>
          <p:cNvPicPr preferRelativeResize="0"/>
          <p:nvPr/>
        </p:nvPicPr>
        <p:blipFill>
          <a:blip r:embed="rId2">
            <a:alphaModFix/>
          </a:blip>
          <a:stretch>
            <a:fillRect/>
          </a:stretch>
        </p:blipFill>
        <p:spPr>
          <a:xfrm>
            <a:off x="9671022" y="1967508"/>
            <a:ext cx="2419378" cy="2922984"/>
          </a:xfrm>
          <a:prstGeom prst="rect">
            <a:avLst/>
          </a:prstGeom>
          <a:noFill/>
          <a:ln>
            <a:noFill/>
          </a:ln>
        </p:spPr>
      </p:pic>
    </p:spTree>
    <p:extLst>
      <p:ext uri="{BB962C8B-B14F-4D97-AF65-F5344CB8AC3E}">
        <p14:creationId xmlns:p14="http://schemas.microsoft.com/office/powerpoint/2010/main" val="274210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285750"/>
            <a:ext cx="8343900" cy="1123950"/>
          </a:xfrm>
          <a:noFill/>
        </p:spPr>
        <p:txBody>
          <a:bodyPr>
            <a:normAutofit/>
          </a:bodyPr>
          <a:lstStyle/>
          <a:p>
            <a:r>
              <a:rPr lang="es-CL" sz="6600" dirty="0">
                <a:latin typeface="Rockwell Condensed" panose="02060603050405020104" pitchFamily="18" charset="0"/>
              </a:rPr>
              <a:t>Proletariado</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676400"/>
            <a:ext cx="8343900" cy="4500563"/>
          </a:xfrm>
        </p:spPr>
        <p:txBody>
          <a:bodyPr>
            <a:normAutofit lnSpcReduction="10000"/>
          </a:bodyPr>
          <a:lstStyle/>
          <a:p>
            <a:pPr algn="just"/>
            <a:r>
              <a:rPr lang="es-MX" dirty="0"/>
              <a:t>Condiciones del proletariado.</a:t>
            </a:r>
          </a:p>
          <a:p>
            <a:pPr algn="just"/>
            <a:r>
              <a:rPr lang="es-MX" dirty="0"/>
              <a:t>Nivel de desarrollo entre burguesía y proletariado.</a:t>
            </a:r>
          </a:p>
          <a:p>
            <a:pPr algn="just"/>
            <a:r>
              <a:rPr lang="es-MX" dirty="0"/>
              <a:t>La clase proletaria es la verdaderamente revolucionaria, las demás clases se van degenerando hasta desaparecer con el desarrollo de la industria.</a:t>
            </a:r>
          </a:p>
          <a:p>
            <a:pPr algn="just"/>
            <a:r>
              <a:rPr lang="es-MX" dirty="0"/>
              <a:t>“El proletariado, capa inferior de la sociedad actual, no puede levantarse, no puede incorporarse sin hacer saltar toda la superestructura formada por las capas de la sociedad oficial. Por su forma, aunque no por su contenido, la lucha del proletariado contra la burguesía es primeramente una lucha nacional.”.</a:t>
            </a:r>
            <a:endParaRPr lang="es-CL" dirty="0"/>
          </a:p>
        </p:txBody>
      </p:sp>
      <p:pic>
        <p:nvPicPr>
          <p:cNvPr id="4" name="Google Shape;148;p27">
            <a:extLst>
              <a:ext uri="{FF2B5EF4-FFF2-40B4-BE49-F238E27FC236}">
                <a16:creationId xmlns:a16="http://schemas.microsoft.com/office/drawing/2014/main" id="{B12B0A5A-B1CA-4D1E-B8E8-04E8D5113644}"/>
              </a:ext>
            </a:extLst>
          </p:cNvPr>
          <p:cNvPicPr preferRelativeResize="0">
            <a:picLocks/>
          </p:cNvPicPr>
          <p:nvPr/>
        </p:nvPicPr>
        <p:blipFill rotWithShape="1">
          <a:blip r:embed="rId2">
            <a:alphaModFix/>
          </a:blip>
          <a:srcRect l="31417"/>
          <a:stretch/>
        </p:blipFill>
        <p:spPr>
          <a:xfrm>
            <a:off x="7773882" y="1676400"/>
            <a:ext cx="6314899" cy="5179375"/>
          </a:xfrm>
          <a:prstGeom prst="rect">
            <a:avLst/>
          </a:prstGeom>
          <a:noFill/>
          <a:ln>
            <a:noFill/>
          </a:ln>
        </p:spPr>
      </p:pic>
    </p:spTree>
    <p:extLst>
      <p:ext uri="{BB962C8B-B14F-4D97-AF65-F5344CB8AC3E}">
        <p14:creationId xmlns:p14="http://schemas.microsoft.com/office/powerpoint/2010/main" val="2635666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Google Shape;124;p25">
            <a:extLst>
              <a:ext uri="{FF2B5EF4-FFF2-40B4-BE49-F238E27FC236}">
                <a16:creationId xmlns:a16="http://schemas.microsoft.com/office/drawing/2014/main" id="{3E4FD9E0-55A9-48EF-9507-3386192EC246}"/>
              </a:ext>
            </a:extLst>
          </p:cNvPr>
          <p:cNvSpPr/>
          <p:nvPr/>
        </p:nvSpPr>
        <p:spPr>
          <a:xfrm>
            <a:off x="1892286" y="-242888"/>
            <a:ext cx="10852164" cy="7343776"/>
          </a:xfrm>
          <a:custGeom>
            <a:avLst/>
            <a:gdLst/>
            <a:ahLst/>
            <a:cxnLst/>
            <a:rect l="l" t="t" r="r" b="b"/>
            <a:pathLst>
              <a:path w="345567" h="227838" extrusionOk="0">
                <a:moveTo>
                  <a:pt x="0" y="1143"/>
                </a:moveTo>
                <a:lnTo>
                  <a:pt x="129921" y="227838"/>
                </a:lnTo>
                <a:lnTo>
                  <a:pt x="345567" y="227838"/>
                </a:lnTo>
                <a:lnTo>
                  <a:pt x="345567" y="0"/>
                </a:lnTo>
                <a:close/>
              </a:path>
            </a:pathLst>
          </a:custGeom>
          <a:solidFill>
            <a:srgbClr val="DD492B"/>
          </a:solidFill>
          <a:ln>
            <a:noFill/>
          </a:ln>
        </p:spPr>
      </p:sp>
      <p:sp>
        <p:nvSpPr>
          <p:cNvPr id="3" name="Marcador de contenido 2">
            <a:extLst>
              <a:ext uri="{FF2B5EF4-FFF2-40B4-BE49-F238E27FC236}">
                <a16:creationId xmlns:a16="http://schemas.microsoft.com/office/drawing/2014/main" id="{38988D86-3C01-40C8-9692-8D84EEF85AAF}"/>
              </a:ext>
            </a:extLst>
          </p:cNvPr>
          <p:cNvSpPr>
            <a:spLocks noGrp="1"/>
          </p:cNvSpPr>
          <p:nvPr>
            <p:ph idx="1"/>
          </p:nvPr>
        </p:nvSpPr>
        <p:spPr>
          <a:xfrm>
            <a:off x="450865" y="4210051"/>
            <a:ext cx="3987785" cy="2156618"/>
          </a:xfrm>
        </p:spPr>
        <p:txBody>
          <a:bodyPr>
            <a:normAutofit/>
          </a:bodyPr>
          <a:lstStyle/>
          <a:p>
            <a:pPr marL="0" indent="0">
              <a:buNone/>
            </a:pPr>
            <a:r>
              <a:rPr lang="es-CL" sz="8000" dirty="0">
                <a:latin typeface="Rockwell Condensed" panose="02060603050405020104" pitchFamily="18" charset="0"/>
              </a:rPr>
              <a:t>Preguntas</a:t>
            </a:r>
          </a:p>
        </p:txBody>
      </p:sp>
      <p:sp>
        <p:nvSpPr>
          <p:cNvPr id="8" name="CuadroTexto 7">
            <a:extLst>
              <a:ext uri="{FF2B5EF4-FFF2-40B4-BE49-F238E27FC236}">
                <a16:creationId xmlns:a16="http://schemas.microsoft.com/office/drawing/2014/main" id="{972B39F2-BDB9-42C7-994B-C1AE84FF312A}"/>
              </a:ext>
            </a:extLst>
          </p:cNvPr>
          <p:cNvSpPr txBox="1"/>
          <p:nvPr/>
        </p:nvSpPr>
        <p:spPr>
          <a:xfrm>
            <a:off x="3756025" y="491331"/>
            <a:ext cx="819150" cy="830997"/>
          </a:xfrm>
          <a:prstGeom prst="rect">
            <a:avLst/>
          </a:prstGeom>
          <a:noFill/>
        </p:spPr>
        <p:txBody>
          <a:bodyPr wrap="square" rtlCol="0">
            <a:spAutoFit/>
          </a:bodyPr>
          <a:lstStyle/>
          <a:p>
            <a:r>
              <a:rPr lang="es-CL" sz="4800" b="1" dirty="0">
                <a:solidFill>
                  <a:srgbClr val="FFFFCC"/>
                </a:solidFill>
                <a:latin typeface="Rockwell Condensed" panose="02060603050405020104" pitchFamily="18" charset="0"/>
              </a:rPr>
              <a:t>01</a:t>
            </a:r>
          </a:p>
        </p:txBody>
      </p:sp>
      <p:sp>
        <p:nvSpPr>
          <p:cNvPr id="9" name="CuadroTexto 8">
            <a:extLst>
              <a:ext uri="{FF2B5EF4-FFF2-40B4-BE49-F238E27FC236}">
                <a16:creationId xmlns:a16="http://schemas.microsoft.com/office/drawing/2014/main" id="{AA6070EC-D047-4600-8938-8B8AE5E7DCC6}"/>
              </a:ext>
            </a:extLst>
          </p:cNvPr>
          <p:cNvSpPr txBox="1"/>
          <p:nvPr/>
        </p:nvSpPr>
        <p:spPr>
          <a:xfrm>
            <a:off x="4162425" y="1833199"/>
            <a:ext cx="876300" cy="830997"/>
          </a:xfrm>
          <a:prstGeom prst="rect">
            <a:avLst/>
          </a:prstGeom>
          <a:noFill/>
        </p:spPr>
        <p:txBody>
          <a:bodyPr wrap="square" rtlCol="0">
            <a:spAutoFit/>
          </a:bodyPr>
          <a:lstStyle/>
          <a:p>
            <a:r>
              <a:rPr lang="es-CL" sz="4800" b="1" dirty="0">
                <a:solidFill>
                  <a:srgbClr val="FFFFCC"/>
                </a:solidFill>
                <a:latin typeface="Rockwell Condensed" panose="02060603050405020104" pitchFamily="18" charset="0"/>
              </a:rPr>
              <a:t>02</a:t>
            </a:r>
            <a:endParaRPr lang="es-CL" sz="3600" b="1" dirty="0">
              <a:solidFill>
                <a:srgbClr val="FFFFCC"/>
              </a:solidFill>
              <a:latin typeface="Rockwell Condensed" panose="02060603050405020104" pitchFamily="18" charset="0"/>
            </a:endParaRPr>
          </a:p>
        </p:txBody>
      </p:sp>
      <p:sp>
        <p:nvSpPr>
          <p:cNvPr id="11" name="CuadroTexto 10">
            <a:extLst>
              <a:ext uri="{FF2B5EF4-FFF2-40B4-BE49-F238E27FC236}">
                <a16:creationId xmlns:a16="http://schemas.microsoft.com/office/drawing/2014/main" id="{82D59907-2657-4EF5-8154-2C4AF8D8BB84}"/>
              </a:ext>
            </a:extLst>
          </p:cNvPr>
          <p:cNvSpPr txBox="1"/>
          <p:nvPr/>
        </p:nvSpPr>
        <p:spPr>
          <a:xfrm>
            <a:off x="4752975" y="3701395"/>
            <a:ext cx="742950" cy="830997"/>
          </a:xfrm>
          <a:prstGeom prst="rect">
            <a:avLst/>
          </a:prstGeom>
          <a:noFill/>
        </p:spPr>
        <p:txBody>
          <a:bodyPr wrap="square" rtlCol="0">
            <a:spAutoFit/>
          </a:bodyPr>
          <a:lstStyle/>
          <a:p>
            <a:r>
              <a:rPr lang="es-CL" sz="4800" b="1" dirty="0">
                <a:solidFill>
                  <a:srgbClr val="FFFFCC"/>
                </a:solidFill>
                <a:latin typeface="Rockwell Condensed" panose="02060603050405020104" pitchFamily="18" charset="0"/>
              </a:rPr>
              <a:t>03</a:t>
            </a:r>
            <a:endParaRPr lang="es-CL" sz="3600" b="1" dirty="0">
              <a:solidFill>
                <a:srgbClr val="FFFFCC"/>
              </a:solidFill>
              <a:latin typeface="Rockwell Condensed" panose="02060603050405020104" pitchFamily="18" charset="0"/>
            </a:endParaRPr>
          </a:p>
        </p:txBody>
      </p:sp>
      <p:sp>
        <p:nvSpPr>
          <p:cNvPr id="15" name="CuadroTexto 14">
            <a:extLst>
              <a:ext uri="{FF2B5EF4-FFF2-40B4-BE49-F238E27FC236}">
                <a16:creationId xmlns:a16="http://schemas.microsoft.com/office/drawing/2014/main" id="{45A8A224-6364-46EA-86C5-6F8813615A21}"/>
              </a:ext>
            </a:extLst>
          </p:cNvPr>
          <p:cNvSpPr txBox="1"/>
          <p:nvPr/>
        </p:nvSpPr>
        <p:spPr>
          <a:xfrm>
            <a:off x="4752975" y="440234"/>
            <a:ext cx="6019800" cy="1077218"/>
          </a:xfrm>
          <a:prstGeom prst="rect">
            <a:avLst/>
          </a:prstGeom>
          <a:noFill/>
        </p:spPr>
        <p:txBody>
          <a:bodyPr wrap="square" rtlCol="0">
            <a:spAutoFit/>
          </a:bodyPr>
          <a:lstStyle/>
          <a:p>
            <a:r>
              <a:rPr lang="es-MX" sz="3200" dirty="0">
                <a:latin typeface="Rockwell Condensed" panose="02060603050405020104" pitchFamily="18" charset="0"/>
              </a:rPr>
              <a:t>¿Cuáles son las críticas realizadas por Marx a la economía política?</a:t>
            </a:r>
            <a:endParaRPr lang="es-CL" sz="3200" dirty="0">
              <a:latin typeface="Rockwell Condensed" panose="02060603050405020104" pitchFamily="18" charset="0"/>
            </a:endParaRPr>
          </a:p>
        </p:txBody>
      </p:sp>
      <p:sp>
        <p:nvSpPr>
          <p:cNvPr id="16" name="CuadroTexto 15">
            <a:extLst>
              <a:ext uri="{FF2B5EF4-FFF2-40B4-BE49-F238E27FC236}">
                <a16:creationId xmlns:a16="http://schemas.microsoft.com/office/drawing/2014/main" id="{10E0BD80-4826-4255-8A3A-C023CD43179A}"/>
              </a:ext>
            </a:extLst>
          </p:cNvPr>
          <p:cNvSpPr txBox="1"/>
          <p:nvPr/>
        </p:nvSpPr>
        <p:spPr>
          <a:xfrm>
            <a:off x="5038725" y="1835364"/>
            <a:ext cx="5648325" cy="1569660"/>
          </a:xfrm>
          <a:prstGeom prst="rect">
            <a:avLst/>
          </a:prstGeom>
          <a:noFill/>
        </p:spPr>
        <p:txBody>
          <a:bodyPr wrap="square" rtlCol="0">
            <a:spAutoFit/>
          </a:bodyPr>
          <a:lstStyle/>
          <a:p>
            <a:r>
              <a:rPr lang="es-MX" sz="3200" dirty="0">
                <a:latin typeface="Rockwell Condensed" panose="02060603050405020104" pitchFamily="18" charset="0"/>
              </a:rPr>
              <a:t>¿Cuáles son las diferencias y las similitudes de la perspectiva materialista de la historia entre Marx y </a:t>
            </a:r>
            <a:r>
              <a:rPr lang="es-MX" sz="3200" dirty="0" err="1">
                <a:latin typeface="Rockwell Condensed" panose="02060603050405020104" pitchFamily="18" charset="0"/>
              </a:rPr>
              <a:t>Kollontái</a:t>
            </a:r>
            <a:r>
              <a:rPr lang="es-MX" sz="3200" dirty="0">
                <a:latin typeface="Rockwell Condensed" panose="02060603050405020104" pitchFamily="18" charset="0"/>
              </a:rPr>
              <a:t>?</a:t>
            </a:r>
            <a:endParaRPr lang="es-CL" sz="3200" dirty="0">
              <a:latin typeface="Rockwell Condensed" panose="02060603050405020104" pitchFamily="18" charset="0"/>
            </a:endParaRPr>
          </a:p>
        </p:txBody>
      </p:sp>
      <p:sp>
        <p:nvSpPr>
          <p:cNvPr id="17" name="CuadroTexto 16">
            <a:extLst>
              <a:ext uri="{FF2B5EF4-FFF2-40B4-BE49-F238E27FC236}">
                <a16:creationId xmlns:a16="http://schemas.microsoft.com/office/drawing/2014/main" id="{E3984214-A8FE-414B-BEEC-1C9260CA6F59}"/>
              </a:ext>
            </a:extLst>
          </p:cNvPr>
          <p:cNvSpPr txBox="1"/>
          <p:nvPr/>
        </p:nvSpPr>
        <p:spPr>
          <a:xfrm>
            <a:off x="5553077" y="3722936"/>
            <a:ext cx="5772150" cy="1077218"/>
          </a:xfrm>
          <a:prstGeom prst="rect">
            <a:avLst/>
          </a:prstGeom>
          <a:noFill/>
        </p:spPr>
        <p:txBody>
          <a:bodyPr wrap="square" rtlCol="0">
            <a:spAutoFit/>
          </a:bodyPr>
          <a:lstStyle/>
          <a:p>
            <a:r>
              <a:rPr lang="es-MX" sz="3200" i="0" dirty="0">
                <a:effectLst/>
                <a:latin typeface="Rockwell Condensed" panose="02060603050405020104" pitchFamily="18" charset="0"/>
              </a:rPr>
              <a:t>¿Cómo Marx ve la relación entre teoría y práctica?</a:t>
            </a:r>
            <a:endParaRPr lang="es-CL" sz="3200" dirty="0">
              <a:latin typeface="Rockwell Condensed" panose="02060603050405020104" pitchFamily="18" charset="0"/>
            </a:endParaRPr>
          </a:p>
        </p:txBody>
      </p:sp>
      <p:sp>
        <p:nvSpPr>
          <p:cNvPr id="2" name="CuadroTexto 1">
            <a:extLst>
              <a:ext uri="{FF2B5EF4-FFF2-40B4-BE49-F238E27FC236}">
                <a16:creationId xmlns:a16="http://schemas.microsoft.com/office/drawing/2014/main" id="{D1434A90-FF7C-4A93-B7E1-0E6DC0BAAF18}"/>
              </a:ext>
            </a:extLst>
          </p:cNvPr>
          <p:cNvSpPr txBox="1"/>
          <p:nvPr/>
        </p:nvSpPr>
        <p:spPr>
          <a:xfrm>
            <a:off x="5495925" y="5227747"/>
            <a:ext cx="742950" cy="830997"/>
          </a:xfrm>
          <a:prstGeom prst="rect">
            <a:avLst/>
          </a:prstGeom>
          <a:noFill/>
        </p:spPr>
        <p:txBody>
          <a:bodyPr wrap="square" rtlCol="0">
            <a:spAutoFit/>
          </a:bodyPr>
          <a:lstStyle/>
          <a:p>
            <a:r>
              <a:rPr lang="es-CL" sz="4800" b="1" dirty="0">
                <a:solidFill>
                  <a:srgbClr val="FFFFCC"/>
                </a:solidFill>
                <a:latin typeface="Rockwell Condensed" panose="02060603050405020104" pitchFamily="18" charset="0"/>
              </a:rPr>
              <a:t>04</a:t>
            </a:r>
            <a:endParaRPr lang="es-CL" sz="3600" b="1" dirty="0">
              <a:solidFill>
                <a:srgbClr val="FFFFCC"/>
              </a:solidFill>
              <a:latin typeface="Rockwell Condensed" panose="02060603050405020104" pitchFamily="18" charset="0"/>
            </a:endParaRPr>
          </a:p>
        </p:txBody>
      </p:sp>
      <p:sp>
        <p:nvSpPr>
          <p:cNvPr id="4" name="CuadroTexto 3">
            <a:extLst>
              <a:ext uri="{FF2B5EF4-FFF2-40B4-BE49-F238E27FC236}">
                <a16:creationId xmlns:a16="http://schemas.microsoft.com/office/drawing/2014/main" id="{8D453D35-6DF9-42AD-9108-57EB91A2A759}"/>
              </a:ext>
            </a:extLst>
          </p:cNvPr>
          <p:cNvSpPr txBox="1"/>
          <p:nvPr/>
        </p:nvSpPr>
        <p:spPr>
          <a:xfrm>
            <a:off x="6238875" y="4985595"/>
            <a:ext cx="5772150" cy="1569660"/>
          </a:xfrm>
          <a:prstGeom prst="rect">
            <a:avLst/>
          </a:prstGeom>
          <a:noFill/>
        </p:spPr>
        <p:txBody>
          <a:bodyPr wrap="square" rtlCol="0">
            <a:spAutoFit/>
          </a:bodyPr>
          <a:lstStyle/>
          <a:p>
            <a:r>
              <a:rPr lang="es-MX" sz="3200" i="0" dirty="0">
                <a:effectLst/>
                <a:latin typeface="Rockwell Condensed" panose="02060603050405020104" pitchFamily="18" charset="0"/>
              </a:rPr>
              <a:t>¿Cómo describirías la relación entre burguesía y proletariado? ¿Cuáles son las principales características de cada uno?</a:t>
            </a:r>
            <a:endParaRPr lang="es-CL" sz="3200" dirty="0">
              <a:latin typeface="Rockwell Condensed" panose="02060603050405020104" pitchFamily="18" charset="0"/>
            </a:endParaRPr>
          </a:p>
        </p:txBody>
      </p:sp>
    </p:spTree>
    <p:extLst>
      <p:ext uri="{BB962C8B-B14F-4D97-AF65-F5344CB8AC3E}">
        <p14:creationId xmlns:p14="http://schemas.microsoft.com/office/powerpoint/2010/main" val="239653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Google Shape;124;p25">
            <a:extLst>
              <a:ext uri="{FF2B5EF4-FFF2-40B4-BE49-F238E27FC236}">
                <a16:creationId xmlns:a16="http://schemas.microsoft.com/office/drawing/2014/main" id="{3E4FD9E0-55A9-48EF-9507-3386192EC246}"/>
              </a:ext>
            </a:extLst>
          </p:cNvPr>
          <p:cNvSpPr/>
          <p:nvPr/>
        </p:nvSpPr>
        <p:spPr>
          <a:xfrm>
            <a:off x="1892286" y="-242888"/>
            <a:ext cx="10852164" cy="7343776"/>
          </a:xfrm>
          <a:custGeom>
            <a:avLst/>
            <a:gdLst/>
            <a:ahLst/>
            <a:cxnLst/>
            <a:rect l="l" t="t" r="r" b="b"/>
            <a:pathLst>
              <a:path w="345567" h="227838" extrusionOk="0">
                <a:moveTo>
                  <a:pt x="0" y="1143"/>
                </a:moveTo>
                <a:lnTo>
                  <a:pt x="129921" y="227838"/>
                </a:lnTo>
                <a:lnTo>
                  <a:pt x="345567" y="227838"/>
                </a:lnTo>
                <a:lnTo>
                  <a:pt x="345567" y="0"/>
                </a:lnTo>
                <a:close/>
              </a:path>
            </a:pathLst>
          </a:custGeom>
          <a:solidFill>
            <a:srgbClr val="DD492B"/>
          </a:solidFill>
          <a:ln>
            <a:noFill/>
          </a:ln>
        </p:spPr>
      </p:sp>
      <p:sp>
        <p:nvSpPr>
          <p:cNvPr id="3" name="Marcador de contenido 2">
            <a:extLst>
              <a:ext uri="{FF2B5EF4-FFF2-40B4-BE49-F238E27FC236}">
                <a16:creationId xmlns:a16="http://schemas.microsoft.com/office/drawing/2014/main" id="{38988D86-3C01-40C8-9692-8D84EEF85AAF}"/>
              </a:ext>
            </a:extLst>
          </p:cNvPr>
          <p:cNvSpPr>
            <a:spLocks noGrp="1"/>
          </p:cNvSpPr>
          <p:nvPr>
            <p:ph idx="1"/>
          </p:nvPr>
        </p:nvSpPr>
        <p:spPr>
          <a:xfrm>
            <a:off x="450865" y="4210051"/>
            <a:ext cx="3987785" cy="2156618"/>
          </a:xfrm>
        </p:spPr>
        <p:txBody>
          <a:bodyPr>
            <a:normAutofit lnSpcReduction="10000"/>
          </a:bodyPr>
          <a:lstStyle/>
          <a:p>
            <a:pPr marL="0" indent="0">
              <a:buNone/>
            </a:pPr>
            <a:r>
              <a:rPr lang="es-CL" sz="8000" dirty="0">
                <a:latin typeface="Rockwell Condensed" panose="02060603050405020104" pitchFamily="18" charset="0"/>
              </a:rPr>
              <a:t>Tabla de contenidos </a:t>
            </a:r>
          </a:p>
        </p:txBody>
      </p:sp>
      <p:sp>
        <p:nvSpPr>
          <p:cNvPr id="8" name="CuadroTexto 7">
            <a:extLst>
              <a:ext uri="{FF2B5EF4-FFF2-40B4-BE49-F238E27FC236}">
                <a16:creationId xmlns:a16="http://schemas.microsoft.com/office/drawing/2014/main" id="{972B39F2-BDB9-42C7-994B-C1AE84FF312A}"/>
              </a:ext>
            </a:extLst>
          </p:cNvPr>
          <p:cNvSpPr txBox="1"/>
          <p:nvPr/>
        </p:nvSpPr>
        <p:spPr>
          <a:xfrm>
            <a:off x="4438650" y="1219201"/>
            <a:ext cx="819150" cy="830997"/>
          </a:xfrm>
          <a:prstGeom prst="rect">
            <a:avLst/>
          </a:prstGeom>
          <a:noFill/>
        </p:spPr>
        <p:txBody>
          <a:bodyPr wrap="square" rtlCol="0">
            <a:spAutoFit/>
          </a:bodyPr>
          <a:lstStyle/>
          <a:p>
            <a:r>
              <a:rPr lang="es-CL" sz="4800" b="1" dirty="0">
                <a:solidFill>
                  <a:srgbClr val="FFFFCC"/>
                </a:solidFill>
                <a:latin typeface="Rockwell Condensed" panose="02060603050405020104" pitchFamily="18" charset="0"/>
              </a:rPr>
              <a:t>01</a:t>
            </a:r>
          </a:p>
        </p:txBody>
      </p:sp>
      <p:sp>
        <p:nvSpPr>
          <p:cNvPr id="9" name="CuadroTexto 8">
            <a:extLst>
              <a:ext uri="{FF2B5EF4-FFF2-40B4-BE49-F238E27FC236}">
                <a16:creationId xmlns:a16="http://schemas.microsoft.com/office/drawing/2014/main" id="{AA6070EC-D047-4600-8938-8B8AE5E7DCC6}"/>
              </a:ext>
            </a:extLst>
          </p:cNvPr>
          <p:cNvSpPr txBox="1"/>
          <p:nvPr/>
        </p:nvSpPr>
        <p:spPr>
          <a:xfrm>
            <a:off x="4819650" y="2734701"/>
            <a:ext cx="876300" cy="830997"/>
          </a:xfrm>
          <a:prstGeom prst="rect">
            <a:avLst/>
          </a:prstGeom>
          <a:noFill/>
        </p:spPr>
        <p:txBody>
          <a:bodyPr wrap="square" rtlCol="0">
            <a:spAutoFit/>
          </a:bodyPr>
          <a:lstStyle/>
          <a:p>
            <a:r>
              <a:rPr lang="es-CL" sz="4800" b="1" dirty="0">
                <a:solidFill>
                  <a:srgbClr val="FFFFCC"/>
                </a:solidFill>
                <a:latin typeface="Rockwell Condensed" panose="02060603050405020104" pitchFamily="18" charset="0"/>
              </a:rPr>
              <a:t>02</a:t>
            </a:r>
            <a:endParaRPr lang="es-CL" sz="3600" b="1" dirty="0">
              <a:solidFill>
                <a:srgbClr val="FFFFCC"/>
              </a:solidFill>
              <a:latin typeface="Rockwell Condensed" panose="02060603050405020104" pitchFamily="18" charset="0"/>
            </a:endParaRPr>
          </a:p>
        </p:txBody>
      </p:sp>
      <p:sp>
        <p:nvSpPr>
          <p:cNvPr id="11" name="CuadroTexto 10">
            <a:extLst>
              <a:ext uri="{FF2B5EF4-FFF2-40B4-BE49-F238E27FC236}">
                <a16:creationId xmlns:a16="http://schemas.microsoft.com/office/drawing/2014/main" id="{82D59907-2657-4EF5-8154-2C4AF8D8BB84}"/>
              </a:ext>
            </a:extLst>
          </p:cNvPr>
          <p:cNvSpPr txBox="1"/>
          <p:nvPr/>
        </p:nvSpPr>
        <p:spPr>
          <a:xfrm>
            <a:off x="5257800" y="4283155"/>
            <a:ext cx="742950" cy="830997"/>
          </a:xfrm>
          <a:prstGeom prst="rect">
            <a:avLst/>
          </a:prstGeom>
          <a:noFill/>
        </p:spPr>
        <p:txBody>
          <a:bodyPr wrap="square" rtlCol="0">
            <a:spAutoFit/>
          </a:bodyPr>
          <a:lstStyle/>
          <a:p>
            <a:r>
              <a:rPr lang="es-CL" sz="4800" b="1" dirty="0">
                <a:solidFill>
                  <a:srgbClr val="FFFFCC"/>
                </a:solidFill>
                <a:latin typeface="Rockwell Condensed" panose="02060603050405020104" pitchFamily="18" charset="0"/>
              </a:rPr>
              <a:t>03</a:t>
            </a:r>
            <a:endParaRPr lang="es-CL" sz="3600" b="1" dirty="0">
              <a:solidFill>
                <a:srgbClr val="FFFFCC"/>
              </a:solidFill>
              <a:latin typeface="Rockwell Condensed" panose="02060603050405020104" pitchFamily="18" charset="0"/>
            </a:endParaRPr>
          </a:p>
        </p:txBody>
      </p:sp>
      <p:sp>
        <p:nvSpPr>
          <p:cNvPr id="15" name="CuadroTexto 14">
            <a:extLst>
              <a:ext uri="{FF2B5EF4-FFF2-40B4-BE49-F238E27FC236}">
                <a16:creationId xmlns:a16="http://schemas.microsoft.com/office/drawing/2014/main" id="{45A8A224-6364-46EA-86C5-6F8813615A21}"/>
              </a:ext>
            </a:extLst>
          </p:cNvPr>
          <p:cNvSpPr txBox="1"/>
          <p:nvPr/>
        </p:nvSpPr>
        <p:spPr>
          <a:xfrm>
            <a:off x="5448300" y="1219201"/>
            <a:ext cx="6019800" cy="1077218"/>
          </a:xfrm>
          <a:prstGeom prst="rect">
            <a:avLst/>
          </a:prstGeom>
          <a:noFill/>
        </p:spPr>
        <p:txBody>
          <a:bodyPr wrap="square" rtlCol="0">
            <a:spAutoFit/>
          </a:bodyPr>
          <a:lstStyle/>
          <a:p>
            <a:pPr algn="just"/>
            <a:r>
              <a:rPr lang="es-MX" sz="3200" dirty="0">
                <a:latin typeface="Rockwell Condensed" panose="02060603050405020104" pitchFamily="18" charset="0"/>
              </a:rPr>
              <a:t>Karl Marx. Contribución a la Crítica de la Economía Política.</a:t>
            </a:r>
            <a:endParaRPr lang="es-CL" sz="3200" dirty="0">
              <a:latin typeface="Rockwell Condensed" panose="02060603050405020104" pitchFamily="18" charset="0"/>
            </a:endParaRPr>
          </a:p>
        </p:txBody>
      </p:sp>
      <p:sp>
        <p:nvSpPr>
          <p:cNvPr id="16" name="CuadroTexto 15">
            <a:extLst>
              <a:ext uri="{FF2B5EF4-FFF2-40B4-BE49-F238E27FC236}">
                <a16:creationId xmlns:a16="http://schemas.microsoft.com/office/drawing/2014/main" id="{10E0BD80-4826-4255-8A3A-C023CD43179A}"/>
              </a:ext>
            </a:extLst>
          </p:cNvPr>
          <p:cNvSpPr txBox="1"/>
          <p:nvPr/>
        </p:nvSpPr>
        <p:spPr>
          <a:xfrm>
            <a:off x="5819775" y="2857813"/>
            <a:ext cx="5648325" cy="1077218"/>
          </a:xfrm>
          <a:prstGeom prst="rect">
            <a:avLst/>
          </a:prstGeom>
          <a:noFill/>
        </p:spPr>
        <p:txBody>
          <a:bodyPr wrap="square" rtlCol="0">
            <a:spAutoFit/>
          </a:bodyPr>
          <a:lstStyle/>
          <a:p>
            <a:pPr algn="just"/>
            <a:r>
              <a:rPr lang="es-MX" sz="3200" i="0" dirty="0" err="1">
                <a:effectLst/>
                <a:latin typeface="Rockwell Condensed" panose="02060603050405020104" pitchFamily="18" charset="0"/>
              </a:rPr>
              <a:t>Aleksandra</a:t>
            </a:r>
            <a:r>
              <a:rPr lang="es-MX" sz="3200" i="0" dirty="0">
                <a:effectLst/>
                <a:latin typeface="Rockwell Condensed" panose="02060603050405020104" pitchFamily="18" charset="0"/>
              </a:rPr>
              <a:t> </a:t>
            </a:r>
            <a:r>
              <a:rPr lang="es-MX" sz="3200" i="0" dirty="0" err="1">
                <a:effectLst/>
                <a:latin typeface="Rockwell Condensed" panose="02060603050405020104" pitchFamily="18" charset="0"/>
              </a:rPr>
              <a:t>Kollontái</a:t>
            </a:r>
            <a:r>
              <a:rPr lang="es-MX" sz="3200" dirty="0">
                <a:latin typeface="Rockwell Condensed" panose="02060603050405020104" pitchFamily="18" charset="0"/>
              </a:rPr>
              <a:t>.</a:t>
            </a:r>
            <a:r>
              <a:rPr lang="es-MX" sz="3200" i="0" dirty="0">
                <a:effectLst/>
                <a:latin typeface="Rockwell Condensed" panose="02060603050405020104" pitchFamily="18" charset="0"/>
              </a:rPr>
              <a:t> Mujer y Lucha de Clases</a:t>
            </a:r>
            <a:endParaRPr lang="es-CL" sz="3200" dirty="0">
              <a:latin typeface="Rockwell Condensed" panose="02060603050405020104" pitchFamily="18" charset="0"/>
            </a:endParaRPr>
          </a:p>
        </p:txBody>
      </p:sp>
      <p:sp>
        <p:nvSpPr>
          <p:cNvPr id="17" name="CuadroTexto 16">
            <a:extLst>
              <a:ext uri="{FF2B5EF4-FFF2-40B4-BE49-F238E27FC236}">
                <a16:creationId xmlns:a16="http://schemas.microsoft.com/office/drawing/2014/main" id="{E3984214-A8FE-414B-BEEC-1C9260CA6F59}"/>
              </a:ext>
            </a:extLst>
          </p:cNvPr>
          <p:cNvSpPr txBox="1"/>
          <p:nvPr/>
        </p:nvSpPr>
        <p:spPr>
          <a:xfrm>
            <a:off x="6191252" y="4261010"/>
            <a:ext cx="5772150" cy="1077218"/>
          </a:xfrm>
          <a:prstGeom prst="rect">
            <a:avLst/>
          </a:prstGeom>
          <a:noFill/>
        </p:spPr>
        <p:txBody>
          <a:bodyPr wrap="square" rtlCol="0">
            <a:spAutoFit/>
          </a:bodyPr>
          <a:lstStyle/>
          <a:p>
            <a:pPr algn="just"/>
            <a:r>
              <a:rPr lang="es-CL" sz="3200" i="0" dirty="0">
                <a:effectLst/>
                <a:latin typeface="Rockwell Condensed" panose="02060603050405020104" pitchFamily="18" charset="0"/>
              </a:rPr>
              <a:t>Karl Marx &amp; </a:t>
            </a:r>
            <a:r>
              <a:rPr lang="es-CL" sz="3200" i="0" dirty="0" err="1">
                <a:effectLst/>
                <a:latin typeface="Rockwell Condensed" panose="02060603050405020104" pitchFamily="18" charset="0"/>
              </a:rPr>
              <a:t>Fredrich</a:t>
            </a:r>
            <a:r>
              <a:rPr lang="es-CL" sz="3200" i="0" dirty="0">
                <a:effectLst/>
                <a:latin typeface="Rockwell Condensed" panose="02060603050405020104" pitchFamily="18" charset="0"/>
              </a:rPr>
              <a:t> Engels. Tesis sobre Feuerbach y El manifiesto comunista. </a:t>
            </a:r>
            <a:endParaRPr lang="es-CL" sz="3200" dirty="0">
              <a:latin typeface="Rockwell Condensed" panose="02060603050405020104" pitchFamily="18" charset="0"/>
            </a:endParaRPr>
          </a:p>
        </p:txBody>
      </p:sp>
    </p:spTree>
    <p:extLst>
      <p:ext uri="{BB962C8B-B14F-4D97-AF65-F5344CB8AC3E}">
        <p14:creationId xmlns:p14="http://schemas.microsoft.com/office/powerpoint/2010/main" val="72614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803DC43-7584-4D20-B091-E4521825052D}"/>
              </a:ext>
            </a:extLst>
          </p:cNvPr>
          <p:cNvPicPr>
            <a:picLocks noChangeAspect="1"/>
          </p:cNvPicPr>
          <p:nvPr/>
        </p:nvPicPr>
        <p:blipFill>
          <a:blip r:embed="rId2"/>
          <a:stretch>
            <a:fillRect/>
          </a:stretch>
        </p:blipFill>
        <p:spPr>
          <a:xfrm>
            <a:off x="6588074" y="-415465"/>
            <a:ext cx="5603926" cy="7688931"/>
          </a:xfrm>
          <a:prstGeom prst="rect">
            <a:avLst/>
          </a:prstGeom>
        </p:spPr>
      </p:pic>
      <p:sp>
        <p:nvSpPr>
          <p:cNvPr id="5" name="Google Shape;124;p25">
            <a:extLst>
              <a:ext uri="{FF2B5EF4-FFF2-40B4-BE49-F238E27FC236}">
                <a16:creationId xmlns:a16="http://schemas.microsoft.com/office/drawing/2014/main" id="{60947F94-C19B-469B-991D-25811C8D6468}"/>
              </a:ext>
            </a:extLst>
          </p:cNvPr>
          <p:cNvSpPr/>
          <p:nvPr/>
        </p:nvSpPr>
        <p:spPr>
          <a:xfrm rot="10800000">
            <a:off x="-146064" y="-70311"/>
            <a:ext cx="10852164" cy="7343776"/>
          </a:xfrm>
          <a:custGeom>
            <a:avLst/>
            <a:gdLst/>
            <a:ahLst/>
            <a:cxnLst/>
            <a:rect l="l" t="t" r="r" b="b"/>
            <a:pathLst>
              <a:path w="345567" h="227838" extrusionOk="0">
                <a:moveTo>
                  <a:pt x="0" y="1143"/>
                </a:moveTo>
                <a:lnTo>
                  <a:pt x="129921" y="227838"/>
                </a:lnTo>
                <a:lnTo>
                  <a:pt x="345567" y="227838"/>
                </a:lnTo>
                <a:lnTo>
                  <a:pt x="345567" y="0"/>
                </a:lnTo>
                <a:close/>
              </a:path>
            </a:pathLst>
          </a:custGeom>
          <a:solidFill>
            <a:srgbClr val="DD492B"/>
          </a:solidFill>
          <a:ln>
            <a:noFill/>
          </a:ln>
        </p:spPr>
      </p:sp>
      <p:sp>
        <p:nvSpPr>
          <p:cNvPr id="2" name="Título 1">
            <a:extLst>
              <a:ext uri="{FF2B5EF4-FFF2-40B4-BE49-F238E27FC236}">
                <a16:creationId xmlns:a16="http://schemas.microsoft.com/office/drawing/2014/main" id="{4933783A-E1B1-4202-9952-ECD4C135D202}"/>
              </a:ext>
            </a:extLst>
          </p:cNvPr>
          <p:cNvSpPr>
            <a:spLocks noGrp="1"/>
          </p:cNvSpPr>
          <p:nvPr>
            <p:ph type="ctrTitle"/>
          </p:nvPr>
        </p:nvSpPr>
        <p:spPr>
          <a:xfrm>
            <a:off x="798284" y="1276350"/>
            <a:ext cx="5153465" cy="3168892"/>
          </a:xfrm>
        </p:spPr>
        <p:txBody>
          <a:bodyPr>
            <a:normAutofit fontScale="90000"/>
          </a:bodyPr>
          <a:lstStyle/>
          <a:p>
            <a:r>
              <a:rPr lang="es-MX" b="1" dirty="0">
                <a:latin typeface="Rockwell Condensed" panose="02060603050405020104" pitchFamily="18" charset="0"/>
              </a:rPr>
              <a:t>Contribución a la Crítica de la Economía Política</a:t>
            </a:r>
            <a:endParaRPr lang="es-CL" b="1" dirty="0">
              <a:latin typeface="Rockwell Condensed" panose="02060603050405020104" pitchFamily="18" charset="0"/>
            </a:endParaRPr>
          </a:p>
        </p:txBody>
      </p:sp>
      <p:sp>
        <p:nvSpPr>
          <p:cNvPr id="3" name="Subtítulo 2">
            <a:extLst>
              <a:ext uri="{FF2B5EF4-FFF2-40B4-BE49-F238E27FC236}">
                <a16:creationId xmlns:a16="http://schemas.microsoft.com/office/drawing/2014/main" id="{132F0858-398A-40DE-A91D-59500724F9DB}"/>
              </a:ext>
            </a:extLst>
          </p:cNvPr>
          <p:cNvSpPr>
            <a:spLocks noGrp="1"/>
          </p:cNvSpPr>
          <p:nvPr>
            <p:ph type="subTitle" idx="1"/>
          </p:nvPr>
        </p:nvSpPr>
        <p:spPr>
          <a:xfrm>
            <a:off x="847522" y="4800358"/>
            <a:ext cx="5054991" cy="781292"/>
          </a:xfrm>
        </p:spPr>
        <p:txBody>
          <a:bodyPr>
            <a:normAutofit/>
          </a:bodyPr>
          <a:lstStyle/>
          <a:p>
            <a:r>
              <a:rPr lang="es-CL" sz="4000" dirty="0">
                <a:latin typeface="Rockwell Condensed" panose="02060603050405020104" pitchFamily="18" charset="0"/>
              </a:rPr>
              <a:t>Karl Marx [1895]</a:t>
            </a:r>
          </a:p>
        </p:txBody>
      </p:sp>
    </p:spTree>
    <p:extLst>
      <p:ext uri="{BB962C8B-B14F-4D97-AF65-F5344CB8AC3E}">
        <p14:creationId xmlns:p14="http://schemas.microsoft.com/office/powerpoint/2010/main" val="214849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470393"/>
            <a:ext cx="8343900" cy="1123950"/>
          </a:xfrm>
          <a:noFill/>
        </p:spPr>
        <p:txBody>
          <a:bodyPr>
            <a:normAutofit/>
          </a:bodyPr>
          <a:lstStyle/>
          <a:p>
            <a:r>
              <a:rPr lang="es-CL" sz="6600" dirty="0">
                <a:latin typeface="Rockwell Condensed" panose="02060603050405020104" pitchFamily="18" charset="0"/>
              </a:rPr>
              <a:t>Georg Hegel (1770 – 1831)</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2000403"/>
            <a:ext cx="7086600" cy="4500563"/>
          </a:xfrm>
        </p:spPr>
        <p:txBody>
          <a:bodyPr/>
          <a:lstStyle/>
          <a:p>
            <a:pPr algn="just"/>
            <a:r>
              <a:rPr lang="es-CL" dirty="0"/>
              <a:t>Filósofo del idealismo alemán e influenciado por las ideas de Kant. </a:t>
            </a:r>
          </a:p>
          <a:p>
            <a:pPr algn="just"/>
            <a:r>
              <a:rPr lang="es-CL" dirty="0"/>
              <a:t>Dialéctica como concepto importante en la obra de Marx.</a:t>
            </a:r>
          </a:p>
        </p:txBody>
      </p:sp>
      <p:pic>
        <p:nvPicPr>
          <p:cNvPr id="4098" name="Picture 2" descr="Fenomenología del espíritu - Wikipedia, la enciclopedia libre">
            <a:extLst>
              <a:ext uri="{FF2B5EF4-FFF2-40B4-BE49-F238E27FC236}">
                <a16:creationId xmlns:a16="http://schemas.microsoft.com/office/drawing/2014/main" id="{074D1D0D-BC6C-4CDA-9F7C-F75682CB4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838774"/>
            <a:ext cx="3505200" cy="518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6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366712"/>
            <a:ext cx="8343900" cy="1123950"/>
          </a:xfrm>
          <a:noFill/>
        </p:spPr>
        <p:txBody>
          <a:bodyPr>
            <a:normAutofit/>
          </a:bodyPr>
          <a:lstStyle/>
          <a:p>
            <a:r>
              <a:rPr lang="es-CL" sz="6600" dirty="0">
                <a:latin typeface="Rockwell Condensed" panose="02060603050405020104" pitchFamily="18" charset="0"/>
              </a:rPr>
              <a:t>Principales Conclusiones</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894230"/>
            <a:ext cx="8343900" cy="4035083"/>
          </a:xfrm>
        </p:spPr>
        <p:txBody>
          <a:bodyPr/>
          <a:lstStyle/>
          <a:p>
            <a:pPr algn="just"/>
            <a:r>
              <a:rPr lang="es-MX" dirty="0"/>
              <a:t>La primera tarea que emprendió con el objeto de resolver sus dudas fue una </a:t>
            </a:r>
            <a:r>
              <a:rPr lang="es-MX" b="1" dirty="0"/>
              <a:t>revisión crítica de la filosofía del derecho de Hegel</a:t>
            </a:r>
            <a:r>
              <a:rPr lang="es-MX" dirty="0"/>
              <a:t>. </a:t>
            </a:r>
          </a:p>
          <a:p>
            <a:pPr algn="just"/>
            <a:r>
              <a:rPr lang="es-MX" dirty="0"/>
              <a:t>Tanto las condiciones jurídicas como las formas políticas no podían comprenderse desde el espíritu humano, sino desde las condiciones materiales de vida, cuya totalidad es agrupada bajo el nombre de sociedad civil según Hegel. </a:t>
            </a:r>
            <a:endParaRPr lang="es-CL" dirty="0"/>
          </a:p>
          <a:p>
            <a:endParaRPr lang="es-CL" dirty="0"/>
          </a:p>
        </p:txBody>
      </p:sp>
      <p:pic>
        <p:nvPicPr>
          <p:cNvPr id="6" name="Google Shape;825;p45">
            <a:extLst>
              <a:ext uri="{FF2B5EF4-FFF2-40B4-BE49-F238E27FC236}">
                <a16:creationId xmlns:a16="http://schemas.microsoft.com/office/drawing/2014/main" id="{9FE85C00-F860-4CDF-8EDB-A36E2920C17C}"/>
              </a:ext>
            </a:extLst>
          </p:cNvPr>
          <p:cNvPicPr preferRelativeResize="0"/>
          <p:nvPr/>
        </p:nvPicPr>
        <p:blipFill>
          <a:blip r:embed="rId2">
            <a:alphaModFix/>
          </a:blip>
          <a:stretch>
            <a:fillRect/>
          </a:stretch>
        </p:blipFill>
        <p:spPr>
          <a:xfrm>
            <a:off x="9400262" y="928687"/>
            <a:ext cx="4135675" cy="5248276"/>
          </a:xfrm>
          <a:prstGeom prst="rect">
            <a:avLst/>
          </a:prstGeom>
          <a:noFill/>
          <a:ln>
            <a:noFill/>
          </a:ln>
        </p:spPr>
      </p:pic>
    </p:spTree>
    <p:extLst>
      <p:ext uri="{BB962C8B-B14F-4D97-AF65-F5344CB8AC3E}">
        <p14:creationId xmlns:p14="http://schemas.microsoft.com/office/powerpoint/2010/main" val="285690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285750"/>
            <a:ext cx="8343900" cy="1123950"/>
          </a:xfrm>
          <a:noFill/>
        </p:spPr>
        <p:txBody>
          <a:bodyPr>
            <a:normAutofit/>
          </a:bodyPr>
          <a:lstStyle/>
          <a:p>
            <a:r>
              <a:rPr lang="es-CL" sz="6600" dirty="0">
                <a:latin typeface="Rockwell Condensed" panose="02060603050405020104" pitchFamily="18" charset="0"/>
              </a:rPr>
              <a:t>Principales Conclusiones</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676400"/>
            <a:ext cx="8343900" cy="4500563"/>
          </a:xfrm>
        </p:spPr>
        <p:txBody>
          <a:bodyPr/>
          <a:lstStyle/>
          <a:p>
            <a:pPr algn="just"/>
            <a:r>
              <a:rPr lang="es-MX" dirty="0"/>
              <a:t>En la producción social de su existencia, los individuos establecen determinadas relaciones de producción que responden a un estado de evolución de sus fuerzas productivas materiales.</a:t>
            </a:r>
          </a:p>
          <a:p>
            <a:pPr algn="just"/>
            <a:r>
              <a:rPr lang="es-MX" dirty="0"/>
              <a:t>El modo de producción de la vida material determina el proceso social, político e intelectual de la vida en general.</a:t>
            </a:r>
          </a:p>
          <a:p>
            <a:pPr algn="just"/>
            <a:r>
              <a:rPr lang="es-MX" dirty="0"/>
              <a:t>No es la conciencia de los hombres lo que determina su ser, sino que es su existencia social lo que determina su conciencia. </a:t>
            </a:r>
            <a:endParaRPr lang="es-CL" dirty="0"/>
          </a:p>
        </p:txBody>
      </p:sp>
      <p:pic>
        <p:nvPicPr>
          <p:cNvPr id="4" name="Google Shape;148;p27">
            <a:extLst>
              <a:ext uri="{FF2B5EF4-FFF2-40B4-BE49-F238E27FC236}">
                <a16:creationId xmlns:a16="http://schemas.microsoft.com/office/drawing/2014/main" id="{B12B0A5A-B1CA-4D1E-B8E8-04E8D5113644}"/>
              </a:ext>
            </a:extLst>
          </p:cNvPr>
          <p:cNvPicPr preferRelativeResize="0">
            <a:picLocks/>
          </p:cNvPicPr>
          <p:nvPr/>
        </p:nvPicPr>
        <p:blipFill rotWithShape="1">
          <a:blip r:embed="rId2">
            <a:alphaModFix/>
          </a:blip>
          <a:srcRect l="31417"/>
          <a:stretch/>
        </p:blipFill>
        <p:spPr>
          <a:xfrm>
            <a:off x="7562866" y="1676400"/>
            <a:ext cx="6314899" cy="5179375"/>
          </a:xfrm>
          <a:prstGeom prst="rect">
            <a:avLst/>
          </a:prstGeom>
          <a:noFill/>
          <a:ln>
            <a:noFill/>
          </a:ln>
        </p:spPr>
      </p:pic>
    </p:spTree>
    <p:extLst>
      <p:ext uri="{BB962C8B-B14F-4D97-AF65-F5344CB8AC3E}">
        <p14:creationId xmlns:p14="http://schemas.microsoft.com/office/powerpoint/2010/main" val="209090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285750"/>
            <a:ext cx="8343900" cy="1123950"/>
          </a:xfrm>
          <a:noFill/>
        </p:spPr>
        <p:txBody>
          <a:bodyPr>
            <a:normAutofit/>
          </a:bodyPr>
          <a:lstStyle/>
          <a:p>
            <a:r>
              <a:rPr lang="es-CL" sz="6600" dirty="0">
                <a:latin typeface="Rockwell Condensed" panose="02060603050405020104" pitchFamily="18" charset="0"/>
              </a:rPr>
              <a:t>Principales Conclusiones</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723900" y="1676400"/>
            <a:ext cx="8343900" cy="4500563"/>
          </a:xfrm>
        </p:spPr>
        <p:txBody>
          <a:bodyPr/>
          <a:lstStyle/>
          <a:p>
            <a:r>
              <a:rPr lang="es-CL" dirty="0"/>
              <a:t>Concepto de revolución social:</a:t>
            </a:r>
            <a:r>
              <a:rPr lang="es-MX" dirty="0"/>
              <a:t> Las fuerzas productivas materiales entran en contradicción con las relaciones de producción existentes.</a:t>
            </a:r>
          </a:p>
          <a:p>
            <a:r>
              <a:rPr lang="es-MX" dirty="0"/>
              <a:t>No es posible juzgar una revolución a partir de su propia conciencia, sino desde las contradicciones de la vida material. </a:t>
            </a:r>
          </a:p>
          <a:p>
            <a:r>
              <a:rPr lang="es-MX" dirty="0"/>
              <a:t>Las relaciones de producción burguesas son la última forma antagónica del proceso social de la producción. </a:t>
            </a:r>
          </a:p>
          <a:p>
            <a:endParaRPr lang="es-CL" dirty="0"/>
          </a:p>
        </p:txBody>
      </p:sp>
      <p:pic>
        <p:nvPicPr>
          <p:cNvPr id="6" name="Google Shape;825;p45">
            <a:extLst>
              <a:ext uri="{FF2B5EF4-FFF2-40B4-BE49-F238E27FC236}">
                <a16:creationId xmlns:a16="http://schemas.microsoft.com/office/drawing/2014/main" id="{9FE85C00-F860-4CDF-8EDB-A36E2920C17C}"/>
              </a:ext>
            </a:extLst>
          </p:cNvPr>
          <p:cNvPicPr preferRelativeResize="0"/>
          <p:nvPr/>
        </p:nvPicPr>
        <p:blipFill>
          <a:blip r:embed="rId2">
            <a:alphaModFix/>
          </a:blip>
          <a:stretch>
            <a:fillRect/>
          </a:stretch>
        </p:blipFill>
        <p:spPr>
          <a:xfrm>
            <a:off x="9400262" y="928687"/>
            <a:ext cx="4135675" cy="5248276"/>
          </a:xfrm>
          <a:prstGeom prst="rect">
            <a:avLst/>
          </a:prstGeom>
          <a:noFill/>
          <a:ln>
            <a:noFill/>
          </a:ln>
        </p:spPr>
      </p:pic>
    </p:spTree>
    <p:extLst>
      <p:ext uri="{BB962C8B-B14F-4D97-AF65-F5344CB8AC3E}">
        <p14:creationId xmlns:p14="http://schemas.microsoft.com/office/powerpoint/2010/main" val="419633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te olvides de Alexandra Kollontai – Café Feminista Huelva">
            <a:extLst>
              <a:ext uri="{FF2B5EF4-FFF2-40B4-BE49-F238E27FC236}">
                <a16:creationId xmlns:a16="http://schemas.microsoft.com/office/drawing/2014/main" id="{3355BA0D-64C3-427A-B86C-2BF3B15E7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6616953" cy="886913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24;p25">
            <a:extLst>
              <a:ext uri="{FF2B5EF4-FFF2-40B4-BE49-F238E27FC236}">
                <a16:creationId xmlns:a16="http://schemas.microsoft.com/office/drawing/2014/main" id="{60947F94-C19B-469B-991D-25811C8D6468}"/>
              </a:ext>
            </a:extLst>
          </p:cNvPr>
          <p:cNvSpPr/>
          <p:nvPr/>
        </p:nvSpPr>
        <p:spPr>
          <a:xfrm>
            <a:off x="2625968" y="-242888"/>
            <a:ext cx="10852164" cy="7343776"/>
          </a:xfrm>
          <a:custGeom>
            <a:avLst/>
            <a:gdLst/>
            <a:ahLst/>
            <a:cxnLst/>
            <a:rect l="l" t="t" r="r" b="b"/>
            <a:pathLst>
              <a:path w="345567" h="227838" extrusionOk="0">
                <a:moveTo>
                  <a:pt x="0" y="1143"/>
                </a:moveTo>
                <a:lnTo>
                  <a:pt x="129921" y="227838"/>
                </a:lnTo>
                <a:lnTo>
                  <a:pt x="345567" y="227838"/>
                </a:lnTo>
                <a:lnTo>
                  <a:pt x="345567" y="0"/>
                </a:lnTo>
                <a:close/>
              </a:path>
            </a:pathLst>
          </a:custGeom>
          <a:solidFill>
            <a:srgbClr val="DD492B"/>
          </a:solidFill>
          <a:ln>
            <a:noFill/>
          </a:ln>
        </p:spPr>
      </p:sp>
      <p:sp>
        <p:nvSpPr>
          <p:cNvPr id="2" name="Título 1">
            <a:extLst>
              <a:ext uri="{FF2B5EF4-FFF2-40B4-BE49-F238E27FC236}">
                <a16:creationId xmlns:a16="http://schemas.microsoft.com/office/drawing/2014/main" id="{4933783A-E1B1-4202-9952-ECD4C135D202}"/>
              </a:ext>
            </a:extLst>
          </p:cNvPr>
          <p:cNvSpPr>
            <a:spLocks noGrp="1"/>
          </p:cNvSpPr>
          <p:nvPr>
            <p:ph type="ctrTitle"/>
          </p:nvPr>
        </p:nvSpPr>
        <p:spPr>
          <a:xfrm>
            <a:off x="6445503" y="1947619"/>
            <a:ext cx="5153465" cy="1930642"/>
          </a:xfrm>
        </p:spPr>
        <p:txBody>
          <a:bodyPr>
            <a:normAutofit/>
          </a:bodyPr>
          <a:lstStyle/>
          <a:p>
            <a:r>
              <a:rPr lang="es-MX" b="1" dirty="0">
                <a:latin typeface="Rockwell Condensed" panose="02060603050405020104" pitchFamily="18" charset="0"/>
              </a:rPr>
              <a:t>Mujer y Lucha de Clases</a:t>
            </a:r>
            <a:endParaRPr lang="es-CL" b="1" dirty="0">
              <a:latin typeface="Rockwell Condensed" panose="02060603050405020104" pitchFamily="18" charset="0"/>
            </a:endParaRPr>
          </a:p>
        </p:txBody>
      </p:sp>
      <p:sp>
        <p:nvSpPr>
          <p:cNvPr id="3" name="Subtítulo 2">
            <a:extLst>
              <a:ext uri="{FF2B5EF4-FFF2-40B4-BE49-F238E27FC236}">
                <a16:creationId xmlns:a16="http://schemas.microsoft.com/office/drawing/2014/main" id="{132F0858-398A-40DE-A91D-59500724F9DB}"/>
              </a:ext>
            </a:extLst>
          </p:cNvPr>
          <p:cNvSpPr>
            <a:spLocks noGrp="1"/>
          </p:cNvSpPr>
          <p:nvPr>
            <p:ph type="subTitle" idx="1"/>
          </p:nvPr>
        </p:nvSpPr>
        <p:spPr>
          <a:xfrm>
            <a:off x="6445503" y="4070035"/>
            <a:ext cx="5054991" cy="781292"/>
          </a:xfrm>
        </p:spPr>
        <p:txBody>
          <a:bodyPr>
            <a:normAutofit/>
          </a:bodyPr>
          <a:lstStyle/>
          <a:p>
            <a:r>
              <a:rPr lang="es-CL" sz="4000" dirty="0" err="1">
                <a:latin typeface="Rockwell Condensed" panose="02060603050405020104" pitchFamily="18" charset="0"/>
              </a:rPr>
              <a:t>Aleksandra</a:t>
            </a:r>
            <a:r>
              <a:rPr lang="es-CL" sz="4000" dirty="0">
                <a:latin typeface="Rockwell Condensed" panose="02060603050405020104" pitchFamily="18" charset="0"/>
              </a:rPr>
              <a:t> </a:t>
            </a:r>
            <a:r>
              <a:rPr lang="es-CL" sz="4000" dirty="0" err="1">
                <a:latin typeface="Rockwell Condensed" panose="02060603050405020104" pitchFamily="18" charset="0"/>
              </a:rPr>
              <a:t>Kollontái</a:t>
            </a:r>
            <a:r>
              <a:rPr lang="es-CL" sz="4000" dirty="0">
                <a:latin typeface="Rockwell Condensed" panose="02060603050405020104" pitchFamily="18" charset="0"/>
              </a:rPr>
              <a:t> [1907]</a:t>
            </a:r>
          </a:p>
        </p:txBody>
      </p:sp>
    </p:spTree>
    <p:extLst>
      <p:ext uri="{BB962C8B-B14F-4D97-AF65-F5344CB8AC3E}">
        <p14:creationId xmlns:p14="http://schemas.microsoft.com/office/powerpoint/2010/main" val="284333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DFF99-58BB-414E-A0E1-031C18959C01}"/>
              </a:ext>
            </a:extLst>
          </p:cNvPr>
          <p:cNvSpPr>
            <a:spLocks noGrp="1"/>
          </p:cNvSpPr>
          <p:nvPr>
            <p:ph type="title"/>
          </p:nvPr>
        </p:nvSpPr>
        <p:spPr>
          <a:xfrm>
            <a:off x="723900" y="434699"/>
            <a:ext cx="7396090" cy="1123950"/>
          </a:xfrm>
          <a:noFill/>
        </p:spPr>
        <p:txBody>
          <a:bodyPr>
            <a:normAutofit fontScale="90000"/>
          </a:bodyPr>
          <a:lstStyle/>
          <a:p>
            <a:r>
              <a:rPr lang="es-CL" sz="6600" dirty="0" err="1">
                <a:latin typeface="Rockwell Condensed" panose="02060603050405020104" pitchFamily="18" charset="0"/>
              </a:rPr>
              <a:t>Aleksandra</a:t>
            </a:r>
            <a:r>
              <a:rPr lang="es-CL" sz="6600" dirty="0">
                <a:latin typeface="Rockwell Condensed" panose="02060603050405020104" pitchFamily="18" charset="0"/>
              </a:rPr>
              <a:t> </a:t>
            </a:r>
            <a:r>
              <a:rPr lang="es-CL" sz="6600" dirty="0" err="1">
                <a:latin typeface="Rockwell Condensed" panose="02060603050405020104" pitchFamily="18" charset="0"/>
              </a:rPr>
              <a:t>Kollontái</a:t>
            </a:r>
            <a:r>
              <a:rPr lang="es-CL" sz="6600" dirty="0">
                <a:latin typeface="Rockwell Condensed" panose="02060603050405020104" pitchFamily="18" charset="0"/>
              </a:rPr>
              <a:t> [1872 – 1952]</a:t>
            </a:r>
            <a:endParaRPr lang="es-CL" sz="6600" dirty="0">
              <a:solidFill>
                <a:srgbClr val="FFFFCC"/>
              </a:solidFill>
              <a:latin typeface="Rockwell Condensed" panose="02060603050405020104" pitchFamily="18" charset="0"/>
            </a:endParaRPr>
          </a:p>
        </p:txBody>
      </p:sp>
      <p:sp>
        <p:nvSpPr>
          <p:cNvPr id="3" name="Marcador de contenido 2">
            <a:extLst>
              <a:ext uri="{FF2B5EF4-FFF2-40B4-BE49-F238E27FC236}">
                <a16:creationId xmlns:a16="http://schemas.microsoft.com/office/drawing/2014/main" id="{2047D97B-477C-46A9-B3B1-4EF4D27F0D03}"/>
              </a:ext>
            </a:extLst>
          </p:cNvPr>
          <p:cNvSpPr>
            <a:spLocks noGrp="1"/>
          </p:cNvSpPr>
          <p:nvPr>
            <p:ph idx="1"/>
          </p:nvPr>
        </p:nvSpPr>
        <p:spPr>
          <a:xfrm>
            <a:off x="685800" y="1882652"/>
            <a:ext cx="7086600" cy="4500563"/>
          </a:xfrm>
        </p:spPr>
        <p:txBody>
          <a:bodyPr/>
          <a:lstStyle/>
          <a:p>
            <a:pPr algn="just"/>
            <a:r>
              <a:rPr lang="es-CL" dirty="0"/>
              <a:t>Nació en Rusia. Fue una política comunista destacada y fue la primera mujer en la historia en ocupar el cargo de ministra de gobierno.</a:t>
            </a:r>
          </a:p>
          <a:p>
            <a:pPr algn="just"/>
            <a:r>
              <a:rPr lang="es-CL" dirty="0"/>
              <a:t>Teorizó acerca de la relación entre emancipación de la mujer y la revolución socialista.</a:t>
            </a:r>
          </a:p>
        </p:txBody>
      </p:sp>
      <p:pic>
        <p:nvPicPr>
          <p:cNvPr id="5122" name="Picture 2">
            <a:extLst>
              <a:ext uri="{FF2B5EF4-FFF2-40B4-BE49-F238E27FC236}">
                <a16:creationId xmlns:a16="http://schemas.microsoft.com/office/drawing/2014/main" id="{099A30AD-7E25-404B-A474-097203164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990" y="474784"/>
            <a:ext cx="3792610" cy="590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2672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1013</Words>
  <Application>Microsoft Office PowerPoint</Application>
  <PresentationFormat>Panorámica</PresentationFormat>
  <Paragraphs>74</Paragraphs>
  <Slides>19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Rockwell Condensed</vt:lpstr>
      <vt:lpstr>Tema de Office</vt:lpstr>
      <vt:lpstr>LA CONCEPCIÓN MATERIALISTA DE LA HISTORIA</vt:lpstr>
      <vt:lpstr>Presentación de PowerPoint</vt:lpstr>
      <vt:lpstr>Contribución a la Crítica de la Economía Política</vt:lpstr>
      <vt:lpstr>Georg Hegel (1770 – 1831)</vt:lpstr>
      <vt:lpstr>Principales Conclusiones</vt:lpstr>
      <vt:lpstr>Principales Conclusiones</vt:lpstr>
      <vt:lpstr>Principales Conclusiones</vt:lpstr>
      <vt:lpstr>Mujer y Lucha de Clases</vt:lpstr>
      <vt:lpstr>Aleksandra Kollontái [1872 – 1952]</vt:lpstr>
      <vt:lpstr>Los fundamentos sociales de la cuestión femenina</vt:lpstr>
      <vt:lpstr>La lucha por la independencia económica</vt:lpstr>
      <vt:lpstr>El matrimonio y el problema de la familia</vt:lpstr>
      <vt:lpstr>La lucha por los derechos políticos</vt:lpstr>
      <vt:lpstr>Tesis sobre Feuerbach y El manifiesto comunista</vt:lpstr>
      <vt:lpstr>Tesis sobre Feuerbach</vt:lpstr>
      <vt:lpstr>Manifiesto Comunista</vt:lpstr>
      <vt:lpstr>Burguesía</vt:lpstr>
      <vt:lpstr>Proletariado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Isidora Didier Fuentes (isidora.didier)</dc:creator>
  <cp:lastModifiedBy>Isidora Didier Fuentes (isidora.didier)</cp:lastModifiedBy>
  <cp:revision>37</cp:revision>
  <dcterms:created xsi:type="dcterms:W3CDTF">2020-10-02T17:49:18Z</dcterms:created>
  <dcterms:modified xsi:type="dcterms:W3CDTF">2020-10-15T17:46:34Z</dcterms:modified>
</cp:coreProperties>
</file>