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94" r:id="rId3"/>
    <p:sldId id="295" r:id="rId4"/>
    <p:sldId id="296" r:id="rId5"/>
    <p:sldId id="287" r:id="rId6"/>
    <p:sldId id="286" r:id="rId7"/>
    <p:sldId id="283" r:id="rId8"/>
    <p:sldId id="284" r:id="rId9"/>
    <p:sldId id="285" r:id="rId1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0F9097-FB88-F76B-C104-26D3B8E524B6}"/>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D1EED2F5-A38D-2F69-C195-02AF5E9DD6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7B2C105B-05C1-B350-E439-DAEEBB980C79}"/>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B73245BC-4C2A-0F21-574F-2FFAC53598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B0E24F1-D50F-F09B-1DDD-2ED071640D9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83930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94B113-0766-D321-244C-C9041AB25784}"/>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3F386CB7-A034-9333-0EAF-6EF72D9FBF87}"/>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0D2632F-E6AD-B567-DB55-49285D31592C}"/>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085DB289-2A2F-B32B-3E77-8018F6F0947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12A291B-2BC7-31A1-87A3-A3CCD9416C09}"/>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2097162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9DF63D-3518-6D23-88E8-F9A7C88061D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A09348A3-8E07-DDF9-7382-088521967B2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8E2DA45-3A2D-46F7-A8BB-FBD614FD7685}"/>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C4EE38A3-5368-A4D3-BD8B-F6FD9BAE1D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A6C5844A-9150-E6AC-1C17-257B99159E60}"/>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285426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E1D38-2E41-BADE-DD38-E66CB9DE0E2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7C72AD7-19E3-1ADA-86E5-0F5D429C55CC}"/>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6542A651-B5D0-20E0-C14C-2EE78E0C09FC}"/>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5541C324-DB05-2A01-E52A-99A738F1180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A4CEC78-9C98-C86F-32E3-647659220B92}"/>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720603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F6205E-51DD-3BD2-D0C5-D8DF8D4763F6}"/>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0C1F0AB1-F235-E0D3-7056-24A1507EAD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0F290E1A-AA33-663B-6364-52C1F9C4C22E}"/>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56FE821C-2B79-6E12-CC35-EB8ED942743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CDF53BC-5D62-9AF5-4082-164F6549E329}"/>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287826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66825-12D1-2312-26DF-170ECF028FDA}"/>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1204FE62-55D4-7700-27D6-1196CE1F21EE}"/>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383C0B2E-3437-7375-844B-5CA464975E1E}"/>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1B2C098-5C43-4446-F3B3-7A8DF397C774}"/>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6" name="Marcador de pie de página 5">
            <a:extLst>
              <a:ext uri="{FF2B5EF4-FFF2-40B4-BE49-F238E27FC236}">
                <a16:creationId xmlns:a16="http://schemas.microsoft.com/office/drawing/2014/main" id="{C3DF905B-9C83-200A-BC70-55E27BBE1626}"/>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8ED4B6C0-B6F6-FF47-203C-EC8866445DE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407680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A0D5A-E847-96DA-0632-DC1F809BA116}"/>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4DA01C82-C68B-41DC-0A71-4D0852924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ABC9438B-DDA0-45BB-56A1-CF26BF90D1F1}"/>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281FD50E-1153-5AAC-F94C-23CBD59D8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0322555C-FB84-D868-B6A1-42EA997B3A7A}"/>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B5A2773A-41F6-DDEA-6108-9FEA348F3AB1}"/>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8" name="Marcador de pie de página 7">
            <a:extLst>
              <a:ext uri="{FF2B5EF4-FFF2-40B4-BE49-F238E27FC236}">
                <a16:creationId xmlns:a16="http://schemas.microsoft.com/office/drawing/2014/main" id="{6DB0AF07-5FCE-C254-ABE2-F45993DAA986}"/>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D7968FE6-828E-BBBB-B901-A5C1EEE96BBC}"/>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1333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C8C800-BE08-2CB5-8ECD-992407279346}"/>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D2BFB9F1-3A52-C5D5-C3E5-53CAE171C1F6}"/>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4" name="Marcador de pie de página 3">
            <a:extLst>
              <a:ext uri="{FF2B5EF4-FFF2-40B4-BE49-F238E27FC236}">
                <a16:creationId xmlns:a16="http://schemas.microsoft.com/office/drawing/2014/main" id="{EB85B4D6-5523-C4D2-C72D-AA69198D544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E47F7809-EA01-2338-498C-D085154F515B}"/>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70963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2294F7B-92FB-F557-1C8B-932CECFA8630}"/>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3" name="Marcador de pie de página 2">
            <a:extLst>
              <a:ext uri="{FF2B5EF4-FFF2-40B4-BE49-F238E27FC236}">
                <a16:creationId xmlns:a16="http://schemas.microsoft.com/office/drawing/2014/main" id="{7ACF932E-D7D2-55FB-C6C8-FA9A85700044}"/>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7226AEA-C3A1-AD2D-06B2-723488EF005E}"/>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1666528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3AEEB-F776-1B84-DD01-52ED86A7F47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7667757E-F795-72F8-63CA-1E541A91A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87477C39-5F13-4104-196D-C293C97FF4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3D277779-C965-637E-B834-5DC53CC7562C}"/>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6" name="Marcador de pie de página 5">
            <a:extLst>
              <a:ext uri="{FF2B5EF4-FFF2-40B4-BE49-F238E27FC236}">
                <a16:creationId xmlns:a16="http://schemas.microsoft.com/office/drawing/2014/main" id="{F48E4DCE-E734-A301-9AB3-0147792F510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EDD8F7DA-93E9-93D5-5FF3-8BE6FCE78701}"/>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92445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735EC5-8CD3-8CFE-24C3-51E6C75AC41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47EF8E95-B7DB-72FD-9D10-23E280D51E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4A56CBD6-73ED-B18C-103D-53DBA137C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0E40E4EF-9B20-F9C9-04C2-C588C4B65186}"/>
              </a:ext>
            </a:extLst>
          </p:cNvPr>
          <p:cNvSpPr>
            <a:spLocks noGrp="1"/>
          </p:cNvSpPr>
          <p:nvPr>
            <p:ph type="dt" sz="half" idx="10"/>
          </p:nvPr>
        </p:nvSpPr>
        <p:spPr/>
        <p:txBody>
          <a:bodyPr/>
          <a:lstStyle/>
          <a:p>
            <a:fld id="{44779F68-0460-094A-B5DB-B422EB2722EB}" type="datetimeFigureOut">
              <a:rPr lang="es-CL" smtClean="0"/>
              <a:t>13-11-23</a:t>
            </a:fld>
            <a:endParaRPr lang="es-CL"/>
          </a:p>
        </p:txBody>
      </p:sp>
      <p:sp>
        <p:nvSpPr>
          <p:cNvPr id="6" name="Marcador de pie de página 5">
            <a:extLst>
              <a:ext uri="{FF2B5EF4-FFF2-40B4-BE49-F238E27FC236}">
                <a16:creationId xmlns:a16="http://schemas.microsoft.com/office/drawing/2014/main" id="{96A976C5-8326-E33A-EB27-04F7B14FC73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26E05D9-7EB8-66AA-1616-FCF9281A1A5F}"/>
              </a:ext>
            </a:extLst>
          </p:cNvPr>
          <p:cNvSpPr>
            <a:spLocks noGrp="1"/>
          </p:cNvSpPr>
          <p:nvPr>
            <p:ph type="sldNum" sz="quarter" idx="12"/>
          </p:nvPr>
        </p:nvSpPr>
        <p:spPr/>
        <p:txBody>
          <a:bodyPr/>
          <a:lstStyle/>
          <a:p>
            <a:fld id="{9D13406F-3F47-0C49-9505-F8BC3B1531E8}" type="slidenum">
              <a:rPr lang="es-CL" smtClean="0"/>
              <a:t>‹Nº›</a:t>
            </a:fld>
            <a:endParaRPr lang="es-CL"/>
          </a:p>
        </p:txBody>
      </p:sp>
    </p:spTree>
    <p:extLst>
      <p:ext uri="{BB962C8B-B14F-4D97-AF65-F5344CB8AC3E}">
        <p14:creationId xmlns:p14="http://schemas.microsoft.com/office/powerpoint/2010/main" val="317340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7226B7D-FC33-5832-724F-DFDEA29387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5356002D-F755-B1F9-53A5-7D5A6C98B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5A1FB45-848F-C979-9D21-A0BC7B8C5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779F68-0460-094A-B5DB-B422EB2722EB}" type="datetimeFigureOut">
              <a:rPr lang="es-CL" smtClean="0"/>
              <a:t>13-11-23</a:t>
            </a:fld>
            <a:endParaRPr lang="es-CL"/>
          </a:p>
        </p:txBody>
      </p:sp>
      <p:sp>
        <p:nvSpPr>
          <p:cNvPr id="5" name="Marcador de pie de página 4">
            <a:extLst>
              <a:ext uri="{FF2B5EF4-FFF2-40B4-BE49-F238E27FC236}">
                <a16:creationId xmlns:a16="http://schemas.microsoft.com/office/drawing/2014/main" id="{7F610D79-E925-96FA-8EE1-1B48B67C62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35A93105-7A39-7D22-1DA5-AAE2A01AC7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13406F-3F47-0C49-9505-F8BC3B1531E8}" type="slidenum">
              <a:rPr lang="es-CL" smtClean="0"/>
              <a:t>‹Nº›</a:t>
            </a:fld>
            <a:endParaRPr lang="es-CL"/>
          </a:p>
        </p:txBody>
      </p:sp>
    </p:spTree>
    <p:extLst>
      <p:ext uri="{BB962C8B-B14F-4D97-AF65-F5344CB8AC3E}">
        <p14:creationId xmlns:p14="http://schemas.microsoft.com/office/powerpoint/2010/main" val="1348541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904943-43C5-F641-AC80-72E71A383F96}"/>
              </a:ext>
            </a:extLst>
          </p:cNvPr>
          <p:cNvSpPr/>
          <p:nvPr/>
        </p:nvSpPr>
        <p:spPr>
          <a:xfrm>
            <a:off x="1720555" y="377711"/>
            <a:ext cx="6383150" cy="4616648"/>
          </a:xfrm>
          <a:prstGeom prst="rect">
            <a:avLst/>
          </a:prstGeom>
        </p:spPr>
        <p:txBody>
          <a:bodyPr wrap="square">
            <a:spAutoFit/>
          </a:bodyPr>
          <a:lstStyle/>
          <a:p>
            <a:r>
              <a:rPr lang="es-ES" sz="1400" dirty="0" err="1">
                <a:latin typeface="Calibri" panose="020F0502020204030204" pitchFamily="34" charset="0"/>
                <a:ea typeface="Calibri" panose="020F0502020204030204" pitchFamily="34" charset="0"/>
                <a:cs typeface="Times New Roman" panose="02020603050405020304" pitchFamily="18" charset="0"/>
              </a:rPr>
              <a:t>Gell</a:t>
            </a:r>
            <a:r>
              <a:rPr lang="es-ES" sz="1400" dirty="0">
                <a:latin typeface="Calibri" panose="020F0502020204030204" pitchFamily="34" charset="0"/>
                <a:ea typeface="Calibri" panose="020F0502020204030204" pitchFamily="34" charset="0"/>
                <a:cs typeface="Times New Roman" panose="02020603050405020304" pitchFamily="18" charset="0"/>
              </a:rPr>
              <a:t> Define persona como: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Todo individuo es la suma de sus relaciones distribuidas en el espacio y el tiempo biográfico, con los demás</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a:t>
            </a:r>
            <a:r>
              <a:rPr lang="es-ES" sz="1400"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organismo bilógico limitado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todos los objetos o sucesos en el entorno del que se puede abducir agencia o personalidad</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Persona = suma de índices que demuestran no solo en vida la existencia biográfica de aquella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objeto distribuido</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Tema efectividad social dispersa del fallecido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Se puede adherir a un índice material </a:t>
            </a:r>
            <a:r>
              <a:rPr lang="es-ES" sz="1400" dirty="0">
                <a:latin typeface="Calibri" panose="020F0502020204030204" pitchFamily="34" charset="0"/>
                <a:ea typeface="Calibri" panose="020F0502020204030204" pitchFamily="34" charset="0"/>
                <a:cs typeface="Times New Roman" panose="02020603050405020304" pitchFamily="18" charset="0"/>
                <a:sym typeface="Wingdings" pitchFamily="2" charset="2"/>
              </a:rPr>
              <a:t></a:t>
            </a:r>
            <a:r>
              <a:rPr lang="es-ES" sz="1400" dirty="0">
                <a:latin typeface="Calibri" panose="020F0502020204030204" pitchFamily="34" charset="0"/>
                <a:ea typeface="Calibri" panose="020F0502020204030204" pitchFamily="34" charset="0"/>
                <a:cs typeface="Times New Roman" panose="02020603050405020304" pitchFamily="18" charset="0"/>
              </a:rPr>
              <a:t> de él se abduce efectividad acumulada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K de individualidad (</a:t>
            </a:r>
            <a:r>
              <a:rPr lang="es-ES" sz="1400" dirty="0" err="1">
                <a:latin typeface="Calibri" panose="020F0502020204030204" pitchFamily="34" charset="0"/>
                <a:ea typeface="Calibri" panose="020F0502020204030204" pitchFamily="34" charset="0"/>
                <a:cs typeface="Times New Roman" panose="02020603050405020304" pitchFamily="18" charset="0"/>
              </a:rPr>
              <a:t>Bazin</a:t>
            </a:r>
            <a:r>
              <a:rPr lang="es-ES" sz="1400" dirty="0">
                <a:latin typeface="Calibri" panose="020F0502020204030204" pitchFamily="34" charset="0"/>
                <a:ea typeface="Calibri" panose="020F0502020204030204" pitchFamily="34" charset="0"/>
                <a:cs typeface="Times New Roman" panose="02020603050405020304" pitchFamily="18" charset="0"/>
              </a:rPr>
              <a:t>)</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pila cargada</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r>
              <a:rPr lang="es-ES" sz="1400" dirty="0">
                <a:latin typeface="Calibri" panose="020F0502020204030204" pitchFamily="34" charset="0"/>
                <a:ea typeface="Calibri" panose="020F0502020204030204" pitchFamily="34" charset="0"/>
                <a:cs typeface="Times New Roman" panose="02020603050405020304" pitchFamily="18" charset="0"/>
              </a:rPr>
              <a:t> </a:t>
            </a:r>
            <a:endParaRPr lang="es-CL" sz="1400" dirty="0">
              <a:latin typeface="Calibri" panose="020F0502020204030204" pitchFamily="34" charset="0"/>
              <a:ea typeface="Calibri" panose="020F0502020204030204" pitchFamily="34" charset="0"/>
              <a:cs typeface="Times New Roman" panose="02020603050405020304" pitchFamily="18" charset="0"/>
            </a:endParaRPr>
          </a:p>
          <a:p>
            <a:endParaRPr lang="es-C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n on New Ireland Art Malangan | Malanggan masks">
            <a:extLst>
              <a:ext uri="{FF2B5EF4-FFF2-40B4-BE49-F238E27FC236}">
                <a16:creationId xmlns:a16="http://schemas.microsoft.com/office/drawing/2014/main" id="{18BD2B95-F912-2818-5DAB-DC197BC759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443" y="745435"/>
            <a:ext cx="1477203" cy="5367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2331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obriand Islanders">
            <a:extLst>
              <a:ext uri="{FF2B5EF4-FFF2-40B4-BE49-F238E27FC236}">
                <a16:creationId xmlns:a16="http://schemas.microsoft.com/office/drawing/2014/main" id="{0B1B8F70-51A2-03AD-D691-628B188853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018" y="1946792"/>
            <a:ext cx="5681317" cy="426544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945CCD13-A78C-56AA-3F5D-B3F60A8B6936}"/>
              </a:ext>
            </a:extLst>
          </p:cNvPr>
          <p:cNvSpPr txBox="1"/>
          <p:nvPr/>
        </p:nvSpPr>
        <p:spPr>
          <a:xfrm>
            <a:off x="3154017" y="296304"/>
            <a:ext cx="5903844" cy="1200329"/>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Persona – objetos en </a:t>
            </a:r>
            <a:r>
              <a:rPr lang="es-ES" dirty="0" err="1">
                <a:latin typeface="Calibri" panose="020F0502020204030204" pitchFamily="34" charset="0"/>
                <a:ea typeface="Calibri" panose="020F0502020204030204" pitchFamily="34" charset="0"/>
                <a:cs typeface="Times New Roman" panose="02020603050405020304" pitchFamily="18" charset="0"/>
              </a:rPr>
              <a:t>kula</a:t>
            </a:r>
            <a:r>
              <a:rPr lang="es-ES" dirty="0">
                <a:latin typeface="Calibri" panose="020F0502020204030204" pitchFamily="34" charset="0"/>
                <a:ea typeface="Calibri" panose="020F0502020204030204" pitchFamily="34" charset="0"/>
                <a:cs typeface="Times New Roman" panose="02020603050405020304" pitchFamily="18" charset="0"/>
              </a:rPr>
              <a:t> = ser expandido y distribuido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Su NOMBRE PROPIO está vinculado con objetos que circulan</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Brazalete o collar no representa a persona / son esa persona</a:t>
            </a:r>
            <a:endParaRPr lang="es-CL"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3403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A4CE75-41AE-D4C1-CE05-93EDDB4B1E12}"/>
              </a:ext>
            </a:extLst>
          </p:cNvPr>
          <p:cNvSpPr txBox="1"/>
          <p:nvPr/>
        </p:nvSpPr>
        <p:spPr>
          <a:xfrm>
            <a:off x="2199861" y="276425"/>
            <a:ext cx="8080513" cy="1477328"/>
          </a:xfrm>
          <a:prstGeom prst="rect">
            <a:avLst/>
          </a:prstGeom>
          <a:noFill/>
        </p:spPr>
        <p:txBody>
          <a:bodyPr wrap="square">
            <a:spAutoFit/>
          </a:bodyPr>
          <a:lstStyle/>
          <a:p>
            <a:r>
              <a:rPr lang="es-ES" dirty="0">
                <a:latin typeface="Calibri" panose="020F0502020204030204" pitchFamily="34" charset="0"/>
                <a:ea typeface="Calibri" panose="020F0502020204030204" pitchFamily="34" charset="0"/>
                <a:cs typeface="Times New Roman" panose="02020603050405020304" pitchFamily="18" charset="0"/>
              </a:rPr>
              <a:t>Ej. Casa maorí  </a:t>
            </a:r>
            <a:r>
              <a:rPr lang="es-ES" i="1" dirty="0" err="1">
                <a:latin typeface="Calibri" panose="020F0502020204030204" pitchFamily="34" charset="0"/>
                <a:ea typeface="Calibri" panose="020F0502020204030204" pitchFamily="34" charset="0"/>
                <a:cs typeface="Times New Roman" panose="02020603050405020304" pitchFamily="18" charset="0"/>
              </a:rPr>
              <a:t>wharenui</a:t>
            </a:r>
            <a:r>
              <a:rPr lang="es-ES" i="1" dirty="0">
                <a:latin typeface="Calibri" panose="020F0502020204030204" pitchFamily="34" charset="0"/>
                <a:ea typeface="Calibri" panose="020F0502020204030204" pitchFamily="34" charset="0"/>
                <a:cs typeface="Times New Roman" panose="02020603050405020304" pitchFamily="18" charset="0"/>
              </a:rPr>
              <a:t> </a:t>
            </a:r>
            <a:r>
              <a:rPr lang="es-ES" dirty="0">
                <a:latin typeface="Calibri" panose="020F0502020204030204" pitchFamily="34" charset="0"/>
                <a:ea typeface="Calibri" panose="020F0502020204030204" pitchFamily="34" charset="0"/>
                <a:cs typeface="Times New Roman" panose="02020603050405020304" pitchFamily="18" charset="0"/>
                <a:sym typeface="Symbol" pitchFamily="2" charset="2"/>
              </a:rPr>
              <a:t></a:t>
            </a:r>
            <a:r>
              <a:rPr lang="es-ES" dirty="0">
                <a:latin typeface="Calibri" panose="020F0502020204030204" pitchFamily="34" charset="0"/>
                <a:ea typeface="Calibri" panose="020F0502020204030204" pitchFamily="34" charset="0"/>
                <a:cs typeface="Times New Roman" panose="02020603050405020304" pitchFamily="18" charset="0"/>
              </a:rPr>
              <a:t> monumento al ancestro o símbolo</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reconstrucción cuerpo del ancestro = lugar de ejercicio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índice de su agencia</a:t>
            </a:r>
            <a:endParaRPr lang="es-CL" dirty="0">
              <a:latin typeface="Calibri" panose="020F0502020204030204" pitchFamily="34" charset="0"/>
              <a:ea typeface="Calibri" panose="020F0502020204030204" pitchFamily="34" charset="0"/>
              <a:cs typeface="Times New Roman" panose="02020603050405020304" pitchFamily="18" charset="0"/>
            </a:endParaRPr>
          </a:p>
          <a:p>
            <a:r>
              <a:rPr lang="es-ES" dirty="0">
                <a:latin typeface="Calibri" panose="020F0502020204030204" pitchFamily="34" charset="0"/>
                <a:ea typeface="Calibri" panose="020F0502020204030204" pitchFamily="34" charset="0"/>
                <a:cs typeface="Times New Roman" panose="02020603050405020304" pitchFamily="18" charset="0"/>
              </a:rPr>
              <a:t> </a:t>
            </a:r>
          </a:p>
          <a:p>
            <a:r>
              <a:rPr lang="es-ES" dirty="0">
                <a:latin typeface="Calibri" panose="020F0502020204030204" pitchFamily="34" charset="0"/>
                <a:ea typeface="Calibri" panose="020F0502020204030204" pitchFamily="34" charset="0"/>
                <a:cs typeface="Times New Roman" panose="02020603050405020304" pitchFamily="18" charset="0"/>
              </a:rPr>
              <a:t>Ej. Animita</a:t>
            </a:r>
            <a:endParaRPr lang="es-CL" dirty="0"/>
          </a:p>
        </p:txBody>
      </p:sp>
      <p:pic>
        <p:nvPicPr>
          <p:cNvPr id="4" name="Picture 2">
            <a:extLst>
              <a:ext uri="{FF2B5EF4-FFF2-40B4-BE49-F238E27FC236}">
                <a16:creationId xmlns:a16="http://schemas.microsoft.com/office/drawing/2014/main" id="{539C885E-3019-C508-E661-6582DE1D37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939" y="1935576"/>
            <a:ext cx="4294100" cy="269350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ditional Maori house with carved frame, New Zealand 1850 Fotografía de  noticias - Getty Images">
            <a:extLst>
              <a:ext uri="{FF2B5EF4-FFF2-40B4-BE49-F238E27FC236}">
                <a16:creationId xmlns:a16="http://schemas.microsoft.com/office/drawing/2014/main" id="{85655CF2-5FD5-2731-220B-902856B73E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117" y="1935577"/>
            <a:ext cx="4040257" cy="2657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93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24000" y="440706"/>
            <a:ext cx="2934490" cy="3738823"/>
          </a:xfrm>
          <a:prstGeom prst="rect">
            <a:avLst/>
          </a:prstGeom>
        </p:spPr>
      </p:pic>
      <p:sp>
        <p:nvSpPr>
          <p:cNvPr id="3" name="CuadroTexto 2"/>
          <p:cNvSpPr txBox="1"/>
          <p:nvPr/>
        </p:nvSpPr>
        <p:spPr>
          <a:xfrm>
            <a:off x="1719138" y="4280238"/>
            <a:ext cx="1135046" cy="369332"/>
          </a:xfrm>
          <a:prstGeom prst="rect">
            <a:avLst/>
          </a:prstGeom>
          <a:noFill/>
        </p:spPr>
        <p:txBody>
          <a:bodyPr wrap="none" rtlCol="0">
            <a:spAutoFit/>
          </a:bodyPr>
          <a:lstStyle/>
          <a:p>
            <a:r>
              <a:rPr lang="es-ES" dirty="0"/>
              <a:t>M. </a:t>
            </a:r>
            <a:r>
              <a:rPr lang="es-ES" dirty="0" err="1"/>
              <a:t>Dargas</a:t>
            </a:r>
            <a:endParaRPr lang="es-ES" dirty="0"/>
          </a:p>
        </p:txBody>
      </p:sp>
      <p:pic>
        <p:nvPicPr>
          <p:cNvPr id="4" name="Imagen 3"/>
          <p:cNvPicPr>
            <a:picLocks noChangeAspect="1"/>
          </p:cNvPicPr>
          <p:nvPr/>
        </p:nvPicPr>
        <p:blipFill rotWithShape="1">
          <a:blip r:embed="rId3"/>
          <a:srcRect b="7106"/>
          <a:stretch/>
        </p:blipFill>
        <p:spPr>
          <a:xfrm>
            <a:off x="4677152" y="258910"/>
            <a:ext cx="2629469" cy="3920618"/>
          </a:xfrm>
          <a:prstGeom prst="rect">
            <a:avLst/>
          </a:prstGeom>
        </p:spPr>
      </p:pic>
      <p:sp>
        <p:nvSpPr>
          <p:cNvPr id="5" name="Rectángulo 4"/>
          <p:cNvSpPr/>
          <p:nvPr/>
        </p:nvSpPr>
        <p:spPr>
          <a:xfrm>
            <a:off x="3856578" y="4242713"/>
            <a:ext cx="4009431" cy="369332"/>
          </a:xfrm>
          <a:prstGeom prst="rect">
            <a:avLst/>
          </a:prstGeom>
        </p:spPr>
        <p:txBody>
          <a:bodyPr wrap="none">
            <a:spAutoFit/>
          </a:bodyPr>
          <a:lstStyle/>
          <a:p>
            <a:r>
              <a:rPr lang="es-ES_tradnl" dirty="0"/>
              <a:t>figura de proa de una piragua melanesia </a:t>
            </a:r>
            <a:endParaRPr lang="es-ES" dirty="0"/>
          </a:p>
        </p:txBody>
      </p:sp>
      <p:pic>
        <p:nvPicPr>
          <p:cNvPr id="6" name="Imagen 5"/>
          <p:cNvPicPr>
            <a:picLocks noChangeAspect="1"/>
          </p:cNvPicPr>
          <p:nvPr/>
        </p:nvPicPr>
        <p:blipFill>
          <a:blip r:embed="rId4"/>
          <a:stretch>
            <a:fillRect/>
          </a:stretch>
        </p:blipFill>
        <p:spPr>
          <a:xfrm>
            <a:off x="7815488" y="440705"/>
            <a:ext cx="2852512" cy="3802008"/>
          </a:xfrm>
          <a:prstGeom prst="rect">
            <a:avLst/>
          </a:prstGeom>
        </p:spPr>
      </p:pic>
      <p:sp>
        <p:nvSpPr>
          <p:cNvPr id="7" name="CuadroTexto 6"/>
          <p:cNvSpPr txBox="1"/>
          <p:nvPr/>
        </p:nvSpPr>
        <p:spPr>
          <a:xfrm>
            <a:off x="7998280" y="4894071"/>
            <a:ext cx="2669721" cy="369332"/>
          </a:xfrm>
          <a:prstGeom prst="rect">
            <a:avLst/>
          </a:prstGeom>
          <a:noFill/>
        </p:spPr>
        <p:txBody>
          <a:bodyPr wrap="none" rtlCol="0">
            <a:spAutoFit/>
          </a:bodyPr>
          <a:lstStyle/>
          <a:p>
            <a:r>
              <a:rPr lang="es-ES" dirty="0"/>
              <a:t>Picasso “babuino con cría”</a:t>
            </a:r>
          </a:p>
        </p:txBody>
      </p:sp>
    </p:spTree>
    <p:extLst>
      <p:ext uri="{BB962C8B-B14F-4D97-AF65-F5344CB8AC3E}">
        <p14:creationId xmlns:p14="http://schemas.microsoft.com/office/powerpoint/2010/main" val="1046267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514600" y="736600"/>
            <a:ext cx="7162800" cy="5372100"/>
          </a:xfrm>
          <a:prstGeom prst="rect">
            <a:avLst/>
          </a:prstGeom>
        </p:spPr>
      </p:pic>
    </p:spTree>
    <p:extLst>
      <p:ext uri="{BB962C8B-B14F-4D97-AF65-F5344CB8AC3E}">
        <p14:creationId xmlns:p14="http://schemas.microsoft.com/office/powerpoint/2010/main" val="381504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60AF35A-C20A-267C-F44F-E1CA447FEDDF}"/>
              </a:ext>
            </a:extLst>
          </p:cNvPr>
          <p:cNvSpPr txBox="1"/>
          <p:nvPr/>
        </p:nvSpPr>
        <p:spPr>
          <a:xfrm>
            <a:off x="5313405" y="2681416"/>
            <a:ext cx="7092807" cy="584775"/>
          </a:xfrm>
          <a:prstGeom prst="rect">
            <a:avLst/>
          </a:prstGeom>
          <a:noFill/>
        </p:spPr>
        <p:txBody>
          <a:bodyPr wrap="square" rtlCol="0">
            <a:spAutoFit/>
          </a:bodyPr>
          <a:lstStyle/>
          <a:p>
            <a:r>
              <a:rPr lang="es-CL" sz="3200" dirty="0" err="1"/>
              <a:t>Simondon</a:t>
            </a:r>
            <a:endParaRPr lang="es-CL" sz="3200" dirty="0"/>
          </a:p>
        </p:txBody>
      </p:sp>
    </p:spTree>
    <p:extLst>
      <p:ext uri="{BB962C8B-B14F-4D97-AF65-F5344CB8AC3E}">
        <p14:creationId xmlns:p14="http://schemas.microsoft.com/office/powerpoint/2010/main" val="49219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97347"/>
            <a:ext cx="4572000" cy="6463309"/>
          </a:xfrm>
          <a:prstGeom prst="rect">
            <a:avLst/>
          </a:prstGeom>
        </p:spPr>
        <p:txBody>
          <a:bodyPr>
            <a:spAutoFit/>
          </a:bodyPr>
          <a:lstStyle/>
          <a:p>
            <a:r>
              <a:rPr lang="es-ES_tradnl" dirty="0"/>
              <a:t>El universo mágico está estructurado según la organización más primitiva y arraigada: la de la </a:t>
            </a:r>
            <a:r>
              <a:rPr lang="es-ES_tradnl" dirty="0" err="1"/>
              <a:t>reticulación</a:t>
            </a:r>
            <a:r>
              <a:rPr lang="es-ES_tradnl" dirty="0"/>
              <a:t> del mundo en lugares privilegiados y en momentos privilegiados. Un lugar privilegiado, un lugar que tiene un poder, es aquel que drena a través suyo la fuerza y la eficacia del área que delimita; resume y contiene la fuerza de una masa compacta de realidad; la resume y la gobierna, tal como un lugar elevado gobierna y domina un paraje; el pico elevado es señor de la montaña, como el lugar más impenetrable del bosque es aquel en que reside toda su realidad. De esta forma el mundo mágico está hecho de una red de lugares y de cosas que tienen un poder y que están vinculadas a las otras cosas y a los otros lugares que también tienen un poder.</a:t>
            </a:r>
          </a:p>
          <a:p>
            <a:r>
              <a:rPr lang="es-ES" dirty="0" err="1"/>
              <a:t>Simondon</a:t>
            </a:r>
            <a:r>
              <a:rPr lang="es-ES" dirty="0"/>
              <a:t>, Gilbert 1969, </a:t>
            </a:r>
            <a:r>
              <a:rPr lang="es-ES" i="1" dirty="0"/>
              <a:t>Le </a:t>
            </a:r>
            <a:r>
              <a:rPr lang="es-ES" i="1" dirty="0" err="1"/>
              <a:t>mode</a:t>
            </a:r>
            <a:r>
              <a:rPr lang="es-ES" i="1" dirty="0"/>
              <a:t> </a:t>
            </a:r>
            <a:r>
              <a:rPr lang="es-ES" i="1" dirty="0" err="1"/>
              <a:t>d’existence</a:t>
            </a:r>
            <a:r>
              <a:rPr lang="es-ES" i="1" dirty="0"/>
              <a:t> des </a:t>
            </a:r>
            <a:r>
              <a:rPr lang="es-ES" i="1" dirty="0" err="1"/>
              <a:t>objets</a:t>
            </a:r>
            <a:r>
              <a:rPr lang="es-ES" i="1" dirty="0"/>
              <a:t> </a:t>
            </a:r>
            <a:r>
              <a:rPr lang="es-ES" i="1" dirty="0" err="1"/>
              <a:t>techniques</a:t>
            </a:r>
            <a:r>
              <a:rPr lang="es-ES" dirty="0"/>
              <a:t>, París: </a:t>
            </a:r>
            <a:r>
              <a:rPr lang="es-ES" dirty="0" err="1"/>
              <a:t>Aubier</a:t>
            </a:r>
            <a:r>
              <a:rPr lang="es-ES" dirty="0"/>
              <a:t>-Montaigne, p. 164-165. </a:t>
            </a:r>
            <a:r>
              <a:rPr lang="es-ES" dirty="0" err="1"/>
              <a:t>Simondon</a:t>
            </a:r>
            <a:r>
              <a:rPr lang="es-ES" dirty="0"/>
              <a:t>, Gilbert 2007, </a:t>
            </a:r>
            <a:r>
              <a:rPr lang="es-ES" i="1" dirty="0"/>
              <a:t>El modo de existencia de los objetos técnicos, </a:t>
            </a:r>
            <a:r>
              <a:rPr lang="es-ES" dirty="0"/>
              <a:t>Buenos Aires: Prometeo, p. 182 (traducción modificada).</a:t>
            </a:r>
            <a:endParaRPr lang="es-ES_tradnl" dirty="0"/>
          </a:p>
        </p:txBody>
      </p:sp>
    </p:spTree>
    <p:extLst>
      <p:ext uri="{BB962C8B-B14F-4D97-AF65-F5344CB8AC3E}">
        <p14:creationId xmlns:p14="http://schemas.microsoft.com/office/powerpoint/2010/main" val="2173337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66507" y="728300"/>
            <a:ext cx="8149918" cy="4524316"/>
          </a:xfrm>
          <a:prstGeom prst="rect">
            <a:avLst/>
          </a:prstGeom>
        </p:spPr>
        <p:txBody>
          <a:bodyPr wrap="square">
            <a:spAutoFit/>
          </a:bodyPr>
          <a:lstStyle/>
          <a:p>
            <a:r>
              <a:rPr lang="es-ES_tradnl" dirty="0"/>
              <a:t>los puntos-clave se objetivan, conservan sólo los caracteres funcionales de mediación, se convierten en instrumentales, móviles, capaces de eficiencia en cualquier lugar y en cualquier momento: en cuanto que figura, </a:t>
            </a:r>
            <a:r>
              <a:rPr lang="es-ES_tradnl" i="1" dirty="0"/>
              <a:t>los puntos-clave, desprendidos del fondo donde eran la clave, se convierten en objetos técnicos, transportables y abstractos respecto del medio. Al mismo tiempo, los puntos-clave pierden su </a:t>
            </a:r>
            <a:r>
              <a:rPr lang="es-ES_tradnl" i="1" dirty="0" err="1"/>
              <a:t>reticulación</a:t>
            </a:r>
            <a:r>
              <a:rPr lang="es-ES_tradnl" i="1" dirty="0"/>
              <a:t> mutua y su poder de influencia a distancia sobre la realidad que los rodeaba; como objetos técnicos, no tienen más que una acción por contacto, punto por punto, instante por instante. </a:t>
            </a:r>
            <a:r>
              <a:rPr lang="es-ES_tradnl" dirty="0"/>
              <a:t>Esta ruptura de la red de los puntos-clave libera los caracteres de fondo que, a su tumo, se desprenden de su propio fondo, estrechamente cualitativo y concreto, para planear sobre todo el universo, en todo el espacio y en toda la duración, bajo la forma de poderes y de fuerzas desprendidas, por encima del mundo. Mientras que los puntos-clave se objetivan bajo la forma de herramientas y de instrumentos concretizados, los poderes de fondo se subjetivan personificándose bajó la forma de lo divino y de lo sagrado (dioses, héroes, sacerdotes).</a:t>
            </a:r>
          </a:p>
          <a:p>
            <a:r>
              <a:rPr lang="es-ES_tradnl" dirty="0" err="1"/>
              <a:t>Op</a:t>
            </a:r>
            <a:r>
              <a:rPr lang="es-ES_tradnl" dirty="0"/>
              <a:t>. cit. p. 185. Mis cursivas.</a:t>
            </a:r>
          </a:p>
        </p:txBody>
      </p:sp>
    </p:spTree>
    <p:extLst>
      <p:ext uri="{BB962C8B-B14F-4D97-AF65-F5344CB8AC3E}">
        <p14:creationId xmlns:p14="http://schemas.microsoft.com/office/powerpoint/2010/main" val="1250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10000" y="1720840"/>
            <a:ext cx="4572000" cy="3416320"/>
          </a:xfrm>
          <a:prstGeom prst="rect">
            <a:avLst/>
          </a:prstGeom>
        </p:spPr>
        <p:txBody>
          <a:bodyPr>
            <a:spAutoFit/>
          </a:bodyPr>
          <a:lstStyle/>
          <a:p>
            <a:r>
              <a:rPr lang="es-ES_tradnl" dirty="0"/>
              <a:t>La impresión estética implica sentimiento de la perfección completa de un acto, perfección que le da objetivamente un resplandor y una autoridad por la cual se convierte en un punto destacable de la realidad vivida, un nudo de la realidad experimentada. Este acto se convierte en un punto destacable de la red de la vida humana inserta en el mundo; de este punto destacable a los demás se crea un parentesco superior que reconstituye un análogo de la red mágica del universo.</a:t>
            </a:r>
          </a:p>
          <a:p>
            <a:r>
              <a:rPr lang="en-US" dirty="0"/>
              <a:t>Op. cit. p. 198-199.</a:t>
            </a:r>
            <a:endParaRPr lang="es-ES_tradnl" dirty="0"/>
          </a:p>
        </p:txBody>
      </p:sp>
    </p:spTree>
    <p:extLst>
      <p:ext uri="{BB962C8B-B14F-4D97-AF65-F5344CB8AC3E}">
        <p14:creationId xmlns:p14="http://schemas.microsoft.com/office/powerpoint/2010/main" val="5375200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694</Words>
  <Application>Microsoft Macintosh PowerPoint</Application>
  <PresentationFormat>Panorámica</PresentationFormat>
  <Paragraphs>36</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Andre Menard Poupin (menard)</dc:creator>
  <cp:lastModifiedBy>Andre Menard Poupin (menard)</cp:lastModifiedBy>
  <cp:revision>1</cp:revision>
  <dcterms:created xsi:type="dcterms:W3CDTF">2023-11-13T15:04:13Z</dcterms:created>
  <dcterms:modified xsi:type="dcterms:W3CDTF">2023-11-13T15:04:40Z</dcterms:modified>
</cp:coreProperties>
</file>