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8"/>
  </p:notesMasterIdLst>
  <p:sldIdLst>
    <p:sldId id="256" r:id="rId2"/>
    <p:sldId id="257" r:id="rId3"/>
    <p:sldId id="259" r:id="rId4"/>
    <p:sldId id="260" r:id="rId5"/>
    <p:sldId id="264" r:id="rId6"/>
    <p:sldId id="282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4" r:id="rId17"/>
    <p:sldId id="276" r:id="rId18"/>
    <p:sldId id="277" r:id="rId19"/>
    <p:sldId id="279" r:id="rId20"/>
    <p:sldId id="280" r:id="rId21"/>
    <p:sldId id="281" r:id="rId22"/>
    <p:sldId id="310" r:id="rId23"/>
    <p:sldId id="283" r:id="rId24"/>
    <p:sldId id="284" r:id="rId25"/>
    <p:sldId id="285" r:id="rId26"/>
    <p:sldId id="287" r:id="rId27"/>
    <p:sldId id="288" r:id="rId28"/>
    <p:sldId id="289" r:id="rId29"/>
    <p:sldId id="292" r:id="rId30"/>
    <p:sldId id="291" r:id="rId31"/>
    <p:sldId id="293" r:id="rId32"/>
    <p:sldId id="294" r:id="rId33"/>
    <p:sldId id="295" r:id="rId34"/>
    <p:sldId id="302" r:id="rId35"/>
    <p:sldId id="301" r:id="rId36"/>
    <p:sldId id="296" r:id="rId37"/>
    <p:sldId id="297" r:id="rId38"/>
    <p:sldId id="304" r:id="rId39"/>
    <p:sldId id="305" r:id="rId40"/>
    <p:sldId id="303" r:id="rId41"/>
    <p:sldId id="299" r:id="rId42"/>
    <p:sldId id="300" r:id="rId43"/>
    <p:sldId id="306" r:id="rId44"/>
    <p:sldId id="307" r:id="rId45"/>
    <p:sldId id="308" r:id="rId46"/>
    <p:sldId id="309" r:id="rId4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45"/>
  </p:normalViewPr>
  <p:slideViewPr>
    <p:cSldViewPr>
      <p:cViewPr varScale="1">
        <p:scale>
          <a:sx n="102" d="100"/>
          <a:sy n="102" d="100"/>
        </p:scale>
        <p:origin x="4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6EC60-32D9-4772-951F-CE7FC9E943E6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4AC7C-F1E1-4172-8D02-322DAE49DA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63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89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200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72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34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3199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102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29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488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12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46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26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394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36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62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683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54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18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E850C4-D2D8-4B45-A9CD-993738CE2668}" type="datetimeFigureOut">
              <a:rPr lang="es-CL" smtClean="0"/>
              <a:t>04-09-20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96F88E-3EC7-409E-90C5-0EC2E6968F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554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La metodología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Pablo Reyes</a:t>
            </a:r>
          </a:p>
        </p:txBody>
      </p:sp>
    </p:spTree>
    <p:extLst>
      <p:ext uri="{BB962C8B-B14F-4D97-AF65-F5344CB8AC3E}">
        <p14:creationId xmlns:p14="http://schemas.microsoft.com/office/powerpoint/2010/main" val="225196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Estudios etnográfico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Estos diseños buscan describir y analizar ideas, creencias, significados, conocimientos y practicas de grupos, culturas y comunidades. </a:t>
            </a:r>
          </a:p>
          <a:p>
            <a:r>
              <a:rPr lang="es-ES" dirty="0" err="1"/>
              <a:t>Alvarez-Gayou</a:t>
            </a:r>
            <a:r>
              <a:rPr lang="es-ES" dirty="0"/>
              <a:t> (2003) considera que el propósito de la investigación etnográfica es describir y analizar lo que las personas de un sitio, estrato o contexto determinado hacen usualmente.</a:t>
            </a:r>
          </a:p>
          <a:p>
            <a:r>
              <a:rPr lang="es-ES" dirty="0"/>
              <a:t>Los significados que le dan a ese comportamiento realizado bajo circunstancias comunes o especiales, y presentan los resultados de manera que se resalten las regularidades que implica un proceso cultural.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05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Diseños narrativos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420888"/>
            <a:ext cx="9481118" cy="410445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En los diseños narrativos el investigador recolecta datos sobre las historias de vida y experiencias de determinadas personas para describirlas y analizarlas. Son de interés las personas en sí mismas y su entorno.</a:t>
            </a:r>
          </a:p>
          <a:p>
            <a:r>
              <a:rPr lang="es-ES" dirty="0" err="1"/>
              <a:t>Creswell</a:t>
            </a:r>
            <a:r>
              <a:rPr lang="es-ES" dirty="0"/>
              <a:t> (2005) señala que el diseño narrativo en diversas ocasiones es un esquema de investigación, pero también es una forma de intervención, ya que el contar una historia ayuda a procesar cuestiones que no estaban claras.</a:t>
            </a:r>
          </a:p>
          <a:p>
            <a:r>
              <a:rPr lang="es-ES" dirty="0"/>
              <a:t>Los datos se obtienen de autobiografías, biografías, entrevistas, documentos, artefactos y materiales personales y testimonios (que en ocasiones se encuentran en cartas, diarios, artículos en la prensa, grabaciones radiofónicas y televisivas, entre otros).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067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Diseños narrativos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Pueden referirse a: </a:t>
            </a:r>
          </a:p>
          <a:p>
            <a:pPr lvl="1"/>
            <a:r>
              <a:rPr lang="es-ES" dirty="0"/>
              <a:t>Toda la historia de la vida de una persona o grupo.</a:t>
            </a:r>
          </a:p>
          <a:p>
            <a:pPr lvl="1"/>
            <a:r>
              <a:rPr lang="es-ES" dirty="0"/>
              <a:t>Un pasaje o época de dicha historia de vida.</a:t>
            </a:r>
          </a:p>
          <a:p>
            <a:pPr lvl="1"/>
            <a:r>
              <a:rPr lang="es-ES" dirty="0"/>
              <a:t>Uno o varios episodios. </a:t>
            </a:r>
          </a:p>
          <a:p>
            <a:r>
              <a:rPr lang="es-ES" dirty="0"/>
              <a:t>El investigador analiza diversas cuestiones: la historia de vida, pasaje o acontecimiento(s) en sí; el ambiente (tiempo y lugar) en el cual vivió́ la persona o grupo, o sucedieron los hechos; las interacciones, la secuencia de eventos y los resultados. </a:t>
            </a:r>
          </a:p>
        </p:txBody>
      </p:sp>
    </p:spTree>
    <p:extLst>
      <p:ext uri="{BB962C8B-B14F-4D97-AF65-F5344CB8AC3E}">
        <p14:creationId xmlns:p14="http://schemas.microsoft.com/office/powerpoint/2010/main" val="11528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Diseños narrativos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Mertens</a:t>
            </a:r>
            <a:r>
              <a:rPr lang="es-ES" dirty="0"/>
              <a:t> (2005) divide a los estudios narrativos en:</a:t>
            </a:r>
          </a:p>
          <a:p>
            <a:pPr lvl="1"/>
            <a:r>
              <a:rPr lang="es-ES" b="1" dirty="0"/>
              <a:t>De tópicos</a:t>
            </a:r>
            <a:r>
              <a:rPr lang="es-ES" dirty="0"/>
              <a:t> (enfocados en una temática, suceso o fenómeno); </a:t>
            </a:r>
          </a:p>
          <a:p>
            <a:pPr lvl="1"/>
            <a:r>
              <a:rPr lang="es-ES" b="1" dirty="0"/>
              <a:t>Biográficos</a:t>
            </a:r>
            <a:r>
              <a:rPr lang="es-ES" dirty="0"/>
              <a:t>: De una persona, grupo o comunidad; sin incluir la narración de los participantes “en vivo”, ya sea porque fallecieron o no recuerdan a causa de su edad avanzada o enfermedad, o son inaccesibles).</a:t>
            </a:r>
          </a:p>
          <a:p>
            <a:pPr lvl="1"/>
            <a:r>
              <a:rPr lang="es-ES" b="1" dirty="0"/>
              <a:t>Autobiográficos</a:t>
            </a:r>
            <a:r>
              <a:rPr lang="es-ES" dirty="0"/>
              <a:t> : de una persona, grupo o comunidad incluyendo testimonios orales “en vivo” de los actores participantes.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72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Diseños de investigación-acción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1360" y="2420888"/>
            <a:ext cx="9601196" cy="3600400"/>
          </a:xfrm>
        </p:spPr>
        <p:txBody>
          <a:bodyPr>
            <a:normAutofit fontScale="92500"/>
          </a:bodyPr>
          <a:lstStyle/>
          <a:p>
            <a:r>
              <a:rPr lang="es-ES" dirty="0"/>
              <a:t>La finalidad de la I-A es resolver problemas cotidianos e inmediatos, y mejorar practicas concretas. Su propósito fundamental se centra en aportar información que guíe la toma de decisiones para programas, procesos y reformas estructurales.</a:t>
            </a:r>
          </a:p>
          <a:p>
            <a:r>
              <a:rPr lang="es-ES" dirty="0"/>
              <a:t>Los pilares sobre los cuales se fundamentan los diseños de I-A son: </a:t>
            </a:r>
          </a:p>
          <a:p>
            <a:pPr lvl="1"/>
            <a:r>
              <a:rPr lang="es-ES" dirty="0"/>
              <a:t>Los participantes que están viviendo un problema son los que están mejor capacitados para abordarlo en un entorno naturalista. </a:t>
            </a:r>
          </a:p>
          <a:p>
            <a:pPr lvl="1"/>
            <a:r>
              <a:rPr lang="es-ES" dirty="0"/>
              <a:t>La conducta de estas personas está influida de manera importante por el entorno natural en que se encuentran. </a:t>
            </a:r>
          </a:p>
          <a:p>
            <a:pPr lvl="1"/>
            <a:r>
              <a:rPr lang="es-ES" dirty="0"/>
              <a:t>La metodología cualitativa es la mejor para el estudio de los entornos naturalistas. </a:t>
            </a:r>
          </a:p>
        </p:txBody>
      </p:sp>
    </p:spTree>
    <p:extLst>
      <p:ext uri="{BB962C8B-B14F-4D97-AF65-F5344CB8AC3E}">
        <p14:creationId xmlns:p14="http://schemas.microsoft.com/office/powerpoint/2010/main" val="63258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Diseños de investigación-acción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Las tres etapas de la I-A son: </a:t>
            </a:r>
          </a:p>
          <a:p>
            <a:pPr lvl="1"/>
            <a:r>
              <a:rPr lang="es-ES" dirty="0"/>
              <a:t>Observar : construir un bosquejo del problema y recolectar datos. </a:t>
            </a:r>
          </a:p>
          <a:p>
            <a:pPr lvl="1"/>
            <a:r>
              <a:rPr lang="es-ES" dirty="0"/>
              <a:t>Pensar : analizar e interpretar. </a:t>
            </a:r>
          </a:p>
          <a:p>
            <a:pPr lvl="1"/>
            <a:r>
              <a:rPr lang="es-ES" dirty="0"/>
              <a:t>Actuar : resolver problemas e implementar mejoras. </a:t>
            </a:r>
          </a:p>
          <a:p>
            <a:r>
              <a:rPr lang="es-ES" dirty="0"/>
              <a:t>Estas etapas se dan de una manera cíclica, una y otra vez, hasta que el problema es resuelto, el cambio se logra o la mejora se introduce satisfactoriamente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Muestreo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830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Elementos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564904"/>
            <a:ext cx="9601196" cy="3816424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100" dirty="0">
                <a:solidFill>
                  <a:srgbClr val="000000"/>
                </a:solidFill>
                <a:latin typeface="Calibri"/>
                <a:cs typeface="Calibri"/>
              </a:rPr>
              <a:t>Definir la </a:t>
            </a:r>
            <a:r>
              <a:rPr lang="es-ES" sz="3100" b="1" dirty="0">
                <a:solidFill>
                  <a:srgbClr val="000000"/>
                </a:solidFill>
                <a:latin typeface="Calibri"/>
                <a:cs typeface="Calibri"/>
              </a:rPr>
              <a:t>unidad de muestreo</a:t>
            </a:r>
            <a:r>
              <a:rPr lang="es-ES" sz="3100" dirty="0">
                <a:solidFill>
                  <a:srgbClr val="000000"/>
                </a:solidFill>
                <a:latin typeface="Calibri"/>
                <a:cs typeface="Calibri"/>
              </a:rPr>
              <a:t> (contextos, personas-actores, eventos, procesos-actividades-programas, procesos terapéuticos)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100" dirty="0">
                <a:solidFill>
                  <a:srgbClr val="000000"/>
                </a:solidFill>
                <a:latin typeface="Calibri"/>
                <a:cs typeface="Calibri"/>
              </a:rPr>
              <a:t>Delimitar el </a:t>
            </a:r>
            <a:r>
              <a:rPr lang="es-ES" sz="3100" b="1" dirty="0">
                <a:solidFill>
                  <a:srgbClr val="000000"/>
                </a:solidFill>
                <a:latin typeface="Calibri"/>
                <a:cs typeface="Calibri"/>
              </a:rPr>
              <a:t>foco de la investigación</a:t>
            </a:r>
            <a:r>
              <a:rPr lang="es-ES" sz="3100" dirty="0">
                <a:solidFill>
                  <a:srgbClr val="000000"/>
                </a:solidFill>
                <a:latin typeface="Calibri"/>
                <a:cs typeface="Calibri"/>
              </a:rPr>
              <a:t> y sus límites.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100" dirty="0">
                <a:solidFill>
                  <a:srgbClr val="000000"/>
                </a:solidFill>
                <a:latin typeface="Calibri"/>
                <a:cs typeface="Calibri"/>
              </a:rPr>
              <a:t>Se debe indicar primariamente criterios de inclusión y exclusión.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100" dirty="0">
                <a:solidFill>
                  <a:srgbClr val="000000"/>
                </a:solidFill>
                <a:latin typeface="Calibri"/>
                <a:cs typeface="Calibri"/>
              </a:rPr>
              <a:t>Decidir la </a:t>
            </a:r>
            <a:r>
              <a:rPr lang="es-ES" sz="3100" b="1" dirty="0">
                <a:solidFill>
                  <a:srgbClr val="000000"/>
                </a:solidFill>
                <a:latin typeface="Calibri"/>
                <a:cs typeface="Calibri"/>
              </a:rPr>
              <a:t>estrategia de muestreo</a:t>
            </a:r>
            <a:r>
              <a:rPr lang="es-ES" sz="31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100" dirty="0">
                <a:solidFill>
                  <a:srgbClr val="000000"/>
                </a:solidFill>
                <a:latin typeface="Calibri"/>
                <a:cs typeface="Calibri"/>
              </a:rPr>
              <a:t>Estudiar la </a:t>
            </a:r>
            <a:r>
              <a:rPr lang="es-ES" sz="3100" b="1" dirty="0">
                <a:solidFill>
                  <a:srgbClr val="000000"/>
                </a:solidFill>
                <a:latin typeface="Calibri"/>
                <a:cs typeface="Calibri"/>
              </a:rPr>
              <a:t>factibilidad</a:t>
            </a:r>
            <a:r>
              <a:rPr lang="es-ES" sz="3100" dirty="0">
                <a:solidFill>
                  <a:srgbClr val="000000"/>
                </a:solidFill>
                <a:latin typeface="Calibri"/>
                <a:cs typeface="Calibri"/>
              </a:rPr>
              <a:t> de la muestra diseñada.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100" dirty="0">
                <a:solidFill>
                  <a:srgbClr val="000000"/>
                </a:solidFill>
                <a:latin typeface="Calibri"/>
                <a:cs typeface="Calibri"/>
              </a:rPr>
              <a:t>Determinar </a:t>
            </a:r>
            <a:r>
              <a:rPr lang="es-ES" sz="3100" b="1" dirty="0">
                <a:solidFill>
                  <a:srgbClr val="000000"/>
                </a:solidFill>
                <a:latin typeface="Calibri"/>
                <a:cs typeface="Calibri"/>
              </a:rPr>
              <a:t>aspectos éticos </a:t>
            </a:r>
            <a:r>
              <a:rPr lang="es-ES" sz="3100" dirty="0">
                <a:solidFill>
                  <a:srgbClr val="000000"/>
                </a:solidFill>
                <a:latin typeface="Calibri"/>
                <a:cs typeface="Calibri"/>
              </a:rPr>
              <a:t>del diseño </a:t>
            </a:r>
            <a:r>
              <a:rPr lang="es-ES" sz="3100" dirty="0" err="1">
                <a:solidFill>
                  <a:srgbClr val="000000"/>
                </a:solidFill>
                <a:latin typeface="Calibri"/>
                <a:cs typeface="Calibri"/>
              </a:rPr>
              <a:t>muestral</a:t>
            </a:r>
            <a:r>
              <a:rPr lang="es-ES" sz="31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s-CL" sz="31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Lógica del muestreo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El muestreo no sigue finalidades estadísticas (seleccionar un grupo “representativo” de la población).</a:t>
            </a:r>
          </a:p>
          <a:p>
            <a:r>
              <a:rPr lang="es-ES" dirty="0"/>
              <a:t>El muestreo sigue principios mayoritariamente teóricos, se habla entonces de generalización analítica (Yin, 2003).</a:t>
            </a:r>
          </a:p>
          <a:p>
            <a:r>
              <a:rPr lang="es-ES" dirty="0"/>
              <a:t>Se busca entonces generar una muestra que permita “producir teoría” y de manera “densa” o “saturada” (saturación teórica).</a:t>
            </a:r>
          </a:p>
        </p:txBody>
      </p:sp>
    </p:spTree>
    <p:extLst>
      <p:ext uri="{BB962C8B-B14F-4D97-AF65-F5344CB8AC3E}">
        <p14:creationId xmlns:p14="http://schemas.microsoft.com/office/powerpoint/2010/main" val="389326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Tipología de muestreo y estrategias de muestreo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>
                <a:latin typeface="Garamond" panose="02020404030301010803" pitchFamily="18" charset="0"/>
                <a:cs typeface="Calibri"/>
              </a:rPr>
              <a:t>Muestreo</a:t>
            </a:r>
            <a:r>
              <a:rPr lang="es-ES" sz="2000" b="1" dirty="0">
                <a:latin typeface="Garamond" panose="02020404030301010803" pitchFamily="18" charset="0"/>
                <a:cs typeface="Calibri"/>
              </a:rPr>
              <a:t> intencional o deliberado (teórico también)</a:t>
            </a:r>
            <a:r>
              <a:rPr lang="es-ES" sz="2000" dirty="0">
                <a:latin typeface="Garamond" panose="02020404030301010803" pitchFamily="18" charset="0"/>
                <a:cs typeface="Calibri"/>
              </a:rPr>
              <a:t>: </a:t>
            </a:r>
          </a:p>
          <a:p>
            <a:pPr lvl="1"/>
            <a:r>
              <a:rPr lang="es-ES" dirty="0">
                <a:latin typeface="Garamond" panose="02020404030301010803" pitchFamily="18" charset="0"/>
                <a:cs typeface="Calibri"/>
              </a:rPr>
              <a:t> Según un constructo teórico.</a:t>
            </a:r>
          </a:p>
          <a:p>
            <a:pPr lvl="1"/>
            <a:r>
              <a:rPr lang="es-ES" dirty="0">
                <a:latin typeface="Garamond" panose="02020404030301010803" pitchFamily="18" charset="0"/>
                <a:cs typeface="Calibri"/>
              </a:rPr>
              <a:t> Siguiendo tipologías o perfiles definidos conceptualmente.  </a:t>
            </a:r>
            <a:endParaRPr lang="es-CL" dirty="0">
              <a:latin typeface="Garamond" panose="02020404030301010803" pitchFamily="18" charset="0"/>
              <a:cs typeface="Calibri"/>
            </a:endParaRPr>
          </a:p>
          <a:p>
            <a:pPr lvl="0">
              <a:defRPr/>
            </a:pPr>
            <a:r>
              <a:rPr lang="es-ES" sz="2000" b="1" dirty="0">
                <a:latin typeface="Garamond" panose="02020404030301010803" pitchFamily="18" charset="0"/>
                <a:cs typeface="Calibri"/>
              </a:rPr>
              <a:t>Muestreo por conveniencia (</a:t>
            </a:r>
            <a:r>
              <a:rPr lang="es-ES" sz="2000" b="1" dirty="0" err="1">
                <a:latin typeface="Garamond" panose="02020404030301010803" pitchFamily="18" charset="0"/>
                <a:cs typeface="Calibri"/>
              </a:rPr>
              <a:t>opinático</a:t>
            </a:r>
            <a:r>
              <a:rPr lang="es-ES" sz="2000" b="1" dirty="0">
                <a:latin typeface="Garamond" panose="02020404030301010803" pitchFamily="18" charset="0"/>
                <a:cs typeface="Calibri"/>
              </a:rPr>
              <a:t>)</a:t>
            </a:r>
            <a:r>
              <a:rPr lang="es-ES" sz="2000" dirty="0">
                <a:latin typeface="Garamond" panose="02020404030301010803" pitchFamily="18" charset="0"/>
                <a:cs typeface="Calibri"/>
              </a:rPr>
              <a:t>: </a:t>
            </a:r>
          </a:p>
          <a:p>
            <a:pPr lvl="1">
              <a:defRPr/>
            </a:pPr>
            <a:r>
              <a:rPr lang="es-ES" dirty="0">
                <a:latin typeface="Garamond" panose="02020404030301010803" pitchFamily="18" charset="0"/>
                <a:cs typeface="Calibri"/>
              </a:rPr>
              <a:t>Seleccionado aquellos casos de más fácil acceso</a:t>
            </a:r>
          </a:p>
          <a:p>
            <a:pPr lvl="1">
              <a:defRPr/>
            </a:pPr>
            <a:r>
              <a:rPr lang="es-ES" dirty="0">
                <a:latin typeface="Garamond" panose="02020404030301010803" pitchFamily="18" charset="0"/>
                <a:cs typeface="Calibri"/>
              </a:rPr>
              <a:t>Criterios pragmáticos y de factibilidad, contactos, acceso</a:t>
            </a:r>
          </a:p>
          <a:p>
            <a:pPr lvl="1">
              <a:defRPr/>
            </a:pPr>
            <a:r>
              <a:rPr lang="es-ES" dirty="0">
                <a:latin typeface="Garamond" panose="02020404030301010803" pitchFamily="18" charset="0"/>
                <a:cs typeface="Calibri"/>
              </a:rPr>
              <a:t>El constructo teórico es más débil.</a:t>
            </a:r>
            <a:endParaRPr lang="es-CL" dirty="0">
              <a:latin typeface="Garamond" panose="02020404030301010803" pitchFamily="18" charset="0"/>
              <a:cs typeface="Calibri"/>
            </a:endParaRPr>
          </a:p>
          <a:p>
            <a:endParaRPr lang="es-E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4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Definición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La metodología consiste en la toma de posición respecto de:</a:t>
            </a:r>
          </a:p>
          <a:p>
            <a:pPr lvl="1"/>
            <a:r>
              <a:rPr lang="es-CL" dirty="0"/>
              <a:t>Cuáles son los alcances y supuestos epistemológicos de base de esta investigación (</a:t>
            </a:r>
            <a:r>
              <a:rPr lang="es-CL" b="1" dirty="0">
                <a:solidFill>
                  <a:srgbClr val="FF0000"/>
                </a:solidFill>
              </a:rPr>
              <a:t>Diseño</a:t>
            </a:r>
            <a:r>
              <a:rPr lang="es-CL" dirty="0"/>
              <a:t>)</a:t>
            </a:r>
          </a:p>
          <a:p>
            <a:pPr lvl="1"/>
            <a:r>
              <a:rPr lang="es-CL" dirty="0"/>
              <a:t>Cómo se desarrollará el proceso de recogida (</a:t>
            </a:r>
            <a:r>
              <a:rPr lang="es-CL" b="1" dirty="0">
                <a:solidFill>
                  <a:srgbClr val="FF0000"/>
                </a:solidFill>
              </a:rPr>
              <a:t>Participantes e Estrategia de recolección de datos</a:t>
            </a:r>
            <a:r>
              <a:rPr lang="es-CL" dirty="0"/>
              <a:t>) y de análisis (</a:t>
            </a:r>
            <a:r>
              <a:rPr lang="es-CL" b="1" dirty="0">
                <a:solidFill>
                  <a:srgbClr val="FF0000"/>
                </a:solidFill>
              </a:rPr>
              <a:t>Análisis de datos</a:t>
            </a:r>
            <a:r>
              <a:rPr lang="es-CL" dirty="0"/>
              <a:t>) de los datos.</a:t>
            </a:r>
          </a:p>
          <a:p>
            <a:pPr lvl="1"/>
            <a:r>
              <a:rPr lang="es-CL" dirty="0"/>
              <a:t>Cómo se procederá para “testear” nuestras hipótesis o “responder” a nuestras preguntas directrices y si esto respeta las consideraciones éticas de la investigación (</a:t>
            </a:r>
            <a:r>
              <a:rPr lang="es-CL" b="1" dirty="0">
                <a:solidFill>
                  <a:srgbClr val="FF0000"/>
                </a:solidFill>
              </a:rPr>
              <a:t>Procedimiento y Consideraciones éticas</a:t>
            </a:r>
            <a:r>
              <a:rPr lang="es-CL" dirty="0"/>
              <a:t>). </a:t>
            </a:r>
          </a:p>
          <a:p>
            <a:pPr lvl="1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55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Marcador de contenido"/>
          <p:cNvSpPr txBox="1">
            <a:spLocks/>
          </p:cNvSpPr>
          <p:nvPr/>
        </p:nvSpPr>
        <p:spPr>
          <a:xfrm>
            <a:off x="3809984" y="1000108"/>
            <a:ext cx="2714644" cy="9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Por conveniencia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953256" y="714356"/>
            <a:ext cx="3195666" cy="571504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Participantes voluntarios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Bola de nieve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Oportunista 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Heterogéneo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Estructural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Extremo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Homogéneo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Completo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Casos típicos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Intensivo 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Casos críticos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Expertos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Casos políticamente sensibles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Muestras confirmativas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Muestreo teórico</a:t>
            </a:r>
          </a:p>
        </p:txBody>
      </p:sp>
      <p:sp>
        <p:nvSpPr>
          <p:cNvPr id="6" name="13 Marcador de contenido"/>
          <p:cNvSpPr txBox="1">
            <a:spLocks/>
          </p:cNvSpPr>
          <p:nvPr/>
        </p:nvSpPr>
        <p:spPr>
          <a:xfrm>
            <a:off x="3881422" y="3571876"/>
            <a:ext cx="214314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C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Intencional</a:t>
            </a:r>
          </a:p>
        </p:txBody>
      </p:sp>
      <p:sp>
        <p:nvSpPr>
          <p:cNvPr id="7" name="18 Abrir llave"/>
          <p:cNvSpPr/>
          <p:nvPr/>
        </p:nvSpPr>
        <p:spPr>
          <a:xfrm>
            <a:off x="6524628" y="785794"/>
            <a:ext cx="214314" cy="857256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19 Abrir llave"/>
          <p:cNvSpPr/>
          <p:nvPr/>
        </p:nvSpPr>
        <p:spPr>
          <a:xfrm>
            <a:off x="6596066" y="2071678"/>
            <a:ext cx="142876" cy="4071966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405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Preguntas para evaluar la calidad del muestreo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5480" y="2636912"/>
            <a:ext cx="9481118" cy="30243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Garamond" panose="02020404030301010803" pitchFamily="18" charset="0"/>
                <a:cs typeface="Calibri"/>
              </a:rPr>
              <a:t>¿La muestra cumple criterios de </a:t>
            </a:r>
            <a:r>
              <a:rPr lang="es-ES" b="1" dirty="0">
                <a:solidFill>
                  <a:srgbClr val="000000"/>
                </a:solidFill>
                <a:latin typeface="Garamond" panose="02020404030301010803" pitchFamily="18" charset="0"/>
                <a:cs typeface="Calibri"/>
              </a:rPr>
              <a:t>conveniencia-pertinencia</a:t>
            </a:r>
            <a:r>
              <a:rPr lang="es-ES" dirty="0">
                <a:solidFill>
                  <a:srgbClr val="000000"/>
                </a:solidFill>
                <a:latin typeface="Garamond" panose="02020404030301010803" pitchFamily="18" charset="0"/>
                <a:cs typeface="Calibri"/>
              </a:rPr>
              <a:t> para el objetivo de la investigación?</a:t>
            </a:r>
          </a:p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Garamond" panose="02020404030301010803" pitchFamily="18" charset="0"/>
                <a:cs typeface="Calibri"/>
              </a:rPr>
              <a:t>¿Se describe de </a:t>
            </a:r>
            <a:r>
              <a:rPr lang="es-ES" b="1" dirty="0">
                <a:solidFill>
                  <a:srgbClr val="000000"/>
                </a:solidFill>
                <a:latin typeface="Garamond" panose="02020404030301010803" pitchFamily="18" charset="0"/>
                <a:cs typeface="Calibri"/>
              </a:rPr>
              <a:t>dónde, quién y por qué </a:t>
            </a:r>
            <a:r>
              <a:rPr lang="es-ES" dirty="0">
                <a:solidFill>
                  <a:srgbClr val="000000"/>
                </a:solidFill>
                <a:latin typeface="Garamond" panose="02020404030301010803" pitchFamily="18" charset="0"/>
                <a:cs typeface="Calibri"/>
              </a:rPr>
              <a:t>se seleccionó?</a:t>
            </a:r>
          </a:p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Garamond" panose="02020404030301010803" pitchFamily="18" charset="0"/>
                <a:cs typeface="Calibri"/>
              </a:rPr>
              <a:t>¿Se refiere </a:t>
            </a:r>
            <a:r>
              <a:rPr lang="es-ES" b="1" dirty="0">
                <a:solidFill>
                  <a:srgbClr val="000000"/>
                </a:solidFill>
                <a:latin typeface="Garamond" panose="02020404030301010803" pitchFamily="18" charset="0"/>
                <a:cs typeface="Calibri"/>
              </a:rPr>
              <a:t>cómo fueron seleccionados </a:t>
            </a:r>
            <a:r>
              <a:rPr lang="es-ES" dirty="0">
                <a:solidFill>
                  <a:srgbClr val="000000"/>
                </a:solidFill>
                <a:latin typeface="Garamond" panose="02020404030301010803" pitchFamily="18" charset="0"/>
                <a:cs typeface="Calibri"/>
              </a:rPr>
              <a:t>los participantes y por qué?</a:t>
            </a:r>
          </a:p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Garamond" panose="02020404030301010803" pitchFamily="18" charset="0"/>
                <a:cs typeface="Calibri"/>
              </a:rPr>
              <a:t>¿Se explicita si alguno de los seleccionados </a:t>
            </a:r>
            <a:r>
              <a:rPr lang="es-ES" b="1" dirty="0">
                <a:solidFill>
                  <a:srgbClr val="000000"/>
                </a:solidFill>
                <a:latin typeface="Garamond" panose="02020404030301010803" pitchFamily="18" charset="0"/>
                <a:cs typeface="Calibri"/>
              </a:rPr>
              <a:t>rehusaron </a:t>
            </a:r>
            <a:r>
              <a:rPr lang="es-ES" dirty="0">
                <a:solidFill>
                  <a:srgbClr val="000000"/>
                </a:solidFill>
                <a:latin typeface="Garamond" panose="02020404030301010803" pitchFamily="18" charset="0"/>
                <a:cs typeface="Calibri"/>
              </a:rPr>
              <a:t>participar y por qué?</a:t>
            </a:r>
          </a:p>
        </p:txBody>
      </p:sp>
    </p:spTree>
    <p:extLst>
      <p:ext uri="{BB962C8B-B14F-4D97-AF65-F5344CB8AC3E}">
        <p14:creationId xmlns:p14="http://schemas.microsoft.com/office/powerpoint/2010/main" val="95337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Preguntas para evaluar la calidad del muestreo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cs typeface="Calibri"/>
              </a:rPr>
              <a:t>¿Los informantes y contextos están convenientemente descritos?</a:t>
            </a:r>
          </a:p>
          <a:p>
            <a:pPr>
              <a:defRPr/>
            </a:pPr>
            <a:r>
              <a:rPr lang="es-ES" dirty="0">
                <a:solidFill>
                  <a:srgbClr val="000000"/>
                </a:solidFill>
                <a:cs typeface="Calibri"/>
              </a:rPr>
              <a:t>¿Cómo se justifica el </a:t>
            </a:r>
            <a:r>
              <a:rPr lang="es-ES" b="1" dirty="0">
                <a:solidFill>
                  <a:srgbClr val="000000"/>
                </a:solidFill>
                <a:cs typeface="Calibri"/>
              </a:rPr>
              <a:t>tamaño </a:t>
            </a:r>
            <a:r>
              <a:rPr lang="es-ES" dirty="0" err="1">
                <a:solidFill>
                  <a:srgbClr val="000000"/>
                </a:solidFill>
                <a:cs typeface="Calibri"/>
              </a:rPr>
              <a:t>muestral</a:t>
            </a:r>
            <a:r>
              <a:rPr lang="es-ES" dirty="0">
                <a:solidFill>
                  <a:srgbClr val="000000"/>
                </a:solidFill>
                <a:cs typeface="Calibri"/>
              </a:rPr>
              <a:t>? ¿Se consiguió y cómo la </a:t>
            </a:r>
            <a:r>
              <a:rPr lang="es-ES" b="1" dirty="0">
                <a:solidFill>
                  <a:srgbClr val="000000"/>
                </a:solidFill>
                <a:cs typeface="Calibri"/>
              </a:rPr>
              <a:t>saturación</a:t>
            </a:r>
            <a:r>
              <a:rPr lang="es-ES" dirty="0">
                <a:solidFill>
                  <a:srgbClr val="000000"/>
                </a:solidFill>
                <a:cs typeface="Calibri"/>
              </a:rPr>
              <a:t> de la información?</a:t>
            </a:r>
          </a:p>
          <a:p>
            <a:pPr>
              <a:defRPr/>
            </a:pPr>
            <a:r>
              <a:rPr lang="es-ES" dirty="0">
                <a:solidFill>
                  <a:srgbClr val="000000"/>
                </a:solidFill>
                <a:cs typeface="Calibri"/>
              </a:rPr>
              <a:t>¿Se han tenido en cuenta los </a:t>
            </a:r>
            <a:r>
              <a:rPr lang="es-ES" b="1" dirty="0">
                <a:solidFill>
                  <a:srgbClr val="000000"/>
                </a:solidFill>
                <a:cs typeface="Calibri"/>
              </a:rPr>
              <a:t>aspectos éticos </a:t>
            </a:r>
            <a:r>
              <a:rPr lang="es-ES" dirty="0">
                <a:solidFill>
                  <a:srgbClr val="000000"/>
                </a:solidFill>
                <a:cs typeface="Calibri"/>
              </a:rPr>
              <a:t>en la selección de la muestra?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6956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Estrategias de Producción </a:t>
            </a:r>
            <a:br>
              <a:rPr lang="es-ES" b="1" dirty="0"/>
            </a:br>
            <a:r>
              <a:rPr lang="es-ES" b="1" dirty="0"/>
              <a:t>de información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104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Consideraciones Generales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En métodos cuantitativos se tiende a hablar del “instrumento” haciendo un símil con los instrumentos de medición de fenómenos naturales (por ejemplo: termómetro).</a:t>
            </a:r>
          </a:p>
          <a:p>
            <a:r>
              <a:rPr lang="es-ES" dirty="0"/>
              <a:t>Si consideramos que los métodos cualitativos buscan la </a:t>
            </a:r>
            <a:r>
              <a:rPr lang="es-ES" b="1" i="1" dirty="0"/>
              <a:t>comprensión de un fenómeno social</a:t>
            </a:r>
            <a:r>
              <a:rPr lang="es-ES" dirty="0"/>
              <a:t>, se debe trabajar con estrategias apropiadas al levantamiento de información “compleja” y “detallada” en contextos “naturales”.</a:t>
            </a:r>
          </a:p>
          <a:p>
            <a:r>
              <a:rPr lang="es-ES" dirty="0"/>
              <a:t> Existen una serie de técnicas para estos fines:  Observación, Grupos de discusión y grupo focal, Entrevistas, Análisis de documentos o archivos, Método Delphi, entre otros.</a:t>
            </a:r>
          </a:p>
        </p:txBody>
      </p:sp>
    </p:spTree>
    <p:extLst>
      <p:ext uri="{BB962C8B-B14F-4D97-AF65-F5344CB8AC3E}">
        <p14:creationId xmlns:p14="http://schemas.microsoft.com/office/powerpoint/2010/main" val="15076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OBSERVACION PARTICIPANTE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Generalmente se clasifican en función del grado de “participación” del observador (observación participante y no-participante).</a:t>
            </a:r>
          </a:p>
          <a:p>
            <a:endParaRPr lang="es-ES" dirty="0"/>
          </a:p>
          <a:p>
            <a:r>
              <a:rPr lang="es-ES" dirty="0"/>
              <a:t>En la observación participante, el investigador “participa” en el contexto, incluso podría llegarse a identificar con el grupo que estudia (ser parte de él).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Principios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Debe tener un propósito específico.</a:t>
            </a:r>
          </a:p>
          <a:p>
            <a:endParaRPr lang="es-ES" dirty="0"/>
          </a:p>
          <a:p>
            <a:r>
              <a:rPr lang="es-ES" dirty="0"/>
              <a:t>Debe ser planeada cuidadosa y sistemáticamente.</a:t>
            </a:r>
          </a:p>
          <a:p>
            <a:endParaRPr lang="es-ES" dirty="0"/>
          </a:p>
          <a:p>
            <a:r>
              <a:rPr lang="es-ES" dirty="0"/>
              <a:t>Debe llevarse, por escrito, un control cuidadoso de la misma (cuaderno de campo).</a:t>
            </a:r>
          </a:p>
          <a:p>
            <a:endParaRPr lang="es-ES" dirty="0"/>
          </a:p>
          <a:p>
            <a:r>
              <a:rPr lang="es-ES" dirty="0"/>
              <a:t>Debe especificarse su duración y frecuencia.</a:t>
            </a:r>
          </a:p>
          <a:p>
            <a:endParaRPr lang="es-ES" dirty="0"/>
          </a:p>
          <a:p>
            <a:r>
              <a:rPr lang="es-ES" dirty="0"/>
              <a:t>Debe seguir los principios básicos de confiabilidad y validez.</a:t>
            </a:r>
          </a:p>
        </p:txBody>
      </p:sp>
    </p:spTree>
    <p:extLst>
      <p:ext uri="{BB962C8B-B14F-4D97-AF65-F5344CB8AC3E}">
        <p14:creationId xmlns:p14="http://schemas.microsoft.com/office/powerpoint/2010/main" val="44844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¿Cómo llevarla a cabo?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5441" y="2564904"/>
            <a:ext cx="9481118" cy="3196952"/>
          </a:xfrm>
        </p:spPr>
        <p:txBody>
          <a:bodyPr>
            <a:normAutofit/>
          </a:bodyPr>
          <a:lstStyle/>
          <a:p>
            <a:r>
              <a:rPr lang="es-ES" dirty="0"/>
              <a:t>Tener en cuenta consideraciones éticas y riesgos.</a:t>
            </a:r>
          </a:p>
          <a:p>
            <a:r>
              <a:rPr lang="es-ES" dirty="0"/>
              <a:t>Establecer </a:t>
            </a:r>
            <a:r>
              <a:rPr lang="es-ES" i="1" dirty="0"/>
              <a:t>buenas relaciones </a:t>
            </a:r>
            <a:r>
              <a:rPr lang="es-ES" dirty="0"/>
              <a:t>e ir </a:t>
            </a:r>
            <a:r>
              <a:rPr lang="es-ES" i="1" dirty="0"/>
              <a:t>ganando acceso progresivamente</a:t>
            </a:r>
            <a:r>
              <a:rPr lang="es-ES" dirty="0"/>
              <a:t>.</a:t>
            </a:r>
          </a:p>
          <a:p>
            <a:r>
              <a:rPr lang="es-ES" dirty="0"/>
              <a:t>El proceso de realización:</a:t>
            </a:r>
          </a:p>
          <a:p>
            <a:pPr lvl="1"/>
            <a:r>
              <a:rPr lang="es-ES" b="1" dirty="0">
                <a:solidFill>
                  <a:srgbClr val="FF0000"/>
                </a:solidFill>
              </a:rPr>
              <a:t>Observación descriptiva</a:t>
            </a:r>
            <a:r>
              <a:rPr lang="es-ES" dirty="0"/>
              <a:t>: se observa todo.</a:t>
            </a:r>
          </a:p>
          <a:p>
            <a:pPr lvl="1"/>
            <a:r>
              <a:rPr lang="es-ES" b="1" dirty="0">
                <a:solidFill>
                  <a:srgbClr val="FF0000"/>
                </a:solidFill>
              </a:rPr>
              <a:t>Observación enfocada</a:t>
            </a:r>
            <a:r>
              <a:rPr lang="es-ES" dirty="0"/>
              <a:t>: se basa en las visiones que tiene los participantes a través de entrevistas y que ha de servir de guía al observador acerca de qué observar.</a:t>
            </a:r>
          </a:p>
          <a:p>
            <a:pPr lvl="1"/>
            <a:r>
              <a:rPr lang="es-ES" b="1" dirty="0">
                <a:solidFill>
                  <a:srgbClr val="FF0000"/>
                </a:solidFill>
              </a:rPr>
              <a:t>Observación selectiva</a:t>
            </a:r>
            <a:r>
              <a:rPr lang="es-ES" dirty="0"/>
              <a:t>: el observador se centra en determinadas actividades.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2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Notas de campo y registro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564904"/>
            <a:ext cx="9601196" cy="3816424"/>
          </a:xfrm>
        </p:spPr>
        <p:txBody>
          <a:bodyPr>
            <a:normAutofit fontScale="92500"/>
          </a:bodyPr>
          <a:lstStyle/>
          <a:p>
            <a:r>
              <a:rPr lang="es-ES" dirty="0"/>
              <a:t>En relación al escenario se debe tener en cuenta el número de participantes, la edad, el sexo, etc. Hay que realizar una contextualización que incluya mapa físico y descripción física del escenario, así como de las actividades observadas. </a:t>
            </a:r>
          </a:p>
          <a:p>
            <a:r>
              <a:rPr lang="es-ES" dirty="0"/>
              <a:t>Tengamos en cuenta que las palabras y las acciones de las personas sólo pueden ser comprendidas si se les analiza en el contexto en que fueron pronunciadas o realizadas.</a:t>
            </a:r>
          </a:p>
          <a:p>
            <a:r>
              <a:rPr lang="es-ES" dirty="0"/>
              <a:t>El observador deberá tomar notas con la mayor exactitud posible, describir la actividad en el orden que ocurra, proporcionar descripciones sin atribuir significado, separar los propios sentimientos de los hechos observados y registrar hora, lugar y fecha y nombre del investigador que realiza la observación.</a:t>
            </a:r>
          </a:p>
        </p:txBody>
      </p:sp>
    </p:spTree>
    <p:extLst>
      <p:ext uri="{BB962C8B-B14F-4D97-AF65-F5344CB8AC3E}">
        <p14:creationId xmlns:p14="http://schemas.microsoft.com/office/powerpoint/2010/main" val="90839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Pasos para hacer la observación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1295402" y="2420888"/>
            <a:ext cx="9481118" cy="403244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Determinar el objeto, situación o caso (lo que se va a observar).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Determinar los objetivos de la observación (para qué se va a observar).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Determinar el modo de cómo se van a registrar los datos.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Observar cuidadosa y críticamente.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Registrar los datos observados.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Analizar e interpretar los datos.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Elaborar las conclusiones.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Elaborar el informe de observación.</a:t>
            </a:r>
          </a:p>
        </p:txBody>
      </p:sp>
    </p:spTree>
    <p:extLst>
      <p:ext uri="{BB962C8B-B14F-4D97-AF65-F5344CB8AC3E}">
        <p14:creationId xmlns:p14="http://schemas.microsoft.com/office/powerpoint/2010/main" val="1988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Diseño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La declaración del diseño de investigación tiene una fuerte influencia de la investigación cuantitativa (recordemos que los experimentos tienen diseños específicos previos a su ejecución).</a:t>
            </a:r>
          </a:p>
          <a:p>
            <a:r>
              <a:rPr lang="es-CL" dirty="0"/>
              <a:t>En métodos cualitativos, los diseños de investigación no siguen los principios lineales y cerrados </a:t>
            </a:r>
            <a:r>
              <a:rPr lang="es-CL" i="1" dirty="0"/>
              <a:t>a priori </a:t>
            </a:r>
            <a:r>
              <a:rPr lang="es-CL" dirty="0"/>
              <a:t>de los métodos cuantitativos. El</a:t>
            </a:r>
            <a:r>
              <a:rPr lang="es-ES" dirty="0"/>
              <a:t> diseño abierto y progresivo (</a:t>
            </a:r>
            <a:r>
              <a:rPr lang="es-ES" dirty="0" err="1"/>
              <a:t>Cottet</a:t>
            </a:r>
            <a:r>
              <a:rPr lang="es-ES" dirty="0"/>
              <a:t>, </a:t>
            </a:r>
            <a:r>
              <a:rPr lang="es-ES"/>
              <a:t>2013).</a:t>
            </a:r>
            <a:r>
              <a:rPr lang="es-CL"/>
              <a:t> </a:t>
            </a:r>
            <a:endParaRPr lang="es-CL" dirty="0"/>
          </a:p>
          <a:p>
            <a:r>
              <a:rPr lang="es-CL" dirty="0">
                <a:solidFill>
                  <a:srgbClr val="000000"/>
                </a:solidFill>
              </a:rPr>
              <a:t>Para entender dónde se insertan los diseños de investigaciones cualitativas es importante hacer referencia al menos a tres grandes escuelas que delimitan ciertos principios epistemológicos. </a:t>
            </a:r>
          </a:p>
        </p:txBody>
      </p:sp>
    </p:spTree>
    <p:extLst>
      <p:ext uri="{BB962C8B-B14F-4D97-AF65-F5344CB8AC3E}">
        <p14:creationId xmlns:p14="http://schemas.microsoft.com/office/powerpoint/2010/main" val="357648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1919536" y="548680"/>
            <a:ext cx="4040188" cy="639762"/>
          </a:xfrm>
        </p:spPr>
        <p:txBody>
          <a:bodyPr/>
          <a:lstStyle/>
          <a:p>
            <a:pPr algn="ctr"/>
            <a:r>
              <a:rPr lang="es-ES" dirty="0"/>
              <a:t>Ventajas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1981200" y="1484784"/>
            <a:ext cx="4040188" cy="4896544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Se aproxima a la realidad social observándola de modo directo, en toda su complejidad.</a:t>
            </a:r>
          </a:p>
          <a:p>
            <a:r>
              <a:rPr lang="es-ES" dirty="0"/>
              <a:t>Se describe en el momento exacto que está ocurriendo.</a:t>
            </a:r>
          </a:p>
          <a:p>
            <a:r>
              <a:rPr lang="es-ES" dirty="0"/>
              <a:t>Se puede realizar independientemente de que las personan estén dispuestas o cooperar o no.</a:t>
            </a:r>
          </a:p>
          <a:p>
            <a:r>
              <a:rPr lang="es-ES" dirty="0"/>
              <a:t>Facilita el acceso a datos restringidos.</a:t>
            </a:r>
          </a:p>
          <a:p>
            <a:r>
              <a:rPr lang="es-ES" dirty="0"/>
              <a:t>Refleja con mayor precisión los patrones reales de comportamiento.</a:t>
            </a:r>
          </a:p>
          <a:p>
            <a:r>
              <a:rPr lang="es-ES" dirty="0"/>
              <a:t>Permite una descripción ricamente detallada.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"/>
          </p:nvPr>
        </p:nvSpPr>
        <p:spPr>
          <a:xfrm>
            <a:off x="6168009" y="548680"/>
            <a:ext cx="4041775" cy="639762"/>
          </a:xfrm>
        </p:spPr>
        <p:txBody>
          <a:bodyPr/>
          <a:lstStyle/>
          <a:p>
            <a:pPr algn="ctr"/>
            <a:r>
              <a:rPr lang="es-ES" dirty="0"/>
              <a:t>Desventajas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4"/>
          </p:nvPr>
        </p:nvSpPr>
        <p:spPr>
          <a:xfrm>
            <a:off x="6169026" y="1484784"/>
            <a:ext cx="4041775" cy="4896544"/>
          </a:xfrm>
        </p:spPr>
        <p:txBody>
          <a:bodyPr>
            <a:normAutofit/>
          </a:bodyPr>
          <a:lstStyle/>
          <a:p>
            <a:r>
              <a:rPr lang="es-ES" sz="2000" dirty="0"/>
              <a:t>El investigador puede no estar interesado en lo que ocurre más allá de un nivel superficial.</a:t>
            </a:r>
          </a:p>
          <a:p>
            <a:endParaRPr lang="es-ES" sz="2000" dirty="0"/>
          </a:p>
          <a:p>
            <a:r>
              <a:rPr lang="es-ES" sz="2000" dirty="0"/>
              <a:t>Problemas cuando lo indagado no es observable directamente.</a:t>
            </a:r>
          </a:p>
          <a:p>
            <a:endParaRPr lang="es-ES" sz="2000" dirty="0"/>
          </a:p>
          <a:p>
            <a:r>
              <a:rPr lang="es-ES" sz="2000" dirty="0"/>
              <a:t>Posible falta de espontaneidad.</a:t>
            </a:r>
          </a:p>
          <a:p>
            <a:endParaRPr lang="es-ES" sz="2000" dirty="0"/>
          </a:p>
          <a:p>
            <a:r>
              <a:rPr lang="es-ES" sz="2000" dirty="0"/>
              <a:t>Tratamiento de casos únicos.</a:t>
            </a:r>
          </a:p>
        </p:txBody>
      </p:sp>
    </p:spTree>
    <p:extLst>
      <p:ext uri="{BB962C8B-B14F-4D97-AF65-F5344CB8AC3E}">
        <p14:creationId xmlns:p14="http://schemas.microsoft.com/office/powerpoint/2010/main" val="297782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ENTREVISTA EN PROFUNDIDAD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Se entiende como una interacción entre dos personas, planificada y que obedece a un objetivo, en la que el entrevistado da su opinión sobre un asunto y, el entrevistador, recoge e interpreta esa visión particular.</a:t>
            </a:r>
          </a:p>
          <a:p>
            <a:endParaRPr lang="es-ES" dirty="0"/>
          </a:p>
          <a:p>
            <a:r>
              <a:rPr lang="es-ES" dirty="0"/>
              <a:t>La estructura de la conversación determina ciertas tipologías:</a:t>
            </a:r>
          </a:p>
          <a:p>
            <a:pPr lvl="1"/>
            <a:r>
              <a:rPr lang="es-ES" dirty="0"/>
              <a:t>Entrevista estructurada (lo más cercano a un cuestionario).</a:t>
            </a:r>
          </a:p>
          <a:p>
            <a:pPr lvl="1"/>
            <a:r>
              <a:rPr lang="es-ES" dirty="0"/>
              <a:t>Entrevistas </a:t>
            </a:r>
            <a:r>
              <a:rPr lang="es-ES" dirty="0" err="1"/>
              <a:t>semi</a:t>
            </a:r>
            <a:r>
              <a:rPr lang="es-ES" dirty="0"/>
              <a:t>-estructurada (guión temático).</a:t>
            </a:r>
          </a:p>
          <a:p>
            <a:pPr lvl="1"/>
            <a:r>
              <a:rPr lang="es-ES" dirty="0"/>
              <a:t>Entrevista abierta.</a:t>
            </a:r>
          </a:p>
        </p:txBody>
      </p:sp>
    </p:spTree>
    <p:extLst>
      <p:ext uri="{BB962C8B-B14F-4D97-AF65-F5344CB8AC3E}">
        <p14:creationId xmlns:p14="http://schemas.microsoft.com/office/powerpoint/2010/main" val="38556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Características (i)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Pretende comprender más que explicar.</a:t>
            </a:r>
          </a:p>
          <a:p>
            <a:r>
              <a:rPr lang="es-ES" dirty="0"/>
              <a:t>No se espera respuestas objetivamente verdaderas, sino subjetivamente sinceras.</a:t>
            </a:r>
          </a:p>
          <a:p>
            <a:r>
              <a:rPr lang="es-ES" dirty="0"/>
              <a:t>El entrevistador adopta la actitud de “oyente interesado”, pero no evalúa las respuestas (no hay respuestas correctas).</a:t>
            </a:r>
          </a:p>
          <a:p>
            <a:r>
              <a:rPr lang="es-ES" dirty="0"/>
              <a:t>Se explora uno o dos temas en detalle.</a:t>
            </a:r>
          </a:p>
          <a:p>
            <a:r>
              <a:rPr lang="es-ES" dirty="0"/>
              <a:t>Permite el máximo de flexibilidad en explorar un tema.</a:t>
            </a:r>
          </a:p>
        </p:txBody>
      </p:sp>
    </p:spTree>
    <p:extLst>
      <p:ext uri="{BB962C8B-B14F-4D97-AF65-F5344CB8AC3E}">
        <p14:creationId xmlns:p14="http://schemas.microsoft.com/office/powerpoint/2010/main" val="914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Características (ii)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Favorece abordar nuevos temas a medida que salen.</a:t>
            </a:r>
          </a:p>
          <a:p>
            <a:r>
              <a:rPr lang="es-ES" dirty="0"/>
              <a:t>Obtiene información contextualizada (personas, lugar, etc.).</a:t>
            </a:r>
          </a:p>
          <a:p>
            <a:r>
              <a:rPr lang="es-ES" dirty="0"/>
              <a:t>Las respuestas son abiertas, sin categorías de respuestas preestablecidas.</a:t>
            </a:r>
          </a:p>
          <a:p>
            <a:r>
              <a:rPr lang="es-ES" dirty="0"/>
              <a:t>Las respuestas pueden ser grabadas con forme a un sistema de codificación flexible y abierto a cambios.</a:t>
            </a:r>
          </a:p>
          <a:p>
            <a:r>
              <a:rPr lang="es-ES" dirty="0"/>
              <a:t>Se da una relación de confianza y entendimiento.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05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¿Cómo llevarla a cabo?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Consideraciones éticas y establecimiento de vínculo.</a:t>
            </a:r>
          </a:p>
          <a:p>
            <a:r>
              <a:rPr lang="es-ES" dirty="0"/>
              <a:t>Considerar momentos  ( por ejemplo: Introducción, Desarrollo, Cierre).</a:t>
            </a:r>
          </a:p>
          <a:p>
            <a:r>
              <a:rPr lang="es-ES" dirty="0"/>
              <a:t>Tensiones: grados de apertura, duración o frecuencia de entrevistas.</a:t>
            </a:r>
          </a:p>
          <a:p>
            <a:r>
              <a:rPr lang="es-ES" dirty="0"/>
              <a:t>Realizar un proceso que alterne recolección y análisis (permite ir rectificando y mejorando el levantamiento de datos).</a:t>
            </a:r>
          </a:p>
        </p:txBody>
      </p:sp>
    </p:spTree>
    <p:extLst>
      <p:ext uri="{BB962C8B-B14F-4D97-AF65-F5344CB8AC3E}">
        <p14:creationId xmlns:p14="http://schemas.microsoft.com/office/powerpoint/2010/main" val="19052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1919536" y="548680"/>
            <a:ext cx="4040188" cy="639762"/>
          </a:xfrm>
        </p:spPr>
        <p:txBody>
          <a:bodyPr/>
          <a:lstStyle/>
          <a:p>
            <a:pPr algn="ctr"/>
            <a:r>
              <a:rPr lang="es-ES" dirty="0"/>
              <a:t>Ventajas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1981200" y="1484784"/>
            <a:ext cx="4040188" cy="4896544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Es una técnica muy útil cuando se trata de analizar temas que exigen anonimato.</a:t>
            </a:r>
          </a:p>
          <a:p>
            <a:endParaRPr lang="es-ES" dirty="0"/>
          </a:p>
          <a:p>
            <a:r>
              <a:rPr lang="es-ES" dirty="0"/>
              <a:t>Permite conocer en profundidad los temas y obtener información muy rica.</a:t>
            </a:r>
          </a:p>
          <a:p>
            <a:endParaRPr lang="es-ES" dirty="0"/>
          </a:p>
          <a:p>
            <a:r>
              <a:rPr lang="es-ES" dirty="0"/>
              <a:t>Es una técnica muy válida cuando tenemos muy poca información sobre un tema y se quiere hacer una investigación exploratoria.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"/>
          </p:nvPr>
        </p:nvSpPr>
        <p:spPr>
          <a:xfrm>
            <a:off x="6168009" y="548680"/>
            <a:ext cx="4041775" cy="639762"/>
          </a:xfrm>
        </p:spPr>
        <p:txBody>
          <a:bodyPr/>
          <a:lstStyle/>
          <a:p>
            <a:pPr algn="ctr"/>
            <a:r>
              <a:rPr lang="es-ES" dirty="0"/>
              <a:t>Desventajas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4"/>
          </p:nvPr>
        </p:nvSpPr>
        <p:spPr>
          <a:xfrm>
            <a:off x="6169026" y="1484784"/>
            <a:ext cx="4041775" cy="4896544"/>
          </a:xfrm>
        </p:spPr>
        <p:txBody>
          <a:bodyPr>
            <a:normAutofit fontScale="92500" lnSpcReduction="10000"/>
          </a:bodyPr>
          <a:lstStyle/>
          <a:p>
            <a:r>
              <a:rPr lang="es-ES" sz="2000" dirty="0"/>
              <a:t>El entrevistado puede tener dificultad para recordar, expresar detalles y datos sobre un tema.</a:t>
            </a:r>
          </a:p>
          <a:p>
            <a:endParaRPr lang="es-ES" sz="2000" dirty="0"/>
          </a:p>
          <a:p>
            <a:r>
              <a:rPr lang="es-ES" sz="2000" dirty="0"/>
              <a:t>El investigador depende del entrevistado para llevar a cabo la investigación.</a:t>
            </a:r>
          </a:p>
          <a:p>
            <a:endParaRPr lang="es-ES" sz="2000" dirty="0"/>
          </a:p>
          <a:p>
            <a:r>
              <a:rPr lang="es-ES" sz="2000" dirty="0"/>
              <a:t>La influencia del investigador puede afectar a la validez de los resultados.</a:t>
            </a:r>
          </a:p>
        </p:txBody>
      </p:sp>
    </p:spTree>
    <p:extLst>
      <p:ext uri="{BB962C8B-B14F-4D97-AF65-F5344CB8AC3E}">
        <p14:creationId xmlns:p14="http://schemas.microsoft.com/office/powerpoint/2010/main" val="12380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GRUPO DE DISCUSION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Está formado por un grupo reducido de personas, que se reúnen para intercambiar ideas sobre un tema de interés para los participantes, a fin de resolver un problema o tratar un tema específico.</a:t>
            </a:r>
          </a:p>
          <a:p>
            <a:r>
              <a:rPr lang="es-ES" dirty="0"/>
              <a:t>El grupo de discusión se suele confundir con el grupo focal o </a:t>
            </a:r>
            <a:r>
              <a:rPr lang="es-ES" i="1" dirty="0" err="1"/>
              <a:t>focus</a:t>
            </a:r>
            <a:r>
              <a:rPr lang="es-ES" i="1" dirty="0"/>
              <a:t> </a:t>
            </a:r>
            <a:r>
              <a:rPr lang="es-ES" i="1" dirty="0" err="1"/>
              <a:t>group</a:t>
            </a:r>
            <a:r>
              <a:rPr lang="es-ES" dirty="0"/>
              <a:t>.</a:t>
            </a:r>
          </a:p>
          <a:p>
            <a:r>
              <a:rPr lang="es-ES" dirty="0"/>
              <a:t>El grupo focal encuentra su origen en la tradición norteamericana aplicada principalmente a los estudios sobre televisión y marketing.</a:t>
            </a:r>
          </a:p>
          <a:p>
            <a:r>
              <a:rPr lang="es-ES" dirty="0"/>
              <a:t>El grupo de discusión tiene su base teórica en las investigaciones europeas sobre el discurso social, con un fuerte componente psicoanalítico (Jesús Ibáñez, 1989).</a:t>
            </a:r>
          </a:p>
        </p:txBody>
      </p:sp>
    </p:spTree>
    <p:extLst>
      <p:ext uri="{BB962C8B-B14F-4D97-AF65-F5344CB8AC3E}">
        <p14:creationId xmlns:p14="http://schemas.microsoft.com/office/powerpoint/2010/main" val="37921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Objetivos de </a:t>
            </a:r>
            <a:r>
              <a:rPr lang="es-ES" b="1" dirty="0" err="1"/>
              <a:t>GdD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Conseguir el consenso / trabajo de tópicos comunes.</a:t>
            </a:r>
          </a:p>
          <a:p>
            <a:r>
              <a:rPr lang="es-ES" dirty="0"/>
              <a:t>Intercambiar y producción de información.</a:t>
            </a:r>
          </a:p>
          <a:p>
            <a:r>
              <a:rPr lang="es-ES" dirty="0"/>
              <a:t>Facilitar la participación.</a:t>
            </a:r>
          </a:p>
          <a:p>
            <a:r>
              <a:rPr lang="es-ES" dirty="0"/>
              <a:t>Buscar soluciones.</a:t>
            </a:r>
          </a:p>
          <a:p>
            <a:r>
              <a:rPr lang="es-ES" dirty="0"/>
              <a:t>Tomar decisiones.</a:t>
            </a:r>
          </a:p>
        </p:txBody>
      </p:sp>
    </p:spTree>
    <p:extLst>
      <p:ext uri="{BB962C8B-B14F-4D97-AF65-F5344CB8AC3E}">
        <p14:creationId xmlns:p14="http://schemas.microsoft.com/office/powerpoint/2010/main" val="3671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Desarrollo de un </a:t>
            </a:r>
            <a:r>
              <a:rPr lang="es-ES" b="1" dirty="0" err="1"/>
              <a:t>GdD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564904"/>
            <a:ext cx="9601196" cy="38164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Planteamiento de los objetivos y elaboración de las preguntas.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Selección de los participantes de acuerdo a unas determinadas características.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El moderador formula con precisión el tema que se va a analizar.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Conjuntamente con el grupo, se establecen las normas a seguir.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Los miembros del grupo exponen sus ideas en un ambiente de respecto y cordialidad.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Se formula conclusiones, por consenso o por votación. </a:t>
            </a:r>
          </a:p>
        </p:txBody>
      </p:sp>
    </p:spTree>
    <p:extLst>
      <p:ext uri="{BB962C8B-B14F-4D97-AF65-F5344CB8AC3E}">
        <p14:creationId xmlns:p14="http://schemas.microsoft.com/office/powerpoint/2010/main" val="253976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Rol del moderador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Procurar que todos los componentes del mismo participen.</a:t>
            </a:r>
          </a:p>
          <a:p>
            <a:r>
              <a:rPr lang="es-ES" dirty="0"/>
              <a:t>Generar un ambiente de cordialidad y participación.</a:t>
            </a:r>
          </a:p>
          <a:p>
            <a:r>
              <a:rPr lang="es-ES" dirty="0"/>
              <a:t>Llevar el control del tiempo.</a:t>
            </a:r>
          </a:p>
          <a:p>
            <a:r>
              <a:rPr lang="es-ES" dirty="0"/>
              <a:t>Intervenir para la resolución de los nudos del discurso, aclarar puntos confusos, incompletos o contradictorios.</a:t>
            </a:r>
          </a:p>
          <a:p>
            <a:r>
              <a:rPr lang="es-ES" dirty="0"/>
              <a:t>Elegir, reflexionar, orientar e informar sobre el tema a tratar.</a:t>
            </a:r>
          </a:p>
          <a:p>
            <a:r>
              <a:rPr lang="es-ES" dirty="0"/>
              <a:t>No manifestar sus propias opiniones.</a:t>
            </a:r>
          </a:p>
          <a:p>
            <a:r>
              <a:rPr lang="es-ES" dirty="0"/>
              <a:t>Resumir los progresos del grupo.</a:t>
            </a:r>
          </a:p>
          <a:p>
            <a:r>
              <a:rPr lang="es-ES" dirty="0"/>
              <a:t>Facilitar la elaboración las conclusiones.</a:t>
            </a:r>
          </a:p>
        </p:txBody>
      </p:sp>
    </p:spTree>
    <p:extLst>
      <p:ext uri="{BB962C8B-B14F-4D97-AF65-F5344CB8AC3E}">
        <p14:creationId xmlns:p14="http://schemas.microsoft.com/office/powerpoint/2010/main" val="6289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800" b="1" dirty="0"/>
              <a:t>Tres grandes tradiciones en Métodos Cualitativos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b="1" u="sng" dirty="0"/>
              <a:t>Interaccionismo simbólico</a:t>
            </a:r>
            <a:r>
              <a:rPr lang="es-CL" dirty="0"/>
              <a:t> : se enfoca en el estudio de los significados subjetivos que se producen en la interacción con el medio sociocultural (</a:t>
            </a:r>
            <a:r>
              <a:rPr lang="es-CL" b="1" dirty="0"/>
              <a:t>énfasis en la “subjetividad”</a:t>
            </a:r>
            <a:r>
              <a:rPr lang="es-CL" dirty="0"/>
              <a:t>).</a:t>
            </a:r>
          </a:p>
          <a:p>
            <a:r>
              <a:rPr lang="es-CL" b="1" u="sng" dirty="0"/>
              <a:t>Etnometodología</a:t>
            </a:r>
            <a:r>
              <a:rPr lang="es-CL" dirty="0"/>
              <a:t> : se interesa por el estudio de producción de sentido en base a interacciones (</a:t>
            </a:r>
            <a:r>
              <a:rPr lang="es-CL" b="1" dirty="0"/>
              <a:t>énfasis en las “situaciones”</a:t>
            </a:r>
            <a:r>
              <a:rPr lang="es-CL" dirty="0"/>
              <a:t>).</a:t>
            </a:r>
          </a:p>
          <a:p>
            <a:r>
              <a:rPr lang="es-CL" b="1" u="sng" dirty="0"/>
              <a:t>Estructuralistas</a:t>
            </a:r>
            <a:r>
              <a:rPr lang="es-CL" dirty="0"/>
              <a:t> : se interesa por el estudio de las estructuras socioculturales de base que determinan la producción de sentido (</a:t>
            </a:r>
            <a:r>
              <a:rPr lang="es-CL" b="1" dirty="0"/>
              <a:t>énfasis en las “estructuras”</a:t>
            </a:r>
            <a:r>
              <a:rPr lang="es-CL" dirty="0"/>
              <a:t>).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5015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1919536" y="548680"/>
            <a:ext cx="4040188" cy="639762"/>
          </a:xfrm>
        </p:spPr>
        <p:txBody>
          <a:bodyPr/>
          <a:lstStyle/>
          <a:p>
            <a:pPr algn="ctr"/>
            <a:r>
              <a:rPr lang="es-ES" dirty="0"/>
              <a:t>Ventajas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1981200" y="1484784"/>
            <a:ext cx="4040188" cy="4896544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Son fáciles de conducir y la actividad se realiza con pocos recursos.</a:t>
            </a:r>
          </a:p>
          <a:p>
            <a:endParaRPr lang="es-ES" dirty="0"/>
          </a:p>
          <a:p>
            <a:r>
              <a:rPr lang="es-ES" dirty="0"/>
              <a:t>Permite estudiar temas y generar hipótesis.</a:t>
            </a:r>
          </a:p>
          <a:p>
            <a:endParaRPr lang="es-ES" dirty="0"/>
          </a:p>
          <a:p>
            <a:r>
              <a:rPr lang="es-ES" dirty="0"/>
              <a:t>Proporcionan información en profundidad.</a:t>
            </a:r>
          </a:p>
          <a:p>
            <a:endParaRPr lang="es-ES" dirty="0"/>
          </a:p>
          <a:p>
            <a:r>
              <a:rPr lang="es-ES" dirty="0"/>
              <a:t>Son muy flexibles en comparación con otras técnicas cuantitativas y cualitativas.</a:t>
            </a:r>
          </a:p>
          <a:p>
            <a:endParaRPr lang="es-ES" dirty="0"/>
          </a:p>
          <a:p>
            <a:r>
              <a:rPr lang="es-ES" dirty="0"/>
              <a:t>Genera un contexto de interacción grupal como marco en el que se va a producir la información.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"/>
          </p:nvPr>
        </p:nvSpPr>
        <p:spPr>
          <a:xfrm>
            <a:off x="6168009" y="548680"/>
            <a:ext cx="4041775" cy="639762"/>
          </a:xfrm>
        </p:spPr>
        <p:txBody>
          <a:bodyPr/>
          <a:lstStyle/>
          <a:p>
            <a:pPr algn="ctr"/>
            <a:r>
              <a:rPr lang="es-ES" dirty="0"/>
              <a:t>Desventajas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4"/>
          </p:nvPr>
        </p:nvSpPr>
        <p:spPr>
          <a:xfrm>
            <a:off x="6169026" y="1484784"/>
            <a:ext cx="4041775" cy="4896544"/>
          </a:xfrm>
        </p:spPr>
        <p:txBody>
          <a:bodyPr>
            <a:normAutofit/>
          </a:bodyPr>
          <a:lstStyle/>
          <a:p>
            <a:r>
              <a:rPr lang="es-ES" sz="2000" dirty="0"/>
              <a:t>Los participantes se pueden influir entre sí.</a:t>
            </a:r>
          </a:p>
          <a:p>
            <a:endParaRPr lang="es-ES" sz="2000" dirty="0"/>
          </a:p>
          <a:p>
            <a:r>
              <a:rPr lang="es-ES" sz="2000" dirty="0"/>
              <a:t>Se pueden alejar del objetivo de la conversación.</a:t>
            </a:r>
          </a:p>
          <a:p>
            <a:endParaRPr lang="es-ES" sz="2000" dirty="0"/>
          </a:p>
          <a:p>
            <a:r>
              <a:rPr lang="es-ES" sz="2000" dirty="0"/>
              <a:t>La artificialidad del contexto en el que se produce la información.</a:t>
            </a:r>
          </a:p>
          <a:p>
            <a:endParaRPr lang="es-ES" sz="2000" dirty="0"/>
          </a:p>
          <a:p>
            <a:r>
              <a:rPr lang="es-ES" sz="2000" dirty="0"/>
              <a:t>Falta de validez y fiabilidad.</a:t>
            </a:r>
          </a:p>
        </p:txBody>
      </p:sp>
    </p:spTree>
    <p:extLst>
      <p:ext uri="{BB962C8B-B14F-4D97-AF65-F5344CB8AC3E}">
        <p14:creationId xmlns:p14="http://schemas.microsoft.com/office/powerpoint/2010/main" val="334048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Estrategias de análisis de la información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316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Consideraciones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Existen diversas estrategias de análisis de datos, dependiendo de la naturaleza de los objetos y los objetivos de la investigación se pueden considerar:</a:t>
            </a:r>
          </a:p>
          <a:p>
            <a:pPr lvl="1"/>
            <a:r>
              <a:rPr lang="es-ES" dirty="0"/>
              <a:t>Teoría Fundada (</a:t>
            </a:r>
            <a:r>
              <a:rPr lang="es-ES" dirty="0" err="1"/>
              <a:t>Glaser</a:t>
            </a:r>
            <a:r>
              <a:rPr lang="es-ES" dirty="0"/>
              <a:t> &amp; Strauss, 1967)</a:t>
            </a:r>
          </a:p>
          <a:p>
            <a:pPr lvl="1"/>
            <a:r>
              <a:rPr lang="es-ES" dirty="0"/>
              <a:t>Análisis Crítico del Discurso(van </a:t>
            </a:r>
            <a:r>
              <a:rPr lang="es-ES" dirty="0" err="1"/>
              <a:t>Dijk</a:t>
            </a:r>
            <a:r>
              <a:rPr lang="es-ES" dirty="0"/>
              <a:t>, 1999) </a:t>
            </a:r>
          </a:p>
          <a:p>
            <a:pPr lvl="1"/>
            <a:r>
              <a:rPr lang="es-ES" dirty="0"/>
              <a:t>Análisis Secuenciales (</a:t>
            </a:r>
            <a:r>
              <a:rPr lang="es-ES" dirty="0" err="1"/>
              <a:t>Bergmann</a:t>
            </a:r>
            <a:r>
              <a:rPr lang="es-ES" dirty="0"/>
              <a:t>, 1985)</a:t>
            </a:r>
          </a:p>
          <a:p>
            <a:pPr lvl="1"/>
            <a:r>
              <a:rPr lang="es-ES" dirty="0"/>
              <a:t>Análisis Narrativos (</a:t>
            </a:r>
            <a:r>
              <a:rPr lang="es-ES" dirty="0" err="1"/>
              <a:t>Bude</a:t>
            </a:r>
            <a:r>
              <a:rPr lang="es-ES" dirty="0"/>
              <a:t>, 1984; </a:t>
            </a:r>
            <a:r>
              <a:rPr lang="en-US" dirty="0" err="1"/>
              <a:t>Schütze</a:t>
            </a:r>
            <a:r>
              <a:rPr lang="en-US" dirty="0"/>
              <a:t>, 1983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Análisis Estructural del Discurso (</a:t>
            </a:r>
            <a:r>
              <a:rPr lang="es-ES" dirty="0" err="1"/>
              <a:t>Piret</a:t>
            </a:r>
            <a:r>
              <a:rPr lang="es-ES" dirty="0"/>
              <a:t>, </a:t>
            </a:r>
            <a:r>
              <a:rPr lang="es-ES" dirty="0" err="1"/>
              <a:t>Nizet</a:t>
            </a:r>
            <a:r>
              <a:rPr lang="es-ES" dirty="0"/>
              <a:t>, </a:t>
            </a:r>
            <a:r>
              <a:rPr lang="es-ES" dirty="0" err="1"/>
              <a:t>Bourgeois</a:t>
            </a:r>
            <a:r>
              <a:rPr lang="es-ES" dirty="0"/>
              <a:t>, 1996; </a:t>
            </a:r>
            <a:r>
              <a:rPr lang="es-ES" dirty="0" err="1"/>
              <a:t>Bourgeois</a:t>
            </a:r>
            <a:r>
              <a:rPr lang="es-ES" dirty="0"/>
              <a:t>, ‎2006)</a:t>
            </a:r>
          </a:p>
        </p:txBody>
      </p:sp>
    </p:spTree>
    <p:extLst>
      <p:ext uri="{BB962C8B-B14F-4D97-AF65-F5344CB8AC3E}">
        <p14:creationId xmlns:p14="http://schemas.microsoft.com/office/powerpoint/2010/main" val="20958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¿Qué pasa si mi investigación no encaja con las perspectivas cualitativas mencionadas?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463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Tesis teórica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415480" y="2420888"/>
            <a:ext cx="9481118" cy="3960440"/>
          </a:xfrm>
        </p:spPr>
        <p:txBody>
          <a:bodyPr>
            <a:normAutofit/>
          </a:bodyPr>
          <a:lstStyle/>
          <a:p>
            <a:r>
              <a:rPr lang="es-ES" dirty="0"/>
              <a:t>Este tipo de tesis busca responder a un problema teórico.</a:t>
            </a:r>
          </a:p>
          <a:p>
            <a:r>
              <a:rPr lang="es-ES" dirty="0"/>
              <a:t>Dos opciones (mantener el esquema metodología // explicitar la dimensión metodológica en la introducción).</a:t>
            </a:r>
          </a:p>
          <a:p>
            <a:pPr lvl="1"/>
            <a:r>
              <a:rPr lang="es-ES" dirty="0"/>
              <a:t>Diseño : indicar que se trata de una tesis teórica.</a:t>
            </a:r>
          </a:p>
          <a:p>
            <a:pPr lvl="1"/>
            <a:r>
              <a:rPr lang="es-ES" dirty="0"/>
              <a:t>Muestra : remplazar por el término corpus (criterios de inclusión/exclusión; justificar).</a:t>
            </a:r>
          </a:p>
          <a:p>
            <a:pPr lvl="1"/>
            <a:r>
              <a:rPr lang="es-ES" dirty="0"/>
              <a:t>Estrategia de recolección // Análisis : Indicar cómo se han trabajo los textos (trabajo de fichas, espacios de discusión, colaboraciones, etc.)  </a:t>
            </a:r>
          </a:p>
        </p:txBody>
      </p:sp>
    </p:spTree>
    <p:extLst>
      <p:ext uri="{BB962C8B-B14F-4D97-AF65-F5344CB8AC3E}">
        <p14:creationId xmlns:p14="http://schemas.microsoft.com/office/powerpoint/2010/main" val="58041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Estudio de caso en psicoanálisis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Si bien se podría indicar armar la metodología siguiendo el siguiente patrón:</a:t>
            </a:r>
          </a:p>
          <a:p>
            <a:pPr lvl="1"/>
            <a:r>
              <a:rPr lang="es-ES" dirty="0"/>
              <a:t>Diseño: Estudio de caso (desde el clásico hasta pragmático).</a:t>
            </a:r>
          </a:p>
          <a:p>
            <a:pPr lvl="1"/>
            <a:r>
              <a:rPr lang="es-ES" dirty="0"/>
              <a:t>Participantes : Justificar la pertinencia del caso (tensión con el individuo).</a:t>
            </a:r>
          </a:p>
          <a:p>
            <a:pPr lvl="1"/>
            <a:r>
              <a:rPr lang="es-ES" dirty="0"/>
              <a:t>Estrategia de recolección : Registros de sesiones u observación clínica (dependiendo de la flexibilidad puede ir desde videos hasta notas del terapeuta)</a:t>
            </a:r>
          </a:p>
          <a:p>
            <a:pPr lvl="1"/>
            <a:r>
              <a:rPr lang="es-ES" dirty="0"/>
              <a:t>Estrategia de análisis : Acontecimientos relevantes y/o narrativa del terapeuta.</a:t>
            </a:r>
          </a:p>
          <a:p>
            <a:pPr lvl="1"/>
            <a:endParaRPr lang="es-ES" dirty="0"/>
          </a:p>
          <a:p>
            <a:r>
              <a:rPr lang="es-ES" dirty="0"/>
              <a:t>Se abren algunas preguntas respecto a su epistemología</a:t>
            </a:r>
            <a:r>
              <a:rPr lang="mr-IN" dirty="0"/>
              <a:t>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182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Estudio de caso en psicoanálisis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Elementos a considerar:</a:t>
            </a:r>
          </a:p>
          <a:p>
            <a:pPr lvl="1"/>
            <a:r>
              <a:rPr lang="es-ES" dirty="0"/>
              <a:t>¿El caso en psicoanálisis es el individuo?</a:t>
            </a:r>
          </a:p>
          <a:p>
            <a:pPr lvl="1"/>
            <a:r>
              <a:rPr lang="es-ES" dirty="0"/>
              <a:t>Observación clínica (</a:t>
            </a:r>
            <a:r>
              <a:rPr lang="es-ES" dirty="0" err="1"/>
              <a:t>Pedinelli</a:t>
            </a:r>
            <a:r>
              <a:rPr lang="es-ES" dirty="0"/>
              <a:t> &amp; Fernández, 2015).</a:t>
            </a:r>
          </a:p>
          <a:p>
            <a:pPr lvl="1"/>
            <a:r>
              <a:rPr lang="es-ES" dirty="0"/>
              <a:t>El objeto de estudio, lo inconsciente, ¿qué problemáticas introduce a la teoría del conocimiento?</a:t>
            </a:r>
          </a:p>
          <a:p>
            <a:pPr lvl="2"/>
            <a:r>
              <a:rPr lang="es-ES" dirty="0"/>
              <a:t>Condiciones de producción : transferencia y saber supuesto.</a:t>
            </a:r>
          </a:p>
          <a:p>
            <a:pPr lvl="2"/>
            <a:r>
              <a:rPr lang="es-ES" dirty="0"/>
              <a:t>Inconsciente : observación (conjetura), verificación (construcción), consistencia lógica (verdad mentirosa y real).</a:t>
            </a:r>
          </a:p>
          <a:p>
            <a:pPr lvl="2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096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b="1" dirty="0"/>
              <a:t>…</a:t>
            </a:r>
            <a:r>
              <a:rPr lang="es-ES" b="1" dirty="0"/>
              <a:t>No obstante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5164" y="2492896"/>
            <a:ext cx="9481118" cy="2044824"/>
          </a:xfrm>
        </p:spPr>
        <p:txBody>
          <a:bodyPr>
            <a:normAutofit/>
          </a:bodyPr>
          <a:lstStyle/>
          <a:p>
            <a:r>
              <a:rPr lang="es-ES" sz="2000" dirty="0"/>
              <a:t>Los diseños de investigación pueden articular distintas premisas “inspiradas” en las escuelas, lo que incluso constituye un criterio de rigor.</a:t>
            </a:r>
          </a:p>
          <a:p>
            <a:r>
              <a:rPr lang="es-ES" sz="2000" dirty="0"/>
              <a:t>De este modo podemos tener diseños que articulan su aproximación al fenómeno de este modo: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3858"/>
          <a:stretch/>
        </p:blipFill>
        <p:spPr>
          <a:xfrm>
            <a:off x="2423592" y="3645024"/>
            <a:ext cx="9144000" cy="250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Rasgos comunes (</a:t>
            </a:r>
            <a:r>
              <a:rPr lang="es-ES" b="1" dirty="0" err="1"/>
              <a:t>Flick</a:t>
            </a:r>
            <a:r>
              <a:rPr lang="es-ES" b="1" dirty="0"/>
              <a:t>, 2007)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La comprensión como principio epistemológico.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La construcción de la realidad como base epistemológica.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La reconstrucción de casos como punto de partida (aunque es susceptible a la tensión individuo-colectivo).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El “texto” como material empírico de base.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95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TIPOLOGÍAS DE DISEÑOS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Teoría Fundada (Grounded Theory)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La teoría fundamentada (</a:t>
            </a:r>
            <a:r>
              <a:rPr lang="es-ES" dirty="0" err="1"/>
              <a:t>Glasser</a:t>
            </a:r>
            <a:r>
              <a:rPr lang="es-ES" dirty="0"/>
              <a:t> &amp; Strauss, 1967) se basa en el interaccionismo simbólico. </a:t>
            </a:r>
          </a:p>
          <a:p>
            <a:r>
              <a:rPr lang="es-ES" dirty="0"/>
              <a:t>Su planteamiento básico es que las proposiciones teóricas surgen de los datos obtenidos en la investigación, más que de los estudios previos.</a:t>
            </a:r>
          </a:p>
          <a:p>
            <a:r>
              <a:rPr lang="es-ES" dirty="0"/>
              <a:t>La teoría fundamentada es especialmente útil cuando las teorías disponibles no explican el fenómeno o planteamiento del problema, o bien, cuando no cubren a los participantes o muestra de interés. 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59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Teoría Fundada (Grounded Theory)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5441" y="2636912"/>
            <a:ext cx="9481118" cy="3196952"/>
          </a:xfrm>
        </p:spPr>
        <p:txBody>
          <a:bodyPr>
            <a:normAutofit/>
          </a:bodyPr>
          <a:lstStyle/>
          <a:p>
            <a:r>
              <a:rPr lang="es-ES" dirty="0"/>
              <a:t>La teoría fundamentada va más allá́ de los estudios previos y los marcos conceptuales preconcebidos, en búsqueda de nuevas formas de entender los procesos sociales que tienen lugar en ambientes naturales. </a:t>
            </a:r>
          </a:p>
          <a:p>
            <a:r>
              <a:rPr lang="es-ES" dirty="0"/>
              <a:t>Este procedimiento se centra en los sentidos individuales, por lo que se tiende a valorizar principalmente el análisis de relatos de entrevistas (texto).</a:t>
            </a:r>
          </a:p>
          <a:p>
            <a:r>
              <a:rPr lang="es-ES" dirty="0"/>
              <a:t>Este procedimiento implica un análisis sistemático y emergente de categorías (procesos de codificación abierta, axial y selectiva).</a:t>
            </a:r>
          </a:p>
        </p:txBody>
      </p:sp>
    </p:spTree>
    <p:extLst>
      <p:ext uri="{BB962C8B-B14F-4D97-AF65-F5344CB8AC3E}">
        <p14:creationId xmlns:p14="http://schemas.microsoft.com/office/powerpoint/2010/main" val="42455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1523</TotalTime>
  <Words>3039</Words>
  <Application>Microsoft Macintosh PowerPoint</Application>
  <PresentationFormat>Panorámica</PresentationFormat>
  <Paragraphs>278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3" baseType="lpstr">
      <vt:lpstr>Arial</vt:lpstr>
      <vt:lpstr>Calibri</vt:lpstr>
      <vt:lpstr>Century Gothic</vt:lpstr>
      <vt:lpstr>Garamond</vt:lpstr>
      <vt:lpstr>Mangal</vt:lpstr>
      <vt:lpstr>Wingdings</vt:lpstr>
      <vt:lpstr>Orgánico</vt:lpstr>
      <vt:lpstr>La metodología</vt:lpstr>
      <vt:lpstr>Definición</vt:lpstr>
      <vt:lpstr>Diseño</vt:lpstr>
      <vt:lpstr>Tres grandes tradiciones en Métodos Cualitativos</vt:lpstr>
      <vt:lpstr>…No obstante</vt:lpstr>
      <vt:lpstr>Rasgos comunes (Flick, 2007)</vt:lpstr>
      <vt:lpstr>TIPOLOGÍAS DE DISEÑOS</vt:lpstr>
      <vt:lpstr>Teoría Fundada (Grounded Theory)</vt:lpstr>
      <vt:lpstr>Teoría Fundada (Grounded Theory)</vt:lpstr>
      <vt:lpstr>Estudios etnográfico</vt:lpstr>
      <vt:lpstr>Diseños narrativos</vt:lpstr>
      <vt:lpstr>Diseños narrativos</vt:lpstr>
      <vt:lpstr>Diseños narrativos</vt:lpstr>
      <vt:lpstr>Diseños de investigación-acción</vt:lpstr>
      <vt:lpstr>Diseños de investigación-acción</vt:lpstr>
      <vt:lpstr>Muestreo</vt:lpstr>
      <vt:lpstr>Elementos generales</vt:lpstr>
      <vt:lpstr>Lógica del muestreo</vt:lpstr>
      <vt:lpstr>Tipología de muestreo y estrategias de muestreo</vt:lpstr>
      <vt:lpstr>Presentación de PowerPoint</vt:lpstr>
      <vt:lpstr>Preguntas para evaluar la calidad del muestreo</vt:lpstr>
      <vt:lpstr>Preguntas para evaluar la calidad del muestreo</vt:lpstr>
      <vt:lpstr>Estrategias de Producción  de información </vt:lpstr>
      <vt:lpstr>Consideraciones Generales</vt:lpstr>
      <vt:lpstr>OBSERVACION PARTICIPANTE</vt:lpstr>
      <vt:lpstr>Principios</vt:lpstr>
      <vt:lpstr>¿Cómo llevarla a cabo?</vt:lpstr>
      <vt:lpstr>Notas de campo y registro</vt:lpstr>
      <vt:lpstr>Pasos para hacer la observación</vt:lpstr>
      <vt:lpstr>Presentación de PowerPoint</vt:lpstr>
      <vt:lpstr>ENTREVISTA EN PROFUNDIDAD</vt:lpstr>
      <vt:lpstr>Características (i)</vt:lpstr>
      <vt:lpstr>Características (ii)</vt:lpstr>
      <vt:lpstr>¿Cómo llevarla a cabo?</vt:lpstr>
      <vt:lpstr>Presentación de PowerPoint</vt:lpstr>
      <vt:lpstr>GRUPO DE DISCUSION</vt:lpstr>
      <vt:lpstr>Objetivos de GdD</vt:lpstr>
      <vt:lpstr>Desarrollo de un GdD</vt:lpstr>
      <vt:lpstr>Rol del moderador</vt:lpstr>
      <vt:lpstr>Presentación de PowerPoint</vt:lpstr>
      <vt:lpstr>Estrategias de análisis de la información </vt:lpstr>
      <vt:lpstr>Consideraciones generales</vt:lpstr>
      <vt:lpstr>¿Qué pasa si mi investigación no encaja con las perspectivas cualitativas mencionadas?</vt:lpstr>
      <vt:lpstr>Tesis teórica</vt:lpstr>
      <vt:lpstr>Estudio de caso en psicoanálisis</vt:lpstr>
      <vt:lpstr>Estudio de caso en psicoanálisis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Escritura de la metodología</dc:title>
  <dc:creator>Isabel Garrido Cubillos</dc:creator>
  <cp:lastModifiedBy>Pablo Reyes</cp:lastModifiedBy>
  <cp:revision>53</cp:revision>
  <dcterms:created xsi:type="dcterms:W3CDTF">2017-09-28T16:37:07Z</dcterms:created>
  <dcterms:modified xsi:type="dcterms:W3CDTF">2020-09-04T14:27:50Z</dcterms:modified>
</cp:coreProperties>
</file>