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4" r:id="rId2"/>
    <p:sldId id="598" r:id="rId3"/>
    <p:sldId id="268" r:id="rId4"/>
    <p:sldId id="270" r:id="rId5"/>
    <p:sldId id="293" r:id="rId6"/>
    <p:sldId id="294" r:id="rId7"/>
    <p:sldId id="601" r:id="rId8"/>
    <p:sldId id="602" r:id="rId9"/>
    <p:sldId id="271" r:id="rId10"/>
    <p:sldId id="258" r:id="rId11"/>
    <p:sldId id="599" r:id="rId12"/>
    <p:sldId id="525" r:id="rId13"/>
    <p:sldId id="288" r:id="rId14"/>
    <p:sldId id="292" r:id="rId15"/>
    <p:sldId id="591" r:id="rId16"/>
    <p:sldId id="286" r:id="rId17"/>
    <p:sldId id="592" r:id="rId18"/>
    <p:sldId id="603" r:id="rId19"/>
    <p:sldId id="524" r:id="rId20"/>
    <p:sldId id="595" r:id="rId21"/>
    <p:sldId id="596" r:id="rId22"/>
    <p:sldId id="597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83"/>
    <a:srgbClr val="A9D18E"/>
    <a:srgbClr val="9DC3E6"/>
    <a:srgbClr val="907250"/>
    <a:srgbClr val="7E6A52"/>
    <a:srgbClr val="FBE5D6"/>
    <a:srgbClr val="BAB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396" y="114"/>
      </p:cViewPr>
      <p:guideLst>
        <p:guide orient="horz" pos="111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D71CD-39E1-42B0-AF50-0DAC5E17DDB3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F5C26-8BCD-4B8F-B157-770FB8DC25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81A4-BAE0-44A8-B4AE-6A624D7404A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Milchschneidezahnkeimbildung mit 14 bis 16 Wochen; di1,</a:t>
            </a:r>
            <a:r>
              <a:rPr lang="de-DE" baseline="0" dirty="0"/>
              <a:t> di2, dc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647CA-A7D9-43E4-9DD7-EB37DF3D193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74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F5C26-8BCD-4B8F-B157-770FB8DC25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844BF-474A-4B32-AB7A-60F01C10F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75D14B-298C-4BAF-BCDB-57BC1412E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1A794F-0FA6-4B1D-AF00-21AEDA17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80691B-6620-4120-840E-66E74D6E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675465-125A-4E29-B04D-58A7F74B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7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73A59-FD3A-4F60-9E71-89894A2E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F8F337-B40A-409B-95AF-1FD2343CF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CD9867-BC15-4BC7-AE48-43187405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FB2224-7A04-4FFD-B0C1-514F62DA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43F6E-1701-46AA-AE70-510E61D3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6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49D7E9C-17AD-47E0-BBC4-6B9E2254B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EDF187D-07C8-45C1-AEB0-A29F5593B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AA9D4F-0867-4806-86E9-35D2A74B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CD163C-F631-4E87-88C6-545254BA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23A08F-E5B8-4E58-9D83-1B06AF26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F3AAC-8474-4D36-8EAD-D5A2E52F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FD5FAB-2BB1-4979-A964-B3A17F0E2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D7DA2D-1787-451C-8C17-516023404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26EBAD-0765-4A37-ABB3-E298F66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DEB751-A5B7-4CCA-A252-39A5B7E9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E2FCD-F6E3-402C-905C-D91F04B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22378B-E4BB-4C6B-A069-6D1825485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73866C-4281-4F3D-A4F9-94A00FF49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E45C27-0AD3-4A70-BB82-1C36A791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8F8DC7-9A3F-423B-A418-B45C6FBC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F84B0-4820-4A6D-A5F2-39FAFC1E1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520D90-1CCE-4C8A-B71F-71C598301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E771CA-2F96-4F51-98E0-40D841CD0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8BE743-DB69-4E41-BA5C-591D93C4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C469A4-6F49-4598-BFDD-96245F08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ACA926-6042-46C8-A934-B152FEF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7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C7128-FE1C-46E5-94DE-6D6A9FCC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9DD755-A989-4F2E-8DB7-7D045FCA8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665FAF-DEC8-4FDE-85F3-32E222B68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378EA4-5FE6-4400-8947-2C441966B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B66945F-1F9D-495E-A82B-C2465F841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11E2E7C-1467-49AA-8544-F3C98E6E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89B003-6D13-4D47-842E-B6C36A6B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751346-2C75-42AE-8588-224E1E12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369B74-778C-4A7D-A1E5-321B54EF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84CA3E-6D12-4B3A-A405-BEB4A2EE2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E0D2C-5DDA-4A58-9F31-7CE423C1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DB4C3E-4127-4CD4-B685-9421729F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23FB8F-84A8-49FB-8BB8-B6F430E4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A4851F-A6BA-4334-BB8A-31738EF8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16A533-E79E-409A-B1FD-9652FB7C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F883B-5D5E-4A6D-BA9D-3A65E378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0116E1-3484-40CF-BC43-DE6FAF12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50B8A2-04DE-46C5-8C19-3BE4665A5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8A8829-0325-4569-BA26-F18CA5C6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834A01-762A-4341-A940-205156190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B33269-AC24-4267-B9E1-0595D756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9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43FCF-ADA2-48F7-95EC-93C22E31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91B7DF5-6A5A-4A5D-9683-F636EA31E4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189C9-6264-41B1-83BB-36277E534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2BF797-014F-4DCF-8826-7E86DCB6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0CF4A8-7506-4A4A-B8BB-2B5FA4E87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D8B129-5567-4C9C-977A-CB2DB684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6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B176A9-4ABD-43EF-BDCD-C3209D87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FFB7D6-937F-4777-BDFA-AF0FE45CD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5F61DA-635B-48E2-9F46-D3E72DC98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3339-295D-4CD7-81D4-8BBE93B9B5AB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0B87E0-834D-4453-BB31-5AFED6B5B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5E3DA2-1213-4C79-B136-B9124C364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7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eb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web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9BD75-E58D-494A-90E0-F24251CCE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549" y="1122363"/>
            <a:ext cx="9730902" cy="2387600"/>
          </a:xfrm>
        </p:spPr>
        <p:txBody>
          <a:bodyPr>
            <a:normAutofit/>
          </a:bodyPr>
          <a:lstStyle/>
          <a:p>
            <a:r>
              <a:rPr lang="es-ES" sz="5400" b="1" dirty="0"/>
              <a:t>Los tejidos en la Bioantropología II</a:t>
            </a:r>
            <a:br>
              <a:rPr lang="es-ES" sz="5400" b="1" dirty="0"/>
            </a:br>
            <a:r>
              <a:rPr lang="es-ES" sz="5400" b="1" dirty="0"/>
              <a:t>(dientes)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8BBC76-4808-4184-8157-BD0853999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sz="2800" b="1" dirty="0"/>
          </a:p>
          <a:p>
            <a:r>
              <a:rPr lang="es-ES" sz="2800" b="1" dirty="0"/>
              <a:t>Taller II: Materialidad y Bioantropología</a:t>
            </a:r>
          </a:p>
          <a:p>
            <a:r>
              <a:rPr lang="es-ES" sz="2800" b="1" dirty="0"/>
              <a:t>- Dr. </a:t>
            </a:r>
            <a:r>
              <a:rPr lang="es-ES" sz="2800" b="1" smtClean="0"/>
              <a:t>Rodrigo Retamal -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6051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08" y="240435"/>
            <a:ext cx="10515600" cy="885902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Dientes deciduos (de leche)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080" name="Picture 8" descr="https://1.bp.blogspot.com/-6w-GaZB7JeM/YNkkOWi_tvI/AAAAAAABAh4/S_UiyTodikoLt4PszQhEcMkZSh6xgUNbACLcBGAsYHQ/s1000/erupcion-den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87" y="1275964"/>
            <a:ext cx="5444939" cy="47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esarrollo de los dientes de le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"/>
          <a:stretch/>
        </p:blipFill>
        <p:spPr bwMode="auto">
          <a:xfrm>
            <a:off x="395508" y="1275964"/>
            <a:ext cx="5953148" cy="47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sarrollo de los dientes permanentes: MedlinePlus enciclopedia médica  illustra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9" y="1680122"/>
            <a:ext cx="5339736" cy="42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oth Eruption Dates | Evansville Pediatric Dentistry | Evansville, Ind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49" y="1680122"/>
            <a:ext cx="5721147" cy="42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420446" y="365126"/>
            <a:ext cx="10515600" cy="8859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Dientes permanentes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54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7A7AD-DCFC-440E-9393-ACA40D53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Dientes revelan eventos claves de la vida</a:t>
            </a:r>
            <a:endParaRPr lang="en-US" dirty="0"/>
          </a:p>
        </p:txBody>
      </p:sp>
      <p:pic>
        <p:nvPicPr>
          <p:cNvPr id="3" name="Picture 5" descr="aG356 73 neo scanning2">
            <a:extLst>
              <a:ext uri="{FF2B5EF4-FFF2-40B4-BE49-F238E27FC236}">
                <a16:creationId xmlns:a16="http://schemas.microsoft.com/office/drawing/2014/main" id="{5282F84E-42A4-45D0-8C84-917A79EC4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contras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58036" y="1792293"/>
            <a:ext cx="4556255" cy="4525962"/>
          </a:xfrm>
          <a:prstGeom prst="rect">
            <a:avLst/>
          </a:prstGeom>
          <a:solidFill>
            <a:srgbClr val="8E9C8B">
              <a:alpha val="69804"/>
            </a:srgbClr>
          </a:solidFill>
          <a:ln w="3175">
            <a:solidFill>
              <a:schemeClr val="tx1">
                <a:alpha val="70000"/>
              </a:schemeClr>
            </a:solidFill>
          </a:ln>
          <a:effectLst/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7688E19C-37E8-4572-8B53-A2C320F3F67F}"/>
              </a:ext>
            </a:extLst>
          </p:cNvPr>
          <p:cNvSpPr>
            <a:spLocks noChangeArrowheads="1"/>
          </p:cNvSpPr>
          <p:nvPr/>
        </p:nvSpPr>
        <p:spPr bwMode="auto">
          <a:xfrm rot="7800000">
            <a:off x="5503323" y="2551559"/>
            <a:ext cx="443007" cy="914653"/>
          </a:xfrm>
          <a:prstGeom prst="upArrow">
            <a:avLst>
              <a:gd name="adj1" fmla="val 50000"/>
              <a:gd name="adj2" fmla="val 6732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NeueLT Std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B35EF5-FB22-483C-8553-A3C533AE19AC}"/>
              </a:ext>
            </a:extLst>
          </p:cNvPr>
          <p:cNvSpPr txBox="1"/>
          <p:nvPr/>
        </p:nvSpPr>
        <p:spPr>
          <a:xfrm>
            <a:off x="1680535" y="5019693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Primer molar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08F730-643E-472A-BE28-8205D272D106}"/>
              </a:ext>
            </a:extLst>
          </p:cNvPr>
          <p:cNvSpPr txBox="1"/>
          <p:nvPr/>
        </p:nvSpPr>
        <p:spPr>
          <a:xfrm>
            <a:off x="4124285" y="4441004"/>
            <a:ext cx="92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Esmalte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F6D7F36-B78D-4B64-BA7C-15964B75A71A}"/>
              </a:ext>
            </a:extLst>
          </p:cNvPr>
          <p:cNvSpPr txBox="1"/>
          <p:nvPr/>
        </p:nvSpPr>
        <p:spPr>
          <a:xfrm>
            <a:off x="5896204" y="4666320"/>
            <a:ext cx="92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Dentina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8DE064A-293E-4F9E-A86A-EA76DC4D301A}"/>
              </a:ext>
            </a:extLst>
          </p:cNvPr>
          <p:cNvGrpSpPr/>
          <p:nvPr/>
        </p:nvGrpSpPr>
        <p:grpSpPr>
          <a:xfrm>
            <a:off x="1968856" y="3314670"/>
            <a:ext cx="880460" cy="1720983"/>
            <a:chOff x="7320860" y="3168004"/>
            <a:chExt cx="565182" cy="1104728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F473B674-358F-4633-8D14-50FC699BC9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20860" y="3168004"/>
              <a:ext cx="565182" cy="1104728"/>
              <a:chOff x="4736" y="2586"/>
              <a:chExt cx="485" cy="948"/>
            </a:xfrm>
          </p:grpSpPr>
          <p:pic>
            <p:nvPicPr>
              <p:cNvPr id="11" name="Picture 5" descr="1stMolar2">
                <a:extLst>
                  <a:ext uri="{FF2B5EF4-FFF2-40B4-BE49-F238E27FC236}">
                    <a16:creationId xmlns:a16="http://schemas.microsoft.com/office/drawing/2014/main" id="{C76FE614-62B8-4D6F-82E2-A6C0F7679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61169">
                <a:off x="4736" y="2586"/>
                <a:ext cx="485" cy="948"/>
              </a:xfrm>
              <a:prstGeom prst="rect">
                <a:avLst/>
              </a:prstGeom>
              <a:noFill/>
            </p:spPr>
          </p:pic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FC8F8CC-B573-460B-86FC-504AD34DB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4" y="3056"/>
                <a:ext cx="24" cy="184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24" y="0"/>
                  </a:cxn>
                </a:cxnLst>
                <a:rect l="0" t="0" r="r" b="b"/>
                <a:pathLst>
                  <a:path w="24" h="184">
                    <a:moveTo>
                      <a:pt x="0" y="184"/>
                    </a:moveTo>
                    <a:cubicBezTo>
                      <a:pt x="9" y="107"/>
                      <a:pt x="18" y="30"/>
                      <a:pt x="2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HelveticaNeueLT Std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AD296B0-DE55-4208-BDA1-F6C30F67B3D2}"/>
                </a:ext>
              </a:extLst>
            </p:cNvPr>
            <p:cNvSpPr/>
            <p:nvPr/>
          </p:nvSpPr>
          <p:spPr>
            <a:xfrm>
              <a:off x="7563247" y="3236589"/>
              <a:ext cx="228600" cy="228600"/>
            </a:xfrm>
            <a:prstGeom prst="rect">
              <a:avLst/>
            </a:prstGeom>
            <a:solidFill>
              <a:srgbClr val="984807">
                <a:alpha val="41961"/>
              </a:srgbClr>
            </a:solidFill>
            <a:ln w="19050">
              <a:solidFill>
                <a:schemeClr val="accent6">
                  <a:lumMod val="50000"/>
                </a:schemeClr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HelveticaNeueLT Std" pitchFamily="34" charset="0"/>
              </a:endParaRPr>
            </a:p>
          </p:txBody>
        </p:sp>
      </p:grpSp>
      <p:sp>
        <p:nvSpPr>
          <p:cNvPr id="13" name="Rectangle 5">
            <a:extLst>
              <a:ext uri="{FF2B5EF4-FFF2-40B4-BE49-F238E27FC236}">
                <a16:creationId xmlns:a16="http://schemas.microsoft.com/office/drawing/2014/main" id="{1A17A1BF-AD27-4B84-9E77-99C7291D8712}"/>
              </a:ext>
            </a:extLst>
          </p:cNvPr>
          <p:cNvSpPr/>
          <p:nvPr/>
        </p:nvSpPr>
        <p:spPr>
          <a:xfrm>
            <a:off x="4253103" y="2254061"/>
            <a:ext cx="1750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err="1"/>
              <a:t>Línea</a:t>
            </a:r>
            <a:r>
              <a:rPr lang="de-DE" sz="2000" b="1" dirty="0"/>
              <a:t> neonatal</a:t>
            </a:r>
            <a:endParaRPr lang="en-GB" sz="2000" b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4FD88FB-020A-4E56-94FF-845C56AA97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17" y="1792293"/>
            <a:ext cx="2837844" cy="15962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096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32595-279B-48D0-A683-E0AB3597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Dientes como herramientas</a:t>
            </a:r>
            <a:endParaRPr lang="en-US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152CA05-39B1-4DBA-A2A4-E3961E5561AE}"/>
              </a:ext>
            </a:extLst>
          </p:cNvPr>
          <p:cNvGrpSpPr/>
          <p:nvPr/>
        </p:nvGrpSpPr>
        <p:grpSpPr>
          <a:xfrm>
            <a:off x="4935551" y="2093827"/>
            <a:ext cx="2134120" cy="3788551"/>
            <a:chOff x="3648561" y="1821694"/>
            <a:chExt cx="2134120" cy="378855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35C382F-0A48-4EEC-A3C6-B00386E05C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8561" y="1821694"/>
              <a:ext cx="2134120" cy="92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0546801-8192-4BEF-9D11-4948A0768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69497">
              <a:off x="3751136" y="4362903"/>
              <a:ext cx="1875702" cy="1247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0421B1B-D813-4BF4-9BAF-A3D794875651}"/>
              </a:ext>
            </a:extLst>
          </p:cNvPr>
          <p:cNvGrpSpPr/>
          <p:nvPr/>
        </p:nvGrpSpPr>
        <p:grpSpPr>
          <a:xfrm>
            <a:off x="8888746" y="2149983"/>
            <a:ext cx="2675881" cy="4562711"/>
            <a:chOff x="6955360" y="1877850"/>
            <a:chExt cx="2675881" cy="4562711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57B2890-8BAA-45C5-B877-A8C91D5E2F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55360" y="1877850"/>
              <a:ext cx="1684283" cy="833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70391316-19A2-479E-9A7B-3833C277A058}"/>
                </a:ext>
              </a:extLst>
            </p:cNvPr>
            <p:cNvSpPr txBox="1"/>
            <p:nvPr/>
          </p:nvSpPr>
          <p:spPr>
            <a:xfrm>
              <a:off x="7106415" y="2678815"/>
              <a:ext cx="1382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Comida</a:t>
              </a:r>
              <a:r>
                <a:rPr lang="de-DE" dirty="0"/>
                <a:t> </a:t>
              </a:r>
              <a:r>
                <a:rPr lang="de-DE" dirty="0" err="1"/>
                <a:t>dura</a:t>
              </a:r>
              <a:endParaRPr lang="en-US" dirty="0"/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EE524FDC-109D-4E01-8729-18437C6CBD91}"/>
                </a:ext>
              </a:extLst>
            </p:cNvPr>
            <p:cNvSpPr txBox="1"/>
            <p:nvPr/>
          </p:nvSpPr>
          <p:spPr>
            <a:xfrm>
              <a:off x="7001450" y="6071229"/>
              <a:ext cx="1592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Comida</a:t>
              </a:r>
              <a:r>
                <a:rPr lang="de-DE" dirty="0"/>
                <a:t> </a:t>
              </a:r>
              <a:r>
                <a:rPr lang="de-DE" dirty="0" err="1"/>
                <a:t>blanda</a:t>
              </a:r>
              <a:endParaRPr lang="en-US" dirty="0"/>
            </a:p>
          </p:txBody>
        </p:sp>
        <p:grpSp>
          <p:nvGrpSpPr>
            <p:cNvPr id="11" name="Gruppieren 23">
              <a:extLst>
                <a:ext uri="{FF2B5EF4-FFF2-40B4-BE49-F238E27FC236}">
                  <a16:creationId xmlns:a16="http://schemas.microsoft.com/office/drawing/2014/main" id="{3C1F5475-72D8-49B4-BA8F-7A4EC6C0D055}"/>
                </a:ext>
              </a:extLst>
            </p:cNvPr>
            <p:cNvGrpSpPr/>
            <p:nvPr/>
          </p:nvGrpSpPr>
          <p:grpSpPr>
            <a:xfrm>
              <a:off x="7043984" y="3806405"/>
              <a:ext cx="2587257" cy="2280710"/>
              <a:chOff x="2004178" y="3806405"/>
              <a:chExt cx="2587257" cy="2280710"/>
            </a:xfrm>
          </p:grpSpPr>
          <p:pic>
            <p:nvPicPr>
              <p:cNvPr id="12" name="Picture 5">
                <a:extLst>
                  <a:ext uri="{FF2B5EF4-FFF2-40B4-BE49-F238E27FC236}">
                    <a16:creationId xmlns:a16="http://schemas.microsoft.com/office/drawing/2014/main" id="{0E08D6E8-3F5B-458D-9712-8881A84A28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04178" y="4982407"/>
                <a:ext cx="1507034" cy="11047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">
                <a:extLst>
                  <a:ext uri="{FF2B5EF4-FFF2-40B4-BE49-F238E27FC236}">
                    <a16:creationId xmlns:a16="http://schemas.microsoft.com/office/drawing/2014/main" id="{D0AFC041-F29F-4D6E-B741-E05E3CB513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3129849" y="3806405"/>
                <a:ext cx="1461586" cy="1388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A030A9-5703-4022-947F-30E9E691CA02}"/>
              </a:ext>
            </a:extLst>
          </p:cNvPr>
          <p:cNvGrpSpPr/>
          <p:nvPr/>
        </p:nvGrpSpPr>
        <p:grpSpPr>
          <a:xfrm>
            <a:off x="1588774" y="1839862"/>
            <a:ext cx="2236953" cy="4488548"/>
            <a:chOff x="599729" y="1567729"/>
            <a:chExt cx="2236953" cy="4488548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2668E20A-CD6B-4680-B25E-692F20482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29" y="4130088"/>
              <a:ext cx="2236953" cy="15709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49B113C-8EF4-4B23-A6CE-4A53DB1C884B}"/>
                </a:ext>
              </a:extLst>
            </p:cNvPr>
            <p:cNvSpPr txBox="1"/>
            <p:nvPr/>
          </p:nvSpPr>
          <p:spPr>
            <a:xfrm>
              <a:off x="629926" y="5686945"/>
              <a:ext cx="2176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Carnassial de </a:t>
              </a:r>
              <a:r>
                <a:rPr lang="de-DE" dirty="0" err="1"/>
                <a:t>un</a:t>
              </a:r>
              <a:r>
                <a:rPr lang="de-DE" dirty="0"/>
                <a:t> </a:t>
              </a:r>
              <a:r>
                <a:rPr lang="de-DE" dirty="0" err="1"/>
                <a:t>gato</a:t>
              </a:r>
              <a:endParaRPr lang="de-DE" dirty="0"/>
            </a:p>
          </p:txBody>
        </p: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D1572572-AA5E-4F29-B1C7-397AC2C97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00405" y="1567729"/>
              <a:ext cx="2235600" cy="15185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D3B45C2-82FF-4BE7-A08D-EA06E74B9F66}"/>
                </a:ext>
              </a:extLst>
            </p:cNvPr>
            <p:cNvSpPr txBox="1"/>
            <p:nvPr/>
          </p:nvSpPr>
          <p:spPr>
            <a:xfrm>
              <a:off x="926963" y="3084555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Molar </a:t>
              </a:r>
              <a:r>
                <a:rPr lang="de-DE" dirty="0" err="1"/>
                <a:t>humano</a:t>
              </a:r>
              <a:endParaRPr lang="de-DE" dirty="0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BAC526-9222-4D9C-A5BC-4D06813E2978}"/>
              </a:ext>
            </a:extLst>
          </p:cNvPr>
          <p:cNvGrpSpPr/>
          <p:nvPr/>
        </p:nvGrpSpPr>
        <p:grpSpPr>
          <a:xfrm>
            <a:off x="7549982" y="2477777"/>
            <a:ext cx="623888" cy="2989548"/>
            <a:chOff x="6126322" y="2205644"/>
            <a:chExt cx="623888" cy="2989548"/>
          </a:xfrm>
        </p:grpSpPr>
        <p:sp>
          <p:nvSpPr>
            <p:cNvPr id="20" name="AutoShape 6">
              <a:extLst>
                <a:ext uri="{FF2B5EF4-FFF2-40B4-BE49-F238E27FC236}">
                  <a16:creationId xmlns:a16="http://schemas.microsoft.com/office/drawing/2014/main" id="{4BF4AF3F-6A2C-4852-8C2F-A23500E39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322" y="2205644"/>
              <a:ext cx="623888" cy="331788"/>
            </a:xfrm>
            <a:prstGeom prst="rightArrow">
              <a:avLst>
                <a:gd name="adj1" fmla="val 50000"/>
                <a:gd name="adj2" fmla="val 4701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00E24E61-A65A-4177-8845-02F9AD704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322" y="4863404"/>
              <a:ext cx="623888" cy="331788"/>
            </a:xfrm>
            <a:prstGeom prst="rightArrow">
              <a:avLst>
                <a:gd name="adj1" fmla="val 50000"/>
                <a:gd name="adj2" fmla="val 4701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EAC9725-BA6D-4A78-9385-AB69BBEA411F}"/>
              </a:ext>
            </a:extLst>
          </p:cNvPr>
          <p:cNvGrpSpPr/>
          <p:nvPr/>
        </p:nvGrpSpPr>
        <p:grpSpPr>
          <a:xfrm>
            <a:off x="4161846" y="2258951"/>
            <a:ext cx="465192" cy="3380930"/>
            <a:chOff x="3054658" y="2024140"/>
            <a:chExt cx="465192" cy="3380930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C951936-8DFB-4EDC-AE44-EF28C6E2EDFB}"/>
                </a:ext>
              </a:extLst>
            </p:cNvPr>
            <p:cNvSpPr txBox="1"/>
            <p:nvPr/>
          </p:nvSpPr>
          <p:spPr>
            <a:xfrm>
              <a:off x="3054658" y="2024140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/>
                <a:t>≈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2A6AF9D-E732-44B7-B2C8-3A5B9B8DDAA9}"/>
                </a:ext>
              </a:extLst>
            </p:cNvPr>
            <p:cNvSpPr txBox="1"/>
            <p:nvPr/>
          </p:nvSpPr>
          <p:spPr>
            <a:xfrm>
              <a:off x="3054658" y="4635629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/>
                <a:t>≈</a:t>
              </a:r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8B201408-E771-4E87-83DE-2295D433A6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70" y="175513"/>
            <a:ext cx="2958842" cy="16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6F0D4-B31B-482A-898E-BC77929DE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783"/>
            <a:ext cx="10515600" cy="1325563"/>
          </a:xfrm>
        </p:spPr>
        <p:txBody>
          <a:bodyPr/>
          <a:lstStyle/>
          <a:p>
            <a:r>
              <a:rPr lang="es-CL" dirty="0"/>
              <a:t>Morfología funcional de dientes</a:t>
            </a:r>
            <a:endParaRPr lang="en-US" dirty="0"/>
          </a:p>
        </p:txBody>
      </p:sp>
      <p:pic>
        <p:nvPicPr>
          <p:cNvPr id="3" name="Video_S1.avi">
            <a:hlinkClick r:id="" action="ppaction://media"/>
            <a:extLst>
              <a:ext uri="{FF2B5EF4-FFF2-40B4-BE49-F238E27FC236}">
                <a16:creationId xmlns:a16="http://schemas.microsoft.com/office/drawing/2014/main" id="{C8CA9A03-2364-47D9-8ED6-8539CFE042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402" r="23711"/>
          <a:stretch/>
        </p:blipFill>
        <p:spPr>
          <a:xfrm>
            <a:off x="8402183" y="2890152"/>
            <a:ext cx="2768449" cy="294451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D477367-DAC8-449F-9C9E-D9CD9D48269C}"/>
              </a:ext>
            </a:extLst>
          </p:cNvPr>
          <p:cNvSpPr txBox="1"/>
          <p:nvPr/>
        </p:nvSpPr>
        <p:spPr>
          <a:xfrm>
            <a:off x="8466455" y="6232410"/>
            <a:ext cx="2639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Cinemática</a:t>
            </a:r>
            <a:r>
              <a:rPr lang="en-US" dirty="0"/>
              <a:t> </a:t>
            </a:r>
            <a:r>
              <a:rPr lang="en-US" dirty="0" err="1"/>
              <a:t>masticatoria</a:t>
            </a:r>
            <a:endParaRPr lang="en-US" dirty="0"/>
          </a:p>
        </p:txBody>
      </p:sp>
      <p:pic>
        <p:nvPicPr>
          <p:cNvPr id="4098" name="Picture 2" descr="Powerstroke of mastication. During mastication the food bolus is reduced to small pieces by three different masticatory processes: shearing (buccal phase I), crushing (lingual phase I) and grinding (phase II).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8" y="1603346"/>
            <a:ext cx="5672168" cy="489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ewing GIFs | Teno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182" y="999084"/>
            <a:ext cx="2768450" cy="187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4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2898" y="115744"/>
            <a:ext cx="10515600" cy="1325563"/>
          </a:xfrm>
        </p:spPr>
        <p:txBody>
          <a:bodyPr/>
          <a:lstStyle/>
          <a:p>
            <a:r>
              <a:rPr lang="en-GB" dirty="0" err="1"/>
              <a:t>Desgaste</a:t>
            </a:r>
            <a:r>
              <a:rPr lang="en-GB" dirty="0"/>
              <a:t> dental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48E356F-EB5E-41D1-97C5-F922FEA131B4}"/>
              </a:ext>
            </a:extLst>
          </p:cNvPr>
          <p:cNvGrpSpPr/>
          <p:nvPr/>
        </p:nvGrpSpPr>
        <p:grpSpPr>
          <a:xfrm>
            <a:off x="6510245" y="1319381"/>
            <a:ext cx="4300823" cy="4123506"/>
            <a:chOff x="4164523" y="1831589"/>
            <a:chExt cx="3718504" cy="3565196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38835779-712E-4004-BFCD-FC4AFBBA6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523" y="1831589"/>
              <a:ext cx="3698209" cy="33398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4EC672FD-80E4-4D7D-A7FF-7CCB37ADFD25}"/>
                </a:ext>
              </a:extLst>
            </p:cNvPr>
            <p:cNvSpPr txBox="1"/>
            <p:nvPr/>
          </p:nvSpPr>
          <p:spPr>
            <a:xfrm>
              <a:off x="6388684" y="5183902"/>
              <a:ext cx="1494343" cy="21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000" dirty="0" err="1">
                  <a:latin typeface="HelveticaNeueLT Std" pitchFamily="34" charset="0"/>
                </a:rPr>
                <a:t>Ungar</a:t>
              </a:r>
              <a:r>
                <a:rPr lang="en-GB" sz="1000" dirty="0">
                  <a:latin typeface="HelveticaNeueLT Std" pitchFamily="34" charset="0"/>
                </a:rPr>
                <a:t> &amp; </a:t>
              </a:r>
              <a:r>
                <a:rPr lang="en-GB" sz="1000" dirty="0" err="1">
                  <a:latin typeface="HelveticaNeueLT Std" pitchFamily="34" charset="0"/>
                </a:rPr>
                <a:t>Sponheimer</a:t>
              </a:r>
              <a:r>
                <a:rPr lang="en-GB" sz="1000" dirty="0">
                  <a:latin typeface="HelveticaNeueLT Std" pitchFamily="34" charset="0"/>
                </a:rPr>
                <a:t>, 2011</a:t>
              </a: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6E4DEEAE-7566-450A-A6FC-8F49982B715F}"/>
              </a:ext>
            </a:extLst>
          </p:cNvPr>
          <p:cNvSpPr txBox="1"/>
          <p:nvPr/>
        </p:nvSpPr>
        <p:spPr>
          <a:xfrm>
            <a:off x="6395562" y="5469150"/>
            <a:ext cx="44155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err="1"/>
              <a:t>Microdesgaste</a:t>
            </a:r>
            <a:r>
              <a:rPr lang="en-GB" sz="1400" dirty="0"/>
              <a:t> </a:t>
            </a:r>
            <a:r>
              <a:rPr lang="en-GB" sz="1400" dirty="0" err="1"/>
              <a:t>informa</a:t>
            </a:r>
            <a:r>
              <a:rPr lang="en-GB" sz="1400" dirty="0"/>
              <a:t> </a:t>
            </a:r>
            <a:r>
              <a:rPr lang="en-GB" sz="1400" dirty="0" err="1"/>
              <a:t>sobre</a:t>
            </a:r>
            <a:r>
              <a:rPr lang="en-GB" sz="1400" dirty="0"/>
              <a:t> la </a:t>
            </a:r>
            <a:r>
              <a:rPr lang="en-GB" sz="1400" dirty="0" err="1"/>
              <a:t>dieta</a:t>
            </a:r>
            <a:r>
              <a:rPr lang="en-GB" sz="1400" dirty="0"/>
              <a:t> y las </a:t>
            </a:r>
            <a:r>
              <a:rPr lang="en-GB" sz="1400" dirty="0" err="1"/>
              <a:t>condiciones</a:t>
            </a:r>
            <a:r>
              <a:rPr lang="en-GB" sz="1400" dirty="0"/>
              <a:t> del medio </a:t>
            </a:r>
            <a:r>
              <a:rPr lang="en-GB" sz="1400" dirty="0" err="1"/>
              <a:t>ambiente</a:t>
            </a:r>
            <a:r>
              <a:rPr lang="en-GB" sz="14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err="1"/>
              <a:t>Señal</a:t>
            </a:r>
            <a:r>
              <a:rPr lang="en-GB" sz="1400" dirty="0"/>
              <a:t> de </a:t>
            </a:r>
            <a:r>
              <a:rPr lang="en-GB" sz="1400" dirty="0" err="1"/>
              <a:t>corta</a:t>
            </a:r>
            <a:r>
              <a:rPr lang="en-GB" sz="1400" dirty="0"/>
              <a:t> </a:t>
            </a:r>
            <a:r>
              <a:rPr lang="en-GB" sz="1400" dirty="0" err="1"/>
              <a:t>vida</a:t>
            </a:r>
            <a:r>
              <a:rPr lang="en-GB" sz="1400" dirty="0"/>
              <a:t> (“la ultima </a:t>
            </a:r>
            <a:r>
              <a:rPr lang="en-GB" sz="1400" dirty="0" err="1"/>
              <a:t>cena</a:t>
            </a:r>
            <a:r>
              <a:rPr lang="en-GB" sz="1400" dirty="0"/>
              <a:t>”)</a:t>
            </a:r>
          </a:p>
        </p:txBody>
      </p:sp>
      <p:pic>
        <p:nvPicPr>
          <p:cNvPr id="5122" name="Picture 2" descr="https://www.researchgate.net/profile/Judith-Littleton/publication/256378119/figure/fig7/AS:281688316891136@1444171136219/Marked-anterior-wear-on-individual-from-Gillman-Mound-Color-figure-can-be-viewed-in-the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26" y="1319381"/>
            <a:ext cx="5050494" cy="412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0CE8E-5233-4E96-8A9D-9E9AC0BB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es-ES" sz="4400" dirty="0" smtClean="0">
                <a:cs typeface="Tahoma" pitchFamily="34" charset="0"/>
              </a:rPr>
              <a:t>Desgaste </a:t>
            </a:r>
            <a:r>
              <a:rPr lang="es-ES" sz="4400" dirty="0" err="1" smtClean="0">
                <a:cs typeface="Tahoma" pitchFamily="34" charset="0"/>
              </a:rPr>
              <a:t>parafuncional</a:t>
            </a:r>
            <a:endParaRPr lang="en-US" dirty="0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FD0D3720-046E-418B-90DD-B4D10CEC8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194" y="4011250"/>
            <a:ext cx="4446773" cy="3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/>
            <a:r>
              <a:rPr lang="en-GB" dirty="0" err="1">
                <a:cs typeface="Tahoma" pitchFamily="34" charset="0"/>
              </a:rPr>
              <a:t>Abrasión</a:t>
            </a:r>
            <a:r>
              <a:rPr lang="en-GB" dirty="0">
                <a:cs typeface="Tahoma" pitchFamily="34" charset="0"/>
              </a:rPr>
              <a:t> </a:t>
            </a:r>
            <a:r>
              <a:rPr lang="en-GB" dirty="0" err="1">
                <a:cs typeface="Tahoma" pitchFamily="34" charset="0"/>
              </a:rPr>
              <a:t>en</a:t>
            </a:r>
            <a:r>
              <a:rPr lang="en-GB" dirty="0">
                <a:cs typeface="Tahoma" pitchFamily="34" charset="0"/>
              </a:rPr>
              <a:t> </a:t>
            </a:r>
            <a:r>
              <a:rPr lang="en-GB" dirty="0" err="1">
                <a:cs typeface="Tahoma" pitchFamily="34" charset="0"/>
              </a:rPr>
              <a:t>dientes</a:t>
            </a:r>
            <a:r>
              <a:rPr lang="en-GB" dirty="0">
                <a:cs typeface="Tahoma" pitchFamily="34" charset="0"/>
              </a:rPr>
              <a:t> </a:t>
            </a:r>
            <a:r>
              <a:rPr lang="en-GB" dirty="0" err="1" smtClean="0">
                <a:cs typeface="Tahoma" pitchFamily="34" charset="0"/>
              </a:rPr>
              <a:t>anteriores</a:t>
            </a:r>
            <a:r>
              <a:rPr lang="en-GB" dirty="0" smtClean="0">
                <a:cs typeface="Tahoma" pitchFamily="34" charset="0"/>
              </a:rPr>
              <a:t> de </a:t>
            </a:r>
            <a:r>
              <a:rPr lang="en-GB" dirty="0">
                <a:cs typeface="Tahoma" pitchFamily="34" charset="0"/>
              </a:rPr>
              <a:t>Neandertal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6ECCBEA-2703-4D2F-8969-58AABFCD5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839" y="1539918"/>
            <a:ext cx="4393479" cy="2471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17E6285-D01A-4ADD-8B5C-FAE24BF42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905" y="1515669"/>
            <a:ext cx="2655667" cy="353561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F1A4792-A472-4809-8703-9EFBEDBF8FA1}"/>
              </a:ext>
            </a:extLst>
          </p:cNvPr>
          <p:cNvSpPr txBox="1"/>
          <p:nvPr/>
        </p:nvSpPr>
        <p:spPr>
          <a:xfrm>
            <a:off x="7800075" y="6596390"/>
            <a:ext cx="4393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 err="1"/>
              <a:t>Fidalgo</a:t>
            </a:r>
            <a:r>
              <a:rPr lang="en-US" sz="1100" dirty="0"/>
              <a:t> et al., 2020; Alice Bernardo (https://www.saberfazer.org/)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24504A0-8F03-45CD-ADB1-A36D4A5BB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7" y="1515669"/>
            <a:ext cx="2473950" cy="234775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2982693-50AF-4B74-B61A-CFDFFE5C4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306" y="3863427"/>
            <a:ext cx="1741772" cy="157270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FFA6F0B-060E-4F3A-B7AF-3807776A2880}"/>
              </a:ext>
            </a:extLst>
          </p:cNvPr>
          <p:cNvSpPr txBox="1"/>
          <p:nvPr/>
        </p:nvSpPr>
        <p:spPr>
          <a:xfrm>
            <a:off x="3496123" y="5000656"/>
            <a:ext cx="2851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dirty="0"/>
              <a:t>Dientes como una tercera mano</a:t>
            </a:r>
            <a:endParaRPr lang="en-US" sz="16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EBD1528-9FC6-43C2-8C74-6031F0B842F7}"/>
              </a:ext>
            </a:extLst>
          </p:cNvPr>
          <p:cNvSpPr txBox="1"/>
          <p:nvPr/>
        </p:nvSpPr>
        <p:spPr>
          <a:xfrm>
            <a:off x="1411431" y="5514470"/>
            <a:ext cx="416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/>
              <a:t>Desgaste en incisivos de la Edad </a:t>
            </a:r>
            <a:r>
              <a:rPr lang="es-CL" sz="1400" dirty="0" smtClean="0"/>
              <a:t>del Bronce </a:t>
            </a:r>
            <a:r>
              <a:rPr lang="es-CL" sz="1400" dirty="0"/>
              <a:t>(2200–1200 AP, </a:t>
            </a:r>
            <a:r>
              <a:rPr lang="pt-BR" sz="1400" dirty="0"/>
              <a:t>Monte do Vale do Ouro 2 </a:t>
            </a:r>
            <a:r>
              <a:rPr lang="es-CL" sz="1400" dirty="0"/>
              <a:t>)</a:t>
            </a:r>
            <a:endParaRPr lang="en-US" sz="14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B7244DDC-176B-40FA-8636-0C73B0767076}"/>
              </a:ext>
            </a:extLst>
          </p:cNvPr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8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1429" y="4382763"/>
            <a:ext cx="1985923" cy="165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711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41BCB-F87E-4B12-ACCE-9354C48A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Patologías orales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A21020-FE2A-48D0-A1F2-F57CE2C0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52" y="1690688"/>
            <a:ext cx="5400092" cy="41215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1CD53E-43CA-4BA3-ACC9-8A90C6D8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58" y="1690688"/>
            <a:ext cx="4605637" cy="41215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420A643-64FF-438F-BE01-E5FFA3559CFA}"/>
              </a:ext>
            </a:extLst>
          </p:cNvPr>
          <p:cNvSpPr txBox="1"/>
          <p:nvPr/>
        </p:nvSpPr>
        <p:spPr>
          <a:xfrm>
            <a:off x="597179" y="5792825"/>
            <a:ext cx="5748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Patología oral (caries, absceso, avulsión de diente) en cazador-recolector del Paleolítico superior de Marruecos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1E42E55-1D84-4D41-AF47-1597722AAFE2}"/>
              </a:ext>
            </a:extLst>
          </p:cNvPr>
          <p:cNvSpPr txBox="1"/>
          <p:nvPr/>
        </p:nvSpPr>
        <p:spPr>
          <a:xfrm>
            <a:off x="6772008" y="5792825"/>
            <a:ext cx="5107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Tratamiento de caries el Paleolítico superior de Italia (14000 AP)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3F9E2E4-BC35-40C9-8262-1A3EBDCCAB18}"/>
              </a:ext>
            </a:extLst>
          </p:cNvPr>
          <p:cNvSpPr txBox="1"/>
          <p:nvPr/>
        </p:nvSpPr>
        <p:spPr>
          <a:xfrm>
            <a:off x="10361930" y="6572704"/>
            <a:ext cx="1266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err="1"/>
              <a:t>Oxilia</a:t>
            </a:r>
            <a:r>
              <a:rPr lang="es-CL" sz="1200" dirty="0"/>
              <a:t> et al., 2015</a:t>
            </a:r>
            <a:endParaRPr lang="en-US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2F80EF0-03DD-4CE2-AB94-3CB9317C3DEC}"/>
              </a:ext>
            </a:extLst>
          </p:cNvPr>
          <p:cNvSpPr txBox="1"/>
          <p:nvPr/>
        </p:nvSpPr>
        <p:spPr>
          <a:xfrm>
            <a:off x="838200" y="6572704"/>
            <a:ext cx="1573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Humphrey et al.,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860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Qué es un odontograma dental y cómo hacer uno? | Clinic Clou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20"/>
          <a:stretch/>
        </p:blipFill>
        <p:spPr bwMode="auto">
          <a:xfrm>
            <a:off x="1549349" y="96450"/>
            <a:ext cx="7756354" cy="296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26A21020-FE2A-48D0-A1F2-F57CE2C0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893" y="3153815"/>
            <a:ext cx="4853267" cy="370418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940233" y="1511264"/>
            <a:ext cx="299258" cy="300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3067395" y="1695796"/>
            <a:ext cx="124692" cy="1163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ector recto 7"/>
          <p:cNvCxnSpPr/>
          <p:nvPr/>
        </p:nvCxnSpPr>
        <p:spPr>
          <a:xfrm>
            <a:off x="5486400" y="689956"/>
            <a:ext cx="349135" cy="19451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5486400" y="689956"/>
            <a:ext cx="349135" cy="19451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6700059" y="1577766"/>
            <a:ext cx="199505" cy="2344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7903128" y="1486325"/>
            <a:ext cx="426225" cy="4256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74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571" y="224736"/>
            <a:ext cx="10515600" cy="890097"/>
          </a:xfrm>
        </p:spPr>
        <p:txBody>
          <a:bodyPr/>
          <a:lstStyle/>
          <a:p>
            <a:r>
              <a:rPr lang="es-CL" dirty="0"/>
              <a:t>Patologías orales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599767" y="6192404"/>
            <a:ext cx="3125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/>
              <a:t>Hipoplasias</a:t>
            </a:r>
            <a:r>
              <a:rPr lang="en-GB" sz="1400" dirty="0"/>
              <a:t> de </a:t>
            </a:r>
            <a:r>
              <a:rPr lang="en-GB" sz="1400" dirty="0" err="1"/>
              <a:t>esmalte</a:t>
            </a:r>
            <a:r>
              <a:rPr lang="en-GB" sz="1400" dirty="0"/>
              <a:t> dental </a:t>
            </a:r>
          </a:p>
          <a:p>
            <a:pPr algn="ctr"/>
            <a:r>
              <a:rPr lang="en-GB" sz="1400" dirty="0"/>
              <a:t>(</a:t>
            </a:r>
            <a:r>
              <a:rPr lang="en-GB" sz="1400" dirty="0" err="1"/>
              <a:t>malnutrición</a:t>
            </a:r>
            <a:r>
              <a:rPr lang="en-GB" sz="1400" dirty="0"/>
              <a:t>, </a:t>
            </a:r>
            <a:r>
              <a:rPr lang="en-GB" sz="1400" dirty="0" err="1"/>
              <a:t>enfermedades</a:t>
            </a:r>
            <a:r>
              <a:rPr lang="en-GB" sz="1400" dirty="0"/>
              <a:t>)</a:t>
            </a:r>
          </a:p>
        </p:txBody>
      </p:sp>
      <p:pic>
        <p:nvPicPr>
          <p:cNvPr id="116740" name="Picture 4" descr="Bildergebnis für linear enamel hypoplas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r="13330"/>
          <a:stretch/>
        </p:blipFill>
        <p:spPr bwMode="auto">
          <a:xfrm>
            <a:off x="4599765" y="3859016"/>
            <a:ext cx="2892829" cy="22111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5169D7D-C820-4D8B-A2FB-C27301732826}"/>
              </a:ext>
            </a:extLst>
          </p:cNvPr>
          <p:cNvSpPr txBox="1"/>
          <p:nvPr/>
        </p:nvSpPr>
        <p:spPr>
          <a:xfrm>
            <a:off x="4599767" y="438951"/>
            <a:ext cx="6057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Estrés metabólico y físico visible en los dientes</a:t>
            </a:r>
            <a:endParaRPr lang="en-US" sz="2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399FFA-7433-42D8-9582-091988DB5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0"/>
          <a:stretch/>
        </p:blipFill>
        <p:spPr>
          <a:xfrm>
            <a:off x="4599765" y="1080650"/>
            <a:ext cx="2892829" cy="2131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BA72B4FF-FA7E-4740-905E-18A435E55DB8}"/>
              </a:ext>
            </a:extLst>
          </p:cNvPr>
          <p:cNvSpPr/>
          <p:nvPr/>
        </p:nvSpPr>
        <p:spPr>
          <a:xfrm>
            <a:off x="4697268" y="3222013"/>
            <a:ext cx="2620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/>
              <a:t>Daño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corona </a:t>
            </a:r>
            <a:r>
              <a:rPr lang="en-GB" sz="1400" dirty="0" err="1"/>
              <a:t>relacionado</a:t>
            </a:r>
            <a:r>
              <a:rPr lang="en-GB" sz="1400" dirty="0"/>
              <a:t> con </a:t>
            </a:r>
            <a:r>
              <a:rPr lang="en-GB" sz="1400" dirty="0" err="1"/>
              <a:t>una</a:t>
            </a:r>
            <a:r>
              <a:rPr lang="en-GB" sz="1400" dirty="0"/>
              <a:t> </a:t>
            </a:r>
            <a:r>
              <a:rPr lang="en-GB" sz="1400" dirty="0" err="1"/>
              <a:t>dieta</a:t>
            </a:r>
            <a:r>
              <a:rPr lang="en-GB" sz="1400" dirty="0"/>
              <a:t> dura de un </a:t>
            </a:r>
            <a:r>
              <a:rPr lang="en-GB" sz="1400" dirty="0" err="1"/>
              <a:t>homíno</a:t>
            </a:r>
            <a:r>
              <a:rPr lang="en-GB" sz="1400" dirty="0"/>
              <a:t> </a:t>
            </a:r>
            <a:r>
              <a:rPr lang="en-GB" sz="1400" dirty="0" err="1" smtClean="0"/>
              <a:t>fósil</a:t>
            </a:r>
            <a:endParaRPr lang="en-GB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D44C00-0BC5-4DBF-B4B5-938A73697AC5}"/>
              </a:ext>
            </a:extLst>
          </p:cNvPr>
          <p:cNvSpPr txBox="1"/>
          <p:nvPr/>
        </p:nvSpPr>
        <p:spPr>
          <a:xfrm>
            <a:off x="8808099" y="6613699"/>
            <a:ext cx="3383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000" dirty="0" err="1"/>
              <a:t>Boyadjian</a:t>
            </a:r>
            <a:r>
              <a:rPr lang="es-CL" sz="1000" dirty="0"/>
              <a:t>, 2018; Constantino et al., 2010</a:t>
            </a:r>
            <a:endParaRPr lang="en-US" sz="10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64496C7-9D7F-41D0-8821-9B57B4185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92" b="8599"/>
          <a:stretch/>
        </p:blipFill>
        <p:spPr>
          <a:xfrm>
            <a:off x="448569" y="3859016"/>
            <a:ext cx="3125900" cy="2211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4412850-C7F5-4B79-9F8C-1C06369B494A}"/>
              </a:ext>
            </a:extLst>
          </p:cNvPr>
          <p:cNvSpPr txBox="1"/>
          <p:nvPr/>
        </p:nvSpPr>
        <p:spPr>
          <a:xfrm>
            <a:off x="612196" y="6300125"/>
            <a:ext cx="2695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Cálculo</a:t>
            </a:r>
            <a:r>
              <a:rPr lang="en-US" sz="1400" dirty="0"/>
              <a:t> </a:t>
            </a:r>
            <a:r>
              <a:rPr lang="en-US" sz="1400" dirty="0" smtClean="0"/>
              <a:t>o </a:t>
            </a:r>
            <a:r>
              <a:rPr lang="en-US" sz="1400" dirty="0" err="1" smtClean="0"/>
              <a:t>tártaro</a:t>
            </a:r>
            <a:r>
              <a:rPr lang="en-US" sz="1400" dirty="0" smtClean="0"/>
              <a:t> dental </a:t>
            </a:r>
            <a:r>
              <a:rPr lang="en-US" sz="1400" dirty="0"/>
              <a:t>(</a:t>
            </a:r>
            <a:r>
              <a:rPr lang="en-US" sz="1400" dirty="0" err="1"/>
              <a:t>sarro</a:t>
            </a:r>
            <a:r>
              <a:rPr lang="en-US" sz="1400" dirty="0"/>
              <a:t>)</a:t>
            </a:r>
          </a:p>
        </p:txBody>
      </p:sp>
      <p:pic>
        <p:nvPicPr>
          <p:cNvPr id="14" name="Picture 2" descr="Resultado de imagen para dental fracture classification">
            <a:extLst>
              <a:ext uri="{FF2B5EF4-FFF2-40B4-BE49-F238E27FC236}">
                <a16:creationId xmlns:a16="http://schemas.microsoft.com/office/drawing/2014/main" id="{02588B5D-D3F6-F09E-7B01-F8CFD091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80" y="1255223"/>
            <a:ext cx="2276290" cy="190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esultado de imagen para dental fracture classification">
            <a:extLst>
              <a:ext uri="{FF2B5EF4-FFF2-40B4-BE49-F238E27FC236}">
                <a16:creationId xmlns:a16="http://schemas.microsoft.com/office/drawing/2014/main" id="{B85556B7-A1FD-77A3-0084-F749984B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807" y="3298979"/>
            <a:ext cx="2273863" cy="133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Resultado de imagen para dental trauma">
            <a:extLst>
              <a:ext uri="{FF2B5EF4-FFF2-40B4-BE49-F238E27FC236}">
                <a16:creationId xmlns:a16="http://schemas.microsoft.com/office/drawing/2014/main" id="{FDC06EC2-D9B5-234E-ED21-EC0659BAC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067" y="4794158"/>
            <a:ext cx="2273604" cy="151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ental indicators of ancient dietary patterns: dental analysis in  archaeology | British Dental Journa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5" t="23239"/>
          <a:stretch/>
        </p:blipFill>
        <p:spPr bwMode="auto">
          <a:xfrm>
            <a:off x="449784" y="1255223"/>
            <a:ext cx="3123475" cy="19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56290" y="3222013"/>
            <a:ext cx="291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Abscesos alveolares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04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Pelao-PC\Desktop\Escritorio\Afi2 2019\carie\27751922_971864099651636_3926981528597911456_n.jpg">
            <a:extLst>
              <a:ext uri="{FF2B5EF4-FFF2-40B4-BE49-F238E27FC236}">
                <a16:creationId xmlns:a16="http://schemas.microsoft.com/office/drawing/2014/main" id="{711DE552-BD2A-7C9B-15AC-CBF8FDB7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2" y="499796"/>
            <a:ext cx="4026555" cy="530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46192" y="5802289"/>
            <a:ext cx="402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altLang="pt-BR" sz="1400" dirty="0" smtClean="0"/>
              <a:t>Página </a:t>
            </a:r>
            <a:r>
              <a:rPr lang="es-CL" altLang="pt-BR" sz="1400" dirty="0"/>
              <a:t>ilustrada de un libro del imperio Otomano del siglo 18 mostrando un molar infectado con gusanos</a:t>
            </a:r>
            <a:r>
              <a:rPr lang="es-CL" altLang="pt-BR" sz="1400" dirty="0" smtClean="0"/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2041"/>
          <a:stretch/>
        </p:blipFill>
        <p:spPr>
          <a:xfrm>
            <a:off x="4843663" y="499796"/>
            <a:ext cx="3800717" cy="530249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876580" y="5802289"/>
            <a:ext cx="36683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https://www.minsal.cl/mas-sonrisas-para-chile/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122" y="259747"/>
            <a:ext cx="1449525" cy="2209133"/>
          </a:xfrm>
          <a:prstGeom prst="rect">
            <a:avLst/>
          </a:prstGeom>
        </p:spPr>
      </p:pic>
      <p:pic>
        <p:nvPicPr>
          <p:cNvPr id="1028" name="Picture 4" descr="Colgate Billboard Advertisement #cmdesigns #cmdesigns24  #coreymitchellsdesignstudio #design #printdesign #print #ad #advertism… |  Advertising design, Design, Baki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64" y="2518758"/>
            <a:ext cx="2335742" cy="180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onardo Farkas ofreció apoyo para que cletero antofagastino de 76 años  tenga nueva bicicleta: &quot;Dónde le deposito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5" r="22489" b="25052"/>
          <a:stretch/>
        </p:blipFill>
        <p:spPr bwMode="auto">
          <a:xfrm>
            <a:off x="9309282" y="4377440"/>
            <a:ext cx="1835905" cy="1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364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6FBE1-9D3D-4AD0-B0C7-5CC826E9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Modificaciones culturales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B858E6-F565-4320-958F-A36DBE4E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0898"/>
            <a:ext cx="5897143" cy="3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DBB9FD-FDFE-4A39-8EE5-9E8CF690B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0" y="1860898"/>
            <a:ext cx="4127999" cy="3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2B06F6C-05B5-4BF2-AD1C-539DA0E71F95}"/>
              </a:ext>
            </a:extLst>
          </p:cNvPr>
          <p:cNvSpPr txBox="1"/>
          <p:nvPr/>
        </p:nvSpPr>
        <p:spPr>
          <a:xfrm>
            <a:off x="7881546" y="4941047"/>
            <a:ext cx="303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Incrustaciones (Maya, México)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EA38B9E-6F7F-4055-AB1E-5B12CD6CADD9}"/>
              </a:ext>
            </a:extLst>
          </p:cNvPr>
          <p:cNvSpPr txBox="1"/>
          <p:nvPr/>
        </p:nvSpPr>
        <p:spPr>
          <a:xfrm>
            <a:off x="10179698" y="6596390"/>
            <a:ext cx="18213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50" dirty="0"/>
              <a:t>Fuente: </a:t>
            </a:r>
            <a:r>
              <a:rPr lang="es-CL" sz="1050" dirty="0" err="1"/>
              <a:t>Museum</a:t>
            </a:r>
            <a:r>
              <a:rPr lang="es-CL" sz="1050" dirty="0"/>
              <a:t> </a:t>
            </a:r>
            <a:r>
              <a:rPr lang="es-CL" sz="1050" dirty="0" err="1"/>
              <a:t>of</a:t>
            </a:r>
            <a:r>
              <a:rPr lang="es-CL" sz="1050" dirty="0"/>
              <a:t> </a:t>
            </a:r>
            <a:r>
              <a:rPr lang="es-CL" sz="1050" dirty="0" err="1"/>
              <a:t>Artifacts</a:t>
            </a:r>
            <a:endParaRPr lang="en-US" sz="105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0A304B0-1EFB-412E-A980-AAB7DD743A90}"/>
              </a:ext>
            </a:extLst>
          </p:cNvPr>
          <p:cNvSpPr txBox="1"/>
          <p:nvPr/>
        </p:nvSpPr>
        <p:spPr>
          <a:xfrm>
            <a:off x="1978541" y="4941047"/>
            <a:ext cx="35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Prótesis, etruscos (</a:t>
            </a:r>
            <a:r>
              <a:rPr lang="es-ES" dirty="0"/>
              <a:t>siglos VIII y I a.C.)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6FBE1-9D3D-4AD0-B0C7-5CC826E9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Modificaciones culturales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0CAD27-2A8E-4F52-A78D-59A0EBF55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1690688"/>
            <a:ext cx="5237256" cy="3482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21ED2B2-5E8C-4C92-B1F2-5A8092AB7CD3}"/>
              </a:ext>
            </a:extLst>
          </p:cNvPr>
          <p:cNvSpPr txBox="1"/>
          <p:nvPr/>
        </p:nvSpPr>
        <p:spPr>
          <a:xfrm>
            <a:off x="9595759" y="6596390"/>
            <a:ext cx="25962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British Museum; </a:t>
            </a:r>
            <a:r>
              <a:rPr lang="en-US" sz="1100" dirty="0" err="1"/>
              <a:t>Dufoo</a:t>
            </a:r>
            <a:r>
              <a:rPr lang="en-US" sz="1100" dirty="0"/>
              <a:t> Olvera et al, 2010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963A90-C918-4C09-B5CD-72BD07934DEF}"/>
              </a:ext>
            </a:extLst>
          </p:cNvPr>
          <p:cNvSpPr txBox="1"/>
          <p:nvPr/>
        </p:nvSpPr>
        <p:spPr>
          <a:xfrm>
            <a:off x="2442288" y="5167312"/>
            <a:ext cx="2465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Vikinga</a:t>
            </a:r>
            <a:r>
              <a:rPr lang="en-US" dirty="0"/>
              <a:t>, 800–1050 AD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ECF8437-7F02-460D-A4D2-F2C69F90E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449" y="1690688"/>
            <a:ext cx="2533263" cy="1889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E63C09-9AA1-4088-A1BA-16413D107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040" y="3652837"/>
            <a:ext cx="3019425" cy="151447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0905BD2-BEAA-4D70-8725-662BA81B9389}"/>
              </a:ext>
            </a:extLst>
          </p:cNvPr>
          <p:cNvSpPr txBox="1"/>
          <p:nvPr/>
        </p:nvSpPr>
        <p:spPr>
          <a:xfrm>
            <a:off x="7480042" y="5169294"/>
            <a:ext cx="2596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Tzintzuntzan</a:t>
            </a:r>
            <a:r>
              <a:rPr lang="en-US" dirty="0"/>
              <a:t>, Michoacán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5CA9206-5E31-473E-A496-4484BEB00262}"/>
              </a:ext>
            </a:extLst>
          </p:cNvPr>
          <p:cNvSpPr txBox="1"/>
          <p:nvPr/>
        </p:nvSpPr>
        <p:spPr>
          <a:xfrm>
            <a:off x="9749712" y="3205163"/>
            <a:ext cx="1319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Chalpa</a:t>
            </a:r>
            <a:r>
              <a:rPr lang="en-US" dirty="0"/>
              <a:t> Nay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0C767D2-9ED7-4C2C-AC75-2EBA8EFBF03A}"/>
              </a:ext>
            </a:extLst>
          </p:cNvPr>
          <p:cNvSpPr txBox="1"/>
          <p:nvPr/>
        </p:nvSpPr>
        <p:spPr>
          <a:xfrm>
            <a:off x="4564999" y="6123485"/>
            <a:ext cx="2596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Limaduras</a:t>
            </a:r>
            <a:r>
              <a:rPr lang="en-US" sz="2000" dirty="0"/>
              <a:t> </a:t>
            </a:r>
            <a:r>
              <a:rPr lang="en-US" sz="2000" dirty="0" err="1"/>
              <a:t>dentales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6965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5CF01-AE2F-4D9D-96D8-95989948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Modificaciones culturales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8CAD88-7BA8-4422-84D9-BF7320F5083E}"/>
              </a:ext>
            </a:extLst>
          </p:cNvPr>
          <p:cNvSpPr txBox="1"/>
          <p:nvPr/>
        </p:nvSpPr>
        <p:spPr>
          <a:xfrm>
            <a:off x="2210857" y="5344202"/>
            <a:ext cx="196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Lil</a:t>
            </a:r>
            <a:r>
              <a:rPr lang="es-CL" dirty="0"/>
              <a:t> Wayne con grills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B4B284-B47F-4B9E-B6B7-8D908F97C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9894"/>
            <a:ext cx="4714316" cy="3394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179A097-DE9D-43FC-A22B-883D1428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30" y="1949894"/>
            <a:ext cx="5206788" cy="34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7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41E5D4C-54A9-4889-ACC3-95AEAEB24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97" y="398809"/>
            <a:ext cx="5036355" cy="55494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C3228AC-2C15-4CBE-9020-89E936A55033}"/>
              </a:ext>
            </a:extLst>
          </p:cNvPr>
          <p:cNvSpPr txBox="1"/>
          <p:nvPr/>
        </p:nvSpPr>
        <p:spPr>
          <a:xfrm>
            <a:off x="3150535" y="5961243"/>
            <a:ext cx="474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Gorro de un dentista, con 88 dientes perforados.</a:t>
            </a:r>
          </a:p>
          <a:p>
            <a:pPr algn="ctr"/>
            <a:r>
              <a:rPr lang="es-CL" dirty="0"/>
              <a:t>Londres, 1ª parte siglo </a:t>
            </a:r>
            <a:r>
              <a:rPr lang="es-CL" dirty="0" smtClean="0"/>
              <a:t>XIX.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3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4B897B0-4485-486F-AD3B-A778A709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dentición humana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E86DB7C-6F26-490E-BB91-98ABCF42E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0" b="979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444" y="2622768"/>
            <a:ext cx="3340395" cy="267789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E11141C-A0F1-404E-9E88-E0B6E3615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26" y="1897530"/>
            <a:ext cx="2094139" cy="398883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C4F6E5D-B3D3-4FAD-A1EA-87F23CCD842F}"/>
              </a:ext>
            </a:extLst>
          </p:cNvPr>
          <p:cNvSpPr txBox="1"/>
          <p:nvPr/>
        </p:nvSpPr>
        <p:spPr>
          <a:xfrm>
            <a:off x="3844212" y="6615404"/>
            <a:ext cx="83477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Royal College of Surgeons, London; https://johncwillman.weebly.com/blog/dental-evidence-for-the-use-of-teeth-for-craft-production-in-bronze-age-portugal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F2030B1-782B-4CF5-907F-172DEA90CB65}"/>
              </a:ext>
            </a:extLst>
          </p:cNvPr>
          <p:cNvSpPr txBox="1"/>
          <p:nvPr/>
        </p:nvSpPr>
        <p:spPr>
          <a:xfrm>
            <a:off x="1022882" y="6139333"/>
            <a:ext cx="189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Paleoantropología</a:t>
            </a:r>
            <a:endParaRPr lang="en-US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5F80BFE-0941-4EBC-A870-A368C029AC5D}"/>
              </a:ext>
            </a:extLst>
          </p:cNvPr>
          <p:cNvSpPr txBox="1"/>
          <p:nvPr/>
        </p:nvSpPr>
        <p:spPr>
          <a:xfrm>
            <a:off x="5268855" y="6139333"/>
            <a:ext cx="16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Bioarqueología</a:t>
            </a:r>
            <a:endParaRPr lang="en-US" dirty="0"/>
          </a:p>
        </p:txBody>
      </p:sp>
      <p:pic>
        <p:nvPicPr>
          <p:cNvPr id="11" name="Content Placeholder 3" descr="Human_mixed_dentition.png">
            <a:extLst>
              <a:ext uri="{FF2B5EF4-FFF2-40B4-BE49-F238E27FC236}">
                <a16:creationId xmlns:a16="http://schemas.microsoft.com/office/drawing/2014/main" id="{70882016-E94B-43F3-9744-66D31DD53F1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210759" y="1628968"/>
            <a:ext cx="306302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20">
            <a:extLst>
              <a:ext uri="{FF2B5EF4-FFF2-40B4-BE49-F238E27FC236}">
                <a16:creationId xmlns:a16="http://schemas.microsoft.com/office/drawing/2014/main" id="{9CF1D0DC-F74A-4842-9A78-F052B33A3C20}"/>
              </a:ext>
            </a:extLst>
          </p:cNvPr>
          <p:cNvSpPr txBox="1"/>
          <p:nvPr/>
        </p:nvSpPr>
        <p:spPr>
          <a:xfrm>
            <a:off x="8675217" y="6139333"/>
            <a:ext cx="213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Poblaciones actuales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1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ander_1791389c_Denisova.jpg"/>
          <p:cNvPicPr>
            <a:picLocks noChangeAspect="1"/>
          </p:cNvPicPr>
          <p:nvPr/>
        </p:nvPicPr>
        <p:blipFill>
          <a:blip r:embed="rId3" cstate="screen">
            <a:lum bright="-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488" y="956482"/>
            <a:ext cx="3814594" cy="24546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207C24-796B-494F-83C5-48076E36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8" y="151802"/>
            <a:ext cx="10515600" cy="972803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Dientes fósiles</a:t>
            </a:r>
          </a:p>
        </p:txBody>
      </p:sp>
      <p:pic>
        <p:nvPicPr>
          <p:cNvPr id="2050" name="Picture 2" descr="Our Ancestors Were Partying With Denisovans 14,500 Years Ago | 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68" y="3880483"/>
            <a:ext cx="5475358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404" y="638203"/>
            <a:ext cx="5356895" cy="578943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967717" y="6438144"/>
            <a:ext cx="4208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https://www.nature.com/articles/d41586-022-01372-0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atomía dental. Características, funciones y morfología d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57" y="1435726"/>
            <a:ext cx="4224200" cy="47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Anatomía</a:t>
            </a:r>
            <a:r>
              <a:rPr lang="de-DE" dirty="0">
                <a:solidFill>
                  <a:schemeClr val="tx1"/>
                </a:solidFill>
              </a:rPr>
              <a:t> dental</a:t>
            </a:r>
          </a:p>
        </p:txBody>
      </p:sp>
      <p:pic>
        <p:nvPicPr>
          <p:cNvPr id="4" name="Picture 8" descr="Upper_first_molar-microCT_weiss"/>
          <p:cNvPicPr>
            <a:picLocks noChangeAspect="1" noChangeArrowheads="1"/>
          </p:cNvPicPr>
          <p:nvPr/>
        </p:nvPicPr>
        <p:blipFill>
          <a:blip r:embed="rId3" cstate="screen"/>
          <a:srcRect l="17146" t="4715" r="23628" b="2665"/>
          <a:stretch>
            <a:fillRect/>
          </a:stretch>
        </p:blipFill>
        <p:spPr bwMode="auto">
          <a:xfrm>
            <a:off x="3134893" y="1435726"/>
            <a:ext cx="3029162" cy="47370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5" name="Gruppieren 4"/>
          <p:cNvGrpSpPr/>
          <p:nvPr/>
        </p:nvGrpSpPr>
        <p:grpSpPr>
          <a:xfrm>
            <a:off x="1787954" y="1542747"/>
            <a:ext cx="1191681" cy="1455449"/>
            <a:chOff x="1541797" y="1570784"/>
            <a:chExt cx="1191681" cy="1455449"/>
          </a:xfrm>
        </p:grpSpPr>
        <p:cxnSp>
          <p:nvCxnSpPr>
            <p:cNvPr id="6" name="Gerade Verbindung 5"/>
            <p:cNvCxnSpPr/>
            <p:nvPr/>
          </p:nvCxnSpPr>
          <p:spPr>
            <a:xfrm>
              <a:off x="2733478" y="1570784"/>
              <a:ext cx="0" cy="1455449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hteck 6"/>
            <p:cNvSpPr/>
            <p:nvPr/>
          </p:nvSpPr>
          <p:spPr>
            <a:xfrm>
              <a:off x="1541797" y="2118776"/>
              <a:ext cx="869533" cy="369332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/>
                <a:t>Corona</a:t>
              </a:r>
              <a:endParaRPr lang="de-DE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929846" y="3060340"/>
            <a:ext cx="1050632" cy="3022638"/>
            <a:chOff x="1683690" y="3088378"/>
            <a:chExt cx="1050632" cy="3022638"/>
          </a:xfrm>
        </p:grpSpPr>
        <p:cxnSp>
          <p:nvCxnSpPr>
            <p:cNvPr id="9" name="Gerade Verbindung 8"/>
            <p:cNvCxnSpPr/>
            <p:nvPr/>
          </p:nvCxnSpPr>
          <p:spPr>
            <a:xfrm flipH="1">
              <a:off x="2724600" y="3088378"/>
              <a:ext cx="9722" cy="3022638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hteck 9"/>
            <p:cNvSpPr/>
            <p:nvPr/>
          </p:nvSpPr>
          <p:spPr>
            <a:xfrm>
              <a:off x="1683690" y="4472839"/>
              <a:ext cx="575799" cy="369332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CL" b="1"/>
                <a:t>Raiz</a:t>
              </a:r>
              <a:endParaRPr lang="es-CL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847960" y="2238699"/>
            <a:ext cx="1563482" cy="369332"/>
            <a:chOff x="5770485" y="2266737"/>
            <a:chExt cx="1563482" cy="369332"/>
          </a:xfrm>
        </p:grpSpPr>
        <p:sp>
          <p:nvSpPr>
            <p:cNvPr id="12" name="Rechteck 11"/>
            <p:cNvSpPr/>
            <p:nvPr/>
          </p:nvSpPr>
          <p:spPr>
            <a:xfrm>
              <a:off x="6395505" y="2266737"/>
              <a:ext cx="938462" cy="36933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 err="1"/>
                <a:t>Esmalte</a:t>
              </a:r>
              <a:endParaRPr lang="de-DE" dirty="0"/>
            </a:p>
          </p:txBody>
        </p:sp>
        <p:cxnSp>
          <p:nvCxnSpPr>
            <p:cNvPr id="13" name="Gerade Verbindung 12"/>
            <p:cNvCxnSpPr/>
            <p:nvPr/>
          </p:nvCxnSpPr>
          <p:spPr>
            <a:xfrm>
              <a:off x="5770485" y="2449185"/>
              <a:ext cx="622072" cy="0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"/>
          <p:cNvGrpSpPr/>
          <p:nvPr/>
        </p:nvGrpSpPr>
        <p:grpSpPr>
          <a:xfrm>
            <a:off x="5689641" y="4148878"/>
            <a:ext cx="1724108" cy="369332"/>
            <a:chOff x="5612167" y="4176916"/>
            <a:chExt cx="1724108" cy="369332"/>
          </a:xfrm>
        </p:grpSpPr>
        <p:sp>
          <p:nvSpPr>
            <p:cNvPr id="15" name="Rechteck 14"/>
            <p:cNvSpPr/>
            <p:nvPr/>
          </p:nvSpPr>
          <p:spPr>
            <a:xfrm>
              <a:off x="6395505" y="4176916"/>
              <a:ext cx="940770" cy="36933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 err="1"/>
                <a:t>Dentina</a:t>
              </a:r>
              <a:endParaRPr lang="de-DE" dirty="0"/>
            </a:p>
          </p:txBody>
        </p:sp>
        <p:cxnSp>
          <p:nvCxnSpPr>
            <p:cNvPr id="16" name="Gerade Verbindung 15"/>
            <p:cNvCxnSpPr>
              <a:endCxn id="15" idx="1"/>
            </p:cNvCxnSpPr>
            <p:nvPr/>
          </p:nvCxnSpPr>
          <p:spPr>
            <a:xfrm>
              <a:off x="5612167" y="4361582"/>
              <a:ext cx="783338" cy="0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16"/>
          <p:cNvGrpSpPr/>
          <p:nvPr/>
        </p:nvGrpSpPr>
        <p:grpSpPr>
          <a:xfrm>
            <a:off x="4352099" y="5660967"/>
            <a:ext cx="2018886" cy="971608"/>
            <a:chOff x="4274625" y="5689005"/>
            <a:chExt cx="2018886" cy="971608"/>
          </a:xfrm>
        </p:grpSpPr>
        <p:sp>
          <p:nvSpPr>
            <p:cNvPr id="18" name="Rechteck 17"/>
            <p:cNvSpPr/>
            <p:nvPr/>
          </p:nvSpPr>
          <p:spPr>
            <a:xfrm>
              <a:off x="4274625" y="6291281"/>
              <a:ext cx="2018886" cy="36933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 err="1"/>
                <a:t>Canales</a:t>
              </a:r>
              <a:r>
                <a:rPr lang="de-DE" b="1" dirty="0"/>
                <a:t> </a:t>
              </a:r>
              <a:r>
                <a:rPr lang="de-DE" b="1" dirty="0" err="1"/>
                <a:t>radiculares</a:t>
              </a:r>
              <a:endParaRPr lang="de-DE" dirty="0"/>
            </a:p>
          </p:txBody>
        </p:sp>
        <p:cxnSp>
          <p:nvCxnSpPr>
            <p:cNvPr id="19" name="Gerade Verbindung 18"/>
            <p:cNvCxnSpPr>
              <a:endCxn id="18" idx="0"/>
            </p:cNvCxnSpPr>
            <p:nvPr/>
          </p:nvCxnSpPr>
          <p:spPr>
            <a:xfrm>
              <a:off x="5084730" y="5689005"/>
              <a:ext cx="199338" cy="602276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Box 69"/>
          <p:cNvSpPr txBox="1">
            <a:spLocks noChangeArrowheads="1"/>
          </p:cNvSpPr>
          <p:nvPr/>
        </p:nvSpPr>
        <p:spPr bwMode="auto">
          <a:xfrm>
            <a:off x="11045532" y="6632575"/>
            <a:ext cx="1146468" cy="22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7000"/>
              </a:lnSpc>
            </a:pPr>
            <a:r>
              <a:rPr lang="en-GB" sz="1000" dirty="0" err="1">
                <a:cs typeface="Arial" charset="0"/>
              </a:rPr>
              <a:t>Benninghoff</a:t>
            </a:r>
            <a:r>
              <a:rPr lang="en-GB" sz="1000" dirty="0">
                <a:cs typeface="Arial" charset="0"/>
              </a:rPr>
              <a:t>, 1994</a:t>
            </a:r>
          </a:p>
        </p:txBody>
      </p:sp>
      <p:sp>
        <p:nvSpPr>
          <p:cNvPr id="29" name="Rechteck 28"/>
          <p:cNvSpPr/>
          <p:nvPr/>
        </p:nvSpPr>
        <p:spPr>
          <a:xfrm>
            <a:off x="6442652" y="5057146"/>
            <a:ext cx="1047531" cy="3693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b="1" dirty="0" err="1"/>
              <a:t>Cemento</a:t>
            </a:r>
            <a:endParaRPr lang="de-DE" dirty="0"/>
          </a:p>
        </p:txBody>
      </p:sp>
      <p:cxnSp>
        <p:nvCxnSpPr>
          <p:cNvPr id="30" name="Gerade Verbindung 29"/>
          <p:cNvCxnSpPr>
            <a:endCxn id="29" idx="1"/>
          </p:cNvCxnSpPr>
          <p:nvPr/>
        </p:nvCxnSpPr>
        <p:spPr>
          <a:xfrm>
            <a:off x="6019354" y="5241812"/>
            <a:ext cx="423298" cy="0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/>
          <p:cNvSpPr/>
          <p:nvPr/>
        </p:nvSpPr>
        <p:spPr>
          <a:xfrm>
            <a:off x="7869406" y="5873043"/>
            <a:ext cx="1080120" cy="6463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 err="1"/>
              <a:t>Hueso</a:t>
            </a:r>
            <a:r>
              <a:rPr lang="de-DE" b="1" dirty="0"/>
              <a:t> alveolar</a:t>
            </a:r>
            <a:endParaRPr lang="de-DE" dirty="0"/>
          </a:p>
        </p:txBody>
      </p:sp>
      <p:cxnSp>
        <p:nvCxnSpPr>
          <p:cNvPr id="33" name="Gerade Verbindung 32"/>
          <p:cNvCxnSpPr>
            <a:endCxn id="32" idx="0"/>
          </p:cNvCxnSpPr>
          <p:nvPr/>
        </p:nvCxnSpPr>
        <p:spPr>
          <a:xfrm>
            <a:off x="8409466" y="5152962"/>
            <a:ext cx="0" cy="720081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>
            <a:cxnSpLocks/>
            <a:endCxn id="40" idx="0"/>
          </p:cNvCxnSpPr>
          <p:nvPr/>
        </p:nvCxnSpPr>
        <p:spPr>
          <a:xfrm>
            <a:off x="9559636" y="5241812"/>
            <a:ext cx="227592" cy="631231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>
            <a:endCxn id="15" idx="3"/>
          </p:cNvCxnSpPr>
          <p:nvPr/>
        </p:nvCxnSpPr>
        <p:spPr>
          <a:xfrm flipH="1">
            <a:off x="7413749" y="4333544"/>
            <a:ext cx="1721938" cy="0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/>
          <p:cNvSpPr/>
          <p:nvPr/>
        </p:nvSpPr>
        <p:spPr>
          <a:xfrm>
            <a:off x="9021534" y="5873043"/>
            <a:ext cx="1531388" cy="6463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 err="1"/>
              <a:t>Ligamentos</a:t>
            </a:r>
            <a:r>
              <a:rPr lang="de-DE" b="1" dirty="0"/>
              <a:t> </a:t>
            </a:r>
            <a:r>
              <a:rPr lang="de-DE" b="1" dirty="0" err="1"/>
              <a:t>periodontales</a:t>
            </a:r>
            <a:endParaRPr lang="de-DE" dirty="0"/>
          </a:p>
        </p:txBody>
      </p:sp>
      <p:cxnSp>
        <p:nvCxnSpPr>
          <p:cNvPr id="43" name="Gerade Verbindung 42"/>
          <p:cNvCxnSpPr>
            <a:endCxn id="12" idx="3"/>
          </p:cNvCxnSpPr>
          <p:nvPr/>
        </p:nvCxnSpPr>
        <p:spPr>
          <a:xfrm flipH="1">
            <a:off x="7411442" y="2392850"/>
            <a:ext cx="1191461" cy="30515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11"/>
          <p:cNvSpPr/>
          <p:nvPr/>
        </p:nvSpPr>
        <p:spPr>
          <a:xfrm>
            <a:off x="8877122" y="758746"/>
            <a:ext cx="1587038" cy="3693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b="1" dirty="0" smtClean="0"/>
              <a:t>Cámara pulpar</a:t>
            </a:r>
            <a:endParaRPr lang="de-DE" dirty="0"/>
          </a:p>
        </p:txBody>
      </p:sp>
      <p:cxnSp>
        <p:nvCxnSpPr>
          <p:cNvPr id="39" name="Gerade Verbindung 42"/>
          <p:cNvCxnSpPr>
            <a:endCxn id="35" idx="2"/>
          </p:cNvCxnSpPr>
          <p:nvPr/>
        </p:nvCxnSpPr>
        <p:spPr>
          <a:xfrm flipH="1" flipV="1">
            <a:off x="9670641" y="1128078"/>
            <a:ext cx="30312" cy="1737882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10"/>
          <p:cNvGrpSpPr/>
          <p:nvPr/>
        </p:nvGrpSpPr>
        <p:grpSpPr>
          <a:xfrm>
            <a:off x="5544589" y="3046869"/>
            <a:ext cx="1709374" cy="369332"/>
            <a:chOff x="5467114" y="2266737"/>
            <a:chExt cx="1709374" cy="369332"/>
          </a:xfrm>
        </p:grpSpPr>
        <p:sp>
          <p:nvSpPr>
            <p:cNvPr id="42" name="Rechteck 11"/>
            <p:cNvSpPr/>
            <p:nvPr/>
          </p:nvSpPr>
          <p:spPr>
            <a:xfrm>
              <a:off x="6395505" y="2266737"/>
              <a:ext cx="780983" cy="36933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 smtClean="0"/>
                <a:t>Cuello</a:t>
              </a:r>
              <a:endParaRPr lang="de-DE" dirty="0"/>
            </a:p>
          </p:txBody>
        </p:sp>
        <p:cxnSp>
          <p:nvCxnSpPr>
            <p:cNvPr id="44" name="Gerade Verbindung 12"/>
            <p:cNvCxnSpPr/>
            <p:nvPr/>
          </p:nvCxnSpPr>
          <p:spPr>
            <a:xfrm flipV="1">
              <a:off x="5467114" y="2449185"/>
              <a:ext cx="925443" cy="2218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Gerade Verbindung 42"/>
          <p:cNvCxnSpPr>
            <a:endCxn id="42" idx="3"/>
          </p:cNvCxnSpPr>
          <p:nvPr/>
        </p:nvCxnSpPr>
        <p:spPr>
          <a:xfrm flipH="1" flipV="1">
            <a:off x="7253963" y="3231535"/>
            <a:ext cx="1623161" cy="96210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05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A9C1D-EC42-4E49-B8D6-90A04EB8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Microestructura de dientes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CBA7C7D-4DC5-45CA-A512-AEF022511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048" y="2213206"/>
            <a:ext cx="2081713" cy="3797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7C547C49-FCA7-4430-9EF9-17EF48F9D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773" y="2537134"/>
            <a:ext cx="729628" cy="34073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de-DE" sz="160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238BE79-65A2-4776-A242-BA12088CCBF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568401" y="2784940"/>
            <a:ext cx="13449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49">
            <a:extLst>
              <a:ext uri="{FF2B5EF4-FFF2-40B4-BE49-F238E27FC236}">
                <a16:creationId xmlns:a16="http://schemas.microsoft.com/office/drawing/2014/main" id="{C5EF560D-0266-485B-97D9-C7FC87BF1635}"/>
              </a:ext>
            </a:extLst>
          </p:cNvPr>
          <p:cNvGrpSpPr/>
          <p:nvPr/>
        </p:nvGrpSpPr>
        <p:grpSpPr>
          <a:xfrm>
            <a:off x="3913342" y="1594434"/>
            <a:ext cx="3286466" cy="2381011"/>
            <a:chOff x="2007813" y="1412776"/>
            <a:chExt cx="3286466" cy="2381011"/>
          </a:xfrm>
        </p:grpSpPr>
        <p:pic>
          <p:nvPicPr>
            <p:cNvPr id="7" name="Picture 10" descr="MC_Dean_EarlyHomo_molar">
              <a:extLst>
                <a:ext uri="{FF2B5EF4-FFF2-40B4-BE49-F238E27FC236}">
                  <a16:creationId xmlns:a16="http://schemas.microsoft.com/office/drawing/2014/main" id="{FF302D4C-662B-46DA-83D8-27DAB2E4E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007813" y="1412776"/>
              <a:ext cx="3286466" cy="23810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812168AF-002D-49D2-9CED-B19466DEDA65}"/>
                </a:ext>
              </a:extLst>
            </p:cNvPr>
            <p:cNvSpPr/>
            <p:nvPr/>
          </p:nvSpPr>
          <p:spPr>
            <a:xfrm>
              <a:off x="2033516" y="1876567"/>
              <a:ext cx="3248168" cy="1514902"/>
            </a:xfrm>
            <a:custGeom>
              <a:avLst/>
              <a:gdLst>
                <a:gd name="connsiteX0" fmla="*/ 47768 w 3227696"/>
                <a:gd name="connsiteY0" fmla="*/ 1467134 h 1514902"/>
                <a:gd name="connsiteX1" fmla="*/ 0 w 3227696"/>
                <a:gd name="connsiteY1" fmla="*/ 1317009 h 1514902"/>
                <a:gd name="connsiteX2" fmla="*/ 13648 w 3227696"/>
                <a:gd name="connsiteY2" fmla="*/ 1044054 h 1514902"/>
                <a:gd name="connsiteX3" fmla="*/ 61415 w 3227696"/>
                <a:gd name="connsiteY3" fmla="*/ 743803 h 1514902"/>
                <a:gd name="connsiteX4" fmla="*/ 184245 w 3227696"/>
                <a:gd name="connsiteY4" fmla="*/ 341194 h 1514902"/>
                <a:gd name="connsiteX5" fmla="*/ 382138 w 3227696"/>
                <a:gd name="connsiteY5" fmla="*/ 122830 h 1514902"/>
                <a:gd name="connsiteX6" fmla="*/ 532263 w 3227696"/>
                <a:gd name="connsiteY6" fmla="*/ 13648 h 1514902"/>
                <a:gd name="connsiteX7" fmla="*/ 702860 w 3227696"/>
                <a:gd name="connsiteY7" fmla="*/ 0 h 1514902"/>
                <a:gd name="connsiteX8" fmla="*/ 893929 w 3227696"/>
                <a:gd name="connsiteY8" fmla="*/ 156949 h 1514902"/>
                <a:gd name="connsiteX9" fmla="*/ 982639 w 3227696"/>
                <a:gd name="connsiteY9" fmla="*/ 382137 h 1514902"/>
                <a:gd name="connsiteX10" fmla="*/ 1146412 w 3227696"/>
                <a:gd name="connsiteY10" fmla="*/ 566382 h 1514902"/>
                <a:gd name="connsiteX11" fmla="*/ 1323833 w 3227696"/>
                <a:gd name="connsiteY11" fmla="*/ 600502 h 1514902"/>
                <a:gd name="connsiteX12" fmla="*/ 1569493 w 3227696"/>
                <a:gd name="connsiteY12" fmla="*/ 593678 h 1514902"/>
                <a:gd name="connsiteX13" fmla="*/ 1671851 w 3227696"/>
                <a:gd name="connsiteY13" fmla="*/ 682388 h 1514902"/>
                <a:gd name="connsiteX14" fmla="*/ 1815153 w 3227696"/>
                <a:gd name="connsiteY14" fmla="*/ 736979 h 1514902"/>
                <a:gd name="connsiteX15" fmla="*/ 2019869 w 3227696"/>
                <a:gd name="connsiteY15" fmla="*/ 736979 h 1514902"/>
                <a:gd name="connsiteX16" fmla="*/ 2163171 w 3227696"/>
                <a:gd name="connsiteY16" fmla="*/ 689212 h 1514902"/>
                <a:gd name="connsiteX17" fmla="*/ 2292824 w 3227696"/>
                <a:gd name="connsiteY17" fmla="*/ 668740 h 1514902"/>
                <a:gd name="connsiteX18" fmla="*/ 2408830 w 3227696"/>
                <a:gd name="connsiteY18" fmla="*/ 620973 h 1514902"/>
                <a:gd name="connsiteX19" fmla="*/ 2497541 w 3227696"/>
                <a:gd name="connsiteY19" fmla="*/ 518615 h 1514902"/>
                <a:gd name="connsiteX20" fmla="*/ 2558956 w 3227696"/>
                <a:gd name="connsiteY20" fmla="*/ 354842 h 1514902"/>
                <a:gd name="connsiteX21" fmla="*/ 2579427 w 3227696"/>
                <a:gd name="connsiteY21" fmla="*/ 225188 h 1514902"/>
                <a:gd name="connsiteX22" fmla="*/ 2627194 w 3227696"/>
                <a:gd name="connsiteY22" fmla="*/ 75063 h 1514902"/>
                <a:gd name="connsiteX23" fmla="*/ 2722729 w 3227696"/>
                <a:gd name="connsiteY23" fmla="*/ 0 h 1514902"/>
                <a:gd name="connsiteX24" fmla="*/ 2818263 w 3227696"/>
                <a:gd name="connsiteY24" fmla="*/ 27296 h 1514902"/>
                <a:gd name="connsiteX25" fmla="*/ 2906974 w 3227696"/>
                <a:gd name="connsiteY25" fmla="*/ 102358 h 1514902"/>
                <a:gd name="connsiteX26" fmla="*/ 3029803 w 3227696"/>
                <a:gd name="connsiteY26" fmla="*/ 245660 h 1514902"/>
                <a:gd name="connsiteX27" fmla="*/ 3227696 w 3227696"/>
                <a:gd name="connsiteY27" fmla="*/ 573206 h 1514902"/>
                <a:gd name="connsiteX28" fmla="*/ 3220872 w 3227696"/>
                <a:gd name="connsiteY28" fmla="*/ 921224 h 1514902"/>
                <a:gd name="connsiteX29" fmla="*/ 3084394 w 3227696"/>
                <a:gd name="connsiteY29" fmla="*/ 1235123 h 1514902"/>
                <a:gd name="connsiteX30" fmla="*/ 3009332 w 3227696"/>
                <a:gd name="connsiteY30" fmla="*/ 1364776 h 1514902"/>
                <a:gd name="connsiteX31" fmla="*/ 2906974 w 3227696"/>
                <a:gd name="connsiteY31" fmla="*/ 1473958 h 1514902"/>
                <a:gd name="connsiteX32" fmla="*/ 2750024 w 3227696"/>
                <a:gd name="connsiteY32" fmla="*/ 1514902 h 1514902"/>
                <a:gd name="connsiteX33" fmla="*/ 2695433 w 3227696"/>
                <a:gd name="connsiteY33" fmla="*/ 1487606 h 1514902"/>
                <a:gd name="connsiteX34" fmla="*/ 2811439 w 3227696"/>
                <a:gd name="connsiteY34" fmla="*/ 1426191 h 1514902"/>
                <a:gd name="connsiteX35" fmla="*/ 2906974 w 3227696"/>
                <a:gd name="connsiteY35" fmla="*/ 1303361 h 1514902"/>
                <a:gd name="connsiteX36" fmla="*/ 2941093 w 3227696"/>
                <a:gd name="connsiteY36" fmla="*/ 1132764 h 1514902"/>
                <a:gd name="connsiteX37" fmla="*/ 2941093 w 3227696"/>
                <a:gd name="connsiteY37" fmla="*/ 996287 h 1514902"/>
                <a:gd name="connsiteX38" fmla="*/ 2941093 w 3227696"/>
                <a:gd name="connsiteY38" fmla="*/ 777923 h 1514902"/>
                <a:gd name="connsiteX39" fmla="*/ 2893326 w 3227696"/>
                <a:gd name="connsiteY39" fmla="*/ 552734 h 1514902"/>
                <a:gd name="connsiteX40" fmla="*/ 2838735 w 3227696"/>
                <a:gd name="connsiteY40" fmla="*/ 436729 h 1514902"/>
                <a:gd name="connsiteX41" fmla="*/ 2722729 w 3227696"/>
                <a:gd name="connsiteY41" fmla="*/ 388961 h 1514902"/>
                <a:gd name="connsiteX42" fmla="*/ 2654490 w 3227696"/>
                <a:gd name="connsiteY42" fmla="*/ 409433 h 1514902"/>
                <a:gd name="connsiteX43" fmla="*/ 2606723 w 3227696"/>
                <a:gd name="connsiteY43" fmla="*/ 532263 h 1514902"/>
                <a:gd name="connsiteX44" fmla="*/ 2552132 w 3227696"/>
                <a:gd name="connsiteY44" fmla="*/ 675564 h 1514902"/>
                <a:gd name="connsiteX45" fmla="*/ 2470245 w 3227696"/>
                <a:gd name="connsiteY45" fmla="*/ 777923 h 1514902"/>
                <a:gd name="connsiteX46" fmla="*/ 2238233 w 3227696"/>
                <a:gd name="connsiteY46" fmla="*/ 893929 h 1514902"/>
                <a:gd name="connsiteX47" fmla="*/ 2040341 w 3227696"/>
                <a:gd name="connsiteY47" fmla="*/ 1084997 h 1514902"/>
                <a:gd name="connsiteX48" fmla="*/ 1897039 w 3227696"/>
                <a:gd name="connsiteY48" fmla="*/ 1091821 h 1514902"/>
                <a:gd name="connsiteX49" fmla="*/ 1746914 w 3227696"/>
                <a:gd name="connsiteY49" fmla="*/ 1030406 h 1514902"/>
                <a:gd name="connsiteX50" fmla="*/ 1617260 w 3227696"/>
                <a:gd name="connsiteY50" fmla="*/ 934872 h 1514902"/>
                <a:gd name="connsiteX51" fmla="*/ 1514902 w 3227696"/>
                <a:gd name="connsiteY51" fmla="*/ 893929 h 1514902"/>
                <a:gd name="connsiteX52" fmla="*/ 1392072 w 3227696"/>
                <a:gd name="connsiteY52" fmla="*/ 846161 h 1514902"/>
                <a:gd name="connsiteX53" fmla="*/ 1255594 w 3227696"/>
                <a:gd name="connsiteY53" fmla="*/ 818866 h 1514902"/>
                <a:gd name="connsiteX54" fmla="*/ 1139588 w 3227696"/>
                <a:gd name="connsiteY54" fmla="*/ 764275 h 1514902"/>
                <a:gd name="connsiteX55" fmla="*/ 1030406 w 3227696"/>
                <a:gd name="connsiteY55" fmla="*/ 736979 h 1514902"/>
                <a:gd name="connsiteX56" fmla="*/ 982639 w 3227696"/>
                <a:gd name="connsiteY56" fmla="*/ 634621 h 1514902"/>
                <a:gd name="connsiteX57" fmla="*/ 934872 w 3227696"/>
                <a:gd name="connsiteY57" fmla="*/ 552734 h 1514902"/>
                <a:gd name="connsiteX58" fmla="*/ 887105 w 3227696"/>
                <a:gd name="connsiteY58" fmla="*/ 484496 h 1514902"/>
                <a:gd name="connsiteX59" fmla="*/ 839338 w 3227696"/>
                <a:gd name="connsiteY59" fmla="*/ 423081 h 1514902"/>
                <a:gd name="connsiteX60" fmla="*/ 818866 w 3227696"/>
                <a:gd name="connsiteY60" fmla="*/ 409433 h 1514902"/>
                <a:gd name="connsiteX61" fmla="*/ 689212 w 3227696"/>
                <a:gd name="connsiteY61" fmla="*/ 429905 h 1514902"/>
                <a:gd name="connsiteX62" fmla="*/ 607326 w 3227696"/>
                <a:gd name="connsiteY62" fmla="*/ 511791 h 1514902"/>
                <a:gd name="connsiteX63" fmla="*/ 477672 w 3227696"/>
                <a:gd name="connsiteY63" fmla="*/ 641445 h 1514902"/>
                <a:gd name="connsiteX64" fmla="*/ 416257 w 3227696"/>
                <a:gd name="connsiteY64" fmla="*/ 743803 h 1514902"/>
                <a:gd name="connsiteX65" fmla="*/ 300251 w 3227696"/>
                <a:gd name="connsiteY65" fmla="*/ 818866 h 1514902"/>
                <a:gd name="connsiteX66" fmla="*/ 245660 w 3227696"/>
                <a:gd name="connsiteY66" fmla="*/ 955343 h 1514902"/>
                <a:gd name="connsiteX67" fmla="*/ 197893 w 3227696"/>
                <a:gd name="connsiteY67" fmla="*/ 1084997 h 1514902"/>
                <a:gd name="connsiteX68" fmla="*/ 156950 w 3227696"/>
                <a:gd name="connsiteY68" fmla="*/ 1214651 h 1514902"/>
                <a:gd name="connsiteX69" fmla="*/ 122830 w 3227696"/>
                <a:gd name="connsiteY69" fmla="*/ 1289714 h 1514902"/>
                <a:gd name="connsiteX70" fmla="*/ 81887 w 3227696"/>
                <a:gd name="connsiteY70" fmla="*/ 1419367 h 1514902"/>
                <a:gd name="connsiteX71" fmla="*/ 47768 w 3227696"/>
                <a:gd name="connsiteY71" fmla="*/ 1467134 h 1514902"/>
                <a:gd name="connsiteX0" fmla="*/ 47768 w 3227696"/>
                <a:gd name="connsiteY0" fmla="*/ 1467134 h 1514902"/>
                <a:gd name="connsiteX1" fmla="*/ 0 w 3227696"/>
                <a:gd name="connsiteY1" fmla="*/ 1317009 h 1514902"/>
                <a:gd name="connsiteX2" fmla="*/ 13648 w 3227696"/>
                <a:gd name="connsiteY2" fmla="*/ 1044054 h 1514902"/>
                <a:gd name="connsiteX3" fmla="*/ 61415 w 3227696"/>
                <a:gd name="connsiteY3" fmla="*/ 743803 h 1514902"/>
                <a:gd name="connsiteX4" fmla="*/ 184245 w 3227696"/>
                <a:gd name="connsiteY4" fmla="*/ 341194 h 1514902"/>
                <a:gd name="connsiteX5" fmla="*/ 382138 w 3227696"/>
                <a:gd name="connsiteY5" fmla="*/ 122830 h 1514902"/>
                <a:gd name="connsiteX6" fmla="*/ 532263 w 3227696"/>
                <a:gd name="connsiteY6" fmla="*/ 13648 h 1514902"/>
                <a:gd name="connsiteX7" fmla="*/ 702860 w 3227696"/>
                <a:gd name="connsiteY7" fmla="*/ 0 h 1514902"/>
                <a:gd name="connsiteX8" fmla="*/ 880281 w 3227696"/>
                <a:gd name="connsiteY8" fmla="*/ 177421 h 1514902"/>
                <a:gd name="connsiteX9" fmla="*/ 982639 w 3227696"/>
                <a:gd name="connsiteY9" fmla="*/ 382137 h 1514902"/>
                <a:gd name="connsiteX10" fmla="*/ 1146412 w 3227696"/>
                <a:gd name="connsiteY10" fmla="*/ 566382 h 1514902"/>
                <a:gd name="connsiteX11" fmla="*/ 1323833 w 3227696"/>
                <a:gd name="connsiteY11" fmla="*/ 600502 h 1514902"/>
                <a:gd name="connsiteX12" fmla="*/ 1569493 w 3227696"/>
                <a:gd name="connsiteY12" fmla="*/ 593678 h 1514902"/>
                <a:gd name="connsiteX13" fmla="*/ 1671851 w 3227696"/>
                <a:gd name="connsiteY13" fmla="*/ 682388 h 1514902"/>
                <a:gd name="connsiteX14" fmla="*/ 1815153 w 3227696"/>
                <a:gd name="connsiteY14" fmla="*/ 736979 h 1514902"/>
                <a:gd name="connsiteX15" fmla="*/ 2019869 w 3227696"/>
                <a:gd name="connsiteY15" fmla="*/ 736979 h 1514902"/>
                <a:gd name="connsiteX16" fmla="*/ 2163171 w 3227696"/>
                <a:gd name="connsiteY16" fmla="*/ 689212 h 1514902"/>
                <a:gd name="connsiteX17" fmla="*/ 2292824 w 3227696"/>
                <a:gd name="connsiteY17" fmla="*/ 668740 h 1514902"/>
                <a:gd name="connsiteX18" fmla="*/ 2408830 w 3227696"/>
                <a:gd name="connsiteY18" fmla="*/ 620973 h 1514902"/>
                <a:gd name="connsiteX19" fmla="*/ 2497541 w 3227696"/>
                <a:gd name="connsiteY19" fmla="*/ 518615 h 1514902"/>
                <a:gd name="connsiteX20" fmla="*/ 2558956 w 3227696"/>
                <a:gd name="connsiteY20" fmla="*/ 354842 h 1514902"/>
                <a:gd name="connsiteX21" fmla="*/ 2579427 w 3227696"/>
                <a:gd name="connsiteY21" fmla="*/ 225188 h 1514902"/>
                <a:gd name="connsiteX22" fmla="*/ 2627194 w 3227696"/>
                <a:gd name="connsiteY22" fmla="*/ 75063 h 1514902"/>
                <a:gd name="connsiteX23" fmla="*/ 2722729 w 3227696"/>
                <a:gd name="connsiteY23" fmla="*/ 0 h 1514902"/>
                <a:gd name="connsiteX24" fmla="*/ 2818263 w 3227696"/>
                <a:gd name="connsiteY24" fmla="*/ 27296 h 1514902"/>
                <a:gd name="connsiteX25" fmla="*/ 2906974 w 3227696"/>
                <a:gd name="connsiteY25" fmla="*/ 102358 h 1514902"/>
                <a:gd name="connsiteX26" fmla="*/ 3029803 w 3227696"/>
                <a:gd name="connsiteY26" fmla="*/ 245660 h 1514902"/>
                <a:gd name="connsiteX27" fmla="*/ 3227696 w 3227696"/>
                <a:gd name="connsiteY27" fmla="*/ 573206 h 1514902"/>
                <a:gd name="connsiteX28" fmla="*/ 3220872 w 3227696"/>
                <a:gd name="connsiteY28" fmla="*/ 921224 h 1514902"/>
                <a:gd name="connsiteX29" fmla="*/ 3084394 w 3227696"/>
                <a:gd name="connsiteY29" fmla="*/ 1235123 h 1514902"/>
                <a:gd name="connsiteX30" fmla="*/ 3009332 w 3227696"/>
                <a:gd name="connsiteY30" fmla="*/ 1364776 h 1514902"/>
                <a:gd name="connsiteX31" fmla="*/ 2906974 w 3227696"/>
                <a:gd name="connsiteY31" fmla="*/ 1473958 h 1514902"/>
                <a:gd name="connsiteX32" fmla="*/ 2750024 w 3227696"/>
                <a:gd name="connsiteY32" fmla="*/ 1514902 h 1514902"/>
                <a:gd name="connsiteX33" fmla="*/ 2695433 w 3227696"/>
                <a:gd name="connsiteY33" fmla="*/ 1487606 h 1514902"/>
                <a:gd name="connsiteX34" fmla="*/ 2811439 w 3227696"/>
                <a:gd name="connsiteY34" fmla="*/ 1426191 h 1514902"/>
                <a:gd name="connsiteX35" fmla="*/ 2906974 w 3227696"/>
                <a:gd name="connsiteY35" fmla="*/ 1303361 h 1514902"/>
                <a:gd name="connsiteX36" fmla="*/ 2941093 w 3227696"/>
                <a:gd name="connsiteY36" fmla="*/ 1132764 h 1514902"/>
                <a:gd name="connsiteX37" fmla="*/ 2941093 w 3227696"/>
                <a:gd name="connsiteY37" fmla="*/ 996287 h 1514902"/>
                <a:gd name="connsiteX38" fmla="*/ 2941093 w 3227696"/>
                <a:gd name="connsiteY38" fmla="*/ 777923 h 1514902"/>
                <a:gd name="connsiteX39" fmla="*/ 2893326 w 3227696"/>
                <a:gd name="connsiteY39" fmla="*/ 552734 h 1514902"/>
                <a:gd name="connsiteX40" fmla="*/ 2838735 w 3227696"/>
                <a:gd name="connsiteY40" fmla="*/ 436729 h 1514902"/>
                <a:gd name="connsiteX41" fmla="*/ 2722729 w 3227696"/>
                <a:gd name="connsiteY41" fmla="*/ 388961 h 1514902"/>
                <a:gd name="connsiteX42" fmla="*/ 2654490 w 3227696"/>
                <a:gd name="connsiteY42" fmla="*/ 409433 h 1514902"/>
                <a:gd name="connsiteX43" fmla="*/ 2606723 w 3227696"/>
                <a:gd name="connsiteY43" fmla="*/ 532263 h 1514902"/>
                <a:gd name="connsiteX44" fmla="*/ 2552132 w 3227696"/>
                <a:gd name="connsiteY44" fmla="*/ 675564 h 1514902"/>
                <a:gd name="connsiteX45" fmla="*/ 2470245 w 3227696"/>
                <a:gd name="connsiteY45" fmla="*/ 777923 h 1514902"/>
                <a:gd name="connsiteX46" fmla="*/ 2238233 w 3227696"/>
                <a:gd name="connsiteY46" fmla="*/ 893929 h 1514902"/>
                <a:gd name="connsiteX47" fmla="*/ 2040341 w 3227696"/>
                <a:gd name="connsiteY47" fmla="*/ 1084997 h 1514902"/>
                <a:gd name="connsiteX48" fmla="*/ 1897039 w 3227696"/>
                <a:gd name="connsiteY48" fmla="*/ 1091821 h 1514902"/>
                <a:gd name="connsiteX49" fmla="*/ 1746914 w 3227696"/>
                <a:gd name="connsiteY49" fmla="*/ 1030406 h 1514902"/>
                <a:gd name="connsiteX50" fmla="*/ 1617260 w 3227696"/>
                <a:gd name="connsiteY50" fmla="*/ 934872 h 1514902"/>
                <a:gd name="connsiteX51" fmla="*/ 1514902 w 3227696"/>
                <a:gd name="connsiteY51" fmla="*/ 893929 h 1514902"/>
                <a:gd name="connsiteX52" fmla="*/ 1392072 w 3227696"/>
                <a:gd name="connsiteY52" fmla="*/ 846161 h 1514902"/>
                <a:gd name="connsiteX53" fmla="*/ 1255594 w 3227696"/>
                <a:gd name="connsiteY53" fmla="*/ 818866 h 1514902"/>
                <a:gd name="connsiteX54" fmla="*/ 1139588 w 3227696"/>
                <a:gd name="connsiteY54" fmla="*/ 764275 h 1514902"/>
                <a:gd name="connsiteX55" fmla="*/ 1030406 w 3227696"/>
                <a:gd name="connsiteY55" fmla="*/ 736979 h 1514902"/>
                <a:gd name="connsiteX56" fmla="*/ 982639 w 3227696"/>
                <a:gd name="connsiteY56" fmla="*/ 634621 h 1514902"/>
                <a:gd name="connsiteX57" fmla="*/ 934872 w 3227696"/>
                <a:gd name="connsiteY57" fmla="*/ 552734 h 1514902"/>
                <a:gd name="connsiteX58" fmla="*/ 887105 w 3227696"/>
                <a:gd name="connsiteY58" fmla="*/ 484496 h 1514902"/>
                <a:gd name="connsiteX59" fmla="*/ 839338 w 3227696"/>
                <a:gd name="connsiteY59" fmla="*/ 423081 h 1514902"/>
                <a:gd name="connsiteX60" fmla="*/ 818866 w 3227696"/>
                <a:gd name="connsiteY60" fmla="*/ 409433 h 1514902"/>
                <a:gd name="connsiteX61" fmla="*/ 689212 w 3227696"/>
                <a:gd name="connsiteY61" fmla="*/ 429905 h 1514902"/>
                <a:gd name="connsiteX62" fmla="*/ 607326 w 3227696"/>
                <a:gd name="connsiteY62" fmla="*/ 511791 h 1514902"/>
                <a:gd name="connsiteX63" fmla="*/ 477672 w 3227696"/>
                <a:gd name="connsiteY63" fmla="*/ 641445 h 1514902"/>
                <a:gd name="connsiteX64" fmla="*/ 416257 w 3227696"/>
                <a:gd name="connsiteY64" fmla="*/ 743803 h 1514902"/>
                <a:gd name="connsiteX65" fmla="*/ 300251 w 3227696"/>
                <a:gd name="connsiteY65" fmla="*/ 818866 h 1514902"/>
                <a:gd name="connsiteX66" fmla="*/ 245660 w 3227696"/>
                <a:gd name="connsiteY66" fmla="*/ 955343 h 1514902"/>
                <a:gd name="connsiteX67" fmla="*/ 197893 w 3227696"/>
                <a:gd name="connsiteY67" fmla="*/ 1084997 h 1514902"/>
                <a:gd name="connsiteX68" fmla="*/ 156950 w 3227696"/>
                <a:gd name="connsiteY68" fmla="*/ 1214651 h 1514902"/>
                <a:gd name="connsiteX69" fmla="*/ 122830 w 3227696"/>
                <a:gd name="connsiteY69" fmla="*/ 1289714 h 1514902"/>
                <a:gd name="connsiteX70" fmla="*/ 81887 w 3227696"/>
                <a:gd name="connsiteY70" fmla="*/ 1419367 h 1514902"/>
                <a:gd name="connsiteX71" fmla="*/ 47768 w 3227696"/>
                <a:gd name="connsiteY71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84245 w 3248168"/>
                <a:gd name="connsiteY4" fmla="*/ 341194 h 1514902"/>
                <a:gd name="connsiteX5" fmla="*/ 382138 w 3248168"/>
                <a:gd name="connsiteY5" fmla="*/ 122830 h 1514902"/>
                <a:gd name="connsiteX6" fmla="*/ 532263 w 3248168"/>
                <a:gd name="connsiteY6" fmla="*/ 13648 h 1514902"/>
                <a:gd name="connsiteX7" fmla="*/ 702860 w 3248168"/>
                <a:gd name="connsiteY7" fmla="*/ 0 h 1514902"/>
                <a:gd name="connsiteX8" fmla="*/ 880281 w 3248168"/>
                <a:gd name="connsiteY8" fmla="*/ 177421 h 1514902"/>
                <a:gd name="connsiteX9" fmla="*/ 982639 w 3248168"/>
                <a:gd name="connsiteY9" fmla="*/ 382137 h 1514902"/>
                <a:gd name="connsiteX10" fmla="*/ 1146412 w 3248168"/>
                <a:gd name="connsiteY10" fmla="*/ 566382 h 1514902"/>
                <a:gd name="connsiteX11" fmla="*/ 1323833 w 3248168"/>
                <a:gd name="connsiteY11" fmla="*/ 600502 h 1514902"/>
                <a:gd name="connsiteX12" fmla="*/ 1569493 w 3248168"/>
                <a:gd name="connsiteY12" fmla="*/ 593678 h 1514902"/>
                <a:gd name="connsiteX13" fmla="*/ 1671851 w 3248168"/>
                <a:gd name="connsiteY13" fmla="*/ 682388 h 1514902"/>
                <a:gd name="connsiteX14" fmla="*/ 1815153 w 3248168"/>
                <a:gd name="connsiteY14" fmla="*/ 736979 h 1514902"/>
                <a:gd name="connsiteX15" fmla="*/ 2019869 w 3248168"/>
                <a:gd name="connsiteY15" fmla="*/ 736979 h 1514902"/>
                <a:gd name="connsiteX16" fmla="*/ 2163171 w 3248168"/>
                <a:gd name="connsiteY16" fmla="*/ 689212 h 1514902"/>
                <a:gd name="connsiteX17" fmla="*/ 2292824 w 3248168"/>
                <a:gd name="connsiteY17" fmla="*/ 668740 h 1514902"/>
                <a:gd name="connsiteX18" fmla="*/ 2408830 w 3248168"/>
                <a:gd name="connsiteY18" fmla="*/ 620973 h 1514902"/>
                <a:gd name="connsiteX19" fmla="*/ 2497541 w 3248168"/>
                <a:gd name="connsiteY19" fmla="*/ 518615 h 1514902"/>
                <a:gd name="connsiteX20" fmla="*/ 2558956 w 3248168"/>
                <a:gd name="connsiteY20" fmla="*/ 354842 h 1514902"/>
                <a:gd name="connsiteX21" fmla="*/ 2579427 w 3248168"/>
                <a:gd name="connsiteY21" fmla="*/ 225188 h 1514902"/>
                <a:gd name="connsiteX22" fmla="*/ 2627194 w 3248168"/>
                <a:gd name="connsiteY22" fmla="*/ 75063 h 1514902"/>
                <a:gd name="connsiteX23" fmla="*/ 2722729 w 3248168"/>
                <a:gd name="connsiteY23" fmla="*/ 0 h 1514902"/>
                <a:gd name="connsiteX24" fmla="*/ 2818263 w 3248168"/>
                <a:gd name="connsiteY24" fmla="*/ 27296 h 1514902"/>
                <a:gd name="connsiteX25" fmla="*/ 2906974 w 3248168"/>
                <a:gd name="connsiteY25" fmla="*/ 102358 h 1514902"/>
                <a:gd name="connsiteX26" fmla="*/ 3029803 w 3248168"/>
                <a:gd name="connsiteY26" fmla="*/ 245660 h 1514902"/>
                <a:gd name="connsiteX27" fmla="*/ 3227696 w 3248168"/>
                <a:gd name="connsiteY27" fmla="*/ 573206 h 1514902"/>
                <a:gd name="connsiteX28" fmla="*/ 3248168 w 3248168"/>
                <a:gd name="connsiteY28" fmla="*/ 743803 h 1514902"/>
                <a:gd name="connsiteX29" fmla="*/ 3220872 w 3248168"/>
                <a:gd name="connsiteY29" fmla="*/ 921224 h 1514902"/>
                <a:gd name="connsiteX30" fmla="*/ 3084394 w 3248168"/>
                <a:gd name="connsiteY30" fmla="*/ 1235123 h 1514902"/>
                <a:gd name="connsiteX31" fmla="*/ 3009332 w 3248168"/>
                <a:gd name="connsiteY31" fmla="*/ 1364776 h 1514902"/>
                <a:gd name="connsiteX32" fmla="*/ 2906974 w 3248168"/>
                <a:gd name="connsiteY32" fmla="*/ 1473958 h 1514902"/>
                <a:gd name="connsiteX33" fmla="*/ 2750024 w 3248168"/>
                <a:gd name="connsiteY33" fmla="*/ 1514902 h 1514902"/>
                <a:gd name="connsiteX34" fmla="*/ 2695433 w 3248168"/>
                <a:gd name="connsiteY34" fmla="*/ 1487606 h 1514902"/>
                <a:gd name="connsiteX35" fmla="*/ 2811439 w 3248168"/>
                <a:gd name="connsiteY35" fmla="*/ 1426191 h 1514902"/>
                <a:gd name="connsiteX36" fmla="*/ 2906974 w 3248168"/>
                <a:gd name="connsiteY36" fmla="*/ 1303361 h 1514902"/>
                <a:gd name="connsiteX37" fmla="*/ 2941093 w 3248168"/>
                <a:gd name="connsiteY37" fmla="*/ 1132764 h 1514902"/>
                <a:gd name="connsiteX38" fmla="*/ 2941093 w 3248168"/>
                <a:gd name="connsiteY38" fmla="*/ 996287 h 1514902"/>
                <a:gd name="connsiteX39" fmla="*/ 2941093 w 3248168"/>
                <a:gd name="connsiteY39" fmla="*/ 777923 h 1514902"/>
                <a:gd name="connsiteX40" fmla="*/ 2893326 w 3248168"/>
                <a:gd name="connsiteY40" fmla="*/ 552734 h 1514902"/>
                <a:gd name="connsiteX41" fmla="*/ 2838735 w 3248168"/>
                <a:gd name="connsiteY41" fmla="*/ 436729 h 1514902"/>
                <a:gd name="connsiteX42" fmla="*/ 2722729 w 3248168"/>
                <a:gd name="connsiteY42" fmla="*/ 388961 h 1514902"/>
                <a:gd name="connsiteX43" fmla="*/ 2654490 w 3248168"/>
                <a:gd name="connsiteY43" fmla="*/ 409433 h 1514902"/>
                <a:gd name="connsiteX44" fmla="*/ 2606723 w 3248168"/>
                <a:gd name="connsiteY44" fmla="*/ 532263 h 1514902"/>
                <a:gd name="connsiteX45" fmla="*/ 2552132 w 3248168"/>
                <a:gd name="connsiteY45" fmla="*/ 675564 h 1514902"/>
                <a:gd name="connsiteX46" fmla="*/ 2470245 w 3248168"/>
                <a:gd name="connsiteY46" fmla="*/ 777923 h 1514902"/>
                <a:gd name="connsiteX47" fmla="*/ 2238233 w 3248168"/>
                <a:gd name="connsiteY47" fmla="*/ 893929 h 1514902"/>
                <a:gd name="connsiteX48" fmla="*/ 2040341 w 3248168"/>
                <a:gd name="connsiteY48" fmla="*/ 1084997 h 1514902"/>
                <a:gd name="connsiteX49" fmla="*/ 1897039 w 3248168"/>
                <a:gd name="connsiteY49" fmla="*/ 1091821 h 1514902"/>
                <a:gd name="connsiteX50" fmla="*/ 1746914 w 3248168"/>
                <a:gd name="connsiteY50" fmla="*/ 1030406 h 1514902"/>
                <a:gd name="connsiteX51" fmla="*/ 1617260 w 3248168"/>
                <a:gd name="connsiteY51" fmla="*/ 934872 h 1514902"/>
                <a:gd name="connsiteX52" fmla="*/ 1514902 w 3248168"/>
                <a:gd name="connsiteY52" fmla="*/ 893929 h 1514902"/>
                <a:gd name="connsiteX53" fmla="*/ 1392072 w 3248168"/>
                <a:gd name="connsiteY53" fmla="*/ 846161 h 1514902"/>
                <a:gd name="connsiteX54" fmla="*/ 1255594 w 3248168"/>
                <a:gd name="connsiteY54" fmla="*/ 818866 h 1514902"/>
                <a:gd name="connsiteX55" fmla="*/ 1139588 w 3248168"/>
                <a:gd name="connsiteY55" fmla="*/ 764275 h 1514902"/>
                <a:gd name="connsiteX56" fmla="*/ 1030406 w 3248168"/>
                <a:gd name="connsiteY56" fmla="*/ 736979 h 1514902"/>
                <a:gd name="connsiteX57" fmla="*/ 982639 w 3248168"/>
                <a:gd name="connsiteY57" fmla="*/ 634621 h 1514902"/>
                <a:gd name="connsiteX58" fmla="*/ 934872 w 3248168"/>
                <a:gd name="connsiteY58" fmla="*/ 552734 h 1514902"/>
                <a:gd name="connsiteX59" fmla="*/ 887105 w 3248168"/>
                <a:gd name="connsiteY59" fmla="*/ 484496 h 1514902"/>
                <a:gd name="connsiteX60" fmla="*/ 839338 w 3248168"/>
                <a:gd name="connsiteY60" fmla="*/ 423081 h 1514902"/>
                <a:gd name="connsiteX61" fmla="*/ 818866 w 3248168"/>
                <a:gd name="connsiteY61" fmla="*/ 409433 h 1514902"/>
                <a:gd name="connsiteX62" fmla="*/ 689212 w 3248168"/>
                <a:gd name="connsiteY62" fmla="*/ 429905 h 1514902"/>
                <a:gd name="connsiteX63" fmla="*/ 607326 w 3248168"/>
                <a:gd name="connsiteY63" fmla="*/ 511791 h 1514902"/>
                <a:gd name="connsiteX64" fmla="*/ 477672 w 3248168"/>
                <a:gd name="connsiteY64" fmla="*/ 641445 h 1514902"/>
                <a:gd name="connsiteX65" fmla="*/ 416257 w 3248168"/>
                <a:gd name="connsiteY65" fmla="*/ 743803 h 1514902"/>
                <a:gd name="connsiteX66" fmla="*/ 300251 w 3248168"/>
                <a:gd name="connsiteY66" fmla="*/ 818866 h 1514902"/>
                <a:gd name="connsiteX67" fmla="*/ 245660 w 3248168"/>
                <a:gd name="connsiteY67" fmla="*/ 955343 h 1514902"/>
                <a:gd name="connsiteX68" fmla="*/ 197893 w 3248168"/>
                <a:gd name="connsiteY68" fmla="*/ 1084997 h 1514902"/>
                <a:gd name="connsiteX69" fmla="*/ 156950 w 3248168"/>
                <a:gd name="connsiteY69" fmla="*/ 1214651 h 1514902"/>
                <a:gd name="connsiteX70" fmla="*/ 122830 w 3248168"/>
                <a:gd name="connsiteY70" fmla="*/ 1289714 h 1514902"/>
                <a:gd name="connsiteX71" fmla="*/ 81887 w 3248168"/>
                <a:gd name="connsiteY71" fmla="*/ 1419367 h 1514902"/>
                <a:gd name="connsiteX72" fmla="*/ 47768 w 3248168"/>
                <a:gd name="connsiteY72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84245 w 3248168"/>
                <a:gd name="connsiteY4" fmla="*/ 341194 h 1514902"/>
                <a:gd name="connsiteX5" fmla="*/ 382138 w 3248168"/>
                <a:gd name="connsiteY5" fmla="*/ 122830 h 1514902"/>
                <a:gd name="connsiteX6" fmla="*/ 532263 w 3248168"/>
                <a:gd name="connsiteY6" fmla="*/ 13648 h 1514902"/>
                <a:gd name="connsiteX7" fmla="*/ 702860 w 3248168"/>
                <a:gd name="connsiteY7" fmla="*/ 0 h 1514902"/>
                <a:gd name="connsiteX8" fmla="*/ 880281 w 3248168"/>
                <a:gd name="connsiteY8" fmla="*/ 177421 h 1514902"/>
                <a:gd name="connsiteX9" fmla="*/ 982639 w 3248168"/>
                <a:gd name="connsiteY9" fmla="*/ 382137 h 1514902"/>
                <a:gd name="connsiteX10" fmla="*/ 1146412 w 3248168"/>
                <a:gd name="connsiteY10" fmla="*/ 566382 h 1514902"/>
                <a:gd name="connsiteX11" fmla="*/ 1323833 w 3248168"/>
                <a:gd name="connsiteY11" fmla="*/ 600502 h 1514902"/>
                <a:gd name="connsiteX12" fmla="*/ 1569493 w 3248168"/>
                <a:gd name="connsiteY12" fmla="*/ 593678 h 1514902"/>
                <a:gd name="connsiteX13" fmla="*/ 1671851 w 3248168"/>
                <a:gd name="connsiteY13" fmla="*/ 682388 h 1514902"/>
                <a:gd name="connsiteX14" fmla="*/ 1815153 w 3248168"/>
                <a:gd name="connsiteY14" fmla="*/ 736979 h 1514902"/>
                <a:gd name="connsiteX15" fmla="*/ 2019869 w 3248168"/>
                <a:gd name="connsiteY15" fmla="*/ 736979 h 1514902"/>
                <a:gd name="connsiteX16" fmla="*/ 2163171 w 3248168"/>
                <a:gd name="connsiteY16" fmla="*/ 689212 h 1514902"/>
                <a:gd name="connsiteX17" fmla="*/ 2292824 w 3248168"/>
                <a:gd name="connsiteY17" fmla="*/ 668740 h 1514902"/>
                <a:gd name="connsiteX18" fmla="*/ 2408830 w 3248168"/>
                <a:gd name="connsiteY18" fmla="*/ 620973 h 1514902"/>
                <a:gd name="connsiteX19" fmla="*/ 2497541 w 3248168"/>
                <a:gd name="connsiteY19" fmla="*/ 518615 h 1514902"/>
                <a:gd name="connsiteX20" fmla="*/ 2558956 w 3248168"/>
                <a:gd name="connsiteY20" fmla="*/ 354842 h 1514902"/>
                <a:gd name="connsiteX21" fmla="*/ 2579427 w 3248168"/>
                <a:gd name="connsiteY21" fmla="*/ 225188 h 1514902"/>
                <a:gd name="connsiteX22" fmla="*/ 2627194 w 3248168"/>
                <a:gd name="connsiteY22" fmla="*/ 75063 h 1514902"/>
                <a:gd name="connsiteX23" fmla="*/ 2722729 w 3248168"/>
                <a:gd name="connsiteY23" fmla="*/ 0 h 1514902"/>
                <a:gd name="connsiteX24" fmla="*/ 2818263 w 3248168"/>
                <a:gd name="connsiteY24" fmla="*/ 27296 h 1514902"/>
                <a:gd name="connsiteX25" fmla="*/ 2906974 w 3248168"/>
                <a:gd name="connsiteY25" fmla="*/ 102358 h 1514902"/>
                <a:gd name="connsiteX26" fmla="*/ 3029803 w 3248168"/>
                <a:gd name="connsiteY26" fmla="*/ 245660 h 1514902"/>
                <a:gd name="connsiteX27" fmla="*/ 3227696 w 3248168"/>
                <a:gd name="connsiteY27" fmla="*/ 573206 h 1514902"/>
                <a:gd name="connsiteX28" fmla="*/ 3248168 w 3248168"/>
                <a:gd name="connsiteY28" fmla="*/ 743803 h 1514902"/>
                <a:gd name="connsiteX29" fmla="*/ 3220872 w 3248168"/>
                <a:gd name="connsiteY29" fmla="*/ 921224 h 1514902"/>
                <a:gd name="connsiteX30" fmla="*/ 3084394 w 3248168"/>
                <a:gd name="connsiteY30" fmla="*/ 1235123 h 1514902"/>
                <a:gd name="connsiteX31" fmla="*/ 3009332 w 3248168"/>
                <a:gd name="connsiteY31" fmla="*/ 1364776 h 1514902"/>
                <a:gd name="connsiteX32" fmla="*/ 2906974 w 3248168"/>
                <a:gd name="connsiteY32" fmla="*/ 1473958 h 1514902"/>
                <a:gd name="connsiteX33" fmla="*/ 2750024 w 3248168"/>
                <a:gd name="connsiteY33" fmla="*/ 1514902 h 1514902"/>
                <a:gd name="connsiteX34" fmla="*/ 2695433 w 3248168"/>
                <a:gd name="connsiteY34" fmla="*/ 1487606 h 1514902"/>
                <a:gd name="connsiteX35" fmla="*/ 2811439 w 3248168"/>
                <a:gd name="connsiteY35" fmla="*/ 1426191 h 1514902"/>
                <a:gd name="connsiteX36" fmla="*/ 2906974 w 3248168"/>
                <a:gd name="connsiteY36" fmla="*/ 1303361 h 1514902"/>
                <a:gd name="connsiteX37" fmla="*/ 2941093 w 3248168"/>
                <a:gd name="connsiteY37" fmla="*/ 1132764 h 1514902"/>
                <a:gd name="connsiteX38" fmla="*/ 2941093 w 3248168"/>
                <a:gd name="connsiteY38" fmla="*/ 996287 h 1514902"/>
                <a:gd name="connsiteX39" fmla="*/ 2941093 w 3248168"/>
                <a:gd name="connsiteY39" fmla="*/ 777923 h 1514902"/>
                <a:gd name="connsiteX40" fmla="*/ 2893326 w 3248168"/>
                <a:gd name="connsiteY40" fmla="*/ 552734 h 1514902"/>
                <a:gd name="connsiteX41" fmla="*/ 2838735 w 3248168"/>
                <a:gd name="connsiteY41" fmla="*/ 436729 h 1514902"/>
                <a:gd name="connsiteX42" fmla="*/ 2722729 w 3248168"/>
                <a:gd name="connsiteY42" fmla="*/ 388961 h 1514902"/>
                <a:gd name="connsiteX43" fmla="*/ 2654490 w 3248168"/>
                <a:gd name="connsiteY43" fmla="*/ 409433 h 1514902"/>
                <a:gd name="connsiteX44" fmla="*/ 2606723 w 3248168"/>
                <a:gd name="connsiteY44" fmla="*/ 532263 h 1514902"/>
                <a:gd name="connsiteX45" fmla="*/ 2552132 w 3248168"/>
                <a:gd name="connsiteY45" fmla="*/ 675564 h 1514902"/>
                <a:gd name="connsiteX46" fmla="*/ 2470245 w 3248168"/>
                <a:gd name="connsiteY46" fmla="*/ 777923 h 1514902"/>
                <a:gd name="connsiteX47" fmla="*/ 2238233 w 3248168"/>
                <a:gd name="connsiteY47" fmla="*/ 893929 h 1514902"/>
                <a:gd name="connsiteX48" fmla="*/ 2040341 w 3248168"/>
                <a:gd name="connsiteY48" fmla="*/ 1084997 h 1514902"/>
                <a:gd name="connsiteX49" fmla="*/ 1897039 w 3248168"/>
                <a:gd name="connsiteY49" fmla="*/ 1091821 h 1514902"/>
                <a:gd name="connsiteX50" fmla="*/ 1746914 w 3248168"/>
                <a:gd name="connsiteY50" fmla="*/ 1030406 h 1514902"/>
                <a:gd name="connsiteX51" fmla="*/ 1617260 w 3248168"/>
                <a:gd name="connsiteY51" fmla="*/ 934872 h 1514902"/>
                <a:gd name="connsiteX52" fmla="*/ 1514902 w 3248168"/>
                <a:gd name="connsiteY52" fmla="*/ 893929 h 1514902"/>
                <a:gd name="connsiteX53" fmla="*/ 1392072 w 3248168"/>
                <a:gd name="connsiteY53" fmla="*/ 846161 h 1514902"/>
                <a:gd name="connsiteX54" fmla="*/ 1255594 w 3248168"/>
                <a:gd name="connsiteY54" fmla="*/ 818866 h 1514902"/>
                <a:gd name="connsiteX55" fmla="*/ 1139588 w 3248168"/>
                <a:gd name="connsiteY55" fmla="*/ 764275 h 1514902"/>
                <a:gd name="connsiteX56" fmla="*/ 1030406 w 3248168"/>
                <a:gd name="connsiteY56" fmla="*/ 736979 h 1514902"/>
                <a:gd name="connsiteX57" fmla="*/ 982639 w 3248168"/>
                <a:gd name="connsiteY57" fmla="*/ 634621 h 1514902"/>
                <a:gd name="connsiteX58" fmla="*/ 934872 w 3248168"/>
                <a:gd name="connsiteY58" fmla="*/ 552734 h 1514902"/>
                <a:gd name="connsiteX59" fmla="*/ 887105 w 3248168"/>
                <a:gd name="connsiteY59" fmla="*/ 484496 h 1514902"/>
                <a:gd name="connsiteX60" fmla="*/ 839338 w 3248168"/>
                <a:gd name="connsiteY60" fmla="*/ 423081 h 1514902"/>
                <a:gd name="connsiteX61" fmla="*/ 750628 w 3248168"/>
                <a:gd name="connsiteY61" fmla="*/ 382137 h 1514902"/>
                <a:gd name="connsiteX62" fmla="*/ 689212 w 3248168"/>
                <a:gd name="connsiteY62" fmla="*/ 429905 h 1514902"/>
                <a:gd name="connsiteX63" fmla="*/ 607326 w 3248168"/>
                <a:gd name="connsiteY63" fmla="*/ 511791 h 1514902"/>
                <a:gd name="connsiteX64" fmla="*/ 477672 w 3248168"/>
                <a:gd name="connsiteY64" fmla="*/ 641445 h 1514902"/>
                <a:gd name="connsiteX65" fmla="*/ 416257 w 3248168"/>
                <a:gd name="connsiteY65" fmla="*/ 743803 h 1514902"/>
                <a:gd name="connsiteX66" fmla="*/ 300251 w 3248168"/>
                <a:gd name="connsiteY66" fmla="*/ 818866 h 1514902"/>
                <a:gd name="connsiteX67" fmla="*/ 245660 w 3248168"/>
                <a:gd name="connsiteY67" fmla="*/ 955343 h 1514902"/>
                <a:gd name="connsiteX68" fmla="*/ 197893 w 3248168"/>
                <a:gd name="connsiteY68" fmla="*/ 1084997 h 1514902"/>
                <a:gd name="connsiteX69" fmla="*/ 156950 w 3248168"/>
                <a:gd name="connsiteY69" fmla="*/ 1214651 h 1514902"/>
                <a:gd name="connsiteX70" fmla="*/ 122830 w 3248168"/>
                <a:gd name="connsiteY70" fmla="*/ 1289714 h 1514902"/>
                <a:gd name="connsiteX71" fmla="*/ 81887 w 3248168"/>
                <a:gd name="connsiteY71" fmla="*/ 1419367 h 1514902"/>
                <a:gd name="connsiteX72" fmla="*/ 47768 w 3248168"/>
                <a:gd name="connsiteY72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84245 w 3248168"/>
                <a:gd name="connsiteY4" fmla="*/ 341194 h 1514902"/>
                <a:gd name="connsiteX5" fmla="*/ 382138 w 3248168"/>
                <a:gd name="connsiteY5" fmla="*/ 122830 h 1514902"/>
                <a:gd name="connsiteX6" fmla="*/ 532263 w 3248168"/>
                <a:gd name="connsiteY6" fmla="*/ 13648 h 1514902"/>
                <a:gd name="connsiteX7" fmla="*/ 702860 w 3248168"/>
                <a:gd name="connsiteY7" fmla="*/ 0 h 1514902"/>
                <a:gd name="connsiteX8" fmla="*/ 880281 w 3248168"/>
                <a:gd name="connsiteY8" fmla="*/ 177421 h 1514902"/>
                <a:gd name="connsiteX9" fmla="*/ 982639 w 3248168"/>
                <a:gd name="connsiteY9" fmla="*/ 382137 h 1514902"/>
                <a:gd name="connsiteX10" fmla="*/ 1146412 w 3248168"/>
                <a:gd name="connsiteY10" fmla="*/ 566382 h 1514902"/>
                <a:gd name="connsiteX11" fmla="*/ 1323833 w 3248168"/>
                <a:gd name="connsiteY11" fmla="*/ 600502 h 1514902"/>
                <a:gd name="connsiteX12" fmla="*/ 1569493 w 3248168"/>
                <a:gd name="connsiteY12" fmla="*/ 593678 h 1514902"/>
                <a:gd name="connsiteX13" fmla="*/ 1671851 w 3248168"/>
                <a:gd name="connsiteY13" fmla="*/ 682388 h 1514902"/>
                <a:gd name="connsiteX14" fmla="*/ 1815153 w 3248168"/>
                <a:gd name="connsiteY14" fmla="*/ 736979 h 1514902"/>
                <a:gd name="connsiteX15" fmla="*/ 2019869 w 3248168"/>
                <a:gd name="connsiteY15" fmla="*/ 736979 h 1514902"/>
                <a:gd name="connsiteX16" fmla="*/ 2163171 w 3248168"/>
                <a:gd name="connsiteY16" fmla="*/ 689212 h 1514902"/>
                <a:gd name="connsiteX17" fmla="*/ 2292824 w 3248168"/>
                <a:gd name="connsiteY17" fmla="*/ 668740 h 1514902"/>
                <a:gd name="connsiteX18" fmla="*/ 2408830 w 3248168"/>
                <a:gd name="connsiteY18" fmla="*/ 620973 h 1514902"/>
                <a:gd name="connsiteX19" fmla="*/ 2497541 w 3248168"/>
                <a:gd name="connsiteY19" fmla="*/ 518615 h 1514902"/>
                <a:gd name="connsiteX20" fmla="*/ 2558956 w 3248168"/>
                <a:gd name="connsiteY20" fmla="*/ 354842 h 1514902"/>
                <a:gd name="connsiteX21" fmla="*/ 2579427 w 3248168"/>
                <a:gd name="connsiteY21" fmla="*/ 225188 h 1514902"/>
                <a:gd name="connsiteX22" fmla="*/ 2627194 w 3248168"/>
                <a:gd name="connsiteY22" fmla="*/ 75063 h 1514902"/>
                <a:gd name="connsiteX23" fmla="*/ 2722729 w 3248168"/>
                <a:gd name="connsiteY23" fmla="*/ 0 h 1514902"/>
                <a:gd name="connsiteX24" fmla="*/ 2818263 w 3248168"/>
                <a:gd name="connsiteY24" fmla="*/ 27296 h 1514902"/>
                <a:gd name="connsiteX25" fmla="*/ 2906974 w 3248168"/>
                <a:gd name="connsiteY25" fmla="*/ 102358 h 1514902"/>
                <a:gd name="connsiteX26" fmla="*/ 3029803 w 3248168"/>
                <a:gd name="connsiteY26" fmla="*/ 245660 h 1514902"/>
                <a:gd name="connsiteX27" fmla="*/ 3207224 w 3248168"/>
                <a:gd name="connsiteY27" fmla="*/ 566382 h 1514902"/>
                <a:gd name="connsiteX28" fmla="*/ 3248168 w 3248168"/>
                <a:gd name="connsiteY28" fmla="*/ 743803 h 1514902"/>
                <a:gd name="connsiteX29" fmla="*/ 3220872 w 3248168"/>
                <a:gd name="connsiteY29" fmla="*/ 921224 h 1514902"/>
                <a:gd name="connsiteX30" fmla="*/ 3084394 w 3248168"/>
                <a:gd name="connsiteY30" fmla="*/ 1235123 h 1514902"/>
                <a:gd name="connsiteX31" fmla="*/ 3009332 w 3248168"/>
                <a:gd name="connsiteY31" fmla="*/ 1364776 h 1514902"/>
                <a:gd name="connsiteX32" fmla="*/ 2906974 w 3248168"/>
                <a:gd name="connsiteY32" fmla="*/ 1473958 h 1514902"/>
                <a:gd name="connsiteX33" fmla="*/ 2750024 w 3248168"/>
                <a:gd name="connsiteY33" fmla="*/ 1514902 h 1514902"/>
                <a:gd name="connsiteX34" fmla="*/ 2695433 w 3248168"/>
                <a:gd name="connsiteY34" fmla="*/ 1487606 h 1514902"/>
                <a:gd name="connsiteX35" fmla="*/ 2811439 w 3248168"/>
                <a:gd name="connsiteY35" fmla="*/ 1426191 h 1514902"/>
                <a:gd name="connsiteX36" fmla="*/ 2906974 w 3248168"/>
                <a:gd name="connsiteY36" fmla="*/ 1303361 h 1514902"/>
                <a:gd name="connsiteX37" fmla="*/ 2941093 w 3248168"/>
                <a:gd name="connsiteY37" fmla="*/ 1132764 h 1514902"/>
                <a:gd name="connsiteX38" fmla="*/ 2941093 w 3248168"/>
                <a:gd name="connsiteY38" fmla="*/ 996287 h 1514902"/>
                <a:gd name="connsiteX39" fmla="*/ 2941093 w 3248168"/>
                <a:gd name="connsiteY39" fmla="*/ 777923 h 1514902"/>
                <a:gd name="connsiteX40" fmla="*/ 2893326 w 3248168"/>
                <a:gd name="connsiteY40" fmla="*/ 552734 h 1514902"/>
                <a:gd name="connsiteX41" fmla="*/ 2838735 w 3248168"/>
                <a:gd name="connsiteY41" fmla="*/ 436729 h 1514902"/>
                <a:gd name="connsiteX42" fmla="*/ 2722729 w 3248168"/>
                <a:gd name="connsiteY42" fmla="*/ 388961 h 1514902"/>
                <a:gd name="connsiteX43" fmla="*/ 2654490 w 3248168"/>
                <a:gd name="connsiteY43" fmla="*/ 409433 h 1514902"/>
                <a:gd name="connsiteX44" fmla="*/ 2606723 w 3248168"/>
                <a:gd name="connsiteY44" fmla="*/ 532263 h 1514902"/>
                <a:gd name="connsiteX45" fmla="*/ 2552132 w 3248168"/>
                <a:gd name="connsiteY45" fmla="*/ 675564 h 1514902"/>
                <a:gd name="connsiteX46" fmla="*/ 2470245 w 3248168"/>
                <a:gd name="connsiteY46" fmla="*/ 777923 h 1514902"/>
                <a:gd name="connsiteX47" fmla="*/ 2238233 w 3248168"/>
                <a:gd name="connsiteY47" fmla="*/ 893929 h 1514902"/>
                <a:gd name="connsiteX48" fmla="*/ 2040341 w 3248168"/>
                <a:gd name="connsiteY48" fmla="*/ 1084997 h 1514902"/>
                <a:gd name="connsiteX49" fmla="*/ 1897039 w 3248168"/>
                <a:gd name="connsiteY49" fmla="*/ 1091821 h 1514902"/>
                <a:gd name="connsiteX50" fmla="*/ 1746914 w 3248168"/>
                <a:gd name="connsiteY50" fmla="*/ 1030406 h 1514902"/>
                <a:gd name="connsiteX51" fmla="*/ 1617260 w 3248168"/>
                <a:gd name="connsiteY51" fmla="*/ 934872 h 1514902"/>
                <a:gd name="connsiteX52" fmla="*/ 1514902 w 3248168"/>
                <a:gd name="connsiteY52" fmla="*/ 893929 h 1514902"/>
                <a:gd name="connsiteX53" fmla="*/ 1392072 w 3248168"/>
                <a:gd name="connsiteY53" fmla="*/ 846161 h 1514902"/>
                <a:gd name="connsiteX54" fmla="*/ 1255594 w 3248168"/>
                <a:gd name="connsiteY54" fmla="*/ 818866 h 1514902"/>
                <a:gd name="connsiteX55" fmla="*/ 1139588 w 3248168"/>
                <a:gd name="connsiteY55" fmla="*/ 764275 h 1514902"/>
                <a:gd name="connsiteX56" fmla="*/ 1030406 w 3248168"/>
                <a:gd name="connsiteY56" fmla="*/ 736979 h 1514902"/>
                <a:gd name="connsiteX57" fmla="*/ 982639 w 3248168"/>
                <a:gd name="connsiteY57" fmla="*/ 634621 h 1514902"/>
                <a:gd name="connsiteX58" fmla="*/ 934872 w 3248168"/>
                <a:gd name="connsiteY58" fmla="*/ 552734 h 1514902"/>
                <a:gd name="connsiteX59" fmla="*/ 887105 w 3248168"/>
                <a:gd name="connsiteY59" fmla="*/ 484496 h 1514902"/>
                <a:gd name="connsiteX60" fmla="*/ 839338 w 3248168"/>
                <a:gd name="connsiteY60" fmla="*/ 423081 h 1514902"/>
                <a:gd name="connsiteX61" fmla="*/ 750628 w 3248168"/>
                <a:gd name="connsiteY61" fmla="*/ 382137 h 1514902"/>
                <a:gd name="connsiteX62" fmla="*/ 689212 w 3248168"/>
                <a:gd name="connsiteY62" fmla="*/ 429905 h 1514902"/>
                <a:gd name="connsiteX63" fmla="*/ 607326 w 3248168"/>
                <a:gd name="connsiteY63" fmla="*/ 511791 h 1514902"/>
                <a:gd name="connsiteX64" fmla="*/ 477672 w 3248168"/>
                <a:gd name="connsiteY64" fmla="*/ 641445 h 1514902"/>
                <a:gd name="connsiteX65" fmla="*/ 416257 w 3248168"/>
                <a:gd name="connsiteY65" fmla="*/ 743803 h 1514902"/>
                <a:gd name="connsiteX66" fmla="*/ 300251 w 3248168"/>
                <a:gd name="connsiteY66" fmla="*/ 818866 h 1514902"/>
                <a:gd name="connsiteX67" fmla="*/ 245660 w 3248168"/>
                <a:gd name="connsiteY67" fmla="*/ 955343 h 1514902"/>
                <a:gd name="connsiteX68" fmla="*/ 197893 w 3248168"/>
                <a:gd name="connsiteY68" fmla="*/ 1084997 h 1514902"/>
                <a:gd name="connsiteX69" fmla="*/ 156950 w 3248168"/>
                <a:gd name="connsiteY69" fmla="*/ 1214651 h 1514902"/>
                <a:gd name="connsiteX70" fmla="*/ 122830 w 3248168"/>
                <a:gd name="connsiteY70" fmla="*/ 1289714 h 1514902"/>
                <a:gd name="connsiteX71" fmla="*/ 81887 w 3248168"/>
                <a:gd name="connsiteY71" fmla="*/ 1419367 h 1514902"/>
                <a:gd name="connsiteX72" fmla="*/ 47768 w 3248168"/>
                <a:gd name="connsiteY72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02359 w 3248168"/>
                <a:gd name="connsiteY4" fmla="*/ 539087 h 1514902"/>
                <a:gd name="connsiteX5" fmla="*/ 184245 w 3248168"/>
                <a:gd name="connsiteY5" fmla="*/ 341194 h 1514902"/>
                <a:gd name="connsiteX6" fmla="*/ 382138 w 3248168"/>
                <a:gd name="connsiteY6" fmla="*/ 122830 h 1514902"/>
                <a:gd name="connsiteX7" fmla="*/ 532263 w 3248168"/>
                <a:gd name="connsiteY7" fmla="*/ 13648 h 1514902"/>
                <a:gd name="connsiteX8" fmla="*/ 702860 w 3248168"/>
                <a:gd name="connsiteY8" fmla="*/ 0 h 1514902"/>
                <a:gd name="connsiteX9" fmla="*/ 880281 w 3248168"/>
                <a:gd name="connsiteY9" fmla="*/ 177421 h 1514902"/>
                <a:gd name="connsiteX10" fmla="*/ 982639 w 3248168"/>
                <a:gd name="connsiteY10" fmla="*/ 382137 h 1514902"/>
                <a:gd name="connsiteX11" fmla="*/ 1146412 w 3248168"/>
                <a:gd name="connsiteY11" fmla="*/ 566382 h 1514902"/>
                <a:gd name="connsiteX12" fmla="*/ 1323833 w 3248168"/>
                <a:gd name="connsiteY12" fmla="*/ 600502 h 1514902"/>
                <a:gd name="connsiteX13" fmla="*/ 1569493 w 3248168"/>
                <a:gd name="connsiteY13" fmla="*/ 593678 h 1514902"/>
                <a:gd name="connsiteX14" fmla="*/ 1671851 w 3248168"/>
                <a:gd name="connsiteY14" fmla="*/ 682388 h 1514902"/>
                <a:gd name="connsiteX15" fmla="*/ 1815153 w 3248168"/>
                <a:gd name="connsiteY15" fmla="*/ 736979 h 1514902"/>
                <a:gd name="connsiteX16" fmla="*/ 2019869 w 3248168"/>
                <a:gd name="connsiteY16" fmla="*/ 736979 h 1514902"/>
                <a:gd name="connsiteX17" fmla="*/ 2163171 w 3248168"/>
                <a:gd name="connsiteY17" fmla="*/ 689212 h 1514902"/>
                <a:gd name="connsiteX18" fmla="*/ 2292824 w 3248168"/>
                <a:gd name="connsiteY18" fmla="*/ 668740 h 1514902"/>
                <a:gd name="connsiteX19" fmla="*/ 2408830 w 3248168"/>
                <a:gd name="connsiteY19" fmla="*/ 620973 h 1514902"/>
                <a:gd name="connsiteX20" fmla="*/ 2497541 w 3248168"/>
                <a:gd name="connsiteY20" fmla="*/ 518615 h 1514902"/>
                <a:gd name="connsiteX21" fmla="*/ 2558956 w 3248168"/>
                <a:gd name="connsiteY21" fmla="*/ 354842 h 1514902"/>
                <a:gd name="connsiteX22" fmla="*/ 2579427 w 3248168"/>
                <a:gd name="connsiteY22" fmla="*/ 225188 h 1514902"/>
                <a:gd name="connsiteX23" fmla="*/ 2627194 w 3248168"/>
                <a:gd name="connsiteY23" fmla="*/ 75063 h 1514902"/>
                <a:gd name="connsiteX24" fmla="*/ 2722729 w 3248168"/>
                <a:gd name="connsiteY24" fmla="*/ 0 h 1514902"/>
                <a:gd name="connsiteX25" fmla="*/ 2818263 w 3248168"/>
                <a:gd name="connsiteY25" fmla="*/ 27296 h 1514902"/>
                <a:gd name="connsiteX26" fmla="*/ 2906974 w 3248168"/>
                <a:gd name="connsiteY26" fmla="*/ 102358 h 1514902"/>
                <a:gd name="connsiteX27" fmla="*/ 3029803 w 3248168"/>
                <a:gd name="connsiteY27" fmla="*/ 245660 h 1514902"/>
                <a:gd name="connsiteX28" fmla="*/ 3207224 w 3248168"/>
                <a:gd name="connsiteY28" fmla="*/ 566382 h 1514902"/>
                <a:gd name="connsiteX29" fmla="*/ 3248168 w 3248168"/>
                <a:gd name="connsiteY29" fmla="*/ 743803 h 1514902"/>
                <a:gd name="connsiteX30" fmla="*/ 3220872 w 3248168"/>
                <a:gd name="connsiteY30" fmla="*/ 921224 h 1514902"/>
                <a:gd name="connsiteX31" fmla="*/ 3084394 w 3248168"/>
                <a:gd name="connsiteY31" fmla="*/ 1235123 h 1514902"/>
                <a:gd name="connsiteX32" fmla="*/ 3009332 w 3248168"/>
                <a:gd name="connsiteY32" fmla="*/ 1364776 h 1514902"/>
                <a:gd name="connsiteX33" fmla="*/ 2906974 w 3248168"/>
                <a:gd name="connsiteY33" fmla="*/ 1473958 h 1514902"/>
                <a:gd name="connsiteX34" fmla="*/ 2750024 w 3248168"/>
                <a:gd name="connsiteY34" fmla="*/ 1514902 h 1514902"/>
                <a:gd name="connsiteX35" fmla="*/ 2695433 w 3248168"/>
                <a:gd name="connsiteY35" fmla="*/ 1487606 h 1514902"/>
                <a:gd name="connsiteX36" fmla="*/ 2811439 w 3248168"/>
                <a:gd name="connsiteY36" fmla="*/ 1426191 h 1514902"/>
                <a:gd name="connsiteX37" fmla="*/ 2906974 w 3248168"/>
                <a:gd name="connsiteY37" fmla="*/ 1303361 h 1514902"/>
                <a:gd name="connsiteX38" fmla="*/ 2941093 w 3248168"/>
                <a:gd name="connsiteY38" fmla="*/ 1132764 h 1514902"/>
                <a:gd name="connsiteX39" fmla="*/ 2941093 w 3248168"/>
                <a:gd name="connsiteY39" fmla="*/ 996287 h 1514902"/>
                <a:gd name="connsiteX40" fmla="*/ 2941093 w 3248168"/>
                <a:gd name="connsiteY40" fmla="*/ 777923 h 1514902"/>
                <a:gd name="connsiteX41" fmla="*/ 2893326 w 3248168"/>
                <a:gd name="connsiteY41" fmla="*/ 552734 h 1514902"/>
                <a:gd name="connsiteX42" fmla="*/ 2838735 w 3248168"/>
                <a:gd name="connsiteY42" fmla="*/ 436729 h 1514902"/>
                <a:gd name="connsiteX43" fmla="*/ 2722729 w 3248168"/>
                <a:gd name="connsiteY43" fmla="*/ 388961 h 1514902"/>
                <a:gd name="connsiteX44" fmla="*/ 2654490 w 3248168"/>
                <a:gd name="connsiteY44" fmla="*/ 409433 h 1514902"/>
                <a:gd name="connsiteX45" fmla="*/ 2606723 w 3248168"/>
                <a:gd name="connsiteY45" fmla="*/ 532263 h 1514902"/>
                <a:gd name="connsiteX46" fmla="*/ 2552132 w 3248168"/>
                <a:gd name="connsiteY46" fmla="*/ 675564 h 1514902"/>
                <a:gd name="connsiteX47" fmla="*/ 2470245 w 3248168"/>
                <a:gd name="connsiteY47" fmla="*/ 777923 h 1514902"/>
                <a:gd name="connsiteX48" fmla="*/ 2238233 w 3248168"/>
                <a:gd name="connsiteY48" fmla="*/ 893929 h 1514902"/>
                <a:gd name="connsiteX49" fmla="*/ 2040341 w 3248168"/>
                <a:gd name="connsiteY49" fmla="*/ 1084997 h 1514902"/>
                <a:gd name="connsiteX50" fmla="*/ 1897039 w 3248168"/>
                <a:gd name="connsiteY50" fmla="*/ 1091821 h 1514902"/>
                <a:gd name="connsiteX51" fmla="*/ 1746914 w 3248168"/>
                <a:gd name="connsiteY51" fmla="*/ 1030406 h 1514902"/>
                <a:gd name="connsiteX52" fmla="*/ 1617260 w 3248168"/>
                <a:gd name="connsiteY52" fmla="*/ 934872 h 1514902"/>
                <a:gd name="connsiteX53" fmla="*/ 1514902 w 3248168"/>
                <a:gd name="connsiteY53" fmla="*/ 893929 h 1514902"/>
                <a:gd name="connsiteX54" fmla="*/ 1392072 w 3248168"/>
                <a:gd name="connsiteY54" fmla="*/ 846161 h 1514902"/>
                <a:gd name="connsiteX55" fmla="*/ 1255594 w 3248168"/>
                <a:gd name="connsiteY55" fmla="*/ 818866 h 1514902"/>
                <a:gd name="connsiteX56" fmla="*/ 1139588 w 3248168"/>
                <a:gd name="connsiteY56" fmla="*/ 764275 h 1514902"/>
                <a:gd name="connsiteX57" fmla="*/ 1030406 w 3248168"/>
                <a:gd name="connsiteY57" fmla="*/ 736979 h 1514902"/>
                <a:gd name="connsiteX58" fmla="*/ 982639 w 3248168"/>
                <a:gd name="connsiteY58" fmla="*/ 634621 h 1514902"/>
                <a:gd name="connsiteX59" fmla="*/ 934872 w 3248168"/>
                <a:gd name="connsiteY59" fmla="*/ 552734 h 1514902"/>
                <a:gd name="connsiteX60" fmla="*/ 887105 w 3248168"/>
                <a:gd name="connsiteY60" fmla="*/ 484496 h 1514902"/>
                <a:gd name="connsiteX61" fmla="*/ 839338 w 3248168"/>
                <a:gd name="connsiteY61" fmla="*/ 423081 h 1514902"/>
                <a:gd name="connsiteX62" fmla="*/ 750628 w 3248168"/>
                <a:gd name="connsiteY62" fmla="*/ 382137 h 1514902"/>
                <a:gd name="connsiteX63" fmla="*/ 689212 w 3248168"/>
                <a:gd name="connsiteY63" fmla="*/ 429905 h 1514902"/>
                <a:gd name="connsiteX64" fmla="*/ 607326 w 3248168"/>
                <a:gd name="connsiteY64" fmla="*/ 511791 h 1514902"/>
                <a:gd name="connsiteX65" fmla="*/ 477672 w 3248168"/>
                <a:gd name="connsiteY65" fmla="*/ 641445 h 1514902"/>
                <a:gd name="connsiteX66" fmla="*/ 416257 w 3248168"/>
                <a:gd name="connsiteY66" fmla="*/ 743803 h 1514902"/>
                <a:gd name="connsiteX67" fmla="*/ 300251 w 3248168"/>
                <a:gd name="connsiteY67" fmla="*/ 818866 h 1514902"/>
                <a:gd name="connsiteX68" fmla="*/ 245660 w 3248168"/>
                <a:gd name="connsiteY68" fmla="*/ 955343 h 1514902"/>
                <a:gd name="connsiteX69" fmla="*/ 197893 w 3248168"/>
                <a:gd name="connsiteY69" fmla="*/ 1084997 h 1514902"/>
                <a:gd name="connsiteX70" fmla="*/ 156950 w 3248168"/>
                <a:gd name="connsiteY70" fmla="*/ 1214651 h 1514902"/>
                <a:gd name="connsiteX71" fmla="*/ 122830 w 3248168"/>
                <a:gd name="connsiteY71" fmla="*/ 1289714 h 1514902"/>
                <a:gd name="connsiteX72" fmla="*/ 81887 w 3248168"/>
                <a:gd name="connsiteY72" fmla="*/ 1419367 h 1514902"/>
                <a:gd name="connsiteX73" fmla="*/ 47768 w 3248168"/>
                <a:gd name="connsiteY73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02359 w 3248168"/>
                <a:gd name="connsiteY4" fmla="*/ 539087 h 1514902"/>
                <a:gd name="connsiteX5" fmla="*/ 184245 w 3248168"/>
                <a:gd name="connsiteY5" fmla="*/ 341194 h 1514902"/>
                <a:gd name="connsiteX6" fmla="*/ 320723 w 3248168"/>
                <a:gd name="connsiteY6" fmla="*/ 163773 h 1514902"/>
                <a:gd name="connsiteX7" fmla="*/ 532263 w 3248168"/>
                <a:gd name="connsiteY7" fmla="*/ 13648 h 1514902"/>
                <a:gd name="connsiteX8" fmla="*/ 702860 w 3248168"/>
                <a:gd name="connsiteY8" fmla="*/ 0 h 1514902"/>
                <a:gd name="connsiteX9" fmla="*/ 880281 w 3248168"/>
                <a:gd name="connsiteY9" fmla="*/ 177421 h 1514902"/>
                <a:gd name="connsiteX10" fmla="*/ 982639 w 3248168"/>
                <a:gd name="connsiteY10" fmla="*/ 382137 h 1514902"/>
                <a:gd name="connsiteX11" fmla="*/ 1146412 w 3248168"/>
                <a:gd name="connsiteY11" fmla="*/ 566382 h 1514902"/>
                <a:gd name="connsiteX12" fmla="*/ 1323833 w 3248168"/>
                <a:gd name="connsiteY12" fmla="*/ 600502 h 1514902"/>
                <a:gd name="connsiteX13" fmla="*/ 1569493 w 3248168"/>
                <a:gd name="connsiteY13" fmla="*/ 593678 h 1514902"/>
                <a:gd name="connsiteX14" fmla="*/ 1671851 w 3248168"/>
                <a:gd name="connsiteY14" fmla="*/ 682388 h 1514902"/>
                <a:gd name="connsiteX15" fmla="*/ 1815153 w 3248168"/>
                <a:gd name="connsiteY15" fmla="*/ 736979 h 1514902"/>
                <a:gd name="connsiteX16" fmla="*/ 2019869 w 3248168"/>
                <a:gd name="connsiteY16" fmla="*/ 736979 h 1514902"/>
                <a:gd name="connsiteX17" fmla="*/ 2163171 w 3248168"/>
                <a:gd name="connsiteY17" fmla="*/ 689212 h 1514902"/>
                <a:gd name="connsiteX18" fmla="*/ 2292824 w 3248168"/>
                <a:gd name="connsiteY18" fmla="*/ 668740 h 1514902"/>
                <a:gd name="connsiteX19" fmla="*/ 2408830 w 3248168"/>
                <a:gd name="connsiteY19" fmla="*/ 620973 h 1514902"/>
                <a:gd name="connsiteX20" fmla="*/ 2497541 w 3248168"/>
                <a:gd name="connsiteY20" fmla="*/ 518615 h 1514902"/>
                <a:gd name="connsiteX21" fmla="*/ 2558956 w 3248168"/>
                <a:gd name="connsiteY21" fmla="*/ 354842 h 1514902"/>
                <a:gd name="connsiteX22" fmla="*/ 2579427 w 3248168"/>
                <a:gd name="connsiteY22" fmla="*/ 225188 h 1514902"/>
                <a:gd name="connsiteX23" fmla="*/ 2627194 w 3248168"/>
                <a:gd name="connsiteY23" fmla="*/ 75063 h 1514902"/>
                <a:gd name="connsiteX24" fmla="*/ 2722729 w 3248168"/>
                <a:gd name="connsiteY24" fmla="*/ 0 h 1514902"/>
                <a:gd name="connsiteX25" fmla="*/ 2818263 w 3248168"/>
                <a:gd name="connsiteY25" fmla="*/ 27296 h 1514902"/>
                <a:gd name="connsiteX26" fmla="*/ 2906974 w 3248168"/>
                <a:gd name="connsiteY26" fmla="*/ 102358 h 1514902"/>
                <a:gd name="connsiteX27" fmla="*/ 3029803 w 3248168"/>
                <a:gd name="connsiteY27" fmla="*/ 245660 h 1514902"/>
                <a:gd name="connsiteX28" fmla="*/ 3207224 w 3248168"/>
                <a:gd name="connsiteY28" fmla="*/ 566382 h 1514902"/>
                <a:gd name="connsiteX29" fmla="*/ 3248168 w 3248168"/>
                <a:gd name="connsiteY29" fmla="*/ 743803 h 1514902"/>
                <a:gd name="connsiteX30" fmla="*/ 3220872 w 3248168"/>
                <a:gd name="connsiteY30" fmla="*/ 921224 h 1514902"/>
                <a:gd name="connsiteX31" fmla="*/ 3084394 w 3248168"/>
                <a:gd name="connsiteY31" fmla="*/ 1235123 h 1514902"/>
                <a:gd name="connsiteX32" fmla="*/ 3009332 w 3248168"/>
                <a:gd name="connsiteY32" fmla="*/ 1364776 h 1514902"/>
                <a:gd name="connsiteX33" fmla="*/ 2906974 w 3248168"/>
                <a:gd name="connsiteY33" fmla="*/ 1473958 h 1514902"/>
                <a:gd name="connsiteX34" fmla="*/ 2750024 w 3248168"/>
                <a:gd name="connsiteY34" fmla="*/ 1514902 h 1514902"/>
                <a:gd name="connsiteX35" fmla="*/ 2695433 w 3248168"/>
                <a:gd name="connsiteY35" fmla="*/ 1487606 h 1514902"/>
                <a:gd name="connsiteX36" fmla="*/ 2811439 w 3248168"/>
                <a:gd name="connsiteY36" fmla="*/ 1426191 h 1514902"/>
                <a:gd name="connsiteX37" fmla="*/ 2906974 w 3248168"/>
                <a:gd name="connsiteY37" fmla="*/ 1303361 h 1514902"/>
                <a:gd name="connsiteX38" fmla="*/ 2941093 w 3248168"/>
                <a:gd name="connsiteY38" fmla="*/ 1132764 h 1514902"/>
                <a:gd name="connsiteX39" fmla="*/ 2941093 w 3248168"/>
                <a:gd name="connsiteY39" fmla="*/ 996287 h 1514902"/>
                <a:gd name="connsiteX40" fmla="*/ 2941093 w 3248168"/>
                <a:gd name="connsiteY40" fmla="*/ 777923 h 1514902"/>
                <a:gd name="connsiteX41" fmla="*/ 2893326 w 3248168"/>
                <a:gd name="connsiteY41" fmla="*/ 552734 h 1514902"/>
                <a:gd name="connsiteX42" fmla="*/ 2838735 w 3248168"/>
                <a:gd name="connsiteY42" fmla="*/ 436729 h 1514902"/>
                <a:gd name="connsiteX43" fmla="*/ 2722729 w 3248168"/>
                <a:gd name="connsiteY43" fmla="*/ 388961 h 1514902"/>
                <a:gd name="connsiteX44" fmla="*/ 2654490 w 3248168"/>
                <a:gd name="connsiteY44" fmla="*/ 409433 h 1514902"/>
                <a:gd name="connsiteX45" fmla="*/ 2606723 w 3248168"/>
                <a:gd name="connsiteY45" fmla="*/ 532263 h 1514902"/>
                <a:gd name="connsiteX46" fmla="*/ 2552132 w 3248168"/>
                <a:gd name="connsiteY46" fmla="*/ 675564 h 1514902"/>
                <a:gd name="connsiteX47" fmla="*/ 2470245 w 3248168"/>
                <a:gd name="connsiteY47" fmla="*/ 777923 h 1514902"/>
                <a:gd name="connsiteX48" fmla="*/ 2238233 w 3248168"/>
                <a:gd name="connsiteY48" fmla="*/ 893929 h 1514902"/>
                <a:gd name="connsiteX49" fmla="*/ 2040341 w 3248168"/>
                <a:gd name="connsiteY49" fmla="*/ 1084997 h 1514902"/>
                <a:gd name="connsiteX50" fmla="*/ 1897039 w 3248168"/>
                <a:gd name="connsiteY50" fmla="*/ 1091821 h 1514902"/>
                <a:gd name="connsiteX51" fmla="*/ 1746914 w 3248168"/>
                <a:gd name="connsiteY51" fmla="*/ 1030406 h 1514902"/>
                <a:gd name="connsiteX52" fmla="*/ 1617260 w 3248168"/>
                <a:gd name="connsiteY52" fmla="*/ 934872 h 1514902"/>
                <a:gd name="connsiteX53" fmla="*/ 1514902 w 3248168"/>
                <a:gd name="connsiteY53" fmla="*/ 893929 h 1514902"/>
                <a:gd name="connsiteX54" fmla="*/ 1392072 w 3248168"/>
                <a:gd name="connsiteY54" fmla="*/ 846161 h 1514902"/>
                <a:gd name="connsiteX55" fmla="*/ 1255594 w 3248168"/>
                <a:gd name="connsiteY55" fmla="*/ 818866 h 1514902"/>
                <a:gd name="connsiteX56" fmla="*/ 1139588 w 3248168"/>
                <a:gd name="connsiteY56" fmla="*/ 764275 h 1514902"/>
                <a:gd name="connsiteX57" fmla="*/ 1030406 w 3248168"/>
                <a:gd name="connsiteY57" fmla="*/ 736979 h 1514902"/>
                <a:gd name="connsiteX58" fmla="*/ 982639 w 3248168"/>
                <a:gd name="connsiteY58" fmla="*/ 634621 h 1514902"/>
                <a:gd name="connsiteX59" fmla="*/ 934872 w 3248168"/>
                <a:gd name="connsiteY59" fmla="*/ 552734 h 1514902"/>
                <a:gd name="connsiteX60" fmla="*/ 887105 w 3248168"/>
                <a:gd name="connsiteY60" fmla="*/ 484496 h 1514902"/>
                <a:gd name="connsiteX61" fmla="*/ 839338 w 3248168"/>
                <a:gd name="connsiteY61" fmla="*/ 423081 h 1514902"/>
                <a:gd name="connsiteX62" fmla="*/ 750628 w 3248168"/>
                <a:gd name="connsiteY62" fmla="*/ 382137 h 1514902"/>
                <a:gd name="connsiteX63" fmla="*/ 689212 w 3248168"/>
                <a:gd name="connsiteY63" fmla="*/ 429905 h 1514902"/>
                <a:gd name="connsiteX64" fmla="*/ 607326 w 3248168"/>
                <a:gd name="connsiteY64" fmla="*/ 511791 h 1514902"/>
                <a:gd name="connsiteX65" fmla="*/ 477672 w 3248168"/>
                <a:gd name="connsiteY65" fmla="*/ 641445 h 1514902"/>
                <a:gd name="connsiteX66" fmla="*/ 416257 w 3248168"/>
                <a:gd name="connsiteY66" fmla="*/ 743803 h 1514902"/>
                <a:gd name="connsiteX67" fmla="*/ 300251 w 3248168"/>
                <a:gd name="connsiteY67" fmla="*/ 818866 h 1514902"/>
                <a:gd name="connsiteX68" fmla="*/ 245660 w 3248168"/>
                <a:gd name="connsiteY68" fmla="*/ 955343 h 1514902"/>
                <a:gd name="connsiteX69" fmla="*/ 197893 w 3248168"/>
                <a:gd name="connsiteY69" fmla="*/ 1084997 h 1514902"/>
                <a:gd name="connsiteX70" fmla="*/ 156950 w 3248168"/>
                <a:gd name="connsiteY70" fmla="*/ 1214651 h 1514902"/>
                <a:gd name="connsiteX71" fmla="*/ 122830 w 3248168"/>
                <a:gd name="connsiteY71" fmla="*/ 1289714 h 1514902"/>
                <a:gd name="connsiteX72" fmla="*/ 81887 w 3248168"/>
                <a:gd name="connsiteY72" fmla="*/ 1419367 h 1514902"/>
                <a:gd name="connsiteX73" fmla="*/ 47768 w 3248168"/>
                <a:gd name="connsiteY73" fmla="*/ 1467134 h 1514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248168" h="1514902">
                  <a:moveTo>
                    <a:pt x="47768" y="1467134"/>
                  </a:moveTo>
                  <a:lnTo>
                    <a:pt x="0" y="1317009"/>
                  </a:lnTo>
                  <a:lnTo>
                    <a:pt x="13648" y="1044054"/>
                  </a:lnTo>
                  <a:lnTo>
                    <a:pt x="61415" y="743803"/>
                  </a:lnTo>
                  <a:lnTo>
                    <a:pt x="102359" y="539087"/>
                  </a:lnTo>
                  <a:lnTo>
                    <a:pt x="184245" y="341194"/>
                  </a:lnTo>
                  <a:lnTo>
                    <a:pt x="320723" y="163773"/>
                  </a:lnTo>
                  <a:lnTo>
                    <a:pt x="532263" y="13648"/>
                  </a:lnTo>
                  <a:lnTo>
                    <a:pt x="702860" y="0"/>
                  </a:lnTo>
                  <a:lnTo>
                    <a:pt x="880281" y="177421"/>
                  </a:lnTo>
                  <a:lnTo>
                    <a:pt x="982639" y="382137"/>
                  </a:lnTo>
                  <a:lnTo>
                    <a:pt x="1146412" y="566382"/>
                  </a:lnTo>
                  <a:lnTo>
                    <a:pt x="1323833" y="600502"/>
                  </a:lnTo>
                  <a:lnTo>
                    <a:pt x="1569493" y="593678"/>
                  </a:lnTo>
                  <a:lnTo>
                    <a:pt x="1671851" y="682388"/>
                  </a:lnTo>
                  <a:lnTo>
                    <a:pt x="1815153" y="736979"/>
                  </a:lnTo>
                  <a:lnTo>
                    <a:pt x="2019869" y="736979"/>
                  </a:lnTo>
                  <a:lnTo>
                    <a:pt x="2163171" y="689212"/>
                  </a:lnTo>
                  <a:lnTo>
                    <a:pt x="2292824" y="668740"/>
                  </a:lnTo>
                  <a:lnTo>
                    <a:pt x="2408830" y="620973"/>
                  </a:lnTo>
                  <a:lnTo>
                    <a:pt x="2497541" y="518615"/>
                  </a:lnTo>
                  <a:lnTo>
                    <a:pt x="2558956" y="354842"/>
                  </a:lnTo>
                  <a:lnTo>
                    <a:pt x="2579427" y="225188"/>
                  </a:lnTo>
                  <a:lnTo>
                    <a:pt x="2627194" y="75063"/>
                  </a:lnTo>
                  <a:lnTo>
                    <a:pt x="2722729" y="0"/>
                  </a:lnTo>
                  <a:lnTo>
                    <a:pt x="2818263" y="27296"/>
                  </a:lnTo>
                  <a:lnTo>
                    <a:pt x="2906974" y="102358"/>
                  </a:lnTo>
                  <a:lnTo>
                    <a:pt x="3029803" y="245660"/>
                  </a:lnTo>
                  <a:lnTo>
                    <a:pt x="3207224" y="566382"/>
                  </a:lnTo>
                  <a:lnTo>
                    <a:pt x="3248168" y="743803"/>
                  </a:lnTo>
                  <a:lnTo>
                    <a:pt x="3220872" y="921224"/>
                  </a:lnTo>
                  <a:lnTo>
                    <a:pt x="3084394" y="1235123"/>
                  </a:lnTo>
                  <a:lnTo>
                    <a:pt x="3009332" y="1364776"/>
                  </a:lnTo>
                  <a:lnTo>
                    <a:pt x="2906974" y="1473958"/>
                  </a:lnTo>
                  <a:lnTo>
                    <a:pt x="2750024" y="1514902"/>
                  </a:lnTo>
                  <a:lnTo>
                    <a:pt x="2695433" y="1487606"/>
                  </a:lnTo>
                  <a:lnTo>
                    <a:pt x="2811439" y="1426191"/>
                  </a:lnTo>
                  <a:lnTo>
                    <a:pt x="2906974" y="1303361"/>
                  </a:lnTo>
                  <a:lnTo>
                    <a:pt x="2941093" y="1132764"/>
                  </a:lnTo>
                  <a:lnTo>
                    <a:pt x="2941093" y="996287"/>
                  </a:lnTo>
                  <a:lnTo>
                    <a:pt x="2941093" y="777923"/>
                  </a:lnTo>
                  <a:lnTo>
                    <a:pt x="2893326" y="552734"/>
                  </a:lnTo>
                  <a:lnTo>
                    <a:pt x="2838735" y="436729"/>
                  </a:lnTo>
                  <a:lnTo>
                    <a:pt x="2722729" y="388961"/>
                  </a:lnTo>
                  <a:lnTo>
                    <a:pt x="2654490" y="409433"/>
                  </a:lnTo>
                  <a:lnTo>
                    <a:pt x="2606723" y="532263"/>
                  </a:lnTo>
                  <a:lnTo>
                    <a:pt x="2552132" y="675564"/>
                  </a:lnTo>
                  <a:lnTo>
                    <a:pt x="2470245" y="777923"/>
                  </a:lnTo>
                  <a:lnTo>
                    <a:pt x="2238233" y="893929"/>
                  </a:lnTo>
                  <a:lnTo>
                    <a:pt x="2040341" y="1084997"/>
                  </a:lnTo>
                  <a:lnTo>
                    <a:pt x="1897039" y="1091821"/>
                  </a:lnTo>
                  <a:lnTo>
                    <a:pt x="1746914" y="1030406"/>
                  </a:lnTo>
                  <a:lnTo>
                    <a:pt x="1617260" y="934872"/>
                  </a:lnTo>
                  <a:lnTo>
                    <a:pt x="1514902" y="893929"/>
                  </a:lnTo>
                  <a:lnTo>
                    <a:pt x="1392072" y="846161"/>
                  </a:lnTo>
                  <a:lnTo>
                    <a:pt x="1255594" y="818866"/>
                  </a:lnTo>
                  <a:lnTo>
                    <a:pt x="1139588" y="764275"/>
                  </a:lnTo>
                  <a:lnTo>
                    <a:pt x="1030406" y="736979"/>
                  </a:lnTo>
                  <a:lnTo>
                    <a:pt x="982639" y="634621"/>
                  </a:lnTo>
                  <a:lnTo>
                    <a:pt x="934872" y="552734"/>
                  </a:lnTo>
                  <a:lnTo>
                    <a:pt x="887105" y="484496"/>
                  </a:lnTo>
                  <a:lnTo>
                    <a:pt x="839338" y="423081"/>
                  </a:lnTo>
                  <a:lnTo>
                    <a:pt x="750628" y="382137"/>
                  </a:lnTo>
                  <a:lnTo>
                    <a:pt x="689212" y="429905"/>
                  </a:lnTo>
                  <a:lnTo>
                    <a:pt x="607326" y="511791"/>
                  </a:lnTo>
                  <a:lnTo>
                    <a:pt x="477672" y="641445"/>
                  </a:lnTo>
                  <a:lnTo>
                    <a:pt x="416257" y="743803"/>
                  </a:lnTo>
                  <a:lnTo>
                    <a:pt x="300251" y="818866"/>
                  </a:lnTo>
                  <a:lnTo>
                    <a:pt x="245660" y="955343"/>
                  </a:lnTo>
                  <a:lnTo>
                    <a:pt x="197893" y="1084997"/>
                  </a:lnTo>
                  <a:lnTo>
                    <a:pt x="156950" y="1214651"/>
                  </a:lnTo>
                  <a:lnTo>
                    <a:pt x="122830" y="1289714"/>
                  </a:lnTo>
                  <a:lnTo>
                    <a:pt x="81887" y="1419367"/>
                  </a:lnTo>
                  <a:lnTo>
                    <a:pt x="47768" y="1467134"/>
                  </a:lnTo>
                  <a:close/>
                </a:path>
              </a:pathLst>
            </a:custGeom>
            <a:solidFill>
              <a:srgbClr val="EEECE1">
                <a:alpha val="3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pieren 52">
            <a:extLst>
              <a:ext uri="{FF2B5EF4-FFF2-40B4-BE49-F238E27FC236}">
                <a16:creationId xmlns:a16="http://schemas.microsoft.com/office/drawing/2014/main" id="{30B675F3-629C-42AE-A241-F4CDA9A76958}"/>
              </a:ext>
            </a:extLst>
          </p:cNvPr>
          <p:cNvGrpSpPr/>
          <p:nvPr/>
        </p:nvGrpSpPr>
        <p:grpSpPr>
          <a:xfrm>
            <a:off x="3921218" y="4491805"/>
            <a:ext cx="3286800" cy="2094376"/>
            <a:chOff x="3027742" y="3990539"/>
            <a:chExt cx="3286800" cy="2094376"/>
          </a:xfrm>
        </p:grpSpPr>
        <p:pic>
          <p:nvPicPr>
            <p:cNvPr id="10" name="Picture 2" descr="dailies">
              <a:extLst>
                <a:ext uri="{FF2B5EF4-FFF2-40B4-BE49-F238E27FC236}">
                  <a16:creationId xmlns:a16="http://schemas.microsoft.com/office/drawing/2014/main" id="{A7C373EE-A616-433A-B035-F767C3BCC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contrast="20000"/>
            </a:blip>
            <a:srcRect/>
            <a:stretch>
              <a:fillRect/>
            </a:stretch>
          </p:blipFill>
          <p:spPr bwMode="auto">
            <a:xfrm>
              <a:off x="3027742" y="3990539"/>
              <a:ext cx="3286800" cy="20943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4AB64E1D-BC35-4843-B73C-40C9E2F969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1438" y="4698220"/>
              <a:ext cx="673208" cy="154613"/>
              <a:chOff x="2397" y="1786"/>
              <a:chExt cx="836" cy="192"/>
            </a:xfrm>
          </p:grpSpPr>
          <p:sp>
            <p:nvSpPr>
              <p:cNvPr id="18" name="AutoShape 5">
                <a:extLst>
                  <a:ext uri="{FF2B5EF4-FFF2-40B4-BE49-F238E27FC236}">
                    <a16:creationId xmlns:a16="http://schemas.microsoft.com/office/drawing/2014/main" id="{82785C65-A1C7-4746-A6AE-7D83634E3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19" name="AutoShape 6">
                <a:extLst>
                  <a:ext uri="{FF2B5EF4-FFF2-40B4-BE49-F238E27FC236}">
                    <a16:creationId xmlns:a16="http://schemas.microsoft.com/office/drawing/2014/main" id="{D1A63C49-C293-411F-8F7B-D8B3675C1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0" name="AutoShape 7">
                <a:extLst>
                  <a:ext uri="{FF2B5EF4-FFF2-40B4-BE49-F238E27FC236}">
                    <a16:creationId xmlns:a16="http://schemas.microsoft.com/office/drawing/2014/main" id="{E5067096-5A79-44B3-A2EF-429848F63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9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1" name="AutoShape 8">
                <a:extLst>
                  <a:ext uri="{FF2B5EF4-FFF2-40B4-BE49-F238E27FC236}">
                    <a16:creationId xmlns:a16="http://schemas.microsoft.com/office/drawing/2014/main" id="{97C85013-E67D-4821-85E8-43D1368BA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2" name="AutoShape 9">
                <a:extLst>
                  <a:ext uri="{FF2B5EF4-FFF2-40B4-BE49-F238E27FC236}">
                    <a16:creationId xmlns:a16="http://schemas.microsoft.com/office/drawing/2014/main" id="{82E10EEF-351E-46AF-876C-1965F9E86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3" name="AutoShape 10">
                <a:extLst>
                  <a:ext uri="{FF2B5EF4-FFF2-40B4-BE49-F238E27FC236}">
                    <a16:creationId xmlns:a16="http://schemas.microsoft.com/office/drawing/2014/main" id="{3218E000-EBCA-47C6-9ECC-89A51E4AB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7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4" name="AutoShape 11">
                <a:extLst>
                  <a:ext uri="{FF2B5EF4-FFF2-40B4-BE49-F238E27FC236}">
                    <a16:creationId xmlns:a16="http://schemas.microsoft.com/office/drawing/2014/main" id="{83363BD8-8496-4F6E-BD43-13C60B9A3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3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5" name="AutoShape 12">
                <a:extLst>
                  <a:ext uri="{FF2B5EF4-FFF2-40B4-BE49-F238E27FC236}">
                    <a16:creationId xmlns:a16="http://schemas.microsoft.com/office/drawing/2014/main" id="{ECED7A10-250D-4337-898F-6271A321A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9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6" name="AutoShape 13">
                <a:extLst>
                  <a:ext uri="{FF2B5EF4-FFF2-40B4-BE49-F238E27FC236}">
                    <a16:creationId xmlns:a16="http://schemas.microsoft.com/office/drawing/2014/main" id="{89ACC550-BF7F-4F2E-B1B2-20F1B9201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5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</p:grpSp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C75DF705-9B7D-4A59-B86E-3A7D226371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094">
              <a:off x="3441252" y="5556423"/>
              <a:ext cx="75142" cy="300571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5790865C-6824-4A63-8DFA-335B0347B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094">
              <a:off x="4280812" y="5556423"/>
              <a:ext cx="75142" cy="300571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2C551532-5DDF-4D1E-BC96-5A33800FFB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094">
              <a:off x="4985332" y="5556423"/>
              <a:ext cx="75142" cy="300571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FD4AB3F1-C581-47A7-AB9D-95D903541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094">
              <a:off x="5618945" y="5556423"/>
              <a:ext cx="75142" cy="300571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</p:grpSp>
      <p:sp>
        <p:nvSpPr>
          <p:cNvPr id="27" name="Text Box 11">
            <a:extLst>
              <a:ext uri="{FF2B5EF4-FFF2-40B4-BE49-F238E27FC236}">
                <a16:creationId xmlns:a16="http://schemas.microsoft.com/office/drawing/2014/main" id="{F96AD420-CD82-4E90-82E7-21449127A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048" y="3724315"/>
            <a:ext cx="914331" cy="2791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de-DE" sz="1200" dirty="0"/>
              <a:t>© MC Dean</a:t>
            </a:r>
            <a:endParaRPr lang="en-US" sz="1200" dirty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7188B6A-983D-44F5-81CD-2699F2C58A0D}"/>
              </a:ext>
            </a:extLst>
          </p:cNvPr>
          <p:cNvSpPr/>
          <p:nvPr/>
        </p:nvSpPr>
        <p:spPr>
          <a:xfrm>
            <a:off x="4151583" y="2374444"/>
            <a:ext cx="372862" cy="2041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A894D683-6CC4-4ABD-8A23-85ADA6F305D2}"/>
              </a:ext>
            </a:extLst>
          </p:cNvPr>
          <p:cNvCxnSpPr/>
          <p:nvPr/>
        </p:nvCxnSpPr>
        <p:spPr>
          <a:xfrm flipH="1">
            <a:off x="4338014" y="2579060"/>
            <a:ext cx="0" cy="1926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 descr="Retzius_lines.png">
            <a:extLst>
              <a:ext uri="{FF2B5EF4-FFF2-40B4-BE49-F238E27FC236}">
                <a16:creationId xmlns:a16="http://schemas.microsoft.com/office/drawing/2014/main" id="{3AE5883B-3EC7-4243-9CB5-A389E132C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b="73571"/>
          <a:stretch/>
        </p:blipFill>
        <p:spPr>
          <a:xfrm>
            <a:off x="8731296" y="4917195"/>
            <a:ext cx="1859391" cy="1090243"/>
          </a:xfrm>
          <a:prstGeom prst="rect">
            <a:avLst/>
          </a:prstGeom>
        </p:spPr>
      </p:pic>
      <p:sp>
        <p:nvSpPr>
          <p:cNvPr id="31" name="Text Box 4">
            <a:extLst>
              <a:ext uri="{FF2B5EF4-FFF2-40B4-BE49-F238E27FC236}">
                <a16:creationId xmlns:a16="http://schemas.microsoft.com/office/drawing/2014/main" id="{2D25FA12-4256-4902-9C25-8631A61FB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186" y="1889874"/>
            <a:ext cx="1316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Perikimata</a:t>
            </a:r>
            <a:endParaRPr lang="en-US" sz="160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921005C-33DE-45E2-A7E4-44EDF259723C}"/>
              </a:ext>
            </a:extLst>
          </p:cNvPr>
          <p:cNvSpPr txBox="1"/>
          <p:nvPr/>
        </p:nvSpPr>
        <p:spPr>
          <a:xfrm>
            <a:off x="575135" y="2501770"/>
            <a:ext cx="842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Esmalte</a:t>
            </a:r>
            <a:endParaRPr lang="de-DE" sz="16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3710836-48DA-4006-B096-083EE3F1B906}"/>
              </a:ext>
            </a:extLst>
          </p:cNvPr>
          <p:cNvSpPr txBox="1"/>
          <p:nvPr/>
        </p:nvSpPr>
        <p:spPr>
          <a:xfrm>
            <a:off x="2010656" y="3724315"/>
            <a:ext cx="83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bg1"/>
                </a:solidFill>
              </a:rPr>
              <a:t>Dentina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0E553441-20C1-4E0F-B283-335B0DEE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272" y="5293040"/>
            <a:ext cx="3258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Lineas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cotidianas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4FF5B7BF-5AEF-4196-A618-3C5FA7F3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556" y="6264985"/>
            <a:ext cx="24892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Lineas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semanales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14BA129C-8C02-458B-9677-59D63C5D0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185" y="3999753"/>
            <a:ext cx="2489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Lineas</a:t>
            </a:r>
            <a:r>
              <a:rPr lang="en-US" sz="1600" dirty="0"/>
              <a:t> </a:t>
            </a:r>
            <a:r>
              <a:rPr lang="en-US" sz="1600" dirty="0" err="1"/>
              <a:t>semanales</a:t>
            </a:r>
            <a:endParaRPr lang="en-US" sz="1600" dirty="0"/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Estrias</a:t>
            </a:r>
            <a:r>
              <a:rPr lang="en-US" sz="1600" dirty="0"/>
              <a:t> de </a:t>
            </a:r>
            <a:r>
              <a:rPr lang="en-US" sz="1600" dirty="0" err="1"/>
              <a:t>Retzius</a:t>
            </a:r>
            <a:r>
              <a:rPr lang="en-US" sz="1600" dirty="0"/>
              <a:t>)</a:t>
            </a:r>
          </a:p>
        </p:txBody>
      </p:sp>
      <p:pic>
        <p:nvPicPr>
          <p:cNvPr id="40" name="Picture 2" descr="https://scielo.conicyt.cl/img/revistas/ijmorphol/v35n4//0717-9502-ijmorphol-35-04-01230-gf1.jpg">
            <a:extLst>
              <a:ext uri="{FF2B5EF4-FFF2-40B4-BE49-F238E27FC236}">
                <a16:creationId xmlns:a16="http://schemas.microsoft.com/office/drawing/2014/main" id="{2DF545CC-24D4-4DED-B9EE-4AC7DF94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46" y="2257411"/>
            <a:ext cx="3524741" cy="17180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90C1AB1-788E-4A14-A4A4-B49A197A70E6}"/>
              </a:ext>
            </a:extLst>
          </p:cNvPr>
          <p:cNvSpPr txBox="1"/>
          <p:nvPr/>
        </p:nvSpPr>
        <p:spPr>
          <a:xfrm>
            <a:off x="10069292" y="3975445"/>
            <a:ext cx="12845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Roa</a:t>
            </a:r>
            <a:r>
              <a:rPr lang="en-US" sz="1000" dirty="0"/>
              <a:t> &amp; del-Sol, 2017)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4A5C3EC-0498-43AE-AFF8-25EF04D4BBA2}"/>
              </a:ext>
            </a:extLst>
          </p:cNvPr>
          <p:cNvSpPr txBox="1"/>
          <p:nvPr/>
        </p:nvSpPr>
        <p:spPr>
          <a:xfrm>
            <a:off x="8459317" y="5988322"/>
            <a:ext cx="2403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/>
              <a:t>Crecimiento como anillos de un árbol</a:t>
            </a:r>
          </a:p>
        </p:txBody>
      </p:sp>
    </p:spTree>
    <p:extLst>
      <p:ext uri="{BB962C8B-B14F-4D97-AF65-F5344CB8AC3E}">
        <p14:creationId xmlns:p14="http://schemas.microsoft.com/office/powerpoint/2010/main" val="276134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Nomenclatura dental</a:t>
            </a:r>
            <a:endParaRPr lang="en-US" dirty="0"/>
          </a:p>
        </p:txBody>
      </p:sp>
      <p:pic>
        <p:nvPicPr>
          <p:cNvPr id="3074" name="Picture 2" descr="nomenclatura dental fd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9" b="14654"/>
          <a:stretch/>
        </p:blipFill>
        <p:spPr bwMode="auto">
          <a:xfrm>
            <a:off x="1959725" y="1346661"/>
            <a:ext cx="8272549" cy="536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8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Odontograma</a:t>
            </a:r>
            <a:endParaRPr lang="en-US" dirty="0"/>
          </a:p>
        </p:txBody>
      </p:sp>
      <p:pic>
        <p:nvPicPr>
          <p:cNvPr id="3" name="Imagen 2" descr="Qué es un odontograma dental y cómo hacer uno? | Clinic Clou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38" y="1391516"/>
            <a:ext cx="6817014" cy="5239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932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Desarrollo</a:t>
            </a:r>
            <a:r>
              <a:rPr lang="de-DE" dirty="0">
                <a:solidFill>
                  <a:schemeClr val="tx1"/>
                </a:solidFill>
              </a:rPr>
              <a:t> dental</a:t>
            </a:r>
          </a:p>
        </p:txBody>
      </p:sp>
      <p:pic>
        <p:nvPicPr>
          <p:cNvPr id="3" name="Content Placeholder 3" descr="Human_mixed_dentition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29434" y="1379631"/>
            <a:ext cx="3235760" cy="478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ieren 3"/>
          <p:cNvGrpSpPr/>
          <p:nvPr/>
        </p:nvGrpSpPr>
        <p:grpSpPr>
          <a:xfrm>
            <a:off x="8116934" y="3916603"/>
            <a:ext cx="3704222" cy="1687102"/>
            <a:chOff x="4232743" y="3998080"/>
            <a:chExt cx="3704222" cy="1687102"/>
          </a:xfrm>
        </p:grpSpPr>
        <p:sp>
          <p:nvSpPr>
            <p:cNvPr id="5" name="Rechteck 4"/>
            <p:cNvSpPr/>
            <p:nvPr/>
          </p:nvSpPr>
          <p:spPr>
            <a:xfrm>
              <a:off x="6504905" y="4756099"/>
              <a:ext cx="1432060" cy="338554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 dirty="0"/>
                <a:t>2. Permanente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4270160" y="5282215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4627657" y="5410761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4912311" y="5391706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5137866" y="5594966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5304844" y="5435940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5495675" y="5372330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670603" y="5396183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5821678" y="5531356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829090" y="3998080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4232743" y="4514915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4693918" y="4300229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5011971" y="4284327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5194851" y="4077592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5489049" y="4133252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118412" y="4526209"/>
            <a:ext cx="4570660" cy="511979"/>
            <a:chOff x="1234221" y="4607685"/>
            <a:chExt cx="4570660" cy="511979"/>
          </a:xfrm>
        </p:grpSpPr>
        <p:sp>
          <p:nvSpPr>
            <p:cNvPr id="21" name="Rechteck 20"/>
            <p:cNvSpPr/>
            <p:nvPr/>
          </p:nvSpPr>
          <p:spPr>
            <a:xfrm>
              <a:off x="1234221" y="4739868"/>
              <a:ext cx="1439164" cy="338554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1600" b="1" dirty="0"/>
                <a:t>1. </a:t>
              </a:r>
              <a:r>
                <a:rPr lang="de-DE" sz="1600" b="1" dirty="0" err="1"/>
                <a:t>Deciduo</a:t>
              </a:r>
              <a:endParaRPr lang="de-DE" sz="1600" b="1" dirty="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526892" y="4738877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4766753" y="4716355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5038420" y="466996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5246481" y="462358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5437312" y="4607685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5645369" y="4624918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4611755" y="5047664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4883420" y="4953583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>
              <a:off x="5123281" y="4923110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5307485" y="490853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5451934" y="490191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5604334" y="489529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5732881" y="4904581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333C6B7C-6421-4221-9D25-13AD9F7093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0" r="1947" b="10884"/>
          <a:stretch/>
        </p:blipFill>
        <p:spPr>
          <a:xfrm>
            <a:off x="1346718" y="1810139"/>
            <a:ext cx="3249129" cy="4244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4A126F8F-78DE-476A-A657-5F3BAC772D3A}"/>
              </a:ext>
            </a:extLst>
          </p:cNvPr>
          <p:cNvSpPr txBox="1"/>
          <p:nvPr/>
        </p:nvSpPr>
        <p:spPr>
          <a:xfrm>
            <a:off x="2067830" y="6054336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Niña de seis años</a:t>
            </a:r>
            <a:endParaRPr lang="en-US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C34C27B-AAC0-4CE6-B676-9B5BCB497EA2}"/>
              </a:ext>
            </a:extLst>
          </p:cNvPr>
          <p:cNvSpPr txBox="1"/>
          <p:nvPr/>
        </p:nvSpPr>
        <p:spPr>
          <a:xfrm>
            <a:off x="7252022" y="6308209"/>
            <a:ext cx="263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2 generaciones de dientes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422</Words>
  <Application>Microsoft Office PowerPoint</Application>
  <PresentationFormat>Panorámica</PresentationFormat>
  <Paragraphs>99</Paragraphs>
  <Slides>23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HelveticaNeueLT Std</vt:lpstr>
      <vt:lpstr>Tahoma</vt:lpstr>
      <vt:lpstr>Office</vt:lpstr>
      <vt:lpstr>Los tejidos en la Bioantropología II (dientes)</vt:lpstr>
      <vt:lpstr>Presentación de PowerPoint</vt:lpstr>
      <vt:lpstr>La dentición humana</vt:lpstr>
      <vt:lpstr>Dientes fósiles</vt:lpstr>
      <vt:lpstr>Anatomía dental</vt:lpstr>
      <vt:lpstr>Microestructura de dientes</vt:lpstr>
      <vt:lpstr>Nomenclatura dental</vt:lpstr>
      <vt:lpstr>Odontograma</vt:lpstr>
      <vt:lpstr>Desarrollo dental</vt:lpstr>
      <vt:lpstr>Dientes deciduos (de leche)</vt:lpstr>
      <vt:lpstr>Presentación de PowerPoint</vt:lpstr>
      <vt:lpstr>Dientes revelan eventos claves de la vida</vt:lpstr>
      <vt:lpstr>Dientes como herramientas</vt:lpstr>
      <vt:lpstr>Morfología funcional de dientes</vt:lpstr>
      <vt:lpstr>Desgaste dental</vt:lpstr>
      <vt:lpstr>Desgaste parafuncional</vt:lpstr>
      <vt:lpstr>Patologías orales</vt:lpstr>
      <vt:lpstr>Presentación de PowerPoint</vt:lpstr>
      <vt:lpstr>Patologías orales</vt:lpstr>
      <vt:lpstr>Modificaciones culturales</vt:lpstr>
      <vt:lpstr>Modificaciones culturales</vt:lpstr>
      <vt:lpstr>Modificaciones culturales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Kornelius Kupczik</dc:creator>
  <cp:lastModifiedBy>Rodrigo</cp:lastModifiedBy>
  <cp:revision>176</cp:revision>
  <dcterms:created xsi:type="dcterms:W3CDTF">2021-09-06T12:30:22Z</dcterms:created>
  <dcterms:modified xsi:type="dcterms:W3CDTF">2024-09-01T23:57:26Z</dcterms:modified>
</cp:coreProperties>
</file>