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302" r:id="rId2"/>
    <p:sldId id="256" r:id="rId3"/>
    <p:sldId id="337" r:id="rId4"/>
    <p:sldId id="309" r:id="rId5"/>
    <p:sldId id="339" r:id="rId6"/>
    <p:sldId id="303" r:id="rId7"/>
    <p:sldId id="317" r:id="rId8"/>
    <p:sldId id="323" r:id="rId9"/>
    <p:sldId id="340" r:id="rId10"/>
    <p:sldId id="305" r:id="rId11"/>
    <p:sldId id="341" r:id="rId12"/>
    <p:sldId id="308" r:id="rId13"/>
    <p:sldId id="329" r:id="rId14"/>
    <p:sldId id="314" r:id="rId15"/>
    <p:sldId id="328" r:id="rId16"/>
    <p:sldId id="313" r:id="rId17"/>
    <p:sldId id="321" r:id="rId18"/>
    <p:sldId id="318" r:id="rId19"/>
    <p:sldId id="342" r:id="rId20"/>
    <p:sldId id="338" r:id="rId21"/>
    <p:sldId id="333" r:id="rId22"/>
    <p:sldId id="330" r:id="rId23"/>
    <p:sldId id="336" r:id="rId24"/>
    <p:sldId id="343" r:id="rId25"/>
    <p:sldId id="331" r:id="rId26"/>
    <p:sldId id="334" r:id="rId27"/>
    <p:sldId id="319" r:id="rId28"/>
    <p:sldId id="312" r:id="rId29"/>
    <p:sldId id="344" r:id="rId30"/>
    <p:sldId id="335" r:id="rId31"/>
    <p:sldId id="307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E3E3E"/>
    <a:srgbClr val="EDEDED"/>
    <a:srgbClr val="DDA2A0"/>
    <a:srgbClr val="FFFFFF"/>
    <a:srgbClr val="746FC1"/>
    <a:srgbClr val="05DD4D"/>
    <a:srgbClr val="79FECD"/>
    <a:srgbClr val="1DBAC2"/>
    <a:srgbClr val="1993A8"/>
    <a:srgbClr val="99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6404" autoAdjust="0"/>
  </p:normalViewPr>
  <p:slideViewPr>
    <p:cSldViewPr snapToGrid="0">
      <p:cViewPr varScale="1">
        <p:scale>
          <a:sx n="115" d="100"/>
          <a:sy n="115" d="100"/>
        </p:scale>
        <p:origin x="396" y="11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176571-47EB-46D7-886B-6C8F9ABEC776}" type="datetimeFigureOut">
              <a:rPr lang="en-US" smtClean="0"/>
              <a:t>8/18/2024</a:t>
            </a:fld>
            <a:endParaRPr lang="en-US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87E90F-2E94-4E19-BFCF-3FA391C5F85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305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87E90F-2E94-4E19-BFCF-3FA391C5F85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5660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87E90F-2E94-4E19-BFCF-3FA391C5F85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945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87E90F-2E94-4E19-BFCF-3FA391C5F85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1383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87E90F-2E94-4E19-BFCF-3FA391C5F85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4218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87E90F-2E94-4E19-BFCF-3FA391C5F85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0291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87E90F-2E94-4E19-BFCF-3FA391C5F85F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1892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D2438A3-3238-41DE-BE7E-EB10A71F9E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69A37735-1AF2-4B15-BD3A-8008E86E48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US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F7A55AF-69F0-455A-B9B7-B15F777429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92E9F-9A50-4827-8848-97906E0B73C0}" type="datetimeFigureOut">
              <a:rPr lang="en-US" smtClean="0"/>
              <a:t>8/18/2024</a:t>
            </a:fld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9231BBA-18FF-464A-87BD-B91958B5C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DACC824-4222-4484-98BB-CC0EF395D2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9D3BF-C479-4FB4-AC22-195176CD406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0235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4132285-3669-4913-A2BF-4D274613F0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333FE580-1B92-4298-9196-611AA4CA04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4BF906C-7234-4B85-8800-74382D82A9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92E9F-9A50-4827-8848-97906E0B73C0}" type="datetimeFigureOut">
              <a:rPr lang="en-US" smtClean="0"/>
              <a:t>8/18/2024</a:t>
            </a:fld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5D89368-0A11-430C-AE93-CF1CDFA3FE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0943B94-0340-4B12-A2DE-15777EF446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9D3BF-C479-4FB4-AC22-195176CD406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5264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FAFFCD0D-9650-4748-BCA9-D208431D9BC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21A5DAC3-1C01-4E1F-AB2D-259824748F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F77EA0B-92E6-4201-8EF4-CAA8482A38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92E9F-9A50-4827-8848-97906E0B73C0}" type="datetimeFigureOut">
              <a:rPr lang="en-US" smtClean="0"/>
              <a:t>8/18/2024</a:t>
            </a:fld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39C9717-6598-4785-9123-0E411EAB04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2B45617-8BAC-457C-8155-F76CBF946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9D3BF-C479-4FB4-AC22-195176CD406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2877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AB510AB-F203-4B20-B664-A269029303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8215757-F0B8-4AB8-BAB5-E2FEC90817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E672E31-7D22-4ABB-9411-7FC93DC44E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92E9F-9A50-4827-8848-97906E0B73C0}" type="datetimeFigureOut">
              <a:rPr lang="en-US" smtClean="0"/>
              <a:t>8/18/2024</a:t>
            </a:fld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9DAC5B1-10A1-4964-A9B5-068400BB01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A4825D5-1810-4F3C-B2A6-57CE8E371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9D3BF-C479-4FB4-AC22-195176CD406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5269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A097631-A388-44C5-8221-562DF3B6B7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8B3BF3C-10F3-4885-BDC5-9852E799C2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4234B17-2F62-4A8F-B153-687C31C7BE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92E9F-9A50-4827-8848-97906E0B73C0}" type="datetimeFigureOut">
              <a:rPr lang="en-US" smtClean="0"/>
              <a:t>8/18/2024</a:t>
            </a:fld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97F21E5-2C6D-4E80-8D64-3527D37DE1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59195B1-11D7-492F-B830-6B91B92D33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9D3BF-C479-4FB4-AC22-195176CD406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0646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4148020-656F-4C02-8E3C-DA0AF0C259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7094D27-10DB-44CB-A126-82369AB7B5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23494710-82DF-4841-85DE-02EDE1D56B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FAA5463-57D1-4CD6-BD49-AB50B65E8B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92E9F-9A50-4827-8848-97906E0B73C0}" type="datetimeFigureOut">
              <a:rPr lang="en-US" smtClean="0"/>
              <a:t>8/18/2024</a:t>
            </a:fld>
            <a:endParaRPr lang="en-US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1530040B-B9DE-4E41-BB66-A48B9EE000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134718F8-6B67-402C-970E-00EECF7CEF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9D3BF-C479-4FB4-AC22-195176CD406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0822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24E7DC4-9C44-4644-B4B4-C58906CE1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26CC6AA-CDE4-47CA-B89B-2982536B41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99EFD930-5D6B-4923-887A-F9FE2F3FC9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DD37860-AA9E-497D-A0B1-77A7789263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12B9F7B9-812B-4216-89BE-E11B48FE6C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203BF77C-7FF5-4D42-BB1D-6CA682E37B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92E9F-9A50-4827-8848-97906E0B73C0}" type="datetimeFigureOut">
              <a:rPr lang="en-US" smtClean="0"/>
              <a:t>8/18/2024</a:t>
            </a:fld>
            <a:endParaRPr lang="en-US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2C78036D-C648-47C1-97A0-286F3A7B90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93F8732B-BCF8-4A86-BB04-40A48B717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9D3BF-C479-4FB4-AC22-195176CD406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9407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6E4F315-1E8F-44FC-BD68-1CE2609476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FB0EE8E5-489A-44A1-8688-58764720D4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92E9F-9A50-4827-8848-97906E0B73C0}" type="datetimeFigureOut">
              <a:rPr lang="en-US" smtClean="0"/>
              <a:t>8/18/2024</a:t>
            </a:fld>
            <a:endParaRPr lang="en-US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C98EC10-AC94-48F0-880D-B815B5A7DB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E5A3E92-034C-4657-B2FA-669C33D76F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9D3BF-C479-4FB4-AC22-195176CD406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878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B4EB584A-126C-43FC-90A1-A85DD2389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92E9F-9A50-4827-8848-97906E0B73C0}" type="datetimeFigureOut">
              <a:rPr lang="en-US" smtClean="0"/>
              <a:t>8/18/2024</a:t>
            </a:fld>
            <a:endParaRPr lang="en-US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C650B6F8-2242-4499-A22C-4BAACB4F7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2F48301-8CCA-4F95-B0B7-C3D24652C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9D3BF-C479-4FB4-AC22-195176CD406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3566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27B3242-EBBF-4282-9395-DC7354CF3B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5F61F2B-480A-4570-864A-E2D36AE697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469EF17-A0D2-43A6-A17A-B306C974BD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8A5533C0-B531-4EA1-B485-ED38EFDD97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92E9F-9A50-4827-8848-97906E0B73C0}" type="datetimeFigureOut">
              <a:rPr lang="en-US" smtClean="0"/>
              <a:t>8/18/2024</a:t>
            </a:fld>
            <a:endParaRPr lang="en-US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1C125373-D590-4826-AD7C-A759BB11D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F56F43CD-8C37-45B7-A253-866612CDF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9D3BF-C479-4FB4-AC22-195176CD406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8982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62CCA36-2C54-40D4-B56E-95CE6C80E8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171296FD-297C-471F-BB33-0405779D55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41CCC571-9B1D-4581-A4BF-AA0859E9FF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49F5FCC7-D7BD-4183-9731-970191F2E5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92E9F-9A50-4827-8848-97906E0B73C0}" type="datetimeFigureOut">
              <a:rPr lang="en-US" smtClean="0"/>
              <a:t>8/18/2024</a:t>
            </a:fld>
            <a:endParaRPr lang="en-US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15B25D6E-472C-4D38-89BD-E2BF27627C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12FBAB2-57CB-4169-8B55-8C4EFB245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9D3BF-C479-4FB4-AC22-195176CD406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3499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BD1B0F1B-5BB4-4839-80B4-31A9B4124B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ADB58F2-88A6-4042-948D-E26BC03217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6910C58-45C8-40D2-93B1-7C965E72C82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292E9F-9A50-4827-8848-97906E0B73C0}" type="datetimeFigureOut">
              <a:rPr lang="en-US" smtClean="0"/>
              <a:t>8/18/2024</a:t>
            </a:fld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0A2861F-0BAE-4514-A9D9-CE38B79D82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C9015CA-D65A-40DE-B4C8-62AB2B4D83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29D3BF-C479-4FB4-AC22-195176CD406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775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.png"/><Relationship Id="rId7" Type="http://schemas.microsoft.com/office/2007/relationships/hdphoto" Target="../media/hdphoto2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3.emf"/><Relationship Id="rId4" Type="http://schemas.openxmlformats.org/officeDocument/2006/relationships/image" Target="../media/image32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3" Type="http://schemas.openxmlformats.org/officeDocument/2006/relationships/image" Target="../media/image40.png"/><Relationship Id="rId7" Type="http://schemas.openxmlformats.org/officeDocument/2006/relationships/image" Target="../media/image42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svg"/><Relationship Id="rId5" Type="http://schemas.openxmlformats.org/officeDocument/2006/relationships/image" Target="../media/image41.png"/><Relationship Id="rId4" Type="http://schemas.microsoft.com/office/2007/relationships/hdphoto" Target="../media/hdphoto4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.png"/><Relationship Id="rId7" Type="http://schemas.microsoft.com/office/2007/relationships/hdphoto" Target="../media/hdphoto2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jpeg"/><Relationship Id="rId4" Type="http://schemas.openxmlformats.org/officeDocument/2006/relationships/image" Target="../media/image5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.png"/><Relationship Id="rId7" Type="http://schemas.microsoft.com/office/2007/relationships/hdphoto" Target="../media/hdphoto2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eg"/><Relationship Id="rId4" Type="http://schemas.microsoft.com/office/2007/relationships/hdphoto" Target="../media/hdphoto5.wdp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microsoft.com/office/2007/relationships/hdphoto" Target="../media/hdphoto6.wdp"/><Relationship Id="rId7" Type="http://schemas.openxmlformats.org/officeDocument/2006/relationships/image" Target="../media/image60.sv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1.png"/><Relationship Id="rId5" Type="http://schemas.microsoft.com/office/2007/relationships/hdphoto" Target="../media/hdphoto7.wdp"/><Relationship Id="rId4" Type="http://schemas.openxmlformats.org/officeDocument/2006/relationships/image" Target="../media/image60.png"/><Relationship Id="rId9" Type="http://schemas.openxmlformats.org/officeDocument/2006/relationships/image" Target="../media/image62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.png"/><Relationship Id="rId7" Type="http://schemas.microsoft.com/office/2007/relationships/hdphoto" Target="../media/hdphoto2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png"/><Relationship Id="rId4" Type="http://schemas.openxmlformats.org/officeDocument/2006/relationships/image" Target="../media/image67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.png"/><Relationship Id="rId7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.png"/><Relationship Id="rId7" Type="http://schemas.microsoft.com/office/2007/relationships/hdphoto" Target="../media/hdphoto2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svg"/><Relationship Id="rId5" Type="http://schemas.openxmlformats.org/officeDocument/2006/relationships/image" Target="../media/image9.png"/><Relationship Id="rId4" Type="http://schemas.openxmlformats.org/officeDocument/2006/relationships/image" Target="../media/image4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Grupos faltantes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34704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67F0808-5784-4549-ABAB-30C9470A20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3308" y="130730"/>
            <a:ext cx="4392147" cy="906561"/>
          </a:xfrm>
        </p:spPr>
        <p:txBody>
          <a:bodyPr/>
          <a:lstStyle/>
          <a:p>
            <a:r>
              <a:rPr lang="en-US" dirty="0"/>
              <a:t>El </a:t>
            </a:r>
            <a:r>
              <a:rPr lang="es-CL" dirty="0"/>
              <a:t>método</a:t>
            </a:r>
            <a:r>
              <a:rPr lang="en-US" dirty="0"/>
              <a:t> Bertillon</a:t>
            </a:r>
          </a:p>
        </p:txBody>
      </p:sp>
      <p:sp>
        <p:nvSpPr>
          <p:cNvPr id="10" name="Inhaltsplatzhalter 9">
            <a:extLst>
              <a:ext uri="{FF2B5EF4-FFF2-40B4-BE49-F238E27FC236}">
                <a16:creationId xmlns:a16="http://schemas.microsoft.com/office/drawing/2014/main" id="{D0751AC4-2528-4501-8639-DC0AB36D06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5805197" cy="4351338"/>
          </a:xfrm>
        </p:spPr>
        <p:txBody>
          <a:bodyPr/>
          <a:lstStyle/>
          <a:p>
            <a:r>
              <a:rPr lang="es-CL" dirty="0"/>
              <a:t>Creación de la disciplina de la Antropometría en 1882 por Alphonse Bertillon</a:t>
            </a:r>
          </a:p>
          <a:p>
            <a:r>
              <a:rPr lang="en-US" dirty="0"/>
              <a:t>A. Bertillon: </a:t>
            </a:r>
            <a:r>
              <a:rPr lang="en-US" i="1" dirty="0"/>
              <a:t>Identification </a:t>
            </a:r>
            <a:r>
              <a:rPr lang="en-US" i="1" dirty="0" err="1"/>
              <a:t>Anthropométrique</a:t>
            </a:r>
            <a:r>
              <a:rPr lang="en-US" i="1" dirty="0"/>
              <a:t> </a:t>
            </a:r>
            <a:r>
              <a:rPr lang="en-US" dirty="0"/>
              <a:t>(1893, </a:t>
            </a:r>
            <a:r>
              <a:rPr lang="en-US" dirty="0" err="1"/>
              <a:t>editado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1914)</a:t>
            </a:r>
            <a:endParaRPr lang="es-ES" dirty="0"/>
          </a:p>
          <a:p>
            <a:r>
              <a:rPr lang="es-ES" dirty="0"/>
              <a:t>Técnica de identificación de delincuentes</a:t>
            </a:r>
            <a:endParaRPr lang="es-CL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152DA2BF-2EDF-4383-9A57-5D20A481A4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239" y="4331634"/>
            <a:ext cx="2804697" cy="178565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DF543C52-B9D2-4723-9F55-CA8E0196CEB3}"/>
              </a:ext>
            </a:extLst>
          </p:cNvPr>
          <p:cNvSpPr txBox="1"/>
          <p:nvPr/>
        </p:nvSpPr>
        <p:spPr>
          <a:xfrm>
            <a:off x="1101069" y="6120801"/>
            <a:ext cx="33030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 err="1"/>
              <a:t>Foto</a:t>
            </a:r>
            <a:r>
              <a:rPr lang="en-US" dirty="0"/>
              <a:t> de </a:t>
            </a:r>
            <a:r>
              <a:rPr lang="en-US" dirty="0" err="1"/>
              <a:t>prontuario</a:t>
            </a:r>
            <a:r>
              <a:rPr lang="en-US" dirty="0"/>
              <a:t> (</a:t>
            </a:r>
            <a:r>
              <a:rPr lang="en-US" i="1" dirty="0"/>
              <a:t>mugshot</a:t>
            </a:r>
            <a:r>
              <a:rPr lang="en-US" dirty="0"/>
              <a:t>) de Alphonse Bertillon (​1853-1914)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25F9C2B2-1FEB-46E7-A841-34716665A7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1994" y="4271963"/>
            <a:ext cx="2857500" cy="1905000"/>
          </a:xfrm>
          <a:prstGeom prst="rect">
            <a:avLst/>
          </a:prstGeom>
        </p:spPr>
      </p:pic>
      <p:sp>
        <p:nvSpPr>
          <p:cNvPr id="18" name="Textfeld 17">
            <a:extLst>
              <a:ext uri="{FF2B5EF4-FFF2-40B4-BE49-F238E27FC236}">
                <a16:creationId xmlns:a16="http://schemas.microsoft.com/office/drawing/2014/main" id="{23ACB33F-87FD-4B5B-BC99-08A2BB89722C}"/>
              </a:ext>
            </a:extLst>
          </p:cNvPr>
          <p:cNvSpPr txBox="1"/>
          <p:nvPr/>
        </p:nvSpPr>
        <p:spPr>
          <a:xfrm>
            <a:off x="8276662" y="6117291"/>
            <a:ext cx="35666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El </a:t>
            </a:r>
            <a:r>
              <a:rPr lang="en-US" dirty="0" err="1"/>
              <a:t>método</a:t>
            </a:r>
            <a:r>
              <a:rPr lang="en-US" dirty="0"/>
              <a:t> Bertillon o "</a:t>
            </a:r>
            <a:r>
              <a:rPr lang="en-US" dirty="0" err="1"/>
              <a:t>Bertillonaje</a:t>
            </a:r>
            <a:r>
              <a:rPr lang="en-US" dirty="0"/>
              <a:t>"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FDF6B58B-888C-43E1-B1A9-FBE906802E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1375" y="1037291"/>
            <a:ext cx="2997200" cy="50800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7668888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6">
            <a:extLst>
              <a:ext uri="{FF2B5EF4-FFF2-40B4-BE49-F238E27FC236}">
                <a16:creationId xmlns:a16="http://schemas.microsoft.com/office/drawing/2014/main" id="{B5449B96-91DE-4262-9DD2-A81D63499C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896" r="16186"/>
          <a:stretch/>
        </p:blipFill>
        <p:spPr>
          <a:xfrm>
            <a:off x="7894508" y="390698"/>
            <a:ext cx="3968407" cy="4846320"/>
          </a:xfrm>
          <a:prstGeom prst="rect">
            <a:avLst/>
          </a:prstGeom>
        </p:spPr>
      </p:pic>
      <p:sp>
        <p:nvSpPr>
          <p:cNvPr id="6" name="Textfeld 8">
            <a:extLst>
              <a:ext uri="{FF2B5EF4-FFF2-40B4-BE49-F238E27FC236}">
                <a16:creationId xmlns:a16="http://schemas.microsoft.com/office/drawing/2014/main" id="{764613DB-3B17-43AC-8BB5-62B2346034AB}"/>
              </a:ext>
            </a:extLst>
          </p:cNvPr>
          <p:cNvSpPr txBox="1"/>
          <p:nvPr/>
        </p:nvSpPr>
        <p:spPr>
          <a:xfrm>
            <a:off x="9574146" y="5237018"/>
            <a:ext cx="6091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400" dirty="0"/>
              <a:t>1981</a:t>
            </a:r>
            <a:endParaRPr lang="en-US" sz="1400" dirty="0"/>
          </a:p>
        </p:txBody>
      </p:sp>
      <p:grpSp>
        <p:nvGrpSpPr>
          <p:cNvPr id="7" name="Grupo 6"/>
          <p:cNvGrpSpPr/>
          <p:nvPr/>
        </p:nvGrpSpPr>
        <p:grpSpPr>
          <a:xfrm>
            <a:off x="244070" y="199505"/>
            <a:ext cx="4402744" cy="3507970"/>
            <a:chOff x="493452" y="565266"/>
            <a:chExt cx="5825776" cy="4665868"/>
          </a:xfrm>
        </p:grpSpPr>
        <p:pic>
          <p:nvPicPr>
            <p:cNvPr id="3074" name="Picture 2" descr="Cephalic Index - What is it? : r/phenotypes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57" t="59835" r="4346" b="3147"/>
            <a:stretch/>
          </p:blipFill>
          <p:spPr bwMode="auto">
            <a:xfrm>
              <a:off x="493452" y="2818824"/>
              <a:ext cx="5825776" cy="24123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6" name="Picture 4" descr="Cephalic index – Ace Achievers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7291"/>
            <a:stretch/>
          </p:blipFill>
          <p:spPr bwMode="auto">
            <a:xfrm>
              <a:off x="493452" y="565266"/>
              <a:ext cx="5825776" cy="22361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078" name="Picture 6" descr="A study of cephalic index and facial index in Visakhapatnam, Andhra  Pradesh, India - | Semantic Scholar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35"/>
          <a:stretch/>
        </p:blipFill>
        <p:spPr bwMode="auto">
          <a:xfrm>
            <a:off x="1215372" y="4152133"/>
            <a:ext cx="4054007" cy="2477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Genius at Work: How Franz Boas Created the Field of Cultural Anthropology |  Columbia Magazine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18" t="8166" r="34865"/>
          <a:stretch/>
        </p:blipFill>
        <p:spPr bwMode="auto">
          <a:xfrm>
            <a:off x="4815932" y="199505"/>
            <a:ext cx="1882325" cy="3507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06448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0D5F268-7118-4F29-A3D9-6E9C1B84DC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Dactiloscopia</a:t>
            </a:r>
            <a:endParaRPr lang="en-US" dirty="0"/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3EB68B74-71D0-4ACF-8BA5-FD1EBD5EEA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5691065" cy="4351338"/>
          </a:xfrm>
        </p:spPr>
        <p:txBody>
          <a:bodyPr>
            <a:normAutofit/>
          </a:bodyPr>
          <a:lstStyle/>
          <a:p>
            <a:r>
              <a:rPr lang="es-ES" dirty="0"/>
              <a:t>Francis Galton (1822-1911): Método para clasificar las huellas dactilares</a:t>
            </a:r>
          </a:p>
          <a:p>
            <a:r>
              <a:rPr lang="es-ES" dirty="0"/>
              <a:t>1888: Oficina de Identificación Antropométrica, la Policía de Buenos Aires</a:t>
            </a:r>
          </a:p>
          <a:p>
            <a:r>
              <a:rPr lang="es-ES" dirty="0"/>
              <a:t>1891: Primeras fichas de huellas dactilares (Juan Vucetich)</a:t>
            </a:r>
            <a:endParaRPr lang="en-US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74504123-F4CB-44E1-A7CA-D164DF7C24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1232" y="741524"/>
            <a:ext cx="2219325" cy="2857500"/>
          </a:xfrm>
          <a:prstGeom prst="rect">
            <a:avLst/>
          </a:prstGeom>
        </p:spPr>
      </p:pic>
      <p:pic>
        <p:nvPicPr>
          <p:cNvPr id="8" name="Imagen 10">
            <a:extLst>
              <a:ext uri="{FF2B5EF4-FFF2-40B4-BE49-F238E27FC236}">
                <a16:creationId xmlns:a16="http://schemas.microsoft.com/office/drawing/2014/main" id="{51018082-864E-4C34-A6DE-6075D8AC17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7481" y="4433664"/>
            <a:ext cx="3857143" cy="216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C2ED3CF9-DACB-458F-BD39-A6A620A5BE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6056" y="264336"/>
            <a:ext cx="2672542" cy="366101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5DD78627-F459-4014-8302-3F7F3EDD875C}"/>
              </a:ext>
            </a:extLst>
          </p:cNvPr>
          <p:cNvSpPr txBox="1"/>
          <p:nvPr/>
        </p:nvSpPr>
        <p:spPr>
          <a:xfrm>
            <a:off x="9437224" y="3890798"/>
            <a:ext cx="245334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600" dirty="0"/>
              <a:t>Juan </a:t>
            </a:r>
            <a:r>
              <a:rPr lang="en-US" sz="1600" dirty="0" err="1"/>
              <a:t>Vucetich</a:t>
            </a:r>
            <a:r>
              <a:rPr lang="en-US" sz="1600" dirty="0"/>
              <a:t> (1858-1925)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50A962A0-8027-47AC-8DEB-08CDD070D15B}"/>
              </a:ext>
            </a:extLst>
          </p:cNvPr>
          <p:cNvSpPr txBox="1"/>
          <p:nvPr/>
        </p:nvSpPr>
        <p:spPr>
          <a:xfrm>
            <a:off x="6998698" y="3578537"/>
            <a:ext cx="15043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 err="1"/>
              <a:t>Huella</a:t>
            </a:r>
            <a:r>
              <a:rPr lang="en-US" dirty="0"/>
              <a:t> digital</a:t>
            </a:r>
          </a:p>
        </p:txBody>
      </p: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6537BD03-EA0F-42BE-A805-5764E692DE25}"/>
              </a:ext>
            </a:extLst>
          </p:cNvPr>
          <p:cNvGrpSpPr/>
          <p:nvPr/>
        </p:nvGrpSpPr>
        <p:grpSpPr>
          <a:xfrm>
            <a:off x="1433922" y="4433664"/>
            <a:ext cx="3396895" cy="2189108"/>
            <a:chOff x="1334466" y="4620875"/>
            <a:chExt cx="3396895" cy="2189108"/>
          </a:xfrm>
        </p:grpSpPr>
        <p:grpSp>
          <p:nvGrpSpPr>
            <p:cNvPr id="14" name="Gruppieren 13">
              <a:extLst>
                <a:ext uri="{FF2B5EF4-FFF2-40B4-BE49-F238E27FC236}">
                  <a16:creationId xmlns:a16="http://schemas.microsoft.com/office/drawing/2014/main" id="{366B3BF5-9C8B-4E1B-96E7-49A586C02B8C}"/>
                </a:ext>
              </a:extLst>
            </p:cNvPr>
            <p:cNvGrpSpPr/>
            <p:nvPr/>
          </p:nvGrpSpPr>
          <p:grpSpPr>
            <a:xfrm>
              <a:off x="1334466" y="4620875"/>
              <a:ext cx="3367619" cy="1872000"/>
              <a:chOff x="830613" y="4668469"/>
              <a:chExt cx="3367619" cy="1872000"/>
            </a:xfrm>
          </p:grpSpPr>
          <p:pic>
            <p:nvPicPr>
              <p:cNvPr id="12" name="Grafik 11">
                <a:extLst>
                  <a:ext uri="{FF2B5EF4-FFF2-40B4-BE49-F238E27FC236}">
                    <a16:creationId xmlns:a16="http://schemas.microsoft.com/office/drawing/2014/main" id="{D891FEF6-B950-4A79-87CD-B10254E9D2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217128" y="4668469"/>
                <a:ext cx="1981104" cy="187200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13" name="Grafik 12">
                <a:extLst>
                  <a:ext uri="{FF2B5EF4-FFF2-40B4-BE49-F238E27FC236}">
                    <a16:creationId xmlns:a16="http://schemas.microsoft.com/office/drawing/2014/main" id="{7EDFBBC3-F968-4036-8C7C-A6C2164DD3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30613" y="4668469"/>
                <a:ext cx="1378928" cy="187200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</p:grpSp>
        <p:sp>
          <p:nvSpPr>
            <p:cNvPr id="15" name="Textfeld 14">
              <a:extLst>
                <a:ext uri="{FF2B5EF4-FFF2-40B4-BE49-F238E27FC236}">
                  <a16:creationId xmlns:a16="http://schemas.microsoft.com/office/drawing/2014/main" id="{A33CB06C-6DF0-4184-AB8C-16EFABE8F3D1}"/>
                </a:ext>
              </a:extLst>
            </p:cNvPr>
            <p:cNvSpPr txBox="1"/>
            <p:nvPr/>
          </p:nvSpPr>
          <p:spPr>
            <a:xfrm>
              <a:off x="4181210" y="6502206"/>
              <a:ext cx="55015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L" sz="1400" dirty="0"/>
                <a:t>1892</a:t>
              </a:r>
              <a:endParaRPr lang="en-US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24910536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20C997C-EBAD-4FE0-80EA-57E60B6B46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Antropometría</a:t>
            </a:r>
            <a:endParaRPr lang="en-US" dirty="0"/>
          </a:p>
        </p:txBody>
      </p:sp>
      <p:sp>
        <p:nvSpPr>
          <p:cNvPr id="22" name="Inhaltsplatzhalter 21">
            <a:extLst>
              <a:ext uri="{FF2B5EF4-FFF2-40B4-BE49-F238E27FC236}">
                <a16:creationId xmlns:a16="http://schemas.microsoft.com/office/drawing/2014/main" id="{7CF020EF-793D-4215-88F6-6466814BED4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spcBef>
                <a:spcPts val="1200"/>
              </a:spcBef>
            </a:pPr>
            <a:r>
              <a:rPr lang="es-CL" b="1" dirty="0"/>
              <a:t>Salud </a:t>
            </a:r>
            <a:r>
              <a:rPr lang="es-CL" dirty="0"/>
              <a:t>(Nutrición, crecimiento, enfermedades)</a:t>
            </a:r>
          </a:p>
          <a:p>
            <a:pPr>
              <a:spcBef>
                <a:spcPts val="1200"/>
              </a:spcBef>
            </a:pPr>
            <a:r>
              <a:rPr lang="es-CL" b="1" dirty="0">
                <a:solidFill>
                  <a:schemeClr val="bg1">
                    <a:lumMod val="85000"/>
                  </a:schemeClr>
                </a:solidFill>
              </a:rPr>
              <a:t>Forense </a:t>
            </a:r>
            <a:r>
              <a:rPr lang="es-CL" dirty="0">
                <a:solidFill>
                  <a:schemeClr val="bg1">
                    <a:lumMod val="85000"/>
                  </a:schemeClr>
                </a:solidFill>
              </a:rPr>
              <a:t>(Identificación/reconocimiento facial)</a:t>
            </a:r>
          </a:p>
          <a:p>
            <a:pPr>
              <a:spcBef>
                <a:spcPts val="1200"/>
              </a:spcBef>
            </a:pPr>
            <a:r>
              <a:rPr lang="es-ES" sz="2400" b="1" dirty="0">
                <a:solidFill>
                  <a:schemeClr val="bg1">
                    <a:lumMod val="85000"/>
                  </a:schemeClr>
                </a:solidFill>
              </a:rPr>
              <a:t>Diseño industrial </a:t>
            </a:r>
            <a:r>
              <a:rPr lang="es-ES" sz="2400" dirty="0">
                <a:solidFill>
                  <a:schemeClr val="bg1">
                    <a:lumMod val="85000"/>
                  </a:schemeClr>
                </a:solidFill>
              </a:rPr>
              <a:t>(Indumentaria, muebles, automóviles, etc.)</a:t>
            </a:r>
          </a:p>
          <a:p>
            <a:pPr>
              <a:spcBef>
                <a:spcPts val="1200"/>
              </a:spcBef>
            </a:pPr>
            <a:r>
              <a:rPr lang="es-ES" sz="2400" b="1" dirty="0">
                <a:solidFill>
                  <a:schemeClr val="bg1">
                    <a:lumMod val="85000"/>
                  </a:schemeClr>
                </a:solidFill>
              </a:rPr>
              <a:t>Deporte </a:t>
            </a:r>
            <a:r>
              <a:rPr lang="es-ES" sz="2400" dirty="0">
                <a:solidFill>
                  <a:schemeClr val="bg1">
                    <a:lumMod val="85000"/>
                  </a:schemeClr>
                </a:solidFill>
              </a:rPr>
              <a:t>(Rendimiento deportivo)</a:t>
            </a:r>
          </a:p>
          <a:p>
            <a:pPr>
              <a:spcBef>
                <a:spcPts val="1200"/>
              </a:spcBef>
            </a:pPr>
            <a:endParaRPr lang="en-US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D6D1D851-76AF-46A6-8A7A-07ED4388FF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95905" y="3812283"/>
            <a:ext cx="2020755" cy="180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DBB51FE0-C447-48A1-8813-57B283D550C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719" r="50000"/>
          <a:stretch/>
        </p:blipFill>
        <p:spPr>
          <a:xfrm>
            <a:off x="6503294" y="3812283"/>
            <a:ext cx="2574049" cy="180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8691F3EC-8D68-46B2-9DCD-FC9C3A759F5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08071" y="1825625"/>
            <a:ext cx="2208589" cy="180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04EA0D02-384A-43D1-BEDB-D7624E29A27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96110" y="1825625"/>
            <a:ext cx="2609303" cy="18000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8819304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1BFD4F8-881D-403B-BA55-DDBE8A1E46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Antropometría</a:t>
            </a:r>
            <a:endParaRPr lang="es-CL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41C9E71-8B64-493D-8970-B63574A370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683898" cy="4351338"/>
          </a:xfrm>
        </p:spPr>
        <p:txBody>
          <a:bodyPr/>
          <a:lstStyle/>
          <a:p>
            <a:r>
              <a:rPr lang="es-CL" dirty="0"/>
              <a:t>Controles de salud-enfermedad </a:t>
            </a:r>
          </a:p>
          <a:p>
            <a:r>
              <a:rPr lang="es-ES" dirty="0"/>
              <a:t>Control de (mal)nutrición en niñas/os: </a:t>
            </a:r>
          </a:p>
          <a:p>
            <a:pPr lvl="1"/>
            <a:r>
              <a:rPr lang="es-ES" dirty="0"/>
              <a:t>En el período infantil para supervisar el crecimiento y estado nutricional se mide la talla, peso, perímetro craneano y perímetro de cintura, según corresponda para la edad.</a:t>
            </a:r>
          </a:p>
          <a:p>
            <a:endParaRPr lang="es-CL" dirty="0"/>
          </a:p>
        </p:txBody>
      </p:sp>
      <p:pic>
        <p:nvPicPr>
          <p:cNvPr id="4" name="Imagen 11">
            <a:extLst>
              <a:ext uri="{FF2B5EF4-FFF2-40B4-BE49-F238E27FC236}">
                <a16:creationId xmlns:a16="http://schemas.microsoft.com/office/drawing/2014/main" id="{167E9AE6-BE4D-43FB-B39E-550A6D6FBA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3950" y="1613461"/>
            <a:ext cx="4692901" cy="5040000"/>
          </a:xfrm>
          <a:prstGeom prst="rect">
            <a:avLst/>
          </a:prstGeom>
        </p:spPr>
      </p:pic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056F9A45-4689-4459-ABD7-EE1BE772AB15}"/>
              </a:ext>
            </a:extLst>
          </p:cNvPr>
          <p:cNvGrpSpPr/>
          <p:nvPr/>
        </p:nvGrpSpPr>
        <p:grpSpPr>
          <a:xfrm>
            <a:off x="1771625" y="4240504"/>
            <a:ext cx="3370933" cy="2071396"/>
            <a:chOff x="2487865" y="0"/>
            <a:chExt cx="11160521" cy="6858000"/>
          </a:xfrm>
        </p:grpSpPr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332B420B-F633-4567-93C4-5CB7A6AEDBD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893980" y="0"/>
              <a:ext cx="2754406" cy="6858000"/>
            </a:xfrm>
            <a:prstGeom prst="rect">
              <a:avLst/>
            </a:prstGeom>
          </p:spPr>
        </p:pic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9F4BBF29-B1BD-4420-945E-6C3CFE7127F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05181" y="253158"/>
              <a:ext cx="3222617" cy="6604842"/>
            </a:xfrm>
            <a:prstGeom prst="rect">
              <a:avLst/>
            </a:prstGeom>
          </p:spPr>
        </p:pic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94449473-F1A4-4811-A4E4-F934A2A6E61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87865" y="0"/>
              <a:ext cx="2051133" cy="685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190972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20647826-9C05-49EA-B9C6-4B4B176B82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Antropometría</a:t>
            </a:r>
            <a:endParaRPr lang="en-US" dirty="0"/>
          </a:p>
        </p:txBody>
      </p:sp>
      <p:pic>
        <p:nvPicPr>
          <p:cNvPr id="9" name="Imagen 3">
            <a:extLst>
              <a:ext uri="{FF2B5EF4-FFF2-40B4-BE49-F238E27FC236}">
                <a16:creationId xmlns:a16="http://schemas.microsoft.com/office/drawing/2014/main" id="{21A1C1CC-2F8E-49D2-9580-120CE985DB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774" t="34528" r="28344" b="19691"/>
          <a:stretch/>
        </p:blipFill>
        <p:spPr>
          <a:xfrm>
            <a:off x="7903708" y="3826504"/>
            <a:ext cx="2735736" cy="2438109"/>
          </a:xfrm>
          <a:prstGeom prst="rect">
            <a:avLst/>
          </a:prstGeom>
        </p:spPr>
      </p:pic>
      <p:pic>
        <p:nvPicPr>
          <p:cNvPr id="10" name="Imagen 5">
            <a:extLst>
              <a:ext uri="{FF2B5EF4-FFF2-40B4-BE49-F238E27FC236}">
                <a16:creationId xmlns:a16="http://schemas.microsoft.com/office/drawing/2014/main" id="{0A07C1D7-DA31-4A48-8DEB-7773D155C6B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221" t="43276" r="24967" b="25200"/>
          <a:stretch/>
        </p:blipFill>
        <p:spPr>
          <a:xfrm>
            <a:off x="7153536" y="1190020"/>
            <a:ext cx="3943820" cy="1951875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B7E7C205-A65A-4AD5-91E5-55A97399A6F1}"/>
              </a:ext>
            </a:extLst>
          </p:cNvPr>
          <p:cNvSpPr txBox="1"/>
          <p:nvPr/>
        </p:nvSpPr>
        <p:spPr>
          <a:xfrm>
            <a:off x="8674361" y="6264613"/>
            <a:ext cx="11944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L" sz="1600" dirty="0"/>
              <a:t>Cráneo fetal</a:t>
            </a:r>
            <a:endParaRPr lang="en-US" sz="1600" dirty="0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AFA580AF-91A6-4B09-9F05-94662C085BAF}"/>
              </a:ext>
            </a:extLst>
          </p:cNvPr>
          <p:cNvSpPr txBox="1"/>
          <p:nvPr/>
        </p:nvSpPr>
        <p:spPr>
          <a:xfrm>
            <a:off x="8382102" y="3233865"/>
            <a:ext cx="14866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L" sz="1600" dirty="0"/>
              <a:t>Pelvis femenina</a:t>
            </a:r>
            <a:endParaRPr lang="en-US" sz="1600" dirty="0"/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CEFE856B-F78F-4A1B-B890-594D366513B8}"/>
              </a:ext>
            </a:extLst>
          </p:cNvPr>
          <p:cNvSpPr txBox="1"/>
          <p:nvPr/>
        </p:nvSpPr>
        <p:spPr>
          <a:xfrm>
            <a:off x="0" y="6635992"/>
            <a:ext cx="430141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/>
              <a:t>https://www.americanscientist.org, http://www.joycehuiart.com/illust06.php</a:t>
            </a:r>
          </a:p>
        </p:txBody>
      </p:sp>
      <p:pic>
        <p:nvPicPr>
          <p:cNvPr id="4098" name="Picture 2" descr="https://www.scielo.org.mx/img/revistas/facmed/v58n2/2448-4865-facmed-58-02-00017-gf1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1384720"/>
            <a:ext cx="5591175" cy="2085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/>
          <p:cNvSpPr txBox="1"/>
          <p:nvPr/>
        </p:nvSpPr>
        <p:spPr>
          <a:xfrm>
            <a:off x="1097281" y="3470696"/>
            <a:ext cx="3931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 smtClean="0"/>
              <a:t>El dilema obstétrico: dificultad del parto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8215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7784895-CC46-45EA-967A-0DBDEAA2B3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170"/>
            <a:ext cx="10515600" cy="969714"/>
          </a:xfrm>
        </p:spPr>
        <p:txBody>
          <a:bodyPr/>
          <a:lstStyle/>
          <a:p>
            <a:pPr algn="ctr"/>
            <a:r>
              <a:rPr lang="es-CL" dirty="0"/>
              <a:t>Estatura promedio de soldados</a:t>
            </a:r>
            <a:endParaRPr lang="en-US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BE99E678-EAEA-4E9C-8F5A-D2B05B6B07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8338" y="813742"/>
            <a:ext cx="7899529" cy="5508882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665D156F-F344-4948-A91E-2EB52E5038D4}"/>
              </a:ext>
            </a:extLst>
          </p:cNvPr>
          <p:cNvSpPr txBox="1"/>
          <p:nvPr/>
        </p:nvSpPr>
        <p:spPr>
          <a:xfrm>
            <a:off x="5619773" y="4181921"/>
            <a:ext cx="35780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 err="1" smtClean="0"/>
              <a:t>Cambio</a:t>
            </a:r>
            <a:r>
              <a:rPr lang="en-US" dirty="0" smtClean="0"/>
              <a:t> </a:t>
            </a:r>
            <a:r>
              <a:rPr lang="en-US" dirty="0"/>
              <a:t>secular </a:t>
            </a:r>
            <a:r>
              <a:rPr lang="en-US" dirty="0" smtClean="0"/>
              <a:t>de la </a:t>
            </a:r>
            <a:r>
              <a:rPr lang="en-US" dirty="0" err="1" smtClean="0"/>
              <a:t>estatura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8AEB322E-D6C4-48C7-A57C-078D57B2029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87" t="2562" r="78046" b="72493"/>
          <a:stretch/>
        </p:blipFill>
        <p:spPr>
          <a:xfrm>
            <a:off x="126900" y="749201"/>
            <a:ext cx="1087890" cy="2082198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1015285" y="6456310"/>
            <a:ext cx="871834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err="1"/>
              <a:t>Llorca-Jaña</a:t>
            </a:r>
            <a:r>
              <a:rPr lang="en-US" sz="1200" dirty="0"/>
              <a:t> et al. (2018</a:t>
            </a:r>
            <a:r>
              <a:rPr lang="en-US" sz="1200" dirty="0" smtClean="0"/>
              <a:t>)  Height </a:t>
            </a:r>
            <a:r>
              <a:rPr lang="en-US" sz="1200" dirty="0"/>
              <a:t>in twentieth‑century Chilean men: </a:t>
            </a:r>
            <a:r>
              <a:rPr lang="en-US" sz="1200" dirty="0" smtClean="0"/>
              <a:t>growth with</a:t>
            </a:r>
            <a:r>
              <a:rPr lang="en-US" sz="1200" dirty="0"/>
              <a:t> </a:t>
            </a:r>
            <a:r>
              <a:rPr lang="en-US" sz="1200" dirty="0" smtClean="0"/>
              <a:t>divergence https</a:t>
            </a:r>
            <a:r>
              <a:rPr lang="en-US" sz="1200" dirty="0"/>
              <a:t>://doi.org/10.1007/s11698-020-00205-2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9543012" y="881149"/>
            <a:ext cx="21197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dirty="0" smtClean="0"/>
              <a:t>Crecimiento como espejo de las condiciones sociales (James </a:t>
            </a:r>
            <a:r>
              <a:rPr lang="es-MX" dirty="0" err="1" smtClean="0"/>
              <a:t>Tanner</a:t>
            </a:r>
            <a:r>
              <a:rPr lang="es-MX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46565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957C9AA-2EC0-428B-9C5A-11DA7B835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991" y="73178"/>
            <a:ext cx="10283890" cy="844336"/>
          </a:xfrm>
        </p:spPr>
        <p:txBody>
          <a:bodyPr>
            <a:normAutofit/>
          </a:bodyPr>
          <a:lstStyle/>
          <a:p>
            <a:r>
              <a:rPr lang="en-US" sz="2400" dirty="0" err="1"/>
              <a:t>Índice</a:t>
            </a:r>
            <a:r>
              <a:rPr lang="en-US" sz="2400" dirty="0"/>
              <a:t> de Masa Corporal (IMC) </a:t>
            </a:r>
            <a:r>
              <a:rPr lang="en-US" sz="2400" dirty="0" err="1"/>
              <a:t>en</a:t>
            </a:r>
            <a:r>
              <a:rPr lang="en-US" sz="2400" dirty="0"/>
              <a:t> </a:t>
            </a:r>
            <a:r>
              <a:rPr lang="en-US" sz="2400" dirty="0" err="1"/>
              <a:t>estudiantes</a:t>
            </a:r>
            <a:r>
              <a:rPr lang="en-US" sz="2400" dirty="0"/>
              <a:t> de </a:t>
            </a:r>
            <a:r>
              <a:rPr lang="en-US" sz="2400" dirty="0" err="1"/>
              <a:t>enseñanza</a:t>
            </a:r>
            <a:r>
              <a:rPr lang="en-US" sz="2400" dirty="0"/>
              <a:t> media </a:t>
            </a:r>
            <a:r>
              <a:rPr lang="en-US" sz="2400" dirty="0" err="1"/>
              <a:t>en</a:t>
            </a:r>
            <a:r>
              <a:rPr lang="en-US" sz="2400" dirty="0"/>
              <a:t> Chile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2DCE62C7-5F84-4503-8596-73BDCE631963}"/>
              </a:ext>
            </a:extLst>
          </p:cNvPr>
          <p:cNvSpPr txBox="1"/>
          <p:nvPr/>
        </p:nvSpPr>
        <p:spPr>
          <a:xfrm>
            <a:off x="856002" y="6517930"/>
            <a:ext cx="109203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1200" dirty="0"/>
              <a:t>Lizana et al, </a:t>
            </a:r>
            <a:r>
              <a:rPr lang="es-CL" sz="1200" dirty="0" smtClean="0"/>
              <a:t>2011. </a:t>
            </a:r>
            <a:r>
              <a:rPr lang="es-MX" sz="1200" dirty="0"/>
              <a:t>Aproximación a la Tendencia Secular del Estado Nutricional y Composición Corporal en Escolares de Enseñanza Secundaria, V Región, Chile: 1985-2010</a:t>
            </a:r>
            <a:endParaRPr lang="en-US" sz="1200" dirty="0"/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67AC28D7-5F3A-465D-90D6-10262AAF791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080" y="917514"/>
            <a:ext cx="4086012" cy="2860209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32" name="Gruppieren 31">
            <a:extLst>
              <a:ext uri="{FF2B5EF4-FFF2-40B4-BE49-F238E27FC236}">
                <a16:creationId xmlns:a16="http://schemas.microsoft.com/office/drawing/2014/main" id="{2D73505F-660E-434E-98B5-03B777D1DF08}"/>
              </a:ext>
            </a:extLst>
          </p:cNvPr>
          <p:cNvGrpSpPr/>
          <p:nvPr/>
        </p:nvGrpSpPr>
        <p:grpSpPr>
          <a:xfrm>
            <a:off x="5876705" y="643581"/>
            <a:ext cx="4528503" cy="5630913"/>
            <a:chOff x="6825297" y="1181778"/>
            <a:chExt cx="4130887" cy="5136501"/>
          </a:xfrm>
        </p:grpSpPr>
        <p:pic>
          <p:nvPicPr>
            <p:cNvPr id="3" name="Grafik 2">
              <a:extLst>
                <a:ext uri="{FF2B5EF4-FFF2-40B4-BE49-F238E27FC236}">
                  <a16:creationId xmlns:a16="http://schemas.microsoft.com/office/drawing/2014/main" id="{25293F97-DD74-4749-89FA-352333C840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l="3149" t="8948" r="41965"/>
            <a:stretch/>
          </p:blipFill>
          <p:spPr>
            <a:xfrm>
              <a:off x="6825297" y="1181778"/>
              <a:ext cx="3693642" cy="2345384"/>
            </a:xfrm>
            <a:prstGeom prst="rect">
              <a:avLst/>
            </a:prstGeom>
          </p:spPr>
        </p:pic>
        <p:pic>
          <p:nvPicPr>
            <p:cNvPr id="14" name="Grafik 13" descr="Männlich">
              <a:extLst>
                <a:ext uri="{FF2B5EF4-FFF2-40B4-BE49-F238E27FC236}">
                  <a16:creationId xmlns:a16="http://schemas.microsoft.com/office/drawing/2014/main" id="{8770A31F-B9E8-493D-9DC3-4CB8AAD4BE8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10278203" y="4360862"/>
              <a:ext cx="677981" cy="677981"/>
            </a:xfrm>
            <a:prstGeom prst="rect">
              <a:avLst/>
            </a:prstGeom>
          </p:spPr>
        </p:pic>
        <p:pic>
          <p:nvPicPr>
            <p:cNvPr id="16" name="Grafik 15" descr="Weiblich">
              <a:extLst>
                <a:ext uri="{FF2B5EF4-FFF2-40B4-BE49-F238E27FC236}">
                  <a16:creationId xmlns:a16="http://schemas.microsoft.com/office/drawing/2014/main" id="{2619833F-FC8F-4368-A0D2-FA7E28A36D9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p:blipFill>
          <p:spPr>
            <a:xfrm>
              <a:off x="10278203" y="2269934"/>
              <a:ext cx="677981" cy="677981"/>
            </a:xfrm>
            <a:prstGeom prst="rect">
              <a:avLst/>
            </a:prstGeom>
          </p:spPr>
        </p:pic>
        <p:grpSp>
          <p:nvGrpSpPr>
            <p:cNvPr id="24" name="Gruppieren 23">
              <a:extLst>
                <a:ext uri="{FF2B5EF4-FFF2-40B4-BE49-F238E27FC236}">
                  <a16:creationId xmlns:a16="http://schemas.microsoft.com/office/drawing/2014/main" id="{D243DDC1-8D5F-40E9-B773-45E3B231C636}"/>
                </a:ext>
              </a:extLst>
            </p:cNvPr>
            <p:cNvGrpSpPr/>
            <p:nvPr/>
          </p:nvGrpSpPr>
          <p:grpSpPr>
            <a:xfrm>
              <a:off x="7038388" y="3527162"/>
              <a:ext cx="2926658" cy="2791117"/>
              <a:chOff x="6588651" y="2445457"/>
              <a:chExt cx="3701460" cy="3530036"/>
            </a:xfrm>
          </p:grpSpPr>
          <p:pic>
            <p:nvPicPr>
              <p:cNvPr id="25" name="Grafik 24">
                <a:extLst>
                  <a:ext uri="{FF2B5EF4-FFF2-40B4-BE49-F238E27FC236}">
                    <a16:creationId xmlns:a16="http://schemas.microsoft.com/office/drawing/2014/main" id="{75DB4D93-F685-40D7-9DEC-8ADFE4B0BFE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25000"/>
                        </a14:imgEffect>
                      </a14:imgLayer>
                    </a14:imgProps>
                  </a:ext>
                </a:extLst>
              </a:blip>
              <a:srcRect l="58415" t="8949"/>
              <a:stretch/>
            </p:blipFill>
            <p:spPr>
              <a:xfrm>
                <a:off x="6588651" y="2445457"/>
                <a:ext cx="3539503" cy="2966297"/>
              </a:xfrm>
              <a:prstGeom prst="rect">
                <a:avLst/>
              </a:prstGeom>
            </p:spPr>
          </p:pic>
          <p:sp>
            <p:nvSpPr>
              <p:cNvPr id="29" name="Textfeld 28">
                <a:extLst>
                  <a:ext uri="{FF2B5EF4-FFF2-40B4-BE49-F238E27FC236}">
                    <a16:creationId xmlns:a16="http://schemas.microsoft.com/office/drawing/2014/main" id="{51A9730B-D125-4A73-90DE-A761EABF00E6}"/>
                  </a:ext>
                </a:extLst>
              </p:cNvPr>
              <p:cNvSpPr txBox="1"/>
              <p:nvPr/>
            </p:nvSpPr>
            <p:spPr>
              <a:xfrm>
                <a:off x="6947781" y="5357930"/>
                <a:ext cx="832756" cy="35508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400" dirty="0" err="1"/>
                  <a:t>déficit</a:t>
                </a:r>
                <a:endParaRPr lang="en-US" sz="1400" dirty="0"/>
              </a:p>
            </p:txBody>
          </p:sp>
          <p:sp>
            <p:nvSpPr>
              <p:cNvPr id="30" name="Textfeld 29">
                <a:extLst>
                  <a:ext uri="{FF2B5EF4-FFF2-40B4-BE49-F238E27FC236}">
                    <a16:creationId xmlns:a16="http://schemas.microsoft.com/office/drawing/2014/main" id="{CEC5195B-3AE1-4A65-9BC0-D995479783C3}"/>
                  </a:ext>
                </a:extLst>
              </p:cNvPr>
              <p:cNvSpPr txBox="1"/>
              <p:nvPr/>
            </p:nvSpPr>
            <p:spPr>
              <a:xfrm>
                <a:off x="8066264" y="5357930"/>
                <a:ext cx="832756" cy="35508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400" dirty="0"/>
                  <a:t>normal</a:t>
                </a:r>
              </a:p>
            </p:txBody>
          </p:sp>
          <p:sp>
            <p:nvSpPr>
              <p:cNvPr id="31" name="Textfeld 30">
                <a:extLst>
                  <a:ext uri="{FF2B5EF4-FFF2-40B4-BE49-F238E27FC236}">
                    <a16:creationId xmlns:a16="http://schemas.microsoft.com/office/drawing/2014/main" id="{11452394-D11E-463B-B87A-8443EAB2AEF6}"/>
                  </a:ext>
                </a:extLst>
              </p:cNvPr>
              <p:cNvSpPr txBox="1"/>
              <p:nvPr/>
            </p:nvSpPr>
            <p:spPr>
              <a:xfrm>
                <a:off x="8993760" y="5371859"/>
                <a:ext cx="1296351" cy="60363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400" dirty="0" err="1"/>
                  <a:t>sobrepeso</a:t>
                </a:r>
                <a:r>
                  <a:rPr lang="en-US" sz="1400" dirty="0"/>
                  <a:t> y </a:t>
                </a:r>
                <a:r>
                  <a:rPr lang="en-US" sz="1400" dirty="0" err="1"/>
                  <a:t>obesidad</a:t>
                </a:r>
                <a:endParaRPr lang="en-US" sz="1400" dirty="0"/>
              </a:p>
            </p:txBody>
          </p:sp>
        </p:grpSp>
      </p:grpSp>
      <p:sp>
        <p:nvSpPr>
          <p:cNvPr id="34" name="Textfeld 33">
            <a:extLst>
              <a:ext uri="{FF2B5EF4-FFF2-40B4-BE49-F238E27FC236}">
                <a16:creationId xmlns:a16="http://schemas.microsoft.com/office/drawing/2014/main" id="{75000125-F034-414A-BC1E-A1399DAF9A16}"/>
              </a:ext>
            </a:extLst>
          </p:cNvPr>
          <p:cNvSpPr txBox="1"/>
          <p:nvPr/>
        </p:nvSpPr>
        <p:spPr>
          <a:xfrm>
            <a:off x="1360815" y="3867830"/>
            <a:ext cx="428155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dirty="0"/>
              <a:t>El IMC puede ayudar a predecir su riesgo de desarrollar la enfermedad.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07096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7702E6-7F75-4D3B-97B0-9C5F730C0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630" y="214768"/>
            <a:ext cx="5604164" cy="665653"/>
          </a:xfrm>
        </p:spPr>
        <p:txBody>
          <a:bodyPr/>
          <a:lstStyle/>
          <a:p>
            <a:r>
              <a:rPr lang="es-CL" dirty="0"/>
              <a:t>Antropometría en la salud</a:t>
            </a:r>
            <a:endParaRPr lang="en-US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D6BF26D-D414-4E3E-8D82-407FB41682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630" y="880421"/>
            <a:ext cx="5496098" cy="4351338"/>
          </a:xfrm>
        </p:spPr>
        <p:txBody>
          <a:bodyPr/>
          <a:lstStyle/>
          <a:p>
            <a:pPr marL="0" indent="0">
              <a:buNone/>
            </a:pPr>
            <a:r>
              <a:rPr lang="es-CL" dirty="0"/>
              <a:t>Controles de salud-enfermedad en vivos.</a:t>
            </a:r>
            <a:endParaRPr lang="en-US" dirty="0"/>
          </a:p>
        </p:txBody>
      </p:sp>
      <p:pic>
        <p:nvPicPr>
          <p:cNvPr id="4" name="Imagen 4">
            <a:extLst>
              <a:ext uri="{FF2B5EF4-FFF2-40B4-BE49-F238E27FC236}">
                <a16:creationId xmlns:a16="http://schemas.microsoft.com/office/drawing/2014/main" id="{AE10F4E4-C43C-43BD-8028-C017D9DB19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1951" y="1410912"/>
            <a:ext cx="4839655" cy="4399686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201A6162-CE9D-4607-B9D9-7CA39AAEA68E}"/>
              </a:ext>
            </a:extLst>
          </p:cNvPr>
          <p:cNvSpPr txBox="1"/>
          <p:nvPr/>
        </p:nvSpPr>
        <p:spPr>
          <a:xfrm>
            <a:off x="7258686" y="5925189"/>
            <a:ext cx="38372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dirty="0"/>
              <a:t>Evaluación de vísceras y tejido adiposo</a:t>
            </a:r>
            <a:endParaRPr lang="en-US" dirty="0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523" y="1410912"/>
            <a:ext cx="5665205" cy="4698943"/>
          </a:xfrm>
          <a:prstGeom prst="rect">
            <a:avLst/>
          </a:prstGeom>
        </p:spPr>
      </p:pic>
      <p:sp>
        <p:nvSpPr>
          <p:cNvPr id="11" name="CuadroTexto 10"/>
          <p:cNvSpPr txBox="1"/>
          <p:nvPr/>
        </p:nvSpPr>
        <p:spPr>
          <a:xfrm>
            <a:off x="1142308" y="6095016"/>
            <a:ext cx="42727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Correlación entre IMC y % de grasa corporal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86993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Measurement of skin fold thickness | PP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75" t="366" b="30300"/>
          <a:stretch/>
        </p:blipFill>
        <p:spPr bwMode="auto">
          <a:xfrm>
            <a:off x="1108856" y="466803"/>
            <a:ext cx="9466006" cy="5651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/>
          <p:cNvSpPr txBox="1"/>
          <p:nvPr/>
        </p:nvSpPr>
        <p:spPr>
          <a:xfrm>
            <a:off x="4175157" y="6293208"/>
            <a:ext cx="33334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Medición del pliegue </a:t>
            </a:r>
            <a:r>
              <a:rPr lang="es-MX" dirty="0" err="1" smtClean="0"/>
              <a:t>tricipital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9133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1000"/>
            <a:lum/>
          </a:blip>
          <a:srcRect/>
          <a:stretch>
            <a:fillRect l="-40000" r="-4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499BD75-E58D-494A-90E0-F24251CCEC4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5400" b="1" dirty="0" err="1"/>
              <a:t>Antropometría</a:t>
            </a:r>
            <a:r>
              <a:rPr lang="en-US" sz="5400" b="1" dirty="0"/>
              <a:t> </a:t>
            </a:r>
            <a:r>
              <a:rPr lang="en-US" sz="5400" b="1" dirty="0" smtClean="0"/>
              <a:t>de las </a:t>
            </a:r>
            <a:r>
              <a:rPr lang="en-US" sz="5400" b="1" dirty="0" err="1" smtClean="0"/>
              <a:t>poblaciones</a:t>
            </a:r>
            <a:r>
              <a:rPr lang="en-US" sz="5400" b="1" dirty="0" smtClean="0"/>
              <a:t> </a:t>
            </a:r>
            <a:r>
              <a:rPr lang="en-US" sz="5400" b="1" dirty="0" err="1" smtClean="0"/>
              <a:t>contemporáneas</a:t>
            </a:r>
            <a:endParaRPr lang="en-US" sz="5400" b="1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EF8BBC76-4808-4184-8157-BD08539991D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es-ES" sz="2800" dirty="0"/>
          </a:p>
          <a:p>
            <a:r>
              <a:rPr lang="es-ES" sz="2800" dirty="0"/>
              <a:t>Taller II: Materialidad y Bioantropología</a:t>
            </a:r>
          </a:p>
          <a:p>
            <a:r>
              <a:rPr lang="es-ES" sz="2800" dirty="0"/>
              <a:t>- Dr. </a:t>
            </a:r>
            <a:r>
              <a:rPr lang="es-ES" sz="2800" dirty="0" smtClean="0"/>
              <a:t>Rodrigo Retamal-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8965648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Figur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7416" y="1160740"/>
            <a:ext cx="8627073" cy="4724671"/>
          </a:xfrm>
          <a:prstGeom prst="rect">
            <a:avLst/>
          </a:prstGeom>
          <a:noFill/>
        </p:spPr>
      </p:pic>
      <p:sp>
        <p:nvSpPr>
          <p:cNvPr id="3" name="2 Rectángulo"/>
          <p:cNvSpPr/>
          <p:nvPr/>
        </p:nvSpPr>
        <p:spPr>
          <a:xfrm>
            <a:off x="1837113" y="5885411"/>
            <a:ext cx="83673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 </a:t>
            </a:r>
            <a:r>
              <a:rPr lang="en-US" sz="2400" dirty="0" err="1" smtClean="0"/>
              <a:t>Puntaje</a:t>
            </a:r>
            <a:r>
              <a:rPr lang="en-US" sz="2400" dirty="0" smtClean="0"/>
              <a:t> </a:t>
            </a:r>
            <a:r>
              <a:rPr lang="en-US" sz="2400" i="1" dirty="0"/>
              <a:t>Z</a:t>
            </a:r>
            <a:r>
              <a:rPr lang="en-US" sz="2400" i="1" dirty="0" smtClean="0"/>
              <a:t> </a:t>
            </a:r>
            <a:r>
              <a:rPr lang="en-US" sz="2400" dirty="0" smtClean="0"/>
              <a:t>del peso para la </a:t>
            </a:r>
            <a:r>
              <a:rPr lang="en-US" sz="2400" dirty="0" err="1" smtClean="0"/>
              <a:t>edad</a:t>
            </a:r>
            <a:r>
              <a:rPr lang="en-US" sz="2400" dirty="0" smtClean="0"/>
              <a:t> entre </a:t>
            </a:r>
            <a:r>
              <a:rPr lang="en-US" sz="2400" dirty="0" err="1" smtClean="0"/>
              <a:t>escolares</a:t>
            </a:r>
            <a:r>
              <a:rPr lang="en-US" sz="2400" dirty="0" smtClean="0"/>
              <a:t> </a:t>
            </a:r>
            <a:r>
              <a:rPr lang="en-US" sz="2400" dirty="0" err="1" smtClean="0"/>
              <a:t>mapuche</a:t>
            </a:r>
            <a:r>
              <a:rPr lang="en-US" sz="2400" dirty="0" smtClean="0"/>
              <a:t> y no </a:t>
            </a:r>
            <a:r>
              <a:rPr lang="en-US" sz="2400" dirty="0" err="1" smtClean="0"/>
              <a:t>indígenas</a:t>
            </a:r>
            <a:r>
              <a:rPr lang="en-US" sz="2400" dirty="0" smtClean="0"/>
              <a:t>: </a:t>
            </a:r>
            <a:r>
              <a:rPr lang="en-US" sz="2400" dirty="0"/>
              <a:t>Chile, 1997–1999 (Bustos </a:t>
            </a:r>
            <a:r>
              <a:rPr lang="en-US" sz="2400" i="1" dirty="0"/>
              <a:t>et al.</a:t>
            </a:r>
            <a:r>
              <a:rPr lang="en-US" sz="2400" dirty="0"/>
              <a:t> 2001).</a:t>
            </a:r>
          </a:p>
        </p:txBody>
      </p:sp>
      <p:sp>
        <p:nvSpPr>
          <p:cNvPr id="2" name="CuadroTexto 1"/>
          <p:cNvSpPr txBox="1"/>
          <p:nvPr/>
        </p:nvSpPr>
        <p:spPr>
          <a:xfrm>
            <a:off x="1346662" y="329743"/>
            <a:ext cx="94812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dirty="0" smtClean="0"/>
              <a:t>Medir nos sirve para sacar nuestros prejuicios raciales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624121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20C997C-EBAD-4FE0-80EA-57E60B6B46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Antropometría</a:t>
            </a:r>
            <a:endParaRPr lang="en-US" dirty="0"/>
          </a:p>
        </p:txBody>
      </p:sp>
      <p:sp>
        <p:nvSpPr>
          <p:cNvPr id="22" name="Inhaltsplatzhalter 21">
            <a:extLst>
              <a:ext uri="{FF2B5EF4-FFF2-40B4-BE49-F238E27FC236}">
                <a16:creationId xmlns:a16="http://schemas.microsoft.com/office/drawing/2014/main" id="{7CF020EF-793D-4215-88F6-6466814BED4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spcBef>
                <a:spcPts val="1200"/>
              </a:spcBef>
            </a:pPr>
            <a:r>
              <a:rPr lang="es-CL" b="1" dirty="0">
                <a:solidFill>
                  <a:schemeClr val="bg1">
                    <a:lumMod val="85000"/>
                  </a:schemeClr>
                </a:solidFill>
              </a:rPr>
              <a:t>Salud </a:t>
            </a:r>
            <a:r>
              <a:rPr lang="es-CL" dirty="0">
                <a:solidFill>
                  <a:schemeClr val="bg1">
                    <a:lumMod val="85000"/>
                  </a:schemeClr>
                </a:solidFill>
              </a:rPr>
              <a:t>(Nutrición, crecimiento, enfermedades)</a:t>
            </a:r>
          </a:p>
          <a:p>
            <a:pPr>
              <a:spcBef>
                <a:spcPts val="1200"/>
              </a:spcBef>
            </a:pPr>
            <a:r>
              <a:rPr lang="es-CL" b="1" dirty="0"/>
              <a:t>Forense </a:t>
            </a:r>
            <a:r>
              <a:rPr lang="es-CL" dirty="0"/>
              <a:t>(Identificación/reconocimiento facial)</a:t>
            </a:r>
          </a:p>
          <a:p>
            <a:pPr>
              <a:spcBef>
                <a:spcPts val="1200"/>
              </a:spcBef>
            </a:pPr>
            <a:r>
              <a:rPr lang="es-ES" sz="2400" b="1" dirty="0">
                <a:solidFill>
                  <a:schemeClr val="bg1">
                    <a:lumMod val="85000"/>
                  </a:schemeClr>
                </a:solidFill>
              </a:rPr>
              <a:t>Diseño industrial </a:t>
            </a:r>
            <a:r>
              <a:rPr lang="es-ES" sz="2400" dirty="0">
                <a:solidFill>
                  <a:schemeClr val="bg1">
                    <a:lumMod val="85000"/>
                  </a:schemeClr>
                </a:solidFill>
              </a:rPr>
              <a:t>(Indumentaria, muebles, automóviles, etc.)</a:t>
            </a:r>
          </a:p>
          <a:p>
            <a:pPr>
              <a:spcBef>
                <a:spcPts val="1200"/>
              </a:spcBef>
            </a:pPr>
            <a:r>
              <a:rPr lang="es-ES" sz="2400" b="1" dirty="0">
                <a:solidFill>
                  <a:schemeClr val="bg1">
                    <a:lumMod val="85000"/>
                  </a:schemeClr>
                </a:solidFill>
              </a:rPr>
              <a:t>Deporte </a:t>
            </a:r>
            <a:r>
              <a:rPr lang="es-ES" sz="2400" dirty="0">
                <a:solidFill>
                  <a:schemeClr val="bg1">
                    <a:lumMod val="85000"/>
                  </a:schemeClr>
                </a:solidFill>
              </a:rPr>
              <a:t>(Rendimiento deportivo)</a:t>
            </a:r>
          </a:p>
          <a:p>
            <a:pPr>
              <a:spcBef>
                <a:spcPts val="1200"/>
              </a:spcBef>
            </a:pPr>
            <a:endParaRPr lang="en-US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D6D1D851-76AF-46A6-8A7A-07ED4388FF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95905" y="3812283"/>
            <a:ext cx="2020755" cy="180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DBB51FE0-C447-48A1-8813-57B283D550C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719" r="50000"/>
          <a:stretch/>
        </p:blipFill>
        <p:spPr>
          <a:xfrm>
            <a:off x="6503294" y="3812283"/>
            <a:ext cx="2574049" cy="180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8691F3EC-8D68-46B2-9DCD-FC9C3A759F5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08071" y="1825625"/>
            <a:ext cx="2208589" cy="180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04EA0D02-384A-43D1-BEDB-D7624E29A27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96110" y="1825625"/>
            <a:ext cx="2609303" cy="18000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9302836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6B23DE4-7F2B-40B6-BFAF-CCB1BD036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Biometría en Forense y Criminología</a:t>
            </a:r>
            <a:endParaRPr lang="en-US" dirty="0"/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BB4FD4FA-F5D3-4B01-9546-BF6FC59916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4722845" cy="4463208"/>
          </a:xfrm>
        </p:spPr>
        <p:txBody>
          <a:bodyPr>
            <a:normAutofit/>
          </a:bodyPr>
          <a:lstStyle/>
          <a:p>
            <a:endParaRPr lang="es-ES" dirty="0"/>
          </a:p>
          <a:p>
            <a:r>
              <a:rPr lang="es-ES" dirty="0"/>
              <a:t>Huellas, impresiones palmares, cara, voz, dientes, forma de la oreja y ADN</a:t>
            </a:r>
          </a:p>
          <a:p>
            <a:endParaRPr lang="es-ES" dirty="0"/>
          </a:p>
          <a:p>
            <a:r>
              <a:rPr lang="es-ES" dirty="0"/>
              <a:t>Universalidad, distintividad, permanencia y capacidad de colección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C25C5E5A-7188-4616-8DF6-344F0C30D6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1045" y="1990296"/>
            <a:ext cx="6534455" cy="3937518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76DBB29C-3D5B-4066-A341-A8C91618DDE5}"/>
              </a:ext>
            </a:extLst>
          </p:cNvPr>
          <p:cNvSpPr txBox="1"/>
          <p:nvPr/>
        </p:nvSpPr>
        <p:spPr>
          <a:xfrm>
            <a:off x="7749420" y="5919501"/>
            <a:ext cx="21577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 err="1"/>
              <a:t>Rasgos</a:t>
            </a:r>
            <a:r>
              <a:rPr lang="en-US" dirty="0"/>
              <a:t> </a:t>
            </a:r>
            <a:r>
              <a:rPr lang="en-US" dirty="0" err="1"/>
              <a:t>biométricos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785487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C3FA7A4-61AD-414F-94BA-20FA98C1F7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439" y="398376"/>
            <a:ext cx="5620790" cy="890097"/>
          </a:xfrm>
        </p:spPr>
        <p:txBody>
          <a:bodyPr/>
          <a:lstStyle/>
          <a:p>
            <a:r>
              <a:rPr lang="es-CL" dirty="0"/>
              <a:t>Determinación de la edad</a:t>
            </a:r>
            <a:endParaRPr lang="en-US" dirty="0"/>
          </a:p>
        </p:txBody>
      </p:sp>
      <p:pic>
        <p:nvPicPr>
          <p:cNvPr id="8194" name="Picture 2" descr="Skeletal Growth (Child) | Saint Luke's Health Syste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39" y="1135627"/>
            <a:ext cx="3202767" cy="5455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s://ars.els-cdn.com/content/image/1-s2.0-S0887217118300933-gr1_lrg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932"/>
          <a:stretch/>
        </p:blipFill>
        <p:spPr bwMode="auto">
          <a:xfrm>
            <a:off x="4144716" y="1213657"/>
            <a:ext cx="7641499" cy="5377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60574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819" y="249729"/>
            <a:ext cx="4321485" cy="2717915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8349" y="249729"/>
            <a:ext cx="7067550" cy="962025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9197" y="2355533"/>
            <a:ext cx="6886702" cy="3064366"/>
          </a:xfrm>
          <a:prstGeom prst="rect">
            <a:avLst/>
          </a:prstGeom>
        </p:spPr>
      </p:pic>
      <p:pic>
        <p:nvPicPr>
          <p:cNvPr id="7170" name="Picture 2" descr="La Divulgación De La Evidencia Forense Utilizando Polvos De Huellas  Dactilares. Fotos, retratos, imágenes y fotografía de archivo libres de  derecho. Image 2759743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427" y="3799348"/>
            <a:ext cx="4042447" cy="2692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94091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6611D0F-F3B6-401B-9CD5-4228506D5D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Biometría en Forense y Criminología</a:t>
            </a:r>
            <a:endParaRPr lang="en-US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4C5767A-DF52-417D-82D5-99FD1CD02D5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s-ES" dirty="0"/>
              <a:t>Biometría en Forense de individuos vivos busca estimar edades (búsqueda, simulaciones virtuales, inmigrantes, pornografía infantil), aspectos étnicos (terrorismo; cámaras de vigilancia)</a:t>
            </a:r>
          </a:p>
          <a:p>
            <a:endParaRPr lang="es-ES" dirty="0"/>
          </a:p>
          <a:p>
            <a:r>
              <a:rPr lang="es-CL" sz="2400" dirty="0">
                <a:solidFill>
                  <a:prstClr val="black"/>
                </a:solidFill>
              </a:rPr>
              <a:t>Objeto de la pericia: Identificar a personas vivas captadas por cámaras de seguridad o de investigación en hechos delictivos</a:t>
            </a:r>
            <a:endParaRPr lang="en-US" dirty="0"/>
          </a:p>
        </p:txBody>
      </p:sp>
      <p:pic>
        <p:nvPicPr>
          <p:cNvPr id="5" name="Imagen 3">
            <a:extLst>
              <a:ext uri="{FF2B5EF4-FFF2-40B4-BE49-F238E27FC236}">
                <a16:creationId xmlns:a16="http://schemas.microsoft.com/office/drawing/2014/main" id="{B53420FB-1EA2-470C-B722-C9A6264EF1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9019" y="2007929"/>
            <a:ext cx="3033254" cy="3375834"/>
          </a:xfrm>
          <a:prstGeom prst="rect">
            <a:avLst/>
          </a:prstGeom>
        </p:spPr>
      </p:pic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1BAC10EF-F600-4790-876B-1450366D487D}"/>
              </a:ext>
            </a:extLst>
          </p:cNvPr>
          <p:cNvGrpSpPr/>
          <p:nvPr/>
        </p:nvGrpSpPr>
        <p:grpSpPr>
          <a:xfrm>
            <a:off x="6708710" y="2007929"/>
            <a:ext cx="1579979" cy="3301189"/>
            <a:chOff x="6596743" y="1690688"/>
            <a:chExt cx="1896929" cy="4033038"/>
          </a:xfrm>
        </p:grpSpPr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6EFBCCD4-D31F-4357-81B5-1E66448A6D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802"/>
            <a:stretch/>
          </p:blipFill>
          <p:spPr>
            <a:xfrm>
              <a:off x="6596743" y="1690688"/>
              <a:ext cx="1896929" cy="1983921"/>
            </a:xfrm>
            <a:prstGeom prst="rect">
              <a:avLst/>
            </a:prstGeom>
          </p:spPr>
        </p:pic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ACCC3D03-760C-43E2-8A56-53CED581A9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399"/>
            <a:stretch/>
          </p:blipFill>
          <p:spPr>
            <a:xfrm>
              <a:off x="6596743" y="3674609"/>
              <a:ext cx="1896929" cy="2049117"/>
            </a:xfrm>
            <a:prstGeom prst="rect">
              <a:avLst/>
            </a:prstGeom>
          </p:spPr>
        </p:pic>
      </p:grpSp>
      <p:sp>
        <p:nvSpPr>
          <p:cNvPr id="11" name="Textfeld 10">
            <a:extLst>
              <a:ext uri="{FF2B5EF4-FFF2-40B4-BE49-F238E27FC236}">
                <a16:creationId xmlns:a16="http://schemas.microsoft.com/office/drawing/2014/main" id="{60224375-831E-4316-8A3D-16749B596E50}"/>
              </a:ext>
            </a:extLst>
          </p:cNvPr>
          <p:cNvSpPr txBox="1"/>
          <p:nvPr/>
        </p:nvSpPr>
        <p:spPr>
          <a:xfrm>
            <a:off x="6094446" y="6583787"/>
            <a:ext cx="609755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000" dirty="0"/>
              <a:t>https://samsungrumors.net/rumor-samsung-galaxy-s8-feature-facial-recognition/</a:t>
            </a:r>
          </a:p>
        </p:txBody>
      </p:sp>
    </p:spTree>
    <p:extLst>
      <p:ext uri="{BB962C8B-B14F-4D97-AF65-F5344CB8AC3E}">
        <p14:creationId xmlns:p14="http://schemas.microsoft.com/office/powerpoint/2010/main" val="22924390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20C997C-EBAD-4FE0-80EA-57E60B6B46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Antropometría en vivos</a:t>
            </a:r>
            <a:endParaRPr lang="en-US" dirty="0"/>
          </a:p>
        </p:txBody>
      </p:sp>
      <p:sp>
        <p:nvSpPr>
          <p:cNvPr id="22" name="Inhaltsplatzhalter 21">
            <a:extLst>
              <a:ext uri="{FF2B5EF4-FFF2-40B4-BE49-F238E27FC236}">
                <a16:creationId xmlns:a16="http://schemas.microsoft.com/office/drawing/2014/main" id="{7CF020EF-793D-4215-88F6-6466814BED4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spcBef>
                <a:spcPts val="1200"/>
              </a:spcBef>
            </a:pPr>
            <a:r>
              <a:rPr lang="es-CL" b="1" dirty="0">
                <a:solidFill>
                  <a:schemeClr val="bg1">
                    <a:lumMod val="85000"/>
                  </a:schemeClr>
                </a:solidFill>
              </a:rPr>
              <a:t>Salud </a:t>
            </a:r>
            <a:r>
              <a:rPr lang="es-CL" dirty="0">
                <a:solidFill>
                  <a:schemeClr val="bg1">
                    <a:lumMod val="85000"/>
                  </a:schemeClr>
                </a:solidFill>
              </a:rPr>
              <a:t>(Nutrición, crecimiento, enfermedades)</a:t>
            </a:r>
          </a:p>
          <a:p>
            <a:pPr>
              <a:spcBef>
                <a:spcPts val="1200"/>
              </a:spcBef>
            </a:pPr>
            <a:r>
              <a:rPr lang="es-CL" b="1" dirty="0">
                <a:solidFill>
                  <a:schemeClr val="bg1">
                    <a:lumMod val="85000"/>
                  </a:schemeClr>
                </a:solidFill>
              </a:rPr>
              <a:t>Forense </a:t>
            </a:r>
            <a:r>
              <a:rPr lang="es-CL" dirty="0">
                <a:solidFill>
                  <a:schemeClr val="bg1">
                    <a:lumMod val="85000"/>
                  </a:schemeClr>
                </a:solidFill>
              </a:rPr>
              <a:t>(Identificación/reconocimiento facial)</a:t>
            </a:r>
          </a:p>
          <a:p>
            <a:pPr>
              <a:spcBef>
                <a:spcPts val="1200"/>
              </a:spcBef>
            </a:pPr>
            <a:r>
              <a:rPr lang="es-ES" sz="2400" b="1" dirty="0"/>
              <a:t>Diseño industrial </a:t>
            </a:r>
            <a:r>
              <a:rPr lang="es-ES" sz="2400" dirty="0"/>
              <a:t>(Indumentaria, muebles, automóviles, etc.)</a:t>
            </a:r>
          </a:p>
          <a:p>
            <a:pPr>
              <a:spcBef>
                <a:spcPts val="1200"/>
              </a:spcBef>
            </a:pPr>
            <a:r>
              <a:rPr lang="es-ES" sz="2400" b="1" dirty="0">
                <a:solidFill>
                  <a:schemeClr val="bg1">
                    <a:lumMod val="85000"/>
                  </a:schemeClr>
                </a:solidFill>
              </a:rPr>
              <a:t>Deporte </a:t>
            </a:r>
            <a:r>
              <a:rPr lang="es-ES" sz="2400" dirty="0">
                <a:solidFill>
                  <a:schemeClr val="bg1">
                    <a:lumMod val="85000"/>
                  </a:schemeClr>
                </a:solidFill>
              </a:rPr>
              <a:t>(Rendimiento deportivo)</a:t>
            </a:r>
          </a:p>
          <a:p>
            <a:pPr>
              <a:spcBef>
                <a:spcPts val="1200"/>
              </a:spcBef>
            </a:pPr>
            <a:endParaRPr lang="en-US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D6D1D851-76AF-46A6-8A7A-07ED4388FF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95905" y="3812283"/>
            <a:ext cx="2020755" cy="180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DBB51FE0-C447-48A1-8813-57B283D550C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719" r="50000"/>
          <a:stretch/>
        </p:blipFill>
        <p:spPr>
          <a:xfrm>
            <a:off x="6503294" y="3812283"/>
            <a:ext cx="2574049" cy="180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8691F3EC-8D68-46B2-9DCD-FC9C3A759F5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08071" y="1825625"/>
            <a:ext cx="2208589" cy="180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04EA0D02-384A-43D1-BEDB-D7624E29A27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96110" y="1825625"/>
            <a:ext cx="2609303" cy="18000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717718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CF11A8CF-9139-4FBE-97DD-1EB4E65DE3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Diseño</a:t>
            </a:r>
            <a:r>
              <a:rPr lang="en-US" dirty="0"/>
              <a:t> del </a:t>
            </a:r>
            <a:r>
              <a:rPr lang="en-US" dirty="0" err="1"/>
              <a:t>espacio</a:t>
            </a:r>
            <a:r>
              <a:rPr lang="en-US" dirty="0"/>
              <a:t> </a:t>
            </a:r>
            <a:r>
              <a:rPr lang="en-US" dirty="0" err="1"/>
              <a:t>laboral</a:t>
            </a:r>
            <a:endParaRPr lang="en-US" dirty="0"/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19638931-2037-4A94-B63C-96B2E1793E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08508"/>
            <a:ext cx="10515600" cy="4351338"/>
          </a:xfrm>
        </p:spPr>
        <p:txBody>
          <a:bodyPr/>
          <a:lstStyle/>
          <a:p>
            <a:pPr marL="0" indent="0">
              <a:buNone/>
            </a:pPr>
            <a:endParaRPr lang="es-CL" b="1" dirty="0"/>
          </a:p>
          <a:p>
            <a:pPr marL="0" indent="0">
              <a:buNone/>
            </a:pPr>
            <a:endParaRPr lang="es-CL" b="1" dirty="0"/>
          </a:p>
          <a:p>
            <a:pPr marL="0" indent="0">
              <a:buNone/>
            </a:pPr>
            <a:endParaRPr lang="es-CL" b="1" dirty="0"/>
          </a:p>
          <a:p>
            <a:pPr marL="0" indent="0">
              <a:buNone/>
            </a:pPr>
            <a:endParaRPr lang="es-CL" b="1" dirty="0"/>
          </a:p>
          <a:p>
            <a:pPr marL="0" indent="0">
              <a:buNone/>
            </a:pPr>
            <a:endParaRPr lang="es-CL" b="1" dirty="0"/>
          </a:p>
          <a:p>
            <a:pPr marL="0" indent="0">
              <a:buNone/>
            </a:pPr>
            <a:endParaRPr lang="es-CL" b="1" dirty="0"/>
          </a:p>
          <a:p>
            <a:pPr marL="0" indent="0">
              <a:buNone/>
            </a:pPr>
            <a:endParaRPr lang="es-CL" b="1" dirty="0"/>
          </a:p>
          <a:p>
            <a:pPr marL="0" indent="0">
              <a:buNone/>
            </a:pPr>
            <a:r>
              <a:rPr lang="es-CL" b="1" dirty="0"/>
              <a:t>Ergonomía (</a:t>
            </a:r>
            <a:r>
              <a:rPr lang="es-CL" b="1" dirty="0" err="1"/>
              <a:t>ergonometría</a:t>
            </a:r>
            <a:r>
              <a:rPr lang="es-CL" b="1" dirty="0"/>
              <a:t>)</a:t>
            </a:r>
            <a:r>
              <a:rPr lang="es-CL" dirty="0"/>
              <a:t>: </a:t>
            </a:r>
            <a:r>
              <a:rPr lang="es-ES" dirty="0"/>
              <a:t>estudia la </a:t>
            </a:r>
            <a:r>
              <a:rPr lang="es-ES" dirty="0" smtClean="0"/>
              <a:t>interacción humano-herramientas y espacio laboral. Mayor bienestar </a:t>
            </a:r>
            <a:r>
              <a:rPr lang="es-ES" dirty="0" smtClean="0">
                <a:sym typeface="Wingdings" panose="05000000000000000000" pitchFamily="2" charset="2"/>
              </a:rPr>
              <a:t> mayor productividad.</a:t>
            </a:r>
            <a:endParaRPr lang="en-US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230E6C7-8FC1-47D3-A1DC-FB0E70A8D4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87" t="4314" r="3850"/>
          <a:stretch/>
        </p:blipFill>
        <p:spPr>
          <a:xfrm>
            <a:off x="414448" y="1538145"/>
            <a:ext cx="3442995" cy="3339511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7B05E1ED-BFB3-46AF-8441-9CB66125ED1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51368"/>
          <a:stretch/>
        </p:blipFill>
        <p:spPr>
          <a:xfrm>
            <a:off x="4238168" y="1678056"/>
            <a:ext cx="2789854" cy="305956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3BB4C42A-943D-42A9-AE2C-839521648C7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8747" y="1690688"/>
            <a:ext cx="4274775" cy="3060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A7B5C5AD-BC22-4F69-9E77-FD78596900B9}"/>
              </a:ext>
            </a:extLst>
          </p:cNvPr>
          <p:cNvSpPr txBox="1"/>
          <p:nvPr/>
        </p:nvSpPr>
        <p:spPr>
          <a:xfrm>
            <a:off x="7662001" y="4778778"/>
            <a:ext cx="4201108" cy="2310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/>
              <a:t>Peacock, B., </a:t>
            </a:r>
            <a:r>
              <a:rPr lang="en-US" sz="900" dirty="0" err="1"/>
              <a:t>Karwowski</a:t>
            </a:r>
            <a:r>
              <a:rPr lang="en-US" sz="900" dirty="0"/>
              <a:t>, W., Automotive ergonomics, Taylor &amp; Francis, London, 1993.</a:t>
            </a:r>
          </a:p>
        </p:txBody>
      </p:sp>
    </p:spTree>
    <p:extLst>
      <p:ext uri="{BB962C8B-B14F-4D97-AF65-F5344CB8AC3E}">
        <p14:creationId xmlns:p14="http://schemas.microsoft.com/office/powerpoint/2010/main" val="32694803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B7446283-1426-406B-A85B-388A28BA32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611"/>
          <a:stretch/>
        </p:blipFill>
        <p:spPr>
          <a:xfrm>
            <a:off x="1153886" y="1690688"/>
            <a:ext cx="4859869" cy="3780581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51B2BA15-0017-40BC-A7D6-D4FFA568490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733"/>
          <a:stretch/>
        </p:blipFill>
        <p:spPr>
          <a:xfrm>
            <a:off x="6558061" y="1988225"/>
            <a:ext cx="3957539" cy="3483044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0C6F4801-9E8A-4608-81BD-B75C91C06CA7}"/>
              </a:ext>
            </a:extLst>
          </p:cNvPr>
          <p:cNvSpPr txBox="1"/>
          <p:nvPr/>
        </p:nvSpPr>
        <p:spPr>
          <a:xfrm>
            <a:off x="2735819" y="5677970"/>
            <a:ext cx="1783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L" dirty="0"/>
              <a:t>Posición correcta</a:t>
            </a:r>
            <a:endParaRPr lang="en-US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F1609806-4C69-458D-B020-C1174DFE2F82}"/>
              </a:ext>
            </a:extLst>
          </p:cNvPr>
          <p:cNvSpPr txBox="1"/>
          <p:nvPr/>
        </p:nvSpPr>
        <p:spPr>
          <a:xfrm>
            <a:off x="7646425" y="5677970"/>
            <a:ext cx="20109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L" dirty="0"/>
              <a:t>Posición incorrecta </a:t>
            </a:r>
            <a:endParaRPr lang="en-US" dirty="0"/>
          </a:p>
        </p:txBody>
      </p:sp>
      <p:pic>
        <p:nvPicPr>
          <p:cNvPr id="17" name="Grafik 16" descr="Lachendes Gesicht ohne Füllung">
            <a:extLst>
              <a:ext uri="{FF2B5EF4-FFF2-40B4-BE49-F238E27FC236}">
                <a16:creationId xmlns:a16="http://schemas.microsoft.com/office/drawing/2014/main" id="{4C48AFB8-8939-495C-B2AC-E77C30E021D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4545576" y="5500395"/>
            <a:ext cx="724481" cy="724481"/>
          </a:xfrm>
          <a:prstGeom prst="rect">
            <a:avLst/>
          </a:prstGeom>
        </p:spPr>
      </p:pic>
      <p:pic>
        <p:nvPicPr>
          <p:cNvPr id="19" name="Grafik 18" descr="Trauriges Gesicht ohne Füllung">
            <a:extLst>
              <a:ext uri="{FF2B5EF4-FFF2-40B4-BE49-F238E27FC236}">
                <a16:creationId xmlns:a16="http://schemas.microsoft.com/office/drawing/2014/main" id="{81850E14-E37B-41D1-9BCF-B11D06454C5A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9657360" y="5500394"/>
            <a:ext cx="724481" cy="724481"/>
          </a:xfrm>
          <a:prstGeom prst="rect">
            <a:avLst/>
          </a:prstGeom>
        </p:spPr>
      </p:pic>
      <p:sp>
        <p:nvSpPr>
          <p:cNvPr id="20" name="Titel 19">
            <a:extLst>
              <a:ext uri="{FF2B5EF4-FFF2-40B4-BE49-F238E27FC236}">
                <a16:creationId xmlns:a16="http://schemas.microsoft.com/office/drawing/2014/main" id="{4DEE048B-FB2E-4697-9F56-DC3E651EC4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Diseño</a:t>
            </a:r>
            <a:r>
              <a:rPr lang="en-US" dirty="0"/>
              <a:t> del </a:t>
            </a:r>
            <a:r>
              <a:rPr lang="en-US" dirty="0" err="1"/>
              <a:t>espacio</a:t>
            </a:r>
            <a:r>
              <a:rPr lang="en-US" dirty="0"/>
              <a:t> </a:t>
            </a:r>
            <a:r>
              <a:rPr lang="en-US" dirty="0" err="1"/>
              <a:t>laboral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66590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Ley de tallas</a:t>
            </a:r>
            <a:endParaRPr lang="en-US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2233" y="2037663"/>
            <a:ext cx="3199015" cy="3226712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8512233" y="5340100"/>
            <a:ext cx="313296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https://uchile.cl/audios/217646/ley-de-tallas</a:t>
            </a:r>
          </a:p>
        </p:txBody>
      </p:sp>
      <p:sp>
        <p:nvSpPr>
          <p:cNvPr id="6" name="Rectángulo 5"/>
          <p:cNvSpPr/>
          <p:nvPr/>
        </p:nvSpPr>
        <p:spPr>
          <a:xfrm>
            <a:off x="838200" y="1831447"/>
            <a:ext cx="296071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000" dirty="0"/>
              <a:t>Recientemente en Chile ha surgido un proyecto ley que busca estandarizar las tallas de ropa en distintos comercios. Una medida que, según académicos y egresados de la Universidad de Chile, puede llegar a significar enormes beneficios para la salud mental de las personas</a:t>
            </a:r>
            <a:r>
              <a:rPr lang="es-MX" sz="2000" dirty="0" smtClean="0"/>
              <a:t>.</a:t>
            </a:r>
            <a:endParaRPr lang="es-MX" sz="2000" dirty="0"/>
          </a:p>
        </p:txBody>
      </p:sp>
      <p:pic>
        <p:nvPicPr>
          <p:cNvPr id="9218" name="Picture 2" descr="Proyecto de ley de tallas en Chile inicia su tramitación legislativ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3772" y="1407905"/>
            <a:ext cx="3856470" cy="3856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88088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878749" y="196468"/>
            <a:ext cx="102694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5400" dirty="0"/>
              <a:t>¿</a:t>
            </a:r>
            <a:r>
              <a:rPr lang="es-MX" sz="5400" dirty="0" smtClean="0"/>
              <a:t>Por </a:t>
            </a:r>
            <a:r>
              <a:rPr lang="es-MX" sz="5400" dirty="0" smtClean="0"/>
              <a:t>qué medir nuestros cuerpos?</a:t>
            </a:r>
            <a:endParaRPr lang="en-US" sz="5400" dirty="0"/>
          </a:p>
        </p:txBody>
      </p:sp>
      <p:pic>
        <p:nvPicPr>
          <p:cNvPr id="1026" name="Picture 2" descr="BERNINI – Ellipsis Media Internation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5042" y="1245712"/>
            <a:ext cx="9616830" cy="5409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7983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20C997C-EBAD-4FE0-80EA-57E60B6B46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Antropometría en vivos</a:t>
            </a:r>
            <a:endParaRPr lang="en-US" dirty="0"/>
          </a:p>
        </p:txBody>
      </p:sp>
      <p:sp>
        <p:nvSpPr>
          <p:cNvPr id="22" name="Inhaltsplatzhalter 21">
            <a:extLst>
              <a:ext uri="{FF2B5EF4-FFF2-40B4-BE49-F238E27FC236}">
                <a16:creationId xmlns:a16="http://schemas.microsoft.com/office/drawing/2014/main" id="{7CF020EF-793D-4215-88F6-6466814BED4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spcBef>
                <a:spcPts val="1200"/>
              </a:spcBef>
            </a:pPr>
            <a:r>
              <a:rPr lang="es-CL" b="1" dirty="0">
                <a:solidFill>
                  <a:schemeClr val="bg1">
                    <a:lumMod val="85000"/>
                  </a:schemeClr>
                </a:solidFill>
              </a:rPr>
              <a:t>Salud </a:t>
            </a:r>
            <a:r>
              <a:rPr lang="es-CL" dirty="0">
                <a:solidFill>
                  <a:schemeClr val="bg1">
                    <a:lumMod val="85000"/>
                  </a:schemeClr>
                </a:solidFill>
              </a:rPr>
              <a:t>(Nutrición, crecimiento, enfermedades)</a:t>
            </a:r>
          </a:p>
          <a:p>
            <a:pPr>
              <a:spcBef>
                <a:spcPts val="1200"/>
              </a:spcBef>
            </a:pPr>
            <a:r>
              <a:rPr lang="es-CL" b="1" dirty="0">
                <a:solidFill>
                  <a:schemeClr val="bg1">
                    <a:lumMod val="85000"/>
                  </a:schemeClr>
                </a:solidFill>
              </a:rPr>
              <a:t>Forense </a:t>
            </a:r>
            <a:r>
              <a:rPr lang="es-CL" dirty="0">
                <a:solidFill>
                  <a:schemeClr val="bg1">
                    <a:lumMod val="85000"/>
                  </a:schemeClr>
                </a:solidFill>
              </a:rPr>
              <a:t>(Identificación/reconocimiento facial)</a:t>
            </a:r>
          </a:p>
          <a:p>
            <a:pPr>
              <a:spcBef>
                <a:spcPts val="1200"/>
              </a:spcBef>
            </a:pPr>
            <a:r>
              <a:rPr lang="es-ES" sz="2400" b="1" dirty="0">
                <a:solidFill>
                  <a:schemeClr val="bg1">
                    <a:lumMod val="85000"/>
                  </a:schemeClr>
                </a:solidFill>
              </a:rPr>
              <a:t>Diseño industrial </a:t>
            </a:r>
            <a:r>
              <a:rPr lang="es-ES" sz="2400" dirty="0">
                <a:solidFill>
                  <a:schemeClr val="bg1">
                    <a:lumMod val="85000"/>
                  </a:schemeClr>
                </a:solidFill>
              </a:rPr>
              <a:t>(Indumentaria, muebles, automóviles, etc.)</a:t>
            </a:r>
          </a:p>
          <a:p>
            <a:pPr>
              <a:spcBef>
                <a:spcPts val="1200"/>
              </a:spcBef>
            </a:pPr>
            <a:r>
              <a:rPr lang="es-ES" sz="2400" b="1" dirty="0"/>
              <a:t>Deporte </a:t>
            </a:r>
            <a:r>
              <a:rPr lang="es-ES" sz="2400" dirty="0"/>
              <a:t>(Rendimiento deportivo)</a:t>
            </a:r>
          </a:p>
          <a:p>
            <a:pPr>
              <a:spcBef>
                <a:spcPts val="1200"/>
              </a:spcBef>
            </a:pPr>
            <a:endParaRPr lang="en-US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D6D1D851-76AF-46A6-8A7A-07ED4388FF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95905" y="3812283"/>
            <a:ext cx="2020755" cy="180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DBB51FE0-C447-48A1-8813-57B283D550C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719" r="50000"/>
          <a:stretch/>
        </p:blipFill>
        <p:spPr>
          <a:xfrm>
            <a:off x="6503294" y="3812283"/>
            <a:ext cx="2574049" cy="180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8691F3EC-8D68-46B2-9DCD-FC9C3A759F5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08071" y="1825625"/>
            <a:ext cx="2208589" cy="180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04EA0D02-384A-43D1-BEDB-D7624E29A27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96110" y="1825625"/>
            <a:ext cx="2609303" cy="18000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9693371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D948CD2-B277-48B1-8747-FF27A2349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90344"/>
          </a:xfrm>
        </p:spPr>
        <p:txBody>
          <a:bodyPr/>
          <a:lstStyle/>
          <a:p>
            <a:r>
              <a:rPr lang="en-US" dirty="0" err="1"/>
              <a:t>Antropometría</a:t>
            </a:r>
            <a:r>
              <a:rPr lang="en-US" dirty="0"/>
              <a:t> </a:t>
            </a:r>
            <a:r>
              <a:rPr lang="en-US" dirty="0" smtClean="0"/>
              <a:t>del </a:t>
            </a:r>
            <a:r>
              <a:rPr lang="en-US" dirty="0" err="1" smtClean="0"/>
              <a:t>deporte</a:t>
            </a:r>
            <a:endParaRPr lang="en-US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76A8135-8C7A-4D03-B299-4558B046F8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0783" y="1277963"/>
            <a:ext cx="6614991" cy="4351338"/>
          </a:xfrm>
        </p:spPr>
        <p:txBody>
          <a:bodyPr>
            <a:normAutofit/>
          </a:bodyPr>
          <a:lstStyle/>
          <a:p>
            <a:r>
              <a:rPr lang="es-ES" sz="2000" dirty="0"/>
              <a:t>Mediciones de composición corporal para el rendimiento deportivo</a:t>
            </a:r>
            <a:r>
              <a:rPr lang="es-ES" sz="2000" dirty="0" smtClean="0"/>
              <a:t>. Monitoreo de mejoras.</a:t>
            </a:r>
            <a:endParaRPr lang="es-ES" sz="2000" dirty="0"/>
          </a:p>
          <a:p>
            <a:r>
              <a:rPr lang="es-ES" sz="2000" dirty="0" smtClean="0"/>
              <a:t>Los deportes favorecen diversos </a:t>
            </a:r>
            <a:r>
              <a:rPr lang="es-ES" sz="2000" dirty="0" err="1" smtClean="0"/>
              <a:t>somatotipos</a:t>
            </a:r>
            <a:r>
              <a:rPr lang="es-ES" sz="2000" dirty="0" smtClean="0"/>
              <a:t>: clasificación para cada disciplina deportiva. Deportes de equipo favorecen diferentes </a:t>
            </a:r>
            <a:r>
              <a:rPr lang="es-ES" sz="2000" dirty="0" err="1" smtClean="0"/>
              <a:t>somatotipos</a:t>
            </a:r>
            <a:r>
              <a:rPr lang="es-ES" sz="2000" dirty="0" smtClean="0"/>
              <a:t> dependiendo la posición.</a:t>
            </a:r>
          </a:p>
          <a:p>
            <a:r>
              <a:rPr lang="es-ES" sz="2000" dirty="0" smtClean="0"/>
              <a:t>Peso</a:t>
            </a:r>
            <a:r>
              <a:rPr lang="es-ES" sz="2000" dirty="0"/>
              <a:t>, </a:t>
            </a:r>
            <a:r>
              <a:rPr lang="es-ES" sz="2000" dirty="0" smtClean="0"/>
              <a:t>proporciones, pliegues cutáneos.</a:t>
            </a:r>
          </a:p>
          <a:p>
            <a:r>
              <a:rPr lang="es-ES" sz="2000" dirty="0" smtClean="0"/>
              <a:t>Biomecánica del deporte.</a:t>
            </a:r>
            <a:endParaRPr lang="es-CL" sz="2000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02037A6C-605E-4EE4-B06A-7EAC5AA4D2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7729" y="4044843"/>
            <a:ext cx="3221399" cy="214864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FD24FBE1-80F1-4864-ABAF-F0767112927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587"/>
          <a:stretch/>
        </p:blipFill>
        <p:spPr>
          <a:xfrm>
            <a:off x="524328" y="4063328"/>
            <a:ext cx="2929856" cy="213016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8A5B0C8C-A9EF-4444-BF37-CBA3EE7D355A}"/>
              </a:ext>
            </a:extLst>
          </p:cNvPr>
          <p:cNvSpPr txBox="1"/>
          <p:nvPr/>
        </p:nvSpPr>
        <p:spPr>
          <a:xfrm>
            <a:off x="478849" y="6193490"/>
            <a:ext cx="237869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600" dirty="0" err="1"/>
              <a:t>Medición</a:t>
            </a:r>
            <a:r>
              <a:rPr lang="en-US" sz="1600" dirty="0"/>
              <a:t> de </a:t>
            </a:r>
            <a:r>
              <a:rPr lang="en-US" sz="1600" dirty="0" err="1"/>
              <a:t>pliegues</a:t>
            </a:r>
            <a:r>
              <a:rPr lang="en-US" sz="1600" dirty="0"/>
              <a:t> 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823C475B-BF61-411F-92B0-50D6C7572088}"/>
              </a:ext>
            </a:extLst>
          </p:cNvPr>
          <p:cNvSpPr txBox="1"/>
          <p:nvPr/>
        </p:nvSpPr>
        <p:spPr>
          <a:xfrm>
            <a:off x="3999082" y="6193490"/>
            <a:ext cx="237869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 err="1"/>
              <a:t>Medición</a:t>
            </a:r>
            <a:r>
              <a:rPr lang="en-US" sz="1600" dirty="0"/>
              <a:t> de </a:t>
            </a:r>
            <a:r>
              <a:rPr lang="en-US" sz="1600" dirty="0" err="1"/>
              <a:t>brazada</a:t>
            </a:r>
            <a:r>
              <a:rPr lang="en-US" sz="1600" dirty="0"/>
              <a:t> </a:t>
            </a:r>
          </a:p>
        </p:txBody>
      </p:sp>
      <p:pic>
        <p:nvPicPr>
          <p:cNvPr id="10244" name="Picture 4" descr="Is A Heel Strike the Key to Elite Throwing Velocity? - Tyler Anzmann  Performanc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5697" y="1155470"/>
            <a:ext cx="4572000" cy="2571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KINEMATIC ANALYSIS OF THE WOMEN'S JAVELIN THROW AT THE IAAF WORLD  CHAMPIONSHIPS, DAEGU 2011 | Semantic Schola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7316" y="3765145"/>
            <a:ext cx="2748982" cy="2949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3639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20C997C-EBAD-4FE0-80EA-57E60B6B4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81537"/>
          </a:xfrm>
        </p:spPr>
        <p:txBody>
          <a:bodyPr>
            <a:normAutofit fontScale="90000"/>
          </a:bodyPr>
          <a:lstStyle/>
          <a:p>
            <a:r>
              <a:rPr lang="es-CL" dirty="0"/>
              <a:t>Antropometría </a:t>
            </a:r>
            <a:r>
              <a:rPr lang="es-CL" dirty="0" smtClean="0"/>
              <a:t>de las </a:t>
            </a:r>
            <a:r>
              <a:rPr lang="es-CL" dirty="0" smtClean="0"/>
              <a:t>poblaciones </a:t>
            </a:r>
            <a:r>
              <a:rPr lang="es-CL" dirty="0" smtClean="0"/>
              <a:t>contemporáneas</a:t>
            </a:r>
            <a:endParaRPr lang="en-US" dirty="0"/>
          </a:p>
        </p:txBody>
      </p:sp>
      <p:sp>
        <p:nvSpPr>
          <p:cNvPr id="22" name="Inhaltsplatzhalter 21">
            <a:extLst>
              <a:ext uri="{FF2B5EF4-FFF2-40B4-BE49-F238E27FC236}">
                <a16:creationId xmlns:a16="http://schemas.microsoft.com/office/drawing/2014/main" id="{7CF020EF-793D-4215-88F6-6466814BED4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spcBef>
                <a:spcPts val="1200"/>
              </a:spcBef>
            </a:pPr>
            <a:r>
              <a:rPr lang="es-CL" b="1" dirty="0" smtClean="0"/>
              <a:t>Salud</a:t>
            </a:r>
            <a:endParaRPr lang="es-CL" dirty="0"/>
          </a:p>
          <a:p>
            <a:pPr>
              <a:spcBef>
                <a:spcPts val="1200"/>
              </a:spcBef>
            </a:pPr>
            <a:r>
              <a:rPr lang="es-CL" b="1" dirty="0"/>
              <a:t>Forense </a:t>
            </a:r>
            <a:endParaRPr lang="es-CL" b="1" dirty="0" smtClean="0"/>
          </a:p>
          <a:p>
            <a:pPr>
              <a:spcBef>
                <a:spcPts val="1200"/>
              </a:spcBef>
            </a:pPr>
            <a:r>
              <a:rPr lang="es-ES" sz="2400" b="1" dirty="0" smtClean="0"/>
              <a:t>Trabajo </a:t>
            </a:r>
          </a:p>
          <a:p>
            <a:pPr>
              <a:spcBef>
                <a:spcPts val="1200"/>
              </a:spcBef>
            </a:pPr>
            <a:r>
              <a:rPr lang="es-ES" sz="2400" b="1" dirty="0" smtClean="0"/>
              <a:t>Deporte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D6D1D851-76AF-46A6-8A7A-07ED4388FF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96110" y="3895410"/>
            <a:ext cx="2609303" cy="180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DBB51FE0-C447-48A1-8813-57B283D550C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719" r="50000"/>
          <a:stretch/>
        </p:blipFill>
        <p:spPr>
          <a:xfrm>
            <a:off x="9319257" y="1825625"/>
            <a:ext cx="2574049" cy="180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8691F3EC-8D68-46B2-9DCD-FC9C3A759F5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19257" y="3895410"/>
            <a:ext cx="2574049" cy="180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04EA0D02-384A-43D1-BEDB-D7624E29A27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96110" y="1825625"/>
            <a:ext cx="2609303" cy="18000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146170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20C997C-EBAD-4FE0-80EA-57E60B6B4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81537"/>
          </a:xfrm>
        </p:spPr>
        <p:txBody>
          <a:bodyPr>
            <a:normAutofit fontScale="90000"/>
          </a:bodyPr>
          <a:lstStyle/>
          <a:p>
            <a:r>
              <a:rPr lang="es-CL" dirty="0"/>
              <a:t>Antropometría </a:t>
            </a:r>
            <a:r>
              <a:rPr lang="es-CL" dirty="0" smtClean="0"/>
              <a:t>de las </a:t>
            </a:r>
            <a:r>
              <a:rPr lang="es-CL" dirty="0" smtClean="0"/>
              <a:t>poblaciones </a:t>
            </a:r>
            <a:r>
              <a:rPr lang="es-CL" dirty="0" smtClean="0"/>
              <a:t>contemporáneas</a:t>
            </a:r>
            <a:endParaRPr lang="en-US" dirty="0"/>
          </a:p>
        </p:txBody>
      </p:sp>
      <p:sp>
        <p:nvSpPr>
          <p:cNvPr id="22" name="Inhaltsplatzhalter 21">
            <a:extLst>
              <a:ext uri="{FF2B5EF4-FFF2-40B4-BE49-F238E27FC236}">
                <a16:creationId xmlns:a16="http://schemas.microsoft.com/office/drawing/2014/main" id="{7CF020EF-793D-4215-88F6-6466814BED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26120"/>
            <a:ext cx="5181600" cy="4351338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</a:pPr>
            <a:r>
              <a:rPr lang="es-CL" b="1" dirty="0"/>
              <a:t>Salud </a:t>
            </a:r>
            <a:r>
              <a:rPr lang="es-CL" dirty="0" smtClean="0"/>
              <a:t>(nutrición</a:t>
            </a:r>
            <a:r>
              <a:rPr lang="es-CL" dirty="0"/>
              <a:t>, crecimiento, enfermedades)</a:t>
            </a:r>
          </a:p>
          <a:p>
            <a:pPr>
              <a:spcBef>
                <a:spcPts val="1200"/>
              </a:spcBef>
            </a:pPr>
            <a:r>
              <a:rPr lang="es-CL" b="1" dirty="0"/>
              <a:t>Forense </a:t>
            </a:r>
            <a:r>
              <a:rPr lang="es-CL" dirty="0" smtClean="0"/>
              <a:t>(identificación/reconocimiento </a:t>
            </a:r>
            <a:r>
              <a:rPr lang="es-CL" dirty="0"/>
              <a:t>facial)</a:t>
            </a:r>
          </a:p>
          <a:p>
            <a:pPr>
              <a:spcBef>
                <a:spcPts val="1200"/>
              </a:spcBef>
            </a:pPr>
            <a:r>
              <a:rPr lang="es-ES" sz="2400" b="1" dirty="0" smtClean="0"/>
              <a:t>Trabajo </a:t>
            </a:r>
            <a:r>
              <a:rPr lang="es-ES" sz="2400" dirty="0" smtClean="0"/>
              <a:t>(indumentaria</a:t>
            </a:r>
            <a:r>
              <a:rPr lang="es-ES" sz="2400" dirty="0"/>
              <a:t>, muebles, automóviles, etc.)</a:t>
            </a:r>
          </a:p>
          <a:p>
            <a:pPr>
              <a:spcBef>
                <a:spcPts val="1200"/>
              </a:spcBef>
            </a:pPr>
            <a:r>
              <a:rPr lang="es-ES" sz="2400" b="1" dirty="0"/>
              <a:t>Deporte </a:t>
            </a:r>
            <a:r>
              <a:rPr lang="es-ES" sz="2400" dirty="0" smtClean="0"/>
              <a:t>(rendimiento deportivo, adecuación del cuerpo a disciplinas deportivas o dentro de ellas, educación física)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D6D1D851-76AF-46A6-8A7A-07ED4388FF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96110" y="3895410"/>
            <a:ext cx="2609303" cy="180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DBB51FE0-C447-48A1-8813-57B283D550C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719" r="50000"/>
          <a:stretch/>
        </p:blipFill>
        <p:spPr>
          <a:xfrm>
            <a:off x="9319257" y="1825625"/>
            <a:ext cx="2574049" cy="180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8691F3EC-8D68-46B2-9DCD-FC9C3A759F5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19257" y="3895410"/>
            <a:ext cx="2574049" cy="180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04EA0D02-384A-43D1-BEDB-D7624E29A27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96110" y="1825625"/>
            <a:ext cx="2609303" cy="18000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395276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20C997C-EBAD-4FE0-80EA-57E60B6B4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56846"/>
          </a:xfrm>
        </p:spPr>
        <p:txBody>
          <a:bodyPr/>
          <a:lstStyle/>
          <a:p>
            <a:r>
              <a:rPr lang="es-CL" dirty="0" smtClean="0"/>
              <a:t>Antropometría</a:t>
            </a:r>
            <a:endParaRPr lang="en-US" dirty="0"/>
          </a:p>
        </p:txBody>
      </p:sp>
      <p:sp>
        <p:nvSpPr>
          <p:cNvPr id="11" name="Inhaltsplatzhalter 10">
            <a:extLst>
              <a:ext uri="{FF2B5EF4-FFF2-40B4-BE49-F238E27FC236}">
                <a16:creationId xmlns:a16="http://schemas.microsoft.com/office/drawing/2014/main" id="{04ACDDFF-0036-45F7-AA75-561C6FF9AB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444412" cy="4351338"/>
          </a:xfrm>
        </p:spPr>
        <p:txBody>
          <a:bodyPr>
            <a:normAutofit/>
          </a:bodyPr>
          <a:lstStyle/>
          <a:p>
            <a:r>
              <a:rPr lang="es-ES" sz="2800" dirty="0" smtClean="0"/>
              <a:t>Medición </a:t>
            </a:r>
            <a:r>
              <a:rPr lang="es-ES" sz="2800" dirty="0"/>
              <a:t>del cuerpo humano: dimensiones y pesos</a:t>
            </a:r>
          </a:p>
          <a:p>
            <a:endParaRPr lang="es-ES" sz="2800" dirty="0"/>
          </a:p>
          <a:p>
            <a:r>
              <a:rPr lang="es-ES" sz="2800" dirty="0"/>
              <a:t>Estudio de las diferencias entre individuos (y grupos de individuos)</a:t>
            </a:r>
          </a:p>
          <a:p>
            <a:endParaRPr lang="es-ES" sz="2800" dirty="0"/>
          </a:p>
          <a:p>
            <a:endParaRPr lang="en-US" sz="2800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BEF01177-D496-473C-9D0F-68D4979B9E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403"/>
          <a:stretch/>
        </p:blipFill>
        <p:spPr>
          <a:xfrm>
            <a:off x="455752" y="1712422"/>
            <a:ext cx="5511096" cy="3923267"/>
          </a:xfrm>
          <a:prstGeom prst="rect">
            <a:avLst/>
          </a:prstGeom>
        </p:spPr>
      </p:pic>
      <p:pic>
        <p:nvPicPr>
          <p:cNvPr id="12" name="Grafik 11" descr="Fingerabdruck">
            <a:extLst>
              <a:ext uri="{FF2B5EF4-FFF2-40B4-BE49-F238E27FC236}">
                <a16:creationId xmlns:a16="http://schemas.microsoft.com/office/drawing/2014/main" id="{1C9A6336-6569-4444-9D60-DFA0AA9C168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9212559" y="4729447"/>
            <a:ext cx="1006207" cy="1006207"/>
          </a:xfrm>
          <a:prstGeom prst="rect">
            <a:avLst/>
          </a:prstGeom>
        </p:spPr>
      </p:pic>
      <p:pic>
        <p:nvPicPr>
          <p:cNvPr id="13" name="Grafik 12" descr="Skelett">
            <a:extLst>
              <a:ext uri="{FF2B5EF4-FFF2-40B4-BE49-F238E27FC236}">
                <a16:creationId xmlns:a16="http://schemas.microsoft.com/office/drawing/2014/main" id="{2B9AEEA6-0E13-4C47-9400-BF147D4758A5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7619234" y="4729448"/>
            <a:ext cx="1006207" cy="1006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507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Nicolás\Desktop\a2.jpg">
            <a:extLst>
              <a:ext uri="{FF2B5EF4-FFF2-40B4-BE49-F238E27FC236}">
                <a16:creationId xmlns:a16="http://schemas.microsoft.com/office/drawing/2014/main" id="{1C5C2CB1-8B5E-42A1-BFC0-621512DE13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4" r="197"/>
          <a:stretch/>
        </p:blipFill>
        <p:spPr bwMode="auto">
          <a:xfrm>
            <a:off x="5878849" y="10"/>
            <a:ext cx="631315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67F0808-5784-4549-ABAB-30C9470A2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sz="4400" dirty="0"/>
              <a:t>Contexto histórico de </a:t>
            </a:r>
            <a:br>
              <a:rPr lang="es-CL" sz="4400" dirty="0"/>
            </a:br>
            <a:r>
              <a:rPr lang="es-CL" sz="4400" dirty="0"/>
              <a:t>la Antropometría</a:t>
            </a:r>
            <a:endParaRPr lang="en-US" sz="4400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5E101C2-0A2A-43D0-86F1-FB48E85D65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144498"/>
            <a:ext cx="3306209" cy="4423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1111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670045A-1CA1-4711-AD86-22E2F78E97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814" y="331956"/>
            <a:ext cx="10515600" cy="596852"/>
          </a:xfrm>
        </p:spPr>
        <p:txBody>
          <a:bodyPr>
            <a:normAutofit fontScale="90000"/>
          </a:bodyPr>
          <a:lstStyle/>
          <a:p>
            <a:pPr algn="ctr"/>
            <a:r>
              <a:rPr lang="es-ES" dirty="0"/>
              <a:t>Contexto histórico (</a:t>
            </a:r>
            <a:r>
              <a:rPr lang="es-ES" dirty="0" smtClean="0"/>
              <a:t>siglo XIX)</a:t>
            </a:r>
            <a:endParaRPr lang="en-US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ADC876A2-21B3-4F8F-B352-94A5E7C00012}"/>
              </a:ext>
            </a:extLst>
          </p:cNvPr>
          <p:cNvSpPr txBox="1"/>
          <p:nvPr/>
        </p:nvSpPr>
        <p:spPr>
          <a:xfrm>
            <a:off x="3194562" y="6161609"/>
            <a:ext cx="50381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000" dirty="0" smtClean="0"/>
              <a:t>“</a:t>
            </a:r>
            <a:r>
              <a:rPr lang="es-CL" sz="2000" dirty="0"/>
              <a:t>Frenología” de Franz Joseph Gall (1758-1828)</a:t>
            </a:r>
            <a:endParaRPr lang="en-US" sz="2000" dirty="0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9210" y="1093691"/>
            <a:ext cx="3703118" cy="4738151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3614" y="1093691"/>
            <a:ext cx="4616476" cy="4738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582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14">
            <a:extLst>
              <a:ext uri="{FF2B5EF4-FFF2-40B4-BE49-F238E27FC236}">
                <a16:creationId xmlns:a16="http://schemas.microsoft.com/office/drawing/2014/main" id="{2997AAB1-94E3-44A8-AB29-23F8B2DB31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814" y="1481304"/>
            <a:ext cx="3143250" cy="215265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feld 15">
            <a:extLst>
              <a:ext uri="{FF2B5EF4-FFF2-40B4-BE49-F238E27FC236}">
                <a16:creationId xmlns:a16="http://schemas.microsoft.com/office/drawing/2014/main" id="{EC4C7F94-FB59-44B8-AFDD-11D34FBD51A8}"/>
              </a:ext>
            </a:extLst>
          </p:cNvPr>
          <p:cNvSpPr txBox="1"/>
          <p:nvPr/>
        </p:nvSpPr>
        <p:spPr>
          <a:xfrm>
            <a:off x="4784745" y="6301449"/>
            <a:ext cx="22705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800" dirty="0"/>
              <a:t>Craneometría</a:t>
            </a:r>
            <a:endParaRPr lang="en-US" sz="2800" dirty="0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E670045A-1CA1-4711-AD86-22E2F78E9753}"/>
              </a:ext>
            </a:extLst>
          </p:cNvPr>
          <p:cNvSpPr txBox="1">
            <a:spLocks/>
          </p:cNvSpPr>
          <p:nvPr/>
        </p:nvSpPr>
        <p:spPr>
          <a:xfrm>
            <a:off x="455814" y="331956"/>
            <a:ext cx="10515600" cy="596852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dirty="0" smtClean="0"/>
              <a:t>Contexto histórico (siglo XIX, XX)</a:t>
            </a:r>
            <a:endParaRPr lang="en-US" dirty="0"/>
          </a:p>
        </p:txBody>
      </p:sp>
      <p:pic>
        <p:nvPicPr>
          <p:cNvPr id="1032" name="Picture 8" descr="Nazi Science, wartime collections, and an American museum: An object  itinerary of the Anthropologie Symbol | International Journal of Cultural  Property | Cambridge Core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453" y="3749040"/>
            <a:ext cx="2516934" cy="2552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A eugenics poster from the 18th century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4521" y="1481305"/>
            <a:ext cx="7226024" cy="4820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ángulo 6"/>
          <p:cNvSpPr/>
          <p:nvPr/>
        </p:nvSpPr>
        <p:spPr>
          <a:xfrm>
            <a:off x="426158" y="902336"/>
            <a:ext cx="267874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2400" dirty="0"/>
              <a:t> </a:t>
            </a:r>
            <a:r>
              <a:rPr lang="es-ES" sz="2400" dirty="0" smtClean="0"/>
              <a:t>“La </a:t>
            </a:r>
            <a:r>
              <a:rPr lang="es-ES" sz="2400" dirty="0"/>
              <a:t>raza es la mala”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0845147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219</TotalTime>
  <Words>804</Words>
  <Application>Microsoft Office PowerPoint</Application>
  <PresentationFormat>Panorámica</PresentationFormat>
  <Paragraphs>127</Paragraphs>
  <Slides>31</Slides>
  <Notes>6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31</vt:i4>
      </vt:variant>
    </vt:vector>
  </HeadingPairs>
  <TitlesOfParts>
    <vt:vector size="36" baseType="lpstr">
      <vt:lpstr>Arial</vt:lpstr>
      <vt:lpstr>Calibri</vt:lpstr>
      <vt:lpstr>Calibri Light</vt:lpstr>
      <vt:lpstr>Wingdings</vt:lpstr>
      <vt:lpstr>Office</vt:lpstr>
      <vt:lpstr>Grupos faltantes</vt:lpstr>
      <vt:lpstr>Antropometría de las poblaciones contemporáneas</vt:lpstr>
      <vt:lpstr>Presentación de PowerPoint</vt:lpstr>
      <vt:lpstr>Antropometría de las poblaciones contemporáneas</vt:lpstr>
      <vt:lpstr>Antropometría de las poblaciones contemporáneas</vt:lpstr>
      <vt:lpstr>Antropometría</vt:lpstr>
      <vt:lpstr>Contexto histórico de  la Antropometría</vt:lpstr>
      <vt:lpstr>Contexto histórico (siglo XIX)</vt:lpstr>
      <vt:lpstr>Presentación de PowerPoint</vt:lpstr>
      <vt:lpstr>El método Bertillon</vt:lpstr>
      <vt:lpstr>Presentación de PowerPoint</vt:lpstr>
      <vt:lpstr>Dactiloscopia</vt:lpstr>
      <vt:lpstr>Antropometría</vt:lpstr>
      <vt:lpstr>Antropometría</vt:lpstr>
      <vt:lpstr>Antropometría</vt:lpstr>
      <vt:lpstr>Estatura promedio de soldados</vt:lpstr>
      <vt:lpstr>Índice de Masa Corporal (IMC) en estudiantes de enseñanza media en Chile</vt:lpstr>
      <vt:lpstr>Antropometría en la salud</vt:lpstr>
      <vt:lpstr>Presentación de PowerPoint</vt:lpstr>
      <vt:lpstr>Presentación de PowerPoint</vt:lpstr>
      <vt:lpstr>Antropometría</vt:lpstr>
      <vt:lpstr>Biometría en Forense y Criminología</vt:lpstr>
      <vt:lpstr>Determinación de la edad</vt:lpstr>
      <vt:lpstr>Presentación de PowerPoint</vt:lpstr>
      <vt:lpstr>Biometría en Forense y Criminología</vt:lpstr>
      <vt:lpstr>Antropometría en vivos</vt:lpstr>
      <vt:lpstr>Diseño del espacio laboral</vt:lpstr>
      <vt:lpstr>Diseño del espacio laboral</vt:lpstr>
      <vt:lpstr>Ley de tallas</vt:lpstr>
      <vt:lpstr>Antropometría en vivos</vt:lpstr>
      <vt:lpstr>Antropometría del deporte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Problemas de la Bioantropología</dc:title>
  <dc:creator>Kornelius Kupczik</dc:creator>
  <cp:lastModifiedBy>Rodrigo</cp:lastModifiedBy>
  <cp:revision>207</cp:revision>
  <dcterms:created xsi:type="dcterms:W3CDTF">2021-09-03T20:18:20Z</dcterms:created>
  <dcterms:modified xsi:type="dcterms:W3CDTF">2024-08-19T04:52:29Z</dcterms:modified>
</cp:coreProperties>
</file>