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2" r:id="rId2"/>
    <p:sldId id="346" r:id="rId3"/>
    <p:sldId id="299" r:id="rId4"/>
    <p:sldId id="300" r:id="rId5"/>
    <p:sldId id="301" r:id="rId6"/>
    <p:sldId id="302" r:id="rId7"/>
    <p:sldId id="304" r:id="rId8"/>
    <p:sldId id="303" r:id="rId9"/>
    <p:sldId id="305" r:id="rId10"/>
    <p:sldId id="306" r:id="rId11"/>
    <p:sldId id="307" r:id="rId12"/>
    <p:sldId id="347" r:id="rId13"/>
    <p:sldId id="363" r:id="rId14"/>
    <p:sldId id="308" r:id="rId15"/>
    <p:sldId id="309" r:id="rId16"/>
    <p:sldId id="311"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6AD7E-B769-41F2-9874-6433D744AFBF}"/>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8FB99625-6720-E402-2F44-DB176F45F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E7535F33-5B61-8237-DF96-DFDF021DC302}"/>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CE047568-F555-364B-F13F-A34903BFB94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F56FABE-CFDA-5B47-365C-9060B00A9F6E}"/>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226079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F915A-2A2C-04A0-F4D3-2C6527A970F3}"/>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179A0908-BBDA-1266-F265-3C54E24C7ED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58B4245-4716-D677-EC3C-AE6C08EA6BD0}"/>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A7BFC6FA-FDB4-024F-B40C-CF8D0790B32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B9CF26F-5655-26F7-27C2-00B4E85EC614}"/>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31562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BA705B-D100-9B4E-798F-67B8C597415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F3745748-091C-7F7F-827B-3DA88436A34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1BAAC96-0AA4-B215-882B-C5257E0F2C1E}"/>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9C4E233E-9695-87AC-8C94-15A6E738D8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1C569FF-8C53-9A9F-0295-51F11B1785AE}"/>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17351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FE31C-39AC-28E9-F13D-43DEF074569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5153DFDD-2277-9CFC-0CEB-EA3808DEEE1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9A4EF87-1153-D8AB-A585-1CB25335DA5B}"/>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B61A56BF-C2C4-E6F0-CAD2-13B1ECBC0E3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A6C76DF-4090-70FC-7CAD-A08228CEE90A}"/>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24871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C7C06-8062-A3AE-E560-991BFC3B85C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FB1E1E82-7F9A-290A-CA4B-2D58614AA8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C5B1D7D-33BC-B0D7-1217-08F7237D65F5}"/>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8079B796-66E4-0E08-3E2A-476E1F8072A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1F78997-8923-BC09-FE31-BF425645F046}"/>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356723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95465-A238-E0CE-F6F7-948C47839AAE}"/>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568266E-2F4A-335E-5298-DFC7A867090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757E7B94-3FAE-5346-1DD4-2415158448A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D37DD3F5-01D4-8FD2-E1E5-6FD2B6900AB0}"/>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6" name="Marcador de pie de página 5">
            <a:extLst>
              <a:ext uri="{FF2B5EF4-FFF2-40B4-BE49-F238E27FC236}">
                <a16:creationId xmlns:a16="http://schemas.microsoft.com/office/drawing/2014/main" id="{6CCBAA55-2130-0FA8-467F-E043A3CAB58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40D41AC-96E8-24F0-7729-2952687D5780}"/>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41485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110BD-6BC6-4003-2C84-5B338DFFF20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04DD44F2-365F-9D52-5EA8-6401B7F45D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0215861-0BB5-BB94-4A14-D5692BD15A4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F52C5D25-33F9-DEA9-5C4F-CFCC205E3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5C7853C-28A3-A06E-9F58-55697838AE0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A2A59128-88F2-B706-C528-EC282E4A5B63}"/>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8" name="Marcador de pie de página 7">
            <a:extLst>
              <a:ext uri="{FF2B5EF4-FFF2-40B4-BE49-F238E27FC236}">
                <a16:creationId xmlns:a16="http://schemas.microsoft.com/office/drawing/2014/main" id="{84F7312C-9C48-C0F8-C5FF-6BCD53D24C6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7DF0392-C2BB-1F7A-AC9B-3488958DF3BA}"/>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405080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02830-2B7C-9CC4-82EE-9C5E99D5B051}"/>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748D282B-E184-242D-1F7C-1FCA97B0D932}"/>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4" name="Marcador de pie de página 3">
            <a:extLst>
              <a:ext uri="{FF2B5EF4-FFF2-40B4-BE49-F238E27FC236}">
                <a16:creationId xmlns:a16="http://schemas.microsoft.com/office/drawing/2014/main" id="{95622732-3B3B-AE2E-DCDA-C9956C01A26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3BAE0F8-8374-83D9-F235-F751E0FC8890}"/>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83206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7DC145-8A07-A8CE-AF68-65B4C6174B9D}"/>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3" name="Marcador de pie de página 2">
            <a:extLst>
              <a:ext uri="{FF2B5EF4-FFF2-40B4-BE49-F238E27FC236}">
                <a16:creationId xmlns:a16="http://schemas.microsoft.com/office/drawing/2014/main" id="{9F44C195-A638-5A94-6048-AF6611F7338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196C0AF-4D1F-C728-62D7-1B1F606CEEC0}"/>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357214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C8678-729E-DDDA-EF31-56135FEE3DD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428988EE-831F-FBEB-0CBD-526330107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F49177C2-9F09-9309-7631-5FC56B788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EF391F6-B7B4-39C1-C3FC-C39D5798B67B}"/>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6" name="Marcador de pie de página 5">
            <a:extLst>
              <a:ext uri="{FF2B5EF4-FFF2-40B4-BE49-F238E27FC236}">
                <a16:creationId xmlns:a16="http://schemas.microsoft.com/office/drawing/2014/main" id="{FC849293-3434-9B94-5F47-E9E5D8E9B79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3557977-C045-68BC-4962-5CD04825A240}"/>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77105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817E9-D5FC-F7FE-50D7-137B8E3EFFF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0673567B-D19E-11A4-7919-362BA60AB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D46A011-7ABB-37FF-BDCE-C6C175762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D6576EF-9FDA-E31C-FCD3-132E0E83AEFD}"/>
              </a:ext>
            </a:extLst>
          </p:cNvPr>
          <p:cNvSpPr>
            <a:spLocks noGrp="1"/>
          </p:cNvSpPr>
          <p:nvPr>
            <p:ph type="dt" sz="half" idx="10"/>
          </p:nvPr>
        </p:nvSpPr>
        <p:spPr/>
        <p:txBody>
          <a:bodyPr/>
          <a:lstStyle/>
          <a:p>
            <a:fld id="{C5E6AF23-E879-6245-BD33-5C506590D7C4}" type="datetimeFigureOut">
              <a:rPr lang="es-CL" smtClean="0"/>
              <a:t>08-10-24</a:t>
            </a:fld>
            <a:endParaRPr lang="es-CL"/>
          </a:p>
        </p:txBody>
      </p:sp>
      <p:sp>
        <p:nvSpPr>
          <p:cNvPr id="6" name="Marcador de pie de página 5">
            <a:extLst>
              <a:ext uri="{FF2B5EF4-FFF2-40B4-BE49-F238E27FC236}">
                <a16:creationId xmlns:a16="http://schemas.microsoft.com/office/drawing/2014/main" id="{5950B707-39E0-918B-486C-F52FDB9FCD3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D3B9BAC-2CF2-8631-0828-491806B62CD9}"/>
              </a:ext>
            </a:extLst>
          </p:cNvPr>
          <p:cNvSpPr>
            <a:spLocks noGrp="1"/>
          </p:cNvSpPr>
          <p:nvPr>
            <p:ph type="sldNum" sz="quarter" idx="12"/>
          </p:nvPr>
        </p:nvSpPr>
        <p:spPr/>
        <p:txBody>
          <a:bodyPr/>
          <a:lstStyle/>
          <a:p>
            <a:fld id="{A0A41C58-2453-D349-A17F-114A227BBFA0}" type="slidenum">
              <a:rPr lang="es-CL" smtClean="0"/>
              <a:t>‹Nº›</a:t>
            </a:fld>
            <a:endParaRPr lang="es-CL"/>
          </a:p>
        </p:txBody>
      </p:sp>
    </p:spTree>
    <p:extLst>
      <p:ext uri="{BB962C8B-B14F-4D97-AF65-F5344CB8AC3E}">
        <p14:creationId xmlns:p14="http://schemas.microsoft.com/office/powerpoint/2010/main" val="330558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BCC46B-4DF0-08D2-57DB-AD8C5826A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E5BB1BA0-11D1-04D0-F5A8-BC7E59EB1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D8C43A7-DEE4-C40D-9104-8E3A5B3FC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E6AF23-E879-6245-BD33-5C506590D7C4}" type="datetimeFigureOut">
              <a:rPr lang="es-CL" smtClean="0"/>
              <a:t>08-10-24</a:t>
            </a:fld>
            <a:endParaRPr lang="es-CL"/>
          </a:p>
        </p:txBody>
      </p:sp>
      <p:sp>
        <p:nvSpPr>
          <p:cNvPr id="5" name="Marcador de pie de página 4">
            <a:extLst>
              <a:ext uri="{FF2B5EF4-FFF2-40B4-BE49-F238E27FC236}">
                <a16:creationId xmlns:a16="http://schemas.microsoft.com/office/drawing/2014/main" id="{ED3249F5-851E-EAE1-A925-85C5F4671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2B45B19B-8AD0-AD8C-529E-2EF67C825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A41C58-2453-D349-A17F-114A227BBFA0}" type="slidenum">
              <a:rPr lang="es-CL" smtClean="0"/>
              <a:t>‹Nº›</a:t>
            </a:fld>
            <a:endParaRPr lang="es-CL"/>
          </a:p>
        </p:txBody>
      </p:sp>
    </p:spTree>
    <p:extLst>
      <p:ext uri="{BB962C8B-B14F-4D97-AF65-F5344CB8AC3E}">
        <p14:creationId xmlns:p14="http://schemas.microsoft.com/office/powerpoint/2010/main" val="134274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F72BB1-7310-B64C-ACD8-DBD4DFA28A7D}"/>
              </a:ext>
            </a:extLst>
          </p:cNvPr>
          <p:cNvPicPr>
            <a:picLocks noChangeAspect="1"/>
          </p:cNvPicPr>
          <p:nvPr/>
        </p:nvPicPr>
        <p:blipFill>
          <a:blip r:embed="rId2"/>
          <a:stretch>
            <a:fillRect/>
          </a:stretch>
        </p:blipFill>
        <p:spPr>
          <a:xfrm>
            <a:off x="6106360" y="1464017"/>
            <a:ext cx="4561640" cy="3591440"/>
          </a:xfrm>
          <a:prstGeom prst="rect">
            <a:avLst/>
          </a:prstGeom>
        </p:spPr>
      </p:pic>
      <p:pic>
        <p:nvPicPr>
          <p:cNvPr id="7" name="Imagen 6">
            <a:extLst>
              <a:ext uri="{FF2B5EF4-FFF2-40B4-BE49-F238E27FC236}">
                <a16:creationId xmlns:a16="http://schemas.microsoft.com/office/drawing/2014/main" id="{46D2852A-53C7-DFEB-18CE-7DAA8C3F7C03}"/>
              </a:ext>
            </a:extLst>
          </p:cNvPr>
          <p:cNvPicPr>
            <a:picLocks noChangeAspect="1"/>
          </p:cNvPicPr>
          <p:nvPr/>
        </p:nvPicPr>
        <p:blipFill>
          <a:blip r:embed="rId3"/>
          <a:stretch>
            <a:fillRect/>
          </a:stretch>
        </p:blipFill>
        <p:spPr>
          <a:xfrm>
            <a:off x="1524001" y="1464018"/>
            <a:ext cx="4791595" cy="3591440"/>
          </a:xfrm>
          <a:prstGeom prst="rect">
            <a:avLst/>
          </a:prstGeom>
        </p:spPr>
      </p:pic>
    </p:spTree>
    <p:extLst>
      <p:ext uri="{BB962C8B-B14F-4D97-AF65-F5344CB8AC3E}">
        <p14:creationId xmlns:p14="http://schemas.microsoft.com/office/powerpoint/2010/main" val="340679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A8BF65-5194-734B-822A-EFCBEE170F45}"/>
              </a:ext>
            </a:extLst>
          </p:cNvPr>
          <p:cNvSpPr/>
          <p:nvPr/>
        </p:nvSpPr>
        <p:spPr>
          <a:xfrm>
            <a:off x="1873624" y="508000"/>
            <a:ext cx="8794376" cy="3416320"/>
          </a:xfrm>
          <a:prstGeom prst="rect">
            <a:avLst/>
          </a:prstGeom>
        </p:spPr>
        <p:txBody>
          <a:bodyPr wrap="square">
            <a:spAutoFit/>
          </a:bodyPr>
          <a:lstStyle/>
          <a:p>
            <a:pPr algn="ctr"/>
            <a:r>
              <a:rPr lang="es-ES" b="1" dirty="0">
                <a:latin typeface="Calibri" panose="020F0502020204030204" pitchFamily="34" charset="0"/>
                <a:ea typeface="Calibri" panose="020F0502020204030204" pitchFamily="34" charset="0"/>
                <a:cs typeface="Times New Roman" panose="02020603050405020304" pitchFamily="18" charset="0"/>
              </a:rPr>
              <a:t>Tema disfraz</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Hombre = animal desnudo = sujeto = espíritu= cultura=</a:t>
            </a:r>
            <a:r>
              <a:rPr lang="es-ES" dirty="0" err="1">
                <a:latin typeface="Calibri" panose="020F0502020204030204" pitchFamily="34" charset="0"/>
                <a:ea typeface="Calibri" panose="020F0502020204030204" pitchFamily="34" charset="0"/>
                <a:cs typeface="Times New Roman" panose="02020603050405020304" pitchFamily="18" charset="0"/>
              </a:rPr>
              <a:t>sobrenaturaleza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Animal = hombre vestido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Disfraz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disimular esencia humana con apariencia animal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activar poderes de otro cuerpo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Foto en blanco y negro de un grupo de personas posando para una foto&#10;&#10;Descripción generada automáticamente">
            <a:extLst>
              <a:ext uri="{FF2B5EF4-FFF2-40B4-BE49-F238E27FC236}">
                <a16:creationId xmlns:a16="http://schemas.microsoft.com/office/drawing/2014/main" id="{53473412-E8CD-BF4F-B329-1CD30A647FDF}"/>
              </a:ext>
            </a:extLst>
          </p:cNvPr>
          <p:cNvPicPr>
            <a:picLocks noChangeAspect="1"/>
          </p:cNvPicPr>
          <p:nvPr/>
        </p:nvPicPr>
        <p:blipFill>
          <a:blip r:embed="rId2"/>
          <a:stretch>
            <a:fillRect/>
          </a:stretch>
        </p:blipFill>
        <p:spPr>
          <a:xfrm>
            <a:off x="2156011" y="3225800"/>
            <a:ext cx="5593690" cy="3162300"/>
          </a:xfrm>
          <a:prstGeom prst="rect">
            <a:avLst/>
          </a:prstGeom>
        </p:spPr>
      </p:pic>
    </p:spTree>
    <p:extLst>
      <p:ext uri="{BB962C8B-B14F-4D97-AF65-F5344CB8AC3E}">
        <p14:creationId xmlns:p14="http://schemas.microsoft.com/office/powerpoint/2010/main" val="263377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C43884-6B62-6040-B5B3-1BB1C8EF85F7}"/>
              </a:ext>
            </a:extLst>
          </p:cNvPr>
          <p:cNvSpPr/>
          <p:nvPr/>
        </p:nvSpPr>
        <p:spPr>
          <a:xfrm>
            <a:off x="3926541" y="624425"/>
            <a:ext cx="4572000" cy="1477328"/>
          </a:xfrm>
          <a:prstGeom prst="rect">
            <a:avLst/>
          </a:prstGeom>
        </p:spPr>
        <p:txBody>
          <a:bodyPr>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Cuerpo = 	construido	/	dado</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449580" indent="449580"/>
            <a:r>
              <a:rPr lang="es-ES" dirty="0">
                <a:latin typeface="Calibri" panose="020F0502020204030204" pitchFamily="34" charset="0"/>
                <a:ea typeface="Calibri" panose="020F0502020204030204" pitchFamily="34" charset="0"/>
                <a:cs typeface="Times New Roman" panose="02020603050405020304" pitchFamily="18" charset="0"/>
              </a:rPr>
              <a:t>Alianza			Filiación</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Disfraz = registro = historicidad</a:t>
            </a:r>
            <a:endParaRPr lang="es-CL" dirty="0"/>
          </a:p>
        </p:txBody>
      </p:sp>
      <p:pic>
        <p:nvPicPr>
          <p:cNvPr id="3" name="Picture 4">
            <a:extLst>
              <a:ext uri="{FF2B5EF4-FFF2-40B4-BE49-F238E27FC236}">
                <a16:creationId xmlns:a16="http://schemas.microsoft.com/office/drawing/2014/main" id="{B8BB2BEE-C784-A846-ADDB-6B0731FCB10F}"/>
              </a:ext>
            </a:extLst>
          </p:cNvPr>
          <p:cNvPicPr/>
          <p:nvPr/>
        </p:nvPicPr>
        <p:blipFill rotWithShape="1">
          <a:blip r:embed="rId2"/>
          <a:srcRect l="10036" t="15035" r="9318" b="14971"/>
          <a:stretch/>
        </p:blipFill>
        <p:spPr>
          <a:xfrm>
            <a:off x="4521200" y="2101753"/>
            <a:ext cx="5956300" cy="4413347"/>
          </a:xfrm>
          <a:prstGeom prst="rect">
            <a:avLst/>
          </a:prstGeom>
        </p:spPr>
      </p:pic>
      <p:pic>
        <p:nvPicPr>
          <p:cNvPr id="6" name="Picture 4">
            <a:extLst>
              <a:ext uri="{FF2B5EF4-FFF2-40B4-BE49-F238E27FC236}">
                <a16:creationId xmlns:a16="http://schemas.microsoft.com/office/drawing/2014/main" id="{AAE59967-CFDA-1546-B29F-E10A7900B3D2}"/>
              </a:ext>
            </a:extLst>
          </p:cNvPr>
          <p:cNvPicPr/>
          <p:nvPr/>
        </p:nvPicPr>
        <p:blipFill>
          <a:blip r:embed="rId3"/>
          <a:stretch>
            <a:fillRect/>
          </a:stretch>
        </p:blipFill>
        <p:spPr>
          <a:xfrm>
            <a:off x="2268071" y="2101753"/>
            <a:ext cx="1936729" cy="4571640"/>
          </a:xfrm>
          <a:prstGeom prst="rect">
            <a:avLst/>
          </a:prstGeom>
        </p:spPr>
      </p:pic>
    </p:spTree>
    <p:extLst>
      <p:ext uri="{BB962C8B-B14F-4D97-AF65-F5344CB8AC3E}">
        <p14:creationId xmlns:p14="http://schemas.microsoft.com/office/powerpoint/2010/main" val="414032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A6621C-8819-0854-2F4D-1E22A028076E}"/>
              </a:ext>
            </a:extLst>
          </p:cNvPr>
          <p:cNvPicPr>
            <a:picLocks noChangeAspect="1"/>
          </p:cNvPicPr>
          <p:nvPr/>
        </p:nvPicPr>
        <p:blipFill>
          <a:blip r:embed="rId2"/>
          <a:stretch>
            <a:fillRect/>
          </a:stretch>
        </p:blipFill>
        <p:spPr>
          <a:xfrm>
            <a:off x="2743200" y="361950"/>
            <a:ext cx="6705600" cy="6134100"/>
          </a:xfrm>
          <a:prstGeom prst="rect">
            <a:avLst/>
          </a:prstGeom>
        </p:spPr>
      </p:pic>
    </p:spTree>
    <p:extLst>
      <p:ext uri="{BB962C8B-B14F-4D97-AF65-F5344CB8AC3E}">
        <p14:creationId xmlns:p14="http://schemas.microsoft.com/office/powerpoint/2010/main" val="380731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raucanianoticias.cl/wp-content/uploads/2011/04/clip_image00163.jpg"/>
          <p:cNvPicPr>
            <a:picLocks noChangeAspect="1" noChangeArrowheads="1"/>
          </p:cNvPicPr>
          <p:nvPr/>
        </p:nvPicPr>
        <p:blipFill>
          <a:blip r:embed="rId2" cstate="print"/>
          <a:srcRect/>
          <a:stretch>
            <a:fillRect/>
          </a:stretch>
        </p:blipFill>
        <p:spPr bwMode="auto">
          <a:xfrm>
            <a:off x="1720280" y="538966"/>
            <a:ext cx="4094233" cy="2877737"/>
          </a:xfrm>
          <a:prstGeom prst="rect">
            <a:avLst/>
          </a:prstGeom>
          <a:noFill/>
        </p:spPr>
      </p:pic>
      <p:pic>
        <p:nvPicPr>
          <p:cNvPr id="4" name="Imagen 3"/>
          <p:cNvPicPr>
            <a:picLocks noChangeAspect="1"/>
          </p:cNvPicPr>
          <p:nvPr/>
        </p:nvPicPr>
        <p:blipFill>
          <a:blip r:embed="rId3" cstate="print"/>
          <a:stretch>
            <a:fillRect/>
          </a:stretch>
        </p:blipFill>
        <p:spPr>
          <a:xfrm>
            <a:off x="6784405" y="538966"/>
            <a:ext cx="2931189" cy="4350559"/>
          </a:xfrm>
          <a:prstGeom prst="rect">
            <a:avLst/>
          </a:prstGeom>
        </p:spPr>
      </p:pic>
      <p:sp>
        <p:nvSpPr>
          <p:cNvPr id="5" name="CuadroTexto 4"/>
          <p:cNvSpPr txBox="1"/>
          <p:nvPr/>
        </p:nvSpPr>
        <p:spPr>
          <a:xfrm>
            <a:off x="1989025" y="3881801"/>
            <a:ext cx="4024254" cy="923330"/>
          </a:xfrm>
          <a:prstGeom prst="rect">
            <a:avLst/>
          </a:prstGeom>
          <a:noFill/>
        </p:spPr>
        <p:txBody>
          <a:bodyPr wrap="square" rtlCol="0">
            <a:spAutoFit/>
          </a:bodyPr>
          <a:lstStyle/>
          <a:p>
            <a:r>
              <a:rPr lang="es-ES" dirty="0"/>
              <a:t>Re-presentación de lo mapuche = condición de representación de lo mapuche</a:t>
            </a:r>
          </a:p>
        </p:txBody>
      </p:sp>
      <p:sp>
        <p:nvSpPr>
          <p:cNvPr id="6" name="CuadroTexto 5"/>
          <p:cNvSpPr txBox="1"/>
          <p:nvPr/>
        </p:nvSpPr>
        <p:spPr>
          <a:xfrm>
            <a:off x="5814512" y="5006595"/>
            <a:ext cx="4081428" cy="646331"/>
          </a:xfrm>
          <a:prstGeom prst="rect">
            <a:avLst/>
          </a:prstGeom>
          <a:noFill/>
        </p:spPr>
        <p:txBody>
          <a:bodyPr wrap="none" rtlCol="0">
            <a:spAutoFit/>
          </a:bodyPr>
          <a:lstStyle/>
          <a:p>
            <a:r>
              <a:rPr lang="es-ES" dirty="0"/>
              <a:t>Re-presentación de lo </a:t>
            </a:r>
            <a:r>
              <a:rPr lang="es-ES" dirty="0" err="1"/>
              <a:t>wingka</a:t>
            </a:r>
            <a:r>
              <a:rPr lang="es-ES" dirty="0"/>
              <a:t> = </a:t>
            </a:r>
          </a:p>
          <a:p>
            <a:r>
              <a:rPr lang="es-ES" dirty="0"/>
              <a:t>Condición representación de lo  mapuche</a:t>
            </a:r>
          </a:p>
        </p:txBody>
      </p:sp>
    </p:spTree>
    <p:extLst>
      <p:ext uri="{BB962C8B-B14F-4D97-AF65-F5344CB8AC3E}">
        <p14:creationId xmlns:p14="http://schemas.microsoft.com/office/powerpoint/2010/main" val="235032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8E9AAD-AB95-DC46-8E59-6CA98D414F1A}"/>
              </a:ext>
            </a:extLst>
          </p:cNvPr>
          <p:cNvSpPr/>
          <p:nvPr/>
        </p:nvSpPr>
        <p:spPr>
          <a:xfrm>
            <a:off x="1524000" y="2286114"/>
            <a:ext cx="8794376" cy="4197175"/>
          </a:xfrm>
          <a:prstGeom prst="rect">
            <a:avLst/>
          </a:prstGeom>
        </p:spPr>
        <p:txBody>
          <a:bodyPr wrap="square">
            <a:spAutoFit/>
          </a:bodyPr>
          <a:lstStyle/>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“De tal modo los antepasados paganos se reencarnan como bebés cristianos, proceso que se percibe como análogo a la conversión religiosa del sociedad andina en el siglo XVI”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p. 128). De esta forma la configuración mítica del paso de un mundo oscuro y húmedo a uno soleado y seco, paso que habría significado la extinción o más bien la relegación de esa humanidad arcaica al espacio subterráneo y escalofriante de las chullpas, se articula analógicamente con el proceso histórico y político de la conversión al cristianismo. </a:t>
            </a:r>
          </a:p>
          <a:p>
            <a:pPr>
              <a:lnSpc>
                <a:spcPct val="150000"/>
              </a:lnSpc>
            </a:pPr>
            <a:endParaRPr lang="es-ES" dirty="0">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La constitución de la persona a partir de su condición de “feto agresivo” mediante ritos como el bautismo, hace que “cada persona india sigue construyéndose, individualmente, como un cristiano nuevo”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2002, p. 128).</a:t>
            </a:r>
            <a:endParaRPr lang="es-CL"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descr="Una explicación - Canal-M - Montevideo Portal">
            <a:extLst>
              <a:ext uri="{FF2B5EF4-FFF2-40B4-BE49-F238E27FC236}">
                <a16:creationId xmlns:a16="http://schemas.microsoft.com/office/drawing/2014/main" id="{F07DFBDD-464B-6649-9A0A-82B4661E88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6" b="15293"/>
          <a:stretch/>
        </p:blipFill>
        <p:spPr bwMode="auto">
          <a:xfrm>
            <a:off x="3279963" y="161366"/>
            <a:ext cx="4498960" cy="19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7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A4367E3-CF3E-384D-B18D-AFE2A01AA66F}"/>
              </a:ext>
            </a:extLst>
          </p:cNvPr>
          <p:cNvSpPr/>
          <p:nvPr/>
        </p:nvSpPr>
        <p:spPr>
          <a:xfrm>
            <a:off x="2841812" y="1122664"/>
            <a:ext cx="6508376" cy="4612673"/>
          </a:xfrm>
          <a:prstGeom prst="rect">
            <a:avLst/>
          </a:prstGeom>
        </p:spPr>
        <p:txBody>
          <a:bodyPr wrap="square">
            <a:spAutoFit/>
          </a:bodyPr>
          <a:lstStyle/>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Para los indígenas, la conversión de un estado anterior de gentilidad fue un requisito para mantener sus derechos a la tierra bajo el gobierno español. Por lo tanto, el problema para los nativos andinos fue cómo compatibilizar la autoctonía, que necesariamente implicaba la descendencia sustantiva desde los paganos, con su renacimiento como conversos andino cristianos. Parte de la solución parece haber consistido en repetir el proceso de conversión con cada nuevo nacimiento. De este modo, podían afirmar una continuidad esencial con los paganos muertos, al mismo tiempo que reafirmaban su transformación histórica en nuevos cristianos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2002, p. 129).</a:t>
            </a:r>
            <a:endParaRPr lang="es-CL"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85699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835" y="3429001"/>
            <a:ext cx="4160263" cy="2795697"/>
          </a:xfrm>
          <a:prstGeom prst="rect">
            <a:avLst/>
          </a:prstGeom>
        </p:spPr>
      </p:pic>
      <p:sp>
        <p:nvSpPr>
          <p:cNvPr id="3" name="CuadroTexto 2"/>
          <p:cNvSpPr txBox="1"/>
          <p:nvPr/>
        </p:nvSpPr>
        <p:spPr>
          <a:xfrm>
            <a:off x="4717571" y="6383512"/>
            <a:ext cx="7877238" cy="307777"/>
          </a:xfrm>
          <a:prstGeom prst="rect">
            <a:avLst/>
          </a:prstGeom>
          <a:noFill/>
        </p:spPr>
        <p:txBody>
          <a:bodyPr wrap="square" rtlCol="0">
            <a:spAutoFit/>
          </a:bodyPr>
          <a:lstStyle/>
          <a:p>
            <a:r>
              <a:rPr lang="es-ES" sz="1400" dirty="0" err="1"/>
              <a:t>Alcades</a:t>
            </a:r>
            <a:r>
              <a:rPr lang="es-ES" sz="1400" dirty="0"/>
              <a:t> de </a:t>
            </a:r>
            <a:r>
              <a:rPr lang="es-ES" sz="1400" dirty="0" err="1"/>
              <a:t>Cancuc</a:t>
            </a:r>
            <a:r>
              <a:rPr lang="es-ES" sz="1400" dirty="0"/>
              <a:t> en un receso de una ceremonia en la iglesia (1990).</a:t>
            </a:r>
          </a:p>
        </p:txBody>
      </p:sp>
      <p:sp>
        <p:nvSpPr>
          <p:cNvPr id="4" name="Rectángulo 3">
            <a:extLst>
              <a:ext uri="{FF2B5EF4-FFF2-40B4-BE49-F238E27FC236}">
                <a16:creationId xmlns:a16="http://schemas.microsoft.com/office/drawing/2014/main" id="{74FD6C4F-EF01-4042-907C-4518A4491E19}"/>
              </a:ext>
            </a:extLst>
          </p:cNvPr>
          <p:cNvSpPr/>
          <p:nvPr/>
        </p:nvSpPr>
        <p:spPr>
          <a:xfrm>
            <a:off x="1766047" y="94201"/>
            <a:ext cx="8301318" cy="3139321"/>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T. </a:t>
            </a:r>
            <a:r>
              <a:rPr lang="es-ES" dirty="0" err="1">
                <a:latin typeface="Calibri" panose="020F0502020204030204" pitchFamily="34" charset="0"/>
                <a:ea typeface="Calibri" panose="020F0502020204030204" pitchFamily="34" charset="0"/>
                <a:cs typeface="Times New Roman" panose="02020603050405020304" pitchFamily="18" charset="0"/>
              </a:rPr>
              <a:t>Platt</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Identidad </a:t>
            </a:r>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desnudez anterior a disfraz o naturaleza </a:t>
            </a:r>
            <a:r>
              <a:rPr lang="es-ES" dirty="0" err="1">
                <a:latin typeface="Calibri" panose="020F0502020204030204" pitchFamily="34" charset="0"/>
                <a:ea typeface="Calibri" panose="020F0502020204030204" pitchFamily="34" charset="0"/>
                <a:cs typeface="Times New Roman" panose="02020603050405020304" pitchFamily="18" charset="0"/>
              </a:rPr>
              <a:t>prehispana</a:t>
            </a:r>
            <a:r>
              <a:rPr lang="es-ES" dirty="0">
                <a:latin typeface="Calibri" panose="020F0502020204030204" pitchFamily="34" charset="0"/>
                <a:ea typeface="Calibri" panose="020F0502020204030204" pitchFamily="34" charset="0"/>
                <a:cs typeface="Times New Roman" panose="02020603050405020304" pitchFamily="18" charset="0"/>
              </a:rPr>
              <a:t> anterior a conversión</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Identidad  = construida = cuerpo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 </a:t>
            </a:r>
            <a:r>
              <a:rPr lang="es-ES" dirty="0" err="1">
                <a:latin typeface="Calibri" panose="020F0502020204030204" pitchFamily="34" charset="0"/>
                <a:ea typeface="Calibri" panose="020F0502020204030204" pitchFamily="34" charset="0"/>
                <a:cs typeface="Times New Roman" panose="02020603050405020304" pitchFamily="18" charset="0"/>
              </a:rPr>
              <a:t>Pitarch</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Interior = lugar Otro occidental = tradición = rito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Exterior = lugar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indígena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77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illo 3">
            <a:extLst>
              <a:ext uri="{FF2B5EF4-FFF2-40B4-BE49-F238E27FC236}">
                <a16:creationId xmlns:a16="http://schemas.microsoft.com/office/drawing/2014/main" id="{E6E97110-3865-6D06-D094-431C0284E8E1}"/>
              </a:ext>
            </a:extLst>
          </p:cNvPr>
          <p:cNvSpPr/>
          <p:nvPr/>
        </p:nvSpPr>
        <p:spPr>
          <a:xfrm>
            <a:off x="2858531" y="1932289"/>
            <a:ext cx="2567117" cy="2455905"/>
          </a:xfrm>
          <a:prstGeom prst="donut">
            <a:avLst>
              <a:gd name="adj" fmla="val 112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s-CL" sz="1350">
              <a:solidFill>
                <a:prstClr val="black"/>
              </a:solidFill>
              <a:latin typeface="Calibri" panose="020F0502020204030204"/>
            </a:endParaRPr>
          </a:p>
        </p:txBody>
      </p:sp>
      <p:sp>
        <p:nvSpPr>
          <p:cNvPr id="5" name="Anillo 4">
            <a:extLst>
              <a:ext uri="{FF2B5EF4-FFF2-40B4-BE49-F238E27FC236}">
                <a16:creationId xmlns:a16="http://schemas.microsoft.com/office/drawing/2014/main" id="{61E7DD4D-B785-7235-A0F4-BF7552EAD1A8}"/>
              </a:ext>
            </a:extLst>
          </p:cNvPr>
          <p:cNvSpPr/>
          <p:nvPr/>
        </p:nvSpPr>
        <p:spPr>
          <a:xfrm>
            <a:off x="6766354" y="1935378"/>
            <a:ext cx="2567117" cy="2455905"/>
          </a:xfrm>
          <a:prstGeom prst="donut">
            <a:avLst>
              <a:gd name="adj" fmla="val 112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s-CL" sz="1350">
              <a:solidFill>
                <a:prstClr val="black"/>
              </a:solidFill>
              <a:latin typeface="Calibri" panose="020F0502020204030204"/>
            </a:endParaRPr>
          </a:p>
        </p:txBody>
      </p:sp>
      <p:cxnSp>
        <p:nvCxnSpPr>
          <p:cNvPr id="7" name="Conector recto 6">
            <a:extLst>
              <a:ext uri="{FF2B5EF4-FFF2-40B4-BE49-F238E27FC236}">
                <a16:creationId xmlns:a16="http://schemas.microsoft.com/office/drawing/2014/main" id="{2946B053-E784-0C97-BFED-FEB10F3E588D}"/>
              </a:ext>
            </a:extLst>
          </p:cNvPr>
          <p:cNvCxnSpPr>
            <a:endCxn id="4" idx="5"/>
          </p:cNvCxnSpPr>
          <p:nvPr/>
        </p:nvCxnSpPr>
        <p:spPr>
          <a:xfrm>
            <a:off x="3266304" y="2312258"/>
            <a:ext cx="1783399" cy="1716276"/>
          </a:xfrm>
          <a:prstGeom prst="line">
            <a:avLst/>
          </a:prstGeom>
        </p:spPr>
        <p:style>
          <a:lnRef idx="3">
            <a:schemeClr val="dk1"/>
          </a:lnRef>
          <a:fillRef idx="0">
            <a:schemeClr val="dk1"/>
          </a:fillRef>
          <a:effectRef idx="2">
            <a:schemeClr val="dk1"/>
          </a:effectRef>
          <a:fontRef idx="minor">
            <a:schemeClr val="tx1"/>
          </a:fontRef>
        </p:style>
      </p:cxnSp>
      <p:sp>
        <p:nvSpPr>
          <p:cNvPr id="8" name="Anillo 7">
            <a:extLst>
              <a:ext uri="{FF2B5EF4-FFF2-40B4-BE49-F238E27FC236}">
                <a16:creationId xmlns:a16="http://schemas.microsoft.com/office/drawing/2014/main" id="{A4C7010E-68E1-F981-F5FC-F8625CE0FF4D}"/>
              </a:ext>
            </a:extLst>
          </p:cNvPr>
          <p:cNvSpPr/>
          <p:nvPr/>
        </p:nvSpPr>
        <p:spPr>
          <a:xfrm>
            <a:off x="7331676" y="2554103"/>
            <a:ext cx="1436473" cy="1232586"/>
          </a:xfrm>
          <a:prstGeom prst="donut">
            <a:avLst>
              <a:gd name="adj" fmla="val 390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s-CL" sz="1350">
              <a:solidFill>
                <a:prstClr val="black"/>
              </a:solidFill>
              <a:latin typeface="Calibri" panose="020F0502020204030204"/>
            </a:endParaRPr>
          </a:p>
        </p:txBody>
      </p:sp>
    </p:spTree>
    <p:extLst>
      <p:ext uri="{BB962C8B-B14F-4D97-AF65-F5344CB8AC3E}">
        <p14:creationId xmlns:p14="http://schemas.microsoft.com/office/powerpoint/2010/main" val="253084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0A4ED26-C106-A74C-992B-F2B87AB072AE}"/>
              </a:ext>
            </a:extLst>
          </p:cNvPr>
          <p:cNvSpPr/>
          <p:nvPr/>
        </p:nvSpPr>
        <p:spPr>
          <a:xfrm>
            <a:off x="1783977" y="197347"/>
            <a:ext cx="8624046" cy="6186309"/>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Eduardo </a:t>
            </a:r>
            <a:r>
              <a:rPr lang="es-ES" dirty="0" err="1">
                <a:latin typeface="Calibri" panose="020F0502020204030204" pitchFamily="34" charset="0"/>
                <a:ea typeface="Calibri" panose="020F0502020204030204" pitchFamily="34" charset="0"/>
                <a:cs typeface="Times New Roman" panose="02020603050405020304" pitchFamily="18" charset="0"/>
              </a:rPr>
              <a:t>Viveiros</a:t>
            </a:r>
            <a:r>
              <a:rPr lang="es-ES" dirty="0">
                <a:latin typeface="Calibri" panose="020F0502020204030204" pitchFamily="34" charset="0"/>
                <a:ea typeface="Calibri" panose="020F0502020204030204" pitchFamily="34" charset="0"/>
                <a:cs typeface="Times New Roman" panose="02020603050405020304" pitchFamily="18" charset="0"/>
              </a:rPr>
              <a:t> de Castro “Pronombres cosmológicos y </a:t>
            </a:r>
            <a:r>
              <a:rPr lang="es-ES" dirty="0" err="1">
                <a:latin typeface="Calibri" panose="020F0502020204030204" pitchFamily="34" charset="0"/>
                <a:ea typeface="Calibri" panose="020F0502020204030204" pitchFamily="34" charset="0"/>
                <a:cs typeface="Times New Roman" panose="02020603050405020304" pitchFamily="18" charset="0"/>
              </a:rPr>
              <a:t>persepectivismo</a:t>
            </a:r>
            <a:r>
              <a:rPr lang="es-ES" dirty="0">
                <a:latin typeface="Calibri" panose="020F0502020204030204" pitchFamily="34" charset="0"/>
                <a:ea typeface="Calibri" panose="020F0502020204030204" pitchFamily="34" charset="0"/>
                <a:cs typeface="Times New Roman" panose="02020603050405020304" pitchFamily="18" charset="0"/>
              </a:rPr>
              <a:t> amazónico”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b="1" dirty="0" err="1">
                <a:latin typeface="Calibri" panose="020F0502020204030204" pitchFamily="34" charset="0"/>
                <a:ea typeface="Calibri" panose="020F0502020204030204" pitchFamily="34" charset="0"/>
                <a:cs typeface="Times New Roman" panose="02020603050405020304" pitchFamily="18" charset="0"/>
              </a:rPr>
              <a:t>Multinaturalismo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Occidente</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natura / muchas culturas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cuerpo / espíritus</a:t>
            </a:r>
          </a:p>
          <a:p>
            <a:pPr algn="ct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v/s </a:t>
            </a:r>
          </a:p>
          <a:p>
            <a:pPr algn="ct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amazónico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cultura / muchos cuerpos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La apariencia del animal = vestido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v/s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forma humana = sujeto intencional humano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perspectiva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77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09975AA-BC87-5D40-BC0E-D4F3DC79059E}"/>
              </a:ext>
            </a:extLst>
          </p:cNvPr>
          <p:cNvSpPr/>
          <p:nvPr/>
        </p:nvSpPr>
        <p:spPr>
          <a:xfrm>
            <a:off x="2294965" y="58847"/>
            <a:ext cx="7010400" cy="4247317"/>
          </a:xfrm>
          <a:prstGeom prst="rect">
            <a:avLst/>
          </a:prstGeom>
        </p:spPr>
        <p:txBody>
          <a:bodyPr wrap="square">
            <a:spAutoFit/>
          </a:bodyPr>
          <a:lstStyle/>
          <a:p>
            <a:pPr algn="ctr"/>
            <a:r>
              <a:rPr lang="es-CL" dirty="0">
                <a:latin typeface="Calibri" panose="020F0502020204030204" pitchFamily="34" charset="0"/>
                <a:ea typeface="Calibri" panose="020F0502020204030204" pitchFamily="34" charset="0"/>
                <a:cs typeface="Times New Roman" panose="02020603050405020304" pitchFamily="18" charset="0"/>
              </a:rPr>
              <a:t> </a:t>
            </a:r>
            <a:r>
              <a:rPr lang="es-ES" b="1" dirty="0">
                <a:latin typeface="Calibri" panose="020F0502020204030204" pitchFamily="34" charset="0"/>
                <a:ea typeface="Calibri" panose="020F0502020204030204" pitchFamily="34" charset="0"/>
                <a:cs typeface="Times New Roman" panose="02020603050405020304" pitchFamily="18" charset="0"/>
              </a:rPr>
              <a:t>Cosmologías</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Animismo = relación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 SOCIAL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Naturalismo = relación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 NATURAL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Inestabilidad animismo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Problema gestión animalidad/humanidad en animales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v/s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Inestabilidad naturalismo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Problema combinación naturaleza/cultura en humano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pb</a:t>
            </a:r>
            <a:r>
              <a:rPr lang="es-ES" dirty="0">
                <a:latin typeface="Calibri" panose="020F0502020204030204" pitchFamily="34" charset="0"/>
                <a:ea typeface="Calibri" panose="020F0502020204030204" pitchFamily="34" charset="0"/>
                <a:cs typeface="Times New Roman" panose="02020603050405020304" pitchFamily="18" charset="0"/>
              </a:rPr>
              <a:t>. Racismo, “máquina antropológica”…)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50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10B246-2286-D64C-B62A-3DC4DD8563BE}"/>
              </a:ext>
            </a:extLst>
          </p:cNvPr>
          <p:cNvSpPr/>
          <p:nvPr/>
        </p:nvSpPr>
        <p:spPr>
          <a:xfrm>
            <a:off x="3810000" y="106286"/>
            <a:ext cx="4572000" cy="2123658"/>
          </a:xfrm>
          <a:prstGeom prst="rect">
            <a:avLst/>
          </a:prstGeom>
        </p:spPr>
        <p:txBody>
          <a:bodyPr>
            <a:spAutoFit/>
          </a:bodyPr>
          <a:lstStyle/>
          <a:p>
            <a:pPr algn="ctr"/>
            <a:r>
              <a:rPr lang="es-ES" b="1" dirty="0" err="1">
                <a:latin typeface="Calibri" panose="020F0502020204030204" pitchFamily="34" charset="0"/>
                <a:ea typeface="Calibri" panose="020F0502020204030204" pitchFamily="34" charset="0"/>
                <a:cs typeface="Times New Roman" panose="02020603050405020304" pitchFamily="18" charset="0"/>
              </a:rPr>
              <a:t>Etnónimo</a:t>
            </a:r>
            <a:r>
              <a:rPr lang="es-ES" b="1" dirty="0">
                <a:latin typeface="Calibri" panose="020F0502020204030204" pitchFamily="34" charset="0"/>
                <a:ea typeface="Calibri" panose="020F0502020204030204" pitchFamily="34" charset="0"/>
                <a:cs typeface="Times New Roman" panose="02020603050405020304" pitchFamily="18" charset="0"/>
              </a:rPr>
              <a:t> = deíctico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“ser humano” </a:t>
            </a:r>
            <a:r>
              <a:rPr lang="es-ES" sz="16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600" dirty="0">
                <a:latin typeface="Calibri" panose="020F0502020204030204" pitchFamily="34" charset="0"/>
                <a:ea typeface="Calibri" panose="020F0502020204030204" pitchFamily="34" charset="0"/>
                <a:cs typeface="Times New Roman" panose="02020603050405020304" pitchFamily="18" charset="0"/>
              </a:rPr>
              <a:t> especie natural</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 condición social</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sustantivo = perspectivo = pronombre personal </a:t>
            </a:r>
          </a:p>
          <a:p>
            <a:r>
              <a:rPr lang="es-ES" sz="1600" dirty="0">
                <a:latin typeface="Calibri" panose="020F0502020204030204" pitchFamily="34" charset="0"/>
                <a:ea typeface="Calibri" panose="020F0502020204030204" pitchFamily="34" charset="0"/>
                <a:cs typeface="Times New Roman" panose="02020603050405020304" pitchFamily="18" charset="0"/>
              </a:rPr>
              <a:t>“</a:t>
            </a:r>
            <a:r>
              <a:rPr lang="es-ES" sz="1600" i="1" dirty="0" err="1">
                <a:latin typeface="Calibri" panose="020F0502020204030204" pitchFamily="34" charset="0"/>
                <a:ea typeface="Calibri" panose="020F0502020204030204" pitchFamily="34" charset="0"/>
                <a:cs typeface="Times New Roman" panose="02020603050405020304" pitchFamily="18" charset="0"/>
              </a:rPr>
              <a:t>on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a gente</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Etnónimo</a:t>
            </a:r>
            <a:r>
              <a:rPr lang="es-ES" sz="1600" dirty="0">
                <a:latin typeface="Calibri" panose="020F0502020204030204" pitchFamily="34" charset="0"/>
                <a:ea typeface="Calibri" panose="020F0502020204030204" pitchFamily="34" charset="0"/>
                <a:cs typeface="Times New Roman" panose="02020603050405020304" pitchFamily="18" charset="0"/>
              </a:rPr>
              <a:t> se aplican a otros = “ellos” no a “nosotros”</a:t>
            </a:r>
            <a:endParaRPr lang="es-C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Mapa&#10;&#10;Descripción generada automáticamente">
            <a:extLst>
              <a:ext uri="{FF2B5EF4-FFF2-40B4-BE49-F238E27FC236}">
                <a16:creationId xmlns:a16="http://schemas.microsoft.com/office/drawing/2014/main" id="{3F4C5DDE-C172-D446-83FA-C35B982EDC30}"/>
              </a:ext>
            </a:extLst>
          </p:cNvPr>
          <p:cNvPicPr>
            <a:picLocks noChangeAspect="1"/>
          </p:cNvPicPr>
          <p:nvPr/>
        </p:nvPicPr>
        <p:blipFill>
          <a:blip r:embed="rId2"/>
          <a:stretch>
            <a:fillRect/>
          </a:stretch>
        </p:blipFill>
        <p:spPr>
          <a:xfrm>
            <a:off x="2097740" y="2229945"/>
            <a:ext cx="7645774" cy="4073481"/>
          </a:xfrm>
          <a:prstGeom prst="rect">
            <a:avLst/>
          </a:prstGeom>
        </p:spPr>
      </p:pic>
      <p:sp>
        <p:nvSpPr>
          <p:cNvPr id="5" name="Rectángulo 4">
            <a:extLst>
              <a:ext uri="{FF2B5EF4-FFF2-40B4-BE49-F238E27FC236}">
                <a16:creationId xmlns:a16="http://schemas.microsoft.com/office/drawing/2014/main" id="{99F0091F-57BD-4B49-BD71-5B6B9823B524}"/>
              </a:ext>
            </a:extLst>
          </p:cNvPr>
          <p:cNvSpPr/>
          <p:nvPr/>
        </p:nvSpPr>
        <p:spPr>
          <a:xfrm>
            <a:off x="3496236" y="6303425"/>
            <a:ext cx="6247279" cy="400110"/>
          </a:xfrm>
          <a:prstGeom prst="rect">
            <a:avLst/>
          </a:prstGeom>
        </p:spPr>
        <p:txBody>
          <a:bodyPr wrap="square">
            <a:spAutoFit/>
          </a:bodyPr>
          <a:lstStyle/>
          <a:p>
            <a:r>
              <a:rPr lang="es-CL" sz="1000" dirty="0">
                <a:latin typeface="Helvetica Neue" panose="02000503000000020004" pitchFamily="2" charset="0"/>
              </a:rPr>
              <a:t>Nicolas Richard. La querelle des noms. Chaînes et strates ethnonymiques dans le Chaco boréal. </a:t>
            </a:r>
            <a:r>
              <a:rPr lang="es-CL" sz="1000" i="1" dirty="0">
                <a:latin typeface="Helvetica Neue" panose="02000503000000020004" pitchFamily="2" charset="0"/>
              </a:rPr>
              <a:t>Journal de la Societe des americanistes</a:t>
            </a:r>
            <a:r>
              <a:rPr lang="es-CL" sz="1000" dirty="0">
                <a:latin typeface="Helvetica Neue" panose="02000503000000020004" pitchFamily="2" charset="0"/>
              </a:rPr>
              <a:t>, Société des américanistes, 2011, 97 (2), pp. 201-230.</a:t>
            </a:r>
            <a:endParaRPr lang="es-CL" sz="1000" dirty="0"/>
          </a:p>
        </p:txBody>
      </p:sp>
    </p:spTree>
    <p:extLst>
      <p:ext uri="{BB962C8B-B14F-4D97-AF65-F5344CB8AC3E}">
        <p14:creationId xmlns:p14="http://schemas.microsoft.com/office/powerpoint/2010/main" val="287593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3729318" y="288704"/>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5169914" y="2583596"/>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2048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6956612" y="4537974"/>
            <a:ext cx="3272118" cy="2172891"/>
          </a:xfrm>
          <a:prstGeom prst="rect">
            <a:avLst/>
          </a:prstGeom>
        </p:spPr>
      </p:pic>
    </p:spTree>
    <p:extLst>
      <p:ext uri="{BB962C8B-B14F-4D97-AF65-F5344CB8AC3E}">
        <p14:creationId xmlns:p14="http://schemas.microsoft.com/office/powerpoint/2010/main" val="61000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3729318" y="288704"/>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5169914" y="2583596"/>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2048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6956612" y="4537974"/>
            <a:ext cx="3272118" cy="2172891"/>
          </a:xfrm>
          <a:prstGeom prst="rect">
            <a:avLst/>
          </a:prstGeom>
        </p:spPr>
      </p:pic>
      <p:sp>
        <p:nvSpPr>
          <p:cNvPr id="3" name="CuadroTexto 2">
            <a:extLst>
              <a:ext uri="{FF2B5EF4-FFF2-40B4-BE49-F238E27FC236}">
                <a16:creationId xmlns:a16="http://schemas.microsoft.com/office/drawing/2014/main" id="{18A1BBB5-3B52-7C48-8454-E5D4AD3F9781}"/>
              </a:ext>
            </a:extLst>
          </p:cNvPr>
          <p:cNvSpPr txBox="1"/>
          <p:nvPr/>
        </p:nvSpPr>
        <p:spPr>
          <a:xfrm>
            <a:off x="6860723" y="3074907"/>
            <a:ext cx="803425" cy="369332"/>
          </a:xfrm>
          <a:prstGeom prst="rect">
            <a:avLst/>
          </a:prstGeom>
          <a:noFill/>
        </p:spPr>
        <p:txBody>
          <a:bodyPr wrap="none" rtlCol="0">
            <a:spAutoFit/>
          </a:bodyPr>
          <a:lstStyle/>
          <a:p>
            <a:r>
              <a:rPr lang="es-CL" dirty="0"/>
              <a:t>jaguar</a:t>
            </a:r>
          </a:p>
        </p:txBody>
      </p:sp>
      <p:sp>
        <p:nvSpPr>
          <p:cNvPr id="5" name="CuadroTexto 4">
            <a:extLst>
              <a:ext uri="{FF2B5EF4-FFF2-40B4-BE49-F238E27FC236}">
                <a16:creationId xmlns:a16="http://schemas.microsoft.com/office/drawing/2014/main" id="{A6471ECE-A4AE-754B-9DC4-9A4162A588EB}"/>
              </a:ext>
            </a:extLst>
          </p:cNvPr>
          <p:cNvSpPr txBox="1"/>
          <p:nvPr/>
        </p:nvSpPr>
        <p:spPr>
          <a:xfrm>
            <a:off x="8977415" y="4537973"/>
            <a:ext cx="1013419" cy="369332"/>
          </a:xfrm>
          <a:prstGeom prst="rect">
            <a:avLst/>
          </a:prstGeom>
          <a:noFill/>
        </p:spPr>
        <p:txBody>
          <a:bodyPr wrap="none" rtlCol="0">
            <a:spAutoFit/>
          </a:bodyPr>
          <a:lstStyle/>
          <a:p>
            <a:r>
              <a:rPr lang="es-CL" dirty="0"/>
              <a:t>humano</a:t>
            </a:r>
          </a:p>
        </p:txBody>
      </p:sp>
      <p:sp>
        <p:nvSpPr>
          <p:cNvPr id="6" name="CuadroTexto 5">
            <a:extLst>
              <a:ext uri="{FF2B5EF4-FFF2-40B4-BE49-F238E27FC236}">
                <a16:creationId xmlns:a16="http://schemas.microsoft.com/office/drawing/2014/main" id="{A55B7835-EF3C-E64C-9E4E-B7F4C396B4EB}"/>
              </a:ext>
            </a:extLst>
          </p:cNvPr>
          <p:cNvSpPr txBox="1"/>
          <p:nvPr/>
        </p:nvSpPr>
        <p:spPr>
          <a:xfrm>
            <a:off x="4944036" y="5195880"/>
            <a:ext cx="938077" cy="369332"/>
          </a:xfrm>
          <a:prstGeom prst="rect">
            <a:avLst/>
          </a:prstGeom>
          <a:noFill/>
        </p:spPr>
        <p:txBody>
          <a:bodyPr wrap="none" rtlCol="0">
            <a:spAutoFit/>
          </a:bodyPr>
          <a:lstStyle/>
          <a:p>
            <a:r>
              <a:rPr lang="es-CL" dirty="0"/>
              <a:t>espíritu</a:t>
            </a:r>
          </a:p>
        </p:txBody>
      </p:sp>
      <p:pic>
        <p:nvPicPr>
          <p:cNvPr id="9" name="Imagen 8" descr="Imagen que contiene persona, interior, ropa, hombre&#10;&#10;Descripción generada automáticamente">
            <a:extLst>
              <a:ext uri="{FF2B5EF4-FFF2-40B4-BE49-F238E27FC236}">
                <a16:creationId xmlns:a16="http://schemas.microsoft.com/office/drawing/2014/main" id="{9A7ADAA5-9CFE-2E45-AEDC-3994E6C1F16F}"/>
              </a:ext>
            </a:extLst>
          </p:cNvPr>
          <p:cNvPicPr>
            <a:picLocks noChangeAspect="1"/>
          </p:cNvPicPr>
          <p:nvPr/>
        </p:nvPicPr>
        <p:blipFill>
          <a:blip r:embed="rId2"/>
          <a:stretch>
            <a:fillRect/>
          </a:stretch>
        </p:blipFill>
        <p:spPr>
          <a:xfrm>
            <a:off x="5169914" y="2511878"/>
            <a:ext cx="1690809" cy="1690809"/>
          </a:xfrm>
          <a:prstGeom prst="rect">
            <a:avLst/>
          </a:prstGeom>
        </p:spPr>
      </p:pic>
      <p:sp>
        <p:nvSpPr>
          <p:cNvPr id="7" name="CuadroTexto 6">
            <a:extLst>
              <a:ext uri="{FF2B5EF4-FFF2-40B4-BE49-F238E27FC236}">
                <a16:creationId xmlns:a16="http://schemas.microsoft.com/office/drawing/2014/main" id="{46E36906-2F90-4CC9-0830-D2BDC4F4F5E9}"/>
              </a:ext>
            </a:extLst>
          </p:cNvPr>
          <p:cNvSpPr txBox="1"/>
          <p:nvPr/>
        </p:nvSpPr>
        <p:spPr>
          <a:xfrm>
            <a:off x="10449359" y="5011214"/>
            <a:ext cx="1013419" cy="369332"/>
          </a:xfrm>
          <a:prstGeom prst="rect">
            <a:avLst/>
          </a:prstGeom>
          <a:noFill/>
        </p:spPr>
        <p:txBody>
          <a:bodyPr wrap="none" rtlCol="0">
            <a:spAutoFit/>
          </a:bodyPr>
          <a:lstStyle/>
          <a:p>
            <a:r>
              <a:rPr lang="es-CL" dirty="0"/>
              <a:t>humano</a:t>
            </a:r>
          </a:p>
        </p:txBody>
      </p:sp>
    </p:spTree>
    <p:extLst>
      <p:ext uri="{BB962C8B-B14F-4D97-AF65-F5344CB8AC3E}">
        <p14:creationId xmlns:p14="http://schemas.microsoft.com/office/powerpoint/2010/main" val="59537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3729318" y="288704"/>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5169914" y="2583596"/>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2048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6956612" y="4537974"/>
            <a:ext cx="3272118" cy="2172891"/>
          </a:xfrm>
          <a:prstGeom prst="rect">
            <a:avLst/>
          </a:prstGeom>
        </p:spPr>
      </p:pic>
      <p:sp>
        <p:nvSpPr>
          <p:cNvPr id="3" name="CuadroTexto 2">
            <a:extLst>
              <a:ext uri="{FF2B5EF4-FFF2-40B4-BE49-F238E27FC236}">
                <a16:creationId xmlns:a16="http://schemas.microsoft.com/office/drawing/2014/main" id="{18A1BBB5-3B52-7C48-8454-E5D4AD3F9781}"/>
              </a:ext>
            </a:extLst>
          </p:cNvPr>
          <p:cNvSpPr txBox="1"/>
          <p:nvPr/>
        </p:nvSpPr>
        <p:spPr>
          <a:xfrm>
            <a:off x="6956613" y="3281985"/>
            <a:ext cx="952633" cy="369332"/>
          </a:xfrm>
          <a:prstGeom prst="rect">
            <a:avLst/>
          </a:prstGeom>
          <a:noFill/>
        </p:spPr>
        <p:txBody>
          <a:bodyPr wrap="none" rtlCol="0">
            <a:spAutoFit/>
          </a:bodyPr>
          <a:lstStyle/>
          <a:p>
            <a:r>
              <a:rPr lang="es-CL" dirty="0"/>
              <a:t>cerveza</a:t>
            </a:r>
          </a:p>
        </p:txBody>
      </p:sp>
      <p:sp>
        <p:nvSpPr>
          <p:cNvPr id="5" name="CuadroTexto 4">
            <a:extLst>
              <a:ext uri="{FF2B5EF4-FFF2-40B4-BE49-F238E27FC236}">
                <a16:creationId xmlns:a16="http://schemas.microsoft.com/office/drawing/2014/main" id="{A6471ECE-A4AE-754B-9DC4-9A4162A588EB}"/>
              </a:ext>
            </a:extLst>
          </p:cNvPr>
          <p:cNvSpPr txBox="1"/>
          <p:nvPr/>
        </p:nvSpPr>
        <p:spPr>
          <a:xfrm>
            <a:off x="10327650" y="4789411"/>
            <a:ext cx="715324" cy="369332"/>
          </a:xfrm>
          <a:prstGeom prst="rect">
            <a:avLst/>
          </a:prstGeom>
          <a:noFill/>
        </p:spPr>
        <p:txBody>
          <a:bodyPr wrap="none" rtlCol="0">
            <a:spAutoFit/>
          </a:bodyPr>
          <a:lstStyle/>
          <a:p>
            <a:r>
              <a:rPr lang="es-CL" dirty="0"/>
              <a:t>barro</a:t>
            </a:r>
          </a:p>
        </p:txBody>
      </p:sp>
      <p:sp>
        <p:nvSpPr>
          <p:cNvPr id="6" name="CuadroTexto 5">
            <a:extLst>
              <a:ext uri="{FF2B5EF4-FFF2-40B4-BE49-F238E27FC236}">
                <a16:creationId xmlns:a16="http://schemas.microsoft.com/office/drawing/2014/main" id="{A55B7835-EF3C-E64C-9E4E-B7F4C396B4EB}"/>
              </a:ext>
            </a:extLst>
          </p:cNvPr>
          <p:cNvSpPr txBox="1"/>
          <p:nvPr/>
        </p:nvSpPr>
        <p:spPr>
          <a:xfrm>
            <a:off x="4944036" y="5710518"/>
            <a:ext cx="854786" cy="369332"/>
          </a:xfrm>
          <a:prstGeom prst="rect">
            <a:avLst/>
          </a:prstGeom>
          <a:noFill/>
        </p:spPr>
        <p:txBody>
          <a:bodyPr wrap="none" rtlCol="0">
            <a:spAutoFit/>
          </a:bodyPr>
          <a:lstStyle/>
          <a:p>
            <a:r>
              <a:rPr lang="es-CL" dirty="0"/>
              <a:t>sangre</a:t>
            </a:r>
          </a:p>
        </p:txBody>
      </p:sp>
      <p:pic>
        <p:nvPicPr>
          <p:cNvPr id="9" name="Imagen 8" descr="Imagen que contiene persona, interior, ropa, hombre&#10;&#10;Descripción generada automáticamente">
            <a:extLst>
              <a:ext uri="{FF2B5EF4-FFF2-40B4-BE49-F238E27FC236}">
                <a16:creationId xmlns:a16="http://schemas.microsoft.com/office/drawing/2014/main" id="{9A7ADAA5-9CFE-2E45-AEDC-3994E6C1F16F}"/>
              </a:ext>
            </a:extLst>
          </p:cNvPr>
          <p:cNvPicPr>
            <a:picLocks noChangeAspect="1"/>
          </p:cNvPicPr>
          <p:nvPr/>
        </p:nvPicPr>
        <p:blipFill>
          <a:blip r:embed="rId2"/>
          <a:stretch>
            <a:fillRect/>
          </a:stretch>
        </p:blipFill>
        <p:spPr>
          <a:xfrm>
            <a:off x="5169914" y="2511878"/>
            <a:ext cx="1690809" cy="1690809"/>
          </a:xfrm>
          <a:prstGeom prst="rect">
            <a:avLst/>
          </a:prstGeom>
        </p:spPr>
      </p:pic>
    </p:spTree>
    <p:extLst>
      <p:ext uri="{BB962C8B-B14F-4D97-AF65-F5344CB8AC3E}">
        <p14:creationId xmlns:p14="http://schemas.microsoft.com/office/powerpoint/2010/main" val="198955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E047F6-A839-0A4D-A65F-2253498EBD37}"/>
              </a:ext>
            </a:extLst>
          </p:cNvPr>
          <p:cNvSpPr/>
          <p:nvPr/>
        </p:nvSpPr>
        <p:spPr>
          <a:xfrm>
            <a:off x="1828800" y="289680"/>
            <a:ext cx="8543365" cy="2031325"/>
          </a:xfrm>
          <a:prstGeom prst="rect">
            <a:avLst/>
          </a:prstGeom>
        </p:spPr>
        <p:txBody>
          <a:bodyPr wrap="square">
            <a:spAutoFit/>
          </a:bodyPr>
          <a:lstStyle/>
          <a:p>
            <a:pPr algn="ctr"/>
            <a:r>
              <a:rPr lang="es-ES" dirty="0">
                <a:latin typeface="Calibri" panose="020F0502020204030204" pitchFamily="34" charset="0"/>
                <a:ea typeface="Calibri" panose="020F0502020204030204" pitchFamily="34" charset="0"/>
                <a:cs typeface="Times New Roman" panose="02020603050405020304" pitchFamily="18" charset="0"/>
              </a:rPr>
              <a:t>Etnocentrismo europeo: niega que otros cuerpos tengan alma</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v/s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etnocentrismo amerindio: duda que otras almas tengan mismo cuerpo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occidente : continuidad física	/discontinuidad metafísica</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amerindio: continuidad metafísica	/  discontinuidad física </a:t>
            </a:r>
            <a:r>
              <a:rPr lang="es-ES" sz="1050" dirty="0">
                <a:latin typeface="Calibri" panose="020F0502020204030204" pitchFamily="34" charset="0"/>
                <a:ea typeface="Calibri" panose="020F0502020204030204" pitchFamily="34" charset="0"/>
                <a:cs typeface="Times New Roman" panose="02020603050405020304" pitchFamily="18" charset="0"/>
              </a:rPr>
              <a:t>(cuerpo no es sustancia es afección activa)</a:t>
            </a:r>
            <a:r>
              <a:rPr lang="es-CL" sz="105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animismo			perspectivismo</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6811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754</Words>
  <Application>Microsoft Macintosh PowerPoint</Application>
  <PresentationFormat>Panorámica</PresentationFormat>
  <Paragraphs>107</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Aptos</vt:lpstr>
      <vt:lpstr>Aptos Display</vt:lpstr>
      <vt:lpstr>Arial</vt:lpstr>
      <vt:lpstr>Calibri</vt:lpstr>
      <vt:lpstr>Cambria</vt:lpstr>
      <vt:lpstr>Helvetica Neue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 Menard Poupin (menard)</dc:creator>
  <cp:lastModifiedBy>Andre Menard Poupin (menard)</cp:lastModifiedBy>
  <cp:revision>3</cp:revision>
  <dcterms:created xsi:type="dcterms:W3CDTF">2024-10-08T11:56:45Z</dcterms:created>
  <dcterms:modified xsi:type="dcterms:W3CDTF">2024-10-08T12:19:41Z</dcterms:modified>
</cp:coreProperties>
</file>