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73" r:id="rId3"/>
    <p:sldId id="267" r:id="rId4"/>
    <p:sldId id="268" r:id="rId5"/>
    <p:sldId id="269" r:id="rId6"/>
    <p:sldId id="270" r:id="rId7"/>
    <p:sldId id="266" r:id="rId8"/>
    <p:sldId id="272" r:id="rId9"/>
    <p:sldId id="271" r:id="rId10"/>
  </p:sldIdLst>
  <p:sldSz cx="9144000" cy="6858000" type="screen4x3"/>
  <p:notesSz cx="7099300" cy="102346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DDDDDD"/>
    <a:srgbClr val="C0C0C0"/>
    <a:srgbClr val="3366FF"/>
    <a:srgbClr val="333399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45" autoAdjust="0"/>
    <p:restoredTop sz="90929"/>
  </p:normalViewPr>
  <p:slideViewPr>
    <p:cSldViewPr>
      <p:cViewPr varScale="1">
        <p:scale>
          <a:sx n="68" d="100"/>
          <a:sy n="68" d="100"/>
        </p:scale>
        <p:origin x="-7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8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s-E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81E65384-E082-4863-8CAE-3DB1BDF534F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1D95F-16C9-4462-B152-69382BA9E73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C0BA0-3048-4E4E-A3EF-94D98D7E691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DD4DD-1B98-4786-A09E-F4435E309C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96285-EFBD-42CC-B56B-8826933369B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B16E0-ECF2-4D36-92D5-B6D855D72F3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0E564-D57C-4CB2-AC94-EC07A84B3E0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24789-4C6F-4529-B43D-3BEE9470286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92DD4-CDCD-4FC1-BCB2-BBF4EB3CCFF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FF267-1E50-46D4-97B5-C4361869022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1AFFD-230B-4889-A28E-13625C2626A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AE6B8-36B3-4C2B-A9F9-D7669A62155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BFA6A717-EE20-4368-96B7-2EAC1A6458F3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6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2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981200" y="838200"/>
            <a:ext cx="545623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200">
                <a:solidFill>
                  <a:srgbClr val="333399"/>
                </a:solidFill>
                <a:latin typeface="Arial Black" pitchFamily="34" charset="0"/>
              </a:rPr>
              <a:t>CURSO</a:t>
            </a:r>
            <a:r>
              <a:rPr lang="es-ES_tradnl" sz="4400">
                <a:solidFill>
                  <a:srgbClr val="333399"/>
                </a:solidFill>
                <a:latin typeface="Arial Black" pitchFamily="34" charset="0"/>
              </a:rPr>
              <a:t/>
            </a:r>
            <a:br>
              <a:rPr lang="es-ES_tradnl" sz="4400">
                <a:solidFill>
                  <a:srgbClr val="333399"/>
                </a:solidFill>
                <a:latin typeface="Arial Black" pitchFamily="34" charset="0"/>
              </a:rPr>
            </a:br>
            <a:r>
              <a:rPr lang="es-ES_tradnl" sz="4000">
                <a:solidFill>
                  <a:srgbClr val="333399"/>
                </a:solidFill>
                <a:latin typeface="Arial Black" pitchFamily="34" charset="0"/>
              </a:rPr>
              <a:t>ESTRUCTURAS III</a:t>
            </a:r>
            <a:r>
              <a:rPr lang="es-ES_tradnl" sz="4400">
                <a:solidFill>
                  <a:srgbClr val="333399"/>
                </a:solidFill>
                <a:latin typeface="Arial Black" pitchFamily="34" charset="0"/>
              </a:rPr>
              <a:t/>
            </a:r>
            <a:br>
              <a:rPr lang="es-ES_tradnl" sz="4400">
                <a:solidFill>
                  <a:srgbClr val="333399"/>
                </a:solidFill>
                <a:latin typeface="Arial Black" pitchFamily="34" charset="0"/>
              </a:rPr>
            </a:br>
            <a:r>
              <a:rPr lang="es-ES_tradnl" sz="4400">
                <a:solidFill>
                  <a:srgbClr val="333399"/>
                </a:solidFill>
                <a:latin typeface="Arial Black" pitchFamily="34" charset="0"/>
              </a:rPr>
              <a:t/>
            </a:r>
            <a:br>
              <a:rPr lang="es-ES_tradnl" sz="4400">
                <a:solidFill>
                  <a:srgbClr val="333399"/>
                </a:solidFill>
                <a:latin typeface="Arial Black" pitchFamily="34" charset="0"/>
              </a:rPr>
            </a:br>
            <a:r>
              <a:rPr lang="es-ES_tradnl" sz="3200">
                <a:solidFill>
                  <a:srgbClr val="3366FF"/>
                </a:solidFill>
                <a:latin typeface="Arial Black" pitchFamily="34" charset="0"/>
              </a:rPr>
              <a:t>UNIDAD II</a:t>
            </a:r>
            <a:br>
              <a:rPr lang="es-ES_tradnl" sz="3200">
                <a:solidFill>
                  <a:srgbClr val="3366FF"/>
                </a:solidFill>
                <a:latin typeface="Arial Black" pitchFamily="34" charset="0"/>
              </a:rPr>
            </a:br>
            <a:r>
              <a:rPr lang="es-ES_tradnl" sz="3200">
                <a:solidFill>
                  <a:srgbClr val="3366FF"/>
                </a:solidFill>
                <a:latin typeface="Arial Black" pitchFamily="34" charset="0"/>
              </a:rPr>
              <a:t>SUELOS Y FUNDACIONES</a:t>
            </a:r>
            <a:r>
              <a:rPr lang="es-ES_tradnl" sz="3200">
                <a:solidFill>
                  <a:srgbClr val="333399"/>
                </a:solidFill>
                <a:latin typeface="Arial Black" pitchFamily="34" charset="0"/>
              </a:rPr>
              <a:t/>
            </a:r>
            <a:br>
              <a:rPr lang="es-ES_tradnl" sz="3200">
                <a:solidFill>
                  <a:srgbClr val="333399"/>
                </a:solidFill>
                <a:latin typeface="Arial Black" pitchFamily="34" charset="0"/>
              </a:rPr>
            </a:br>
            <a:r>
              <a:rPr lang="es-ES_tradnl" sz="3200">
                <a:solidFill>
                  <a:srgbClr val="333399"/>
                </a:solidFill>
                <a:latin typeface="Arial Black" pitchFamily="34" charset="0"/>
              </a:rPr>
              <a:t/>
            </a:r>
            <a:br>
              <a:rPr lang="es-ES_tradnl" sz="3200">
                <a:solidFill>
                  <a:srgbClr val="333399"/>
                </a:solidFill>
                <a:latin typeface="Arial Black" pitchFamily="34" charset="0"/>
              </a:rPr>
            </a:br>
            <a:endParaRPr lang="es-ES_tradnl" sz="2800" b="0">
              <a:solidFill>
                <a:srgbClr val="333399"/>
              </a:solidFill>
              <a:latin typeface="Arial Black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209800" y="4572000"/>
            <a:ext cx="5715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b="0" dirty="0">
                <a:solidFill>
                  <a:srgbClr val="333399"/>
                </a:solidFill>
                <a:latin typeface="Arial" charset="0"/>
              </a:rPr>
              <a:t>PROFESOR: LEOPOLDO DOMINICHETTI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b="0" dirty="0">
                <a:solidFill>
                  <a:srgbClr val="333399"/>
                </a:solidFill>
                <a:latin typeface="Arial" charset="0"/>
              </a:rPr>
              <a:t>AYUDANTE: </a:t>
            </a:r>
            <a:r>
              <a:rPr lang="es-ES_tradnl" sz="2000" b="0" dirty="0" smtClean="0">
                <a:solidFill>
                  <a:srgbClr val="333399"/>
                </a:solidFill>
                <a:latin typeface="Arial" charset="0"/>
              </a:rPr>
              <a:t>NADIA TRONCOSO</a:t>
            </a:r>
            <a:endParaRPr lang="es-ES_tradnl" sz="2000" b="0" dirty="0">
              <a:solidFill>
                <a:srgbClr val="333399"/>
              </a:solidFill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s-ES_tradnl" sz="2000" b="0" dirty="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33400" y="152400"/>
            <a:ext cx="828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200">
                <a:solidFill>
                  <a:srgbClr val="333399"/>
                </a:solidFill>
                <a:latin typeface="Arial Black" pitchFamily="34" charset="0"/>
              </a:rPr>
              <a:t>EVALUACION FUNDACION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371600" y="18288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219200" y="1524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450 kg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 rot="5400000">
            <a:off x="2438400" y="13716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971800" y="1066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1500 kg</a:t>
            </a:r>
          </a:p>
        </p:txBody>
      </p:sp>
      <p:sp>
        <p:nvSpPr>
          <p:cNvPr id="14343" name="Rectangle 7" descr="Horizontal clara"/>
          <p:cNvSpPr>
            <a:spLocks noChangeArrowheads="1"/>
          </p:cNvSpPr>
          <p:nvPr/>
        </p:nvSpPr>
        <p:spPr bwMode="auto">
          <a:xfrm>
            <a:off x="2286000" y="1981200"/>
            <a:ext cx="1219200" cy="1828800"/>
          </a:xfrm>
          <a:prstGeom prst="rect">
            <a:avLst/>
          </a:prstGeom>
          <a:pattFill prst="ltHorz">
            <a:fgClr>
              <a:srgbClr val="3366FF"/>
            </a:fgClr>
            <a:bgClr>
              <a:schemeClr val="bg1"/>
            </a:bgClr>
          </a:patt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1600200" y="3810000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CL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1905000" y="3810000"/>
            <a:ext cx="2057400" cy="533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19050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1752600" y="45720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39624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286000" y="4572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2,50 m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762000" y="3886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0,80 m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1676400" y="1828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H="1">
            <a:off x="1524000" y="1981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H="1">
            <a:off x="1524000" y="4343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762000" y="2667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2,50 m</a:t>
            </a: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905000" y="5029200"/>
            <a:ext cx="2057400" cy="6096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flipH="1">
            <a:off x="15240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 flipH="1">
            <a:off x="1524000" y="563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1676400" y="4876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685800" y="5181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0,40 m</a:t>
            </a:r>
          </a:p>
        </p:txBody>
      </p:sp>
      <p:sp>
        <p:nvSpPr>
          <p:cNvPr id="14360" name="Rectangle 24" descr="Diagonal hacia arriba oscura"/>
          <p:cNvSpPr>
            <a:spLocks noChangeArrowheads="1"/>
          </p:cNvSpPr>
          <p:nvPr/>
        </p:nvSpPr>
        <p:spPr bwMode="auto">
          <a:xfrm>
            <a:off x="2286000" y="5257800"/>
            <a:ext cx="1295400" cy="152400"/>
          </a:xfrm>
          <a:prstGeom prst="rect">
            <a:avLst/>
          </a:prstGeom>
          <a:pattFill prst="dkUpDiag">
            <a:fgClr>
              <a:srgbClr val="3366FF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14361" name="Object 25"/>
          <p:cNvGraphicFramePr>
            <a:graphicFrameLocks noChangeAspect="1"/>
          </p:cNvGraphicFramePr>
          <p:nvPr/>
        </p:nvGraphicFramePr>
        <p:xfrm>
          <a:off x="4110038" y="1682750"/>
          <a:ext cx="5033962" cy="398463"/>
        </p:xfrm>
        <a:graphic>
          <a:graphicData uri="http://schemas.openxmlformats.org/presentationml/2006/ole">
            <p:oleObj spid="_x0000_s24578" name="Ecuación" r:id="rId3" imgW="3047760" imgH="241200" progId="Equation.3">
              <p:embed/>
            </p:oleObj>
          </a:graphicData>
        </a:graphic>
      </p:graphicFrame>
      <p:graphicFrame>
        <p:nvGraphicFramePr>
          <p:cNvPr id="14362" name="Object 26"/>
          <p:cNvGraphicFramePr>
            <a:graphicFrameLocks noChangeAspect="1"/>
          </p:cNvGraphicFramePr>
          <p:nvPr/>
        </p:nvGraphicFramePr>
        <p:xfrm>
          <a:off x="4140200" y="2954338"/>
          <a:ext cx="4699000" cy="398462"/>
        </p:xfrm>
        <a:graphic>
          <a:graphicData uri="http://schemas.openxmlformats.org/presentationml/2006/ole">
            <p:oleObj spid="_x0000_s24579" name="Ecuación" r:id="rId4" imgW="2844720" imgH="241200" progId="Equation.3">
              <p:embed/>
            </p:oleObj>
          </a:graphicData>
        </a:graphic>
      </p:graphicFrame>
      <p:graphicFrame>
        <p:nvGraphicFramePr>
          <p:cNvPr id="14363" name="Object 27"/>
          <p:cNvGraphicFramePr>
            <a:graphicFrameLocks noChangeAspect="1"/>
          </p:cNvGraphicFramePr>
          <p:nvPr/>
        </p:nvGraphicFramePr>
        <p:xfrm>
          <a:off x="4144963" y="2286000"/>
          <a:ext cx="1951037" cy="376238"/>
        </p:xfrm>
        <a:graphic>
          <a:graphicData uri="http://schemas.openxmlformats.org/presentationml/2006/ole">
            <p:oleObj spid="_x0000_s24580" name="Ecuación" r:id="rId5" imgW="1180800" imgH="228600" progId="Equation.3">
              <p:embed/>
            </p:oleObj>
          </a:graphicData>
        </a:graphic>
      </p:graphicFrame>
      <p:graphicFrame>
        <p:nvGraphicFramePr>
          <p:cNvPr id="14364" name="Object 28"/>
          <p:cNvGraphicFramePr>
            <a:graphicFrameLocks noChangeAspect="1"/>
          </p:cNvGraphicFramePr>
          <p:nvPr/>
        </p:nvGraphicFramePr>
        <p:xfrm>
          <a:off x="4073525" y="3702050"/>
          <a:ext cx="4154488" cy="336550"/>
        </p:xfrm>
        <a:graphic>
          <a:graphicData uri="http://schemas.openxmlformats.org/presentationml/2006/ole">
            <p:oleObj spid="_x0000_s24581" name="Ecuación" r:id="rId6" imgW="2514600" imgH="203040" progId="Equation.3">
              <p:embed/>
            </p:oleObj>
          </a:graphicData>
        </a:graphic>
      </p:graphicFrame>
      <p:graphicFrame>
        <p:nvGraphicFramePr>
          <p:cNvPr id="14365" name="Object 29"/>
          <p:cNvGraphicFramePr>
            <a:graphicFrameLocks noChangeAspect="1"/>
          </p:cNvGraphicFramePr>
          <p:nvPr/>
        </p:nvGraphicFramePr>
        <p:xfrm>
          <a:off x="4138613" y="4498975"/>
          <a:ext cx="4929187" cy="377825"/>
        </p:xfrm>
        <a:graphic>
          <a:graphicData uri="http://schemas.openxmlformats.org/presentationml/2006/ole">
            <p:oleObj spid="_x0000_s24582" name="Ecuación" r:id="rId7" imgW="2984400" imgH="228600" progId="Equation.3">
              <p:embed/>
            </p:oleObj>
          </a:graphicData>
        </a:graphic>
      </p:graphicFrame>
      <p:graphicFrame>
        <p:nvGraphicFramePr>
          <p:cNvPr id="14366" name="Object 30"/>
          <p:cNvGraphicFramePr>
            <a:graphicFrameLocks noChangeAspect="1"/>
          </p:cNvGraphicFramePr>
          <p:nvPr/>
        </p:nvGraphicFramePr>
        <p:xfrm>
          <a:off x="4114800" y="5229225"/>
          <a:ext cx="4676775" cy="714375"/>
        </p:xfrm>
        <a:graphic>
          <a:graphicData uri="http://schemas.openxmlformats.org/presentationml/2006/ole">
            <p:oleObj spid="_x0000_s24583" name="Ecuación" r:id="rId8" imgW="28317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1" grpId="0" animBg="1"/>
      <p:bldP spid="1434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33400" y="152400"/>
            <a:ext cx="828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200">
                <a:solidFill>
                  <a:srgbClr val="333399"/>
                </a:solidFill>
                <a:latin typeface="Arial Black" pitchFamily="34" charset="0"/>
              </a:rPr>
              <a:t>EVALUACION FUNDACION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371600" y="18288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219200" y="1524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 dirty="0" smtClean="0">
                <a:latin typeface="Tahoma" pitchFamily="34" charset="0"/>
              </a:rPr>
              <a:t>750 </a:t>
            </a:r>
            <a:r>
              <a:rPr lang="es-ES" sz="1800" b="0" dirty="0">
                <a:latin typeface="Tahoma" pitchFamily="34" charset="0"/>
              </a:rPr>
              <a:t>kg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 rot="5400000">
            <a:off x="2494672" y="13716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971800" y="1066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 dirty="0" smtClean="0">
                <a:latin typeface="Tahoma" pitchFamily="34" charset="0"/>
              </a:rPr>
              <a:t>5000 </a:t>
            </a:r>
            <a:r>
              <a:rPr lang="es-ES" sz="1800" b="0" dirty="0">
                <a:latin typeface="Tahoma" pitchFamily="34" charset="0"/>
              </a:rPr>
              <a:t>kg</a:t>
            </a:r>
          </a:p>
        </p:txBody>
      </p:sp>
      <p:sp>
        <p:nvSpPr>
          <p:cNvPr id="14343" name="Rectangle 7" descr="Horizontal clara"/>
          <p:cNvSpPr>
            <a:spLocks noChangeArrowheads="1"/>
          </p:cNvSpPr>
          <p:nvPr/>
        </p:nvSpPr>
        <p:spPr bwMode="auto">
          <a:xfrm>
            <a:off x="2875672" y="1981200"/>
            <a:ext cx="152400" cy="1828800"/>
          </a:xfrm>
          <a:prstGeom prst="rect">
            <a:avLst/>
          </a:prstGeom>
          <a:pattFill prst="ltHorz">
            <a:fgClr>
              <a:srgbClr val="3366FF"/>
            </a:fgClr>
            <a:bgClr>
              <a:schemeClr val="bg1"/>
            </a:bgClr>
          </a:patt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1600200" y="3810000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CL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2590800" y="3810000"/>
            <a:ext cx="685800" cy="533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2590800" y="4343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2362200" y="45720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32766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286000" y="4572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 dirty="0" smtClean="0">
                <a:latin typeface="Tahoma" pitchFamily="34" charset="0"/>
              </a:rPr>
              <a:t>X </a:t>
            </a:r>
            <a:r>
              <a:rPr lang="es-ES" sz="1800" b="0" dirty="0">
                <a:latin typeface="Tahoma" pitchFamily="34" charset="0"/>
              </a:rPr>
              <a:t>m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762000" y="3886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 dirty="0">
                <a:latin typeface="Tahoma" pitchFamily="34" charset="0"/>
              </a:rPr>
              <a:t>0,80 m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1676400" y="1828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H="1">
            <a:off x="1524000" y="1981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H="1">
            <a:off x="1524000" y="4343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762000" y="2667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 dirty="0">
                <a:latin typeface="Tahoma" pitchFamily="34" charset="0"/>
              </a:rPr>
              <a:t>2,50 m</a:t>
            </a: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2590800" y="5029200"/>
            <a:ext cx="685800" cy="6096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flipH="1">
            <a:off x="15240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 flipH="1">
            <a:off x="1524000" y="563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1676400" y="4876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685800" y="5181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 dirty="0" smtClean="0">
                <a:latin typeface="Tahoma" pitchFamily="34" charset="0"/>
              </a:rPr>
              <a:t>X </a:t>
            </a:r>
            <a:r>
              <a:rPr lang="es-ES" sz="1800" b="0" dirty="0">
                <a:latin typeface="Tahoma" pitchFamily="34" charset="0"/>
              </a:rPr>
              <a:t>m</a:t>
            </a:r>
          </a:p>
        </p:txBody>
      </p:sp>
      <p:sp>
        <p:nvSpPr>
          <p:cNvPr id="14360" name="Rectangle 24" descr="Diagonal hacia arriba oscura"/>
          <p:cNvSpPr>
            <a:spLocks noChangeArrowheads="1"/>
          </p:cNvSpPr>
          <p:nvPr/>
        </p:nvSpPr>
        <p:spPr bwMode="auto">
          <a:xfrm>
            <a:off x="2853396" y="5257800"/>
            <a:ext cx="152400" cy="152400"/>
          </a:xfrm>
          <a:prstGeom prst="rect">
            <a:avLst/>
          </a:prstGeom>
          <a:pattFill prst="dkUpDiag">
            <a:fgClr>
              <a:srgbClr val="3366FF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14367" name="Object 31"/>
          <p:cNvGraphicFramePr>
            <a:graphicFrameLocks noChangeAspect="1"/>
          </p:cNvGraphicFramePr>
          <p:nvPr/>
        </p:nvGraphicFramePr>
        <p:xfrm>
          <a:off x="5105400" y="4419600"/>
          <a:ext cx="1681163" cy="685800"/>
        </p:xfrm>
        <a:graphic>
          <a:graphicData uri="http://schemas.openxmlformats.org/presentationml/2006/ole">
            <p:oleObj spid="_x0000_s14367" name="Ecuación" r:id="rId3" imgW="927000" imgH="457200" progId="Equation.3">
              <p:embed/>
            </p:oleObj>
          </a:graphicData>
        </a:graphic>
      </p:graphicFrame>
      <p:graphicFrame>
        <p:nvGraphicFramePr>
          <p:cNvPr id="14368" name="Object 32"/>
          <p:cNvGraphicFramePr>
            <a:graphicFrameLocks noChangeAspect="1"/>
          </p:cNvGraphicFramePr>
          <p:nvPr/>
        </p:nvGraphicFramePr>
        <p:xfrm>
          <a:off x="5105400" y="1447800"/>
          <a:ext cx="1425575" cy="669925"/>
        </p:xfrm>
        <a:graphic>
          <a:graphicData uri="http://schemas.openxmlformats.org/presentationml/2006/ole">
            <p:oleObj spid="_x0000_s14368" name="Ecuación" r:id="rId4" imgW="863280" imgH="406080" progId="Equation.3">
              <p:embed/>
            </p:oleObj>
          </a:graphicData>
        </a:graphic>
      </p:graphicFrame>
      <p:graphicFrame>
        <p:nvGraphicFramePr>
          <p:cNvPr id="14369" name="Object 33"/>
          <p:cNvGraphicFramePr>
            <a:graphicFrameLocks noChangeAspect="1"/>
          </p:cNvGraphicFramePr>
          <p:nvPr/>
        </p:nvGraphicFramePr>
        <p:xfrm>
          <a:off x="5146675" y="3221038"/>
          <a:ext cx="1720850" cy="692150"/>
        </p:xfrm>
        <a:graphic>
          <a:graphicData uri="http://schemas.openxmlformats.org/presentationml/2006/ole">
            <p:oleObj spid="_x0000_s14369" name="Ecuación" r:id="rId5" imgW="10411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1" grpId="0" animBg="1"/>
      <p:bldP spid="1434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33400" y="152400"/>
            <a:ext cx="828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200">
                <a:solidFill>
                  <a:srgbClr val="333399"/>
                </a:solidFill>
                <a:latin typeface="Arial Black" pitchFamily="34" charset="0"/>
              </a:rPr>
              <a:t>EVALUACION FUNDACION</a:t>
            </a: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1371600" y="18288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219200" y="1524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450 kg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 rot="5400000">
            <a:off x="2438400" y="13716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971800" y="1066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1500 kg</a:t>
            </a:r>
          </a:p>
        </p:txBody>
      </p:sp>
      <p:sp>
        <p:nvSpPr>
          <p:cNvPr id="15367" name="Rectangle 7" descr="Horizontal clara"/>
          <p:cNvSpPr>
            <a:spLocks noChangeArrowheads="1"/>
          </p:cNvSpPr>
          <p:nvPr/>
        </p:nvSpPr>
        <p:spPr bwMode="auto">
          <a:xfrm>
            <a:off x="2286000" y="1981200"/>
            <a:ext cx="1219200" cy="1828800"/>
          </a:xfrm>
          <a:prstGeom prst="rect">
            <a:avLst/>
          </a:prstGeom>
          <a:pattFill prst="ltHorz">
            <a:fgClr>
              <a:srgbClr val="3366FF"/>
            </a:fgClr>
            <a:bgClr>
              <a:schemeClr val="bg1"/>
            </a:bgClr>
          </a:patt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600200" y="3810000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CL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1905000" y="3810000"/>
            <a:ext cx="2057400" cy="533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19050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1752600" y="45720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39624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2286000" y="4572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2,50 m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762000" y="3886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0,80 m</a:t>
            </a:r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>
            <a:off x="1676400" y="1828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 flipH="1">
            <a:off x="1524000" y="1981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 flipH="1">
            <a:off x="1524000" y="4343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762000" y="2667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2,50 m</a:t>
            </a: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1905000" y="5029200"/>
            <a:ext cx="2057400" cy="6096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 flipH="1">
            <a:off x="15240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 flipH="1">
            <a:off x="1524000" y="563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>
            <a:off x="1676400" y="4876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685800" y="5181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0,40 m</a:t>
            </a:r>
          </a:p>
        </p:txBody>
      </p:sp>
      <p:sp>
        <p:nvSpPr>
          <p:cNvPr id="15384" name="Rectangle 24" descr="Diagonal hacia arriba oscura"/>
          <p:cNvSpPr>
            <a:spLocks noChangeArrowheads="1"/>
          </p:cNvSpPr>
          <p:nvPr/>
        </p:nvSpPr>
        <p:spPr bwMode="auto">
          <a:xfrm>
            <a:off x="2286000" y="5257800"/>
            <a:ext cx="1295400" cy="152400"/>
          </a:xfrm>
          <a:prstGeom prst="rect">
            <a:avLst/>
          </a:prstGeom>
          <a:pattFill prst="dkUpDiag">
            <a:fgClr>
              <a:srgbClr val="3366FF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15385" name="Object 25"/>
          <p:cNvGraphicFramePr>
            <a:graphicFrameLocks noChangeAspect="1"/>
          </p:cNvGraphicFramePr>
          <p:nvPr/>
        </p:nvGraphicFramePr>
        <p:xfrm>
          <a:off x="4524375" y="1371600"/>
          <a:ext cx="1425575" cy="669925"/>
        </p:xfrm>
        <a:graphic>
          <a:graphicData uri="http://schemas.openxmlformats.org/presentationml/2006/ole">
            <p:oleObj spid="_x0000_s15385" name="Ecuación" r:id="rId3" imgW="863280" imgH="406080" progId="Equation.3">
              <p:embed/>
            </p:oleObj>
          </a:graphicData>
        </a:graphic>
      </p:graphicFrame>
      <p:graphicFrame>
        <p:nvGraphicFramePr>
          <p:cNvPr id="15386" name="Object 26"/>
          <p:cNvGraphicFramePr>
            <a:graphicFrameLocks noChangeAspect="1"/>
          </p:cNvGraphicFramePr>
          <p:nvPr/>
        </p:nvGraphicFramePr>
        <p:xfrm>
          <a:off x="4508500" y="3159125"/>
          <a:ext cx="3797300" cy="420688"/>
        </p:xfrm>
        <a:graphic>
          <a:graphicData uri="http://schemas.openxmlformats.org/presentationml/2006/ole">
            <p:oleObj spid="_x0000_s15386" name="Ecuación" r:id="rId4" imgW="2298600" imgH="253800" progId="Equation.3">
              <p:embed/>
            </p:oleObj>
          </a:graphicData>
        </a:graphic>
      </p:graphicFrame>
      <p:graphicFrame>
        <p:nvGraphicFramePr>
          <p:cNvPr id="15387" name="Object 27"/>
          <p:cNvGraphicFramePr>
            <a:graphicFrameLocks noChangeAspect="1"/>
          </p:cNvGraphicFramePr>
          <p:nvPr/>
        </p:nvGraphicFramePr>
        <p:xfrm>
          <a:off x="4513263" y="2209800"/>
          <a:ext cx="3668712" cy="669925"/>
        </p:xfrm>
        <a:graphic>
          <a:graphicData uri="http://schemas.openxmlformats.org/presentationml/2006/ole">
            <p:oleObj spid="_x0000_s15387" name="Ecuación" r:id="rId5" imgW="2222280" imgH="406080" progId="Equation.3">
              <p:embed/>
            </p:oleObj>
          </a:graphicData>
        </a:graphic>
      </p:graphicFrame>
      <p:graphicFrame>
        <p:nvGraphicFramePr>
          <p:cNvPr id="15388" name="Object 28"/>
          <p:cNvGraphicFramePr>
            <a:graphicFrameLocks noChangeAspect="1"/>
          </p:cNvGraphicFramePr>
          <p:nvPr/>
        </p:nvGraphicFramePr>
        <p:xfrm>
          <a:off x="4545013" y="3810000"/>
          <a:ext cx="2160587" cy="420688"/>
        </p:xfrm>
        <a:graphic>
          <a:graphicData uri="http://schemas.openxmlformats.org/presentationml/2006/ole">
            <p:oleObj spid="_x0000_s15388" name="Ecuación" r:id="rId6" imgW="1307880" imgH="253800" progId="Equation.3">
              <p:embed/>
            </p:oleObj>
          </a:graphicData>
        </a:graphic>
      </p:graphicFrame>
      <p:graphicFrame>
        <p:nvGraphicFramePr>
          <p:cNvPr id="15389" name="Object 29"/>
          <p:cNvGraphicFramePr>
            <a:graphicFrameLocks noChangeAspect="1"/>
          </p:cNvGraphicFramePr>
          <p:nvPr/>
        </p:nvGraphicFramePr>
        <p:xfrm>
          <a:off x="4529138" y="4343400"/>
          <a:ext cx="2328862" cy="420688"/>
        </p:xfrm>
        <a:graphic>
          <a:graphicData uri="http://schemas.openxmlformats.org/presentationml/2006/ole">
            <p:oleObj spid="_x0000_s15389" name="Ecuación" r:id="rId7" imgW="1409400" imgH="253800" progId="Equation.3">
              <p:embed/>
            </p:oleObj>
          </a:graphicData>
        </a:graphic>
      </p:graphicFrame>
      <p:sp>
        <p:nvSpPr>
          <p:cNvPr id="15390" name="Line 30"/>
          <p:cNvSpPr>
            <a:spLocks noChangeShapeType="1"/>
          </p:cNvSpPr>
          <p:nvPr/>
        </p:nvSpPr>
        <p:spPr bwMode="auto">
          <a:xfrm>
            <a:off x="5181600" y="57912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91" name="AutoShape 31" descr="Vertical oscura"/>
          <p:cNvSpPr>
            <a:spLocks noChangeArrowheads="1"/>
          </p:cNvSpPr>
          <p:nvPr/>
        </p:nvSpPr>
        <p:spPr bwMode="auto">
          <a:xfrm rot="10800000">
            <a:off x="5867400" y="5791200"/>
            <a:ext cx="1981200" cy="685800"/>
          </a:xfrm>
          <a:prstGeom prst="rtTriangle">
            <a:avLst/>
          </a:prstGeom>
          <a:pattFill prst="dkVert">
            <a:fgClr>
              <a:srgbClr val="3366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92" name="AutoShape 32" descr="Vertical oscura"/>
          <p:cNvSpPr>
            <a:spLocks noChangeArrowheads="1"/>
          </p:cNvSpPr>
          <p:nvPr/>
        </p:nvSpPr>
        <p:spPr bwMode="auto">
          <a:xfrm>
            <a:off x="5181600" y="5562600"/>
            <a:ext cx="685800" cy="228600"/>
          </a:xfrm>
          <a:prstGeom prst="rtTriangle">
            <a:avLst/>
          </a:prstGeom>
          <a:pattFill prst="dkVert">
            <a:fgClr>
              <a:srgbClr val="FF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4343400" y="54244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0,05</a:t>
            </a: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7543800" y="5943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0,67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5" grpId="0" animBg="1"/>
      <p:bldP spid="1536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33400" y="152400"/>
            <a:ext cx="828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200">
                <a:solidFill>
                  <a:srgbClr val="333399"/>
                </a:solidFill>
                <a:latin typeface="Arial Black" pitchFamily="34" charset="0"/>
              </a:rPr>
              <a:t>EVALUACION FUNDACION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371600" y="18288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219200" y="1524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450 kg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 rot="5400000">
            <a:off x="2438400" y="13716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971800" y="1066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1500 kg</a:t>
            </a:r>
          </a:p>
        </p:txBody>
      </p:sp>
      <p:sp>
        <p:nvSpPr>
          <p:cNvPr id="16391" name="Rectangle 7" descr="Horizontal clara"/>
          <p:cNvSpPr>
            <a:spLocks noChangeArrowheads="1"/>
          </p:cNvSpPr>
          <p:nvPr/>
        </p:nvSpPr>
        <p:spPr bwMode="auto">
          <a:xfrm>
            <a:off x="2286000" y="1981200"/>
            <a:ext cx="1219200" cy="1828800"/>
          </a:xfrm>
          <a:prstGeom prst="rect">
            <a:avLst/>
          </a:prstGeom>
          <a:pattFill prst="ltHorz">
            <a:fgClr>
              <a:srgbClr val="3366FF"/>
            </a:fgClr>
            <a:bgClr>
              <a:schemeClr val="bg1"/>
            </a:bgClr>
          </a:patt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1600200" y="3810000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CL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905000" y="3810000"/>
            <a:ext cx="2057400" cy="533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19050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1752600" y="45720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39624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286000" y="4572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2,50 m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762000" y="3886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0,80 m</a:t>
            </a:r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>
            <a:off x="1676400" y="1828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H="1">
            <a:off x="1524000" y="1981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 flipH="1">
            <a:off x="1524000" y="4343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762000" y="2667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2,50 m</a:t>
            </a:r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1905000" y="5029200"/>
            <a:ext cx="2057400" cy="6096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 flipH="1">
            <a:off x="15240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 flipH="1">
            <a:off x="1524000" y="563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>
            <a:off x="1676400" y="4876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685800" y="5181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0,40 m</a:t>
            </a:r>
          </a:p>
        </p:txBody>
      </p:sp>
      <p:sp>
        <p:nvSpPr>
          <p:cNvPr id="16408" name="Rectangle 24" descr="Diagonal hacia arriba oscura"/>
          <p:cNvSpPr>
            <a:spLocks noChangeArrowheads="1"/>
          </p:cNvSpPr>
          <p:nvPr/>
        </p:nvSpPr>
        <p:spPr bwMode="auto">
          <a:xfrm>
            <a:off x="2286000" y="5257800"/>
            <a:ext cx="1295400" cy="152400"/>
          </a:xfrm>
          <a:prstGeom prst="rect">
            <a:avLst/>
          </a:prstGeom>
          <a:pattFill prst="dkUpDiag">
            <a:fgClr>
              <a:srgbClr val="3366FF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>
            <a:off x="5181600" y="57912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410" name="AutoShape 26" descr="Vertical oscura"/>
          <p:cNvSpPr>
            <a:spLocks noChangeArrowheads="1"/>
          </p:cNvSpPr>
          <p:nvPr/>
        </p:nvSpPr>
        <p:spPr bwMode="auto">
          <a:xfrm rot="10800000">
            <a:off x="5867400" y="5791200"/>
            <a:ext cx="1981200" cy="685800"/>
          </a:xfrm>
          <a:prstGeom prst="rtTriangle">
            <a:avLst/>
          </a:prstGeom>
          <a:pattFill prst="dkVert">
            <a:fgClr>
              <a:srgbClr val="3366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411" name="AutoShape 27" descr="Vertical oscura"/>
          <p:cNvSpPr>
            <a:spLocks noChangeArrowheads="1"/>
          </p:cNvSpPr>
          <p:nvPr/>
        </p:nvSpPr>
        <p:spPr bwMode="auto">
          <a:xfrm>
            <a:off x="5181600" y="5562600"/>
            <a:ext cx="685800" cy="228600"/>
          </a:xfrm>
          <a:prstGeom prst="rtTriangle">
            <a:avLst/>
          </a:prstGeom>
          <a:pattFill prst="dkVert">
            <a:fgClr>
              <a:srgbClr val="FF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4343400" y="54244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0,05</a:t>
            </a:r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7543800" y="5943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0,67</a:t>
            </a:r>
          </a:p>
        </p:txBody>
      </p:sp>
      <p:grpSp>
        <p:nvGrpSpPr>
          <p:cNvPr id="16414" name="Group 30"/>
          <p:cNvGrpSpPr>
            <a:grpSpLocks/>
          </p:cNvGrpSpPr>
          <p:nvPr/>
        </p:nvGrpSpPr>
        <p:grpSpPr bwMode="auto">
          <a:xfrm>
            <a:off x="5029200" y="4876800"/>
            <a:ext cx="2971800" cy="914400"/>
            <a:chOff x="3168" y="2880"/>
            <a:chExt cx="1872" cy="576"/>
          </a:xfrm>
        </p:grpSpPr>
        <p:sp>
          <p:nvSpPr>
            <p:cNvPr id="16415" name="Line 31"/>
            <p:cNvSpPr>
              <a:spLocks noChangeShapeType="1"/>
            </p:cNvSpPr>
            <p:nvPr/>
          </p:nvSpPr>
          <p:spPr bwMode="auto">
            <a:xfrm flipV="1">
              <a:off x="3696" y="2880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416" name="Line 32"/>
            <p:cNvSpPr>
              <a:spLocks noChangeShapeType="1"/>
            </p:cNvSpPr>
            <p:nvPr/>
          </p:nvSpPr>
          <p:spPr bwMode="auto">
            <a:xfrm flipV="1">
              <a:off x="3264" y="288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417" name="Line 33"/>
            <p:cNvSpPr>
              <a:spLocks noChangeShapeType="1"/>
            </p:cNvSpPr>
            <p:nvPr/>
          </p:nvSpPr>
          <p:spPr bwMode="auto">
            <a:xfrm flipV="1">
              <a:off x="4944" y="2880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418" name="Line 34"/>
            <p:cNvSpPr>
              <a:spLocks noChangeShapeType="1"/>
            </p:cNvSpPr>
            <p:nvPr/>
          </p:nvSpPr>
          <p:spPr bwMode="auto">
            <a:xfrm flipH="1" flipV="1">
              <a:off x="3168" y="3120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419" name="Text Box 35"/>
            <p:cNvSpPr txBox="1">
              <a:spLocks noChangeArrowheads="1"/>
            </p:cNvSpPr>
            <p:nvPr/>
          </p:nvSpPr>
          <p:spPr bwMode="auto">
            <a:xfrm>
              <a:off x="3168" y="2880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0">
                  <a:latin typeface="Tahoma" pitchFamily="34" charset="0"/>
                </a:rPr>
                <a:t>250-X</a:t>
              </a:r>
            </a:p>
          </p:txBody>
        </p:sp>
        <p:sp>
          <p:nvSpPr>
            <p:cNvPr id="16420" name="Text Box 36"/>
            <p:cNvSpPr txBox="1">
              <a:spLocks noChangeArrowheads="1"/>
            </p:cNvSpPr>
            <p:nvPr/>
          </p:nvSpPr>
          <p:spPr bwMode="auto">
            <a:xfrm>
              <a:off x="4032" y="2880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0">
                  <a:latin typeface="Tahoma" pitchFamily="34" charset="0"/>
                </a:rPr>
                <a:t>X</a:t>
              </a:r>
            </a:p>
          </p:txBody>
        </p:sp>
      </p:grpSp>
      <p:graphicFrame>
        <p:nvGraphicFramePr>
          <p:cNvPr id="16421" name="Object 37"/>
          <p:cNvGraphicFramePr>
            <a:graphicFrameLocks noChangeAspect="1"/>
          </p:cNvGraphicFramePr>
          <p:nvPr/>
        </p:nvGraphicFramePr>
        <p:xfrm>
          <a:off x="4686300" y="1357313"/>
          <a:ext cx="1928813" cy="709612"/>
        </p:xfrm>
        <a:graphic>
          <a:graphicData uri="http://schemas.openxmlformats.org/presentationml/2006/ole">
            <p:oleObj spid="_x0000_s16421" name="Ecuación" r:id="rId3" imgW="1168200" imgH="431640" progId="Equation.3">
              <p:embed/>
            </p:oleObj>
          </a:graphicData>
        </a:graphic>
      </p:graphicFrame>
      <p:graphicFrame>
        <p:nvGraphicFramePr>
          <p:cNvPr id="16422" name="Object 38"/>
          <p:cNvGraphicFramePr>
            <a:graphicFrameLocks noChangeAspect="1"/>
          </p:cNvGraphicFramePr>
          <p:nvPr/>
        </p:nvGraphicFramePr>
        <p:xfrm>
          <a:off x="4800600" y="2270125"/>
          <a:ext cx="1803400" cy="396875"/>
        </p:xfrm>
        <a:graphic>
          <a:graphicData uri="http://schemas.openxmlformats.org/presentationml/2006/ole">
            <p:oleObj spid="_x0000_s16422" name="Ecuación" r:id="rId4" imgW="10918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9" grpId="0" animBg="1"/>
      <p:bldP spid="1639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33400" y="152400"/>
            <a:ext cx="828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200">
                <a:solidFill>
                  <a:srgbClr val="333399"/>
                </a:solidFill>
                <a:latin typeface="Arial Black" pitchFamily="34" charset="0"/>
              </a:rPr>
              <a:t>EVALUACION FUNDACION</a:t>
            </a: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1371600" y="18288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219200" y="1524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450 kg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 rot="5400000">
            <a:off x="2438400" y="13716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971800" y="1066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1500 kg</a:t>
            </a:r>
          </a:p>
        </p:txBody>
      </p:sp>
      <p:sp>
        <p:nvSpPr>
          <p:cNvPr id="17415" name="Rectangle 7" descr="Horizontal clara"/>
          <p:cNvSpPr>
            <a:spLocks noChangeArrowheads="1"/>
          </p:cNvSpPr>
          <p:nvPr/>
        </p:nvSpPr>
        <p:spPr bwMode="auto">
          <a:xfrm>
            <a:off x="2286000" y="1981200"/>
            <a:ext cx="1219200" cy="1828800"/>
          </a:xfrm>
          <a:prstGeom prst="rect">
            <a:avLst/>
          </a:prstGeom>
          <a:pattFill prst="ltHorz">
            <a:fgClr>
              <a:srgbClr val="3366FF"/>
            </a:fgClr>
            <a:bgClr>
              <a:schemeClr val="bg1"/>
            </a:bgClr>
          </a:patt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1600200" y="3810000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CL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905000" y="3810000"/>
            <a:ext cx="2057400" cy="533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19050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1752600" y="45720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39624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2286000" y="4572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2,50 m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762000" y="3886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0,80 m</a:t>
            </a: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676400" y="1828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 flipH="1">
            <a:off x="1524000" y="1981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 flipH="1">
            <a:off x="1524000" y="4343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762000" y="2667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2,50 m</a:t>
            </a:r>
          </a:p>
        </p:txBody>
      </p:sp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1905000" y="5029200"/>
            <a:ext cx="2057400" cy="6096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 flipH="1">
            <a:off x="15240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 flipH="1">
            <a:off x="1524000" y="563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30" name="Line 22"/>
          <p:cNvSpPr>
            <a:spLocks noChangeShapeType="1"/>
          </p:cNvSpPr>
          <p:nvPr/>
        </p:nvSpPr>
        <p:spPr bwMode="auto">
          <a:xfrm>
            <a:off x="1676400" y="4876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685800" y="5181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0,40 m</a:t>
            </a:r>
          </a:p>
        </p:txBody>
      </p:sp>
      <p:sp>
        <p:nvSpPr>
          <p:cNvPr id="17432" name="Rectangle 24" descr="Diagonal hacia arriba oscura"/>
          <p:cNvSpPr>
            <a:spLocks noChangeArrowheads="1"/>
          </p:cNvSpPr>
          <p:nvPr/>
        </p:nvSpPr>
        <p:spPr bwMode="auto">
          <a:xfrm>
            <a:off x="2286000" y="5257800"/>
            <a:ext cx="1295400" cy="152400"/>
          </a:xfrm>
          <a:prstGeom prst="rect">
            <a:avLst/>
          </a:prstGeom>
          <a:pattFill prst="dkUpDiag">
            <a:fgClr>
              <a:srgbClr val="3366FF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33" name="Line 25"/>
          <p:cNvSpPr>
            <a:spLocks noChangeShapeType="1"/>
          </p:cNvSpPr>
          <p:nvPr/>
        </p:nvSpPr>
        <p:spPr bwMode="auto">
          <a:xfrm>
            <a:off x="5181600" y="57912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34" name="AutoShape 26" descr="Vertical oscura"/>
          <p:cNvSpPr>
            <a:spLocks noChangeArrowheads="1"/>
          </p:cNvSpPr>
          <p:nvPr/>
        </p:nvSpPr>
        <p:spPr bwMode="auto">
          <a:xfrm rot="10800000">
            <a:off x="5867400" y="5791200"/>
            <a:ext cx="1981200" cy="685800"/>
          </a:xfrm>
          <a:prstGeom prst="rtTriangle">
            <a:avLst/>
          </a:prstGeom>
          <a:pattFill prst="dkVert">
            <a:fgClr>
              <a:srgbClr val="3366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35" name="AutoShape 27" descr="Vertical oscura"/>
          <p:cNvSpPr>
            <a:spLocks noChangeArrowheads="1"/>
          </p:cNvSpPr>
          <p:nvPr/>
        </p:nvSpPr>
        <p:spPr bwMode="auto">
          <a:xfrm>
            <a:off x="5181600" y="5562600"/>
            <a:ext cx="685800" cy="228600"/>
          </a:xfrm>
          <a:prstGeom prst="rtTriangle">
            <a:avLst/>
          </a:prstGeom>
          <a:pattFill prst="dkVert">
            <a:fgClr>
              <a:srgbClr val="FF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4343400" y="54244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0,05</a:t>
            </a:r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7543800" y="5943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0,67</a:t>
            </a:r>
          </a:p>
        </p:txBody>
      </p:sp>
      <p:grpSp>
        <p:nvGrpSpPr>
          <p:cNvPr id="17438" name="Group 30"/>
          <p:cNvGrpSpPr>
            <a:grpSpLocks/>
          </p:cNvGrpSpPr>
          <p:nvPr/>
        </p:nvGrpSpPr>
        <p:grpSpPr bwMode="auto">
          <a:xfrm>
            <a:off x="5029200" y="4876800"/>
            <a:ext cx="2971800" cy="914400"/>
            <a:chOff x="3168" y="2880"/>
            <a:chExt cx="1872" cy="576"/>
          </a:xfrm>
        </p:grpSpPr>
        <p:sp>
          <p:nvSpPr>
            <p:cNvPr id="17439" name="Line 31"/>
            <p:cNvSpPr>
              <a:spLocks noChangeShapeType="1"/>
            </p:cNvSpPr>
            <p:nvPr/>
          </p:nvSpPr>
          <p:spPr bwMode="auto">
            <a:xfrm flipV="1">
              <a:off x="3696" y="2880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440" name="Line 32"/>
            <p:cNvSpPr>
              <a:spLocks noChangeShapeType="1"/>
            </p:cNvSpPr>
            <p:nvPr/>
          </p:nvSpPr>
          <p:spPr bwMode="auto">
            <a:xfrm flipV="1">
              <a:off x="3264" y="288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441" name="Line 33"/>
            <p:cNvSpPr>
              <a:spLocks noChangeShapeType="1"/>
            </p:cNvSpPr>
            <p:nvPr/>
          </p:nvSpPr>
          <p:spPr bwMode="auto">
            <a:xfrm flipV="1">
              <a:off x="4944" y="2880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442" name="Line 34"/>
            <p:cNvSpPr>
              <a:spLocks noChangeShapeType="1"/>
            </p:cNvSpPr>
            <p:nvPr/>
          </p:nvSpPr>
          <p:spPr bwMode="auto">
            <a:xfrm flipH="1" flipV="1">
              <a:off x="3168" y="3120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443" name="Text Box 35"/>
            <p:cNvSpPr txBox="1">
              <a:spLocks noChangeArrowheads="1"/>
            </p:cNvSpPr>
            <p:nvPr/>
          </p:nvSpPr>
          <p:spPr bwMode="auto">
            <a:xfrm>
              <a:off x="3168" y="2880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0">
                  <a:latin typeface="Tahoma" pitchFamily="34" charset="0"/>
                </a:rPr>
                <a:t>250-X</a:t>
              </a:r>
            </a:p>
          </p:txBody>
        </p:sp>
        <p:sp>
          <p:nvSpPr>
            <p:cNvPr id="17444" name="Text Box 36"/>
            <p:cNvSpPr txBox="1">
              <a:spLocks noChangeArrowheads="1"/>
            </p:cNvSpPr>
            <p:nvPr/>
          </p:nvSpPr>
          <p:spPr bwMode="auto">
            <a:xfrm>
              <a:off x="4032" y="2880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0">
                  <a:latin typeface="Tahoma" pitchFamily="34" charset="0"/>
                </a:rPr>
                <a:t>X</a:t>
              </a:r>
            </a:p>
          </p:txBody>
        </p:sp>
      </p:grpSp>
      <p:grpSp>
        <p:nvGrpSpPr>
          <p:cNvPr id="17445" name="Group 37"/>
          <p:cNvGrpSpPr>
            <a:grpSpLocks/>
          </p:cNvGrpSpPr>
          <p:nvPr/>
        </p:nvGrpSpPr>
        <p:grpSpPr bwMode="auto">
          <a:xfrm>
            <a:off x="5181600" y="914400"/>
            <a:ext cx="2590800" cy="3505200"/>
            <a:chOff x="3264" y="576"/>
            <a:chExt cx="1632" cy="2208"/>
          </a:xfrm>
        </p:grpSpPr>
        <p:sp>
          <p:nvSpPr>
            <p:cNvPr id="17446" name="Rectangle 38" descr="Horizontal clara"/>
            <p:cNvSpPr>
              <a:spLocks noChangeArrowheads="1"/>
            </p:cNvSpPr>
            <p:nvPr/>
          </p:nvSpPr>
          <p:spPr bwMode="auto">
            <a:xfrm>
              <a:off x="3696" y="960"/>
              <a:ext cx="768" cy="384"/>
            </a:xfrm>
            <a:prstGeom prst="rect">
              <a:avLst/>
            </a:prstGeom>
            <a:pattFill prst="ltHorz">
              <a:fgClr>
                <a:srgbClr val="3366FF"/>
              </a:fgClr>
              <a:bgClr>
                <a:schemeClr val="bg1"/>
              </a:bgClr>
            </a:patt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447" name="Rectangle 39"/>
            <p:cNvSpPr>
              <a:spLocks noChangeArrowheads="1"/>
            </p:cNvSpPr>
            <p:nvPr/>
          </p:nvSpPr>
          <p:spPr bwMode="auto">
            <a:xfrm>
              <a:off x="3456" y="1344"/>
              <a:ext cx="1248" cy="38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448" name="Line 40"/>
            <p:cNvSpPr>
              <a:spLocks noChangeShapeType="1"/>
            </p:cNvSpPr>
            <p:nvPr/>
          </p:nvSpPr>
          <p:spPr bwMode="auto">
            <a:xfrm>
              <a:off x="3264" y="1344"/>
              <a:ext cx="16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7449" name="Line 41"/>
            <p:cNvSpPr>
              <a:spLocks noChangeShapeType="1"/>
            </p:cNvSpPr>
            <p:nvPr/>
          </p:nvSpPr>
          <p:spPr bwMode="auto">
            <a:xfrm flipV="1">
              <a:off x="3696" y="96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7450" name="Line 42"/>
            <p:cNvSpPr>
              <a:spLocks noChangeShapeType="1"/>
            </p:cNvSpPr>
            <p:nvPr/>
          </p:nvSpPr>
          <p:spPr bwMode="auto">
            <a:xfrm flipV="1">
              <a:off x="4464" y="96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7451" name="Line 43"/>
            <p:cNvSpPr>
              <a:spLocks noChangeShapeType="1"/>
            </p:cNvSpPr>
            <p:nvPr/>
          </p:nvSpPr>
          <p:spPr bwMode="auto">
            <a:xfrm>
              <a:off x="4080" y="1200"/>
              <a:ext cx="0" cy="15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452" name="AutoShape 44"/>
            <p:cNvSpPr>
              <a:spLocks noChangeArrowheads="1"/>
            </p:cNvSpPr>
            <p:nvPr/>
          </p:nvSpPr>
          <p:spPr bwMode="auto">
            <a:xfrm rot="5400000">
              <a:off x="3744" y="864"/>
              <a:ext cx="672" cy="192"/>
            </a:xfrm>
            <a:prstGeom prst="rightArrow">
              <a:avLst>
                <a:gd name="adj1" fmla="val 50000"/>
                <a:gd name="adj2" fmla="val 8750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453" name="Text Box 45"/>
            <p:cNvSpPr txBox="1">
              <a:spLocks noChangeArrowheads="1"/>
            </p:cNvSpPr>
            <p:nvPr/>
          </p:nvSpPr>
          <p:spPr bwMode="auto">
            <a:xfrm>
              <a:off x="4128" y="576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0">
                  <a:latin typeface="Tahoma" pitchFamily="34" charset="0"/>
                </a:rPr>
                <a:t>N</a:t>
              </a:r>
            </a:p>
          </p:txBody>
        </p:sp>
        <p:sp>
          <p:nvSpPr>
            <p:cNvPr id="17454" name="AutoShape 46"/>
            <p:cNvSpPr>
              <a:spLocks noChangeArrowheads="1"/>
            </p:cNvSpPr>
            <p:nvPr/>
          </p:nvSpPr>
          <p:spPr bwMode="auto">
            <a:xfrm>
              <a:off x="3696" y="912"/>
              <a:ext cx="672" cy="672"/>
            </a:xfrm>
            <a:custGeom>
              <a:avLst/>
              <a:gdLst>
                <a:gd name="G0" fmla="+- -44856 0 0"/>
                <a:gd name="G1" fmla="+- -11796480 0 0"/>
                <a:gd name="G2" fmla="+- -44856 0 -11796480"/>
                <a:gd name="G3" fmla="+- 10800 0 0"/>
                <a:gd name="G4" fmla="+- 0 0 -4485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036 0 0"/>
                <a:gd name="G9" fmla="+- 0 0 -11796480"/>
                <a:gd name="G10" fmla="+- 8036 0 2700"/>
                <a:gd name="G11" fmla="cos G10 -44856"/>
                <a:gd name="G12" fmla="sin G10 -44856"/>
                <a:gd name="G13" fmla="cos 13500 -44856"/>
                <a:gd name="G14" fmla="sin 13500 -44856"/>
                <a:gd name="G15" fmla="+- G11 10800 0"/>
                <a:gd name="G16" fmla="+- G12 10800 0"/>
                <a:gd name="G17" fmla="+- G13 10800 0"/>
                <a:gd name="G18" fmla="+- G14 10800 0"/>
                <a:gd name="G19" fmla="*/ 8036 1 2"/>
                <a:gd name="G20" fmla="+- G19 5400 0"/>
                <a:gd name="G21" fmla="cos G20 -44856"/>
                <a:gd name="G22" fmla="sin G20 -44856"/>
                <a:gd name="G23" fmla="+- G21 10800 0"/>
                <a:gd name="G24" fmla="+- G12 G23 G22"/>
                <a:gd name="G25" fmla="+- G22 G23 G11"/>
                <a:gd name="G26" fmla="cos 10800 -44856"/>
                <a:gd name="G27" fmla="sin 10800 -44856"/>
                <a:gd name="G28" fmla="cos 8036 -44856"/>
                <a:gd name="G29" fmla="sin 8036 -4485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-4485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036 G39"/>
                <a:gd name="G43" fmla="sin 803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735 w 21600"/>
                <a:gd name="T5" fmla="*/ 0 h 21600"/>
                <a:gd name="T6" fmla="*/ 1382 w 21600"/>
                <a:gd name="T7" fmla="*/ 10800 h 21600"/>
                <a:gd name="T8" fmla="*/ 10752 w 21600"/>
                <a:gd name="T9" fmla="*/ 2764 h 21600"/>
                <a:gd name="T10" fmla="*/ 24299 w 21600"/>
                <a:gd name="T11" fmla="*/ 10638 h 21600"/>
                <a:gd name="T12" fmla="*/ 20266 w 21600"/>
                <a:gd name="T13" fmla="*/ 14769 h 21600"/>
                <a:gd name="T14" fmla="*/ 16135 w 21600"/>
                <a:gd name="T15" fmla="*/ 1073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835" y="10704"/>
                  </a:moveTo>
                  <a:cubicBezTo>
                    <a:pt x="18782" y="6303"/>
                    <a:pt x="15200" y="2764"/>
                    <a:pt x="10800" y="2764"/>
                  </a:cubicBezTo>
                  <a:cubicBezTo>
                    <a:pt x="6361" y="2764"/>
                    <a:pt x="2764" y="6361"/>
                    <a:pt x="2764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14" y="0"/>
                    <a:pt x="21528" y="4757"/>
                    <a:pt x="21599" y="10670"/>
                  </a:cubicBezTo>
                  <a:lnTo>
                    <a:pt x="24299" y="10638"/>
                  </a:lnTo>
                  <a:lnTo>
                    <a:pt x="20266" y="14769"/>
                  </a:lnTo>
                  <a:lnTo>
                    <a:pt x="16135" y="10736"/>
                  </a:lnTo>
                  <a:lnTo>
                    <a:pt x="18835" y="1070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455" name="Text Box 47"/>
            <p:cNvSpPr txBox="1">
              <a:spLocks noChangeArrowheads="1"/>
            </p:cNvSpPr>
            <p:nvPr/>
          </p:nvSpPr>
          <p:spPr bwMode="auto">
            <a:xfrm>
              <a:off x="3648" y="768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0">
                  <a:latin typeface="Tahoma" pitchFamily="34" charset="0"/>
                </a:rPr>
                <a:t>M</a:t>
              </a:r>
            </a:p>
          </p:txBody>
        </p:sp>
        <p:grpSp>
          <p:nvGrpSpPr>
            <p:cNvPr id="17456" name="Group 48"/>
            <p:cNvGrpSpPr>
              <a:grpSpLocks/>
            </p:cNvGrpSpPr>
            <p:nvPr/>
          </p:nvGrpSpPr>
          <p:grpSpPr bwMode="auto">
            <a:xfrm>
              <a:off x="4464" y="1680"/>
              <a:ext cx="384" cy="1076"/>
              <a:chOff x="4464" y="1680"/>
              <a:chExt cx="384" cy="1076"/>
            </a:xfrm>
          </p:grpSpPr>
          <p:sp>
            <p:nvSpPr>
              <p:cNvPr id="17457" name="Line 49"/>
              <p:cNvSpPr>
                <a:spLocks noChangeShapeType="1"/>
              </p:cNvSpPr>
              <p:nvPr/>
            </p:nvSpPr>
            <p:spPr bwMode="auto">
              <a:xfrm>
                <a:off x="4704" y="1680"/>
                <a:ext cx="0" cy="9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7458" name="Text Box 50"/>
              <p:cNvSpPr txBox="1">
                <a:spLocks noChangeArrowheads="1"/>
              </p:cNvSpPr>
              <p:nvPr/>
            </p:nvSpPr>
            <p:spPr bwMode="auto">
              <a:xfrm>
                <a:off x="4464" y="2544"/>
                <a:ext cx="38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1600">
                    <a:latin typeface="Tahoma" pitchFamily="34" charset="0"/>
                  </a:rPr>
                  <a:t>X/3</a:t>
                </a:r>
              </a:p>
            </p:txBody>
          </p:sp>
        </p:grpSp>
        <p:grpSp>
          <p:nvGrpSpPr>
            <p:cNvPr id="17459" name="Group 51"/>
            <p:cNvGrpSpPr>
              <a:grpSpLocks/>
            </p:cNvGrpSpPr>
            <p:nvPr/>
          </p:nvGrpSpPr>
          <p:grpSpPr bwMode="auto">
            <a:xfrm>
              <a:off x="3792" y="1420"/>
              <a:ext cx="1008" cy="452"/>
              <a:chOff x="3744" y="1708"/>
              <a:chExt cx="1008" cy="452"/>
            </a:xfrm>
          </p:grpSpPr>
          <p:sp>
            <p:nvSpPr>
              <p:cNvPr id="17460" name="Line 52"/>
              <p:cNvSpPr>
                <a:spLocks noChangeShapeType="1"/>
              </p:cNvSpPr>
              <p:nvPr/>
            </p:nvSpPr>
            <p:spPr bwMode="auto">
              <a:xfrm>
                <a:off x="3888" y="172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7461" name="Line 53"/>
              <p:cNvSpPr>
                <a:spLocks noChangeShapeType="1"/>
              </p:cNvSpPr>
              <p:nvPr/>
            </p:nvSpPr>
            <p:spPr bwMode="auto">
              <a:xfrm>
                <a:off x="3744" y="1872"/>
                <a:ext cx="10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7462" name="Text Box 54"/>
              <p:cNvSpPr txBox="1">
                <a:spLocks noChangeArrowheads="1"/>
              </p:cNvSpPr>
              <p:nvPr/>
            </p:nvSpPr>
            <p:spPr bwMode="auto">
              <a:xfrm>
                <a:off x="4224" y="1708"/>
                <a:ext cx="19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1600">
                    <a:latin typeface="Tahoma" pitchFamily="34" charset="0"/>
                  </a:rPr>
                  <a:t>X</a:t>
                </a:r>
              </a:p>
            </p:txBody>
          </p:sp>
        </p:grpSp>
        <p:sp>
          <p:nvSpPr>
            <p:cNvPr id="17463" name="AutoShape 55" descr="Vertical estrecha"/>
            <p:cNvSpPr>
              <a:spLocks noChangeArrowheads="1"/>
            </p:cNvSpPr>
            <p:nvPr/>
          </p:nvSpPr>
          <p:spPr bwMode="auto">
            <a:xfrm rot="-10800000">
              <a:off x="3936" y="1728"/>
              <a:ext cx="768" cy="288"/>
            </a:xfrm>
            <a:prstGeom prst="rtTriangle">
              <a:avLst/>
            </a:prstGeom>
            <a:pattFill prst="narVert">
              <a:fgClr>
                <a:srgbClr val="3366FF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464" name="AutoShape 56" descr="Vertical estrecha"/>
            <p:cNvSpPr>
              <a:spLocks noChangeArrowheads="1"/>
            </p:cNvSpPr>
            <p:nvPr/>
          </p:nvSpPr>
          <p:spPr bwMode="auto">
            <a:xfrm>
              <a:off x="3456" y="1536"/>
              <a:ext cx="480" cy="192"/>
            </a:xfrm>
            <a:prstGeom prst="rtTriangle">
              <a:avLst/>
            </a:prstGeom>
            <a:pattFill prst="narVert">
              <a:fgClr>
                <a:srgbClr val="FF00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17465" name="Group 57"/>
            <p:cNvGrpSpPr>
              <a:grpSpLocks/>
            </p:cNvGrpSpPr>
            <p:nvPr/>
          </p:nvGrpSpPr>
          <p:grpSpPr bwMode="auto">
            <a:xfrm>
              <a:off x="4176" y="1920"/>
              <a:ext cx="528" cy="480"/>
              <a:chOff x="4128" y="2208"/>
              <a:chExt cx="528" cy="480"/>
            </a:xfrm>
          </p:grpSpPr>
          <p:sp>
            <p:nvSpPr>
              <p:cNvPr id="17466" name="AutoShape 58"/>
              <p:cNvSpPr>
                <a:spLocks noChangeArrowheads="1"/>
              </p:cNvSpPr>
              <p:nvPr/>
            </p:nvSpPr>
            <p:spPr bwMode="auto">
              <a:xfrm rot="16200000" flipV="1">
                <a:off x="4224" y="2352"/>
                <a:ext cx="480" cy="192"/>
              </a:xfrm>
              <a:prstGeom prst="rightArrow">
                <a:avLst>
                  <a:gd name="adj1" fmla="val 50000"/>
                  <a:gd name="adj2" fmla="val 62500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7467" name="Text Box 59"/>
              <p:cNvSpPr txBox="1">
                <a:spLocks noChangeArrowheads="1"/>
              </p:cNvSpPr>
              <p:nvPr/>
            </p:nvSpPr>
            <p:spPr bwMode="auto">
              <a:xfrm>
                <a:off x="4128" y="2352"/>
                <a:ext cx="5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="0">
                    <a:latin typeface="Tahoma" pitchFamily="34" charset="0"/>
                  </a:rPr>
                  <a:t>-N</a:t>
                </a:r>
              </a:p>
            </p:txBody>
          </p:sp>
        </p:grpSp>
        <p:grpSp>
          <p:nvGrpSpPr>
            <p:cNvPr id="17468" name="Group 60"/>
            <p:cNvGrpSpPr>
              <a:grpSpLocks/>
            </p:cNvGrpSpPr>
            <p:nvPr/>
          </p:nvGrpSpPr>
          <p:grpSpPr bwMode="auto">
            <a:xfrm>
              <a:off x="3984" y="1728"/>
              <a:ext cx="864" cy="1028"/>
              <a:chOff x="3984" y="1728"/>
              <a:chExt cx="864" cy="1028"/>
            </a:xfrm>
          </p:grpSpPr>
          <p:grpSp>
            <p:nvGrpSpPr>
              <p:cNvPr id="17469" name="Group 61"/>
              <p:cNvGrpSpPr>
                <a:grpSpLocks/>
              </p:cNvGrpSpPr>
              <p:nvPr/>
            </p:nvGrpSpPr>
            <p:grpSpPr bwMode="auto">
              <a:xfrm>
                <a:off x="3984" y="2496"/>
                <a:ext cx="864" cy="260"/>
                <a:chOff x="3984" y="2496"/>
                <a:chExt cx="864" cy="260"/>
              </a:xfrm>
            </p:grpSpPr>
            <p:sp>
              <p:nvSpPr>
                <p:cNvPr id="17470" name="Line 62"/>
                <p:cNvSpPr>
                  <a:spLocks noChangeShapeType="1"/>
                </p:cNvSpPr>
                <p:nvPr/>
              </p:nvSpPr>
              <p:spPr bwMode="auto">
                <a:xfrm>
                  <a:off x="3984" y="2496"/>
                  <a:ext cx="81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17471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4224" y="2544"/>
                  <a:ext cx="62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1600">
                      <a:latin typeface="Tahoma" pitchFamily="34" charset="0"/>
                    </a:rPr>
                    <a:t>d</a:t>
                  </a:r>
                </a:p>
              </p:txBody>
            </p:sp>
          </p:grpSp>
          <p:sp>
            <p:nvSpPr>
              <p:cNvPr id="17472" name="Line 64"/>
              <p:cNvSpPr>
                <a:spLocks noChangeShapeType="1"/>
              </p:cNvSpPr>
              <p:nvPr/>
            </p:nvSpPr>
            <p:spPr bwMode="auto">
              <a:xfrm>
                <a:off x="4512" y="1728"/>
                <a:ext cx="0" cy="8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3" grpId="0" animBg="1"/>
      <p:bldP spid="1741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33400" y="152400"/>
            <a:ext cx="828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200">
                <a:solidFill>
                  <a:srgbClr val="333399"/>
                </a:solidFill>
                <a:latin typeface="Arial Black" pitchFamily="34" charset="0"/>
              </a:rPr>
              <a:t>EVALUACION FUNDACION</a:t>
            </a:r>
          </a:p>
        </p:txBody>
      </p:sp>
      <p:grpSp>
        <p:nvGrpSpPr>
          <p:cNvPr id="13427" name="Group 115"/>
          <p:cNvGrpSpPr>
            <a:grpSpLocks/>
          </p:cNvGrpSpPr>
          <p:nvPr/>
        </p:nvGrpSpPr>
        <p:grpSpPr bwMode="auto">
          <a:xfrm>
            <a:off x="533400" y="4572000"/>
            <a:ext cx="4343400" cy="1600200"/>
            <a:chOff x="2736" y="3072"/>
            <a:chExt cx="2736" cy="1008"/>
          </a:xfrm>
        </p:grpSpPr>
        <p:sp>
          <p:nvSpPr>
            <p:cNvPr id="13357" name="Text Box 45"/>
            <p:cNvSpPr txBox="1">
              <a:spLocks noChangeArrowheads="1"/>
            </p:cNvSpPr>
            <p:nvPr/>
          </p:nvSpPr>
          <p:spPr bwMode="auto">
            <a:xfrm>
              <a:off x="2736" y="3417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0">
                  <a:latin typeface="Tahoma" pitchFamily="34" charset="0"/>
                </a:rPr>
                <a:t>0,05</a:t>
              </a:r>
            </a:p>
          </p:txBody>
        </p:sp>
        <p:sp>
          <p:nvSpPr>
            <p:cNvPr id="13358" name="Text Box 46"/>
            <p:cNvSpPr txBox="1">
              <a:spLocks noChangeArrowheads="1"/>
            </p:cNvSpPr>
            <p:nvPr/>
          </p:nvSpPr>
          <p:spPr bwMode="auto">
            <a:xfrm>
              <a:off x="4752" y="3744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0">
                  <a:latin typeface="Tahoma" pitchFamily="34" charset="0"/>
                </a:rPr>
                <a:t>0,67</a:t>
              </a:r>
            </a:p>
          </p:txBody>
        </p:sp>
        <p:grpSp>
          <p:nvGrpSpPr>
            <p:cNvPr id="13426" name="Group 114"/>
            <p:cNvGrpSpPr>
              <a:grpSpLocks/>
            </p:cNvGrpSpPr>
            <p:nvPr/>
          </p:nvGrpSpPr>
          <p:grpSpPr bwMode="auto">
            <a:xfrm>
              <a:off x="3168" y="3072"/>
              <a:ext cx="1872" cy="1008"/>
              <a:chOff x="3168" y="3072"/>
              <a:chExt cx="1872" cy="1008"/>
            </a:xfrm>
          </p:grpSpPr>
          <p:sp>
            <p:nvSpPr>
              <p:cNvPr id="13354" name="Line 42"/>
              <p:cNvSpPr>
                <a:spLocks noChangeShapeType="1"/>
              </p:cNvSpPr>
              <p:nvPr/>
            </p:nvSpPr>
            <p:spPr bwMode="auto">
              <a:xfrm>
                <a:off x="3264" y="3648"/>
                <a:ext cx="16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355" name="AutoShape 43" descr="Vertical oscura"/>
              <p:cNvSpPr>
                <a:spLocks noChangeArrowheads="1"/>
              </p:cNvSpPr>
              <p:nvPr/>
            </p:nvSpPr>
            <p:spPr bwMode="auto">
              <a:xfrm rot="10800000">
                <a:off x="3696" y="3648"/>
                <a:ext cx="1248" cy="432"/>
              </a:xfrm>
              <a:prstGeom prst="rtTriangle">
                <a:avLst/>
              </a:prstGeom>
              <a:pattFill prst="dkVert">
                <a:fgClr>
                  <a:srgbClr val="3366FF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356" name="AutoShape 44" descr="Vertical oscura"/>
              <p:cNvSpPr>
                <a:spLocks noChangeArrowheads="1"/>
              </p:cNvSpPr>
              <p:nvPr/>
            </p:nvSpPr>
            <p:spPr bwMode="auto">
              <a:xfrm>
                <a:off x="3264" y="3504"/>
                <a:ext cx="432" cy="144"/>
              </a:xfrm>
              <a:prstGeom prst="rtTriangle">
                <a:avLst/>
              </a:prstGeom>
              <a:pattFill prst="dkVert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auto">
              <a:xfrm flipV="1">
                <a:off x="3696" y="3072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auto">
              <a:xfrm flipV="1">
                <a:off x="3264" y="3072"/>
                <a:ext cx="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auto">
              <a:xfrm flipV="1">
                <a:off x="4944" y="3072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auto">
              <a:xfrm flipH="1" flipV="1">
                <a:off x="3168" y="3312"/>
                <a:ext cx="18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372" name="Text Box 60"/>
              <p:cNvSpPr txBox="1">
                <a:spLocks noChangeArrowheads="1"/>
              </p:cNvSpPr>
              <p:nvPr/>
            </p:nvSpPr>
            <p:spPr bwMode="auto">
              <a:xfrm>
                <a:off x="3168" y="3072"/>
                <a:ext cx="62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sz="1800" b="0">
                    <a:latin typeface="Tahoma" pitchFamily="34" charset="0"/>
                  </a:rPr>
                  <a:t>250-X</a:t>
                </a:r>
              </a:p>
            </p:txBody>
          </p:sp>
          <p:sp>
            <p:nvSpPr>
              <p:cNvPr id="13373" name="Text Box 61"/>
              <p:cNvSpPr txBox="1">
                <a:spLocks noChangeArrowheads="1"/>
              </p:cNvSpPr>
              <p:nvPr/>
            </p:nvSpPr>
            <p:spPr bwMode="auto">
              <a:xfrm>
                <a:off x="4032" y="3072"/>
                <a:ext cx="62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sz="1800" b="0">
                    <a:latin typeface="Tahoma" pitchFamily="34" charset="0"/>
                  </a:rPr>
                  <a:t>X</a:t>
                </a:r>
              </a:p>
            </p:txBody>
          </p:sp>
        </p:grpSp>
      </p:grpSp>
      <p:grpSp>
        <p:nvGrpSpPr>
          <p:cNvPr id="13408" name="Group 96"/>
          <p:cNvGrpSpPr>
            <a:grpSpLocks/>
          </p:cNvGrpSpPr>
          <p:nvPr/>
        </p:nvGrpSpPr>
        <p:grpSpPr bwMode="auto">
          <a:xfrm>
            <a:off x="5867400" y="914400"/>
            <a:ext cx="2590800" cy="3505200"/>
            <a:chOff x="3264" y="576"/>
            <a:chExt cx="1632" cy="2208"/>
          </a:xfrm>
        </p:grpSpPr>
        <p:sp>
          <p:nvSpPr>
            <p:cNvPr id="13378" name="Rectangle 66" descr="Horizontal clara"/>
            <p:cNvSpPr>
              <a:spLocks noChangeArrowheads="1"/>
            </p:cNvSpPr>
            <p:nvPr/>
          </p:nvSpPr>
          <p:spPr bwMode="auto">
            <a:xfrm>
              <a:off x="3696" y="960"/>
              <a:ext cx="768" cy="384"/>
            </a:xfrm>
            <a:prstGeom prst="rect">
              <a:avLst/>
            </a:prstGeom>
            <a:pattFill prst="ltHorz">
              <a:fgClr>
                <a:srgbClr val="3366FF"/>
              </a:fgClr>
              <a:bgClr>
                <a:schemeClr val="bg1"/>
              </a:bgClr>
            </a:patt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379" name="Rectangle 67"/>
            <p:cNvSpPr>
              <a:spLocks noChangeArrowheads="1"/>
            </p:cNvSpPr>
            <p:nvPr/>
          </p:nvSpPr>
          <p:spPr bwMode="auto">
            <a:xfrm>
              <a:off x="3456" y="1344"/>
              <a:ext cx="1248" cy="38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380" name="Line 68"/>
            <p:cNvSpPr>
              <a:spLocks noChangeShapeType="1"/>
            </p:cNvSpPr>
            <p:nvPr/>
          </p:nvSpPr>
          <p:spPr bwMode="auto">
            <a:xfrm>
              <a:off x="3264" y="1344"/>
              <a:ext cx="16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3381" name="Line 69"/>
            <p:cNvSpPr>
              <a:spLocks noChangeShapeType="1"/>
            </p:cNvSpPr>
            <p:nvPr/>
          </p:nvSpPr>
          <p:spPr bwMode="auto">
            <a:xfrm flipV="1">
              <a:off x="3696" y="96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3382" name="Line 70"/>
            <p:cNvSpPr>
              <a:spLocks noChangeShapeType="1"/>
            </p:cNvSpPr>
            <p:nvPr/>
          </p:nvSpPr>
          <p:spPr bwMode="auto">
            <a:xfrm flipV="1">
              <a:off x="4464" y="96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3383" name="Line 71"/>
            <p:cNvSpPr>
              <a:spLocks noChangeShapeType="1"/>
            </p:cNvSpPr>
            <p:nvPr/>
          </p:nvSpPr>
          <p:spPr bwMode="auto">
            <a:xfrm>
              <a:off x="4080" y="1200"/>
              <a:ext cx="0" cy="15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385" name="AutoShape 73"/>
            <p:cNvSpPr>
              <a:spLocks noChangeArrowheads="1"/>
            </p:cNvSpPr>
            <p:nvPr/>
          </p:nvSpPr>
          <p:spPr bwMode="auto">
            <a:xfrm rot="5400000">
              <a:off x="3744" y="864"/>
              <a:ext cx="672" cy="192"/>
            </a:xfrm>
            <a:prstGeom prst="rightArrow">
              <a:avLst>
                <a:gd name="adj1" fmla="val 50000"/>
                <a:gd name="adj2" fmla="val 8750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386" name="Text Box 74"/>
            <p:cNvSpPr txBox="1">
              <a:spLocks noChangeArrowheads="1"/>
            </p:cNvSpPr>
            <p:nvPr/>
          </p:nvSpPr>
          <p:spPr bwMode="auto">
            <a:xfrm>
              <a:off x="4128" y="576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0">
                  <a:latin typeface="Tahoma" pitchFamily="34" charset="0"/>
                </a:rPr>
                <a:t>N</a:t>
              </a:r>
            </a:p>
          </p:txBody>
        </p:sp>
        <p:sp>
          <p:nvSpPr>
            <p:cNvPr id="13388" name="AutoShape 76"/>
            <p:cNvSpPr>
              <a:spLocks noChangeArrowheads="1"/>
            </p:cNvSpPr>
            <p:nvPr/>
          </p:nvSpPr>
          <p:spPr bwMode="auto">
            <a:xfrm>
              <a:off x="3696" y="912"/>
              <a:ext cx="672" cy="672"/>
            </a:xfrm>
            <a:custGeom>
              <a:avLst/>
              <a:gdLst>
                <a:gd name="G0" fmla="+- -44856 0 0"/>
                <a:gd name="G1" fmla="+- -11796480 0 0"/>
                <a:gd name="G2" fmla="+- -44856 0 -11796480"/>
                <a:gd name="G3" fmla="+- 10800 0 0"/>
                <a:gd name="G4" fmla="+- 0 0 -4485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036 0 0"/>
                <a:gd name="G9" fmla="+- 0 0 -11796480"/>
                <a:gd name="G10" fmla="+- 8036 0 2700"/>
                <a:gd name="G11" fmla="cos G10 -44856"/>
                <a:gd name="G12" fmla="sin G10 -44856"/>
                <a:gd name="G13" fmla="cos 13500 -44856"/>
                <a:gd name="G14" fmla="sin 13500 -44856"/>
                <a:gd name="G15" fmla="+- G11 10800 0"/>
                <a:gd name="G16" fmla="+- G12 10800 0"/>
                <a:gd name="G17" fmla="+- G13 10800 0"/>
                <a:gd name="G18" fmla="+- G14 10800 0"/>
                <a:gd name="G19" fmla="*/ 8036 1 2"/>
                <a:gd name="G20" fmla="+- G19 5400 0"/>
                <a:gd name="G21" fmla="cos G20 -44856"/>
                <a:gd name="G22" fmla="sin G20 -44856"/>
                <a:gd name="G23" fmla="+- G21 10800 0"/>
                <a:gd name="G24" fmla="+- G12 G23 G22"/>
                <a:gd name="G25" fmla="+- G22 G23 G11"/>
                <a:gd name="G26" fmla="cos 10800 -44856"/>
                <a:gd name="G27" fmla="sin 10800 -44856"/>
                <a:gd name="G28" fmla="cos 8036 -44856"/>
                <a:gd name="G29" fmla="sin 8036 -4485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-4485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036 G39"/>
                <a:gd name="G43" fmla="sin 803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735 w 21600"/>
                <a:gd name="T5" fmla="*/ 0 h 21600"/>
                <a:gd name="T6" fmla="*/ 1382 w 21600"/>
                <a:gd name="T7" fmla="*/ 10800 h 21600"/>
                <a:gd name="T8" fmla="*/ 10752 w 21600"/>
                <a:gd name="T9" fmla="*/ 2764 h 21600"/>
                <a:gd name="T10" fmla="*/ 24299 w 21600"/>
                <a:gd name="T11" fmla="*/ 10638 h 21600"/>
                <a:gd name="T12" fmla="*/ 20266 w 21600"/>
                <a:gd name="T13" fmla="*/ 14769 h 21600"/>
                <a:gd name="T14" fmla="*/ 16135 w 21600"/>
                <a:gd name="T15" fmla="*/ 1073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835" y="10704"/>
                  </a:moveTo>
                  <a:cubicBezTo>
                    <a:pt x="18782" y="6303"/>
                    <a:pt x="15200" y="2764"/>
                    <a:pt x="10800" y="2764"/>
                  </a:cubicBezTo>
                  <a:cubicBezTo>
                    <a:pt x="6361" y="2764"/>
                    <a:pt x="2764" y="6361"/>
                    <a:pt x="2764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14" y="0"/>
                    <a:pt x="21528" y="4757"/>
                    <a:pt x="21599" y="10670"/>
                  </a:cubicBezTo>
                  <a:lnTo>
                    <a:pt x="24299" y="10638"/>
                  </a:lnTo>
                  <a:lnTo>
                    <a:pt x="20266" y="14769"/>
                  </a:lnTo>
                  <a:lnTo>
                    <a:pt x="16135" y="10736"/>
                  </a:lnTo>
                  <a:lnTo>
                    <a:pt x="18835" y="1070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389" name="Text Box 77"/>
            <p:cNvSpPr txBox="1">
              <a:spLocks noChangeArrowheads="1"/>
            </p:cNvSpPr>
            <p:nvPr/>
          </p:nvSpPr>
          <p:spPr bwMode="auto">
            <a:xfrm>
              <a:off x="3648" y="768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0">
                  <a:latin typeface="Tahoma" pitchFamily="34" charset="0"/>
                </a:rPr>
                <a:t>M</a:t>
              </a:r>
            </a:p>
          </p:txBody>
        </p:sp>
        <p:grpSp>
          <p:nvGrpSpPr>
            <p:cNvPr id="13390" name="Group 78"/>
            <p:cNvGrpSpPr>
              <a:grpSpLocks/>
            </p:cNvGrpSpPr>
            <p:nvPr/>
          </p:nvGrpSpPr>
          <p:grpSpPr bwMode="auto">
            <a:xfrm>
              <a:off x="4464" y="1680"/>
              <a:ext cx="384" cy="1076"/>
              <a:chOff x="4464" y="1680"/>
              <a:chExt cx="384" cy="1076"/>
            </a:xfrm>
          </p:grpSpPr>
          <p:sp>
            <p:nvSpPr>
              <p:cNvPr id="13391" name="Line 79"/>
              <p:cNvSpPr>
                <a:spLocks noChangeShapeType="1"/>
              </p:cNvSpPr>
              <p:nvPr/>
            </p:nvSpPr>
            <p:spPr bwMode="auto">
              <a:xfrm>
                <a:off x="4704" y="1680"/>
                <a:ext cx="0" cy="9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392" name="Text Box 80"/>
              <p:cNvSpPr txBox="1">
                <a:spLocks noChangeArrowheads="1"/>
              </p:cNvSpPr>
              <p:nvPr/>
            </p:nvSpPr>
            <p:spPr bwMode="auto">
              <a:xfrm>
                <a:off x="4464" y="2544"/>
                <a:ext cx="38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1600">
                    <a:latin typeface="Tahoma" pitchFamily="34" charset="0"/>
                  </a:rPr>
                  <a:t>X/3</a:t>
                </a:r>
              </a:p>
            </p:txBody>
          </p:sp>
        </p:grpSp>
        <p:grpSp>
          <p:nvGrpSpPr>
            <p:cNvPr id="13393" name="Group 81"/>
            <p:cNvGrpSpPr>
              <a:grpSpLocks/>
            </p:cNvGrpSpPr>
            <p:nvPr/>
          </p:nvGrpSpPr>
          <p:grpSpPr bwMode="auto">
            <a:xfrm>
              <a:off x="3792" y="1420"/>
              <a:ext cx="1008" cy="452"/>
              <a:chOff x="3744" y="1708"/>
              <a:chExt cx="1008" cy="452"/>
            </a:xfrm>
          </p:grpSpPr>
          <p:sp>
            <p:nvSpPr>
              <p:cNvPr id="13394" name="Line 82"/>
              <p:cNvSpPr>
                <a:spLocks noChangeShapeType="1"/>
              </p:cNvSpPr>
              <p:nvPr/>
            </p:nvSpPr>
            <p:spPr bwMode="auto">
              <a:xfrm>
                <a:off x="3888" y="172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395" name="Line 83"/>
              <p:cNvSpPr>
                <a:spLocks noChangeShapeType="1"/>
              </p:cNvSpPr>
              <p:nvPr/>
            </p:nvSpPr>
            <p:spPr bwMode="auto">
              <a:xfrm>
                <a:off x="3744" y="1872"/>
                <a:ext cx="10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396" name="Text Box 84"/>
              <p:cNvSpPr txBox="1">
                <a:spLocks noChangeArrowheads="1"/>
              </p:cNvSpPr>
              <p:nvPr/>
            </p:nvSpPr>
            <p:spPr bwMode="auto">
              <a:xfrm>
                <a:off x="4224" y="1708"/>
                <a:ext cx="19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1600">
                    <a:latin typeface="Tahoma" pitchFamily="34" charset="0"/>
                  </a:rPr>
                  <a:t>X</a:t>
                </a:r>
              </a:p>
            </p:txBody>
          </p:sp>
        </p:grpSp>
        <p:sp>
          <p:nvSpPr>
            <p:cNvPr id="13398" name="AutoShape 86" descr="Vertical estrecha"/>
            <p:cNvSpPr>
              <a:spLocks noChangeArrowheads="1"/>
            </p:cNvSpPr>
            <p:nvPr/>
          </p:nvSpPr>
          <p:spPr bwMode="auto">
            <a:xfrm rot="-10800000">
              <a:off x="3936" y="1728"/>
              <a:ext cx="768" cy="288"/>
            </a:xfrm>
            <a:prstGeom prst="rtTriangle">
              <a:avLst/>
            </a:prstGeom>
            <a:pattFill prst="narVert">
              <a:fgClr>
                <a:srgbClr val="3366FF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399" name="AutoShape 87" descr="Vertical estrecha"/>
            <p:cNvSpPr>
              <a:spLocks noChangeArrowheads="1"/>
            </p:cNvSpPr>
            <p:nvPr/>
          </p:nvSpPr>
          <p:spPr bwMode="auto">
            <a:xfrm>
              <a:off x="3456" y="1536"/>
              <a:ext cx="480" cy="192"/>
            </a:xfrm>
            <a:prstGeom prst="rtTriangle">
              <a:avLst/>
            </a:prstGeom>
            <a:pattFill prst="narVert">
              <a:fgClr>
                <a:srgbClr val="FF00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13400" name="Group 88"/>
            <p:cNvGrpSpPr>
              <a:grpSpLocks/>
            </p:cNvGrpSpPr>
            <p:nvPr/>
          </p:nvGrpSpPr>
          <p:grpSpPr bwMode="auto">
            <a:xfrm>
              <a:off x="4176" y="1920"/>
              <a:ext cx="528" cy="480"/>
              <a:chOff x="4128" y="2208"/>
              <a:chExt cx="528" cy="480"/>
            </a:xfrm>
          </p:grpSpPr>
          <p:sp>
            <p:nvSpPr>
              <p:cNvPr id="13401" name="AutoShape 89"/>
              <p:cNvSpPr>
                <a:spLocks noChangeArrowheads="1"/>
              </p:cNvSpPr>
              <p:nvPr/>
            </p:nvSpPr>
            <p:spPr bwMode="auto">
              <a:xfrm rot="16200000" flipV="1">
                <a:off x="4224" y="2352"/>
                <a:ext cx="480" cy="192"/>
              </a:xfrm>
              <a:prstGeom prst="rightArrow">
                <a:avLst>
                  <a:gd name="adj1" fmla="val 50000"/>
                  <a:gd name="adj2" fmla="val 62500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402" name="Text Box 90"/>
              <p:cNvSpPr txBox="1">
                <a:spLocks noChangeArrowheads="1"/>
              </p:cNvSpPr>
              <p:nvPr/>
            </p:nvSpPr>
            <p:spPr bwMode="auto">
              <a:xfrm>
                <a:off x="4128" y="2352"/>
                <a:ext cx="5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="0">
                    <a:latin typeface="Tahoma" pitchFamily="34" charset="0"/>
                  </a:rPr>
                  <a:t>-N</a:t>
                </a:r>
              </a:p>
            </p:txBody>
          </p:sp>
        </p:grpSp>
        <p:grpSp>
          <p:nvGrpSpPr>
            <p:cNvPr id="13403" name="Group 91"/>
            <p:cNvGrpSpPr>
              <a:grpSpLocks/>
            </p:cNvGrpSpPr>
            <p:nvPr/>
          </p:nvGrpSpPr>
          <p:grpSpPr bwMode="auto">
            <a:xfrm>
              <a:off x="3984" y="1728"/>
              <a:ext cx="864" cy="1028"/>
              <a:chOff x="3984" y="1728"/>
              <a:chExt cx="864" cy="1028"/>
            </a:xfrm>
          </p:grpSpPr>
          <p:grpSp>
            <p:nvGrpSpPr>
              <p:cNvPr id="13404" name="Group 92"/>
              <p:cNvGrpSpPr>
                <a:grpSpLocks/>
              </p:cNvGrpSpPr>
              <p:nvPr/>
            </p:nvGrpSpPr>
            <p:grpSpPr bwMode="auto">
              <a:xfrm>
                <a:off x="3984" y="2496"/>
                <a:ext cx="864" cy="260"/>
                <a:chOff x="3984" y="2496"/>
                <a:chExt cx="864" cy="260"/>
              </a:xfrm>
            </p:grpSpPr>
            <p:sp>
              <p:nvSpPr>
                <p:cNvPr id="13405" name="Line 93"/>
                <p:cNvSpPr>
                  <a:spLocks noChangeShapeType="1"/>
                </p:cNvSpPr>
                <p:nvPr/>
              </p:nvSpPr>
              <p:spPr bwMode="auto">
                <a:xfrm>
                  <a:off x="3984" y="2496"/>
                  <a:ext cx="81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13406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4224" y="2544"/>
                  <a:ext cx="62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1600">
                      <a:latin typeface="Tahoma" pitchFamily="34" charset="0"/>
                    </a:rPr>
                    <a:t>d</a:t>
                  </a:r>
                </a:p>
              </p:txBody>
            </p:sp>
          </p:grpSp>
          <p:sp>
            <p:nvSpPr>
              <p:cNvPr id="13407" name="Line 95"/>
              <p:cNvSpPr>
                <a:spLocks noChangeShapeType="1"/>
              </p:cNvSpPr>
              <p:nvPr/>
            </p:nvSpPr>
            <p:spPr bwMode="auto">
              <a:xfrm>
                <a:off x="4512" y="1728"/>
                <a:ext cx="0" cy="8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  <p:graphicFrame>
        <p:nvGraphicFramePr>
          <p:cNvPr id="13409" name="Object 97"/>
          <p:cNvGraphicFramePr>
            <a:graphicFrameLocks noChangeAspect="1"/>
          </p:cNvGraphicFramePr>
          <p:nvPr/>
        </p:nvGraphicFramePr>
        <p:xfrm>
          <a:off x="1428750" y="1131888"/>
          <a:ext cx="2159000" cy="376237"/>
        </p:xfrm>
        <a:graphic>
          <a:graphicData uri="http://schemas.openxmlformats.org/presentationml/2006/ole">
            <p:oleObj spid="_x0000_s13409" name="Ecuación" r:id="rId3" imgW="1307880" imgH="228600" progId="Equation.3">
              <p:embed/>
            </p:oleObj>
          </a:graphicData>
        </a:graphic>
      </p:graphicFrame>
      <p:graphicFrame>
        <p:nvGraphicFramePr>
          <p:cNvPr id="13410" name="Object 98"/>
          <p:cNvGraphicFramePr>
            <a:graphicFrameLocks noChangeAspect="1"/>
          </p:cNvGraphicFramePr>
          <p:nvPr/>
        </p:nvGraphicFramePr>
        <p:xfrm>
          <a:off x="1428750" y="1660525"/>
          <a:ext cx="2033588" cy="355600"/>
        </p:xfrm>
        <a:graphic>
          <a:graphicData uri="http://schemas.openxmlformats.org/presentationml/2006/ole">
            <p:oleObj spid="_x0000_s13410" name="Ecuación" r:id="rId4" imgW="1231560" imgH="215640" progId="Equation.3">
              <p:embed/>
            </p:oleObj>
          </a:graphicData>
        </a:graphic>
      </p:graphicFrame>
      <p:graphicFrame>
        <p:nvGraphicFramePr>
          <p:cNvPr id="13411" name="Object 99"/>
          <p:cNvGraphicFramePr>
            <a:graphicFrameLocks noChangeAspect="1"/>
          </p:cNvGraphicFramePr>
          <p:nvPr/>
        </p:nvGraphicFramePr>
        <p:xfrm>
          <a:off x="1428750" y="2173288"/>
          <a:ext cx="2767013" cy="396875"/>
        </p:xfrm>
        <a:graphic>
          <a:graphicData uri="http://schemas.openxmlformats.org/presentationml/2006/ole">
            <p:oleObj spid="_x0000_s13411" name="Ecuación" r:id="rId5" imgW="1676160" imgH="241200" progId="Equation.3">
              <p:embed/>
            </p:oleObj>
          </a:graphicData>
        </a:graphic>
      </p:graphicFrame>
      <p:graphicFrame>
        <p:nvGraphicFramePr>
          <p:cNvPr id="13412" name="Object 100"/>
          <p:cNvGraphicFramePr>
            <a:graphicFrameLocks noChangeAspect="1"/>
          </p:cNvGraphicFramePr>
          <p:nvPr/>
        </p:nvGraphicFramePr>
        <p:xfrm>
          <a:off x="1428750" y="2651125"/>
          <a:ext cx="1614488" cy="396875"/>
        </p:xfrm>
        <a:graphic>
          <a:graphicData uri="http://schemas.openxmlformats.org/presentationml/2006/ole">
            <p:oleObj spid="_x0000_s13412" name="Ecuación" r:id="rId6" imgW="977760" imgH="241200" progId="Equation.3">
              <p:embed/>
            </p:oleObj>
          </a:graphicData>
        </a:graphic>
      </p:graphicFrame>
      <p:graphicFrame>
        <p:nvGraphicFramePr>
          <p:cNvPr id="13413" name="Object 101"/>
          <p:cNvGraphicFramePr>
            <a:graphicFrameLocks noChangeAspect="1"/>
          </p:cNvGraphicFramePr>
          <p:nvPr/>
        </p:nvGraphicFramePr>
        <p:xfrm>
          <a:off x="1428750" y="3175000"/>
          <a:ext cx="3752850" cy="396875"/>
        </p:xfrm>
        <a:graphic>
          <a:graphicData uri="http://schemas.openxmlformats.org/presentationml/2006/ole">
            <p:oleObj spid="_x0000_s13413" name="Ecuación" r:id="rId7" imgW="2273040" imgH="241200" progId="Equation.3">
              <p:embed/>
            </p:oleObj>
          </a:graphicData>
        </a:graphic>
      </p:graphicFrame>
      <p:graphicFrame>
        <p:nvGraphicFramePr>
          <p:cNvPr id="13414" name="Object 102"/>
          <p:cNvGraphicFramePr>
            <a:graphicFrameLocks noChangeAspect="1"/>
          </p:cNvGraphicFramePr>
          <p:nvPr/>
        </p:nvGraphicFramePr>
        <p:xfrm>
          <a:off x="1428750" y="3717925"/>
          <a:ext cx="2997200" cy="396875"/>
        </p:xfrm>
        <a:graphic>
          <a:graphicData uri="http://schemas.openxmlformats.org/presentationml/2006/ole">
            <p:oleObj spid="_x0000_s13414" name="Ecuación" r:id="rId8" imgW="1815840" imgH="241200" progId="Equation.3">
              <p:embed/>
            </p:oleObj>
          </a:graphicData>
        </a:graphic>
      </p:graphicFrame>
      <p:grpSp>
        <p:nvGrpSpPr>
          <p:cNvPr id="13425" name="Group 113"/>
          <p:cNvGrpSpPr>
            <a:grpSpLocks/>
          </p:cNvGrpSpPr>
          <p:nvPr/>
        </p:nvGrpSpPr>
        <p:grpSpPr bwMode="auto">
          <a:xfrm>
            <a:off x="4953000" y="4724400"/>
            <a:ext cx="3429000" cy="1371600"/>
            <a:chOff x="480" y="3168"/>
            <a:chExt cx="2160" cy="864"/>
          </a:xfrm>
        </p:grpSpPr>
        <p:sp>
          <p:nvSpPr>
            <p:cNvPr id="13415" name="Line 103"/>
            <p:cNvSpPr>
              <a:spLocks noChangeShapeType="1"/>
            </p:cNvSpPr>
            <p:nvPr/>
          </p:nvSpPr>
          <p:spPr bwMode="auto">
            <a:xfrm>
              <a:off x="1248" y="316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416" name="Line 104"/>
            <p:cNvSpPr>
              <a:spLocks noChangeShapeType="1"/>
            </p:cNvSpPr>
            <p:nvPr/>
          </p:nvSpPr>
          <p:spPr bwMode="auto">
            <a:xfrm>
              <a:off x="1152" y="3264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417" name="Line 105"/>
            <p:cNvSpPr>
              <a:spLocks noChangeShapeType="1"/>
            </p:cNvSpPr>
            <p:nvPr/>
          </p:nvSpPr>
          <p:spPr bwMode="auto">
            <a:xfrm>
              <a:off x="2544" y="316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418" name="Text Box 106"/>
            <p:cNvSpPr txBox="1">
              <a:spLocks noChangeArrowheads="1"/>
            </p:cNvSpPr>
            <p:nvPr/>
          </p:nvSpPr>
          <p:spPr bwMode="auto">
            <a:xfrm>
              <a:off x="1488" y="3264"/>
              <a:ext cx="9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0">
                  <a:latin typeface="Tahoma" pitchFamily="34" charset="0"/>
                </a:rPr>
                <a:t>2,50 m</a:t>
              </a:r>
            </a:p>
          </p:txBody>
        </p:sp>
        <p:sp>
          <p:nvSpPr>
            <p:cNvPr id="13419" name="Rectangle 107"/>
            <p:cNvSpPr>
              <a:spLocks noChangeArrowheads="1"/>
            </p:cNvSpPr>
            <p:nvPr/>
          </p:nvSpPr>
          <p:spPr bwMode="auto">
            <a:xfrm>
              <a:off x="1248" y="3552"/>
              <a:ext cx="1296" cy="38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420" name="Line 108"/>
            <p:cNvSpPr>
              <a:spLocks noChangeShapeType="1"/>
            </p:cNvSpPr>
            <p:nvPr/>
          </p:nvSpPr>
          <p:spPr bwMode="auto">
            <a:xfrm flipH="1">
              <a:off x="1008" y="355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421" name="Line 109"/>
            <p:cNvSpPr>
              <a:spLocks noChangeShapeType="1"/>
            </p:cNvSpPr>
            <p:nvPr/>
          </p:nvSpPr>
          <p:spPr bwMode="auto">
            <a:xfrm flipH="1">
              <a:off x="1008" y="393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422" name="Line 110"/>
            <p:cNvSpPr>
              <a:spLocks noChangeShapeType="1"/>
            </p:cNvSpPr>
            <p:nvPr/>
          </p:nvSpPr>
          <p:spPr bwMode="auto">
            <a:xfrm>
              <a:off x="1104" y="3456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423" name="Text Box 111"/>
            <p:cNvSpPr txBox="1">
              <a:spLocks noChangeArrowheads="1"/>
            </p:cNvSpPr>
            <p:nvPr/>
          </p:nvSpPr>
          <p:spPr bwMode="auto">
            <a:xfrm>
              <a:off x="480" y="3648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0">
                  <a:latin typeface="Tahoma" pitchFamily="34" charset="0"/>
                </a:rPr>
                <a:t>0,40 m</a:t>
              </a:r>
            </a:p>
          </p:txBody>
        </p:sp>
        <p:sp>
          <p:nvSpPr>
            <p:cNvPr id="13424" name="Rectangle 112" descr="Diagonal hacia arriba oscura"/>
            <p:cNvSpPr>
              <a:spLocks noChangeArrowheads="1"/>
            </p:cNvSpPr>
            <p:nvPr/>
          </p:nvSpPr>
          <p:spPr bwMode="auto">
            <a:xfrm>
              <a:off x="1488" y="3696"/>
              <a:ext cx="816" cy="96"/>
            </a:xfrm>
            <a:prstGeom prst="rect">
              <a:avLst/>
            </a:prstGeom>
            <a:pattFill prst="dkUpDiag">
              <a:fgClr>
                <a:srgbClr val="3366FF"/>
              </a:fgClr>
              <a:bgClr>
                <a:srgbClr val="FFFFFF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33400" y="152400"/>
            <a:ext cx="828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200">
                <a:solidFill>
                  <a:srgbClr val="333399"/>
                </a:solidFill>
                <a:latin typeface="Arial Black" pitchFamily="34" charset="0"/>
              </a:rPr>
              <a:t>EVALUACION FUNDACION</a:t>
            </a:r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1371600" y="18288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219200" y="1524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450 kg</a:t>
            </a: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 rot="5400000">
            <a:off x="2438400" y="13716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971800" y="1066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1500 kg</a:t>
            </a:r>
          </a:p>
        </p:txBody>
      </p:sp>
      <p:sp>
        <p:nvSpPr>
          <p:cNvPr id="21511" name="Rectangle 7" descr="Horizontal clara"/>
          <p:cNvSpPr>
            <a:spLocks noChangeArrowheads="1"/>
          </p:cNvSpPr>
          <p:nvPr/>
        </p:nvSpPr>
        <p:spPr bwMode="auto">
          <a:xfrm>
            <a:off x="2286000" y="1981200"/>
            <a:ext cx="1219200" cy="1828800"/>
          </a:xfrm>
          <a:prstGeom prst="rect">
            <a:avLst/>
          </a:prstGeom>
          <a:pattFill prst="ltHorz">
            <a:fgClr>
              <a:srgbClr val="3366FF"/>
            </a:fgClr>
            <a:bgClr>
              <a:schemeClr val="bg1"/>
            </a:bgClr>
          </a:patt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1600200" y="3810000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CL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905000" y="3810000"/>
            <a:ext cx="2057400" cy="533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19050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>
            <a:off x="1752600" y="45720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>
            <a:off x="39624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2286000" y="4572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2,50 m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762000" y="3886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0,80 m</a:t>
            </a:r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1676400" y="1828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 flipH="1">
            <a:off x="1524000" y="1981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 flipH="1">
            <a:off x="1524000" y="4343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762000" y="2667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2,50 m</a:t>
            </a:r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1905000" y="5029200"/>
            <a:ext cx="2057400" cy="6096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 flipH="1">
            <a:off x="15240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 flipH="1">
            <a:off x="1524000" y="563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26" name="Line 22"/>
          <p:cNvSpPr>
            <a:spLocks noChangeShapeType="1"/>
          </p:cNvSpPr>
          <p:nvPr/>
        </p:nvSpPr>
        <p:spPr bwMode="auto">
          <a:xfrm>
            <a:off x="1676400" y="4876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685800" y="5181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0,40 m</a:t>
            </a:r>
          </a:p>
        </p:txBody>
      </p:sp>
      <p:sp>
        <p:nvSpPr>
          <p:cNvPr id="21528" name="Rectangle 24" descr="Diagonal hacia arriba oscura"/>
          <p:cNvSpPr>
            <a:spLocks noChangeArrowheads="1"/>
          </p:cNvSpPr>
          <p:nvPr/>
        </p:nvSpPr>
        <p:spPr bwMode="auto">
          <a:xfrm>
            <a:off x="2286000" y="5257800"/>
            <a:ext cx="1295400" cy="152400"/>
          </a:xfrm>
          <a:prstGeom prst="rect">
            <a:avLst/>
          </a:prstGeom>
          <a:pattFill prst="dkUpDiag">
            <a:fgClr>
              <a:srgbClr val="3366FF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pSp>
        <p:nvGrpSpPr>
          <p:cNvPr id="21529" name="Group 25"/>
          <p:cNvGrpSpPr>
            <a:grpSpLocks/>
          </p:cNvGrpSpPr>
          <p:nvPr/>
        </p:nvGrpSpPr>
        <p:grpSpPr bwMode="auto">
          <a:xfrm>
            <a:off x="4724400" y="1600200"/>
            <a:ext cx="3584575" cy="1057275"/>
            <a:chOff x="2926" y="1494"/>
            <a:chExt cx="2258" cy="666"/>
          </a:xfrm>
        </p:grpSpPr>
        <p:graphicFrame>
          <p:nvGraphicFramePr>
            <p:cNvPr id="21530" name="Object 26"/>
            <p:cNvGraphicFramePr>
              <a:graphicFrameLocks noChangeAspect="1"/>
            </p:cNvGraphicFramePr>
            <p:nvPr/>
          </p:nvGraphicFramePr>
          <p:xfrm>
            <a:off x="3283" y="1494"/>
            <a:ext cx="1465" cy="237"/>
          </p:xfrm>
          <a:graphic>
            <a:graphicData uri="http://schemas.openxmlformats.org/presentationml/2006/ole">
              <p:oleObj spid="_x0000_s21530" name="Ecuación" r:id="rId3" imgW="1409400" imgH="228600" progId="Equation.3">
                <p:embed/>
              </p:oleObj>
            </a:graphicData>
          </a:graphic>
        </p:graphicFrame>
        <p:graphicFrame>
          <p:nvGraphicFramePr>
            <p:cNvPr id="21531" name="Object 27"/>
            <p:cNvGraphicFramePr>
              <a:graphicFrameLocks noChangeAspect="1"/>
            </p:cNvGraphicFramePr>
            <p:nvPr/>
          </p:nvGraphicFramePr>
          <p:xfrm>
            <a:off x="2926" y="1910"/>
            <a:ext cx="2258" cy="250"/>
          </p:xfrm>
          <a:graphic>
            <a:graphicData uri="http://schemas.openxmlformats.org/presentationml/2006/ole">
              <p:oleObj spid="_x0000_s21531" name="Ecuación" r:id="rId4" imgW="2171520" imgH="2412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9" grpId="0" animBg="1"/>
      <p:bldP spid="2151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33400" y="152400"/>
            <a:ext cx="828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200">
                <a:solidFill>
                  <a:srgbClr val="333399"/>
                </a:solidFill>
                <a:latin typeface="Arial Black" pitchFamily="34" charset="0"/>
              </a:rPr>
              <a:t>EJERCICIO Nº1 FUNDACIONES</a:t>
            </a: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1371600" y="18288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219200" y="1524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600 kg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 rot="5400000">
            <a:off x="2438400" y="13716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971800" y="1066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2000 kg</a:t>
            </a:r>
          </a:p>
        </p:txBody>
      </p:sp>
      <p:sp>
        <p:nvSpPr>
          <p:cNvPr id="20487" name="Rectangle 7" descr="Horizontal clara"/>
          <p:cNvSpPr>
            <a:spLocks noChangeArrowheads="1"/>
          </p:cNvSpPr>
          <p:nvPr/>
        </p:nvSpPr>
        <p:spPr bwMode="auto">
          <a:xfrm>
            <a:off x="2286000" y="1981200"/>
            <a:ext cx="1219200" cy="1828800"/>
          </a:xfrm>
          <a:prstGeom prst="rect">
            <a:avLst/>
          </a:prstGeom>
          <a:pattFill prst="ltHorz">
            <a:fgClr>
              <a:srgbClr val="3366FF"/>
            </a:fgClr>
            <a:bgClr>
              <a:schemeClr val="bg1"/>
            </a:bgClr>
          </a:patt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1600200" y="3810000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CL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905000" y="3810000"/>
            <a:ext cx="2057400" cy="533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19050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1752600" y="45720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39624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2286000" y="4572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2,40 m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762000" y="3886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0,80 m</a:t>
            </a:r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>
            <a:off x="1676400" y="1828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 flipH="1">
            <a:off x="1524000" y="1981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 flipH="1">
            <a:off x="1524000" y="4343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762000" y="2667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2,60 m</a:t>
            </a:r>
          </a:p>
        </p:txBody>
      </p:sp>
      <p:sp>
        <p:nvSpPr>
          <p:cNvPr id="20499" name="Rectangle 19"/>
          <p:cNvSpPr>
            <a:spLocks noChangeArrowheads="1"/>
          </p:cNvSpPr>
          <p:nvPr/>
        </p:nvSpPr>
        <p:spPr bwMode="auto">
          <a:xfrm>
            <a:off x="1905000" y="5029200"/>
            <a:ext cx="2057400" cy="6096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>
            <a:off x="15240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501" name="Line 21"/>
          <p:cNvSpPr>
            <a:spLocks noChangeShapeType="1"/>
          </p:cNvSpPr>
          <p:nvPr/>
        </p:nvSpPr>
        <p:spPr bwMode="auto">
          <a:xfrm flipH="1">
            <a:off x="1524000" y="563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502" name="Line 22"/>
          <p:cNvSpPr>
            <a:spLocks noChangeShapeType="1"/>
          </p:cNvSpPr>
          <p:nvPr/>
        </p:nvSpPr>
        <p:spPr bwMode="auto">
          <a:xfrm>
            <a:off x="1676400" y="4876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685800" y="5181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0">
                <a:latin typeface="Tahoma" pitchFamily="34" charset="0"/>
              </a:rPr>
              <a:t>0,60 m</a:t>
            </a:r>
          </a:p>
        </p:txBody>
      </p:sp>
      <p:sp>
        <p:nvSpPr>
          <p:cNvPr id="20504" name="Rectangle 24" descr="Diagonal hacia arriba oscura"/>
          <p:cNvSpPr>
            <a:spLocks noChangeArrowheads="1"/>
          </p:cNvSpPr>
          <p:nvPr/>
        </p:nvSpPr>
        <p:spPr bwMode="auto">
          <a:xfrm>
            <a:off x="2286000" y="5257800"/>
            <a:ext cx="1295400" cy="152400"/>
          </a:xfrm>
          <a:prstGeom prst="rect">
            <a:avLst/>
          </a:prstGeom>
          <a:pattFill prst="dkUpDiag">
            <a:fgClr>
              <a:srgbClr val="3366FF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571" name="Rectangle 91"/>
          <p:cNvSpPr>
            <a:spLocks noChangeArrowheads="1"/>
          </p:cNvSpPr>
          <p:nvPr/>
        </p:nvSpPr>
        <p:spPr bwMode="auto">
          <a:xfrm>
            <a:off x="4876800" y="1371600"/>
            <a:ext cx="3810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7850" indent="-577850" defTabSz="5137150">
              <a:spcBef>
                <a:spcPct val="20000"/>
              </a:spcBef>
              <a:buSzPct val="120000"/>
              <a:tabLst>
                <a:tab pos="1241425" algn="l"/>
              </a:tabLst>
            </a:pPr>
            <a:r>
              <a:rPr lang="es-ES_tradnl" sz="2000">
                <a:solidFill>
                  <a:srgbClr val="333399"/>
                </a:solidFill>
                <a:latin typeface="Arial" charset="0"/>
              </a:rPr>
              <a:t>Evalúe si el </a:t>
            </a:r>
            <a:r>
              <a:rPr lang="es-ES_tradnl" sz="2000">
                <a:solidFill>
                  <a:srgbClr val="333399"/>
                </a:solidFill>
                <a:latin typeface="Arial Black" pitchFamily="34" charset="0"/>
              </a:rPr>
              <a:t>Momento de </a:t>
            </a:r>
          </a:p>
          <a:p>
            <a:pPr marL="577850" indent="-577850" defTabSz="5137150">
              <a:spcBef>
                <a:spcPct val="20000"/>
              </a:spcBef>
              <a:buSzPct val="120000"/>
              <a:tabLst>
                <a:tab pos="1241425" algn="l"/>
              </a:tabLst>
            </a:pPr>
            <a:r>
              <a:rPr lang="es-ES_tradnl" sz="2000">
                <a:solidFill>
                  <a:srgbClr val="333399"/>
                </a:solidFill>
                <a:latin typeface="Arial Black" pitchFamily="34" charset="0"/>
              </a:rPr>
              <a:t>Respuesta </a:t>
            </a:r>
            <a:r>
              <a:rPr lang="es-ES_tradnl" sz="2000">
                <a:solidFill>
                  <a:srgbClr val="333399"/>
                </a:solidFill>
                <a:latin typeface="Arial" charset="0"/>
              </a:rPr>
              <a:t>es mayor que el </a:t>
            </a:r>
          </a:p>
          <a:p>
            <a:pPr marL="577850" indent="-577850" defTabSz="5137150">
              <a:spcBef>
                <a:spcPct val="20000"/>
              </a:spcBef>
              <a:buSzPct val="120000"/>
              <a:tabLst>
                <a:tab pos="1241425" algn="l"/>
              </a:tabLst>
            </a:pPr>
            <a:r>
              <a:rPr lang="es-ES_tradnl" sz="2000">
                <a:solidFill>
                  <a:srgbClr val="333399"/>
                </a:solidFill>
                <a:latin typeface="Arial Black" pitchFamily="34" charset="0"/>
              </a:rPr>
              <a:t>Momento Volcante</a:t>
            </a:r>
            <a:r>
              <a:rPr lang="es-ES_tradnl" sz="2000">
                <a:solidFill>
                  <a:srgbClr val="333399"/>
                </a:solidFill>
                <a:latin typeface="Arial" charset="0"/>
              </a:rPr>
              <a:t>. </a:t>
            </a:r>
          </a:p>
          <a:p>
            <a:pPr marL="577850" indent="-577850" defTabSz="5137150">
              <a:spcBef>
                <a:spcPct val="20000"/>
              </a:spcBef>
              <a:buSzPct val="120000"/>
              <a:tabLst>
                <a:tab pos="1241425" algn="l"/>
              </a:tabLst>
            </a:pPr>
            <a:endParaRPr lang="es-ES_tradnl" sz="2000">
              <a:solidFill>
                <a:srgbClr val="333399"/>
              </a:solidFill>
              <a:latin typeface="Arial" charset="0"/>
            </a:endParaRPr>
          </a:p>
          <a:p>
            <a:pPr marL="577850" indent="-577850" defTabSz="5137150">
              <a:spcBef>
                <a:spcPct val="20000"/>
              </a:spcBef>
              <a:buSzPct val="120000"/>
              <a:tabLst>
                <a:tab pos="1241425" algn="l"/>
              </a:tabLst>
            </a:pPr>
            <a:r>
              <a:rPr lang="es-ES_tradnl" sz="2000">
                <a:solidFill>
                  <a:srgbClr val="333399"/>
                </a:solidFill>
                <a:latin typeface="Arial" charset="0"/>
              </a:rPr>
              <a:t>Determinando si la Fundación</a:t>
            </a:r>
          </a:p>
          <a:p>
            <a:pPr marL="577850" indent="-577850" defTabSz="5137150">
              <a:spcBef>
                <a:spcPct val="20000"/>
              </a:spcBef>
              <a:buSzPct val="120000"/>
              <a:tabLst>
                <a:tab pos="1241425" algn="l"/>
              </a:tabLst>
            </a:pPr>
            <a:r>
              <a:rPr lang="es-ES_tradnl" sz="2000">
                <a:solidFill>
                  <a:srgbClr val="333399"/>
                </a:solidFill>
                <a:latin typeface="Arial" charset="0"/>
              </a:rPr>
              <a:t> esta en equilibrio o no.</a:t>
            </a:r>
          </a:p>
          <a:p>
            <a:pPr marL="577850" indent="-577850" defTabSz="5137150">
              <a:spcBef>
                <a:spcPct val="20000"/>
              </a:spcBef>
              <a:buSzPct val="120000"/>
              <a:tabLst>
                <a:tab pos="1241425" algn="l"/>
              </a:tabLst>
            </a:pPr>
            <a:endParaRPr lang="es-ES_tradnl" sz="200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5" grpId="0" animBg="1"/>
      <p:bldP spid="20486" grpId="0" autoUpdateAnimBg="0"/>
      <p:bldP spid="20571" grpId="0" build="p" autoUpdateAnimBg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166</Words>
  <Application>Microsoft Office PowerPoint</Application>
  <PresentationFormat>Presentación en pantalla (4:3)</PresentationFormat>
  <Paragraphs>87</Paragraphs>
  <Slides>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7" baseType="lpstr">
      <vt:lpstr>Times New Roman</vt:lpstr>
      <vt:lpstr>Arial Black</vt:lpstr>
      <vt:lpstr>Arial</vt:lpstr>
      <vt:lpstr>Tahoma</vt:lpstr>
      <vt:lpstr>Symbol</vt:lpstr>
      <vt:lpstr>CommercialPi BT</vt:lpstr>
      <vt:lpstr>Diseño predeterminado</vt:lpstr>
      <vt:lpstr>Microsoft Editor de ecuaciones 3.0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Loreto</dc:creator>
  <cp:lastModifiedBy>Portatil</cp:lastModifiedBy>
  <cp:revision>9</cp:revision>
  <dcterms:created xsi:type="dcterms:W3CDTF">2005-06-13T22:43:29Z</dcterms:created>
  <dcterms:modified xsi:type="dcterms:W3CDTF">2009-10-01T16:09:01Z</dcterms:modified>
</cp:coreProperties>
</file>