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67" r:id="rId3"/>
    <p:sldId id="268" r:id="rId4"/>
    <p:sldId id="273" r:id="rId5"/>
    <p:sldId id="274" r:id="rId6"/>
    <p:sldId id="275" r:id="rId7"/>
    <p:sldId id="270" r:id="rId8"/>
    <p:sldId id="276" r:id="rId9"/>
    <p:sldId id="277" r:id="rId10"/>
    <p:sldId id="279" r:id="rId11"/>
    <p:sldId id="278" r:id="rId12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0000"/>
    <a:srgbClr val="0033CC"/>
    <a:srgbClr val="FF6600"/>
    <a:srgbClr val="C0C0C0"/>
    <a:srgbClr val="3366FF"/>
    <a:srgbClr val="33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45" autoAdjust="0"/>
    <p:restoredTop sz="90929"/>
  </p:normalViewPr>
  <p:slideViewPr>
    <p:cSldViewPr>
      <p:cViewPr varScale="1">
        <p:scale>
          <a:sx n="80" d="100"/>
          <a:sy n="80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2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8.wmf"/><Relationship Id="rId7" Type="http://schemas.openxmlformats.org/officeDocument/2006/relationships/image" Target="../media/image12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9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6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9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6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9" Type="http://schemas.openxmlformats.org/officeDocument/2006/relationships/image" Target="../media/image2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s-E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endParaRPr lang="es-E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s-ES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81E65384-E082-4863-8CAE-3DB1BDF534F8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1D95F-16C9-4462-B152-69382BA9E737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DC0BA0-3048-4E4E-A3EF-94D98D7E691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DD4DD-1B98-4786-A09E-F4435E309CE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96285-EFBD-42CC-B56B-8826933369B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B16E0-ECF2-4D36-92D5-B6D855D72F3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80E564-D57C-4CB2-AC94-EC07A84B3E0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124789-4C6F-4529-B43D-3BEE9470286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B92DD4-CDCD-4FC1-BCB2-BBF4EB3CCFF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BFF267-1E50-46D4-97B5-C4361869022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1AFFD-230B-4889-A28E-13625C2626A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AE6B8-36B3-4C2B-A9F9-D7669A621550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BFA6A717-EE20-4368-96B7-2EAC1A6458F3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47.bin"/><Relationship Id="rId4" Type="http://schemas.openxmlformats.org/officeDocument/2006/relationships/oleObject" Target="../embeddings/oleObject4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1.bin"/><Relationship Id="rId5" Type="http://schemas.openxmlformats.org/officeDocument/2006/relationships/oleObject" Target="../embeddings/oleObject50.bin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49.bin"/><Relationship Id="rId9" Type="http://schemas.openxmlformats.org/officeDocument/2006/relationships/oleObject" Target="../embeddings/oleObject54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17.bin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7.bin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6.bin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5.bin"/><Relationship Id="rId9" Type="http://schemas.openxmlformats.org/officeDocument/2006/relationships/oleObject" Target="../embeddings/oleObject30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0.bin"/><Relationship Id="rId5" Type="http://schemas.openxmlformats.org/officeDocument/2006/relationships/oleObject" Target="../embeddings/oleObject39.bin"/><Relationship Id="rId10" Type="http://schemas.openxmlformats.org/officeDocument/2006/relationships/oleObject" Target="../embeddings/oleObject44.bin"/><Relationship Id="rId4" Type="http://schemas.openxmlformats.org/officeDocument/2006/relationships/oleObject" Target="../embeddings/oleObject38.bin"/><Relationship Id="rId9" Type="http://schemas.openxmlformats.org/officeDocument/2006/relationships/oleObject" Target="../embeddings/oleObject4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981200" y="838200"/>
            <a:ext cx="5456238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s-ES_tradnl" sz="3200">
                <a:solidFill>
                  <a:srgbClr val="333399"/>
                </a:solidFill>
                <a:latin typeface="Arial Black" pitchFamily="34" charset="0"/>
              </a:rPr>
              <a:t>CURSO</a:t>
            </a:r>
            <a:r>
              <a:rPr lang="es-ES_tradnl" sz="4400">
                <a:solidFill>
                  <a:srgbClr val="333399"/>
                </a:solidFill>
                <a:latin typeface="Arial Black" pitchFamily="34" charset="0"/>
              </a:rPr>
              <a:t/>
            </a:r>
            <a:br>
              <a:rPr lang="es-ES_tradnl" sz="4400">
                <a:solidFill>
                  <a:srgbClr val="333399"/>
                </a:solidFill>
                <a:latin typeface="Arial Black" pitchFamily="34" charset="0"/>
              </a:rPr>
            </a:br>
            <a:r>
              <a:rPr lang="es-ES_tradnl" sz="4000">
                <a:solidFill>
                  <a:srgbClr val="333399"/>
                </a:solidFill>
                <a:latin typeface="Arial Black" pitchFamily="34" charset="0"/>
              </a:rPr>
              <a:t>ESTRUCTURAS III</a:t>
            </a:r>
            <a:r>
              <a:rPr lang="es-ES_tradnl" sz="4400">
                <a:solidFill>
                  <a:srgbClr val="333399"/>
                </a:solidFill>
                <a:latin typeface="Arial Black" pitchFamily="34" charset="0"/>
              </a:rPr>
              <a:t/>
            </a:r>
            <a:br>
              <a:rPr lang="es-ES_tradnl" sz="4400">
                <a:solidFill>
                  <a:srgbClr val="333399"/>
                </a:solidFill>
                <a:latin typeface="Arial Black" pitchFamily="34" charset="0"/>
              </a:rPr>
            </a:br>
            <a:r>
              <a:rPr lang="es-ES_tradnl" sz="4400">
                <a:solidFill>
                  <a:srgbClr val="333399"/>
                </a:solidFill>
                <a:latin typeface="Arial Black" pitchFamily="34" charset="0"/>
              </a:rPr>
              <a:t/>
            </a:r>
            <a:br>
              <a:rPr lang="es-ES_tradnl" sz="4400">
                <a:solidFill>
                  <a:srgbClr val="333399"/>
                </a:solidFill>
                <a:latin typeface="Arial Black" pitchFamily="34" charset="0"/>
              </a:rPr>
            </a:br>
            <a:r>
              <a:rPr lang="es-ES_tradnl" sz="3200">
                <a:solidFill>
                  <a:srgbClr val="3366FF"/>
                </a:solidFill>
                <a:latin typeface="Arial Black" pitchFamily="34" charset="0"/>
              </a:rPr>
              <a:t>UNIDAD II</a:t>
            </a:r>
            <a:br>
              <a:rPr lang="es-ES_tradnl" sz="3200">
                <a:solidFill>
                  <a:srgbClr val="3366FF"/>
                </a:solidFill>
                <a:latin typeface="Arial Black" pitchFamily="34" charset="0"/>
              </a:rPr>
            </a:br>
            <a:r>
              <a:rPr lang="es-ES_tradnl" sz="3200">
                <a:solidFill>
                  <a:srgbClr val="3366FF"/>
                </a:solidFill>
                <a:latin typeface="Arial Black" pitchFamily="34" charset="0"/>
              </a:rPr>
              <a:t>SUELOS Y FUNDACIONES</a:t>
            </a:r>
            <a:r>
              <a:rPr lang="es-ES_tradnl" sz="3200">
                <a:solidFill>
                  <a:srgbClr val="333399"/>
                </a:solidFill>
                <a:latin typeface="Arial Black" pitchFamily="34" charset="0"/>
              </a:rPr>
              <a:t/>
            </a:r>
            <a:br>
              <a:rPr lang="es-ES_tradnl" sz="3200">
                <a:solidFill>
                  <a:srgbClr val="333399"/>
                </a:solidFill>
                <a:latin typeface="Arial Black" pitchFamily="34" charset="0"/>
              </a:rPr>
            </a:br>
            <a:r>
              <a:rPr lang="es-ES_tradnl" sz="3200">
                <a:solidFill>
                  <a:srgbClr val="333399"/>
                </a:solidFill>
                <a:latin typeface="Arial Black" pitchFamily="34" charset="0"/>
              </a:rPr>
              <a:t/>
            </a:r>
            <a:br>
              <a:rPr lang="es-ES_tradnl" sz="3200">
                <a:solidFill>
                  <a:srgbClr val="333399"/>
                </a:solidFill>
                <a:latin typeface="Arial Black" pitchFamily="34" charset="0"/>
              </a:rPr>
            </a:br>
            <a:endParaRPr lang="es-ES_tradnl" sz="2800" b="0">
              <a:solidFill>
                <a:srgbClr val="333399"/>
              </a:solidFill>
              <a:latin typeface="Arial Black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209800" y="4572000"/>
            <a:ext cx="5715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_tradnl" sz="2000" b="0" dirty="0">
                <a:solidFill>
                  <a:srgbClr val="333399"/>
                </a:solidFill>
                <a:latin typeface="Arial" charset="0"/>
              </a:rPr>
              <a:t>PROFESOR: LEOPOLDO DOMINICHETTI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s-ES_tradnl" sz="2000" b="0" dirty="0">
                <a:solidFill>
                  <a:srgbClr val="333399"/>
                </a:solidFill>
                <a:latin typeface="Arial" charset="0"/>
              </a:rPr>
              <a:t>AYUDANTE: </a:t>
            </a:r>
            <a:r>
              <a:rPr lang="es-ES_tradnl" sz="2000" b="0" dirty="0" smtClean="0">
                <a:solidFill>
                  <a:srgbClr val="333399"/>
                </a:solidFill>
                <a:latin typeface="Arial" charset="0"/>
              </a:rPr>
              <a:t>NADIA TRONCOSO</a:t>
            </a:r>
            <a:endParaRPr lang="es-ES_tradnl" sz="2000" b="0" dirty="0">
              <a:solidFill>
                <a:srgbClr val="333399"/>
              </a:solidFill>
              <a:latin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s-ES_tradnl" sz="2000" b="0" dirty="0">
              <a:solidFill>
                <a:srgbClr val="333399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33400" y="152400"/>
            <a:ext cx="828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dirty="0" smtClean="0">
                <a:solidFill>
                  <a:srgbClr val="333399"/>
                </a:solidFill>
                <a:latin typeface="Arial Black" pitchFamily="34" charset="0"/>
              </a:rPr>
              <a:t>2. TRABAJAR TERRENO AL MAXIMO</a:t>
            </a:r>
            <a:endParaRPr lang="es-ES_tradnl" dirty="0">
              <a:solidFill>
                <a:srgbClr val="333399"/>
              </a:solidFill>
              <a:latin typeface="Arial Black" pitchFamily="34" charset="0"/>
            </a:endParaRPr>
          </a:p>
        </p:txBody>
      </p:sp>
      <p:sp>
        <p:nvSpPr>
          <p:cNvPr id="65" name="AutoShape 3"/>
          <p:cNvSpPr>
            <a:spLocks noChangeArrowheads="1"/>
          </p:cNvSpPr>
          <p:nvPr/>
        </p:nvSpPr>
        <p:spPr bwMode="auto">
          <a:xfrm>
            <a:off x="228600" y="1564575"/>
            <a:ext cx="9144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6" name="Text Box 4"/>
          <p:cNvSpPr txBox="1">
            <a:spLocks noChangeArrowheads="1"/>
          </p:cNvSpPr>
          <p:nvPr/>
        </p:nvSpPr>
        <p:spPr bwMode="auto">
          <a:xfrm>
            <a:off x="152400" y="12954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750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68" name="Text Box 6"/>
          <p:cNvSpPr txBox="1">
            <a:spLocks noChangeArrowheads="1"/>
          </p:cNvSpPr>
          <p:nvPr/>
        </p:nvSpPr>
        <p:spPr bwMode="auto">
          <a:xfrm>
            <a:off x="2514600" y="12954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5000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73" name="Line 11"/>
          <p:cNvSpPr>
            <a:spLocks noChangeShapeType="1"/>
          </p:cNvSpPr>
          <p:nvPr/>
        </p:nvSpPr>
        <p:spPr bwMode="auto">
          <a:xfrm>
            <a:off x="1828800" y="49530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5" name="Text Box 13"/>
          <p:cNvSpPr txBox="1">
            <a:spLocks noChangeArrowheads="1"/>
          </p:cNvSpPr>
          <p:nvPr/>
        </p:nvSpPr>
        <p:spPr bwMode="auto">
          <a:xfrm>
            <a:off x="4267200" y="58674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1.2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76" name="Text Box 14"/>
          <p:cNvSpPr txBox="1">
            <a:spLocks noChangeArrowheads="1"/>
          </p:cNvSpPr>
          <p:nvPr/>
        </p:nvSpPr>
        <p:spPr bwMode="auto">
          <a:xfrm>
            <a:off x="228600" y="33528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1.2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77" name="Line 15"/>
          <p:cNvSpPr>
            <a:spLocks noChangeShapeType="1"/>
          </p:cNvSpPr>
          <p:nvPr/>
        </p:nvSpPr>
        <p:spPr bwMode="auto">
          <a:xfrm>
            <a:off x="1295400" y="1524000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8" name="Line 16"/>
          <p:cNvSpPr>
            <a:spLocks noChangeShapeType="1"/>
          </p:cNvSpPr>
          <p:nvPr/>
        </p:nvSpPr>
        <p:spPr bwMode="auto">
          <a:xfrm flipH="1">
            <a:off x="1143000" y="16764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9" name="Line 17"/>
          <p:cNvSpPr>
            <a:spLocks noChangeShapeType="1"/>
          </p:cNvSpPr>
          <p:nvPr/>
        </p:nvSpPr>
        <p:spPr bwMode="auto">
          <a:xfrm flipH="1">
            <a:off x="1066800" y="3962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0" name="Text Box 18"/>
          <p:cNvSpPr txBox="1">
            <a:spLocks noChangeArrowheads="1"/>
          </p:cNvSpPr>
          <p:nvPr/>
        </p:nvSpPr>
        <p:spPr bwMode="auto">
          <a:xfrm>
            <a:off x="228600" y="20574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>
                <a:latin typeface="Tahoma" pitchFamily="34" charset="0"/>
              </a:rPr>
              <a:t>2,50 m</a:t>
            </a:r>
          </a:p>
        </p:txBody>
      </p:sp>
      <p:sp>
        <p:nvSpPr>
          <p:cNvPr id="81" name="Rectangle 19"/>
          <p:cNvSpPr>
            <a:spLocks noChangeArrowheads="1"/>
          </p:cNvSpPr>
          <p:nvPr/>
        </p:nvSpPr>
        <p:spPr bwMode="auto">
          <a:xfrm>
            <a:off x="4419600" y="4633913"/>
            <a:ext cx="990600" cy="880533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2" name="Line 20"/>
          <p:cNvSpPr>
            <a:spLocks noChangeShapeType="1"/>
          </p:cNvSpPr>
          <p:nvPr/>
        </p:nvSpPr>
        <p:spPr bwMode="auto">
          <a:xfrm flipH="1">
            <a:off x="3810000" y="4633913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3" name="Line 21"/>
          <p:cNvSpPr>
            <a:spLocks noChangeShapeType="1"/>
          </p:cNvSpPr>
          <p:nvPr/>
        </p:nvSpPr>
        <p:spPr bwMode="auto">
          <a:xfrm flipH="1">
            <a:off x="3810000" y="5472113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4" name="Line 22"/>
          <p:cNvSpPr>
            <a:spLocks noChangeShapeType="1"/>
          </p:cNvSpPr>
          <p:nvPr/>
        </p:nvSpPr>
        <p:spPr bwMode="auto">
          <a:xfrm>
            <a:off x="3962400" y="4557713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5" name="Text Box 23"/>
          <p:cNvSpPr txBox="1">
            <a:spLocks noChangeArrowheads="1"/>
          </p:cNvSpPr>
          <p:nvPr/>
        </p:nvSpPr>
        <p:spPr bwMode="auto">
          <a:xfrm>
            <a:off x="3124200" y="48006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1.2m</a:t>
            </a:r>
            <a:endParaRPr lang="es-ES" sz="1800" b="0" dirty="0">
              <a:latin typeface="Tahoma" pitchFamily="34" charset="0"/>
            </a:endParaRPr>
          </a:p>
        </p:txBody>
      </p:sp>
      <p:sp>
        <p:nvSpPr>
          <p:cNvPr id="86" name="Rectangle 24" descr="Diagonal hacia arriba oscura"/>
          <p:cNvSpPr>
            <a:spLocks noChangeArrowheads="1"/>
          </p:cNvSpPr>
          <p:nvPr/>
        </p:nvSpPr>
        <p:spPr bwMode="auto">
          <a:xfrm>
            <a:off x="4809067" y="4947181"/>
            <a:ext cx="220133" cy="220133"/>
          </a:xfrm>
          <a:prstGeom prst="rect">
            <a:avLst/>
          </a:prstGeom>
          <a:pattFill prst="dkUpDiag">
            <a:fgClr>
              <a:srgbClr val="3366FF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pSp>
        <p:nvGrpSpPr>
          <p:cNvPr id="2" name="Group 88"/>
          <p:cNvGrpSpPr/>
          <p:nvPr/>
        </p:nvGrpSpPr>
        <p:grpSpPr>
          <a:xfrm>
            <a:off x="838200" y="1219200"/>
            <a:ext cx="2590800" cy="5029200"/>
            <a:chOff x="5181600" y="533400"/>
            <a:chExt cx="2590800" cy="4114800"/>
          </a:xfrm>
        </p:grpSpPr>
        <p:grpSp>
          <p:nvGrpSpPr>
            <p:cNvPr id="3" name="Group 37"/>
            <p:cNvGrpSpPr>
              <a:grpSpLocks/>
            </p:cNvGrpSpPr>
            <p:nvPr/>
          </p:nvGrpSpPr>
          <p:grpSpPr bwMode="auto">
            <a:xfrm>
              <a:off x="5181600" y="533400"/>
              <a:ext cx="2590800" cy="4114800"/>
              <a:chOff x="3264" y="336"/>
              <a:chExt cx="1632" cy="2592"/>
            </a:xfrm>
          </p:grpSpPr>
          <p:sp>
            <p:nvSpPr>
              <p:cNvPr id="17446" name="Rectangle 38" descr="Horizontal clara"/>
              <p:cNvSpPr>
                <a:spLocks noChangeArrowheads="1"/>
              </p:cNvSpPr>
              <p:nvPr/>
            </p:nvSpPr>
            <p:spPr bwMode="auto">
              <a:xfrm>
                <a:off x="3984" y="576"/>
                <a:ext cx="192" cy="768"/>
              </a:xfrm>
              <a:prstGeom prst="rect">
                <a:avLst/>
              </a:prstGeom>
              <a:pattFill prst="ltHorz">
                <a:fgClr>
                  <a:srgbClr val="3366FF"/>
                </a:fgClr>
                <a:bgClr>
                  <a:schemeClr val="bg1"/>
                </a:bgClr>
              </a:pattFill>
              <a:ln w="1905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47" name="Rectangle 39"/>
              <p:cNvSpPr>
                <a:spLocks noChangeArrowheads="1"/>
              </p:cNvSpPr>
              <p:nvPr/>
            </p:nvSpPr>
            <p:spPr bwMode="auto">
              <a:xfrm>
                <a:off x="3792" y="1344"/>
                <a:ext cx="576" cy="384"/>
              </a:xfrm>
              <a:prstGeom prst="rect">
                <a:avLst/>
              </a:prstGeom>
              <a:solidFill>
                <a:srgbClr val="DDDDDD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48" name="Line 40"/>
              <p:cNvSpPr>
                <a:spLocks noChangeShapeType="1"/>
              </p:cNvSpPr>
              <p:nvPr/>
            </p:nvSpPr>
            <p:spPr bwMode="auto">
              <a:xfrm>
                <a:off x="3264" y="1344"/>
                <a:ext cx="163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s-CL"/>
              </a:p>
            </p:txBody>
          </p:sp>
          <p:sp>
            <p:nvSpPr>
              <p:cNvPr id="17450" name="Line 42"/>
              <p:cNvSpPr>
                <a:spLocks noChangeShapeType="1"/>
              </p:cNvSpPr>
              <p:nvPr/>
            </p:nvSpPr>
            <p:spPr bwMode="auto">
              <a:xfrm flipV="1">
                <a:off x="4176" y="576"/>
                <a:ext cx="0" cy="7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s-CL"/>
              </a:p>
            </p:txBody>
          </p:sp>
          <p:sp>
            <p:nvSpPr>
              <p:cNvPr id="17451" name="Line 43"/>
              <p:cNvSpPr>
                <a:spLocks noChangeShapeType="1"/>
              </p:cNvSpPr>
              <p:nvPr/>
            </p:nvSpPr>
            <p:spPr bwMode="auto">
              <a:xfrm>
                <a:off x="4014" y="1436"/>
                <a:ext cx="0" cy="90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52" name="AutoShape 44"/>
              <p:cNvSpPr>
                <a:spLocks noChangeArrowheads="1"/>
              </p:cNvSpPr>
              <p:nvPr/>
            </p:nvSpPr>
            <p:spPr bwMode="auto">
              <a:xfrm rot="5400000">
                <a:off x="3768" y="696"/>
                <a:ext cx="624" cy="96"/>
              </a:xfrm>
              <a:prstGeom prst="rightArrow">
                <a:avLst>
                  <a:gd name="adj1" fmla="val 50000"/>
                  <a:gd name="adj2" fmla="val 87500"/>
                </a:avLst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53" name="Text Box 45"/>
              <p:cNvSpPr txBox="1">
                <a:spLocks noChangeArrowheads="1"/>
              </p:cNvSpPr>
              <p:nvPr/>
            </p:nvSpPr>
            <p:spPr bwMode="auto">
              <a:xfrm>
                <a:off x="4128" y="336"/>
                <a:ext cx="5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0" dirty="0">
                    <a:latin typeface="Tahoma" pitchFamily="34" charset="0"/>
                  </a:rPr>
                  <a:t>N</a:t>
                </a:r>
              </a:p>
            </p:txBody>
          </p:sp>
          <p:sp>
            <p:nvSpPr>
              <p:cNvPr id="17454" name="AutoShape 46"/>
              <p:cNvSpPr>
                <a:spLocks noChangeArrowheads="1"/>
              </p:cNvSpPr>
              <p:nvPr/>
            </p:nvSpPr>
            <p:spPr bwMode="auto">
              <a:xfrm>
                <a:off x="3840" y="729"/>
                <a:ext cx="432" cy="314"/>
              </a:xfrm>
              <a:custGeom>
                <a:avLst/>
                <a:gdLst>
                  <a:gd name="G0" fmla="+- -44856 0 0"/>
                  <a:gd name="G1" fmla="+- -11796480 0 0"/>
                  <a:gd name="G2" fmla="+- -44856 0 -11796480"/>
                  <a:gd name="G3" fmla="+- 10800 0 0"/>
                  <a:gd name="G4" fmla="+- 0 0 -44856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036 0 0"/>
                  <a:gd name="G9" fmla="+- 0 0 -11796480"/>
                  <a:gd name="G10" fmla="+- 8036 0 2700"/>
                  <a:gd name="G11" fmla="cos G10 -44856"/>
                  <a:gd name="G12" fmla="sin G10 -44856"/>
                  <a:gd name="G13" fmla="cos 13500 -44856"/>
                  <a:gd name="G14" fmla="sin 13500 -44856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036 1 2"/>
                  <a:gd name="G20" fmla="+- G19 5400 0"/>
                  <a:gd name="G21" fmla="cos G20 -44856"/>
                  <a:gd name="G22" fmla="sin G20 -44856"/>
                  <a:gd name="G23" fmla="+- G21 10800 0"/>
                  <a:gd name="G24" fmla="+- G12 G23 G22"/>
                  <a:gd name="G25" fmla="+- G22 G23 G11"/>
                  <a:gd name="G26" fmla="cos 10800 -44856"/>
                  <a:gd name="G27" fmla="sin 10800 -44856"/>
                  <a:gd name="G28" fmla="cos 8036 -44856"/>
                  <a:gd name="G29" fmla="sin 8036 -44856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11796480"/>
                  <a:gd name="G36" fmla="sin G34 -11796480"/>
                  <a:gd name="G37" fmla="+/ -11796480 -44856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036 G39"/>
                  <a:gd name="G43" fmla="sin 8036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10735 w 21600"/>
                  <a:gd name="T5" fmla="*/ 0 h 21600"/>
                  <a:gd name="T6" fmla="*/ 1382 w 21600"/>
                  <a:gd name="T7" fmla="*/ 10800 h 21600"/>
                  <a:gd name="T8" fmla="*/ 10752 w 21600"/>
                  <a:gd name="T9" fmla="*/ 2764 h 21600"/>
                  <a:gd name="T10" fmla="*/ 24299 w 21600"/>
                  <a:gd name="T11" fmla="*/ 10638 h 21600"/>
                  <a:gd name="T12" fmla="*/ 20266 w 21600"/>
                  <a:gd name="T13" fmla="*/ 14769 h 21600"/>
                  <a:gd name="T14" fmla="*/ 16135 w 21600"/>
                  <a:gd name="T15" fmla="*/ 10736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835" y="10704"/>
                    </a:moveTo>
                    <a:cubicBezTo>
                      <a:pt x="18782" y="6303"/>
                      <a:pt x="15200" y="2764"/>
                      <a:pt x="10800" y="2764"/>
                    </a:cubicBezTo>
                    <a:cubicBezTo>
                      <a:pt x="6361" y="2764"/>
                      <a:pt x="2764" y="6361"/>
                      <a:pt x="2764" y="10800"/>
                    </a:cubicBezTo>
                    <a:lnTo>
                      <a:pt x="0" y="10800"/>
                    </a:ln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14" y="0"/>
                      <a:pt x="21528" y="4757"/>
                      <a:pt x="21599" y="10670"/>
                    </a:cubicBezTo>
                    <a:lnTo>
                      <a:pt x="24299" y="10638"/>
                    </a:lnTo>
                    <a:lnTo>
                      <a:pt x="20266" y="14769"/>
                    </a:lnTo>
                    <a:lnTo>
                      <a:pt x="16135" y="10736"/>
                    </a:lnTo>
                    <a:lnTo>
                      <a:pt x="18835" y="10704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55" name="Text Box 47"/>
              <p:cNvSpPr txBox="1">
                <a:spLocks noChangeArrowheads="1"/>
              </p:cNvSpPr>
              <p:nvPr/>
            </p:nvSpPr>
            <p:spPr bwMode="auto">
              <a:xfrm>
                <a:off x="4272" y="716"/>
                <a:ext cx="52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0" dirty="0" smtClean="0">
                    <a:latin typeface="Tahoma" pitchFamily="34" charset="0"/>
                  </a:rPr>
                  <a:t>Mv</a:t>
                </a:r>
                <a:endParaRPr lang="es-ES" b="0" dirty="0">
                  <a:latin typeface="Tahoma" pitchFamily="34" charset="0"/>
                </a:endParaRPr>
              </a:p>
            </p:txBody>
          </p:sp>
          <p:grpSp>
            <p:nvGrpSpPr>
              <p:cNvPr id="4" name="Group 48"/>
              <p:cNvGrpSpPr>
                <a:grpSpLocks/>
              </p:cNvGrpSpPr>
              <p:nvPr/>
            </p:nvGrpSpPr>
            <p:grpSpPr bwMode="auto">
              <a:xfrm>
                <a:off x="4224" y="1680"/>
                <a:ext cx="384" cy="989"/>
                <a:chOff x="4224" y="1680"/>
                <a:chExt cx="384" cy="989"/>
              </a:xfrm>
            </p:grpSpPr>
            <p:sp>
              <p:nvSpPr>
                <p:cNvPr id="17457" name="Line 49"/>
                <p:cNvSpPr>
                  <a:spLocks noChangeShapeType="1"/>
                </p:cNvSpPr>
                <p:nvPr/>
              </p:nvSpPr>
              <p:spPr bwMode="auto">
                <a:xfrm>
                  <a:off x="4368" y="1680"/>
                  <a:ext cx="0" cy="9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CL"/>
                </a:p>
              </p:txBody>
            </p:sp>
            <p:sp>
              <p:nvSpPr>
                <p:cNvPr id="17458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4224" y="2457"/>
                  <a:ext cx="384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s-ES" sz="1600" dirty="0">
                      <a:latin typeface="Tahoma" pitchFamily="34" charset="0"/>
                    </a:rPr>
                    <a:t>X/3</a:t>
                  </a:r>
                </a:p>
              </p:txBody>
            </p:sp>
          </p:grpSp>
          <p:grpSp>
            <p:nvGrpSpPr>
              <p:cNvPr id="5" name="Group 51"/>
              <p:cNvGrpSpPr>
                <a:grpSpLocks/>
              </p:cNvGrpSpPr>
              <p:nvPr/>
            </p:nvGrpSpPr>
            <p:grpSpPr bwMode="auto">
              <a:xfrm>
                <a:off x="3792" y="1392"/>
                <a:ext cx="576" cy="480"/>
                <a:chOff x="3744" y="1680"/>
                <a:chExt cx="576" cy="480"/>
              </a:xfrm>
            </p:grpSpPr>
            <p:sp>
              <p:nvSpPr>
                <p:cNvPr id="17460" name="Line 52"/>
                <p:cNvSpPr>
                  <a:spLocks noChangeShapeType="1"/>
                </p:cNvSpPr>
                <p:nvPr/>
              </p:nvSpPr>
              <p:spPr bwMode="auto">
                <a:xfrm>
                  <a:off x="3744" y="1728"/>
                  <a:ext cx="0" cy="43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CL"/>
                </a:p>
              </p:txBody>
            </p:sp>
            <p:sp>
              <p:nvSpPr>
                <p:cNvPr id="17461" name="Line 53"/>
                <p:cNvSpPr>
                  <a:spLocks noChangeShapeType="1"/>
                </p:cNvSpPr>
                <p:nvPr/>
              </p:nvSpPr>
              <p:spPr bwMode="auto">
                <a:xfrm>
                  <a:off x="3984" y="1872"/>
                  <a:ext cx="33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CL"/>
                </a:p>
              </p:txBody>
            </p:sp>
            <p:sp>
              <p:nvSpPr>
                <p:cNvPr id="17462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4080" y="1680"/>
                  <a:ext cx="192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s-ES" sz="1600" dirty="0">
                      <a:latin typeface="Tahoma" pitchFamily="34" charset="0"/>
                    </a:rPr>
                    <a:t>X</a:t>
                  </a:r>
                </a:p>
              </p:txBody>
            </p:sp>
          </p:grpSp>
          <p:sp>
            <p:nvSpPr>
              <p:cNvPr id="17463" name="AutoShape 55" descr="Vertical estrecha"/>
              <p:cNvSpPr>
                <a:spLocks noChangeArrowheads="1"/>
              </p:cNvSpPr>
              <p:nvPr/>
            </p:nvSpPr>
            <p:spPr bwMode="auto">
              <a:xfrm rot="10800000">
                <a:off x="4017" y="1728"/>
                <a:ext cx="354" cy="288"/>
              </a:xfrm>
              <a:prstGeom prst="rtTriangle">
                <a:avLst/>
              </a:prstGeom>
              <a:pattFill prst="narVert">
                <a:fgClr>
                  <a:srgbClr val="3366FF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64" name="AutoShape 56" descr="Vertical estrecha"/>
              <p:cNvSpPr>
                <a:spLocks noChangeArrowheads="1"/>
              </p:cNvSpPr>
              <p:nvPr/>
            </p:nvSpPr>
            <p:spPr bwMode="auto">
              <a:xfrm>
                <a:off x="3796" y="1536"/>
                <a:ext cx="222" cy="192"/>
              </a:xfrm>
              <a:prstGeom prst="rtTriangle">
                <a:avLst/>
              </a:prstGeom>
              <a:pattFill prst="narVert">
                <a:fgClr>
                  <a:srgbClr val="FF0000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grpSp>
            <p:nvGrpSpPr>
              <p:cNvPr id="6" name="Group 57"/>
              <p:cNvGrpSpPr>
                <a:grpSpLocks/>
              </p:cNvGrpSpPr>
              <p:nvPr/>
            </p:nvGrpSpPr>
            <p:grpSpPr bwMode="auto">
              <a:xfrm>
                <a:off x="4224" y="1872"/>
                <a:ext cx="624" cy="480"/>
                <a:chOff x="4176" y="2160"/>
                <a:chExt cx="624" cy="480"/>
              </a:xfrm>
            </p:grpSpPr>
            <p:sp>
              <p:nvSpPr>
                <p:cNvPr id="17466" name="AutoShape 58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3984" y="2352"/>
                  <a:ext cx="480" cy="96"/>
                </a:xfrm>
                <a:prstGeom prst="rightArrow">
                  <a:avLst>
                    <a:gd name="adj1" fmla="val 50000"/>
                    <a:gd name="adj2" fmla="val 62500"/>
                  </a:avLst>
                </a:prstGeom>
                <a:solidFill>
                  <a:srgbClr val="FFCC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CL"/>
                </a:p>
              </p:txBody>
            </p:sp>
            <p:sp>
              <p:nvSpPr>
                <p:cNvPr id="17467" name="Text Box 59"/>
                <p:cNvSpPr txBox="1">
                  <a:spLocks noChangeArrowheads="1"/>
                </p:cNvSpPr>
                <p:nvPr/>
              </p:nvSpPr>
              <p:spPr bwMode="auto">
                <a:xfrm>
                  <a:off x="4272" y="2352"/>
                  <a:ext cx="528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s-ES" b="0" dirty="0">
                      <a:latin typeface="Tahoma" pitchFamily="34" charset="0"/>
                    </a:rPr>
                    <a:t>-N</a:t>
                  </a:r>
                </a:p>
              </p:txBody>
            </p:sp>
          </p:grpSp>
          <p:grpSp>
            <p:nvGrpSpPr>
              <p:cNvPr id="7" name="Group 60"/>
              <p:cNvGrpSpPr>
                <a:grpSpLocks/>
              </p:cNvGrpSpPr>
              <p:nvPr/>
            </p:nvGrpSpPr>
            <p:grpSpPr bwMode="auto">
              <a:xfrm>
                <a:off x="4080" y="1728"/>
                <a:ext cx="624" cy="1200"/>
                <a:chOff x="4080" y="1728"/>
                <a:chExt cx="624" cy="1200"/>
              </a:xfrm>
            </p:grpSpPr>
            <p:sp>
              <p:nvSpPr>
                <p:cNvPr id="17471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4080" y="2716"/>
                  <a:ext cx="624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s-ES" sz="1600" dirty="0">
                      <a:latin typeface="Tahoma" pitchFamily="34" charset="0"/>
                    </a:rPr>
                    <a:t>d</a:t>
                  </a:r>
                </a:p>
              </p:txBody>
            </p:sp>
            <p:sp>
              <p:nvSpPr>
                <p:cNvPr id="17472" name="Line 64"/>
                <p:cNvSpPr>
                  <a:spLocks noChangeShapeType="1"/>
                </p:cNvSpPr>
                <p:nvPr/>
              </p:nvSpPr>
              <p:spPr bwMode="auto">
                <a:xfrm>
                  <a:off x="4272" y="1728"/>
                  <a:ext cx="0" cy="105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CL"/>
                </a:p>
              </p:txBody>
            </p:sp>
          </p:grpSp>
        </p:grpSp>
        <p:sp>
          <p:nvSpPr>
            <p:cNvPr id="87" name="Line 42"/>
            <p:cNvSpPr>
              <a:spLocks noChangeShapeType="1"/>
            </p:cNvSpPr>
            <p:nvPr/>
          </p:nvSpPr>
          <p:spPr bwMode="auto">
            <a:xfrm flipV="1">
              <a:off x="6324600" y="914400"/>
              <a:ext cx="0" cy="1219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s-CL"/>
            </a:p>
          </p:txBody>
        </p:sp>
      </p:grpSp>
      <p:sp>
        <p:nvSpPr>
          <p:cNvPr id="88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3810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SE EVALÚA FUNDACIÓN 120x120X80</a:t>
            </a:r>
            <a:endParaRPr lang="es-ES" sz="1200" b="0" dirty="0">
              <a:latin typeface="Tahoma" pitchFamily="34" charset="0"/>
            </a:endParaRPr>
          </a:p>
        </p:txBody>
      </p:sp>
      <p:sp>
        <p:nvSpPr>
          <p:cNvPr id="90" name="Line 11"/>
          <p:cNvSpPr>
            <a:spLocks noChangeShapeType="1"/>
          </p:cNvSpPr>
          <p:nvPr/>
        </p:nvSpPr>
        <p:spPr bwMode="auto">
          <a:xfrm>
            <a:off x="1957450" y="58674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91" name="Line 43"/>
          <p:cNvSpPr>
            <a:spLocks noChangeShapeType="1"/>
          </p:cNvSpPr>
          <p:nvPr/>
        </p:nvSpPr>
        <p:spPr bwMode="auto">
          <a:xfrm>
            <a:off x="2133600" y="2743200"/>
            <a:ext cx="0" cy="32766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92" name="Line 22"/>
          <p:cNvSpPr>
            <a:spLocks noChangeShapeType="1"/>
          </p:cNvSpPr>
          <p:nvPr/>
        </p:nvSpPr>
        <p:spPr bwMode="auto">
          <a:xfrm>
            <a:off x="4419600" y="5700713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93" name="Line 22"/>
          <p:cNvSpPr>
            <a:spLocks noChangeShapeType="1"/>
          </p:cNvSpPr>
          <p:nvPr/>
        </p:nvSpPr>
        <p:spPr bwMode="auto">
          <a:xfrm>
            <a:off x="5410200" y="5700713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94" name="Line 21"/>
          <p:cNvSpPr>
            <a:spLocks noChangeShapeType="1"/>
          </p:cNvSpPr>
          <p:nvPr/>
        </p:nvSpPr>
        <p:spPr bwMode="auto">
          <a:xfrm flipH="1">
            <a:off x="4343400" y="5853113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5943600" y="4786313"/>
          <a:ext cx="609600" cy="428978"/>
        </p:xfrm>
        <a:graphic>
          <a:graphicData uri="http://schemas.openxmlformats.org/presentationml/2006/ole">
            <p:oleObj spid="_x0000_s50178" name="Ecuación" r:id="rId3" imgW="380880" imgH="177480" progId="Equation.3">
              <p:embed/>
            </p:oleObj>
          </a:graphicData>
        </a:graphic>
      </p:graphicFrame>
      <p:sp>
        <p:nvSpPr>
          <p:cNvPr id="95" name="AutoShape 46"/>
          <p:cNvSpPr>
            <a:spLocks noChangeArrowheads="1"/>
          </p:cNvSpPr>
          <p:nvPr/>
        </p:nvSpPr>
        <p:spPr bwMode="auto">
          <a:xfrm flipV="1">
            <a:off x="1828800" y="4191000"/>
            <a:ext cx="838200" cy="762000"/>
          </a:xfrm>
          <a:custGeom>
            <a:avLst/>
            <a:gdLst>
              <a:gd name="G0" fmla="+- -44856 0 0"/>
              <a:gd name="G1" fmla="+- -11796480 0 0"/>
              <a:gd name="G2" fmla="+- -44856 0 -11796480"/>
              <a:gd name="G3" fmla="+- 10800 0 0"/>
              <a:gd name="G4" fmla="+- 0 0 -44856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036 0 0"/>
              <a:gd name="G9" fmla="+- 0 0 -11796480"/>
              <a:gd name="G10" fmla="+- 8036 0 2700"/>
              <a:gd name="G11" fmla="cos G10 -44856"/>
              <a:gd name="G12" fmla="sin G10 -44856"/>
              <a:gd name="G13" fmla="cos 13500 -44856"/>
              <a:gd name="G14" fmla="sin 13500 -44856"/>
              <a:gd name="G15" fmla="+- G11 10800 0"/>
              <a:gd name="G16" fmla="+- G12 10800 0"/>
              <a:gd name="G17" fmla="+- G13 10800 0"/>
              <a:gd name="G18" fmla="+- G14 10800 0"/>
              <a:gd name="G19" fmla="*/ 8036 1 2"/>
              <a:gd name="G20" fmla="+- G19 5400 0"/>
              <a:gd name="G21" fmla="cos G20 -44856"/>
              <a:gd name="G22" fmla="sin G20 -44856"/>
              <a:gd name="G23" fmla="+- G21 10800 0"/>
              <a:gd name="G24" fmla="+- G12 G23 G22"/>
              <a:gd name="G25" fmla="+- G22 G23 G11"/>
              <a:gd name="G26" fmla="cos 10800 -44856"/>
              <a:gd name="G27" fmla="sin 10800 -44856"/>
              <a:gd name="G28" fmla="cos 8036 -44856"/>
              <a:gd name="G29" fmla="sin 8036 -44856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-44856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036 G39"/>
              <a:gd name="G43" fmla="sin 803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35 w 21600"/>
              <a:gd name="T5" fmla="*/ 0 h 21600"/>
              <a:gd name="T6" fmla="*/ 1382 w 21600"/>
              <a:gd name="T7" fmla="*/ 10800 h 21600"/>
              <a:gd name="T8" fmla="*/ 10752 w 21600"/>
              <a:gd name="T9" fmla="*/ 2764 h 21600"/>
              <a:gd name="T10" fmla="*/ 24299 w 21600"/>
              <a:gd name="T11" fmla="*/ 10638 h 21600"/>
              <a:gd name="T12" fmla="*/ 20266 w 21600"/>
              <a:gd name="T13" fmla="*/ 14769 h 21600"/>
              <a:gd name="T14" fmla="*/ 16135 w 21600"/>
              <a:gd name="T15" fmla="*/ 1073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835" y="10704"/>
                </a:moveTo>
                <a:cubicBezTo>
                  <a:pt x="18782" y="6303"/>
                  <a:pt x="15200" y="2764"/>
                  <a:pt x="10800" y="2764"/>
                </a:cubicBezTo>
                <a:cubicBezTo>
                  <a:pt x="6361" y="2764"/>
                  <a:pt x="2764" y="6361"/>
                  <a:pt x="2764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14" y="0"/>
                  <a:pt x="21528" y="4757"/>
                  <a:pt x="21599" y="10670"/>
                </a:cubicBezTo>
                <a:lnTo>
                  <a:pt x="24299" y="10638"/>
                </a:lnTo>
                <a:lnTo>
                  <a:pt x="20266" y="14769"/>
                </a:lnTo>
                <a:lnTo>
                  <a:pt x="16135" y="10736"/>
                </a:lnTo>
                <a:lnTo>
                  <a:pt x="18835" y="10704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96" name="Text Box 47"/>
          <p:cNvSpPr txBox="1">
            <a:spLocks noChangeArrowheads="1"/>
          </p:cNvSpPr>
          <p:nvPr/>
        </p:nvSpPr>
        <p:spPr bwMode="auto">
          <a:xfrm>
            <a:off x="1447800" y="4267200"/>
            <a:ext cx="83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0" dirty="0" err="1" smtClean="0">
                <a:latin typeface="Tahoma" pitchFamily="34" charset="0"/>
              </a:rPr>
              <a:t>Mr</a:t>
            </a:r>
            <a:endParaRPr lang="es-ES" b="0" dirty="0">
              <a:latin typeface="Tahoma" pitchFamily="34" charset="0"/>
            </a:endParaRP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4114800" y="914400"/>
            <a:ext cx="4191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DONDE EL EQUILIBRIO ESTÁ DADO POR EL MOMENTO QUE GENERA LA RESPUESTA</a:t>
            </a:r>
          </a:p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MOMENTO VOLCANTE DEBE SER MENOR QUE EL MOMENTO DE RESPUESTA</a:t>
            </a:r>
            <a:endParaRPr lang="es-ES" sz="1200" b="0" dirty="0">
              <a:latin typeface="Tahoma" pitchFamily="34" charset="0"/>
            </a:endParaRPr>
          </a:p>
        </p:txBody>
      </p:sp>
      <p:graphicFrame>
        <p:nvGraphicFramePr>
          <p:cNvPr id="47112" name="Object 8"/>
          <p:cNvGraphicFramePr>
            <a:graphicFrameLocks noChangeAspect="1"/>
          </p:cNvGraphicFramePr>
          <p:nvPr/>
        </p:nvGraphicFramePr>
        <p:xfrm>
          <a:off x="4495800" y="2286000"/>
          <a:ext cx="2019300" cy="355600"/>
        </p:xfrm>
        <a:graphic>
          <a:graphicData uri="http://schemas.openxmlformats.org/presentationml/2006/ole">
            <p:oleObj spid="_x0000_s50179" name="Ecuación" r:id="rId4" imgW="596880" imgH="177480" progId="Equation.3">
              <p:embed/>
            </p:oleObj>
          </a:graphicData>
        </a:graphic>
      </p:graphicFrame>
      <p:graphicFrame>
        <p:nvGraphicFramePr>
          <p:cNvPr id="47113" name="Object 9"/>
          <p:cNvGraphicFramePr>
            <a:graphicFrameLocks noChangeAspect="1"/>
          </p:cNvGraphicFramePr>
          <p:nvPr/>
        </p:nvGraphicFramePr>
        <p:xfrm>
          <a:off x="4740275" y="2768600"/>
          <a:ext cx="2041525" cy="355600"/>
        </p:xfrm>
        <a:graphic>
          <a:graphicData uri="http://schemas.openxmlformats.org/presentationml/2006/ole">
            <p:oleObj spid="_x0000_s50180" name="Ecuación" r:id="rId5" imgW="81252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8" grpId="0" autoUpdateAnimBg="0"/>
      <p:bldP spid="88" grpId="0" autoUpdateAnimBg="0"/>
      <p:bldP spid="9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33400" y="152400"/>
            <a:ext cx="828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dirty="0" smtClean="0">
                <a:solidFill>
                  <a:srgbClr val="333399"/>
                </a:solidFill>
                <a:latin typeface="Arial Black" pitchFamily="34" charset="0"/>
              </a:rPr>
              <a:t>2. TRABAJAR TERRENO AL MAXIMO</a:t>
            </a:r>
            <a:endParaRPr lang="es-ES_tradnl" dirty="0">
              <a:solidFill>
                <a:srgbClr val="333399"/>
              </a:solidFill>
              <a:latin typeface="Arial Black" pitchFamily="34" charset="0"/>
            </a:endParaRPr>
          </a:p>
        </p:txBody>
      </p:sp>
      <p:sp>
        <p:nvSpPr>
          <p:cNvPr id="88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3810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SE EVALÚA FUNDACIÓN 120x120X80</a:t>
            </a:r>
            <a:endParaRPr lang="es-ES" sz="1200" b="0" dirty="0">
              <a:latin typeface="Tahoma" pitchFamily="34" charset="0"/>
            </a:endParaRPr>
          </a:p>
        </p:txBody>
      </p:sp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2868613" y="1828800"/>
          <a:ext cx="989012" cy="684213"/>
        </p:xfrm>
        <a:graphic>
          <a:graphicData uri="http://schemas.openxmlformats.org/presentationml/2006/ole">
            <p:oleObj spid="_x0000_s49154" name="Ecuación" r:id="rId3" imgW="914400" imgH="634680" progId="Equation.3">
              <p:embed/>
            </p:oleObj>
          </a:graphicData>
        </a:graphic>
      </p:graphicFrame>
      <p:graphicFrame>
        <p:nvGraphicFramePr>
          <p:cNvPr id="47110" name="Object 6"/>
          <p:cNvGraphicFramePr>
            <a:graphicFrameLocks noChangeAspect="1"/>
          </p:cNvGraphicFramePr>
          <p:nvPr/>
        </p:nvGraphicFramePr>
        <p:xfrm>
          <a:off x="2794000" y="1143000"/>
          <a:ext cx="989013" cy="493713"/>
        </p:xfrm>
        <a:graphic>
          <a:graphicData uri="http://schemas.openxmlformats.org/presentationml/2006/ole">
            <p:oleObj spid="_x0000_s49155" name="Ecuación" r:id="rId4" imgW="812520" imgH="406080" progId="Equation.3">
              <p:embed/>
            </p:oleObj>
          </a:graphicData>
        </a:graphic>
      </p:graphicFrame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596900" y="1182688"/>
          <a:ext cx="2025650" cy="1327150"/>
        </p:xfrm>
        <a:graphic>
          <a:graphicData uri="http://schemas.openxmlformats.org/presentationml/2006/ole">
            <p:oleObj spid="_x0000_s49156" name="Ecuación" r:id="rId5" imgW="1663560" imgH="1091880" progId="Equation.3">
              <p:embed/>
            </p:oleObj>
          </a:graphicData>
        </a:graphic>
      </p:graphicFrame>
      <p:graphicFrame>
        <p:nvGraphicFramePr>
          <p:cNvPr id="48135" name="Object 7"/>
          <p:cNvGraphicFramePr>
            <a:graphicFrameLocks noChangeAspect="1"/>
          </p:cNvGraphicFramePr>
          <p:nvPr/>
        </p:nvGraphicFramePr>
        <p:xfrm>
          <a:off x="490538" y="2735263"/>
          <a:ext cx="2003425" cy="3208337"/>
        </p:xfrm>
        <a:graphic>
          <a:graphicData uri="http://schemas.openxmlformats.org/presentationml/2006/ole">
            <p:oleObj spid="_x0000_s49157" name="Ecuación" r:id="rId6" imgW="1434960" imgH="2298600" progId="Equation.3">
              <p:embed/>
            </p:oleObj>
          </a:graphicData>
        </a:graphic>
      </p:graphicFrame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410200" y="4222750"/>
            <a:ext cx="1914525" cy="762000"/>
            <a:chOff x="1632" y="3168"/>
            <a:chExt cx="1206" cy="480"/>
          </a:xfrm>
        </p:grpSpPr>
        <p:sp>
          <p:nvSpPr>
            <p:cNvPr id="59" name="AutoShape 3" descr="Vertical estrecha"/>
            <p:cNvSpPr>
              <a:spLocks noChangeArrowheads="1"/>
            </p:cNvSpPr>
            <p:nvPr/>
          </p:nvSpPr>
          <p:spPr bwMode="auto">
            <a:xfrm rot="16200000" flipH="1">
              <a:off x="2379" y="3189"/>
              <a:ext cx="480" cy="438"/>
            </a:xfrm>
            <a:prstGeom prst="parallelogram">
              <a:avLst>
                <a:gd name="adj" fmla="val 31547"/>
              </a:avLst>
            </a:prstGeom>
            <a:pattFill prst="narVert">
              <a:fgClr>
                <a:srgbClr val="0066FF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" name="AutoShape 4" descr="Vertical estrecha"/>
            <p:cNvSpPr>
              <a:spLocks noChangeArrowheads="1"/>
            </p:cNvSpPr>
            <p:nvPr/>
          </p:nvSpPr>
          <p:spPr bwMode="auto">
            <a:xfrm rot="-10800000">
              <a:off x="1632" y="3360"/>
              <a:ext cx="768" cy="288"/>
            </a:xfrm>
            <a:prstGeom prst="rtTriangle">
              <a:avLst/>
            </a:prstGeom>
            <a:pattFill prst="narVert">
              <a:fgClr>
                <a:srgbClr val="0066FF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1" name="Rectangle 5"/>
          <p:cNvSpPr>
            <a:spLocks noChangeArrowheads="1"/>
          </p:cNvSpPr>
          <p:nvPr/>
        </p:nvSpPr>
        <p:spPr bwMode="auto">
          <a:xfrm>
            <a:off x="4648200" y="3917950"/>
            <a:ext cx="1981200" cy="6096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2" name="AutoShape 6"/>
          <p:cNvSpPr>
            <a:spLocks noChangeArrowheads="1"/>
          </p:cNvSpPr>
          <p:nvPr/>
        </p:nvSpPr>
        <p:spPr bwMode="auto">
          <a:xfrm>
            <a:off x="4648200" y="3689350"/>
            <a:ext cx="2667000" cy="228600"/>
          </a:xfrm>
          <a:prstGeom prst="parallelogram">
            <a:avLst>
              <a:gd name="adj" fmla="val 291667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3" name="AutoShape 7"/>
          <p:cNvSpPr>
            <a:spLocks noChangeArrowheads="1"/>
          </p:cNvSpPr>
          <p:nvPr/>
        </p:nvSpPr>
        <p:spPr bwMode="auto">
          <a:xfrm rot="16200000" flipH="1">
            <a:off x="6562725" y="3756025"/>
            <a:ext cx="828675" cy="695325"/>
          </a:xfrm>
          <a:prstGeom prst="parallelogram">
            <a:avLst>
              <a:gd name="adj" fmla="val 34308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181600" y="4038600"/>
            <a:ext cx="3124200" cy="1509713"/>
            <a:chOff x="1488" y="3052"/>
            <a:chExt cx="1968" cy="951"/>
          </a:xfrm>
        </p:grpSpPr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1488" y="3052"/>
              <a:ext cx="1008" cy="452"/>
              <a:chOff x="3744" y="1708"/>
              <a:chExt cx="1008" cy="452"/>
            </a:xfrm>
          </p:grpSpPr>
          <p:sp>
            <p:nvSpPr>
              <p:cNvPr id="97" name="Line 10"/>
              <p:cNvSpPr>
                <a:spLocks noChangeShapeType="1"/>
              </p:cNvSpPr>
              <p:nvPr/>
            </p:nvSpPr>
            <p:spPr bwMode="auto">
              <a:xfrm>
                <a:off x="3888" y="1728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8" name="Line 11"/>
              <p:cNvSpPr>
                <a:spLocks noChangeShapeType="1"/>
              </p:cNvSpPr>
              <p:nvPr/>
            </p:nvSpPr>
            <p:spPr bwMode="auto">
              <a:xfrm>
                <a:off x="3744" y="1872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9" name="Text Box 12"/>
              <p:cNvSpPr txBox="1">
                <a:spLocks noChangeArrowheads="1"/>
              </p:cNvSpPr>
              <p:nvPr/>
            </p:nvSpPr>
            <p:spPr bwMode="auto">
              <a:xfrm>
                <a:off x="4224" y="1708"/>
                <a:ext cx="19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sz="1600" b="1">
                    <a:latin typeface="Tahoma" pitchFamily="34" charset="0"/>
                  </a:rPr>
                  <a:t>X</a:t>
                </a:r>
              </a:p>
            </p:txBody>
          </p:sp>
        </p:grpSp>
        <p:sp>
          <p:nvSpPr>
            <p:cNvPr id="69" name="Line 13"/>
            <p:cNvSpPr>
              <a:spLocks noChangeShapeType="1"/>
            </p:cNvSpPr>
            <p:nvPr/>
          </p:nvSpPr>
          <p:spPr bwMode="auto">
            <a:xfrm>
              <a:off x="2400" y="3360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" name="Line 14"/>
            <p:cNvSpPr>
              <a:spLocks noChangeShapeType="1"/>
            </p:cNvSpPr>
            <p:nvPr/>
          </p:nvSpPr>
          <p:spPr bwMode="auto">
            <a:xfrm>
              <a:off x="2400" y="3648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1" name="Line 15"/>
            <p:cNvSpPr>
              <a:spLocks noChangeShapeType="1"/>
            </p:cNvSpPr>
            <p:nvPr/>
          </p:nvSpPr>
          <p:spPr bwMode="auto">
            <a:xfrm>
              <a:off x="2928" y="3264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2" name="Text Box 16"/>
            <p:cNvSpPr txBox="1">
              <a:spLocks noChangeArrowheads="1"/>
            </p:cNvSpPr>
            <p:nvPr/>
          </p:nvSpPr>
          <p:spPr bwMode="auto">
            <a:xfrm>
              <a:off x="2928" y="3360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>
                  <a:latin typeface="Tahoma" pitchFamily="34" charset="0"/>
                  <a:sym typeface="Symbol" pitchFamily="18" charset="2"/>
                </a:rPr>
                <a:t></a:t>
              </a:r>
              <a:r>
                <a:rPr lang="es-ES" sz="1600">
                  <a:latin typeface="Tahoma" pitchFamily="34" charset="0"/>
                  <a:sym typeface="Symbol" pitchFamily="18" charset="2"/>
                </a:rPr>
                <a:t>t</a:t>
              </a:r>
              <a:endParaRPr lang="es-ES" sz="1600">
                <a:latin typeface="Tahoma" pitchFamily="34" charset="0"/>
              </a:endParaRPr>
            </a:p>
          </p:txBody>
        </p:sp>
        <p:sp>
          <p:nvSpPr>
            <p:cNvPr id="74" name="Line 17"/>
            <p:cNvSpPr>
              <a:spLocks noChangeShapeType="1"/>
            </p:cNvSpPr>
            <p:nvPr/>
          </p:nvSpPr>
          <p:spPr bwMode="auto">
            <a:xfrm>
              <a:off x="2838" y="345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9" name="Line 18"/>
            <p:cNvSpPr>
              <a:spLocks noChangeShapeType="1"/>
            </p:cNvSpPr>
            <p:nvPr/>
          </p:nvSpPr>
          <p:spPr bwMode="auto">
            <a:xfrm>
              <a:off x="2400" y="3456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5" name="Line 19"/>
            <p:cNvSpPr>
              <a:spLocks noChangeShapeType="1"/>
            </p:cNvSpPr>
            <p:nvPr/>
          </p:nvSpPr>
          <p:spPr bwMode="auto">
            <a:xfrm flipV="1">
              <a:off x="2352" y="3715"/>
              <a:ext cx="528" cy="1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auto">
            <a:xfrm>
              <a:off x="2616" y="3772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>
                  <a:latin typeface="Tahoma" pitchFamily="34" charset="0"/>
                  <a:sym typeface="Symbol" pitchFamily="18" charset="2"/>
                </a:rPr>
                <a:t>b</a:t>
              </a:r>
              <a:endParaRPr lang="es-ES" sz="1800">
                <a:latin typeface="Tahoma" pitchFamily="34" charset="0"/>
              </a:endParaRPr>
            </a:p>
          </p:txBody>
        </p:sp>
      </p:grpSp>
      <p:sp>
        <p:nvSpPr>
          <p:cNvPr id="101" name="AutoShape 3"/>
          <p:cNvSpPr>
            <a:spLocks noChangeArrowheads="1"/>
          </p:cNvSpPr>
          <p:nvPr/>
        </p:nvSpPr>
        <p:spPr bwMode="auto">
          <a:xfrm>
            <a:off x="5334000" y="18288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02" name="AutoShape 5"/>
          <p:cNvSpPr>
            <a:spLocks noChangeArrowheads="1"/>
          </p:cNvSpPr>
          <p:nvPr/>
        </p:nvSpPr>
        <p:spPr bwMode="auto">
          <a:xfrm rot="5400000">
            <a:off x="5779325" y="15240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03" name="Rectangle 7" descr="Horizontal clara"/>
          <p:cNvSpPr>
            <a:spLocks noChangeArrowheads="1"/>
          </p:cNvSpPr>
          <p:nvPr/>
        </p:nvSpPr>
        <p:spPr bwMode="auto">
          <a:xfrm>
            <a:off x="5943600" y="1905000"/>
            <a:ext cx="152400" cy="1828800"/>
          </a:xfrm>
          <a:prstGeom prst="rect">
            <a:avLst/>
          </a:prstGeom>
          <a:pattFill prst="ltHorz">
            <a:fgClr>
              <a:srgbClr val="3366FF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aphicFrame>
        <p:nvGraphicFramePr>
          <p:cNvPr id="48136" name="Object 8"/>
          <p:cNvGraphicFramePr>
            <a:graphicFrameLocks noChangeAspect="1"/>
          </p:cNvGraphicFramePr>
          <p:nvPr/>
        </p:nvGraphicFramePr>
        <p:xfrm>
          <a:off x="2903538" y="2819400"/>
          <a:ext cx="1277937" cy="1754188"/>
        </p:xfrm>
        <a:graphic>
          <a:graphicData uri="http://schemas.openxmlformats.org/presentationml/2006/ole">
            <p:oleObj spid="_x0000_s49158" name="Ecuación" r:id="rId7" imgW="914400" imgH="1257120" progId="Equation.3">
              <p:embed/>
            </p:oleObj>
          </a:graphicData>
        </a:graphic>
      </p:graphicFrame>
      <p:sp>
        <p:nvSpPr>
          <p:cNvPr id="105" name="Text Box 59"/>
          <p:cNvSpPr txBox="1">
            <a:spLocks noChangeArrowheads="1"/>
          </p:cNvSpPr>
          <p:nvPr/>
        </p:nvSpPr>
        <p:spPr bwMode="auto">
          <a:xfrm>
            <a:off x="5715000" y="51054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0" dirty="0">
                <a:latin typeface="Tahoma" pitchFamily="34" charset="0"/>
              </a:rPr>
              <a:t>-N</a:t>
            </a:r>
          </a:p>
        </p:txBody>
      </p:sp>
      <p:graphicFrame>
        <p:nvGraphicFramePr>
          <p:cNvPr id="48137" name="Object 9"/>
          <p:cNvGraphicFramePr>
            <a:graphicFrameLocks noChangeAspect="1"/>
          </p:cNvGraphicFramePr>
          <p:nvPr/>
        </p:nvGraphicFramePr>
        <p:xfrm>
          <a:off x="6850063" y="990600"/>
          <a:ext cx="1597025" cy="566738"/>
        </p:xfrm>
        <a:graphic>
          <a:graphicData uri="http://schemas.openxmlformats.org/presentationml/2006/ole">
            <p:oleObj spid="_x0000_s49159" name="Ecuación" r:id="rId8" imgW="1143000" imgH="406080" progId="Equation.3">
              <p:embed/>
            </p:oleObj>
          </a:graphicData>
        </a:graphic>
      </p:graphicFrame>
      <p:graphicFrame>
        <p:nvGraphicFramePr>
          <p:cNvPr id="48138" name="Object 10"/>
          <p:cNvGraphicFramePr>
            <a:graphicFrameLocks noChangeAspect="1"/>
          </p:cNvGraphicFramePr>
          <p:nvPr/>
        </p:nvGraphicFramePr>
        <p:xfrm>
          <a:off x="6858000" y="1828800"/>
          <a:ext cx="1243013" cy="566738"/>
        </p:xfrm>
        <a:graphic>
          <a:graphicData uri="http://schemas.openxmlformats.org/presentationml/2006/ole">
            <p:oleObj spid="_x0000_s49160" name="Ecuación" r:id="rId9" imgW="888840" imgH="406080" progId="Equation.3">
              <p:embed/>
            </p:oleObj>
          </a:graphicData>
        </a:graphic>
      </p:graphicFrame>
      <p:graphicFrame>
        <p:nvGraphicFramePr>
          <p:cNvPr id="48139" name="Object 11"/>
          <p:cNvGraphicFramePr>
            <a:graphicFrameLocks noChangeAspect="1"/>
          </p:cNvGraphicFramePr>
          <p:nvPr/>
        </p:nvGraphicFramePr>
        <p:xfrm>
          <a:off x="6705600" y="2667000"/>
          <a:ext cx="1717675" cy="406400"/>
        </p:xfrm>
        <a:graphic>
          <a:graphicData uri="http://schemas.openxmlformats.org/presentationml/2006/ole">
            <p:oleObj spid="_x0000_s49161" name="Ecuación" r:id="rId10" imgW="507960" imgH="203040" progId="Equation.3">
              <p:embed/>
            </p:oleObj>
          </a:graphicData>
        </a:graphic>
      </p:graphicFrame>
      <p:sp>
        <p:nvSpPr>
          <p:cNvPr id="107" name="AutoShape 46"/>
          <p:cNvSpPr>
            <a:spLocks noChangeArrowheads="1"/>
          </p:cNvSpPr>
          <p:nvPr/>
        </p:nvSpPr>
        <p:spPr bwMode="auto">
          <a:xfrm>
            <a:off x="5638800" y="2438400"/>
            <a:ext cx="762000" cy="719667"/>
          </a:xfrm>
          <a:custGeom>
            <a:avLst/>
            <a:gdLst>
              <a:gd name="G0" fmla="+- -44856 0 0"/>
              <a:gd name="G1" fmla="+- -11796480 0 0"/>
              <a:gd name="G2" fmla="+- -44856 0 -11796480"/>
              <a:gd name="G3" fmla="+- 10800 0 0"/>
              <a:gd name="G4" fmla="+- 0 0 -44856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036 0 0"/>
              <a:gd name="G9" fmla="+- 0 0 -11796480"/>
              <a:gd name="G10" fmla="+- 8036 0 2700"/>
              <a:gd name="G11" fmla="cos G10 -44856"/>
              <a:gd name="G12" fmla="sin G10 -44856"/>
              <a:gd name="G13" fmla="cos 13500 -44856"/>
              <a:gd name="G14" fmla="sin 13500 -44856"/>
              <a:gd name="G15" fmla="+- G11 10800 0"/>
              <a:gd name="G16" fmla="+- G12 10800 0"/>
              <a:gd name="G17" fmla="+- G13 10800 0"/>
              <a:gd name="G18" fmla="+- G14 10800 0"/>
              <a:gd name="G19" fmla="*/ 8036 1 2"/>
              <a:gd name="G20" fmla="+- G19 5400 0"/>
              <a:gd name="G21" fmla="cos G20 -44856"/>
              <a:gd name="G22" fmla="sin G20 -44856"/>
              <a:gd name="G23" fmla="+- G21 10800 0"/>
              <a:gd name="G24" fmla="+- G12 G23 G22"/>
              <a:gd name="G25" fmla="+- G22 G23 G11"/>
              <a:gd name="G26" fmla="cos 10800 -44856"/>
              <a:gd name="G27" fmla="sin 10800 -44856"/>
              <a:gd name="G28" fmla="cos 8036 -44856"/>
              <a:gd name="G29" fmla="sin 8036 -44856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-44856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036 G39"/>
              <a:gd name="G43" fmla="sin 803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35 w 21600"/>
              <a:gd name="T5" fmla="*/ 0 h 21600"/>
              <a:gd name="T6" fmla="*/ 1382 w 21600"/>
              <a:gd name="T7" fmla="*/ 10800 h 21600"/>
              <a:gd name="T8" fmla="*/ 10752 w 21600"/>
              <a:gd name="T9" fmla="*/ 2764 h 21600"/>
              <a:gd name="T10" fmla="*/ 24299 w 21600"/>
              <a:gd name="T11" fmla="*/ 10638 h 21600"/>
              <a:gd name="T12" fmla="*/ 20266 w 21600"/>
              <a:gd name="T13" fmla="*/ 14769 h 21600"/>
              <a:gd name="T14" fmla="*/ 16135 w 21600"/>
              <a:gd name="T15" fmla="*/ 1073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835" y="10704"/>
                </a:moveTo>
                <a:cubicBezTo>
                  <a:pt x="18782" y="6303"/>
                  <a:pt x="15200" y="2764"/>
                  <a:pt x="10800" y="2764"/>
                </a:cubicBezTo>
                <a:cubicBezTo>
                  <a:pt x="6361" y="2764"/>
                  <a:pt x="2764" y="6361"/>
                  <a:pt x="2764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14" y="0"/>
                  <a:pt x="21528" y="4757"/>
                  <a:pt x="21599" y="10670"/>
                </a:cubicBezTo>
                <a:lnTo>
                  <a:pt x="24299" y="10638"/>
                </a:lnTo>
                <a:lnTo>
                  <a:pt x="20266" y="14769"/>
                </a:lnTo>
                <a:lnTo>
                  <a:pt x="16135" y="10736"/>
                </a:lnTo>
                <a:lnTo>
                  <a:pt x="18835" y="10704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06" name="AutoShape 46"/>
          <p:cNvSpPr>
            <a:spLocks noChangeArrowheads="1"/>
          </p:cNvSpPr>
          <p:nvPr/>
        </p:nvSpPr>
        <p:spPr bwMode="auto">
          <a:xfrm flipV="1">
            <a:off x="5638800" y="4800600"/>
            <a:ext cx="1066800" cy="1066800"/>
          </a:xfrm>
          <a:custGeom>
            <a:avLst/>
            <a:gdLst>
              <a:gd name="G0" fmla="+- -44856 0 0"/>
              <a:gd name="G1" fmla="+- -11796480 0 0"/>
              <a:gd name="G2" fmla="+- -44856 0 -11796480"/>
              <a:gd name="G3" fmla="+- 10800 0 0"/>
              <a:gd name="G4" fmla="+- 0 0 -44856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036 0 0"/>
              <a:gd name="G9" fmla="+- 0 0 -11796480"/>
              <a:gd name="G10" fmla="+- 8036 0 2700"/>
              <a:gd name="G11" fmla="cos G10 -44856"/>
              <a:gd name="G12" fmla="sin G10 -44856"/>
              <a:gd name="G13" fmla="cos 13500 -44856"/>
              <a:gd name="G14" fmla="sin 13500 -44856"/>
              <a:gd name="G15" fmla="+- G11 10800 0"/>
              <a:gd name="G16" fmla="+- G12 10800 0"/>
              <a:gd name="G17" fmla="+- G13 10800 0"/>
              <a:gd name="G18" fmla="+- G14 10800 0"/>
              <a:gd name="G19" fmla="*/ 8036 1 2"/>
              <a:gd name="G20" fmla="+- G19 5400 0"/>
              <a:gd name="G21" fmla="cos G20 -44856"/>
              <a:gd name="G22" fmla="sin G20 -44856"/>
              <a:gd name="G23" fmla="+- G21 10800 0"/>
              <a:gd name="G24" fmla="+- G12 G23 G22"/>
              <a:gd name="G25" fmla="+- G22 G23 G11"/>
              <a:gd name="G26" fmla="cos 10800 -44856"/>
              <a:gd name="G27" fmla="sin 10800 -44856"/>
              <a:gd name="G28" fmla="cos 8036 -44856"/>
              <a:gd name="G29" fmla="sin 8036 -44856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-44856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036 G39"/>
              <a:gd name="G43" fmla="sin 803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35 w 21600"/>
              <a:gd name="T5" fmla="*/ 0 h 21600"/>
              <a:gd name="T6" fmla="*/ 1382 w 21600"/>
              <a:gd name="T7" fmla="*/ 10800 h 21600"/>
              <a:gd name="T8" fmla="*/ 10752 w 21600"/>
              <a:gd name="T9" fmla="*/ 2764 h 21600"/>
              <a:gd name="T10" fmla="*/ 24299 w 21600"/>
              <a:gd name="T11" fmla="*/ 10638 h 21600"/>
              <a:gd name="T12" fmla="*/ 20266 w 21600"/>
              <a:gd name="T13" fmla="*/ 14769 h 21600"/>
              <a:gd name="T14" fmla="*/ 16135 w 21600"/>
              <a:gd name="T15" fmla="*/ 1073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835" y="10704"/>
                </a:moveTo>
                <a:cubicBezTo>
                  <a:pt x="18782" y="6303"/>
                  <a:pt x="15200" y="2764"/>
                  <a:pt x="10800" y="2764"/>
                </a:cubicBezTo>
                <a:cubicBezTo>
                  <a:pt x="6361" y="2764"/>
                  <a:pt x="2764" y="6361"/>
                  <a:pt x="2764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14" y="0"/>
                  <a:pt x="21528" y="4757"/>
                  <a:pt x="21599" y="10670"/>
                </a:cubicBezTo>
                <a:lnTo>
                  <a:pt x="24299" y="10638"/>
                </a:lnTo>
                <a:lnTo>
                  <a:pt x="20266" y="14769"/>
                </a:lnTo>
                <a:lnTo>
                  <a:pt x="16135" y="10736"/>
                </a:lnTo>
                <a:lnTo>
                  <a:pt x="18835" y="10704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04" name="AutoShape 58"/>
          <p:cNvSpPr>
            <a:spLocks noChangeArrowheads="1"/>
          </p:cNvSpPr>
          <p:nvPr/>
        </p:nvSpPr>
        <p:spPr bwMode="auto">
          <a:xfrm rot="16200000" flipV="1">
            <a:off x="6019800" y="5105400"/>
            <a:ext cx="762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utoUpdateAnimBg="0"/>
      <p:bldP spid="101" grpId="0" animBg="1"/>
      <p:bldP spid="10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533400" y="152400"/>
            <a:ext cx="828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3200" dirty="0">
                <a:solidFill>
                  <a:srgbClr val="333399"/>
                </a:solidFill>
                <a:latin typeface="Arial Black" pitchFamily="34" charset="0"/>
              </a:rPr>
              <a:t>EVALUACION FUNDACION</a:t>
            </a: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1371600" y="18288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219200" y="15240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750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 rot="5400000">
            <a:off x="2494672" y="13716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971800" y="10668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5000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14343" name="Rectangle 7" descr="Horizontal clara"/>
          <p:cNvSpPr>
            <a:spLocks noChangeArrowheads="1"/>
          </p:cNvSpPr>
          <p:nvPr/>
        </p:nvSpPr>
        <p:spPr bwMode="auto">
          <a:xfrm>
            <a:off x="2875672" y="1981200"/>
            <a:ext cx="152400" cy="1828800"/>
          </a:xfrm>
          <a:prstGeom prst="rect">
            <a:avLst/>
          </a:prstGeom>
          <a:pattFill prst="ltHorz">
            <a:fgClr>
              <a:srgbClr val="3366FF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1600200" y="3810000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s-CL"/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2590800" y="3810000"/>
            <a:ext cx="685800" cy="533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25908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47" name="Line 11"/>
          <p:cNvSpPr>
            <a:spLocks noChangeShapeType="1"/>
          </p:cNvSpPr>
          <p:nvPr/>
        </p:nvSpPr>
        <p:spPr bwMode="auto">
          <a:xfrm>
            <a:off x="2362200" y="45720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3276600" y="4419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2286000" y="45720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X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762000" y="38862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>
                <a:latin typeface="Tahoma" pitchFamily="34" charset="0"/>
              </a:rPr>
              <a:t>0,80 m</a:t>
            </a:r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1676400" y="1828800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 flipH="1">
            <a:off x="1524000" y="1981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 flipH="1">
            <a:off x="1524000" y="4343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762000" y="26670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>
                <a:latin typeface="Tahoma" pitchFamily="34" charset="0"/>
              </a:rPr>
              <a:t>2,50 m</a:t>
            </a:r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2590800" y="5029200"/>
            <a:ext cx="685800" cy="6096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 flipH="1">
            <a:off x="1524000" y="5029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 flipH="1">
            <a:off x="1524000" y="5638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58" name="Line 22"/>
          <p:cNvSpPr>
            <a:spLocks noChangeShapeType="1"/>
          </p:cNvSpPr>
          <p:nvPr/>
        </p:nvSpPr>
        <p:spPr bwMode="auto">
          <a:xfrm>
            <a:off x="1676400" y="48768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685800" y="51816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X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14360" name="Rectangle 24" descr="Diagonal hacia arriba oscura"/>
          <p:cNvSpPr>
            <a:spLocks noChangeArrowheads="1"/>
          </p:cNvSpPr>
          <p:nvPr/>
        </p:nvSpPr>
        <p:spPr bwMode="auto">
          <a:xfrm>
            <a:off x="2853396" y="5257800"/>
            <a:ext cx="152400" cy="152400"/>
          </a:xfrm>
          <a:prstGeom prst="rect">
            <a:avLst/>
          </a:prstGeom>
          <a:pattFill prst="dkUpDiag">
            <a:fgClr>
              <a:srgbClr val="3366FF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aphicFrame>
        <p:nvGraphicFramePr>
          <p:cNvPr id="14367" name="Object 31"/>
          <p:cNvGraphicFramePr>
            <a:graphicFrameLocks noChangeAspect="1"/>
          </p:cNvGraphicFramePr>
          <p:nvPr/>
        </p:nvGraphicFramePr>
        <p:xfrm>
          <a:off x="5105400" y="4419600"/>
          <a:ext cx="1681163" cy="685800"/>
        </p:xfrm>
        <a:graphic>
          <a:graphicData uri="http://schemas.openxmlformats.org/presentationml/2006/ole">
            <p:oleObj spid="_x0000_s14367" name="Ecuación" r:id="rId3" imgW="927000" imgH="457200" progId="Equation.3">
              <p:embed/>
            </p:oleObj>
          </a:graphicData>
        </a:graphic>
      </p:graphicFrame>
      <p:graphicFrame>
        <p:nvGraphicFramePr>
          <p:cNvPr id="14368" name="Object 32"/>
          <p:cNvGraphicFramePr>
            <a:graphicFrameLocks noChangeAspect="1"/>
          </p:cNvGraphicFramePr>
          <p:nvPr/>
        </p:nvGraphicFramePr>
        <p:xfrm>
          <a:off x="5280025" y="2286000"/>
          <a:ext cx="1425575" cy="669925"/>
        </p:xfrm>
        <a:graphic>
          <a:graphicData uri="http://schemas.openxmlformats.org/presentationml/2006/ole">
            <p:oleObj spid="_x0000_s14368" name="Ecuación" r:id="rId4" imgW="863280" imgH="406080" progId="Equation.3">
              <p:embed/>
            </p:oleObj>
          </a:graphicData>
        </a:graphic>
      </p:graphicFrame>
      <p:graphicFrame>
        <p:nvGraphicFramePr>
          <p:cNvPr id="14369" name="Object 33"/>
          <p:cNvGraphicFramePr>
            <a:graphicFrameLocks noChangeAspect="1"/>
          </p:cNvGraphicFramePr>
          <p:nvPr/>
        </p:nvGraphicFramePr>
        <p:xfrm>
          <a:off x="5146675" y="3221038"/>
          <a:ext cx="1720850" cy="692150"/>
        </p:xfrm>
        <a:graphic>
          <a:graphicData uri="http://schemas.openxmlformats.org/presentationml/2006/ole">
            <p:oleObj spid="_x0000_s14369" name="Ecuación" r:id="rId5" imgW="1041120" imgH="419040" progId="Equation.3">
              <p:embed/>
            </p:oleObj>
          </a:graphicData>
        </a:graphic>
      </p:graphicFrame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4419600" y="1219200"/>
            <a:ext cx="3810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DISEÑE FUNDACIÓN PARA ESTE PILAR, PROCURANDO QUE EL TERRENO RESISTA.</a:t>
            </a:r>
            <a:endParaRPr lang="es-ES" sz="1200" b="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1" grpId="0" animBg="1"/>
      <p:bldP spid="14342" grpId="0" autoUpdateAnimBg="0"/>
      <p:bldP spid="2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533400" y="152400"/>
            <a:ext cx="828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800" dirty="0" smtClean="0">
                <a:solidFill>
                  <a:srgbClr val="333399"/>
                </a:solidFill>
                <a:latin typeface="Arial Black" pitchFamily="34" charset="0"/>
              </a:rPr>
              <a:t>1. </a:t>
            </a:r>
            <a:r>
              <a:rPr lang="es-ES_tradnl" sz="2000" dirty="0" smtClean="0">
                <a:solidFill>
                  <a:srgbClr val="333399"/>
                </a:solidFill>
                <a:latin typeface="Arial Black" pitchFamily="34" charset="0"/>
              </a:rPr>
              <a:t>ELIMINAR TRACCIONES EN TERRENO</a:t>
            </a:r>
            <a:endParaRPr lang="es-ES_tradnl" sz="2000" dirty="0">
              <a:solidFill>
                <a:srgbClr val="333399"/>
              </a:solidFill>
              <a:latin typeface="Arial Black" pitchFamily="34" charset="0"/>
            </a:endParaRPr>
          </a:p>
        </p:txBody>
      </p:sp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1371600" y="18288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219200" y="15240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750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 rot="5400000">
            <a:off x="2438400" y="13716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971800" y="10668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5000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762000" y="38862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>
                <a:latin typeface="Tahoma" pitchFamily="34" charset="0"/>
              </a:rPr>
              <a:t>0,80 m</a:t>
            </a:r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1676400" y="1828800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H="1">
            <a:off x="1524000" y="1981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 flipH="1">
            <a:off x="1524000" y="4343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762000" y="26670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>
                <a:latin typeface="Tahoma" pitchFamily="34" charset="0"/>
              </a:rPr>
              <a:t>2,50 m</a:t>
            </a:r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 flipH="1">
            <a:off x="1524000" y="5029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81" name="Line 21"/>
          <p:cNvSpPr>
            <a:spLocks noChangeShapeType="1"/>
          </p:cNvSpPr>
          <p:nvPr/>
        </p:nvSpPr>
        <p:spPr bwMode="auto">
          <a:xfrm flipH="1">
            <a:off x="1524000" y="5638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>
            <a:off x="1676400" y="48768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685800" y="51816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X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graphicFrame>
        <p:nvGraphicFramePr>
          <p:cNvPr id="15385" name="Object 25"/>
          <p:cNvGraphicFramePr>
            <a:graphicFrameLocks noChangeAspect="1"/>
          </p:cNvGraphicFramePr>
          <p:nvPr/>
        </p:nvGraphicFramePr>
        <p:xfrm>
          <a:off x="5486400" y="3962400"/>
          <a:ext cx="1277938" cy="647700"/>
        </p:xfrm>
        <a:graphic>
          <a:graphicData uri="http://schemas.openxmlformats.org/presentationml/2006/ole">
            <p:oleObj spid="_x0000_s15385" name="Ecuación" r:id="rId3" imgW="774360" imgH="393480" progId="Equation.3">
              <p:embed/>
            </p:oleObj>
          </a:graphicData>
        </a:graphic>
      </p:graphicFrame>
      <p:sp>
        <p:nvSpPr>
          <p:cNvPr id="15390" name="Line 30"/>
          <p:cNvSpPr>
            <a:spLocks noChangeShapeType="1"/>
          </p:cNvSpPr>
          <p:nvPr/>
        </p:nvSpPr>
        <p:spPr bwMode="auto">
          <a:xfrm>
            <a:off x="4800600" y="2667000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91" name="AutoShape 31" descr="Vertical oscura"/>
          <p:cNvSpPr>
            <a:spLocks noChangeArrowheads="1"/>
          </p:cNvSpPr>
          <p:nvPr/>
        </p:nvSpPr>
        <p:spPr bwMode="auto">
          <a:xfrm rot="10800000">
            <a:off x="5638800" y="2667000"/>
            <a:ext cx="990600" cy="685800"/>
          </a:xfrm>
          <a:prstGeom prst="rtTriangle">
            <a:avLst/>
          </a:prstGeom>
          <a:pattFill prst="dkVert">
            <a:fgClr>
              <a:srgbClr val="3366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5029200" y="2605088"/>
            <a:ext cx="609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0,0</a:t>
            </a:r>
            <a:endParaRPr lang="es-ES" sz="1800" b="0" dirty="0">
              <a:latin typeface="Tahoma" pitchFamily="34" charset="0"/>
            </a:endParaRPr>
          </a:p>
        </p:txBody>
      </p:sp>
      <p:sp>
        <p:nvSpPr>
          <p:cNvPr id="35" name="Rectangle 7" descr="Horizontal clara"/>
          <p:cNvSpPr>
            <a:spLocks noChangeArrowheads="1"/>
          </p:cNvSpPr>
          <p:nvPr/>
        </p:nvSpPr>
        <p:spPr bwMode="auto">
          <a:xfrm>
            <a:off x="2835097" y="1981200"/>
            <a:ext cx="152400" cy="1828800"/>
          </a:xfrm>
          <a:prstGeom prst="rect">
            <a:avLst/>
          </a:prstGeom>
          <a:pattFill prst="ltHorz">
            <a:fgClr>
              <a:srgbClr val="3366FF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6" name="Line 8"/>
          <p:cNvSpPr>
            <a:spLocks noChangeShapeType="1"/>
          </p:cNvSpPr>
          <p:nvPr/>
        </p:nvSpPr>
        <p:spPr bwMode="auto">
          <a:xfrm>
            <a:off x="1559625" y="3810000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s-CL"/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2550225" y="3810000"/>
            <a:ext cx="685800" cy="533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2550225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9" name="Line 11"/>
          <p:cNvSpPr>
            <a:spLocks noChangeShapeType="1"/>
          </p:cNvSpPr>
          <p:nvPr/>
        </p:nvSpPr>
        <p:spPr bwMode="auto">
          <a:xfrm>
            <a:off x="2321625" y="45720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0" name="Line 12"/>
          <p:cNvSpPr>
            <a:spLocks noChangeShapeType="1"/>
          </p:cNvSpPr>
          <p:nvPr/>
        </p:nvSpPr>
        <p:spPr bwMode="auto">
          <a:xfrm>
            <a:off x="3236025" y="4419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2245425" y="45720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X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2550225" y="5029200"/>
            <a:ext cx="685800" cy="6096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3" name="Rectangle 24" descr="Diagonal hacia arriba oscura"/>
          <p:cNvSpPr>
            <a:spLocks noChangeArrowheads="1"/>
          </p:cNvSpPr>
          <p:nvPr/>
        </p:nvSpPr>
        <p:spPr bwMode="auto">
          <a:xfrm>
            <a:off x="2812821" y="5257800"/>
            <a:ext cx="152400" cy="152400"/>
          </a:xfrm>
          <a:prstGeom prst="rect">
            <a:avLst/>
          </a:prstGeom>
          <a:pattFill prst="dkUpDiag">
            <a:fgClr>
              <a:srgbClr val="3366FF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aphicFrame>
        <p:nvGraphicFramePr>
          <p:cNvPr id="5" name="Object 33"/>
          <p:cNvGraphicFramePr>
            <a:graphicFrameLocks noChangeAspect="1"/>
          </p:cNvGraphicFramePr>
          <p:nvPr/>
        </p:nvGraphicFramePr>
        <p:xfrm>
          <a:off x="6781800" y="2769030"/>
          <a:ext cx="838200" cy="355170"/>
        </p:xfrm>
        <a:graphic>
          <a:graphicData uri="http://schemas.openxmlformats.org/presentationml/2006/ole">
            <p:oleObj spid="_x0000_s15393" name="Ecuación" r:id="rId4" imgW="380880" imgH="177480" progId="Equation.3">
              <p:embed/>
            </p:oleObj>
          </a:graphicData>
        </a:graphic>
      </p:graphicFrame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4419600" y="1600200"/>
            <a:ext cx="3810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BUSCANDO EQUILIBRIO, EN DONDE TRACCIÓN = 0 Y COMPRESIÓN ≤ SIGMA PROPIO DEL TERRENO</a:t>
            </a:r>
            <a:endParaRPr lang="es-ES" sz="1200" b="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5" grpId="0" animBg="1"/>
      <p:bldP spid="15366" grpId="0" autoUpdateAnimBg="0"/>
      <p:bldP spid="4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838200" y="2211388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85800" y="1906588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750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 rot="5400000">
            <a:off x="1905000" y="17526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438400" y="14478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5000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28600" y="42672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>
                <a:latin typeface="Tahoma" pitchFamily="34" charset="0"/>
              </a:rPr>
              <a:t>0,80 m</a:t>
            </a:r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1143000" y="2211388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H="1">
            <a:off x="990600" y="2363788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 flipH="1">
            <a:off x="990600" y="4725988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228600" y="30480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>
                <a:latin typeface="Tahoma" pitchFamily="34" charset="0"/>
              </a:rPr>
              <a:t>2,50 m</a:t>
            </a:r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 flipH="1">
            <a:off x="990600" y="54117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81" name="Line 21"/>
          <p:cNvSpPr>
            <a:spLocks noChangeShapeType="1"/>
          </p:cNvSpPr>
          <p:nvPr/>
        </p:nvSpPr>
        <p:spPr bwMode="auto">
          <a:xfrm flipH="1">
            <a:off x="990600" y="602138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>
            <a:off x="1143000" y="5259388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152400" y="55626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0.6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graphicFrame>
        <p:nvGraphicFramePr>
          <p:cNvPr id="15385" name="Object 25"/>
          <p:cNvGraphicFramePr>
            <a:graphicFrameLocks noChangeAspect="1"/>
          </p:cNvGraphicFramePr>
          <p:nvPr/>
        </p:nvGraphicFramePr>
        <p:xfrm>
          <a:off x="6097862" y="1676400"/>
          <a:ext cx="988738" cy="684212"/>
        </p:xfrm>
        <a:graphic>
          <a:graphicData uri="http://schemas.openxmlformats.org/presentationml/2006/ole">
            <p:oleObj spid="_x0000_s39938" name="Ecuación" r:id="rId3" imgW="914400" imgH="634680" progId="Equation.3">
              <p:embed/>
            </p:oleObj>
          </a:graphicData>
        </a:graphic>
      </p:graphicFrame>
      <p:graphicFrame>
        <p:nvGraphicFramePr>
          <p:cNvPr id="15386" name="Object 26"/>
          <p:cNvGraphicFramePr>
            <a:graphicFrameLocks noChangeAspect="1"/>
          </p:cNvGraphicFramePr>
          <p:nvPr/>
        </p:nvGraphicFramePr>
        <p:xfrm>
          <a:off x="4535488" y="3505200"/>
          <a:ext cx="2986087" cy="344488"/>
        </p:xfrm>
        <a:graphic>
          <a:graphicData uri="http://schemas.openxmlformats.org/presentationml/2006/ole">
            <p:oleObj spid="_x0000_s39939" name="Ecuación" r:id="rId4" imgW="2209680" imgH="253800" progId="Equation.3">
              <p:embed/>
            </p:oleObj>
          </a:graphicData>
        </a:graphic>
      </p:graphicFrame>
      <p:graphicFrame>
        <p:nvGraphicFramePr>
          <p:cNvPr id="15387" name="Object 27"/>
          <p:cNvGraphicFramePr>
            <a:graphicFrameLocks noChangeAspect="1"/>
          </p:cNvGraphicFramePr>
          <p:nvPr/>
        </p:nvGraphicFramePr>
        <p:xfrm>
          <a:off x="4572000" y="2743200"/>
          <a:ext cx="2816098" cy="584122"/>
        </p:xfrm>
        <a:graphic>
          <a:graphicData uri="http://schemas.openxmlformats.org/presentationml/2006/ole">
            <p:oleObj spid="_x0000_s39940" name="Ecuación" r:id="rId5" imgW="1892160" imgH="393480" progId="Equation.3">
              <p:embed/>
            </p:oleObj>
          </a:graphicData>
        </a:graphic>
      </p:graphicFrame>
      <p:graphicFrame>
        <p:nvGraphicFramePr>
          <p:cNvPr id="15388" name="Object 28"/>
          <p:cNvGraphicFramePr>
            <a:graphicFrameLocks noChangeAspect="1"/>
          </p:cNvGraphicFramePr>
          <p:nvPr/>
        </p:nvGraphicFramePr>
        <p:xfrm>
          <a:off x="6705600" y="4227512"/>
          <a:ext cx="1560512" cy="344488"/>
        </p:xfrm>
        <a:graphic>
          <a:graphicData uri="http://schemas.openxmlformats.org/presentationml/2006/ole">
            <p:oleObj spid="_x0000_s39941" name="Ecuación" r:id="rId6" imgW="1155600" imgH="253800" progId="Equation.3">
              <p:embed/>
            </p:oleObj>
          </a:graphicData>
        </a:graphic>
      </p:graphicFrame>
      <p:graphicFrame>
        <p:nvGraphicFramePr>
          <p:cNvPr id="15389" name="Object 29"/>
          <p:cNvGraphicFramePr>
            <a:graphicFrameLocks noChangeAspect="1"/>
          </p:cNvGraphicFramePr>
          <p:nvPr/>
        </p:nvGraphicFramePr>
        <p:xfrm>
          <a:off x="4487863" y="4267200"/>
          <a:ext cx="1819275" cy="344488"/>
        </p:xfrm>
        <a:graphic>
          <a:graphicData uri="http://schemas.openxmlformats.org/presentationml/2006/ole">
            <p:oleObj spid="_x0000_s39942" name="Ecuación" r:id="rId7" imgW="1346040" imgH="253800" progId="Equation.3">
              <p:embed/>
            </p:oleObj>
          </a:graphicData>
        </a:graphic>
      </p:graphicFrame>
      <p:sp>
        <p:nvSpPr>
          <p:cNvPr id="15390" name="Line 30"/>
          <p:cNvSpPr>
            <a:spLocks noChangeShapeType="1"/>
          </p:cNvSpPr>
          <p:nvPr/>
        </p:nvSpPr>
        <p:spPr bwMode="auto">
          <a:xfrm>
            <a:off x="5105400" y="5333999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91" name="AutoShape 31" descr="Vertical oscura"/>
          <p:cNvSpPr>
            <a:spLocks noChangeArrowheads="1"/>
          </p:cNvSpPr>
          <p:nvPr/>
        </p:nvSpPr>
        <p:spPr bwMode="auto">
          <a:xfrm rot="10800000">
            <a:off x="6096000" y="5333999"/>
            <a:ext cx="685800" cy="685800"/>
          </a:xfrm>
          <a:prstGeom prst="rtTriangle">
            <a:avLst/>
          </a:prstGeom>
          <a:pattFill prst="dkVert">
            <a:fgClr>
              <a:srgbClr val="3366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92" name="AutoShape 32" descr="Vertical oscura"/>
          <p:cNvSpPr>
            <a:spLocks noChangeArrowheads="1"/>
          </p:cNvSpPr>
          <p:nvPr/>
        </p:nvSpPr>
        <p:spPr bwMode="auto">
          <a:xfrm>
            <a:off x="5791199" y="5029200"/>
            <a:ext cx="304800" cy="304799"/>
          </a:xfrm>
          <a:prstGeom prst="rtTriangle">
            <a:avLst/>
          </a:prstGeom>
          <a:pattFill prst="dkVert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4648200" y="4967287"/>
            <a:ext cx="1143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-5.3</a:t>
            </a:r>
            <a:r>
              <a:rPr lang="es-ES" sz="1800" b="0" dirty="0" smtClean="0">
                <a:solidFill>
                  <a:srgbClr val="FF0000"/>
                </a:solidFill>
                <a:latin typeface="Tahoma" pitchFamily="34" charset="0"/>
              </a:rPr>
              <a:t>≠0</a:t>
            </a:r>
            <a:endParaRPr lang="es-ES" sz="1800" b="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6934200" y="5500686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8.42 </a:t>
            </a:r>
            <a:r>
              <a:rPr lang="es-ES" sz="1800" b="0" dirty="0" smtClean="0">
                <a:solidFill>
                  <a:srgbClr val="FF0000"/>
                </a:solidFill>
                <a:latin typeface="Tahoma" pitchFamily="34" charset="0"/>
              </a:rPr>
              <a:t>&gt;2</a:t>
            </a:r>
            <a:endParaRPr lang="es-ES" sz="1800" b="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35" name="Rectangle 7" descr="Horizontal clara"/>
          <p:cNvSpPr>
            <a:spLocks noChangeArrowheads="1"/>
          </p:cNvSpPr>
          <p:nvPr/>
        </p:nvSpPr>
        <p:spPr bwMode="auto">
          <a:xfrm>
            <a:off x="2301697" y="2363788"/>
            <a:ext cx="152400" cy="1828800"/>
          </a:xfrm>
          <a:prstGeom prst="rect">
            <a:avLst/>
          </a:prstGeom>
          <a:pattFill prst="ltHorz">
            <a:fgClr>
              <a:srgbClr val="3366FF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6" name="Line 8"/>
          <p:cNvSpPr>
            <a:spLocks noChangeShapeType="1"/>
          </p:cNvSpPr>
          <p:nvPr/>
        </p:nvSpPr>
        <p:spPr bwMode="auto">
          <a:xfrm>
            <a:off x="1026225" y="4191000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s-CL"/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2016825" y="4192588"/>
            <a:ext cx="685800" cy="533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2016825" y="472598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9" name="Line 11"/>
          <p:cNvSpPr>
            <a:spLocks noChangeShapeType="1"/>
          </p:cNvSpPr>
          <p:nvPr/>
        </p:nvSpPr>
        <p:spPr bwMode="auto">
          <a:xfrm>
            <a:off x="1788225" y="49530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0" name="Line 12"/>
          <p:cNvSpPr>
            <a:spLocks noChangeShapeType="1"/>
          </p:cNvSpPr>
          <p:nvPr/>
        </p:nvSpPr>
        <p:spPr bwMode="auto">
          <a:xfrm>
            <a:off x="2702625" y="480218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1712025" y="49530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0.6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2016825" y="5411788"/>
            <a:ext cx="685800" cy="6096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3" name="Rectangle 24" descr="Diagonal hacia arriba oscura"/>
          <p:cNvSpPr>
            <a:spLocks noChangeArrowheads="1"/>
          </p:cNvSpPr>
          <p:nvPr/>
        </p:nvSpPr>
        <p:spPr bwMode="auto">
          <a:xfrm>
            <a:off x="2279421" y="5640388"/>
            <a:ext cx="152400" cy="152400"/>
          </a:xfrm>
          <a:prstGeom prst="rect">
            <a:avLst/>
          </a:prstGeom>
          <a:pattFill prst="dkUpDiag">
            <a:fgClr>
              <a:srgbClr val="3366FF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aphicFrame>
        <p:nvGraphicFramePr>
          <p:cNvPr id="2" name="Object 30"/>
          <p:cNvGraphicFramePr>
            <a:graphicFrameLocks noChangeAspect="1"/>
          </p:cNvGraphicFramePr>
          <p:nvPr/>
        </p:nvGraphicFramePr>
        <p:xfrm>
          <a:off x="7496178" y="1066800"/>
          <a:ext cx="1266822" cy="1265653"/>
        </p:xfrm>
        <a:graphic>
          <a:graphicData uri="http://schemas.openxmlformats.org/presentationml/2006/ole">
            <p:oleObj spid="_x0000_s39943" name="Ecuación" r:id="rId8" imgW="1041120" imgH="1041120" progId="Equation.3">
              <p:embed/>
            </p:oleObj>
          </a:graphicData>
        </a:graphic>
      </p:graphicFrame>
      <p:graphicFrame>
        <p:nvGraphicFramePr>
          <p:cNvPr id="3" name="Object 31"/>
          <p:cNvGraphicFramePr>
            <a:graphicFrameLocks noChangeAspect="1"/>
          </p:cNvGraphicFramePr>
          <p:nvPr/>
        </p:nvGraphicFramePr>
        <p:xfrm>
          <a:off x="6099780" y="990600"/>
          <a:ext cx="834420" cy="494341"/>
        </p:xfrm>
        <a:graphic>
          <a:graphicData uri="http://schemas.openxmlformats.org/presentationml/2006/ole">
            <p:oleObj spid="_x0000_s39944" name="Ecuación" r:id="rId9" imgW="685800" imgH="406080" progId="Equation.3">
              <p:embed/>
            </p:oleObj>
          </a:graphicData>
        </a:graphic>
      </p:graphicFrame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3810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SE EVALÚA FUNDACIÓN 60x60</a:t>
            </a:r>
            <a:endParaRPr lang="es-ES" sz="1200" b="0" dirty="0">
              <a:latin typeface="Tahoma" pitchFamily="34" charset="0"/>
            </a:endParaRPr>
          </a:p>
        </p:txBody>
      </p:sp>
      <p:graphicFrame>
        <p:nvGraphicFramePr>
          <p:cNvPr id="39945" name="Object 9"/>
          <p:cNvGraphicFramePr>
            <a:graphicFrameLocks noChangeAspect="1"/>
          </p:cNvGraphicFramePr>
          <p:nvPr/>
        </p:nvGraphicFramePr>
        <p:xfrm>
          <a:off x="2667000" y="3048000"/>
          <a:ext cx="1143000" cy="536575"/>
        </p:xfrm>
        <a:graphic>
          <a:graphicData uri="http://schemas.openxmlformats.org/presentationml/2006/ole">
            <p:oleObj spid="_x0000_s39945" name="Ecuación" r:id="rId10" imgW="863280" imgH="406080" progId="Equation.3">
              <p:embed/>
            </p:oleObj>
          </a:graphicData>
        </a:graphic>
      </p:graphicFrame>
      <p:graphicFrame>
        <p:nvGraphicFramePr>
          <p:cNvPr id="39946" name="Object 10"/>
          <p:cNvGraphicFramePr>
            <a:graphicFrameLocks noChangeAspect="1"/>
          </p:cNvGraphicFramePr>
          <p:nvPr/>
        </p:nvGraphicFramePr>
        <p:xfrm>
          <a:off x="3810875" y="1030288"/>
          <a:ext cx="2056525" cy="1326957"/>
        </p:xfrm>
        <a:graphic>
          <a:graphicData uri="http://schemas.openxmlformats.org/presentationml/2006/ole">
            <p:oleObj spid="_x0000_s39946" name="Ecuación" r:id="rId11" imgW="1688760" imgH="1091880" progId="Equation.3">
              <p:embed/>
            </p:oleObj>
          </a:graphicData>
        </a:graphic>
      </p:graphicFrame>
      <p:sp>
        <p:nvSpPr>
          <p:cNvPr id="46" name="Rectangle 2"/>
          <p:cNvSpPr>
            <a:spLocks noChangeArrowheads="1"/>
          </p:cNvSpPr>
          <p:nvPr/>
        </p:nvSpPr>
        <p:spPr bwMode="auto">
          <a:xfrm>
            <a:off x="533400" y="152400"/>
            <a:ext cx="828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800" dirty="0" smtClean="0">
                <a:solidFill>
                  <a:srgbClr val="333399"/>
                </a:solidFill>
                <a:latin typeface="Arial Black" pitchFamily="34" charset="0"/>
              </a:rPr>
              <a:t>1. </a:t>
            </a:r>
            <a:r>
              <a:rPr lang="es-ES_tradnl" sz="2000" dirty="0" smtClean="0">
                <a:solidFill>
                  <a:srgbClr val="333399"/>
                </a:solidFill>
                <a:latin typeface="Arial Black" pitchFamily="34" charset="0"/>
              </a:rPr>
              <a:t>ELIMINAR TRACCIONES EN TERRENO</a:t>
            </a:r>
            <a:endParaRPr lang="es-ES_tradnl" sz="2000" dirty="0">
              <a:solidFill>
                <a:srgbClr val="333399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5" grpId="0" animBg="1"/>
      <p:bldP spid="15366" grpId="0" autoUpdateAnimBg="0"/>
      <p:bldP spid="4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838200" y="2211388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85800" y="1906588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750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 rot="5400000">
            <a:off x="1905000" y="17526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438400" y="14478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5000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28600" y="42672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>
                <a:latin typeface="Tahoma" pitchFamily="34" charset="0"/>
              </a:rPr>
              <a:t>0,80 m</a:t>
            </a:r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1143000" y="2211388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H="1">
            <a:off x="990600" y="2363788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 flipH="1">
            <a:off x="990600" y="4725988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228600" y="30480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>
                <a:latin typeface="Tahoma" pitchFamily="34" charset="0"/>
              </a:rPr>
              <a:t>2,50 m</a:t>
            </a:r>
          </a:p>
        </p:txBody>
      </p:sp>
      <p:sp>
        <p:nvSpPr>
          <p:cNvPr id="15380" name="Line 20"/>
          <p:cNvSpPr>
            <a:spLocks noChangeShapeType="1"/>
          </p:cNvSpPr>
          <p:nvPr/>
        </p:nvSpPr>
        <p:spPr bwMode="auto">
          <a:xfrm flipH="1">
            <a:off x="990600" y="525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81" name="Line 21"/>
          <p:cNvSpPr>
            <a:spLocks noChangeShapeType="1"/>
          </p:cNvSpPr>
          <p:nvPr/>
        </p:nvSpPr>
        <p:spPr bwMode="auto">
          <a:xfrm flipH="1">
            <a:off x="990600" y="6172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>
            <a:off x="1143000" y="5108576"/>
            <a:ext cx="0" cy="121602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152400" y="55626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1.2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graphicFrame>
        <p:nvGraphicFramePr>
          <p:cNvPr id="15385" name="Object 25"/>
          <p:cNvGraphicFramePr>
            <a:graphicFrameLocks noChangeAspect="1"/>
          </p:cNvGraphicFramePr>
          <p:nvPr/>
        </p:nvGraphicFramePr>
        <p:xfrm>
          <a:off x="6097862" y="1676400"/>
          <a:ext cx="988738" cy="684212"/>
        </p:xfrm>
        <a:graphic>
          <a:graphicData uri="http://schemas.openxmlformats.org/presentationml/2006/ole">
            <p:oleObj spid="_x0000_s41986" name="Ecuación" r:id="rId3" imgW="914400" imgH="634680" progId="Equation.3">
              <p:embed/>
            </p:oleObj>
          </a:graphicData>
        </a:graphic>
      </p:graphicFrame>
      <p:graphicFrame>
        <p:nvGraphicFramePr>
          <p:cNvPr id="15386" name="Object 26"/>
          <p:cNvGraphicFramePr>
            <a:graphicFrameLocks noChangeAspect="1"/>
          </p:cNvGraphicFramePr>
          <p:nvPr/>
        </p:nvGraphicFramePr>
        <p:xfrm>
          <a:off x="4629150" y="3505200"/>
          <a:ext cx="2797175" cy="344488"/>
        </p:xfrm>
        <a:graphic>
          <a:graphicData uri="http://schemas.openxmlformats.org/presentationml/2006/ole">
            <p:oleObj spid="_x0000_s41987" name="Ecuación" r:id="rId4" imgW="2070000" imgH="253800" progId="Equation.3">
              <p:embed/>
            </p:oleObj>
          </a:graphicData>
        </a:graphic>
      </p:graphicFrame>
      <p:graphicFrame>
        <p:nvGraphicFramePr>
          <p:cNvPr id="15387" name="Object 27"/>
          <p:cNvGraphicFramePr>
            <a:graphicFrameLocks noChangeAspect="1"/>
          </p:cNvGraphicFramePr>
          <p:nvPr/>
        </p:nvGraphicFramePr>
        <p:xfrm>
          <a:off x="4525963" y="2743200"/>
          <a:ext cx="2909887" cy="584200"/>
        </p:xfrm>
        <a:graphic>
          <a:graphicData uri="http://schemas.openxmlformats.org/presentationml/2006/ole">
            <p:oleObj spid="_x0000_s41988" name="Ecuación" r:id="rId5" imgW="1955520" imgH="393480" progId="Equation.3">
              <p:embed/>
            </p:oleObj>
          </a:graphicData>
        </a:graphic>
      </p:graphicFrame>
      <p:graphicFrame>
        <p:nvGraphicFramePr>
          <p:cNvPr id="15388" name="Object 28"/>
          <p:cNvGraphicFramePr>
            <a:graphicFrameLocks noChangeAspect="1"/>
          </p:cNvGraphicFramePr>
          <p:nvPr/>
        </p:nvGraphicFramePr>
        <p:xfrm>
          <a:off x="6713538" y="4227513"/>
          <a:ext cx="1543050" cy="344487"/>
        </p:xfrm>
        <a:graphic>
          <a:graphicData uri="http://schemas.openxmlformats.org/presentationml/2006/ole">
            <p:oleObj spid="_x0000_s41989" name="Ecuación" r:id="rId6" imgW="1143000" imgH="253800" progId="Equation.3">
              <p:embed/>
            </p:oleObj>
          </a:graphicData>
        </a:graphic>
      </p:graphicFrame>
      <p:graphicFrame>
        <p:nvGraphicFramePr>
          <p:cNvPr id="15389" name="Object 29"/>
          <p:cNvGraphicFramePr>
            <a:graphicFrameLocks noChangeAspect="1"/>
          </p:cNvGraphicFramePr>
          <p:nvPr/>
        </p:nvGraphicFramePr>
        <p:xfrm>
          <a:off x="4546600" y="4267200"/>
          <a:ext cx="1700213" cy="344488"/>
        </p:xfrm>
        <a:graphic>
          <a:graphicData uri="http://schemas.openxmlformats.org/presentationml/2006/ole">
            <p:oleObj spid="_x0000_s41990" name="Ecuación" r:id="rId7" imgW="1257120" imgH="253800" progId="Equation.3">
              <p:embed/>
            </p:oleObj>
          </a:graphicData>
        </a:graphic>
      </p:graphicFrame>
      <p:sp>
        <p:nvSpPr>
          <p:cNvPr id="15390" name="Line 30"/>
          <p:cNvSpPr>
            <a:spLocks noChangeShapeType="1"/>
          </p:cNvSpPr>
          <p:nvPr/>
        </p:nvSpPr>
        <p:spPr bwMode="auto">
          <a:xfrm>
            <a:off x="5105400" y="5333999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91" name="AutoShape 31" descr="Vertical oscura"/>
          <p:cNvSpPr>
            <a:spLocks noChangeArrowheads="1"/>
          </p:cNvSpPr>
          <p:nvPr/>
        </p:nvSpPr>
        <p:spPr bwMode="auto">
          <a:xfrm rot="10800000">
            <a:off x="6019800" y="5333998"/>
            <a:ext cx="762000" cy="381001"/>
          </a:xfrm>
          <a:prstGeom prst="rtTriangle">
            <a:avLst/>
          </a:prstGeom>
          <a:pattFill prst="dkVert">
            <a:fgClr>
              <a:srgbClr val="3366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92" name="AutoShape 32" descr="Vertical oscura"/>
          <p:cNvSpPr>
            <a:spLocks noChangeArrowheads="1"/>
          </p:cNvSpPr>
          <p:nvPr/>
        </p:nvSpPr>
        <p:spPr bwMode="auto">
          <a:xfrm>
            <a:off x="5791199" y="5181600"/>
            <a:ext cx="228601" cy="152399"/>
          </a:xfrm>
          <a:prstGeom prst="rtTriangle">
            <a:avLst/>
          </a:prstGeom>
          <a:pattFill prst="dkVert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4648200" y="4967287"/>
            <a:ext cx="1143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-0.35</a:t>
            </a:r>
            <a:r>
              <a:rPr lang="es-ES" sz="1800" b="0" dirty="0" smtClean="0">
                <a:solidFill>
                  <a:srgbClr val="FF0000"/>
                </a:solidFill>
                <a:latin typeface="Tahoma" pitchFamily="34" charset="0"/>
              </a:rPr>
              <a:t>≠0</a:t>
            </a:r>
            <a:endParaRPr lang="es-ES" sz="1800" b="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6934200" y="5500686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1.35 </a:t>
            </a:r>
            <a:r>
              <a:rPr lang="es-ES" sz="1800" b="0" dirty="0" smtClean="0">
                <a:solidFill>
                  <a:srgbClr val="0033CC"/>
                </a:solidFill>
                <a:latin typeface="Tahoma" pitchFamily="34" charset="0"/>
              </a:rPr>
              <a:t>&lt;2</a:t>
            </a:r>
            <a:endParaRPr lang="es-ES" sz="1800" b="0" dirty="0">
              <a:solidFill>
                <a:srgbClr val="0033CC"/>
              </a:solidFill>
              <a:latin typeface="Tahoma" pitchFamily="34" charset="0"/>
            </a:endParaRPr>
          </a:p>
        </p:txBody>
      </p:sp>
      <p:sp>
        <p:nvSpPr>
          <p:cNvPr id="35" name="Rectangle 7" descr="Horizontal clara"/>
          <p:cNvSpPr>
            <a:spLocks noChangeArrowheads="1"/>
          </p:cNvSpPr>
          <p:nvPr/>
        </p:nvSpPr>
        <p:spPr bwMode="auto">
          <a:xfrm>
            <a:off x="2301697" y="2363788"/>
            <a:ext cx="152400" cy="1828800"/>
          </a:xfrm>
          <a:prstGeom prst="rect">
            <a:avLst/>
          </a:prstGeom>
          <a:pattFill prst="ltHorz">
            <a:fgClr>
              <a:srgbClr val="3366FF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6" name="Line 8"/>
          <p:cNvSpPr>
            <a:spLocks noChangeShapeType="1"/>
          </p:cNvSpPr>
          <p:nvPr/>
        </p:nvSpPr>
        <p:spPr bwMode="auto">
          <a:xfrm>
            <a:off x="1026225" y="4191000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s-CL"/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1828800" y="4192588"/>
            <a:ext cx="1061850" cy="533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1828800" y="4800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9" name="Line 11"/>
          <p:cNvSpPr>
            <a:spLocks noChangeShapeType="1"/>
          </p:cNvSpPr>
          <p:nvPr/>
        </p:nvSpPr>
        <p:spPr bwMode="auto">
          <a:xfrm>
            <a:off x="1671450" y="4953000"/>
            <a:ext cx="13003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0" name="Line 12"/>
          <p:cNvSpPr>
            <a:spLocks noChangeShapeType="1"/>
          </p:cNvSpPr>
          <p:nvPr/>
        </p:nvSpPr>
        <p:spPr bwMode="auto">
          <a:xfrm>
            <a:off x="2871850" y="480218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1712025" y="49530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1.2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1828800" y="5260976"/>
            <a:ext cx="1061850" cy="911224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3" name="Rectangle 24" descr="Diagonal hacia arriba oscura"/>
          <p:cNvSpPr>
            <a:spLocks noChangeArrowheads="1"/>
          </p:cNvSpPr>
          <p:nvPr/>
        </p:nvSpPr>
        <p:spPr bwMode="auto">
          <a:xfrm>
            <a:off x="2279421" y="5640388"/>
            <a:ext cx="152400" cy="152400"/>
          </a:xfrm>
          <a:prstGeom prst="rect">
            <a:avLst/>
          </a:prstGeom>
          <a:pattFill prst="dkUpDiag">
            <a:fgClr>
              <a:srgbClr val="3366FF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aphicFrame>
        <p:nvGraphicFramePr>
          <p:cNvPr id="2" name="Object 30"/>
          <p:cNvGraphicFramePr>
            <a:graphicFrameLocks noChangeAspect="1"/>
          </p:cNvGraphicFramePr>
          <p:nvPr/>
        </p:nvGraphicFramePr>
        <p:xfrm>
          <a:off x="7496178" y="1066800"/>
          <a:ext cx="1266822" cy="1265653"/>
        </p:xfrm>
        <a:graphic>
          <a:graphicData uri="http://schemas.openxmlformats.org/presentationml/2006/ole">
            <p:oleObj spid="_x0000_s41991" name="Ecuación" r:id="rId8" imgW="1041120" imgH="1041120" progId="Equation.3">
              <p:embed/>
            </p:oleObj>
          </a:graphicData>
        </a:graphic>
      </p:graphicFrame>
      <p:graphicFrame>
        <p:nvGraphicFramePr>
          <p:cNvPr id="3" name="Object 31"/>
          <p:cNvGraphicFramePr>
            <a:graphicFrameLocks noChangeAspect="1"/>
          </p:cNvGraphicFramePr>
          <p:nvPr/>
        </p:nvGraphicFramePr>
        <p:xfrm>
          <a:off x="6021388" y="990600"/>
          <a:ext cx="990600" cy="493713"/>
        </p:xfrm>
        <a:graphic>
          <a:graphicData uri="http://schemas.openxmlformats.org/presentationml/2006/ole">
            <p:oleObj spid="_x0000_s41992" name="Ecuación" r:id="rId9" imgW="812520" imgH="406080" progId="Equation.3">
              <p:embed/>
            </p:oleObj>
          </a:graphicData>
        </a:graphic>
      </p:graphicFrame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3810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SE EVALÚA FUNDACIÓN 120x120</a:t>
            </a:r>
            <a:endParaRPr lang="es-ES" sz="1200" b="0" dirty="0">
              <a:latin typeface="Tahoma" pitchFamily="34" charset="0"/>
            </a:endParaRPr>
          </a:p>
        </p:txBody>
      </p:sp>
      <p:graphicFrame>
        <p:nvGraphicFramePr>
          <p:cNvPr id="39945" name="Object 9"/>
          <p:cNvGraphicFramePr>
            <a:graphicFrameLocks noChangeAspect="1"/>
          </p:cNvGraphicFramePr>
          <p:nvPr/>
        </p:nvGraphicFramePr>
        <p:xfrm>
          <a:off x="2667000" y="3048000"/>
          <a:ext cx="1143000" cy="536575"/>
        </p:xfrm>
        <a:graphic>
          <a:graphicData uri="http://schemas.openxmlformats.org/presentationml/2006/ole">
            <p:oleObj spid="_x0000_s41993" name="Ecuación" r:id="rId10" imgW="863280" imgH="406080" progId="Equation.3">
              <p:embed/>
            </p:oleObj>
          </a:graphicData>
        </a:graphic>
      </p:graphicFrame>
      <p:graphicFrame>
        <p:nvGraphicFramePr>
          <p:cNvPr id="39946" name="Object 10"/>
          <p:cNvGraphicFramePr>
            <a:graphicFrameLocks noChangeAspect="1"/>
          </p:cNvGraphicFramePr>
          <p:nvPr/>
        </p:nvGraphicFramePr>
        <p:xfrm>
          <a:off x="3827463" y="1030288"/>
          <a:ext cx="2024062" cy="1327150"/>
        </p:xfrm>
        <a:graphic>
          <a:graphicData uri="http://schemas.openxmlformats.org/presentationml/2006/ole">
            <p:oleObj spid="_x0000_s41994" name="Ecuación" r:id="rId11" imgW="1663560" imgH="1091880" progId="Equation.3">
              <p:embed/>
            </p:oleObj>
          </a:graphicData>
        </a:graphic>
      </p:graphicFrame>
      <p:sp>
        <p:nvSpPr>
          <p:cNvPr id="46" name="Rectangle 2"/>
          <p:cNvSpPr>
            <a:spLocks noChangeArrowheads="1"/>
          </p:cNvSpPr>
          <p:nvPr/>
        </p:nvSpPr>
        <p:spPr bwMode="auto">
          <a:xfrm>
            <a:off x="533400" y="152400"/>
            <a:ext cx="828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800" dirty="0" smtClean="0">
                <a:solidFill>
                  <a:srgbClr val="333399"/>
                </a:solidFill>
                <a:latin typeface="Arial Black" pitchFamily="34" charset="0"/>
              </a:rPr>
              <a:t>1. </a:t>
            </a:r>
            <a:r>
              <a:rPr lang="es-ES_tradnl" sz="2000" dirty="0" smtClean="0">
                <a:solidFill>
                  <a:srgbClr val="333399"/>
                </a:solidFill>
                <a:latin typeface="Arial Black" pitchFamily="34" charset="0"/>
              </a:rPr>
              <a:t>ELIMINAR TRACCIONES EN TERRENO</a:t>
            </a:r>
            <a:endParaRPr lang="es-ES_tradnl" sz="2000" dirty="0">
              <a:solidFill>
                <a:srgbClr val="333399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5" grpId="0" animBg="1"/>
      <p:bldP spid="15366" grpId="0" autoUpdateAnimBg="0"/>
      <p:bldP spid="4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838200" y="2211388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85800" y="1906588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750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 rot="5400000">
            <a:off x="1905000" y="17526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438400" y="14478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5000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228600" y="42672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1.1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15375" name="Line 15"/>
          <p:cNvSpPr>
            <a:spLocks noChangeShapeType="1"/>
          </p:cNvSpPr>
          <p:nvPr/>
        </p:nvSpPr>
        <p:spPr bwMode="auto">
          <a:xfrm>
            <a:off x="1143000" y="2211388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6" name="Line 16"/>
          <p:cNvSpPr>
            <a:spLocks noChangeShapeType="1"/>
          </p:cNvSpPr>
          <p:nvPr/>
        </p:nvSpPr>
        <p:spPr bwMode="auto">
          <a:xfrm flipH="1">
            <a:off x="990600" y="2363788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 flipH="1">
            <a:off x="990600" y="4725988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228600" y="30480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>
                <a:latin typeface="Tahoma" pitchFamily="34" charset="0"/>
              </a:rPr>
              <a:t>2,50 m</a:t>
            </a: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152400" y="57912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1.5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graphicFrame>
        <p:nvGraphicFramePr>
          <p:cNvPr id="15385" name="Object 25"/>
          <p:cNvGraphicFramePr>
            <a:graphicFrameLocks noChangeAspect="1"/>
          </p:cNvGraphicFramePr>
          <p:nvPr/>
        </p:nvGraphicFramePr>
        <p:xfrm>
          <a:off x="6097862" y="1676400"/>
          <a:ext cx="988738" cy="684212"/>
        </p:xfrm>
        <a:graphic>
          <a:graphicData uri="http://schemas.openxmlformats.org/presentationml/2006/ole">
            <p:oleObj spid="_x0000_s43010" name="Ecuación" r:id="rId3" imgW="914400" imgH="634680" progId="Equation.3">
              <p:embed/>
            </p:oleObj>
          </a:graphicData>
        </a:graphic>
      </p:graphicFrame>
      <p:graphicFrame>
        <p:nvGraphicFramePr>
          <p:cNvPr id="15386" name="Object 26"/>
          <p:cNvGraphicFramePr>
            <a:graphicFrameLocks noChangeAspect="1"/>
          </p:cNvGraphicFramePr>
          <p:nvPr/>
        </p:nvGraphicFramePr>
        <p:xfrm>
          <a:off x="4629150" y="3505200"/>
          <a:ext cx="2797175" cy="344488"/>
        </p:xfrm>
        <a:graphic>
          <a:graphicData uri="http://schemas.openxmlformats.org/presentationml/2006/ole">
            <p:oleObj spid="_x0000_s43011" name="Ecuación" r:id="rId4" imgW="2070000" imgH="253800" progId="Equation.3">
              <p:embed/>
            </p:oleObj>
          </a:graphicData>
        </a:graphic>
      </p:graphicFrame>
      <p:graphicFrame>
        <p:nvGraphicFramePr>
          <p:cNvPr id="15387" name="Object 27"/>
          <p:cNvGraphicFramePr>
            <a:graphicFrameLocks noChangeAspect="1"/>
          </p:cNvGraphicFramePr>
          <p:nvPr/>
        </p:nvGraphicFramePr>
        <p:xfrm>
          <a:off x="4506913" y="2743200"/>
          <a:ext cx="2947987" cy="584200"/>
        </p:xfrm>
        <a:graphic>
          <a:graphicData uri="http://schemas.openxmlformats.org/presentationml/2006/ole">
            <p:oleObj spid="_x0000_s43012" name="Ecuación" r:id="rId5" imgW="1981080" imgH="393480" progId="Equation.3">
              <p:embed/>
            </p:oleObj>
          </a:graphicData>
        </a:graphic>
      </p:graphicFrame>
      <p:graphicFrame>
        <p:nvGraphicFramePr>
          <p:cNvPr id="15388" name="Object 28"/>
          <p:cNvGraphicFramePr>
            <a:graphicFrameLocks noChangeAspect="1"/>
          </p:cNvGraphicFramePr>
          <p:nvPr/>
        </p:nvGraphicFramePr>
        <p:xfrm>
          <a:off x="6704013" y="4227513"/>
          <a:ext cx="1560512" cy="344487"/>
        </p:xfrm>
        <a:graphic>
          <a:graphicData uri="http://schemas.openxmlformats.org/presentationml/2006/ole">
            <p:oleObj spid="_x0000_s43013" name="Ecuación" r:id="rId6" imgW="1155600" imgH="253800" progId="Equation.3">
              <p:embed/>
            </p:oleObj>
          </a:graphicData>
        </a:graphic>
      </p:graphicFrame>
      <p:graphicFrame>
        <p:nvGraphicFramePr>
          <p:cNvPr id="15389" name="Object 29"/>
          <p:cNvGraphicFramePr>
            <a:graphicFrameLocks noChangeAspect="1"/>
          </p:cNvGraphicFramePr>
          <p:nvPr/>
        </p:nvGraphicFramePr>
        <p:xfrm>
          <a:off x="4649788" y="4267200"/>
          <a:ext cx="1495425" cy="344488"/>
        </p:xfrm>
        <a:graphic>
          <a:graphicData uri="http://schemas.openxmlformats.org/presentationml/2006/ole">
            <p:oleObj spid="_x0000_s43014" name="Ecuación" r:id="rId7" imgW="1104840" imgH="253800" progId="Equation.3">
              <p:embed/>
            </p:oleObj>
          </a:graphicData>
        </a:graphic>
      </p:graphicFrame>
      <p:sp>
        <p:nvSpPr>
          <p:cNvPr id="15390" name="Line 30"/>
          <p:cNvSpPr>
            <a:spLocks noChangeShapeType="1"/>
          </p:cNvSpPr>
          <p:nvPr/>
        </p:nvSpPr>
        <p:spPr bwMode="auto">
          <a:xfrm>
            <a:off x="5105400" y="5333999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91" name="AutoShape 31" descr="Vertical oscura"/>
          <p:cNvSpPr>
            <a:spLocks noChangeArrowheads="1"/>
          </p:cNvSpPr>
          <p:nvPr/>
        </p:nvSpPr>
        <p:spPr bwMode="auto">
          <a:xfrm rot="10800000">
            <a:off x="5791200" y="5333997"/>
            <a:ext cx="990600" cy="381001"/>
          </a:xfrm>
          <a:prstGeom prst="rtTriangle">
            <a:avLst/>
          </a:prstGeom>
          <a:pattFill prst="dkVert">
            <a:fgClr>
              <a:srgbClr val="3366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4648200" y="4967287"/>
            <a:ext cx="1143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0.0</a:t>
            </a:r>
            <a:endParaRPr lang="es-ES" sz="1800" b="0" dirty="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6934200" y="5500686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0.88 </a:t>
            </a:r>
            <a:r>
              <a:rPr lang="es-ES" sz="1800" b="0" dirty="0" smtClean="0">
                <a:solidFill>
                  <a:srgbClr val="0033CC"/>
                </a:solidFill>
                <a:latin typeface="Tahoma" pitchFamily="34" charset="0"/>
              </a:rPr>
              <a:t>&lt;2</a:t>
            </a:r>
            <a:endParaRPr lang="es-ES" sz="1800" b="0" dirty="0">
              <a:solidFill>
                <a:srgbClr val="0033CC"/>
              </a:solidFill>
              <a:latin typeface="Tahoma" pitchFamily="34" charset="0"/>
            </a:endParaRPr>
          </a:p>
        </p:txBody>
      </p:sp>
      <p:sp>
        <p:nvSpPr>
          <p:cNvPr id="35" name="Rectangle 7" descr="Horizontal clara"/>
          <p:cNvSpPr>
            <a:spLocks noChangeArrowheads="1"/>
          </p:cNvSpPr>
          <p:nvPr/>
        </p:nvSpPr>
        <p:spPr bwMode="auto">
          <a:xfrm>
            <a:off x="2301697" y="2363788"/>
            <a:ext cx="152400" cy="1828800"/>
          </a:xfrm>
          <a:prstGeom prst="rect">
            <a:avLst/>
          </a:prstGeom>
          <a:pattFill prst="ltHorz">
            <a:fgClr>
              <a:srgbClr val="3366FF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36" name="Line 8"/>
          <p:cNvSpPr>
            <a:spLocks noChangeShapeType="1"/>
          </p:cNvSpPr>
          <p:nvPr/>
        </p:nvSpPr>
        <p:spPr bwMode="auto">
          <a:xfrm>
            <a:off x="1026225" y="4191000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s-CL"/>
          </a:p>
        </p:txBody>
      </p:sp>
      <p:graphicFrame>
        <p:nvGraphicFramePr>
          <p:cNvPr id="2" name="Object 30"/>
          <p:cNvGraphicFramePr>
            <a:graphicFrameLocks noChangeAspect="1"/>
          </p:cNvGraphicFramePr>
          <p:nvPr/>
        </p:nvGraphicFramePr>
        <p:xfrm>
          <a:off x="7496178" y="1066800"/>
          <a:ext cx="1266822" cy="1265653"/>
        </p:xfrm>
        <a:graphic>
          <a:graphicData uri="http://schemas.openxmlformats.org/presentationml/2006/ole">
            <p:oleObj spid="_x0000_s43015" name="Ecuación" r:id="rId8" imgW="1041120" imgH="1041120" progId="Equation.3">
              <p:embed/>
            </p:oleObj>
          </a:graphicData>
        </a:graphic>
      </p:graphicFrame>
      <p:graphicFrame>
        <p:nvGraphicFramePr>
          <p:cNvPr id="3" name="Object 31"/>
          <p:cNvGraphicFramePr>
            <a:graphicFrameLocks noChangeAspect="1"/>
          </p:cNvGraphicFramePr>
          <p:nvPr/>
        </p:nvGraphicFramePr>
        <p:xfrm>
          <a:off x="6021388" y="990600"/>
          <a:ext cx="990600" cy="493713"/>
        </p:xfrm>
        <a:graphic>
          <a:graphicData uri="http://schemas.openxmlformats.org/presentationml/2006/ole">
            <p:oleObj spid="_x0000_s43016" name="Ecuación" r:id="rId9" imgW="812520" imgH="406080" progId="Equation.3">
              <p:embed/>
            </p:oleObj>
          </a:graphicData>
        </a:graphic>
      </p:graphicFrame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533400" y="152400"/>
            <a:ext cx="828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800" dirty="0" smtClean="0">
                <a:solidFill>
                  <a:srgbClr val="333399"/>
                </a:solidFill>
                <a:latin typeface="Arial Black" pitchFamily="34" charset="0"/>
              </a:rPr>
              <a:t>1 ELIMINAR TRACCIONES EN TERRENO</a:t>
            </a:r>
            <a:endParaRPr lang="es-ES_tradnl" sz="2800" dirty="0">
              <a:solidFill>
                <a:srgbClr val="333399"/>
              </a:solidFill>
              <a:latin typeface="Arial Black" pitchFamily="34" charset="0"/>
            </a:endParaRPr>
          </a:p>
        </p:txBody>
      </p:sp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3810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SE EVALÚA FUNDACIÓN 150x150X110</a:t>
            </a:r>
            <a:endParaRPr lang="es-ES" sz="1200" b="0" dirty="0">
              <a:latin typeface="Tahoma" pitchFamily="34" charset="0"/>
            </a:endParaRPr>
          </a:p>
        </p:txBody>
      </p:sp>
      <p:graphicFrame>
        <p:nvGraphicFramePr>
          <p:cNvPr id="39945" name="Object 9"/>
          <p:cNvGraphicFramePr>
            <a:graphicFrameLocks noChangeAspect="1"/>
          </p:cNvGraphicFramePr>
          <p:nvPr/>
        </p:nvGraphicFramePr>
        <p:xfrm>
          <a:off x="2667000" y="3048000"/>
          <a:ext cx="1143000" cy="536575"/>
        </p:xfrm>
        <a:graphic>
          <a:graphicData uri="http://schemas.openxmlformats.org/presentationml/2006/ole">
            <p:oleObj spid="_x0000_s43017" name="Ecuación" r:id="rId10" imgW="863280" imgH="406080" progId="Equation.3">
              <p:embed/>
            </p:oleObj>
          </a:graphicData>
        </a:graphic>
      </p:graphicFrame>
      <p:graphicFrame>
        <p:nvGraphicFramePr>
          <p:cNvPr id="39946" name="Object 10"/>
          <p:cNvGraphicFramePr>
            <a:graphicFrameLocks noChangeAspect="1"/>
          </p:cNvGraphicFramePr>
          <p:nvPr/>
        </p:nvGraphicFramePr>
        <p:xfrm>
          <a:off x="3841750" y="1030288"/>
          <a:ext cx="1993900" cy="1327150"/>
        </p:xfrm>
        <a:graphic>
          <a:graphicData uri="http://schemas.openxmlformats.org/presentationml/2006/ole">
            <p:oleObj spid="_x0000_s43018" name="Ecuación" r:id="rId11" imgW="1638000" imgH="1091880" progId="Equation.3">
              <p:embed/>
            </p:oleObj>
          </a:graphicData>
        </a:graphic>
      </p:graphicFrame>
      <p:sp>
        <p:nvSpPr>
          <p:cNvPr id="46" name="Rectangle 9"/>
          <p:cNvSpPr>
            <a:spLocks noChangeArrowheads="1"/>
          </p:cNvSpPr>
          <p:nvPr/>
        </p:nvSpPr>
        <p:spPr bwMode="auto">
          <a:xfrm>
            <a:off x="1828800" y="4192588"/>
            <a:ext cx="1061850" cy="533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7" name="Line 10"/>
          <p:cNvSpPr>
            <a:spLocks noChangeShapeType="1"/>
          </p:cNvSpPr>
          <p:nvPr/>
        </p:nvSpPr>
        <p:spPr bwMode="auto">
          <a:xfrm>
            <a:off x="1828800" y="4800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8" name="Line 11"/>
          <p:cNvSpPr>
            <a:spLocks noChangeShapeType="1"/>
          </p:cNvSpPr>
          <p:nvPr/>
        </p:nvSpPr>
        <p:spPr bwMode="auto">
          <a:xfrm>
            <a:off x="1671450" y="4953000"/>
            <a:ext cx="13003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49" name="Line 12"/>
          <p:cNvSpPr>
            <a:spLocks noChangeShapeType="1"/>
          </p:cNvSpPr>
          <p:nvPr/>
        </p:nvSpPr>
        <p:spPr bwMode="auto">
          <a:xfrm>
            <a:off x="2871850" y="480218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1712025" y="49530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1.5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51" name="Rectangle 19"/>
          <p:cNvSpPr>
            <a:spLocks noChangeArrowheads="1"/>
          </p:cNvSpPr>
          <p:nvPr/>
        </p:nvSpPr>
        <p:spPr bwMode="auto">
          <a:xfrm>
            <a:off x="1828800" y="5489576"/>
            <a:ext cx="1061850" cy="911224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2" name="Rectangle 24" descr="Diagonal hacia arriba oscura"/>
          <p:cNvSpPr>
            <a:spLocks noChangeArrowheads="1"/>
          </p:cNvSpPr>
          <p:nvPr/>
        </p:nvSpPr>
        <p:spPr bwMode="auto">
          <a:xfrm>
            <a:off x="2279421" y="5868988"/>
            <a:ext cx="152400" cy="152400"/>
          </a:xfrm>
          <a:prstGeom prst="rect">
            <a:avLst/>
          </a:prstGeom>
          <a:pattFill prst="dkUpDiag">
            <a:fgClr>
              <a:srgbClr val="3366FF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3" name="Line 20"/>
          <p:cNvSpPr>
            <a:spLocks noChangeShapeType="1"/>
          </p:cNvSpPr>
          <p:nvPr/>
        </p:nvSpPr>
        <p:spPr bwMode="auto">
          <a:xfrm flipH="1">
            <a:off x="990600" y="5486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4" name="Line 21"/>
          <p:cNvSpPr>
            <a:spLocks noChangeShapeType="1"/>
          </p:cNvSpPr>
          <p:nvPr/>
        </p:nvSpPr>
        <p:spPr bwMode="auto">
          <a:xfrm flipH="1">
            <a:off x="990600" y="6400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55" name="Line 22"/>
          <p:cNvSpPr>
            <a:spLocks noChangeShapeType="1"/>
          </p:cNvSpPr>
          <p:nvPr/>
        </p:nvSpPr>
        <p:spPr bwMode="auto">
          <a:xfrm>
            <a:off x="1143000" y="5337176"/>
            <a:ext cx="0" cy="1216024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5" grpId="0" animBg="1"/>
      <p:bldP spid="15366" grpId="0" autoUpdateAnimBg="0"/>
      <p:bldP spid="4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33400" y="152400"/>
            <a:ext cx="828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dirty="0" smtClean="0">
                <a:solidFill>
                  <a:srgbClr val="333399"/>
                </a:solidFill>
                <a:latin typeface="Arial Black" pitchFamily="34" charset="0"/>
              </a:rPr>
              <a:t>2. </a:t>
            </a:r>
            <a:r>
              <a:rPr lang="es-ES_tradnl" sz="2000" dirty="0" smtClean="0">
                <a:solidFill>
                  <a:srgbClr val="333399"/>
                </a:solidFill>
                <a:latin typeface="Arial Black" pitchFamily="34" charset="0"/>
              </a:rPr>
              <a:t>TRABAJAR TERRENO AL MAXIMO</a:t>
            </a:r>
            <a:endParaRPr lang="es-ES_tradnl" sz="2000" dirty="0">
              <a:solidFill>
                <a:srgbClr val="333399"/>
              </a:solidFill>
              <a:latin typeface="Arial Black" pitchFamily="34" charset="0"/>
            </a:endParaRPr>
          </a:p>
        </p:txBody>
      </p:sp>
      <p:sp>
        <p:nvSpPr>
          <p:cNvPr id="17433" name="Line 25"/>
          <p:cNvSpPr>
            <a:spLocks noChangeShapeType="1"/>
          </p:cNvSpPr>
          <p:nvPr/>
        </p:nvSpPr>
        <p:spPr bwMode="auto">
          <a:xfrm>
            <a:off x="5181600" y="5791200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7434" name="AutoShape 26" descr="Vertical oscura"/>
          <p:cNvSpPr>
            <a:spLocks noChangeArrowheads="1"/>
          </p:cNvSpPr>
          <p:nvPr/>
        </p:nvSpPr>
        <p:spPr bwMode="auto">
          <a:xfrm rot="10800000">
            <a:off x="5867400" y="5791200"/>
            <a:ext cx="1981200" cy="685800"/>
          </a:xfrm>
          <a:prstGeom prst="rtTriangle">
            <a:avLst/>
          </a:prstGeom>
          <a:pattFill prst="dkVert">
            <a:fgClr>
              <a:srgbClr val="3366FF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7435" name="AutoShape 27" descr="Vertical oscura"/>
          <p:cNvSpPr>
            <a:spLocks noChangeArrowheads="1"/>
          </p:cNvSpPr>
          <p:nvPr/>
        </p:nvSpPr>
        <p:spPr bwMode="auto">
          <a:xfrm>
            <a:off x="5181600" y="5562600"/>
            <a:ext cx="685800" cy="228600"/>
          </a:xfrm>
          <a:prstGeom prst="rtTriangle">
            <a:avLst/>
          </a:prstGeom>
          <a:pattFill prst="dkVert">
            <a:fgClr>
              <a:srgbClr val="FF00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7436" name="Text Box 28"/>
          <p:cNvSpPr txBox="1">
            <a:spLocks noChangeArrowheads="1"/>
          </p:cNvSpPr>
          <p:nvPr/>
        </p:nvSpPr>
        <p:spPr bwMode="auto">
          <a:xfrm>
            <a:off x="4343400" y="5424488"/>
            <a:ext cx="1143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T</a:t>
            </a:r>
            <a:endParaRPr lang="es-ES" sz="1800" b="0" dirty="0">
              <a:latin typeface="Tahoma" pitchFamily="34" charset="0"/>
            </a:endParaRPr>
          </a:p>
        </p:txBody>
      </p: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7543800" y="59436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C=</a:t>
            </a:r>
            <a:endParaRPr lang="es-ES" sz="1800" b="0" dirty="0">
              <a:latin typeface="Tahoma" pitchFamily="34" charset="0"/>
            </a:endParaRPr>
          </a:p>
        </p:txBody>
      </p:sp>
      <p:grpSp>
        <p:nvGrpSpPr>
          <p:cNvPr id="17438" name="Group 30"/>
          <p:cNvGrpSpPr>
            <a:grpSpLocks/>
          </p:cNvGrpSpPr>
          <p:nvPr/>
        </p:nvGrpSpPr>
        <p:grpSpPr bwMode="auto">
          <a:xfrm>
            <a:off x="5029200" y="4876800"/>
            <a:ext cx="2971800" cy="914400"/>
            <a:chOff x="3168" y="2880"/>
            <a:chExt cx="1872" cy="576"/>
          </a:xfrm>
        </p:grpSpPr>
        <p:sp>
          <p:nvSpPr>
            <p:cNvPr id="17439" name="Line 31"/>
            <p:cNvSpPr>
              <a:spLocks noChangeShapeType="1"/>
            </p:cNvSpPr>
            <p:nvPr/>
          </p:nvSpPr>
          <p:spPr bwMode="auto">
            <a:xfrm flipV="1">
              <a:off x="3696" y="2880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440" name="Line 32"/>
            <p:cNvSpPr>
              <a:spLocks noChangeShapeType="1"/>
            </p:cNvSpPr>
            <p:nvPr/>
          </p:nvSpPr>
          <p:spPr bwMode="auto">
            <a:xfrm flipV="1">
              <a:off x="3264" y="288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441" name="Line 33"/>
            <p:cNvSpPr>
              <a:spLocks noChangeShapeType="1"/>
            </p:cNvSpPr>
            <p:nvPr/>
          </p:nvSpPr>
          <p:spPr bwMode="auto">
            <a:xfrm flipV="1">
              <a:off x="4944" y="2880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442" name="Line 34"/>
            <p:cNvSpPr>
              <a:spLocks noChangeShapeType="1"/>
            </p:cNvSpPr>
            <p:nvPr/>
          </p:nvSpPr>
          <p:spPr bwMode="auto">
            <a:xfrm flipH="1" flipV="1">
              <a:off x="3168" y="3120"/>
              <a:ext cx="18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443" name="Text Box 35"/>
            <p:cNvSpPr txBox="1">
              <a:spLocks noChangeArrowheads="1"/>
            </p:cNvSpPr>
            <p:nvPr/>
          </p:nvSpPr>
          <p:spPr bwMode="auto">
            <a:xfrm>
              <a:off x="3168" y="2880"/>
              <a:ext cx="6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sz="1800" b="0" dirty="0" smtClean="0">
                  <a:latin typeface="Tahoma" pitchFamily="34" charset="0"/>
                </a:rPr>
                <a:t>L-X</a:t>
              </a:r>
              <a:endParaRPr lang="es-ES" sz="1800" b="0" dirty="0">
                <a:latin typeface="Tahoma" pitchFamily="34" charset="0"/>
              </a:endParaRPr>
            </a:p>
          </p:txBody>
        </p:sp>
        <p:sp>
          <p:nvSpPr>
            <p:cNvPr id="17444" name="Text Box 36"/>
            <p:cNvSpPr txBox="1">
              <a:spLocks noChangeArrowheads="1"/>
            </p:cNvSpPr>
            <p:nvPr/>
          </p:nvSpPr>
          <p:spPr bwMode="auto">
            <a:xfrm>
              <a:off x="4032" y="2880"/>
              <a:ext cx="62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sz="1800" b="0">
                  <a:latin typeface="Tahoma" pitchFamily="34" charset="0"/>
                </a:rPr>
                <a:t>X</a:t>
              </a:r>
            </a:p>
          </p:txBody>
        </p:sp>
      </p:grpSp>
      <p:grpSp>
        <p:nvGrpSpPr>
          <p:cNvPr id="17445" name="Group 37"/>
          <p:cNvGrpSpPr>
            <a:grpSpLocks/>
          </p:cNvGrpSpPr>
          <p:nvPr/>
        </p:nvGrpSpPr>
        <p:grpSpPr bwMode="auto">
          <a:xfrm>
            <a:off x="5181600" y="533400"/>
            <a:ext cx="2590800" cy="4114800"/>
            <a:chOff x="3264" y="336"/>
            <a:chExt cx="1632" cy="2592"/>
          </a:xfrm>
        </p:grpSpPr>
        <p:sp>
          <p:nvSpPr>
            <p:cNvPr id="17446" name="Rectangle 38" descr="Horizontal clara"/>
            <p:cNvSpPr>
              <a:spLocks noChangeArrowheads="1"/>
            </p:cNvSpPr>
            <p:nvPr/>
          </p:nvSpPr>
          <p:spPr bwMode="auto">
            <a:xfrm>
              <a:off x="3984" y="576"/>
              <a:ext cx="192" cy="768"/>
            </a:xfrm>
            <a:prstGeom prst="rect">
              <a:avLst/>
            </a:prstGeom>
            <a:pattFill prst="ltHorz">
              <a:fgClr>
                <a:srgbClr val="3366FF"/>
              </a:fgClr>
              <a:bgClr>
                <a:schemeClr val="bg1"/>
              </a:bgClr>
            </a:patt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447" name="Rectangle 39"/>
            <p:cNvSpPr>
              <a:spLocks noChangeArrowheads="1"/>
            </p:cNvSpPr>
            <p:nvPr/>
          </p:nvSpPr>
          <p:spPr bwMode="auto">
            <a:xfrm>
              <a:off x="3792" y="1344"/>
              <a:ext cx="576" cy="384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448" name="Line 40"/>
            <p:cNvSpPr>
              <a:spLocks noChangeShapeType="1"/>
            </p:cNvSpPr>
            <p:nvPr/>
          </p:nvSpPr>
          <p:spPr bwMode="auto">
            <a:xfrm>
              <a:off x="3264" y="1344"/>
              <a:ext cx="16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17450" name="Line 42"/>
            <p:cNvSpPr>
              <a:spLocks noChangeShapeType="1"/>
            </p:cNvSpPr>
            <p:nvPr/>
          </p:nvSpPr>
          <p:spPr bwMode="auto">
            <a:xfrm flipV="1">
              <a:off x="4176" y="576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17451" name="Line 43"/>
            <p:cNvSpPr>
              <a:spLocks noChangeShapeType="1"/>
            </p:cNvSpPr>
            <p:nvPr/>
          </p:nvSpPr>
          <p:spPr bwMode="auto">
            <a:xfrm>
              <a:off x="4014" y="1200"/>
              <a:ext cx="0" cy="15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452" name="AutoShape 44"/>
            <p:cNvSpPr>
              <a:spLocks noChangeArrowheads="1"/>
            </p:cNvSpPr>
            <p:nvPr/>
          </p:nvSpPr>
          <p:spPr bwMode="auto">
            <a:xfrm rot="5400000">
              <a:off x="3768" y="696"/>
              <a:ext cx="624" cy="96"/>
            </a:xfrm>
            <a:prstGeom prst="rightArrow">
              <a:avLst>
                <a:gd name="adj1" fmla="val 50000"/>
                <a:gd name="adj2" fmla="val 87500"/>
              </a:avLst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453" name="Text Box 45"/>
            <p:cNvSpPr txBox="1">
              <a:spLocks noChangeArrowheads="1"/>
            </p:cNvSpPr>
            <p:nvPr/>
          </p:nvSpPr>
          <p:spPr bwMode="auto">
            <a:xfrm>
              <a:off x="4128" y="336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0" dirty="0">
                  <a:latin typeface="Tahoma" pitchFamily="34" charset="0"/>
                </a:rPr>
                <a:t>N</a:t>
              </a:r>
            </a:p>
          </p:txBody>
        </p:sp>
        <p:sp>
          <p:nvSpPr>
            <p:cNvPr id="17454" name="AutoShape 46"/>
            <p:cNvSpPr>
              <a:spLocks noChangeArrowheads="1"/>
            </p:cNvSpPr>
            <p:nvPr/>
          </p:nvSpPr>
          <p:spPr bwMode="auto">
            <a:xfrm>
              <a:off x="3888" y="912"/>
              <a:ext cx="480" cy="480"/>
            </a:xfrm>
            <a:custGeom>
              <a:avLst/>
              <a:gdLst>
                <a:gd name="G0" fmla="+- -44856 0 0"/>
                <a:gd name="G1" fmla="+- -11796480 0 0"/>
                <a:gd name="G2" fmla="+- -44856 0 -11796480"/>
                <a:gd name="G3" fmla="+- 10800 0 0"/>
                <a:gd name="G4" fmla="+- 0 0 -44856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036 0 0"/>
                <a:gd name="G9" fmla="+- 0 0 -11796480"/>
                <a:gd name="G10" fmla="+- 8036 0 2700"/>
                <a:gd name="G11" fmla="cos G10 -44856"/>
                <a:gd name="G12" fmla="sin G10 -44856"/>
                <a:gd name="G13" fmla="cos 13500 -44856"/>
                <a:gd name="G14" fmla="sin 13500 -44856"/>
                <a:gd name="G15" fmla="+- G11 10800 0"/>
                <a:gd name="G16" fmla="+- G12 10800 0"/>
                <a:gd name="G17" fmla="+- G13 10800 0"/>
                <a:gd name="G18" fmla="+- G14 10800 0"/>
                <a:gd name="G19" fmla="*/ 8036 1 2"/>
                <a:gd name="G20" fmla="+- G19 5400 0"/>
                <a:gd name="G21" fmla="cos G20 -44856"/>
                <a:gd name="G22" fmla="sin G20 -44856"/>
                <a:gd name="G23" fmla="+- G21 10800 0"/>
                <a:gd name="G24" fmla="+- G12 G23 G22"/>
                <a:gd name="G25" fmla="+- G22 G23 G11"/>
                <a:gd name="G26" fmla="cos 10800 -44856"/>
                <a:gd name="G27" fmla="sin 10800 -44856"/>
                <a:gd name="G28" fmla="cos 8036 -44856"/>
                <a:gd name="G29" fmla="sin 8036 -44856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-44856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036 G39"/>
                <a:gd name="G43" fmla="sin 803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735 w 21600"/>
                <a:gd name="T5" fmla="*/ 0 h 21600"/>
                <a:gd name="T6" fmla="*/ 1382 w 21600"/>
                <a:gd name="T7" fmla="*/ 10800 h 21600"/>
                <a:gd name="T8" fmla="*/ 10752 w 21600"/>
                <a:gd name="T9" fmla="*/ 2764 h 21600"/>
                <a:gd name="T10" fmla="*/ 24299 w 21600"/>
                <a:gd name="T11" fmla="*/ 10638 h 21600"/>
                <a:gd name="T12" fmla="*/ 20266 w 21600"/>
                <a:gd name="T13" fmla="*/ 14769 h 21600"/>
                <a:gd name="T14" fmla="*/ 16135 w 21600"/>
                <a:gd name="T15" fmla="*/ 10736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835" y="10704"/>
                  </a:moveTo>
                  <a:cubicBezTo>
                    <a:pt x="18782" y="6303"/>
                    <a:pt x="15200" y="2764"/>
                    <a:pt x="10800" y="2764"/>
                  </a:cubicBezTo>
                  <a:cubicBezTo>
                    <a:pt x="6361" y="2764"/>
                    <a:pt x="2764" y="6361"/>
                    <a:pt x="2764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14" y="0"/>
                    <a:pt x="21528" y="4757"/>
                    <a:pt x="21599" y="10670"/>
                  </a:cubicBezTo>
                  <a:lnTo>
                    <a:pt x="24299" y="10638"/>
                  </a:lnTo>
                  <a:lnTo>
                    <a:pt x="20266" y="14769"/>
                  </a:lnTo>
                  <a:lnTo>
                    <a:pt x="16135" y="10736"/>
                  </a:lnTo>
                  <a:lnTo>
                    <a:pt x="18835" y="1070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455" name="Text Box 47"/>
            <p:cNvSpPr txBox="1">
              <a:spLocks noChangeArrowheads="1"/>
            </p:cNvSpPr>
            <p:nvPr/>
          </p:nvSpPr>
          <p:spPr bwMode="auto">
            <a:xfrm>
              <a:off x="3648" y="768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b="0" dirty="0">
                  <a:latin typeface="Tahoma" pitchFamily="34" charset="0"/>
                </a:rPr>
                <a:t>M</a:t>
              </a:r>
            </a:p>
          </p:txBody>
        </p:sp>
        <p:grpSp>
          <p:nvGrpSpPr>
            <p:cNvPr id="17456" name="Group 48"/>
            <p:cNvGrpSpPr>
              <a:grpSpLocks/>
            </p:cNvGrpSpPr>
            <p:nvPr/>
          </p:nvGrpSpPr>
          <p:grpSpPr bwMode="auto">
            <a:xfrm>
              <a:off x="4224" y="1680"/>
              <a:ext cx="384" cy="1076"/>
              <a:chOff x="4224" y="1680"/>
              <a:chExt cx="384" cy="1076"/>
            </a:xfrm>
          </p:grpSpPr>
          <p:sp>
            <p:nvSpPr>
              <p:cNvPr id="17457" name="Line 49"/>
              <p:cNvSpPr>
                <a:spLocks noChangeShapeType="1"/>
              </p:cNvSpPr>
              <p:nvPr/>
            </p:nvSpPr>
            <p:spPr bwMode="auto">
              <a:xfrm>
                <a:off x="4368" y="1680"/>
                <a:ext cx="0" cy="9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58" name="Text Box 50"/>
              <p:cNvSpPr txBox="1">
                <a:spLocks noChangeArrowheads="1"/>
              </p:cNvSpPr>
              <p:nvPr/>
            </p:nvSpPr>
            <p:spPr bwMode="auto">
              <a:xfrm>
                <a:off x="4224" y="2544"/>
                <a:ext cx="38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sz="1600" dirty="0">
                    <a:latin typeface="Tahoma" pitchFamily="34" charset="0"/>
                  </a:rPr>
                  <a:t>X/3</a:t>
                </a:r>
              </a:p>
            </p:txBody>
          </p:sp>
        </p:grpSp>
        <p:grpSp>
          <p:nvGrpSpPr>
            <p:cNvPr id="17459" name="Group 51"/>
            <p:cNvGrpSpPr>
              <a:grpSpLocks/>
            </p:cNvGrpSpPr>
            <p:nvPr/>
          </p:nvGrpSpPr>
          <p:grpSpPr bwMode="auto">
            <a:xfrm>
              <a:off x="3792" y="1392"/>
              <a:ext cx="576" cy="480"/>
              <a:chOff x="3744" y="1680"/>
              <a:chExt cx="576" cy="480"/>
            </a:xfrm>
          </p:grpSpPr>
          <p:sp>
            <p:nvSpPr>
              <p:cNvPr id="17460" name="Line 52"/>
              <p:cNvSpPr>
                <a:spLocks noChangeShapeType="1"/>
              </p:cNvSpPr>
              <p:nvPr/>
            </p:nvSpPr>
            <p:spPr bwMode="auto">
              <a:xfrm>
                <a:off x="3744" y="1728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61" name="Line 53"/>
              <p:cNvSpPr>
                <a:spLocks noChangeShapeType="1"/>
              </p:cNvSpPr>
              <p:nvPr/>
            </p:nvSpPr>
            <p:spPr bwMode="auto">
              <a:xfrm>
                <a:off x="3984" y="1872"/>
                <a:ext cx="3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62" name="Text Box 54"/>
              <p:cNvSpPr txBox="1">
                <a:spLocks noChangeArrowheads="1"/>
              </p:cNvSpPr>
              <p:nvPr/>
            </p:nvSpPr>
            <p:spPr bwMode="auto">
              <a:xfrm>
                <a:off x="4080" y="1680"/>
                <a:ext cx="19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sz="1600" dirty="0">
                    <a:latin typeface="Tahoma" pitchFamily="34" charset="0"/>
                  </a:rPr>
                  <a:t>X</a:t>
                </a:r>
              </a:p>
            </p:txBody>
          </p:sp>
        </p:grpSp>
        <p:sp>
          <p:nvSpPr>
            <p:cNvPr id="17463" name="AutoShape 55" descr="Vertical estrecha"/>
            <p:cNvSpPr>
              <a:spLocks noChangeArrowheads="1"/>
            </p:cNvSpPr>
            <p:nvPr/>
          </p:nvSpPr>
          <p:spPr bwMode="auto">
            <a:xfrm rot="10800000">
              <a:off x="4017" y="1728"/>
              <a:ext cx="354" cy="288"/>
            </a:xfrm>
            <a:prstGeom prst="rtTriangle">
              <a:avLst/>
            </a:prstGeom>
            <a:pattFill prst="narVert">
              <a:fgClr>
                <a:srgbClr val="3366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464" name="AutoShape 56" descr="Vertical estrecha"/>
            <p:cNvSpPr>
              <a:spLocks noChangeArrowheads="1"/>
            </p:cNvSpPr>
            <p:nvPr/>
          </p:nvSpPr>
          <p:spPr bwMode="auto">
            <a:xfrm>
              <a:off x="3796" y="1536"/>
              <a:ext cx="222" cy="192"/>
            </a:xfrm>
            <a:prstGeom prst="rtTriangle">
              <a:avLst/>
            </a:prstGeom>
            <a:pattFill prst="narVert">
              <a:fgClr>
                <a:srgbClr val="FF00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grpSp>
          <p:nvGrpSpPr>
            <p:cNvPr id="17465" name="Group 57"/>
            <p:cNvGrpSpPr>
              <a:grpSpLocks/>
            </p:cNvGrpSpPr>
            <p:nvPr/>
          </p:nvGrpSpPr>
          <p:grpSpPr bwMode="auto">
            <a:xfrm>
              <a:off x="4224" y="1872"/>
              <a:ext cx="624" cy="480"/>
              <a:chOff x="4176" y="2160"/>
              <a:chExt cx="624" cy="480"/>
            </a:xfrm>
          </p:grpSpPr>
          <p:sp>
            <p:nvSpPr>
              <p:cNvPr id="17466" name="AutoShape 58"/>
              <p:cNvSpPr>
                <a:spLocks noChangeArrowheads="1"/>
              </p:cNvSpPr>
              <p:nvPr/>
            </p:nvSpPr>
            <p:spPr bwMode="auto">
              <a:xfrm rot="16200000" flipV="1">
                <a:off x="3984" y="2352"/>
                <a:ext cx="480" cy="96"/>
              </a:xfrm>
              <a:prstGeom prst="rightArrow">
                <a:avLst>
                  <a:gd name="adj1" fmla="val 50000"/>
                  <a:gd name="adj2" fmla="val 62500"/>
                </a:avLst>
              </a:prstGeom>
              <a:solidFill>
                <a:srgbClr val="FFCC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67" name="Text Box 59"/>
              <p:cNvSpPr txBox="1">
                <a:spLocks noChangeArrowheads="1"/>
              </p:cNvSpPr>
              <p:nvPr/>
            </p:nvSpPr>
            <p:spPr bwMode="auto">
              <a:xfrm>
                <a:off x="4272" y="2352"/>
                <a:ext cx="5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0" dirty="0">
                    <a:latin typeface="Tahoma" pitchFamily="34" charset="0"/>
                  </a:rPr>
                  <a:t>-N</a:t>
                </a:r>
              </a:p>
            </p:txBody>
          </p:sp>
        </p:grpSp>
        <p:grpSp>
          <p:nvGrpSpPr>
            <p:cNvPr id="17468" name="Group 60"/>
            <p:cNvGrpSpPr>
              <a:grpSpLocks/>
            </p:cNvGrpSpPr>
            <p:nvPr/>
          </p:nvGrpSpPr>
          <p:grpSpPr bwMode="auto">
            <a:xfrm>
              <a:off x="3918" y="1728"/>
              <a:ext cx="816" cy="1200"/>
              <a:chOff x="3918" y="1728"/>
              <a:chExt cx="816" cy="1200"/>
            </a:xfrm>
          </p:grpSpPr>
          <p:grpSp>
            <p:nvGrpSpPr>
              <p:cNvPr id="17469" name="Group 61"/>
              <p:cNvGrpSpPr>
                <a:grpSpLocks/>
              </p:cNvGrpSpPr>
              <p:nvPr/>
            </p:nvGrpSpPr>
            <p:grpSpPr bwMode="auto">
              <a:xfrm>
                <a:off x="3918" y="2496"/>
                <a:ext cx="816" cy="432"/>
                <a:chOff x="3918" y="2496"/>
                <a:chExt cx="816" cy="432"/>
              </a:xfrm>
            </p:grpSpPr>
            <p:sp>
              <p:nvSpPr>
                <p:cNvPr id="17470" name="Line 62"/>
                <p:cNvSpPr>
                  <a:spLocks noChangeShapeType="1"/>
                </p:cNvSpPr>
                <p:nvPr/>
              </p:nvSpPr>
              <p:spPr bwMode="auto">
                <a:xfrm>
                  <a:off x="3918" y="2496"/>
                  <a:ext cx="81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CL"/>
                </a:p>
              </p:txBody>
            </p:sp>
            <p:sp>
              <p:nvSpPr>
                <p:cNvPr id="17471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4080" y="2716"/>
                  <a:ext cx="624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s-ES" sz="1600" dirty="0">
                      <a:latin typeface="Tahoma" pitchFamily="34" charset="0"/>
                    </a:rPr>
                    <a:t>d</a:t>
                  </a:r>
                </a:p>
              </p:txBody>
            </p:sp>
          </p:grpSp>
          <p:sp>
            <p:nvSpPr>
              <p:cNvPr id="17472" name="Line 64"/>
              <p:cNvSpPr>
                <a:spLocks noChangeShapeType="1"/>
              </p:cNvSpPr>
              <p:nvPr/>
            </p:nvSpPr>
            <p:spPr bwMode="auto">
              <a:xfrm>
                <a:off x="4272" y="1728"/>
                <a:ext cx="0" cy="10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</p:grpSp>
      </p:grpSp>
      <p:sp>
        <p:nvSpPr>
          <p:cNvPr id="65" name="AutoShape 3"/>
          <p:cNvSpPr>
            <a:spLocks noChangeArrowheads="1"/>
          </p:cNvSpPr>
          <p:nvPr/>
        </p:nvSpPr>
        <p:spPr bwMode="auto">
          <a:xfrm>
            <a:off x="1371600" y="18288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6" name="Text Box 4"/>
          <p:cNvSpPr txBox="1">
            <a:spLocks noChangeArrowheads="1"/>
          </p:cNvSpPr>
          <p:nvPr/>
        </p:nvSpPr>
        <p:spPr bwMode="auto">
          <a:xfrm>
            <a:off x="1219200" y="15240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750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67" name="AutoShape 5"/>
          <p:cNvSpPr>
            <a:spLocks noChangeArrowheads="1"/>
          </p:cNvSpPr>
          <p:nvPr/>
        </p:nvSpPr>
        <p:spPr bwMode="auto">
          <a:xfrm rot="5400000">
            <a:off x="2494672" y="137160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8" name="Text Box 6"/>
          <p:cNvSpPr txBox="1">
            <a:spLocks noChangeArrowheads="1"/>
          </p:cNvSpPr>
          <p:nvPr/>
        </p:nvSpPr>
        <p:spPr bwMode="auto">
          <a:xfrm>
            <a:off x="2971800" y="10668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5000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69" name="Rectangle 7" descr="Horizontal clara"/>
          <p:cNvSpPr>
            <a:spLocks noChangeArrowheads="1"/>
          </p:cNvSpPr>
          <p:nvPr/>
        </p:nvSpPr>
        <p:spPr bwMode="auto">
          <a:xfrm>
            <a:off x="2875672" y="1981200"/>
            <a:ext cx="152400" cy="1828800"/>
          </a:xfrm>
          <a:prstGeom prst="rect">
            <a:avLst/>
          </a:prstGeom>
          <a:pattFill prst="ltHorz">
            <a:fgClr>
              <a:srgbClr val="3366FF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0" name="Line 8"/>
          <p:cNvSpPr>
            <a:spLocks noChangeShapeType="1"/>
          </p:cNvSpPr>
          <p:nvPr/>
        </p:nvSpPr>
        <p:spPr bwMode="auto">
          <a:xfrm>
            <a:off x="1600200" y="3810000"/>
            <a:ext cx="2590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s-CL"/>
          </a:p>
        </p:txBody>
      </p:sp>
      <p:sp>
        <p:nvSpPr>
          <p:cNvPr id="71" name="Rectangle 9"/>
          <p:cNvSpPr>
            <a:spLocks noChangeArrowheads="1"/>
          </p:cNvSpPr>
          <p:nvPr/>
        </p:nvSpPr>
        <p:spPr bwMode="auto">
          <a:xfrm>
            <a:off x="2590800" y="3810000"/>
            <a:ext cx="685800" cy="533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2" name="Line 10"/>
          <p:cNvSpPr>
            <a:spLocks noChangeShapeType="1"/>
          </p:cNvSpPr>
          <p:nvPr/>
        </p:nvSpPr>
        <p:spPr bwMode="auto">
          <a:xfrm>
            <a:off x="25908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3" name="Line 11"/>
          <p:cNvSpPr>
            <a:spLocks noChangeShapeType="1"/>
          </p:cNvSpPr>
          <p:nvPr/>
        </p:nvSpPr>
        <p:spPr bwMode="auto">
          <a:xfrm>
            <a:off x="2362200" y="45720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4" name="Line 12"/>
          <p:cNvSpPr>
            <a:spLocks noChangeShapeType="1"/>
          </p:cNvSpPr>
          <p:nvPr/>
        </p:nvSpPr>
        <p:spPr bwMode="auto">
          <a:xfrm>
            <a:off x="3276600" y="4419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5" name="Text Box 13"/>
          <p:cNvSpPr txBox="1">
            <a:spLocks noChangeArrowheads="1"/>
          </p:cNvSpPr>
          <p:nvPr/>
        </p:nvSpPr>
        <p:spPr bwMode="auto">
          <a:xfrm>
            <a:off x="2286000" y="45720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L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76" name="Text Box 14"/>
          <p:cNvSpPr txBox="1">
            <a:spLocks noChangeArrowheads="1"/>
          </p:cNvSpPr>
          <p:nvPr/>
        </p:nvSpPr>
        <p:spPr bwMode="auto">
          <a:xfrm>
            <a:off x="762000" y="38862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P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77" name="Line 15"/>
          <p:cNvSpPr>
            <a:spLocks noChangeShapeType="1"/>
          </p:cNvSpPr>
          <p:nvPr/>
        </p:nvSpPr>
        <p:spPr bwMode="auto">
          <a:xfrm>
            <a:off x="1676400" y="1828800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8" name="Line 16"/>
          <p:cNvSpPr>
            <a:spLocks noChangeShapeType="1"/>
          </p:cNvSpPr>
          <p:nvPr/>
        </p:nvSpPr>
        <p:spPr bwMode="auto">
          <a:xfrm flipH="1">
            <a:off x="1524000" y="1981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9" name="Line 17"/>
          <p:cNvSpPr>
            <a:spLocks noChangeShapeType="1"/>
          </p:cNvSpPr>
          <p:nvPr/>
        </p:nvSpPr>
        <p:spPr bwMode="auto">
          <a:xfrm flipH="1">
            <a:off x="1524000" y="4343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0" name="Text Box 18"/>
          <p:cNvSpPr txBox="1">
            <a:spLocks noChangeArrowheads="1"/>
          </p:cNvSpPr>
          <p:nvPr/>
        </p:nvSpPr>
        <p:spPr bwMode="auto">
          <a:xfrm>
            <a:off x="762000" y="26670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>
                <a:latin typeface="Tahoma" pitchFamily="34" charset="0"/>
              </a:rPr>
              <a:t>2,50 m</a:t>
            </a:r>
          </a:p>
        </p:txBody>
      </p:sp>
      <p:sp>
        <p:nvSpPr>
          <p:cNvPr id="81" name="Rectangle 19"/>
          <p:cNvSpPr>
            <a:spLocks noChangeArrowheads="1"/>
          </p:cNvSpPr>
          <p:nvPr/>
        </p:nvSpPr>
        <p:spPr bwMode="auto">
          <a:xfrm>
            <a:off x="2590800" y="5029200"/>
            <a:ext cx="685800" cy="6096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2" name="Line 20"/>
          <p:cNvSpPr>
            <a:spLocks noChangeShapeType="1"/>
          </p:cNvSpPr>
          <p:nvPr/>
        </p:nvSpPr>
        <p:spPr bwMode="auto">
          <a:xfrm flipH="1">
            <a:off x="1524000" y="5029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3" name="Line 21"/>
          <p:cNvSpPr>
            <a:spLocks noChangeShapeType="1"/>
          </p:cNvSpPr>
          <p:nvPr/>
        </p:nvSpPr>
        <p:spPr bwMode="auto">
          <a:xfrm flipH="1">
            <a:off x="1524000" y="5638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4" name="Line 22"/>
          <p:cNvSpPr>
            <a:spLocks noChangeShapeType="1"/>
          </p:cNvSpPr>
          <p:nvPr/>
        </p:nvSpPr>
        <p:spPr bwMode="auto">
          <a:xfrm>
            <a:off x="1676400" y="48768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5" name="Text Box 23"/>
          <p:cNvSpPr txBox="1">
            <a:spLocks noChangeArrowheads="1"/>
          </p:cNvSpPr>
          <p:nvPr/>
        </p:nvSpPr>
        <p:spPr bwMode="auto">
          <a:xfrm>
            <a:off x="685800" y="51816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L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86" name="Rectangle 24" descr="Diagonal hacia arriba oscura"/>
          <p:cNvSpPr>
            <a:spLocks noChangeArrowheads="1"/>
          </p:cNvSpPr>
          <p:nvPr/>
        </p:nvSpPr>
        <p:spPr bwMode="auto">
          <a:xfrm>
            <a:off x="2853396" y="5257800"/>
            <a:ext cx="152400" cy="152400"/>
          </a:xfrm>
          <a:prstGeom prst="rect">
            <a:avLst/>
          </a:prstGeom>
          <a:pattFill prst="dkUpDiag">
            <a:fgClr>
              <a:srgbClr val="3366FF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7" name="Line 42"/>
          <p:cNvSpPr>
            <a:spLocks noChangeShapeType="1"/>
          </p:cNvSpPr>
          <p:nvPr/>
        </p:nvSpPr>
        <p:spPr bwMode="auto">
          <a:xfrm flipV="1">
            <a:off x="6324600" y="9144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es-CL"/>
          </a:p>
        </p:txBody>
      </p:sp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8270999" y="5955538"/>
          <a:ext cx="394137" cy="357187"/>
        </p:xfrm>
        <a:graphic>
          <a:graphicData uri="http://schemas.openxmlformats.org/presentationml/2006/ole">
            <p:oleObj spid="_x0000_s38913" name="Ecuación" r:id="rId3" imgW="152280" imgH="1396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7" grpId="0" animBg="1"/>
      <p:bldP spid="6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ounded Rectangle 57"/>
          <p:cNvSpPr/>
          <p:nvPr/>
        </p:nvSpPr>
        <p:spPr bwMode="auto">
          <a:xfrm>
            <a:off x="4114800" y="2133600"/>
            <a:ext cx="3048000" cy="1219200"/>
          </a:xfrm>
          <a:prstGeom prst="roundRect">
            <a:avLst/>
          </a:prstGeom>
          <a:solidFill>
            <a:srgbClr val="DDDDDD">
              <a:alpha val="69000"/>
            </a:srgbClr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L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33400" y="152400"/>
            <a:ext cx="828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dirty="0" smtClean="0">
                <a:solidFill>
                  <a:srgbClr val="333399"/>
                </a:solidFill>
                <a:latin typeface="Arial Black" pitchFamily="34" charset="0"/>
              </a:rPr>
              <a:t>2. </a:t>
            </a:r>
            <a:r>
              <a:rPr lang="es-ES_tradnl" sz="2000" dirty="0" smtClean="0">
                <a:solidFill>
                  <a:srgbClr val="333399"/>
                </a:solidFill>
                <a:latin typeface="Arial Black" pitchFamily="34" charset="0"/>
              </a:rPr>
              <a:t>TRABAJAR TERRENO AL MAXIMO</a:t>
            </a:r>
            <a:endParaRPr lang="es-ES_tradnl" sz="2000" dirty="0">
              <a:solidFill>
                <a:srgbClr val="333399"/>
              </a:solidFill>
              <a:latin typeface="Arial Black" pitchFamily="34" charset="0"/>
            </a:endParaRPr>
          </a:p>
        </p:txBody>
      </p:sp>
      <p:sp>
        <p:nvSpPr>
          <p:cNvPr id="65" name="AutoShape 3"/>
          <p:cNvSpPr>
            <a:spLocks noChangeArrowheads="1"/>
          </p:cNvSpPr>
          <p:nvPr/>
        </p:nvSpPr>
        <p:spPr bwMode="auto">
          <a:xfrm>
            <a:off x="228600" y="1564575"/>
            <a:ext cx="914400" cy="2286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6" name="Text Box 4"/>
          <p:cNvSpPr txBox="1">
            <a:spLocks noChangeArrowheads="1"/>
          </p:cNvSpPr>
          <p:nvPr/>
        </p:nvSpPr>
        <p:spPr bwMode="auto">
          <a:xfrm>
            <a:off x="152400" y="12954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750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68" name="Text Box 6"/>
          <p:cNvSpPr txBox="1">
            <a:spLocks noChangeArrowheads="1"/>
          </p:cNvSpPr>
          <p:nvPr/>
        </p:nvSpPr>
        <p:spPr bwMode="auto">
          <a:xfrm>
            <a:off x="2514600" y="129540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5000 </a:t>
            </a:r>
            <a:r>
              <a:rPr lang="es-ES" sz="1800" b="0" dirty="0">
                <a:latin typeface="Tahoma" pitchFamily="34" charset="0"/>
              </a:rPr>
              <a:t>kg</a:t>
            </a:r>
          </a:p>
        </p:txBody>
      </p:sp>
      <p:sp>
        <p:nvSpPr>
          <p:cNvPr id="73" name="Line 11"/>
          <p:cNvSpPr>
            <a:spLocks noChangeShapeType="1"/>
          </p:cNvSpPr>
          <p:nvPr/>
        </p:nvSpPr>
        <p:spPr bwMode="auto">
          <a:xfrm>
            <a:off x="1828800" y="49530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5" name="Text Box 13"/>
          <p:cNvSpPr txBox="1">
            <a:spLocks noChangeArrowheads="1"/>
          </p:cNvSpPr>
          <p:nvPr/>
        </p:nvSpPr>
        <p:spPr bwMode="auto">
          <a:xfrm>
            <a:off x="4267200" y="5867400"/>
            <a:ext cx="1447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0.8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76" name="Text Box 14"/>
          <p:cNvSpPr txBox="1">
            <a:spLocks noChangeArrowheads="1"/>
          </p:cNvSpPr>
          <p:nvPr/>
        </p:nvSpPr>
        <p:spPr bwMode="auto">
          <a:xfrm>
            <a:off x="228600" y="33528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0.8 </a:t>
            </a:r>
            <a:r>
              <a:rPr lang="es-ES" sz="1800" b="0" dirty="0">
                <a:latin typeface="Tahoma" pitchFamily="34" charset="0"/>
              </a:rPr>
              <a:t>m</a:t>
            </a:r>
          </a:p>
        </p:txBody>
      </p:sp>
      <p:sp>
        <p:nvSpPr>
          <p:cNvPr id="77" name="Line 15"/>
          <p:cNvSpPr>
            <a:spLocks noChangeShapeType="1"/>
          </p:cNvSpPr>
          <p:nvPr/>
        </p:nvSpPr>
        <p:spPr bwMode="auto">
          <a:xfrm>
            <a:off x="1295400" y="1524000"/>
            <a:ext cx="0" cy="2667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8" name="Line 16"/>
          <p:cNvSpPr>
            <a:spLocks noChangeShapeType="1"/>
          </p:cNvSpPr>
          <p:nvPr/>
        </p:nvSpPr>
        <p:spPr bwMode="auto">
          <a:xfrm flipH="1">
            <a:off x="1143000" y="16764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79" name="Line 17"/>
          <p:cNvSpPr>
            <a:spLocks noChangeShapeType="1"/>
          </p:cNvSpPr>
          <p:nvPr/>
        </p:nvSpPr>
        <p:spPr bwMode="auto">
          <a:xfrm flipH="1">
            <a:off x="1066800" y="39624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0" name="Text Box 18"/>
          <p:cNvSpPr txBox="1">
            <a:spLocks noChangeArrowheads="1"/>
          </p:cNvSpPr>
          <p:nvPr/>
        </p:nvSpPr>
        <p:spPr bwMode="auto">
          <a:xfrm>
            <a:off x="228600" y="20574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>
                <a:latin typeface="Tahoma" pitchFamily="34" charset="0"/>
              </a:rPr>
              <a:t>2,50 m</a:t>
            </a:r>
          </a:p>
        </p:txBody>
      </p:sp>
      <p:sp>
        <p:nvSpPr>
          <p:cNvPr id="81" name="Rectangle 19"/>
          <p:cNvSpPr>
            <a:spLocks noChangeArrowheads="1"/>
          </p:cNvSpPr>
          <p:nvPr/>
        </p:nvSpPr>
        <p:spPr bwMode="auto">
          <a:xfrm>
            <a:off x="4419600" y="4633913"/>
            <a:ext cx="990600" cy="880533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2" name="Line 20"/>
          <p:cNvSpPr>
            <a:spLocks noChangeShapeType="1"/>
          </p:cNvSpPr>
          <p:nvPr/>
        </p:nvSpPr>
        <p:spPr bwMode="auto">
          <a:xfrm flipH="1">
            <a:off x="3810000" y="4633913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3" name="Line 21"/>
          <p:cNvSpPr>
            <a:spLocks noChangeShapeType="1"/>
          </p:cNvSpPr>
          <p:nvPr/>
        </p:nvSpPr>
        <p:spPr bwMode="auto">
          <a:xfrm flipH="1">
            <a:off x="3810000" y="5472113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4" name="Line 22"/>
          <p:cNvSpPr>
            <a:spLocks noChangeShapeType="1"/>
          </p:cNvSpPr>
          <p:nvPr/>
        </p:nvSpPr>
        <p:spPr bwMode="auto">
          <a:xfrm>
            <a:off x="3962400" y="4557713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85" name="Text Box 23"/>
          <p:cNvSpPr txBox="1">
            <a:spLocks noChangeArrowheads="1"/>
          </p:cNvSpPr>
          <p:nvPr/>
        </p:nvSpPr>
        <p:spPr bwMode="auto">
          <a:xfrm>
            <a:off x="3124200" y="4800600"/>
            <a:ext cx="114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800" b="0" dirty="0" smtClean="0">
                <a:latin typeface="Tahoma" pitchFamily="34" charset="0"/>
              </a:rPr>
              <a:t>0.8m</a:t>
            </a:r>
            <a:endParaRPr lang="es-ES" sz="1800" b="0" dirty="0">
              <a:latin typeface="Tahoma" pitchFamily="34" charset="0"/>
            </a:endParaRPr>
          </a:p>
        </p:txBody>
      </p:sp>
      <p:sp>
        <p:nvSpPr>
          <p:cNvPr id="86" name="Rectangle 24" descr="Diagonal hacia arriba oscura"/>
          <p:cNvSpPr>
            <a:spLocks noChangeArrowheads="1"/>
          </p:cNvSpPr>
          <p:nvPr/>
        </p:nvSpPr>
        <p:spPr bwMode="auto">
          <a:xfrm>
            <a:off x="4809067" y="4947181"/>
            <a:ext cx="220133" cy="220133"/>
          </a:xfrm>
          <a:prstGeom prst="rect">
            <a:avLst/>
          </a:prstGeom>
          <a:pattFill prst="dkUpDiag">
            <a:fgClr>
              <a:srgbClr val="3366FF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pSp>
        <p:nvGrpSpPr>
          <p:cNvPr id="89" name="Group 88"/>
          <p:cNvGrpSpPr/>
          <p:nvPr/>
        </p:nvGrpSpPr>
        <p:grpSpPr>
          <a:xfrm>
            <a:off x="838200" y="1219200"/>
            <a:ext cx="2590800" cy="5029200"/>
            <a:chOff x="5181600" y="533400"/>
            <a:chExt cx="2590800" cy="4114800"/>
          </a:xfrm>
        </p:grpSpPr>
        <p:grpSp>
          <p:nvGrpSpPr>
            <p:cNvPr id="3" name="Group 37"/>
            <p:cNvGrpSpPr>
              <a:grpSpLocks/>
            </p:cNvGrpSpPr>
            <p:nvPr/>
          </p:nvGrpSpPr>
          <p:grpSpPr bwMode="auto">
            <a:xfrm>
              <a:off x="5181600" y="533400"/>
              <a:ext cx="2590800" cy="4114800"/>
              <a:chOff x="3264" y="336"/>
              <a:chExt cx="1632" cy="2592"/>
            </a:xfrm>
          </p:grpSpPr>
          <p:sp>
            <p:nvSpPr>
              <p:cNvPr id="17446" name="Rectangle 38" descr="Horizontal clara"/>
              <p:cNvSpPr>
                <a:spLocks noChangeArrowheads="1"/>
              </p:cNvSpPr>
              <p:nvPr/>
            </p:nvSpPr>
            <p:spPr bwMode="auto">
              <a:xfrm>
                <a:off x="3984" y="576"/>
                <a:ext cx="192" cy="768"/>
              </a:xfrm>
              <a:prstGeom prst="rect">
                <a:avLst/>
              </a:prstGeom>
              <a:pattFill prst="ltHorz">
                <a:fgClr>
                  <a:srgbClr val="3366FF"/>
                </a:fgClr>
                <a:bgClr>
                  <a:schemeClr val="bg1"/>
                </a:bgClr>
              </a:pattFill>
              <a:ln w="19050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47" name="Rectangle 39"/>
              <p:cNvSpPr>
                <a:spLocks noChangeArrowheads="1"/>
              </p:cNvSpPr>
              <p:nvPr/>
            </p:nvSpPr>
            <p:spPr bwMode="auto">
              <a:xfrm>
                <a:off x="3792" y="1344"/>
                <a:ext cx="576" cy="384"/>
              </a:xfrm>
              <a:prstGeom prst="rect">
                <a:avLst/>
              </a:prstGeom>
              <a:solidFill>
                <a:srgbClr val="DDDDDD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48" name="Line 40"/>
              <p:cNvSpPr>
                <a:spLocks noChangeShapeType="1"/>
              </p:cNvSpPr>
              <p:nvPr/>
            </p:nvSpPr>
            <p:spPr bwMode="auto">
              <a:xfrm>
                <a:off x="3264" y="1344"/>
                <a:ext cx="163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s-CL"/>
              </a:p>
            </p:txBody>
          </p:sp>
          <p:sp>
            <p:nvSpPr>
              <p:cNvPr id="17450" name="Line 42"/>
              <p:cNvSpPr>
                <a:spLocks noChangeShapeType="1"/>
              </p:cNvSpPr>
              <p:nvPr/>
            </p:nvSpPr>
            <p:spPr bwMode="auto">
              <a:xfrm flipV="1">
                <a:off x="4176" y="576"/>
                <a:ext cx="0" cy="7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es-CL"/>
              </a:p>
            </p:txBody>
          </p:sp>
          <p:sp>
            <p:nvSpPr>
              <p:cNvPr id="17451" name="Line 43"/>
              <p:cNvSpPr>
                <a:spLocks noChangeShapeType="1"/>
              </p:cNvSpPr>
              <p:nvPr/>
            </p:nvSpPr>
            <p:spPr bwMode="auto">
              <a:xfrm>
                <a:off x="4014" y="1436"/>
                <a:ext cx="0" cy="90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52" name="AutoShape 44"/>
              <p:cNvSpPr>
                <a:spLocks noChangeArrowheads="1"/>
              </p:cNvSpPr>
              <p:nvPr/>
            </p:nvSpPr>
            <p:spPr bwMode="auto">
              <a:xfrm rot="5400000">
                <a:off x="3768" y="696"/>
                <a:ext cx="624" cy="96"/>
              </a:xfrm>
              <a:prstGeom prst="rightArrow">
                <a:avLst>
                  <a:gd name="adj1" fmla="val 50000"/>
                  <a:gd name="adj2" fmla="val 87500"/>
                </a:avLst>
              </a:prstGeom>
              <a:solidFill>
                <a:srgbClr val="3366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53" name="Text Box 45"/>
              <p:cNvSpPr txBox="1">
                <a:spLocks noChangeArrowheads="1"/>
              </p:cNvSpPr>
              <p:nvPr/>
            </p:nvSpPr>
            <p:spPr bwMode="auto">
              <a:xfrm>
                <a:off x="4128" y="336"/>
                <a:ext cx="5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0" dirty="0">
                    <a:latin typeface="Tahoma" pitchFamily="34" charset="0"/>
                  </a:rPr>
                  <a:t>N</a:t>
                </a:r>
              </a:p>
            </p:txBody>
          </p:sp>
          <p:sp>
            <p:nvSpPr>
              <p:cNvPr id="17454" name="AutoShape 46"/>
              <p:cNvSpPr>
                <a:spLocks noChangeArrowheads="1"/>
              </p:cNvSpPr>
              <p:nvPr/>
            </p:nvSpPr>
            <p:spPr bwMode="auto">
              <a:xfrm>
                <a:off x="3840" y="729"/>
                <a:ext cx="432" cy="314"/>
              </a:xfrm>
              <a:custGeom>
                <a:avLst/>
                <a:gdLst>
                  <a:gd name="G0" fmla="+- -44856 0 0"/>
                  <a:gd name="G1" fmla="+- -11796480 0 0"/>
                  <a:gd name="G2" fmla="+- -44856 0 -11796480"/>
                  <a:gd name="G3" fmla="+- 10800 0 0"/>
                  <a:gd name="G4" fmla="+- 0 0 -44856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036 0 0"/>
                  <a:gd name="G9" fmla="+- 0 0 -11796480"/>
                  <a:gd name="G10" fmla="+- 8036 0 2700"/>
                  <a:gd name="G11" fmla="cos G10 -44856"/>
                  <a:gd name="G12" fmla="sin G10 -44856"/>
                  <a:gd name="G13" fmla="cos 13500 -44856"/>
                  <a:gd name="G14" fmla="sin 13500 -44856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036 1 2"/>
                  <a:gd name="G20" fmla="+- G19 5400 0"/>
                  <a:gd name="G21" fmla="cos G20 -44856"/>
                  <a:gd name="G22" fmla="sin G20 -44856"/>
                  <a:gd name="G23" fmla="+- G21 10800 0"/>
                  <a:gd name="G24" fmla="+- G12 G23 G22"/>
                  <a:gd name="G25" fmla="+- G22 G23 G11"/>
                  <a:gd name="G26" fmla="cos 10800 -44856"/>
                  <a:gd name="G27" fmla="sin 10800 -44856"/>
                  <a:gd name="G28" fmla="cos 8036 -44856"/>
                  <a:gd name="G29" fmla="sin 8036 -44856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11796480"/>
                  <a:gd name="G36" fmla="sin G34 -11796480"/>
                  <a:gd name="G37" fmla="+/ -11796480 -44856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036 G39"/>
                  <a:gd name="G43" fmla="sin 8036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10735 w 21600"/>
                  <a:gd name="T5" fmla="*/ 0 h 21600"/>
                  <a:gd name="T6" fmla="*/ 1382 w 21600"/>
                  <a:gd name="T7" fmla="*/ 10800 h 21600"/>
                  <a:gd name="T8" fmla="*/ 10752 w 21600"/>
                  <a:gd name="T9" fmla="*/ 2764 h 21600"/>
                  <a:gd name="T10" fmla="*/ 24299 w 21600"/>
                  <a:gd name="T11" fmla="*/ 10638 h 21600"/>
                  <a:gd name="T12" fmla="*/ 20266 w 21600"/>
                  <a:gd name="T13" fmla="*/ 14769 h 21600"/>
                  <a:gd name="T14" fmla="*/ 16135 w 21600"/>
                  <a:gd name="T15" fmla="*/ 10736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835" y="10704"/>
                    </a:moveTo>
                    <a:cubicBezTo>
                      <a:pt x="18782" y="6303"/>
                      <a:pt x="15200" y="2764"/>
                      <a:pt x="10800" y="2764"/>
                    </a:cubicBezTo>
                    <a:cubicBezTo>
                      <a:pt x="6361" y="2764"/>
                      <a:pt x="2764" y="6361"/>
                      <a:pt x="2764" y="10800"/>
                    </a:cubicBezTo>
                    <a:lnTo>
                      <a:pt x="0" y="10800"/>
                    </a:ln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14" y="0"/>
                      <a:pt x="21528" y="4757"/>
                      <a:pt x="21599" y="10670"/>
                    </a:cubicBezTo>
                    <a:lnTo>
                      <a:pt x="24299" y="10638"/>
                    </a:lnTo>
                    <a:lnTo>
                      <a:pt x="20266" y="14769"/>
                    </a:lnTo>
                    <a:lnTo>
                      <a:pt x="16135" y="10736"/>
                    </a:lnTo>
                    <a:lnTo>
                      <a:pt x="18835" y="10704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55" name="Text Box 47"/>
              <p:cNvSpPr txBox="1">
                <a:spLocks noChangeArrowheads="1"/>
              </p:cNvSpPr>
              <p:nvPr/>
            </p:nvSpPr>
            <p:spPr bwMode="auto">
              <a:xfrm>
                <a:off x="4272" y="716"/>
                <a:ext cx="52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b="0" dirty="0" smtClean="0">
                    <a:latin typeface="Tahoma" pitchFamily="34" charset="0"/>
                  </a:rPr>
                  <a:t>Mv</a:t>
                </a:r>
                <a:endParaRPr lang="es-ES" b="0" dirty="0">
                  <a:latin typeface="Tahoma" pitchFamily="34" charset="0"/>
                </a:endParaRPr>
              </a:p>
            </p:txBody>
          </p:sp>
          <p:grpSp>
            <p:nvGrpSpPr>
              <p:cNvPr id="4" name="Group 48"/>
              <p:cNvGrpSpPr>
                <a:grpSpLocks/>
              </p:cNvGrpSpPr>
              <p:nvPr/>
            </p:nvGrpSpPr>
            <p:grpSpPr bwMode="auto">
              <a:xfrm>
                <a:off x="4224" y="1680"/>
                <a:ext cx="384" cy="989"/>
                <a:chOff x="4224" y="1680"/>
                <a:chExt cx="384" cy="989"/>
              </a:xfrm>
            </p:grpSpPr>
            <p:sp>
              <p:nvSpPr>
                <p:cNvPr id="17457" name="Line 49"/>
                <p:cNvSpPr>
                  <a:spLocks noChangeShapeType="1"/>
                </p:cNvSpPr>
                <p:nvPr/>
              </p:nvSpPr>
              <p:spPr bwMode="auto">
                <a:xfrm>
                  <a:off x="4368" y="1680"/>
                  <a:ext cx="0" cy="9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CL"/>
                </a:p>
              </p:txBody>
            </p:sp>
            <p:sp>
              <p:nvSpPr>
                <p:cNvPr id="17458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4224" y="2457"/>
                  <a:ext cx="384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s-ES" sz="1600" dirty="0">
                      <a:latin typeface="Tahoma" pitchFamily="34" charset="0"/>
                    </a:rPr>
                    <a:t>X/3</a:t>
                  </a:r>
                </a:p>
              </p:txBody>
            </p:sp>
          </p:grpSp>
          <p:grpSp>
            <p:nvGrpSpPr>
              <p:cNvPr id="5" name="Group 51"/>
              <p:cNvGrpSpPr>
                <a:grpSpLocks/>
              </p:cNvGrpSpPr>
              <p:nvPr/>
            </p:nvGrpSpPr>
            <p:grpSpPr bwMode="auto">
              <a:xfrm>
                <a:off x="3792" y="1392"/>
                <a:ext cx="576" cy="480"/>
                <a:chOff x="3744" y="1680"/>
                <a:chExt cx="576" cy="480"/>
              </a:xfrm>
            </p:grpSpPr>
            <p:sp>
              <p:nvSpPr>
                <p:cNvPr id="17460" name="Line 52"/>
                <p:cNvSpPr>
                  <a:spLocks noChangeShapeType="1"/>
                </p:cNvSpPr>
                <p:nvPr/>
              </p:nvSpPr>
              <p:spPr bwMode="auto">
                <a:xfrm>
                  <a:off x="3744" y="1728"/>
                  <a:ext cx="0" cy="43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CL"/>
                </a:p>
              </p:txBody>
            </p:sp>
            <p:sp>
              <p:nvSpPr>
                <p:cNvPr id="17461" name="Line 53"/>
                <p:cNvSpPr>
                  <a:spLocks noChangeShapeType="1"/>
                </p:cNvSpPr>
                <p:nvPr/>
              </p:nvSpPr>
              <p:spPr bwMode="auto">
                <a:xfrm>
                  <a:off x="3984" y="1872"/>
                  <a:ext cx="33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CL"/>
                </a:p>
              </p:txBody>
            </p:sp>
            <p:sp>
              <p:nvSpPr>
                <p:cNvPr id="17462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4080" y="1680"/>
                  <a:ext cx="192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s-ES" sz="1600" dirty="0">
                      <a:latin typeface="Tahoma" pitchFamily="34" charset="0"/>
                    </a:rPr>
                    <a:t>X</a:t>
                  </a:r>
                </a:p>
              </p:txBody>
            </p:sp>
          </p:grpSp>
          <p:sp>
            <p:nvSpPr>
              <p:cNvPr id="17463" name="AutoShape 55" descr="Vertical estrecha"/>
              <p:cNvSpPr>
                <a:spLocks noChangeArrowheads="1"/>
              </p:cNvSpPr>
              <p:nvPr/>
            </p:nvSpPr>
            <p:spPr bwMode="auto">
              <a:xfrm rot="10800000">
                <a:off x="4017" y="1728"/>
                <a:ext cx="354" cy="288"/>
              </a:xfrm>
              <a:prstGeom prst="rtTriangle">
                <a:avLst/>
              </a:prstGeom>
              <a:pattFill prst="narVert">
                <a:fgClr>
                  <a:srgbClr val="3366FF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17464" name="AutoShape 56" descr="Vertical estrecha"/>
              <p:cNvSpPr>
                <a:spLocks noChangeArrowheads="1"/>
              </p:cNvSpPr>
              <p:nvPr/>
            </p:nvSpPr>
            <p:spPr bwMode="auto">
              <a:xfrm>
                <a:off x="3796" y="1536"/>
                <a:ext cx="222" cy="192"/>
              </a:xfrm>
              <a:prstGeom prst="rtTriangle">
                <a:avLst/>
              </a:prstGeom>
              <a:pattFill prst="narVert">
                <a:fgClr>
                  <a:srgbClr val="FF0000"/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grpSp>
            <p:nvGrpSpPr>
              <p:cNvPr id="6" name="Group 57"/>
              <p:cNvGrpSpPr>
                <a:grpSpLocks/>
              </p:cNvGrpSpPr>
              <p:nvPr/>
            </p:nvGrpSpPr>
            <p:grpSpPr bwMode="auto">
              <a:xfrm>
                <a:off x="4224" y="1872"/>
                <a:ext cx="624" cy="480"/>
                <a:chOff x="4176" y="2160"/>
                <a:chExt cx="624" cy="480"/>
              </a:xfrm>
            </p:grpSpPr>
            <p:sp>
              <p:nvSpPr>
                <p:cNvPr id="17466" name="AutoShape 58"/>
                <p:cNvSpPr>
                  <a:spLocks noChangeArrowheads="1"/>
                </p:cNvSpPr>
                <p:nvPr/>
              </p:nvSpPr>
              <p:spPr bwMode="auto">
                <a:xfrm rot="16200000" flipV="1">
                  <a:off x="3984" y="2352"/>
                  <a:ext cx="480" cy="96"/>
                </a:xfrm>
                <a:prstGeom prst="rightArrow">
                  <a:avLst>
                    <a:gd name="adj1" fmla="val 50000"/>
                    <a:gd name="adj2" fmla="val 62500"/>
                  </a:avLst>
                </a:prstGeom>
                <a:solidFill>
                  <a:srgbClr val="FFCC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CL"/>
                </a:p>
              </p:txBody>
            </p:sp>
            <p:sp>
              <p:nvSpPr>
                <p:cNvPr id="17467" name="Text Box 59"/>
                <p:cNvSpPr txBox="1">
                  <a:spLocks noChangeArrowheads="1"/>
                </p:cNvSpPr>
                <p:nvPr/>
              </p:nvSpPr>
              <p:spPr bwMode="auto">
                <a:xfrm>
                  <a:off x="4272" y="2352"/>
                  <a:ext cx="528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s-ES" b="0" dirty="0">
                      <a:latin typeface="Tahoma" pitchFamily="34" charset="0"/>
                    </a:rPr>
                    <a:t>-N</a:t>
                  </a:r>
                </a:p>
              </p:txBody>
            </p:sp>
          </p:grpSp>
          <p:grpSp>
            <p:nvGrpSpPr>
              <p:cNvPr id="7" name="Group 60"/>
              <p:cNvGrpSpPr>
                <a:grpSpLocks/>
              </p:cNvGrpSpPr>
              <p:nvPr/>
            </p:nvGrpSpPr>
            <p:grpSpPr bwMode="auto">
              <a:xfrm>
                <a:off x="4080" y="1728"/>
                <a:ext cx="624" cy="1200"/>
                <a:chOff x="4080" y="1728"/>
                <a:chExt cx="624" cy="1200"/>
              </a:xfrm>
            </p:grpSpPr>
            <p:sp>
              <p:nvSpPr>
                <p:cNvPr id="17471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4080" y="2716"/>
                  <a:ext cx="624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s-ES" sz="1600" dirty="0">
                      <a:latin typeface="Tahoma" pitchFamily="34" charset="0"/>
                    </a:rPr>
                    <a:t>d</a:t>
                  </a:r>
                </a:p>
              </p:txBody>
            </p:sp>
            <p:sp>
              <p:nvSpPr>
                <p:cNvPr id="17472" name="Line 64"/>
                <p:cNvSpPr>
                  <a:spLocks noChangeShapeType="1"/>
                </p:cNvSpPr>
                <p:nvPr/>
              </p:nvSpPr>
              <p:spPr bwMode="auto">
                <a:xfrm>
                  <a:off x="4272" y="1728"/>
                  <a:ext cx="0" cy="105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CL"/>
                </a:p>
              </p:txBody>
            </p:sp>
          </p:grpSp>
        </p:grpSp>
        <p:sp>
          <p:nvSpPr>
            <p:cNvPr id="87" name="Line 42"/>
            <p:cNvSpPr>
              <a:spLocks noChangeShapeType="1"/>
            </p:cNvSpPr>
            <p:nvPr/>
          </p:nvSpPr>
          <p:spPr bwMode="auto">
            <a:xfrm flipV="1">
              <a:off x="6324600" y="914400"/>
              <a:ext cx="0" cy="1219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es-CL"/>
            </a:p>
          </p:txBody>
        </p:sp>
      </p:grpSp>
      <p:sp>
        <p:nvSpPr>
          <p:cNvPr id="88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3810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SE EVALÚA FUNDACIÓN 80x80X80</a:t>
            </a:r>
            <a:endParaRPr lang="es-ES" sz="1200" b="0" dirty="0">
              <a:latin typeface="Tahoma" pitchFamily="34" charset="0"/>
            </a:endParaRPr>
          </a:p>
        </p:txBody>
      </p:sp>
      <p:sp>
        <p:nvSpPr>
          <p:cNvPr id="90" name="Line 11"/>
          <p:cNvSpPr>
            <a:spLocks noChangeShapeType="1"/>
          </p:cNvSpPr>
          <p:nvPr/>
        </p:nvSpPr>
        <p:spPr bwMode="auto">
          <a:xfrm>
            <a:off x="1957450" y="58674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91" name="Line 43"/>
          <p:cNvSpPr>
            <a:spLocks noChangeShapeType="1"/>
          </p:cNvSpPr>
          <p:nvPr/>
        </p:nvSpPr>
        <p:spPr bwMode="auto">
          <a:xfrm>
            <a:off x="2133600" y="2743200"/>
            <a:ext cx="0" cy="32766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92" name="Line 22"/>
          <p:cNvSpPr>
            <a:spLocks noChangeShapeType="1"/>
          </p:cNvSpPr>
          <p:nvPr/>
        </p:nvSpPr>
        <p:spPr bwMode="auto">
          <a:xfrm>
            <a:off x="4419600" y="5700713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93" name="Line 22"/>
          <p:cNvSpPr>
            <a:spLocks noChangeShapeType="1"/>
          </p:cNvSpPr>
          <p:nvPr/>
        </p:nvSpPr>
        <p:spPr bwMode="auto">
          <a:xfrm>
            <a:off x="5410200" y="5700713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94" name="Line 21"/>
          <p:cNvSpPr>
            <a:spLocks noChangeShapeType="1"/>
          </p:cNvSpPr>
          <p:nvPr/>
        </p:nvSpPr>
        <p:spPr bwMode="auto">
          <a:xfrm flipH="1">
            <a:off x="4343400" y="5853113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5943600" y="4786313"/>
          <a:ext cx="609600" cy="428978"/>
        </p:xfrm>
        <a:graphic>
          <a:graphicData uri="http://schemas.openxmlformats.org/presentationml/2006/ole">
            <p:oleObj spid="_x0000_s47107" name="Ecuación" r:id="rId3" imgW="380880" imgH="177480" progId="Equation.3">
              <p:embed/>
            </p:oleObj>
          </a:graphicData>
        </a:graphic>
      </p:graphicFrame>
      <p:sp>
        <p:nvSpPr>
          <p:cNvPr id="95" name="AutoShape 46"/>
          <p:cNvSpPr>
            <a:spLocks noChangeArrowheads="1"/>
          </p:cNvSpPr>
          <p:nvPr/>
        </p:nvSpPr>
        <p:spPr bwMode="auto">
          <a:xfrm flipV="1">
            <a:off x="1828800" y="4191000"/>
            <a:ext cx="838200" cy="762000"/>
          </a:xfrm>
          <a:custGeom>
            <a:avLst/>
            <a:gdLst>
              <a:gd name="G0" fmla="+- -44856 0 0"/>
              <a:gd name="G1" fmla="+- -11796480 0 0"/>
              <a:gd name="G2" fmla="+- -44856 0 -11796480"/>
              <a:gd name="G3" fmla="+- 10800 0 0"/>
              <a:gd name="G4" fmla="+- 0 0 -44856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036 0 0"/>
              <a:gd name="G9" fmla="+- 0 0 -11796480"/>
              <a:gd name="G10" fmla="+- 8036 0 2700"/>
              <a:gd name="G11" fmla="cos G10 -44856"/>
              <a:gd name="G12" fmla="sin G10 -44856"/>
              <a:gd name="G13" fmla="cos 13500 -44856"/>
              <a:gd name="G14" fmla="sin 13500 -44856"/>
              <a:gd name="G15" fmla="+- G11 10800 0"/>
              <a:gd name="G16" fmla="+- G12 10800 0"/>
              <a:gd name="G17" fmla="+- G13 10800 0"/>
              <a:gd name="G18" fmla="+- G14 10800 0"/>
              <a:gd name="G19" fmla="*/ 8036 1 2"/>
              <a:gd name="G20" fmla="+- G19 5400 0"/>
              <a:gd name="G21" fmla="cos G20 -44856"/>
              <a:gd name="G22" fmla="sin G20 -44856"/>
              <a:gd name="G23" fmla="+- G21 10800 0"/>
              <a:gd name="G24" fmla="+- G12 G23 G22"/>
              <a:gd name="G25" fmla="+- G22 G23 G11"/>
              <a:gd name="G26" fmla="cos 10800 -44856"/>
              <a:gd name="G27" fmla="sin 10800 -44856"/>
              <a:gd name="G28" fmla="cos 8036 -44856"/>
              <a:gd name="G29" fmla="sin 8036 -44856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-44856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036 G39"/>
              <a:gd name="G43" fmla="sin 803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35 w 21600"/>
              <a:gd name="T5" fmla="*/ 0 h 21600"/>
              <a:gd name="T6" fmla="*/ 1382 w 21600"/>
              <a:gd name="T7" fmla="*/ 10800 h 21600"/>
              <a:gd name="T8" fmla="*/ 10752 w 21600"/>
              <a:gd name="T9" fmla="*/ 2764 h 21600"/>
              <a:gd name="T10" fmla="*/ 24299 w 21600"/>
              <a:gd name="T11" fmla="*/ 10638 h 21600"/>
              <a:gd name="T12" fmla="*/ 20266 w 21600"/>
              <a:gd name="T13" fmla="*/ 14769 h 21600"/>
              <a:gd name="T14" fmla="*/ 16135 w 21600"/>
              <a:gd name="T15" fmla="*/ 1073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835" y="10704"/>
                </a:moveTo>
                <a:cubicBezTo>
                  <a:pt x="18782" y="6303"/>
                  <a:pt x="15200" y="2764"/>
                  <a:pt x="10800" y="2764"/>
                </a:cubicBezTo>
                <a:cubicBezTo>
                  <a:pt x="6361" y="2764"/>
                  <a:pt x="2764" y="6361"/>
                  <a:pt x="2764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14" y="0"/>
                  <a:pt x="21528" y="4757"/>
                  <a:pt x="21599" y="10670"/>
                </a:cubicBezTo>
                <a:lnTo>
                  <a:pt x="24299" y="10638"/>
                </a:lnTo>
                <a:lnTo>
                  <a:pt x="20266" y="14769"/>
                </a:lnTo>
                <a:lnTo>
                  <a:pt x="16135" y="10736"/>
                </a:lnTo>
                <a:lnTo>
                  <a:pt x="18835" y="10704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96" name="Text Box 47"/>
          <p:cNvSpPr txBox="1">
            <a:spLocks noChangeArrowheads="1"/>
          </p:cNvSpPr>
          <p:nvPr/>
        </p:nvSpPr>
        <p:spPr bwMode="auto">
          <a:xfrm>
            <a:off x="1447800" y="4267200"/>
            <a:ext cx="838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0" dirty="0" err="1" smtClean="0">
                <a:latin typeface="Tahoma" pitchFamily="34" charset="0"/>
              </a:rPr>
              <a:t>Mr</a:t>
            </a:r>
            <a:endParaRPr lang="es-ES" b="0" dirty="0">
              <a:latin typeface="Tahoma" pitchFamily="34" charset="0"/>
            </a:endParaRP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4114800" y="914400"/>
            <a:ext cx="4191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DONDE EL EQUILIBRIO ESTÁ DADO POR EL MOMENTO QUE GENERA LA RESPUESTA</a:t>
            </a:r>
          </a:p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MOMENTO VOLCANTE DEBE SER MENOR QUE EL MOMENTO DE RESPUESTA</a:t>
            </a:r>
            <a:endParaRPr lang="es-ES" sz="1200" b="0" dirty="0">
              <a:latin typeface="Tahoma" pitchFamily="34" charset="0"/>
            </a:endParaRPr>
          </a:p>
        </p:txBody>
      </p:sp>
      <p:graphicFrame>
        <p:nvGraphicFramePr>
          <p:cNvPr id="47112" name="Object 8"/>
          <p:cNvGraphicFramePr>
            <a:graphicFrameLocks noChangeAspect="1"/>
          </p:cNvGraphicFramePr>
          <p:nvPr/>
        </p:nvGraphicFramePr>
        <p:xfrm>
          <a:off x="4495800" y="2286000"/>
          <a:ext cx="2019300" cy="355600"/>
        </p:xfrm>
        <a:graphic>
          <a:graphicData uri="http://schemas.openxmlformats.org/presentationml/2006/ole">
            <p:oleObj spid="_x0000_s47112" name="Ecuación" r:id="rId4" imgW="596880" imgH="177480" progId="Equation.3">
              <p:embed/>
            </p:oleObj>
          </a:graphicData>
        </a:graphic>
      </p:graphicFrame>
      <p:graphicFrame>
        <p:nvGraphicFramePr>
          <p:cNvPr id="47113" name="Object 9"/>
          <p:cNvGraphicFramePr>
            <a:graphicFrameLocks noChangeAspect="1"/>
          </p:cNvGraphicFramePr>
          <p:nvPr/>
        </p:nvGraphicFramePr>
        <p:xfrm>
          <a:off x="4740275" y="2768600"/>
          <a:ext cx="2041525" cy="355600"/>
        </p:xfrm>
        <a:graphic>
          <a:graphicData uri="http://schemas.openxmlformats.org/presentationml/2006/ole">
            <p:oleObj spid="_x0000_s47113" name="Ecuación" r:id="rId5" imgW="812520" imgH="177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8" grpId="0" autoUpdateAnimBg="0"/>
      <p:bldP spid="88" grpId="0" autoUpdateAnimBg="0"/>
      <p:bldP spid="9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533400" y="152400"/>
            <a:ext cx="828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dirty="0" smtClean="0">
                <a:solidFill>
                  <a:srgbClr val="333399"/>
                </a:solidFill>
                <a:latin typeface="Arial Black" pitchFamily="34" charset="0"/>
              </a:rPr>
              <a:t>2. TRABAJAR TERRENO AL MAXIMO</a:t>
            </a:r>
            <a:endParaRPr lang="es-ES_tradnl" dirty="0">
              <a:solidFill>
                <a:srgbClr val="333399"/>
              </a:solidFill>
              <a:latin typeface="Arial Black" pitchFamily="34" charset="0"/>
            </a:endParaRPr>
          </a:p>
        </p:txBody>
      </p:sp>
      <p:sp>
        <p:nvSpPr>
          <p:cNvPr id="88" name="Text Box 6"/>
          <p:cNvSpPr txBox="1">
            <a:spLocks noChangeArrowheads="1"/>
          </p:cNvSpPr>
          <p:nvPr/>
        </p:nvSpPr>
        <p:spPr bwMode="auto">
          <a:xfrm>
            <a:off x="609600" y="838200"/>
            <a:ext cx="3810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200" b="0" dirty="0" smtClean="0">
                <a:latin typeface="Tahoma" pitchFamily="34" charset="0"/>
              </a:rPr>
              <a:t>SE EVALÚA FUNDACIÓN 80x80X80</a:t>
            </a:r>
            <a:endParaRPr lang="es-ES" sz="1200" b="0" dirty="0">
              <a:latin typeface="Tahoma" pitchFamily="34" charset="0"/>
            </a:endParaRPr>
          </a:p>
        </p:txBody>
      </p:sp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2868613" y="1828800"/>
          <a:ext cx="989012" cy="684213"/>
        </p:xfrm>
        <a:graphic>
          <a:graphicData uri="http://schemas.openxmlformats.org/presentationml/2006/ole">
            <p:oleObj spid="_x0000_s48131" name="Ecuación" r:id="rId3" imgW="914400" imgH="634680" progId="Equation.3">
              <p:embed/>
            </p:oleObj>
          </a:graphicData>
        </a:graphic>
      </p:graphicFrame>
      <p:graphicFrame>
        <p:nvGraphicFramePr>
          <p:cNvPr id="47110" name="Object 6"/>
          <p:cNvGraphicFramePr>
            <a:graphicFrameLocks noChangeAspect="1"/>
          </p:cNvGraphicFramePr>
          <p:nvPr/>
        </p:nvGraphicFramePr>
        <p:xfrm>
          <a:off x="2878138" y="1143001"/>
          <a:ext cx="819150" cy="493712"/>
        </p:xfrm>
        <a:graphic>
          <a:graphicData uri="http://schemas.openxmlformats.org/presentationml/2006/ole">
            <p:oleObj spid="_x0000_s48133" name="Ecuación" r:id="rId4" imgW="672840" imgH="406080" progId="Equation.3">
              <p:embed/>
            </p:oleObj>
          </a:graphicData>
        </a:graphic>
      </p:graphicFrame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582613" y="1182688"/>
          <a:ext cx="2055812" cy="1327150"/>
        </p:xfrm>
        <a:graphic>
          <a:graphicData uri="http://schemas.openxmlformats.org/presentationml/2006/ole">
            <p:oleObj spid="_x0000_s48134" name="Ecuación" r:id="rId5" imgW="1688760" imgH="1091880" progId="Equation.3">
              <p:embed/>
            </p:oleObj>
          </a:graphicData>
        </a:graphic>
      </p:graphicFrame>
      <p:graphicFrame>
        <p:nvGraphicFramePr>
          <p:cNvPr id="48135" name="Object 7"/>
          <p:cNvGraphicFramePr>
            <a:graphicFrameLocks noChangeAspect="1"/>
          </p:cNvGraphicFramePr>
          <p:nvPr/>
        </p:nvGraphicFramePr>
        <p:xfrm>
          <a:off x="533400" y="2735263"/>
          <a:ext cx="1916111" cy="3208337"/>
        </p:xfrm>
        <a:graphic>
          <a:graphicData uri="http://schemas.openxmlformats.org/presentationml/2006/ole">
            <p:oleObj spid="_x0000_s48135" name="Ecuación" r:id="rId6" imgW="1371600" imgH="2298600" progId="Equation.3">
              <p:embed/>
            </p:oleObj>
          </a:graphicData>
        </a:graphic>
      </p:graphicFrame>
      <p:grpSp>
        <p:nvGrpSpPr>
          <p:cNvPr id="58" name="Group 2"/>
          <p:cNvGrpSpPr>
            <a:grpSpLocks/>
          </p:cNvGrpSpPr>
          <p:nvPr/>
        </p:nvGrpSpPr>
        <p:grpSpPr bwMode="auto">
          <a:xfrm>
            <a:off x="5410200" y="4222750"/>
            <a:ext cx="1914525" cy="762000"/>
            <a:chOff x="1632" y="3168"/>
            <a:chExt cx="1206" cy="480"/>
          </a:xfrm>
        </p:grpSpPr>
        <p:sp>
          <p:nvSpPr>
            <p:cNvPr id="59" name="AutoShape 3" descr="Vertical estrecha"/>
            <p:cNvSpPr>
              <a:spLocks noChangeArrowheads="1"/>
            </p:cNvSpPr>
            <p:nvPr/>
          </p:nvSpPr>
          <p:spPr bwMode="auto">
            <a:xfrm rot="16200000" flipH="1">
              <a:off x="2379" y="3189"/>
              <a:ext cx="480" cy="438"/>
            </a:xfrm>
            <a:prstGeom prst="parallelogram">
              <a:avLst>
                <a:gd name="adj" fmla="val 31547"/>
              </a:avLst>
            </a:prstGeom>
            <a:pattFill prst="narVert">
              <a:fgClr>
                <a:srgbClr val="0066FF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60" name="AutoShape 4" descr="Vertical estrecha"/>
            <p:cNvSpPr>
              <a:spLocks noChangeArrowheads="1"/>
            </p:cNvSpPr>
            <p:nvPr/>
          </p:nvSpPr>
          <p:spPr bwMode="auto">
            <a:xfrm rot="-10800000">
              <a:off x="1632" y="3360"/>
              <a:ext cx="768" cy="288"/>
            </a:xfrm>
            <a:prstGeom prst="rtTriangle">
              <a:avLst/>
            </a:prstGeom>
            <a:pattFill prst="narVert">
              <a:fgClr>
                <a:srgbClr val="0066FF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61" name="Rectangle 5"/>
          <p:cNvSpPr>
            <a:spLocks noChangeArrowheads="1"/>
          </p:cNvSpPr>
          <p:nvPr/>
        </p:nvSpPr>
        <p:spPr bwMode="auto">
          <a:xfrm>
            <a:off x="4648200" y="3917950"/>
            <a:ext cx="1981200" cy="6096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2" name="AutoShape 6"/>
          <p:cNvSpPr>
            <a:spLocks noChangeArrowheads="1"/>
          </p:cNvSpPr>
          <p:nvPr/>
        </p:nvSpPr>
        <p:spPr bwMode="auto">
          <a:xfrm>
            <a:off x="4648200" y="3689350"/>
            <a:ext cx="2667000" cy="228600"/>
          </a:xfrm>
          <a:prstGeom prst="parallelogram">
            <a:avLst>
              <a:gd name="adj" fmla="val 291667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63" name="AutoShape 7"/>
          <p:cNvSpPr>
            <a:spLocks noChangeArrowheads="1"/>
          </p:cNvSpPr>
          <p:nvPr/>
        </p:nvSpPr>
        <p:spPr bwMode="auto">
          <a:xfrm rot="16200000" flipH="1">
            <a:off x="6562725" y="3756025"/>
            <a:ext cx="828675" cy="695325"/>
          </a:xfrm>
          <a:prstGeom prst="parallelogram">
            <a:avLst>
              <a:gd name="adj" fmla="val 34308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pSp>
        <p:nvGrpSpPr>
          <p:cNvPr id="64" name="Group 8"/>
          <p:cNvGrpSpPr>
            <a:grpSpLocks/>
          </p:cNvGrpSpPr>
          <p:nvPr/>
        </p:nvGrpSpPr>
        <p:grpSpPr bwMode="auto">
          <a:xfrm>
            <a:off x="5181600" y="4038600"/>
            <a:ext cx="3124200" cy="1509713"/>
            <a:chOff x="1488" y="3052"/>
            <a:chExt cx="1968" cy="951"/>
          </a:xfrm>
        </p:grpSpPr>
        <p:grpSp>
          <p:nvGrpSpPr>
            <p:cNvPr id="67" name="Group 9"/>
            <p:cNvGrpSpPr>
              <a:grpSpLocks/>
            </p:cNvGrpSpPr>
            <p:nvPr/>
          </p:nvGrpSpPr>
          <p:grpSpPr bwMode="auto">
            <a:xfrm>
              <a:off x="1488" y="3052"/>
              <a:ext cx="1008" cy="452"/>
              <a:chOff x="3744" y="1708"/>
              <a:chExt cx="1008" cy="452"/>
            </a:xfrm>
          </p:grpSpPr>
          <p:sp>
            <p:nvSpPr>
              <p:cNvPr id="97" name="Line 10"/>
              <p:cNvSpPr>
                <a:spLocks noChangeShapeType="1"/>
              </p:cNvSpPr>
              <p:nvPr/>
            </p:nvSpPr>
            <p:spPr bwMode="auto">
              <a:xfrm>
                <a:off x="3888" y="1728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8" name="Line 11"/>
              <p:cNvSpPr>
                <a:spLocks noChangeShapeType="1"/>
              </p:cNvSpPr>
              <p:nvPr/>
            </p:nvSpPr>
            <p:spPr bwMode="auto">
              <a:xfrm>
                <a:off x="3744" y="1872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99" name="Text Box 12"/>
              <p:cNvSpPr txBox="1">
                <a:spLocks noChangeArrowheads="1"/>
              </p:cNvSpPr>
              <p:nvPr/>
            </p:nvSpPr>
            <p:spPr bwMode="auto">
              <a:xfrm>
                <a:off x="4224" y="1708"/>
                <a:ext cx="192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s-ES" sz="1600" b="1">
                    <a:latin typeface="Tahoma" pitchFamily="34" charset="0"/>
                  </a:rPr>
                  <a:t>X</a:t>
                </a:r>
              </a:p>
            </p:txBody>
          </p:sp>
        </p:grpSp>
        <p:sp>
          <p:nvSpPr>
            <p:cNvPr id="69" name="Line 13"/>
            <p:cNvSpPr>
              <a:spLocks noChangeShapeType="1"/>
            </p:cNvSpPr>
            <p:nvPr/>
          </p:nvSpPr>
          <p:spPr bwMode="auto">
            <a:xfrm>
              <a:off x="2400" y="3360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0" name="Line 14"/>
            <p:cNvSpPr>
              <a:spLocks noChangeShapeType="1"/>
            </p:cNvSpPr>
            <p:nvPr/>
          </p:nvSpPr>
          <p:spPr bwMode="auto">
            <a:xfrm>
              <a:off x="2400" y="3648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1" name="Line 15"/>
            <p:cNvSpPr>
              <a:spLocks noChangeShapeType="1"/>
            </p:cNvSpPr>
            <p:nvPr/>
          </p:nvSpPr>
          <p:spPr bwMode="auto">
            <a:xfrm>
              <a:off x="2928" y="3264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72" name="Text Box 16"/>
            <p:cNvSpPr txBox="1">
              <a:spLocks noChangeArrowheads="1"/>
            </p:cNvSpPr>
            <p:nvPr/>
          </p:nvSpPr>
          <p:spPr bwMode="auto">
            <a:xfrm>
              <a:off x="2928" y="3360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>
                  <a:latin typeface="Tahoma" pitchFamily="34" charset="0"/>
                  <a:sym typeface="Symbol" pitchFamily="18" charset="2"/>
                </a:rPr>
                <a:t></a:t>
              </a:r>
              <a:r>
                <a:rPr lang="es-ES" sz="1600">
                  <a:latin typeface="Tahoma" pitchFamily="34" charset="0"/>
                  <a:sym typeface="Symbol" pitchFamily="18" charset="2"/>
                </a:rPr>
                <a:t>t</a:t>
              </a:r>
              <a:endParaRPr lang="es-ES" sz="1600">
                <a:latin typeface="Tahoma" pitchFamily="34" charset="0"/>
              </a:endParaRPr>
            </a:p>
          </p:txBody>
        </p:sp>
        <p:sp>
          <p:nvSpPr>
            <p:cNvPr id="74" name="Line 17"/>
            <p:cNvSpPr>
              <a:spLocks noChangeShapeType="1"/>
            </p:cNvSpPr>
            <p:nvPr/>
          </p:nvSpPr>
          <p:spPr bwMode="auto">
            <a:xfrm>
              <a:off x="2838" y="345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89" name="Line 18"/>
            <p:cNvSpPr>
              <a:spLocks noChangeShapeType="1"/>
            </p:cNvSpPr>
            <p:nvPr/>
          </p:nvSpPr>
          <p:spPr bwMode="auto">
            <a:xfrm>
              <a:off x="2400" y="3456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5" name="Line 19"/>
            <p:cNvSpPr>
              <a:spLocks noChangeShapeType="1"/>
            </p:cNvSpPr>
            <p:nvPr/>
          </p:nvSpPr>
          <p:spPr bwMode="auto">
            <a:xfrm flipV="1">
              <a:off x="2352" y="3715"/>
              <a:ext cx="528" cy="1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auto">
            <a:xfrm>
              <a:off x="2616" y="3772"/>
              <a:ext cx="52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800">
                  <a:latin typeface="Tahoma" pitchFamily="34" charset="0"/>
                  <a:sym typeface="Symbol" pitchFamily="18" charset="2"/>
                </a:rPr>
                <a:t>b</a:t>
              </a:r>
              <a:endParaRPr lang="es-ES" sz="1800">
                <a:latin typeface="Tahoma" pitchFamily="34" charset="0"/>
              </a:endParaRPr>
            </a:p>
          </p:txBody>
        </p:sp>
      </p:grpSp>
      <p:sp>
        <p:nvSpPr>
          <p:cNvPr id="101" name="AutoShape 3"/>
          <p:cNvSpPr>
            <a:spLocks noChangeArrowheads="1"/>
          </p:cNvSpPr>
          <p:nvPr/>
        </p:nvSpPr>
        <p:spPr bwMode="auto">
          <a:xfrm>
            <a:off x="5334000" y="18288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02" name="AutoShape 5"/>
          <p:cNvSpPr>
            <a:spLocks noChangeArrowheads="1"/>
          </p:cNvSpPr>
          <p:nvPr/>
        </p:nvSpPr>
        <p:spPr bwMode="auto">
          <a:xfrm rot="5400000">
            <a:off x="5779325" y="1524000"/>
            <a:ext cx="457200" cy="1524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03" name="Rectangle 7" descr="Horizontal clara"/>
          <p:cNvSpPr>
            <a:spLocks noChangeArrowheads="1"/>
          </p:cNvSpPr>
          <p:nvPr/>
        </p:nvSpPr>
        <p:spPr bwMode="auto">
          <a:xfrm>
            <a:off x="5943600" y="1905000"/>
            <a:ext cx="152400" cy="1828800"/>
          </a:xfrm>
          <a:prstGeom prst="rect">
            <a:avLst/>
          </a:prstGeom>
          <a:pattFill prst="ltHorz">
            <a:fgClr>
              <a:srgbClr val="3366FF"/>
            </a:fgClr>
            <a:bgClr>
              <a:schemeClr val="bg1"/>
            </a:bgClr>
          </a:patt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graphicFrame>
        <p:nvGraphicFramePr>
          <p:cNvPr id="48136" name="Object 8"/>
          <p:cNvGraphicFramePr>
            <a:graphicFrameLocks noChangeAspect="1"/>
          </p:cNvGraphicFramePr>
          <p:nvPr/>
        </p:nvGraphicFramePr>
        <p:xfrm>
          <a:off x="2895810" y="2819400"/>
          <a:ext cx="1295190" cy="1754583"/>
        </p:xfrm>
        <a:graphic>
          <a:graphicData uri="http://schemas.openxmlformats.org/presentationml/2006/ole">
            <p:oleObj spid="_x0000_s48136" name="Ecuación" r:id="rId7" imgW="927000" imgH="1257120" progId="Equation.3">
              <p:embed/>
            </p:oleObj>
          </a:graphicData>
        </a:graphic>
      </p:graphicFrame>
      <p:sp>
        <p:nvSpPr>
          <p:cNvPr id="104" name="AutoShape 58"/>
          <p:cNvSpPr>
            <a:spLocks noChangeArrowheads="1"/>
          </p:cNvSpPr>
          <p:nvPr/>
        </p:nvSpPr>
        <p:spPr bwMode="auto">
          <a:xfrm rot="16200000" flipV="1">
            <a:off x="6019800" y="5105400"/>
            <a:ext cx="762000" cy="1524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05" name="Text Box 59"/>
          <p:cNvSpPr txBox="1">
            <a:spLocks noChangeArrowheads="1"/>
          </p:cNvSpPr>
          <p:nvPr/>
        </p:nvSpPr>
        <p:spPr bwMode="auto">
          <a:xfrm>
            <a:off x="5715000" y="51054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0" dirty="0">
                <a:latin typeface="Tahoma" pitchFamily="34" charset="0"/>
              </a:rPr>
              <a:t>-N</a:t>
            </a:r>
          </a:p>
        </p:txBody>
      </p:sp>
      <p:graphicFrame>
        <p:nvGraphicFramePr>
          <p:cNvPr id="48137" name="Object 9"/>
          <p:cNvGraphicFramePr>
            <a:graphicFrameLocks noChangeAspect="1"/>
          </p:cNvGraphicFramePr>
          <p:nvPr/>
        </p:nvGraphicFramePr>
        <p:xfrm>
          <a:off x="6858000" y="990600"/>
          <a:ext cx="1579562" cy="566738"/>
        </p:xfrm>
        <a:graphic>
          <a:graphicData uri="http://schemas.openxmlformats.org/presentationml/2006/ole">
            <p:oleObj spid="_x0000_s48137" name="Ecuación" r:id="rId8" imgW="1130040" imgH="406080" progId="Equation.3">
              <p:embed/>
            </p:oleObj>
          </a:graphicData>
        </a:graphic>
      </p:graphicFrame>
      <p:graphicFrame>
        <p:nvGraphicFramePr>
          <p:cNvPr id="48138" name="Object 10"/>
          <p:cNvGraphicFramePr>
            <a:graphicFrameLocks noChangeAspect="1"/>
          </p:cNvGraphicFramePr>
          <p:nvPr/>
        </p:nvGraphicFramePr>
        <p:xfrm>
          <a:off x="6858000" y="1828800"/>
          <a:ext cx="1243013" cy="566738"/>
        </p:xfrm>
        <a:graphic>
          <a:graphicData uri="http://schemas.openxmlformats.org/presentationml/2006/ole">
            <p:oleObj spid="_x0000_s48138" name="Ecuación" r:id="rId9" imgW="888840" imgH="406080" progId="Equation.3">
              <p:embed/>
            </p:oleObj>
          </a:graphicData>
        </a:graphic>
      </p:graphicFrame>
      <p:graphicFrame>
        <p:nvGraphicFramePr>
          <p:cNvPr id="48139" name="Object 11"/>
          <p:cNvGraphicFramePr>
            <a:graphicFrameLocks noChangeAspect="1"/>
          </p:cNvGraphicFramePr>
          <p:nvPr/>
        </p:nvGraphicFramePr>
        <p:xfrm>
          <a:off x="6705600" y="2667000"/>
          <a:ext cx="1717675" cy="406400"/>
        </p:xfrm>
        <a:graphic>
          <a:graphicData uri="http://schemas.openxmlformats.org/presentationml/2006/ole">
            <p:oleObj spid="_x0000_s48139" name="Ecuación" r:id="rId10" imgW="507960" imgH="203040" progId="Equation.3">
              <p:embed/>
            </p:oleObj>
          </a:graphicData>
        </a:graphic>
      </p:graphicFrame>
      <p:sp>
        <p:nvSpPr>
          <p:cNvPr id="106" name="AutoShape 46"/>
          <p:cNvSpPr>
            <a:spLocks noChangeArrowheads="1"/>
          </p:cNvSpPr>
          <p:nvPr/>
        </p:nvSpPr>
        <p:spPr bwMode="auto">
          <a:xfrm flipV="1">
            <a:off x="5943600" y="4572000"/>
            <a:ext cx="762000" cy="762000"/>
          </a:xfrm>
          <a:custGeom>
            <a:avLst/>
            <a:gdLst>
              <a:gd name="G0" fmla="+- -44856 0 0"/>
              <a:gd name="G1" fmla="+- -11796480 0 0"/>
              <a:gd name="G2" fmla="+- -44856 0 -11796480"/>
              <a:gd name="G3" fmla="+- 10800 0 0"/>
              <a:gd name="G4" fmla="+- 0 0 -44856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036 0 0"/>
              <a:gd name="G9" fmla="+- 0 0 -11796480"/>
              <a:gd name="G10" fmla="+- 8036 0 2700"/>
              <a:gd name="G11" fmla="cos G10 -44856"/>
              <a:gd name="G12" fmla="sin G10 -44856"/>
              <a:gd name="G13" fmla="cos 13500 -44856"/>
              <a:gd name="G14" fmla="sin 13500 -44856"/>
              <a:gd name="G15" fmla="+- G11 10800 0"/>
              <a:gd name="G16" fmla="+- G12 10800 0"/>
              <a:gd name="G17" fmla="+- G13 10800 0"/>
              <a:gd name="G18" fmla="+- G14 10800 0"/>
              <a:gd name="G19" fmla="*/ 8036 1 2"/>
              <a:gd name="G20" fmla="+- G19 5400 0"/>
              <a:gd name="G21" fmla="cos G20 -44856"/>
              <a:gd name="G22" fmla="sin G20 -44856"/>
              <a:gd name="G23" fmla="+- G21 10800 0"/>
              <a:gd name="G24" fmla="+- G12 G23 G22"/>
              <a:gd name="G25" fmla="+- G22 G23 G11"/>
              <a:gd name="G26" fmla="cos 10800 -44856"/>
              <a:gd name="G27" fmla="sin 10800 -44856"/>
              <a:gd name="G28" fmla="cos 8036 -44856"/>
              <a:gd name="G29" fmla="sin 8036 -44856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-44856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036 G39"/>
              <a:gd name="G43" fmla="sin 803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35 w 21600"/>
              <a:gd name="T5" fmla="*/ 0 h 21600"/>
              <a:gd name="T6" fmla="*/ 1382 w 21600"/>
              <a:gd name="T7" fmla="*/ 10800 h 21600"/>
              <a:gd name="T8" fmla="*/ 10752 w 21600"/>
              <a:gd name="T9" fmla="*/ 2764 h 21600"/>
              <a:gd name="T10" fmla="*/ 24299 w 21600"/>
              <a:gd name="T11" fmla="*/ 10638 h 21600"/>
              <a:gd name="T12" fmla="*/ 20266 w 21600"/>
              <a:gd name="T13" fmla="*/ 14769 h 21600"/>
              <a:gd name="T14" fmla="*/ 16135 w 21600"/>
              <a:gd name="T15" fmla="*/ 1073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835" y="10704"/>
                </a:moveTo>
                <a:cubicBezTo>
                  <a:pt x="18782" y="6303"/>
                  <a:pt x="15200" y="2764"/>
                  <a:pt x="10800" y="2764"/>
                </a:cubicBezTo>
                <a:cubicBezTo>
                  <a:pt x="6361" y="2764"/>
                  <a:pt x="2764" y="6361"/>
                  <a:pt x="2764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14" y="0"/>
                  <a:pt x="21528" y="4757"/>
                  <a:pt x="21599" y="10670"/>
                </a:cubicBezTo>
                <a:lnTo>
                  <a:pt x="24299" y="10638"/>
                </a:lnTo>
                <a:lnTo>
                  <a:pt x="20266" y="14769"/>
                </a:lnTo>
                <a:lnTo>
                  <a:pt x="16135" y="10736"/>
                </a:lnTo>
                <a:lnTo>
                  <a:pt x="18835" y="10704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07" name="AutoShape 46"/>
          <p:cNvSpPr>
            <a:spLocks noChangeArrowheads="1"/>
          </p:cNvSpPr>
          <p:nvPr/>
        </p:nvSpPr>
        <p:spPr bwMode="auto">
          <a:xfrm>
            <a:off x="5257800" y="2286000"/>
            <a:ext cx="1371600" cy="1295400"/>
          </a:xfrm>
          <a:custGeom>
            <a:avLst/>
            <a:gdLst>
              <a:gd name="G0" fmla="+- -44856 0 0"/>
              <a:gd name="G1" fmla="+- -11796480 0 0"/>
              <a:gd name="G2" fmla="+- -44856 0 -11796480"/>
              <a:gd name="G3" fmla="+- 10800 0 0"/>
              <a:gd name="G4" fmla="+- 0 0 -44856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036 0 0"/>
              <a:gd name="G9" fmla="+- 0 0 -11796480"/>
              <a:gd name="G10" fmla="+- 8036 0 2700"/>
              <a:gd name="G11" fmla="cos G10 -44856"/>
              <a:gd name="G12" fmla="sin G10 -44856"/>
              <a:gd name="G13" fmla="cos 13500 -44856"/>
              <a:gd name="G14" fmla="sin 13500 -44856"/>
              <a:gd name="G15" fmla="+- G11 10800 0"/>
              <a:gd name="G16" fmla="+- G12 10800 0"/>
              <a:gd name="G17" fmla="+- G13 10800 0"/>
              <a:gd name="G18" fmla="+- G14 10800 0"/>
              <a:gd name="G19" fmla="*/ 8036 1 2"/>
              <a:gd name="G20" fmla="+- G19 5400 0"/>
              <a:gd name="G21" fmla="cos G20 -44856"/>
              <a:gd name="G22" fmla="sin G20 -44856"/>
              <a:gd name="G23" fmla="+- G21 10800 0"/>
              <a:gd name="G24" fmla="+- G12 G23 G22"/>
              <a:gd name="G25" fmla="+- G22 G23 G11"/>
              <a:gd name="G26" fmla="cos 10800 -44856"/>
              <a:gd name="G27" fmla="sin 10800 -44856"/>
              <a:gd name="G28" fmla="cos 8036 -44856"/>
              <a:gd name="G29" fmla="sin 8036 -44856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-44856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036 G39"/>
              <a:gd name="G43" fmla="sin 803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35 w 21600"/>
              <a:gd name="T5" fmla="*/ 0 h 21600"/>
              <a:gd name="T6" fmla="*/ 1382 w 21600"/>
              <a:gd name="T7" fmla="*/ 10800 h 21600"/>
              <a:gd name="T8" fmla="*/ 10752 w 21600"/>
              <a:gd name="T9" fmla="*/ 2764 h 21600"/>
              <a:gd name="T10" fmla="*/ 24299 w 21600"/>
              <a:gd name="T11" fmla="*/ 10638 h 21600"/>
              <a:gd name="T12" fmla="*/ 20266 w 21600"/>
              <a:gd name="T13" fmla="*/ 14769 h 21600"/>
              <a:gd name="T14" fmla="*/ 16135 w 21600"/>
              <a:gd name="T15" fmla="*/ 10736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835" y="10704"/>
                </a:moveTo>
                <a:cubicBezTo>
                  <a:pt x="18782" y="6303"/>
                  <a:pt x="15200" y="2764"/>
                  <a:pt x="10800" y="2764"/>
                </a:cubicBezTo>
                <a:cubicBezTo>
                  <a:pt x="6361" y="2764"/>
                  <a:pt x="2764" y="6361"/>
                  <a:pt x="2764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14" y="0"/>
                  <a:pt x="21528" y="4757"/>
                  <a:pt x="21599" y="10670"/>
                </a:cubicBezTo>
                <a:lnTo>
                  <a:pt x="24299" y="10638"/>
                </a:lnTo>
                <a:lnTo>
                  <a:pt x="20266" y="14769"/>
                </a:lnTo>
                <a:lnTo>
                  <a:pt x="16135" y="10736"/>
                </a:lnTo>
                <a:lnTo>
                  <a:pt x="18835" y="10704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utoUpdateAnimBg="0"/>
      <p:bldP spid="101" grpId="0" animBg="1"/>
      <p:bldP spid="102" grpId="0" animBg="1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316</Words>
  <Application>Microsoft Office PowerPoint</Application>
  <PresentationFormat>On-screen Show (4:3)</PresentationFormat>
  <Paragraphs>113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Diseño predeterminado</vt:lpstr>
      <vt:lpstr>Ecuación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Loreto</dc:creator>
  <cp:lastModifiedBy>Nadia</cp:lastModifiedBy>
  <cp:revision>46</cp:revision>
  <dcterms:created xsi:type="dcterms:W3CDTF">2005-06-13T22:43:29Z</dcterms:created>
  <dcterms:modified xsi:type="dcterms:W3CDTF">2009-10-08T03:20:25Z</dcterms:modified>
</cp:coreProperties>
</file>