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slide" Target="slides/slide17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f0b8225ca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f0b8225ca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cb1ccbf049_0_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cb1ccbf049_0_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cb1ccbf049_0_1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cb1ccbf049_0_1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cb1ccbf049_0_1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cb1ccbf049_0_1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cb1ccbf049_0_1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cb1ccbf049_0_1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cb1ccbf049_0_1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cb1ccbf049_0_1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cb1ccbf049_0_1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cb1ccbf049_0_1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cb1ccbf049_0_1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cb1ccbf049_0_1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f23e63095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Google Shape;198;gf23e63095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f0b8225caf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f0b8225caf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f0b8225caf_0_10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f0b8225caf_0_1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cb1ccbf04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cb1ccbf04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cb1ccbf049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cb1ccbf049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cb1ccbf049_0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cb1ccbf049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cb1ccbf049_0_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cb1ccbf049_0_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cb1ccbf049_0_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cb1ccbf049_0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cb1ccbf049_0_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cb1ccbf049_0_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b="22390" l="6733" r="6724" t="0"/>
          <a:stretch/>
        </p:blipFill>
        <p:spPr>
          <a:xfrm>
            <a:off x="0" y="0"/>
            <a:ext cx="9144003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>
            <p:ph type="ctrTitle"/>
          </p:nvPr>
        </p:nvSpPr>
        <p:spPr>
          <a:xfrm>
            <a:off x="0" y="1429900"/>
            <a:ext cx="9144000" cy="1805400"/>
          </a:xfrm>
          <a:prstGeom prst="rect">
            <a:avLst/>
          </a:prstGeom>
          <a:solidFill>
            <a:srgbClr val="000000">
              <a:alpha val="61160"/>
            </a:srgbClr>
          </a:solidFill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490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Cátedra: Introducción a la geointeligencia</a:t>
            </a:r>
            <a:r>
              <a:rPr b="1" lang="es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endParaRPr b="1">
              <a:solidFill>
                <a:schemeClr val="lt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grpSp>
        <p:nvGrpSpPr>
          <p:cNvPr id="56" name="Google Shape;56;p13"/>
          <p:cNvGrpSpPr/>
          <p:nvPr/>
        </p:nvGrpSpPr>
        <p:grpSpPr>
          <a:xfrm>
            <a:off x="295225" y="238375"/>
            <a:ext cx="1294500" cy="908400"/>
            <a:chOff x="90825" y="-1793950"/>
            <a:chExt cx="1294500" cy="908400"/>
          </a:xfrm>
        </p:grpSpPr>
        <p:sp>
          <p:nvSpPr>
            <p:cNvPr id="57" name="Google Shape;57;p13"/>
            <p:cNvSpPr/>
            <p:nvPr/>
          </p:nvSpPr>
          <p:spPr>
            <a:xfrm>
              <a:off x="90825" y="-1793950"/>
              <a:ext cx="1294500" cy="908400"/>
            </a:xfrm>
            <a:prstGeom prst="rect">
              <a:avLst/>
            </a:prstGeom>
            <a:solidFill>
              <a:srgbClr val="FFFFFF">
                <a:alpha val="62949"/>
              </a:srgbClr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57150" rotWithShape="0" algn="bl" dir="5400000" dist="19050">
                <a:srgbClr val="000000">
                  <a:alpha val="49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58" name="Google Shape;58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214613" y="-1685375"/>
              <a:ext cx="1046925" cy="6699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9" name="Google Shape;59;p13"/>
          <p:cNvSpPr txBox="1"/>
          <p:nvPr/>
        </p:nvSpPr>
        <p:spPr>
          <a:xfrm>
            <a:off x="3271950" y="3303450"/>
            <a:ext cx="2212200" cy="754200"/>
          </a:xfrm>
          <a:prstGeom prst="rect">
            <a:avLst/>
          </a:prstGeom>
          <a:solidFill>
            <a:srgbClr val="000000">
              <a:alpha val="49110"/>
            </a:srgbClr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230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Ayudantía 3  </a:t>
            </a:r>
            <a:r>
              <a:rPr b="1" lang="es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21</a:t>
            </a:r>
            <a:r>
              <a:rPr b="1" lang="es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.09.2021</a:t>
            </a:r>
            <a:endParaRPr b="1">
              <a:solidFill>
                <a:schemeClr val="lt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195900" y="4415425"/>
            <a:ext cx="8752200" cy="538800"/>
          </a:xfrm>
          <a:prstGeom prst="rect">
            <a:avLst/>
          </a:prstGeom>
          <a:solidFill>
            <a:srgbClr val="000000">
              <a:alpha val="49110"/>
            </a:srgbClr>
          </a:solidFill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b="1" lang="es" sz="159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Profesor: Julio Covarrubia Castro Ayudante:</a:t>
            </a:r>
            <a:r>
              <a:rPr b="1" lang="es" sz="149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s" sz="159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Felipe Covarrubia Castro</a:t>
            </a:r>
            <a:endParaRPr b="1" sz="159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2"/>
          <p:cNvSpPr txBox="1"/>
          <p:nvPr>
            <p:ph type="title"/>
          </p:nvPr>
        </p:nvSpPr>
        <p:spPr>
          <a:xfrm>
            <a:off x="357125" y="360850"/>
            <a:ext cx="8520600" cy="572700"/>
          </a:xfrm>
          <a:prstGeom prst="rect">
            <a:avLst/>
          </a:prstGeom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">
                <a:solidFill>
                  <a:srgbClr val="91F664"/>
                </a:solidFill>
                <a:latin typeface="Courier New"/>
                <a:ea typeface="Courier New"/>
                <a:cs typeface="Courier New"/>
                <a:sym typeface="Courier New"/>
              </a:rPr>
              <a:t>Lenguaje Programacion Python</a:t>
            </a:r>
            <a:endParaRPr b="1">
              <a:solidFill>
                <a:srgbClr val="91F664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34" name="Google Shape;134;p22"/>
          <p:cNvSpPr txBox="1"/>
          <p:nvPr/>
        </p:nvSpPr>
        <p:spPr>
          <a:xfrm>
            <a:off x="170675" y="9387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595959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595959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b="1" sz="1800">
              <a:solidFill>
                <a:srgbClr val="595959"/>
              </a:solidFill>
            </a:endParaRPr>
          </a:p>
        </p:txBody>
      </p:sp>
      <p:sp>
        <p:nvSpPr>
          <p:cNvPr id="135" name="Google Shape;135;p22"/>
          <p:cNvSpPr txBox="1"/>
          <p:nvPr/>
        </p:nvSpPr>
        <p:spPr>
          <a:xfrm>
            <a:off x="823450" y="938775"/>
            <a:ext cx="7974000" cy="41052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>
                <a:solidFill>
                  <a:srgbClr val="91F664"/>
                </a:solidFill>
                <a:latin typeface="Courier New"/>
                <a:ea typeface="Courier New"/>
                <a:cs typeface="Courier New"/>
                <a:sym typeface="Courier New"/>
              </a:rPr>
              <a:t>max min</a:t>
            </a:r>
            <a:endParaRPr b="1">
              <a:solidFill>
                <a:srgbClr val="91F664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91F664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obtener elemento máximo o mínimo de una lista </a:t>
            </a:r>
            <a:endParaRPr b="1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F99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s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min(</a:t>
            </a:r>
            <a:r>
              <a:rPr lang="es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[3,5,1,2,6,7]</a:t>
            </a:r>
            <a:r>
              <a:rPr b="1" lang="es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b="1">
              <a:solidFill>
                <a:srgbClr val="FF99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s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endParaRPr b="1">
              <a:solidFill>
                <a:srgbClr val="FF99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s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max(</a:t>
            </a:r>
            <a:r>
              <a:rPr lang="es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[3,5,1,2,6,7]</a:t>
            </a:r>
            <a:r>
              <a:rPr b="1" lang="es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b="1">
              <a:solidFill>
                <a:srgbClr val="FF99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s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7</a:t>
            </a:r>
            <a:endParaRPr b="1">
              <a:solidFill>
                <a:srgbClr val="FF99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F99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F99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F99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chemeClr val="dk1"/>
              </a:solidFill>
            </a:endParaRPr>
          </a:p>
        </p:txBody>
      </p:sp>
      <p:sp>
        <p:nvSpPr>
          <p:cNvPr id="136" name="Google Shape;136;p22"/>
          <p:cNvSpPr/>
          <p:nvPr/>
        </p:nvSpPr>
        <p:spPr>
          <a:xfrm flipH="1" rot="10800000">
            <a:off x="0" y="584800"/>
            <a:ext cx="1623600" cy="124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22"/>
          <p:cNvSpPr/>
          <p:nvPr/>
        </p:nvSpPr>
        <p:spPr>
          <a:xfrm flipH="1" rot="10800000">
            <a:off x="7520400" y="584800"/>
            <a:ext cx="1623600" cy="124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3"/>
          <p:cNvSpPr txBox="1"/>
          <p:nvPr>
            <p:ph type="title"/>
          </p:nvPr>
        </p:nvSpPr>
        <p:spPr>
          <a:xfrm>
            <a:off x="357125" y="360850"/>
            <a:ext cx="8520600" cy="572700"/>
          </a:xfrm>
          <a:prstGeom prst="rect">
            <a:avLst/>
          </a:prstGeom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">
                <a:solidFill>
                  <a:srgbClr val="91F664"/>
                </a:solidFill>
                <a:latin typeface="Courier New"/>
                <a:ea typeface="Courier New"/>
                <a:cs typeface="Courier New"/>
                <a:sym typeface="Courier New"/>
              </a:rPr>
              <a:t>Turtle </a:t>
            </a:r>
            <a:r>
              <a:rPr b="1" lang="es">
                <a:solidFill>
                  <a:srgbClr val="91F664"/>
                </a:solidFill>
                <a:latin typeface="Courier New"/>
                <a:ea typeface="Courier New"/>
                <a:cs typeface="Courier New"/>
                <a:sym typeface="Courier New"/>
              </a:rPr>
              <a:t>Librería</a:t>
            </a:r>
            <a:endParaRPr b="1">
              <a:solidFill>
                <a:srgbClr val="91F664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43" name="Google Shape;143;p23"/>
          <p:cNvSpPr/>
          <p:nvPr/>
        </p:nvSpPr>
        <p:spPr>
          <a:xfrm flipH="1" rot="10800000">
            <a:off x="0" y="584800"/>
            <a:ext cx="1623600" cy="124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23"/>
          <p:cNvSpPr/>
          <p:nvPr/>
        </p:nvSpPr>
        <p:spPr>
          <a:xfrm flipH="1" rot="10800000">
            <a:off x="7520400" y="584800"/>
            <a:ext cx="1623600" cy="124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45" name="Google Shape;145;p23"/>
          <p:cNvPicPr preferRelativeResize="0"/>
          <p:nvPr/>
        </p:nvPicPr>
        <p:blipFill rotWithShape="1">
          <a:blip r:embed="rId3">
            <a:alphaModFix/>
          </a:blip>
          <a:srcRect b="3620" l="6912" r="5591" t="7205"/>
          <a:stretch/>
        </p:blipFill>
        <p:spPr>
          <a:xfrm>
            <a:off x="2191013" y="854225"/>
            <a:ext cx="4852825" cy="4289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4"/>
          <p:cNvSpPr txBox="1"/>
          <p:nvPr>
            <p:ph type="title"/>
          </p:nvPr>
        </p:nvSpPr>
        <p:spPr>
          <a:xfrm>
            <a:off x="357125" y="360850"/>
            <a:ext cx="8520600" cy="572700"/>
          </a:xfrm>
          <a:prstGeom prst="rect">
            <a:avLst/>
          </a:prstGeom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b="1" lang="es">
                <a:solidFill>
                  <a:srgbClr val="91F664"/>
                </a:solidFill>
                <a:latin typeface="Courier New"/>
                <a:ea typeface="Courier New"/>
                <a:cs typeface="Courier New"/>
                <a:sym typeface="Courier New"/>
              </a:rPr>
              <a:t>Turtle Librería</a:t>
            </a:r>
            <a:endParaRPr b="1">
              <a:solidFill>
                <a:srgbClr val="91F664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91F664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51" name="Google Shape;151;p24"/>
          <p:cNvSpPr txBox="1"/>
          <p:nvPr/>
        </p:nvSpPr>
        <p:spPr>
          <a:xfrm>
            <a:off x="170675" y="9387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595959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595959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b="1" sz="1800">
              <a:solidFill>
                <a:srgbClr val="595959"/>
              </a:solidFill>
            </a:endParaRPr>
          </a:p>
        </p:txBody>
      </p:sp>
      <p:sp>
        <p:nvSpPr>
          <p:cNvPr id="152" name="Google Shape;152;p24"/>
          <p:cNvSpPr txBox="1"/>
          <p:nvPr/>
        </p:nvSpPr>
        <p:spPr>
          <a:xfrm>
            <a:off x="823450" y="938775"/>
            <a:ext cx="7974000" cy="40359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ourier New"/>
              <a:buChar char="●"/>
            </a:pPr>
            <a:r>
              <a:rPr b="1" lang="es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Creado por Wally Feurzeig y Seymour Papert en 1967</a:t>
            </a:r>
            <a:endParaRPr b="1">
              <a:solidFill>
                <a:schemeClr val="lt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lt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lt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lt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lt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0" marL="457200" rtl="0" algn="just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ourier New"/>
              <a:buChar char="●"/>
            </a:pPr>
            <a:r>
              <a:rPr b="1" lang="es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En sí, la “Tortuga” es un cursor en un  Plano Cartesiano la cual se le pueden dar órdenes , </a:t>
            </a:r>
            <a:r>
              <a:rPr b="1" lang="es">
                <a:solidFill>
                  <a:srgbClr val="91F664"/>
                </a:solidFill>
                <a:latin typeface="Courier New"/>
                <a:ea typeface="Courier New"/>
                <a:cs typeface="Courier New"/>
                <a:sym typeface="Courier New"/>
              </a:rPr>
              <a:t>mediante comandos de movimientos</a:t>
            </a:r>
            <a:r>
              <a:rPr b="1" lang="es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, que en un orden en específico permite crear todo tipo de figuras simples y complejas.</a:t>
            </a:r>
            <a:endParaRPr b="1">
              <a:solidFill>
                <a:schemeClr val="lt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lt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0" marL="457200" rtl="0" algn="just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ourier New"/>
              <a:buChar char="●"/>
            </a:pPr>
            <a:r>
              <a:rPr b="1" lang="es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Crearemos nuestro propio “GIS” utilizando algunas de las funciones de turtle</a:t>
            </a:r>
            <a:endParaRPr b="1">
              <a:solidFill>
                <a:schemeClr val="lt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F99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F99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F99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chemeClr val="dk1"/>
              </a:solidFill>
            </a:endParaRPr>
          </a:p>
        </p:txBody>
      </p:sp>
      <p:sp>
        <p:nvSpPr>
          <p:cNvPr id="153" name="Google Shape;153;p24"/>
          <p:cNvSpPr/>
          <p:nvPr/>
        </p:nvSpPr>
        <p:spPr>
          <a:xfrm flipH="1" rot="10800000">
            <a:off x="0" y="584800"/>
            <a:ext cx="1623600" cy="124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24"/>
          <p:cNvSpPr/>
          <p:nvPr/>
        </p:nvSpPr>
        <p:spPr>
          <a:xfrm flipH="1" rot="10800000">
            <a:off x="7520400" y="584800"/>
            <a:ext cx="1623600" cy="124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5"/>
          <p:cNvSpPr txBox="1"/>
          <p:nvPr>
            <p:ph type="title"/>
          </p:nvPr>
        </p:nvSpPr>
        <p:spPr>
          <a:xfrm>
            <a:off x="357125" y="360850"/>
            <a:ext cx="8520600" cy="572700"/>
          </a:xfrm>
          <a:prstGeom prst="rect">
            <a:avLst/>
          </a:prstGeom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">
                <a:solidFill>
                  <a:srgbClr val="91F664"/>
                </a:solidFill>
                <a:latin typeface="Courier New"/>
                <a:ea typeface="Courier New"/>
                <a:cs typeface="Courier New"/>
                <a:sym typeface="Courier New"/>
              </a:rPr>
              <a:t>Turtle Librería</a:t>
            </a:r>
            <a:endParaRPr b="1">
              <a:solidFill>
                <a:srgbClr val="91F664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91F664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60" name="Google Shape;160;p25"/>
          <p:cNvSpPr txBox="1"/>
          <p:nvPr/>
        </p:nvSpPr>
        <p:spPr>
          <a:xfrm>
            <a:off x="170675" y="9387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595959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595959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b="1" sz="1800">
              <a:solidFill>
                <a:srgbClr val="595959"/>
              </a:solidFill>
            </a:endParaRPr>
          </a:p>
        </p:txBody>
      </p:sp>
      <p:sp>
        <p:nvSpPr>
          <p:cNvPr id="161" name="Google Shape;161;p25"/>
          <p:cNvSpPr txBox="1"/>
          <p:nvPr/>
        </p:nvSpPr>
        <p:spPr>
          <a:xfrm>
            <a:off x="823450" y="938775"/>
            <a:ext cx="7974000" cy="51132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s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Ventana turtle</a:t>
            </a:r>
            <a:endParaRPr b="1">
              <a:solidFill>
                <a:schemeClr val="lt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lt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91F664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s">
                <a:solidFill>
                  <a:srgbClr val="91F664"/>
                </a:solidFill>
                <a:latin typeface="Courier New"/>
                <a:ea typeface="Courier New"/>
                <a:cs typeface="Courier New"/>
                <a:sym typeface="Courier New"/>
              </a:rPr>
              <a:t>from turtle import*                     </a:t>
            </a:r>
            <a:r>
              <a:rPr b="1" lang="es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Ocupar liberia</a:t>
            </a:r>
            <a:endParaRPr b="1">
              <a:solidFill>
                <a:srgbClr val="FF99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91F664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91F664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s">
                <a:solidFill>
                  <a:srgbClr val="91F664"/>
                </a:solidFill>
                <a:latin typeface="Courier New"/>
                <a:ea typeface="Courier New"/>
                <a:cs typeface="Courier New"/>
                <a:sym typeface="Courier New"/>
              </a:rPr>
              <a:t>setup(ancho, largo, x, y)               </a:t>
            </a:r>
            <a:r>
              <a:rPr b="1" lang="es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Tamaño ventana </a:t>
            </a:r>
            <a:r>
              <a:rPr b="1" lang="es">
                <a:solidFill>
                  <a:srgbClr val="91F664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</a:t>
            </a:r>
            <a:endParaRPr b="1">
              <a:solidFill>
                <a:srgbClr val="91F664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91F664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91F664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s">
                <a:solidFill>
                  <a:srgbClr val="91F664"/>
                </a:solidFill>
                <a:latin typeface="Courier New"/>
                <a:ea typeface="Courier New"/>
                <a:cs typeface="Courier New"/>
                <a:sym typeface="Courier New"/>
              </a:rPr>
              <a:t>title(“Titulo Ventana”)                 </a:t>
            </a:r>
            <a:r>
              <a:rPr b="1" lang="es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T</a:t>
            </a:r>
            <a:r>
              <a:rPr b="1" lang="es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itu</a:t>
            </a:r>
            <a:r>
              <a:rPr b="1" lang="es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lo</a:t>
            </a:r>
            <a:endParaRPr b="1">
              <a:solidFill>
                <a:srgbClr val="FF99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91F664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91F664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s">
                <a:solidFill>
                  <a:srgbClr val="91F664"/>
                </a:solidFill>
                <a:latin typeface="Courier New"/>
                <a:ea typeface="Courier New"/>
                <a:cs typeface="Courier New"/>
                <a:sym typeface="Courier New"/>
              </a:rPr>
              <a:t>showturtle()                            </a:t>
            </a:r>
            <a:r>
              <a:rPr b="1" lang="es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Mostrar tortuga</a:t>
            </a:r>
            <a:endParaRPr b="1">
              <a:solidFill>
                <a:srgbClr val="FF99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91F664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91F664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s">
                <a:solidFill>
                  <a:srgbClr val="91F664"/>
                </a:solidFill>
                <a:latin typeface="Courier New"/>
                <a:ea typeface="Courier New"/>
                <a:cs typeface="Courier New"/>
                <a:sym typeface="Courier New"/>
              </a:rPr>
              <a:t>done()                                  </a:t>
            </a:r>
            <a:r>
              <a:rPr b="1" lang="es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Finalizar</a:t>
            </a:r>
            <a:endParaRPr b="1">
              <a:solidFill>
                <a:srgbClr val="FF99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lt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F99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F99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F99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chemeClr val="dk1"/>
              </a:solidFill>
            </a:endParaRPr>
          </a:p>
        </p:txBody>
      </p:sp>
      <p:sp>
        <p:nvSpPr>
          <p:cNvPr id="162" name="Google Shape;162;p25"/>
          <p:cNvSpPr/>
          <p:nvPr/>
        </p:nvSpPr>
        <p:spPr>
          <a:xfrm flipH="1" rot="10800000">
            <a:off x="0" y="584800"/>
            <a:ext cx="1623600" cy="124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25"/>
          <p:cNvSpPr/>
          <p:nvPr/>
        </p:nvSpPr>
        <p:spPr>
          <a:xfrm flipH="1" rot="10800000">
            <a:off x="7520400" y="584800"/>
            <a:ext cx="1623600" cy="124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6"/>
          <p:cNvSpPr txBox="1"/>
          <p:nvPr>
            <p:ph type="title"/>
          </p:nvPr>
        </p:nvSpPr>
        <p:spPr>
          <a:xfrm>
            <a:off x="357125" y="360850"/>
            <a:ext cx="8520600" cy="572700"/>
          </a:xfrm>
          <a:prstGeom prst="rect">
            <a:avLst/>
          </a:prstGeom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">
                <a:solidFill>
                  <a:srgbClr val="91F664"/>
                </a:solidFill>
                <a:latin typeface="Courier New"/>
                <a:ea typeface="Courier New"/>
                <a:cs typeface="Courier New"/>
                <a:sym typeface="Courier New"/>
              </a:rPr>
              <a:t>Turtle Librería</a:t>
            </a:r>
            <a:endParaRPr b="1">
              <a:solidFill>
                <a:srgbClr val="91F664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91F664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69" name="Google Shape;169;p26"/>
          <p:cNvSpPr txBox="1"/>
          <p:nvPr/>
        </p:nvSpPr>
        <p:spPr>
          <a:xfrm>
            <a:off x="823450" y="938775"/>
            <a:ext cx="4143000" cy="36633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s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Comandos de movimientos en turtle</a:t>
            </a:r>
            <a:endParaRPr b="1">
              <a:solidFill>
                <a:srgbClr val="FF99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lt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91F664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s">
                <a:solidFill>
                  <a:srgbClr val="91F664"/>
                </a:solidFill>
                <a:latin typeface="Courier New"/>
                <a:ea typeface="Courier New"/>
                <a:cs typeface="Courier New"/>
                <a:sym typeface="Courier New"/>
              </a:rPr>
              <a:t>forward(distancia)                     </a:t>
            </a:r>
            <a:endParaRPr b="1">
              <a:solidFill>
                <a:srgbClr val="FF99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91F664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91F664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s">
                <a:solidFill>
                  <a:srgbClr val="91F664"/>
                </a:solidFill>
                <a:latin typeface="Courier New"/>
                <a:ea typeface="Courier New"/>
                <a:cs typeface="Courier New"/>
                <a:sym typeface="Courier New"/>
              </a:rPr>
              <a:t>back(distancia)              </a:t>
            </a:r>
            <a:r>
              <a:rPr b="1" lang="es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s">
                <a:solidFill>
                  <a:srgbClr val="91F664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</a:t>
            </a:r>
            <a:endParaRPr b="1">
              <a:solidFill>
                <a:srgbClr val="91F664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91F664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91F664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s">
                <a:solidFill>
                  <a:srgbClr val="91F664"/>
                </a:solidFill>
                <a:latin typeface="Courier New"/>
                <a:ea typeface="Courier New"/>
                <a:cs typeface="Courier New"/>
                <a:sym typeface="Courier New"/>
              </a:rPr>
              <a:t>rigth(angle)                 </a:t>
            </a:r>
            <a:endParaRPr b="1">
              <a:solidFill>
                <a:srgbClr val="FF99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91F664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91F664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s">
                <a:solidFill>
                  <a:srgbClr val="91F664"/>
                </a:solidFill>
                <a:latin typeface="Courier New"/>
                <a:ea typeface="Courier New"/>
                <a:cs typeface="Courier New"/>
                <a:sym typeface="Courier New"/>
              </a:rPr>
              <a:t>left(angle)                           </a:t>
            </a:r>
            <a:endParaRPr b="1">
              <a:solidFill>
                <a:srgbClr val="FF99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F99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F99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chemeClr val="dk1"/>
              </a:solidFill>
            </a:endParaRPr>
          </a:p>
        </p:txBody>
      </p:sp>
      <p:sp>
        <p:nvSpPr>
          <p:cNvPr id="170" name="Google Shape;170;p26"/>
          <p:cNvSpPr/>
          <p:nvPr/>
        </p:nvSpPr>
        <p:spPr>
          <a:xfrm flipH="1" rot="10800000">
            <a:off x="0" y="584800"/>
            <a:ext cx="1623600" cy="124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26"/>
          <p:cNvSpPr/>
          <p:nvPr/>
        </p:nvSpPr>
        <p:spPr>
          <a:xfrm flipH="1" rot="10800000">
            <a:off x="7520400" y="584800"/>
            <a:ext cx="1623600" cy="124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26"/>
          <p:cNvSpPr txBox="1"/>
          <p:nvPr/>
        </p:nvSpPr>
        <p:spPr>
          <a:xfrm>
            <a:off x="4966450" y="1501250"/>
            <a:ext cx="40332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 u="sng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Mover hacia adelante en el sentido que la tortuga apunta</a:t>
            </a:r>
            <a:endParaRPr b="1" u="sng">
              <a:solidFill>
                <a:schemeClr val="lt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73" name="Google Shape;173;p26"/>
          <p:cNvSpPr txBox="1"/>
          <p:nvPr/>
        </p:nvSpPr>
        <p:spPr>
          <a:xfrm>
            <a:off x="4966450" y="2116850"/>
            <a:ext cx="40332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 u="sng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Mover hacia atrás en el sentido opuesto a la que apunta la tortuga apunta</a:t>
            </a:r>
            <a:endParaRPr b="1" u="sng">
              <a:solidFill>
                <a:schemeClr val="lt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74" name="Google Shape;174;p26"/>
          <p:cNvSpPr txBox="1"/>
          <p:nvPr/>
        </p:nvSpPr>
        <p:spPr>
          <a:xfrm>
            <a:off x="4966450" y="2908500"/>
            <a:ext cx="40332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 u="sng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Gira la tortuga hacia la derecha en la magnitud de los ángulos definidos</a:t>
            </a:r>
            <a:endParaRPr b="1" u="sng">
              <a:solidFill>
                <a:schemeClr val="lt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75" name="Google Shape;175;p26"/>
          <p:cNvSpPr txBox="1"/>
          <p:nvPr/>
        </p:nvSpPr>
        <p:spPr>
          <a:xfrm>
            <a:off x="4966450" y="3524100"/>
            <a:ext cx="40332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 u="sng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Gira la tortuga hacia la izquierda en la magnitud de los ángulos definidos</a:t>
            </a:r>
            <a:endParaRPr b="1" u="sng">
              <a:solidFill>
                <a:schemeClr val="lt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7"/>
          <p:cNvSpPr txBox="1"/>
          <p:nvPr>
            <p:ph type="title"/>
          </p:nvPr>
        </p:nvSpPr>
        <p:spPr>
          <a:xfrm>
            <a:off x="357125" y="360850"/>
            <a:ext cx="8520600" cy="572700"/>
          </a:xfrm>
          <a:prstGeom prst="rect">
            <a:avLst/>
          </a:prstGeom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">
                <a:solidFill>
                  <a:srgbClr val="91F664"/>
                </a:solidFill>
                <a:latin typeface="Courier New"/>
                <a:ea typeface="Courier New"/>
                <a:cs typeface="Courier New"/>
                <a:sym typeface="Courier New"/>
              </a:rPr>
              <a:t>Turtle Librería</a:t>
            </a:r>
            <a:endParaRPr b="1">
              <a:solidFill>
                <a:srgbClr val="91F664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91F664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81" name="Google Shape;181;p27"/>
          <p:cNvSpPr txBox="1"/>
          <p:nvPr/>
        </p:nvSpPr>
        <p:spPr>
          <a:xfrm>
            <a:off x="823450" y="938775"/>
            <a:ext cx="4143000" cy="36633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s">
                <a:solidFill>
                  <a:srgbClr val="91F664"/>
                </a:solidFill>
                <a:latin typeface="Courier New"/>
                <a:ea typeface="Courier New"/>
                <a:cs typeface="Courier New"/>
                <a:sym typeface="Courier New"/>
              </a:rPr>
              <a:t>Comandos de movimientos en turtle</a:t>
            </a:r>
            <a:endParaRPr b="1">
              <a:solidFill>
                <a:srgbClr val="91F664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lt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91F664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s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goto(x,y)</a:t>
            </a:r>
            <a:endParaRPr b="1">
              <a:solidFill>
                <a:srgbClr val="FF99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F99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F99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s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up()</a:t>
            </a:r>
            <a:endParaRPr b="1">
              <a:solidFill>
                <a:srgbClr val="FF99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F99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F99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s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down()</a:t>
            </a:r>
            <a:endParaRPr b="1">
              <a:solidFill>
                <a:srgbClr val="FF99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F99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F99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s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dot(size)</a:t>
            </a:r>
            <a:endParaRPr b="1">
              <a:solidFill>
                <a:srgbClr val="FF99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F99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F99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chemeClr val="dk1"/>
              </a:solidFill>
            </a:endParaRPr>
          </a:p>
        </p:txBody>
      </p:sp>
      <p:sp>
        <p:nvSpPr>
          <p:cNvPr id="182" name="Google Shape;182;p27"/>
          <p:cNvSpPr/>
          <p:nvPr/>
        </p:nvSpPr>
        <p:spPr>
          <a:xfrm flipH="1" rot="10800000">
            <a:off x="0" y="584800"/>
            <a:ext cx="1623600" cy="124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27"/>
          <p:cNvSpPr/>
          <p:nvPr/>
        </p:nvSpPr>
        <p:spPr>
          <a:xfrm flipH="1" rot="10800000">
            <a:off x="7520400" y="584800"/>
            <a:ext cx="1623600" cy="124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27"/>
          <p:cNvSpPr txBox="1"/>
          <p:nvPr/>
        </p:nvSpPr>
        <p:spPr>
          <a:xfrm>
            <a:off x="4423025" y="1514475"/>
            <a:ext cx="40332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 u="sng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Mover hacia un puntos de coordenadas x e y</a:t>
            </a:r>
            <a:endParaRPr b="1" u="sng">
              <a:solidFill>
                <a:schemeClr val="lt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85" name="Google Shape;185;p27"/>
          <p:cNvSpPr txBox="1"/>
          <p:nvPr/>
        </p:nvSpPr>
        <p:spPr>
          <a:xfrm>
            <a:off x="4423025" y="2287475"/>
            <a:ext cx="4033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 u="sng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Permite moverse sin dibujar </a:t>
            </a:r>
            <a:endParaRPr b="1" u="sng">
              <a:solidFill>
                <a:schemeClr val="lt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86" name="Google Shape;186;p27"/>
          <p:cNvSpPr txBox="1"/>
          <p:nvPr/>
        </p:nvSpPr>
        <p:spPr>
          <a:xfrm>
            <a:off x="4423025" y="2845063"/>
            <a:ext cx="4033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 u="sng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Permite dibujar mientras se mueve</a:t>
            </a:r>
            <a:endParaRPr b="1" u="sng">
              <a:solidFill>
                <a:schemeClr val="lt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87" name="Google Shape;187;p27"/>
          <p:cNvSpPr txBox="1"/>
          <p:nvPr/>
        </p:nvSpPr>
        <p:spPr>
          <a:xfrm>
            <a:off x="4423025" y="3402675"/>
            <a:ext cx="38934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 u="sng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Dibuja un punto circular con diámetro size(</a:t>
            </a:r>
            <a:r>
              <a:rPr lang="es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s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&gt;=1 and Colorstring)</a:t>
            </a:r>
            <a:endParaRPr b="1" u="sng">
              <a:solidFill>
                <a:schemeClr val="lt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28"/>
          <p:cNvSpPr txBox="1"/>
          <p:nvPr>
            <p:ph type="title"/>
          </p:nvPr>
        </p:nvSpPr>
        <p:spPr>
          <a:xfrm>
            <a:off x="357125" y="360850"/>
            <a:ext cx="8520600" cy="572700"/>
          </a:xfrm>
          <a:prstGeom prst="rect">
            <a:avLst/>
          </a:prstGeom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">
                <a:solidFill>
                  <a:srgbClr val="91F664"/>
                </a:solidFill>
                <a:latin typeface="Courier New"/>
                <a:ea typeface="Courier New"/>
                <a:cs typeface="Courier New"/>
                <a:sym typeface="Courier New"/>
              </a:rPr>
              <a:t>Turtle Librería</a:t>
            </a:r>
            <a:endParaRPr b="1">
              <a:solidFill>
                <a:srgbClr val="91F664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91F664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93" name="Google Shape;193;p28"/>
          <p:cNvSpPr txBox="1"/>
          <p:nvPr/>
        </p:nvSpPr>
        <p:spPr>
          <a:xfrm>
            <a:off x="823450" y="938775"/>
            <a:ext cx="8187000" cy="19101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s">
                <a:solidFill>
                  <a:srgbClr val="91F664"/>
                </a:solidFill>
                <a:latin typeface="Courier New"/>
                <a:ea typeface="Courier New"/>
                <a:cs typeface="Courier New"/>
                <a:sym typeface="Courier New"/>
              </a:rPr>
              <a:t>Escribir en turtle</a:t>
            </a:r>
            <a:endParaRPr b="1">
              <a:solidFill>
                <a:srgbClr val="91F664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lt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91F664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write(arg, move=False, aling= “left”, font=(“Arial”, 8, “normal”))</a:t>
            </a:r>
            <a:endParaRPr b="1">
              <a:solidFill>
                <a:srgbClr val="FF99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F99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F99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chemeClr val="dk1"/>
              </a:solidFill>
            </a:endParaRPr>
          </a:p>
        </p:txBody>
      </p:sp>
      <p:sp>
        <p:nvSpPr>
          <p:cNvPr id="194" name="Google Shape;194;p28"/>
          <p:cNvSpPr/>
          <p:nvPr/>
        </p:nvSpPr>
        <p:spPr>
          <a:xfrm flipH="1" rot="10800000">
            <a:off x="0" y="584800"/>
            <a:ext cx="1623600" cy="124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Google Shape;195;p28"/>
          <p:cNvSpPr/>
          <p:nvPr/>
        </p:nvSpPr>
        <p:spPr>
          <a:xfrm flipH="1" rot="10800000">
            <a:off x="7520400" y="584800"/>
            <a:ext cx="1623600" cy="124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9"/>
          <p:cNvSpPr txBox="1"/>
          <p:nvPr>
            <p:ph type="title"/>
          </p:nvPr>
        </p:nvSpPr>
        <p:spPr>
          <a:xfrm>
            <a:off x="357125" y="360850"/>
            <a:ext cx="8520600" cy="572700"/>
          </a:xfrm>
          <a:prstGeom prst="rect">
            <a:avLst/>
          </a:prstGeom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">
                <a:solidFill>
                  <a:srgbClr val="91F664"/>
                </a:solidFill>
                <a:latin typeface="Courier New"/>
                <a:ea typeface="Courier New"/>
                <a:cs typeface="Courier New"/>
                <a:sym typeface="Courier New"/>
              </a:rPr>
              <a:t>Simple GIS </a:t>
            </a:r>
            <a:endParaRPr b="1">
              <a:solidFill>
                <a:srgbClr val="91F664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91F664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01" name="Google Shape;201;p29"/>
          <p:cNvSpPr/>
          <p:nvPr/>
        </p:nvSpPr>
        <p:spPr>
          <a:xfrm flipH="1" rot="10800000">
            <a:off x="0" y="584800"/>
            <a:ext cx="1623600" cy="124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p29"/>
          <p:cNvSpPr/>
          <p:nvPr/>
        </p:nvSpPr>
        <p:spPr>
          <a:xfrm flipH="1" rot="10800000">
            <a:off x="7520400" y="584800"/>
            <a:ext cx="1623600" cy="124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/>
        </p:nvSpPr>
        <p:spPr>
          <a:xfrm>
            <a:off x="530775" y="379125"/>
            <a:ext cx="8075400" cy="526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2200">
                <a:solidFill>
                  <a:srgbClr val="91F664"/>
                </a:solidFill>
                <a:latin typeface="Courier New"/>
                <a:ea typeface="Courier New"/>
                <a:cs typeface="Courier New"/>
                <a:sym typeface="Courier New"/>
              </a:rPr>
              <a:t>OBJETIVOS GENERALES</a:t>
            </a:r>
            <a:endParaRPr b="1" sz="2200">
              <a:solidFill>
                <a:srgbClr val="91F664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-317500" lvl="0" marL="457200" rtl="0" algn="just">
              <a:spcBef>
                <a:spcPts val="0"/>
              </a:spcBef>
              <a:spcAft>
                <a:spcPts val="0"/>
              </a:spcAft>
              <a:buClr>
                <a:srgbClr val="91F664"/>
              </a:buClr>
              <a:buSzPts val="1400"/>
              <a:buFont typeface="Courier New"/>
              <a:buChar char="●"/>
            </a:pPr>
            <a:r>
              <a:rPr b="1" lang="es">
                <a:solidFill>
                  <a:srgbClr val="91F664"/>
                </a:solidFill>
                <a:latin typeface="Courier New"/>
                <a:ea typeface="Courier New"/>
                <a:cs typeface="Courier New"/>
                <a:sym typeface="Courier New"/>
              </a:rPr>
              <a:t>Aprender el lenguaje de programación Básico de Python + Turtle “SimpleGis”</a:t>
            </a:r>
            <a:endParaRPr b="1">
              <a:solidFill>
                <a:srgbClr val="91F664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9144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F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F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0" marL="457200" rtl="0" algn="just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ourier New"/>
              <a:buChar char="●"/>
            </a:pPr>
            <a:r>
              <a:rPr b="1" lang="es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Aprender sobre los diferentes tipos de archivos con los que trabajaremos </a:t>
            </a:r>
            <a:endParaRPr b="1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lt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9144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0" marL="457200" rtl="0" algn="just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ourier New"/>
              <a:buChar char="●"/>
            </a:pPr>
            <a:r>
              <a:rPr b="1" lang="es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Conocer las Bibliotecas Principales Pandas, Matplotlb, Numpy.</a:t>
            </a:r>
            <a:endParaRPr b="1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lt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0" marL="457200" rtl="0" algn="just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ourier New"/>
              <a:buChar char="●"/>
            </a:pPr>
            <a:r>
              <a:rPr b="1" lang="es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Mediante Jupyter realizar un análisis geoespacial  con datos estructurados y ubicación</a:t>
            </a:r>
            <a:endParaRPr b="1">
              <a:solidFill>
                <a:schemeClr val="lt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s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geométrica con atributos determinados(SHP) .</a:t>
            </a:r>
            <a:endParaRPr b="1">
              <a:solidFill>
                <a:schemeClr val="lt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4572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27432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66" name="Google Shape;66;p14"/>
          <p:cNvSpPr/>
          <p:nvPr/>
        </p:nvSpPr>
        <p:spPr>
          <a:xfrm flipH="1" rot="10800000">
            <a:off x="0" y="584800"/>
            <a:ext cx="2838600" cy="124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4"/>
          <p:cNvSpPr/>
          <p:nvPr/>
        </p:nvSpPr>
        <p:spPr>
          <a:xfrm flipH="1" rot="10800000">
            <a:off x="6305400" y="584800"/>
            <a:ext cx="2838600" cy="124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/>
          <p:nvPr/>
        </p:nvSpPr>
        <p:spPr>
          <a:xfrm>
            <a:off x="530775" y="379125"/>
            <a:ext cx="8075400" cy="432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2200">
                <a:solidFill>
                  <a:srgbClr val="91F664"/>
                </a:solidFill>
                <a:latin typeface="Courier New"/>
                <a:ea typeface="Courier New"/>
                <a:cs typeface="Courier New"/>
                <a:sym typeface="Courier New"/>
              </a:rPr>
              <a:t>FUNCIONES</a:t>
            </a:r>
            <a:endParaRPr b="1" sz="2200">
              <a:solidFill>
                <a:srgbClr val="91F664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lt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ourier New"/>
              <a:buChar char="●"/>
            </a:pPr>
            <a:r>
              <a:rPr lang="es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Módulo </a:t>
            </a:r>
            <a:endParaRPr>
              <a:solidFill>
                <a:schemeClr val="lt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ourier New"/>
              <a:buChar char="●"/>
            </a:pPr>
            <a:r>
              <a:rPr lang="es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import</a:t>
            </a:r>
            <a:endParaRPr>
              <a:solidFill>
                <a:schemeClr val="lt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ourier New"/>
              <a:buChar char="●"/>
            </a:pPr>
            <a:r>
              <a:rPr lang="es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Valores Booleanos</a:t>
            </a:r>
            <a:endParaRPr>
              <a:solidFill>
                <a:schemeClr val="lt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ourier New"/>
              <a:buChar char="●"/>
            </a:pPr>
            <a:r>
              <a:rPr lang="es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assert</a:t>
            </a:r>
            <a:endParaRPr>
              <a:solidFill>
                <a:schemeClr val="lt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ourier New"/>
              <a:buChar char="●"/>
            </a:pPr>
            <a:r>
              <a:rPr lang="es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if elif</a:t>
            </a:r>
            <a:endParaRPr>
              <a:solidFill>
                <a:schemeClr val="lt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1400"/>
              <a:buFont typeface="Courier New"/>
              <a:buChar char="●"/>
            </a:pPr>
            <a:r>
              <a:rPr lang="es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list()  append / Variables </a:t>
            </a:r>
            <a:endParaRPr b="1">
              <a:solidFill>
                <a:srgbClr val="FF99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1400"/>
              <a:buFont typeface="Courier New"/>
              <a:buChar char="●"/>
            </a:pPr>
            <a:r>
              <a:rPr lang="es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lambda</a:t>
            </a:r>
            <a:endParaRPr>
              <a:solidFill>
                <a:srgbClr val="FF99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1400"/>
              <a:buFont typeface="Courier New"/>
              <a:buChar char="●"/>
            </a:pPr>
            <a:r>
              <a:rPr lang="es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range</a:t>
            </a:r>
            <a:endParaRPr>
              <a:solidFill>
                <a:srgbClr val="FF99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1400"/>
              <a:buFont typeface="Courier New"/>
              <a:buChar char="●"/>
            </a:pPr>
            <a:r>
              <a:rPr lang="es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for in</a:t>
            </a:r>
            <a:endParaRPr>
              <a:solidFill>
                <a:srgbClr val="FF99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1400"/>
              <a:buFont typeface="Courier New"/>
              <a:buChar char="●"/>
            </a:pPr>
            <a:r>
              <a:rPr lang="es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for in range</a:t>
            </a:r>
            <a:endParaRPr>
              <a:solidFill>
                <a:srgbClr val="FF99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1400"/>
              <a:buFont typeface="Courier New"/>
              <a:buChar char="●"/>
            </a:pPr>
            <a:r>
              <a:rPr lang="es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If not</a:t>
            </a:r>
            <a:endParaRPr>
              <a:solidFill>
                <a:srgbClr val="FF99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1400"/>
              <a:buFont typeface="Courier New"/>
              <a:buChar char="●"/>
            </a:pPr>
            <a:r>
              <a:rPr lang="es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max min</a:t>
            </a:r>
            <a:endParaRPr>
              <a:solidFill>
                <a:srgbClr val="FF99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1400"/>
              <a:buFont typeface="Courier New"/>
              <a:buChar char="●"/>
            </a:pPr>
            <a:r>
              <a:rPr lang="es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Turtle Librería </a:t>
            </a:r>
            <a:endParaRPr b="1">
              <a:solidFill>
                <a:srgbClr val="FF99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2743200" rtl="0" algn="just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73" name="Google Shape;73;p15"/>
          <p:cNvSpPr/>
          <p:nvPr/>
        </p:nvSpPr>
        <p:spPr>
          <a:xfrm flipH="1" rot="10800000">
            <a:off x="0" y="584800"/>
            <a:ext cx="2838600" cy="124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5"/>
          <p:cNvSpPr/>
          <p:nvPr/>
        </p:nvSpPr>
        <p:spPr>
          <a:xfrm flipH="1" rot="10800000">
            <a:off x="6305400" y="584800"/>
            <a:ext cx="2838600" cy="124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/>
          <p:nvPr>
            <p:ph type="title"/>
          </p:nvPr>
        </p:nvSpPr>
        <p:spPr>
          <a:xfrm>
            <a:off x="357125" y="360850"/>
            <a:ext cx="8520600" cy="572700"/>
          </a:xfrm>
          <a:prstGeom prst="rect">
            <a:avLst/>
          </a:prstGeom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">
                <a:solidFill>
                  <a:srgbClr val="91F664"/>
                </a:solidFill>
                <a:latin typeface="Courier New"/>
                <a:ea typeface="Courier New"/>
                <a:cs typeface="Courier New"/>
                <a:sym typeface="Courier New"/>
              </a:rPr>
              <a:t>Lenguaje Programacion Python</a:t>
            </a:r>
            <a:endParaRPr b="1">
              <a:solidFill>
                <a:srgbClr val="91F664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80" name="Google Shape;80;p16"/>
          <p:cNvSpPr txBox="1"/>
          <p:nvPr/>
        </p:nvSpPr>
        <p:spPr>
          <a:xfrm>
            <a:off x="170675" y="9387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595959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595959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b="1" sz="1800">
              <a:solidFill>
                <a:srgbClr val="595959"/>
              </a:solidFill>
            </a:endParaRPr>
          </a:p>
        </p:txBody>
      </p:sp>
      <p:sp>
        <p:nvSpPr>
          <p:cNvPr id="81" name="Google Shape;81;p16"/>
          <p:cNvSpPr txBox="1"/>
          <p:nvPr/>
        </p:nvSpPr>
        <p:spPr>
          <a:xfrm>
            <a:off x="823450" y="938775"/>
            <a:ext cx="7974000" cy="49872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600">
                <a:solidFill>
                  <a:srgbClr val="91F664"/>
                </a:solidFill>
                <a:latin typeface="Courier New"/>
                <a:ea typeface="Courier New"/>
                <a:cs typeface="Courier New"/>
                <a:sym typeface="Courier New"/>
              </a:rPr>
              <a:t>Asignar nombre a una </a:t>
            </a:r>
            <a:r>
              <a:rPr b="1" lang="es" sz="1600">
                <a:solidFill>
                  <a:srgbClr val="91F664"/>
                </a:solidFill>
                <a:latin typeface="Courier New"/>
                <a:ea typeface="Courier New"/>
                <a:cs typeface="Courier New"/>
                <a:sym typeface="Courier New"/>
              </a:rPr>
              <a:t>posición</a:t>
            </a:r>
            <a:r>
              <a:rPr b="1" lang="es" sz="1600">
                <a:solidFill>
                  <a:srgbClr val="91F664"/>
                </a:solidFill>
                <a:latin typeface="Courier New"/>
                <a:ea typeface="Courier New"/>
                <a:cs typeface="Courier New"/>
                <a:sym typeface="Courier New"/>
              </a:rPr>
              <a:t> dentro de una lista </a:t>
            </a:r>
            <a:endParaRPr b="1" sz="1600">
              <a:solidFill>
                <a:srgbClr val="91F664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rgbClr val="91F664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lista_nombre_edad_fruta= [“JUAN”, 22, “Platano”]</a:t>
            </a:r>
            <a:endParaRPr b="1">
              <a:solidFill>
                <a:srgbClr val="FF99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F99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lista_nombre_edad_fruta[0]</a:t>
            </a:r>
            <a:endParaRPr b="1">
              <a:solidFill>
                <a:srgbClr val="FF99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F99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NOMBRE= 0</a:t>
            </a:r>
            <a:endParaRPr b="1">
              <a:solidFill>
                <a:srgbClr val="FF99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F99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lista_nombre_edad_fruta[NOMBRE]</a:t>
            </a:r>
            <a:endParaRPr b="1">
              <a:solidFill>
                <a:srgbClr val="FF99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" sz="1600">
                <a:solidFill>
                  <a:srgbClr val="91F664"/>
                </a:solidFill>
                <a:latin typeface="Courier New"/>
                <a:ea typeface="Courier New"/>
                <a:cs typeface="Courier New"/>
                <a:sym typeface="Courier New"/>
              </a:rPr>
              <a:t>Agregar un elemento a una lista</a:t>
            </a:r>
            <a:endParaRPr b="1" sz="1600">
              <a:solidFill>
                <a:srgbClr val="91F664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lista_nombre_edad_comuna=[]</a:t>
            </a:r>
            <a:endParaRPr b="1">
              <a:solidFill>
                <a:srgbClr val="FF99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>
              <a:solidFill>
                <a:srgbClr val="FF99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lista_nombre_edad_comuna.append([])</a:t>
            </a:r>
            <a:endParaRPr b="1">
              <a:solidFill>
                <a:srgbClr val="FF99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lista_nombre_edad_comuna.append([])</a:t>
            </a:r>
            <a:endParaRPr b="1">
              <a:solidFill>
                <a:srgbClr val="FF99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>
              <a:solidFill>
                <a:srgbClr val="FF99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6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endParaRPr b="1" sz="16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chemeClr val="dk1"/>
              </a:solidFill>
            </a:endParaRPr>
          </a:p>
        </p:txBody>
      </p:sp>
      <p:sp>
        <p:nvSpPr>
          <p:cNvPr id="82" name="Google Shape;82;p16"/>
          <p:cNvSpPr/>
          <p:nvPr/>
        </p:nvSpPr>
        <p:spPr>
          <a:xfrm flipH="1" rot="10800000">
            <a:off x="0" y="584800"/>
            <a:ext cx="1623600" cy="124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16"/>
          <p:cNvSpPr/>
          <p:nvPr/>
        </p:nvSpPr>
        <p:spPr>
          <a:xfrm flipH="1" rot="10800000">
            <a:off x="7520400" y="584800"/>
            <a:ext cx="1623600" cy="124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7"/>
          <p:cNvSpPr txBox="1"/>
          <p:nvPr>
            <p:ph type="title"/>
          </p:nvPr>
        </p:nvSpPr>
        <p:spPr>
          <a:xfrm>
            <a:off x="357125" y="360850"/>
            <a:ext cx="8520600" cy="572700"/>
          </a:xfrm>
          <a:prstGeom prst="rect">
            <a:avLst/>
          </a:prstGeom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">
                <a:solidFill>
                  <a:srgbClr val="91F664"/>
                </a:solidFill>
                <a:latin typeface="Courier New"/>
                <a:ea typeface="Courier New"/>
                <a:cs typeface="Courier New"/>
                <a:sym typeface="Courier New"/>
              </a:rPr>
              <a:t>Lenguaje Programacion Python</a:t>
            </a:r>
            <a:endParaRPr b="1">
              <a:solidFill>
                <a:srgbClr val="91F664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89" name="Google Shape;89;p17"/>
          <p:cNvSpPr txBox="1"/>
          <p:nvPr/>
        </p:nvSpPr>
        <p:spPr>
          <a:xfrm>
            <a:off x="170675" y="9387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595959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595959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b="1" sz="1800">
              <a:solidFill>
                <a:srgbClr val="595959"/>
              </a:solidFill>
            </a:endParaRPr>
          </a:p>
        </p:txBody>
      </p:sp>
      <p:sp>
        <p:nvSpPr>
          <p:cNvPr id="90" name="Google Shape;90;p17"/>
          <p:cNvSpPr txBox="1"/>
          <p:nvPr/>
        </p:nvSpPr>
        <p:spPr>
          <a:xfrm>
            <a:off x="823450" y="938775"/>
            <a:ext cx="7974000" cy="35403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600">
                <a:solidFill>
                  <a:srgbClr val="91F664"/>
                </a:solidFill>
                <a:latin typeface="Courier New"/>
                <a:ea typeface="Courier New"/>
                <a:cs typeface="Courier New"/>
                <a:sym typeface="Courier New"/>
              </a:rPr>
              <a:t>lambda funciones </a:t>
            </a:r>
            <a:r>
              <a:rPr b="1" lang="es" sz="1600">
                <a:solidFill>
                  <a:srgbClr val="91F664"/>
                </a:solidFill>
                <a:latin typeface="Courier New"/>
                <a:ea typeface="Courier New"/>
                <a:cs typeface="Courier New"/>
                <a:sym typeface="Courier New"/>
              </a:rPr>
              <a:t>anónimas</a:t>
            </a:r>
            <a:endParaRPr b="1" sz="1600">
              <a:solidFill>
                <a:srgbClr val="91F664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rgbClr val="91F664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Expresiones simples y de carácter único</a:t>
            </a:r>
            <a:endParaRPr>
              <a:solidFill>
                <a:schemeClr val="lt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Funciones pequeñas</a:t>
            </a:r>
            <a:endParaRPr b="1">
              <a:solidFill>
                <a:schemeClr val="lt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sintaxis de la función</a:t>
            </a:r>
            <a:endParaRPr b="1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F99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>
                <a:solidFill>
                  <a:srgbClr val="91F664"/>
                </a:solidFill>
                <a:latin typeface="Courier New"/>
                <a:ea typeface="Courier New"/>
                <a:cs typeface="Courier New"/>
                <a:sym typeface="Courier New"/>
              </a:rPr>
              <a:t>nombre =  lambda argumentos: expresión</a:t>
            </a:r>
            <a:endParaRPr b="1">
              <a:solidFill>
                <a:srgbClr val="91F664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>
              <a:solidFill>
                <a:srgbClr val="FF99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a= lambda x: x**2 </a:t>
            </a:r>
            <a:endParaRPr b="1">
              <a:solidFill>
                <a:srgbClr val="FF99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b= lambda x,y: x+y</a:t>
            </a:r>
            <a:endParaRPr b="1">
              <a:solidFill>
                <a:srgbClr val="FF99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F99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chemeClr val="dk1"/>
              </a:solidFill>
            </a:endParaRPr>
          </a:p>
        </p:txBody>
      </p:sp>
      <p:sp>
        <p:nvSpPr>
          <p:cNvPr id="91" name="Google Shape;91;p17"/>
          <p:cNvSpPr/>
          <p:nvPr/>
        </p:nvSpPr>
        <p:spPr>
          <a:xfrm flipH="1" rot="10800000">
            <a:off x="0" y="584800"/>
            <a:ext cx="1623600" cy="124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7"/>
          <p:cNvSpPr/>
          <p:nvPr/>
        </p:nvSpPr>
        <p:spPr>
          <a:xfrm flipH="1" rot="10800000">
            <a:off x="7520400" y="584800"/>
            <a:ext cx="1623600" cy="124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8"/>
          <p:cNvSpPr txBox="1"/>
          <p:nvPr>
            <p:ph type="title"/>
          </p:nvPr>
        </p:nvSpPr>
        <p:spPr>
          <a:xfrm>
            <a:off x="357125" y="360850"/>
            <a:ext cx="8520600" cy="572700"/>
          </a:xfrm>
          <a:prstGeom prst="rect">
            <a:avLst/>
          </a:prstGeom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">
                <a:solidFill>
                  <a:srgbClr val="91F664"/>
                </a:solidFill>
                <a:latin typeface="Courier New"/>
                <a:ea typeface="Courier New"/>
                <a:cs typeface="Courier New"/>
                <a:sym typeface="Courier New"/>
              </a:rPr>
              <a:t>Lenguaje Programacion Python</a:t>
            </a:r>
            <a:endParaRPr b="1">
              <a:solidFill>
                <a:srgbClr val="91F664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98" name="Google Shape;98;p18"/>
          <p:cNvSpPr txBox="1"/>
          <p:nvPr/>
        </p:nvSpPr>
        <p:spPr>
          <a:xfrm>
            <a:off x="170675" y="9387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595959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595959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b="1" sz="1800">
              <a:solidFill>
                <a:srgbClr val="595959"/>
              </a:solidFill>
            </a:endParaRPr>
          </a:p>
        </p:txBody>
      </p:sp>
      <p:sp>
        <p:nvSpPr>
          <p:cNvPr id="99" name="Google Shape;99;p18"/>
          <p:cNvSpPr txBox="1"/>
          <p:nvPr/>
        </p:nvSpPr>
        <p:spPr>
          <a:xfrm>
            <a:off x="823450" y="938775"/>
            <a:ext cx="7974000" cy="36372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600">
                <a:solidFill>
                  <a:srgbClr val="91F664"/>
                </a:solidFill>
                <a:latin typeface="Courier New"/>
                <a:ea typeface="Courier New"/>
                <a:cs typeface="Courier New"/>
                <a:sym typeface="Courier New"/>
              </a:rPr>
              <a:t>Range </a:t>
            </a:r>
            <a:r>
              <a:rPr b="1" lang="es" sz="1600">
                <a:solidFill>
                  <a:srgbClr val="91F664"/>
                </a:solidFill>
                <a:latin typeface="Courier New"/>
                <a:ea typeface="Courier New"/>
                <a:cs typeface="Courier New"/>
                <a:sym typeface="Courier New"/>
              </a:rPr>
              <a:t>funciones </a:t>
            </a:r>
            <a:endParaRPr b="1" sz="1600">
              <a:solidFill>
                <a:srgbClr val="91F664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rgbClr val="91F664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Retorna una Lista de python que contiene una sucesión de números enteros.</a:t>
            </a:r>
            <a:endParaRPr>
              <a:solidFill>
                <a:schemeClr val="lt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F99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>
                <a:solidFill>
                  <a:srgbClr val="91F664"/>
                </a:solidFill>
                <a:latin typeface="Courier New"/>
                <a:ea typeface="Courier New"/>
                <a:cs typeface="Courier New"/>
                <a:sym typeface="Courier New"/>
              </a:rPr>
              <a:t>range(n) </a:t>
            </a:r>
            <a:endParaRPr b="1">
              <a:solidFill>
                <a:srgbClr val="91F664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91F664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range(stop):</a:t>
            </a:r>
            <a:endParaRPr b="1">
              <a:solidFill>
                <a:srgbClr val="FF99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s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range(start, stop):</a:t>
            </a:r>
            <a:endParaRPr b="1">
              <a:solidFill>
                <a:srgbClr val="FF99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s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range(start, stop, step):</a:t>
            </a:r>
            <a:endParaRPr b="1">
              <a:solidFill>
                <a:srgbClr val="FF99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F99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chemeClr val="dk1"/>
              </a:solidFill>
            </a:endParaRPr>
          </a:p>
        </p:txBody>
      </p:sp>
      <p:sp>
        <p:nvSpPr>
          <p:cNvPr id="100" name="Google Shape;100;p18"/>
          <p:cNvSpPr/>
          <p:nvPr/>
        </p:nvSpPr>
        <p:spPr>
          <a:xfrm flipH="1" rot="10800000">
            <a:off x="0" y="584800"/>
            <a:ext cx="1623600" cy="124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18"/>
          <p:cNvSpPr/>
          <p:nvPr/>
        </p:nvSpPr>
        <p:spPr>
          <a:xfrm flipH="1" rot="10800000">
            <a:off x="7520400" y="584800"/>
            <a:ext cx="1623600" cy="124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9"/>
          <p:cNvSpPr txBox="1"/>
          <p:nvPr>
            <p:ph type="title"/>
          </p:nvPr>
        </p:nvSpPr>
        <p:spPr>
          <a:xfrm>
            <a:off x="357125" y="360850"/>
            <a:ext cx="8520600" cy="572700"/>
          </a:xfrm>
          <a:prstGeom prst="rect">
            <a:avLst/>
          </a:prstGeom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">
                <a:solidFill>
                  <a:srgbClr val="91F664"/>
                </a:solidFill>
                <a:latin typeface="Courier New"/>
                <a:ea typeface="Courier New"/>
                <a:cs typeface="Courier New"/>
                <a:sym typeface="Courier New"/>
              </a:rPr>
              <a:t>Lenguaje Programacion Python</a:t>
            </a:r>
            <a:endParaRPr b="1">
              <a:solidFill>
                <a:srgbClr val="91F664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07" name="Google Shape;107;p19"/>
          <p:cNvSpPr txBox="1"/>
          <p:nvPr/>
        </p:nvSpPr>
        <p:spPr>
          <a:xfrm>
            <a:off x="170675" y="9387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595959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595959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b="1" sz="1800">
              <a:solidFill>
                <a:srgbClr val="595959"/>
              </a:solidFill>
            </a:endParaRPr>
          </a:p>
        </p:txBody>
      </p:sp>
      <p:sp>
        <p:nvSpPr>
          <p:cNvPr id="108" name="Google Shape;108;p19"/>
          <p:cNvSpPr txBox="1"/>
          <p:nvPr/>
        </p:nvSpPr>
        <p:spPr>
          <a:xfrm>
            <a:off x="823450" y="938775"/>
            <a:ext cx="7974000" cy="35463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>
                <a:solidFill>
                  <a:srgbClr val="91F664"/>
                </a:solidFill>
                <a:latin typeface="Courier New"/>
                <a:ea typeface="Courier New"/>
                <a:cs typeface="Courier New"/>
                <a:sym typeface="Courier New"/>
              </a:rPr>
              <a:t>For in Iterar sobre estructura</a:t>
            </a:r>
            <a:r>
              <a:rPr b="1" lang="es">
                <a:solidFill>
                  <a:srgbClr val="91F664"/>
                </a:solidFill>
                <a:latin typeface="Courier New"/>
                <a:ea typeface="Courier New"/>
                <a:cs typeface="Courier New"/>
                <a:sym typeface="Courier New"/>
              </a:rPr>
              <a:t> indexa</a:t>
            </a:r>
            <a:endParaRPr b="1">
              <a:solidFill>
                <a:srgbClr val="91F664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91F664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Se define un bucle como un bloque de instrucciones que se repiten de acuerdo a ciertas condiciones definidas por una variable(identificador)</a:t>
            </a:r>
            <a:endParaRPr>
              <a:solidFill>
                <a:schemeClr val="lt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for valor in lista:</a:t>
            </a:r>
            <a:endParaRPr b="1">
              <a:solidFill>
                <a:srgbClr val="FF99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s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	#instrucciones</a:t>
            </a:r>
            <a:endParaRPr b="1">
              <a:solidFill>
                <a:srgbClr val="FF99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s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    print (valor)</a:t>
            </a:r>
            <a:endParaRPr b="1">
              <a:solidFill>
                <a:srgbClr val="FF99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F99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F99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chemeClr val="dk1"/>
              </a:solidFill>
            </a:endParaRPr>
          </a:p>
        </p:txBody>
      </p:sp>
      <p:sp>
        <p:nvSpPr>
          <p:cNvPr id="109" name="Google Shape;109;p19"/>
          <p:cNvSpPr/>
          <p:nvPr/>
        </p:nvSpPr>
        <p:spPr>
          <a:xfrm flipH="1" rot="10800000">
            <a:off x="0" y="584800"/>
            <a:ext cx="1623600" cy="124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19"/>
          <p:cNvSpPr/>
          <p:nvPr/>
        </p:nvSpPr>
        <p:spPr>
          <a:xfrm flipH="1" rot="10800000">
            <a:off x="7520400" y="584800"/>
            <a:ext cx="1623600" cy="124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0"/>
          <p:cNvSpPr txBox="1"/>
          <p:nvPr>
            <p:ph type="title"/>
          </p:nvPr>
        </p:nvSpPr>
        <p:spPr>
          <a:xfrm>
            <a:off x="357125" y="360850"/>
            <a:ext cx="8520600" cy="572700"/>
          </a:xfrm>
          <a:prstGeom prst="rect">
            <a:avLst/>
          </a:prstGeom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">
                <a:solidFill>
                  <a:srgbClr val="91F664"/>
                </a:solidFill>
                <a:latin typeface="Courier New"/>
                <a:ea typeface="Courier New"/>
                <a:cs typeface="Courier New"/>
                <a:sym typeface="Courier New"/>
              </a:rPr>
              <a:t>Lenguaje Programacion Python</a:t>
            </a:r>
            <a:endParaRPr b="1">
              <a:solidFill>
                <a:srgbClr val="91F664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16" name="Google Shape;116;p20"/>
          <p:cNvSpPr txBox="1"/>
          <p:nvPr/>
        </p:nvSpPr>
        <p:spPr>
          <a:xfrm>
            <a:off x="170675" y="9387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595959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595959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b="1" sz="1800">
              <a:solidFill>
                <a:srgbClr val="595959"/>
              </a:solidFill>
            </a:endParaRPr>
          </a:p>
        </p:txBody>
      </p:sp>
      <p:sp>
        <p:nvSpPr>
          <p:cNvPr id="117" name="Google Shape;117;p20"/>
          <p:cNvSpPr txBox="1"/>
          <p:nvPr/>
        </p:nvSpPr>
        <p:spPr>
          <a:xfrm>
            <a:off x="823450" y="938775"/>
            <a:ext cx="7974000" cy="35172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>
                <a:solidFill>
                  <a:srgbClr val="91F664"/>
                </a:solidFill>
                <a:latin typeface="Courier New"/>
                <a:ea typeface="Courier New"/>
                <a:cs typeface="Courier New"/>
                <a:sym typeface="Courier New"/>
              </a:rPr>
              <a:t>For in Range Iterar sobre estructura indexa</a:t>
            </a:r>
            <a:endParaRPr b="1">
              <a:solidFill>
                <a:srgbClr val="91F664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91F664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Si a la variable se la asigna mediante range , el valor de una lista.</a:t>
            </a:r>
            <a:endParaRPr>
              <a:solidFill>
                <a:schemeClr val="lt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F99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s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for valor in range():</a:t>
            </a:r>
            <a:endParaRPr b="1">
              <a:solidFill>
                <a:srgbClr val="FF99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s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	#instrucciones</a:t>
            </a:r>
            <a:endParaRPr b="1">
              <a:solidFill>
                <a:srgbClr val="FF99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s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    print (valor)</a:t>
            </a:r>
            <a:endParaRPr b="1">
              <a:solidFill>
                <a:srgbClr val="FF99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F99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F99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chemeClr val="dk1"/>
              </a:solidFill>
            </a:endParaRPr>
          </a:p>
        </p:txBody>
      </p:sp>
      <p:sp>
        <p:nvSpPr>
          <p:cNvPr id="118" name="Google Shape;118;p20"/>
          <p:cNvSpPr/>
          <p:nvPr/>
        </p:nvSpPr>
        <p:spPr>
          <a:xfrm flipH="1" rot="10800000">
            <a:off x="0" y="584800"/>
            <a:ext cx="1623600" cy="124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20"/>
          <p:cNvSpPr/>
          <p:nvPr/>
        </p:nvSpPr>
        <p:spPr>
          <a:xfrm flipH="1" rot="10800000">
            <a:off x="7520400" y="584800"/>
            <a:ext cx="1623600" cy="124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1"/>
          <p:cNvSpPr txBox="1"/>
          <p:nvPr>
            <p:ph type="title"/>
          </p:nvPr>
        </p:nvSpPr>
        <p:spPr>
          <a:xfrm>
            <a:off x="357125" y="360850"/>
            <a:ext cx="8520600" cy="572700"/>
          </a:xfrm>
          <a:prstGeom prst="rect">
            <a:avLst/>
          </a:prstGeom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">
                <a:solidFill>
                  <a:srgbClr val="91F664"/>
                </a:solidFill>
                <a:latin typeface="Courier New"/>
                <a:ea typeface="Courier New"/>
                <a:cs typeface="Courier New"/>
                <a:sym typeface="Courier New"/>
              </a:rPr>
              <a:t>Lenguaje Programacion Python</a:t>
            </a:r>
            <a:endParaRPr b="1">
              <a:solidFill>
                <a:srgbClr val="91F664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25" name="Google Shape;125;p21"/>
          <p:cNvSpPr txBox="1"/>
          <p:nvPr/>
        </p:nvSpPr>
        <p:spPr>
          <a:xfrm>
            <a:off x="170675" y="9387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595959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595959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b="1" sz="1800">
              <a:solidFill>
                <a:srgbClr val="595959"/>
              </a:solidFill>
            </a:endParaRPr>
          </a:p>
        </p:txBody>
      </p:sp>
      <p:sp>
        <p:nvSpPr>
          <p:cNvPr id="126" name="Google Shape;126;p21"/>
          <p:cNvSpPr txBox="1"/>
          <p:nvPr/>
        </p:nvSpPr>
        <p:spPr>
          <a:xfrm>
            <a:off x="823450" y="938775"/>
            <a:ext cx="7974000" cy="45360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>
                <a:solidFill>
                  <a:srgbClr val="91F664"/>
                </a:solidFill>
                <a:latin typeface="Courier New"/>
                <a:ea typeface="Courier New"/>
                <a:cs typeface="Courier New"/>
                <a:sym typeface="Courier New"/>
              </a:rPr>
              <a:t>if not</a:t>
            </a:r>
            <a:endParaRPr b="1">
              <a:solidFill>
                <a:srgbClr val="91F664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91F664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funciona igual que if al contrario, prueba si la condición es falsa luego ejecuta una serie de instrucciones.</a:t>
            </a:r>
            <a:endParaRPr>
              <a:solidFill>
                <a:schemeClr val="lt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F99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s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b="1" lang="es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f not x&lt;14:</a:t>
            </a:r>
            <a:endParaRPr b="1">
              <a:solidFill>
                <a:srgbClr val="FF99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s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    print ("Es mayor")</a:t>
            </a:r>
            <a:endParaRPr b="1">
              <a:solidFill>
                <a:srgbClr val="FF99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s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else:</a:t>
            </a:r>
            <a:endParaRPr b="1">
              <a:solidFill>
                <a:srgbClr val="FF99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s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    print ("Es menor")</a:t>
            </a:r>
            <a:endParaRPr b="1">
              <a:solidFill>
                <a:srgbClr val="FF99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F99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F99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F99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chemeClr val="dk1"/>
              </a:solidFill>
            </a:endParaRPr>
          </a:p>
        </p:txBody>
      </p:sp>
      <p:sp>
        <p:nvSpPr>
          <p:cNvPr id="127" name="Google Shape;127;p21"/>
          <p:cNvSpPr/>
          <p:nvPr/>
        </p:nvSpPr>
        <p:spPr>
          <a:xfrm flipH="1" rot="10800000">
            <a:off x="0" y="584800"/>
            <a:ext cx="1623600" cy="124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21"/>
          <p:cNvSpPr/>
          <p:nvPr/>
        </p:nvSpPr>
        <p:spPr>
          <a:xfrm flipH="1" rot="10800000">
            <a:off x="7520400" y="584800"/>
            <a:ext cx="1623600" cy="124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