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81" r:id="rId3"/>
    <p:sldId id="261" r:id="rId4"/>
    <p:sldId id="321" r:id="rId5"/>
    <p:sldId id="322" r:id="rId6"/>
    <p:sldId id="288" r:id="rId7"/>
    <p:sldId id="313" r:id="rId8"/>
    <p:sldId id="317" r:id="rId9"/>
    <p:sldId id="323" r:id="rId10"/>
    <p:sldId id="315" r:id="rId11"/>
    <p:sldId id="324" r:id="rId12"/>
    <p:sldId id="311" r:id="rId13"/>
    <p:sldId id="314" r:id="rId14"/>
    <p:sldId id="319" r:id="rId15"/>
    <p:sldId id="316" r:id="rId16"/>
    <p:sldId id="312" r:id="rId17"/>
    <p:sldId id="265" r:id="rId18"/>
    <p:sldId id="264" r:id="rId19"/>
    <p:sldId id="296" r:id="rId20"/>
    <p:sldId id="292" r:id="rId21"/>
    <p:sldId id="295" r:id="rId22"/>
    <p:sldId id="293" r:id="rId23"/>
    <p:sldId id="273" r:id="rId24"/>
    <p:sldId id="290" r:id="rId25"/>
    <p:sldId id="274" r:id="rId26"/>
    <p:sldId id="275" r:id="rId27"/>
    <p:sldId id="294" r:id="rId28"/>
    <p:sldId id="276" r:id="rId29"/>
    <p:sldId id="278" r:id="rId30"/>
    <p:sldId id="266" r:id="rId31"/>
    <p:sldId id="279" r:id="rId32"/>
    <p:sldId id="307" r:id="rId33"/>
    <p:sldId id="306" r:id="rId34"/>
    <p:sldId id="268" r:id="rId35"/>
    <p:sldId id="267" r:id="rId36"/>
    <p:sldId id="305" r:id="rId37"/>
    <p:sldId id="308" r:id="rId38"/>
    <p:sldId id="270" r:id="rId39"/>
    <p:sldId id="269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9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0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C0732-3E33-4D9B-87D4-EB2A3EAD690D}" type="datetimeFigureOut">
              <a:rPr lang="es-ES" smtClean="0"/>
              <a:t>27/03/2020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58BC5-EC0F-47DE-B60F-806489B3CA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7637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C0732-3E33-4D9B-87D4-EB2A3EAD690D}" type="datetimeFigureOut">
              <a:rPr lang="es-ES" smtClean="0"/>
              <a:t>27/03/2020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58BC5-EC0F-47DE-B60F-806489B3CA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1570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C0732-3E33-4D9B-87D4-EB2A3EAD690D}" type="datetimeFigureOut">
              <a:rPr lang="es-ES" smtClean="0"/>
              <a:t>27/03/2020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58BC5-EC0F-47DE-B60F-806489B3CA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5949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C0732-3E33-4D9B-87D4-EB2A3EAD690D}" type="datetimeFigureOut">
              <a:rPr lang="es-ES" smtClean="0"/>
              <a:t>27/03/2020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58BC5-EC0F-47DE-B60F-806489B3CA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61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C0732-3E33-4D9B-87D4-EB2A3EAD690D}" type="datetimeFigureOut">
              <a:rPr lang="es-ES" smtClean="0"/>
              <a:t>27/03/2020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58BC5-EC0F-47DE-B60F-806489B3CA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5865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C0732-3E33-4D9B-87D4-EB2A3EAD690D}" type="datetimeFigureOut">
              <a:rPr lang="es-ES" smtClean="0"/>
              <a:t>27/03/2020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58BC5-EC0F-47DE-B60F-806489B3CA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8051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C0732-3E33-4D9B-87D4-EB2A3EAD690D}" type="datetimeFigureOut">
              <a:rPr lang="es-ES" smtClean="0"/>
              <a:t>27/03/2020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58BC5-EC0F-47DE-B60F-806489B3CA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9429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C0732-3E33-4D9B-87D4-EB2A3EAD690D}" type="datetimeFigureOut">
              <a:rPr lang="es-ES" smtClean="0"/>
              <a:t>27/03/2020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58BC5-EC0F-47DE-B60F-806489B3CA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7682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C0732-3E33-4D9B-87D4-EB2A3EAD690D}" type="datetimeFigureOut">
              <a:rPr lang="es-ES" smtClean="0"/>
              <a:t>27/03/2020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58BC5-EC0F-47DE-B60F-806489B3CA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8729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C0732-3E33-4D9B-87D4-EB2A3EAD690D}" type="datetimeFigureOut">
              <a:rPr lang="es-ES" smtClean="0"/>
              <a:t>27/03/2020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58BC5-EC0F-47DE-B60F-806489B3CA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354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C0732-3E33-4D9B-87D4-EB2A3EAD690D}" type="datetimeFigureOut">
              <a:rPr lang="es-ES" smtClean="0"/>
              <a:t>27/03/2020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58BC5-EC0F-47DE-B60F-806489B3CA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773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C0732-3E33-4D9B-87D4-EB2A3EAD690D}" type="datetimeFigureOut">
              <a:rPr lang="es-ES" smtClean="0"/>
              <a:t>27/03/2020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58BC5-EC0F-47DE-B60F-806489B3CA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6639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4.jpg"/><Relationship Id="rId10" Type="http://schemas.microsoft.com/office/2007/relationships/hdphoto" Target="../media/hdphoto2.wdp"/><Relationship Id="rId4" Type="http://schemas.openxmlformats.org/officeDocument/2006/relationships/image" Target="../media/image9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4.jpg"/><Relationship Id="rId10" Type="http://schemas.microsoft.com/office/2007/relationships/hdphoto" Target="../media/hdphoto2.wdp"/><Relationship Id="rId4" Type="http://schemas.openxmlformats.org/officeDocument/2006/relationships/image" Target="../media/image9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FEBFB7C-58A8-4AEC-92B8-B3EADBA60B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6" b="1723"/>
          <a:stretch/>
        </p:blipFill>
        <p:spPr>
          <a:xfrm>
            <a:off x="0" y="-53077"/>
            <a:ext cx="9149542" cy="579328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6495251-8CC0-4898-9FC4-9F58969723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7401" r="24803" b="27450"/>
          <a:stretch/>
        </p:blipFill>
        <p:spPr>
          <a:xfrm>
            <a:off x="6732831" y="5994755"/>
            <a:ext cx="2314033" cy="761466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57CED2BF-A926-4930-BB5C-E6B7E4AFE9ED}"/>
              </a:ext>
            </a:extLst>
          </p:cNvPr>
          <p:cNvSpPr/>
          <p:nvPr/>
        </p:nvSpPr>
        <p:spPr>
          <a:xfrm>
            <a:off x="4132480" y="4038598"/>
            <a:ext cx="5005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es-CO" sz="3200" b="1" dirty="0">
                <a:latin typeface="Arial" panose="020B0604020202020204" pitchFamily="34" charset="0"/>
                <a:ea typeface="Arial" panose="020B0604020202020204" pitchFamily="34" charset="0"/>
              </a:rPr>
              <a:t>Caracterización experiencial de texturas </a:t>
            </a:r>
            <a:r>
              <a:rPr lang="es-CO" sz="3200" b="1" dirty="0" err="1">
                <a:latin typeface="Arial" panose="020B0604020202020204" pitchFamily="34" charset="0"/>
                <a:ea typeface="Arial" panose="020B0604020202020204" pitchFamily="34" charset="0"/>
              </a:rPr>
              <a:t>bioinspiradas</a:t>
            </a:r>
            <a:r>
              <a:rPr lang="es-CO" sz="32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s-ES" sz="3200" b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1160018-8E38-454E-9544-DC0DEA2CDA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917" t="18082" r="10275" b="64964"/>
          <a:stretch/>
        </p:blipFill>
        <p:spPr>
          <a:xfrm>
            <a:off x="6220795" y="5947257"/>
            <a:ext cx="733967" cy="79474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96EA9B1-42E0-4322-8B5E-4696AD8313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972" y="6027056"/>
            <a:ext cx="1332257" cy="538609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73CDB563-AD18-4A02-AF84-108821044862}"/>
              </a:ext>
            </a:extLst>
          </p:cNvPr>
          <p:cNvSpPr/>
          <p:nvPr/>
        </p:nvSpPr>
        <p:spPr>
          <a:xfrm>
            <a:off x="97136" y="5781813"/>
            <a:ext cx="8355435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David Torreblanca D. / david.torreblanca@upb.edu.co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200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www.davidtorreblanca.com</a:t>
            </a:r>
            <a:endParaRPr lang="es-ES" sz="1000" spc="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CA3DFE08-89C5-472E-A412-E3352E09629A}"/>
              </a:ext>
            </a:extLst>
          </p:cNvPr>
          <p:cNvCxnSpPr>
            <a:cxnSpLocks/>
          </p:cNvCxnSpPr>
          <p:nvPr/>
        </p:nvCxnSpPr>
        <p:spPr>
          <a:xfrm>
            <a:off x="0" y="5734314"/>
            <a:ext cx="914954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878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6C60A4A-221B-42A6-9367-10B9CD6E8B1E}"/>
              </a:ext>
            </a:extLst>
          </p:cNvPr>
          <p:cNvSpPr txBox="1">
            <a:spLocks/>
          </p:cNvSpPr>
          <p:nvPr/>
        </p:nvSpPr>
        <p:spPr>
          <a:xfrm>
            <a:off x="0" y="5219381"/>
            <a:ext cx="8758650" cy="21756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El diseño paramétrico ha hecho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posible diseñar entidades inteligentes: complejas, dinámicas y adaptativas, capaces de responder a diferentes estímulos y funciones.</a:t>
            </a:r>
            <a:endParaRPr lang="es-C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B1DBBA2-9081-4B49-A390-F61FCEC9B7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52"/>
          <a:stretch/>
        </p:blipFill>
        <p:spPr>
          <a:xfrm>
            <a:off x="0" y="0"/>
            <a:ext cx="8671744" cy="433457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B9BF63B-DEC1-4BF5-8C4A-FB1B1E09AF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96" t="38282" r="53280" b="31380"/>
          <a:stretch/>
        </p:blipFill>
        <p:spPr>
          <a:xfrm>
            <a:off x="230911" y="3060474"/>
            <a:ext cx="3586709" cy="184688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9" name="6 Rectángulo">
            <a:extLst>
              <a:ext uri="{FF2B5EF4-FFF2-40B4-BE49-F238E27FC236}">
                <a16:creationId xmlns:a16="http://schemas.microsoft.com/office/drawing/2014/main" id="{763C8F52-00C5-4F0D-8C71-B16F8DEC302F}"/>
              </a:ext>
            </a:extLst>
          </p:cNvPr>
          <p:cNvSpPr/>
          <p:nvPr/>
        </p:nvSpPr>
        <p:spPr>
          <a:xfrm>
            <a:off x="6809527" y="4324852"/>
            <a:ext cx="19491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i="1" dirty="0">
                <a:latin typeface="Arial" panose="020B0604020202020204" pitchFamily="34" charset="0"/>
                <a:cs typeface="Arial" panose="020B0604020202020204" pitchFamily="34" charset="0"/>
              </a:rPr>
              <a:t>www. grasshopper3d.com</a:t>
            </a:r>
            <a:endParaRPr lang="es-E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310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4D6D9556-CFD9-4D1A-9C79-A6DF3CACF788}"/>
              </a:ext>
            </a:extLst>
          </p:cNvPr>
          <p:cNvSpPr/>
          <p:nvPr/>
        </p:nvSpPr>
        <p:spPr>
          <a:xfrm>
            <a:off x="75501" y="5074445"/>
            <a:ext cx="83554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El diseño paramétrico propone nuevos entornos, herramientas y modos de trabajo, impactando no solo aspectos geométrico-formales de los proyectos, también están planteando nuevos paradigmas metodológicos y cognitivos en diversos ámbitos (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Oxman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, 2017).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41783F9-8F6A-42D6-9FD3-FB22F0264F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77" r="10375"/>
          <a:stretch/>
        </p:blipFill>
        <p:spPr>
          <a:xfrm>
            <a:off x="-1" y="0"/>
            <a:ext cx="9144001" cy="477774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B5E9359-6268-4B7E-83D3-0945B357C1BA}"/>
              </a:ext>
            </a:extLst>
          </p:cNvPr>
          <p:cNvSpPr/>
          <p:nvPr/>
        </p:nvSpPr>
        <p:spPr>
          <a:xfrm>
            <a:off x="-1" y="4781847"/>
            <a:ext cx="38534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ICD/</a:t>
            </a:r>
            <a:r>
              <a:rPr lang="en-US" sz="1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ITKE</a:t>
            </a:r>
            <a: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Research Pavilion 2013-14 / Achim Menges</a:t>
            </a:r>
            <a:endParaRPr lang="en-US" sz="1200" b="0" i="1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553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17C41583-8E5E-4EAC-8DEC-EBEE2768E7E5}"/>
              </a:ext>
            </a:extLst>
          </p:cNvPr>
          <p:cNvGrpSpPr/>
          <p:nvPr/>
        </p:nvGrpSpPr>
        <p:grpSpPr>
          <a:xfrm>
            <a:off x="0" y="171316"/>
            <a:ext cx="8961261" cy="4771834"/>
            <a:chOff x="107238" y="297180"/>
            <a:chExt cx="8961261" cy="4771834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7C4F2ADD-7CE6-4249-82B3-C6FCEE657B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226"/>
            <a:stretch/>
          </p:blipFill>
          <p:spPr>
            <a:xfrm>
              <a:off x="107238" y="297180"/>
              <a:ext cx="8961261" cy="4771834"/>
            </a:xfrm>
            <a:prstGeom prst="rect">
              <a:avLst/>
            </a:prstGeom>
          </p:spPr>
        </p:pic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001EED42-FFEB-4A77-803B-9FCC13B37C04}"/>
                </a:ext>
              </a:extLst>
            </p:cNvPr>
            <p:cNvSpPr/>
            <p:nvPr/>
          </p:nvSpPr>
          <p:spPr>
            <a:xfrm>
              <a:off x="7991503" y="1654243"/>
              <a:ext cx="90435" cy="1677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A272E19-8C88-4457-A353-DA4979CB2FD1}"/>
              </a:ext>
            </a:extLst>
          </p:cNvPr>
          <p:cNvSpPr txBox="1">
            <a:spLocks/>
          </p:cNvSpPr>
          <p:nvPr/>
        </p:nvSpPr>
        <p:spPr>
          <a:xfrm>
            <a:off x="75501" y="5212378"/>
            <a:ext cx="8462709" cy="10878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400" dirty="0"/>
              <a:t>L</a:t>
            </a:r>
            <a:r>
              <a:rPr lang="es-ES" sz="2400" dirty="0"/>
              <a:t>as Tecnologías de Fabricación Digital ofrecen posibilidades de materialización, que antes no eran posibles en diseño, arquitectura e ingeniería.</a:t>
            </a:r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819713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Imagen relacionada">
            <a:extLst>
              <a:ext uri="{FF2B5EF4-FFF2-40B4-BE49-F238E27FC236}">
                <a16:creationId xmlns:a16="http://schemas.microsoft.com/office/drawing/2014/main" id="{F903E665-4F12-4928-A8A1-0266C7554B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"/>
          <a:stretch/>
        </p:blipFill>
        <p:spPr bwMode="auto">
          <a:xfrm flipH="1">
            <a:off x="4733815" y="2853770"/>
            <a:ext cx="4410185" cy="2703347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7 Imagen">
            <a:extLst>
              <a:ext uri="{FF2B5EF4-FFF2-40B4-BE49-F238E27FC236}">
                <a16:creationId xmlns:a16="http://schemas.microsoft.com/office/drawing/2014/main" id="{8DEF156F-16D6-402B-818D-CBE2D54957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75"/>
          <a:stretch/>
        </p:blipFill>
        <p:spPr>
          <a:xfrm>
            <a:off x="11493" y="1329436"/>
            <a:ext cx="4615857" cy="4227681"/>
          </a:xfrm>
          <a:prstGeom prst="rect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6" name="8 Imagen">
            <a:extLst>
              <a:ext uri="{FF2B5EF4-FFF2-40B4-BE49-F238E27FC236}">
                <a16:creationId xmlns:a16="http://schemas.microsoft.com/office/drawing/2014/main" id="{94190107-CEE1-498B-A002-41E1863423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47" y="164581"/>
            <a:ext cx="3332212" cy="2703348"/>
          </a:xfrm>
          <a:prstGeom prst="rect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7" name="5 Imagen">
            <a:extLst>
              <a:ext uri="{FF2B5EF4-FFF2-40B4-BE49-F238E27FC236}">
                <a16:creationId xmlns:a16="http://schemas.microsoft.com/office/drawing/2014/main" id="{79157623-A430-41E5-8BBB-0E24B64C0D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r="8436"/>
          <a:stretch/>
        </p:blipFill>
        <p:spPr>
          <a:xfrm>
            <a:off x="6912793" y="164581"/>
            <a:ext cx="2096439" cy="2703348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sp>
        <p:nvSpPr>
          <p:cNvPr id="20" name="1 CuadroTexto">
            <a:extLst>
              <a:ext uri="{FF2B5EF4-FFF2-40B4-BE49-F238E27FC236}">
                <a16:creationId xmlns:a16="http://schemas.microsoft.com/office/drawing/2014/main" id="{DDD95F12-B915-40F5-8964-948022EC088C}"/>
              </a:ext>
            </a:extLst>
          </p:cNvPr>
          <p:cNvSpPr txBox="1"/>
          <p:nvPr/>
        </p:nvSpPr>
        <p:spPr>
          <a:xfrm>
            <a:off x="11493" y="5557117"/>
            <a:ext cx="26849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Empresas:Renishaw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Zcorp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Polyjet</a:t>
            </a:r>
            <a:endParaRPr lang="es-E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487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0CC88BBD-FE32-481D-B431-A6B07BCBFE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84"/>
          <a:stretch/>
        </p:blipFill>
        <p:spPr>
          <a:xfrm>
            <a:off x="0" y="812479"/>
            <a:ext cx="8970147" cy="477890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861C7CD-F6B7-4B6F-B345-C090A4B7E008}"/>
              </a:ext>
            </a:extLst>
          </p:cNvPr>
          <p:cNvSpPr txBox="1">
            <a:spLocks/>
          </p:cNvSpPr>
          <p:nvPr/>
        </p:nvSpPr>
        <p:spPr>
          <a:xfrm>
            <a:off x="232391" y="52017"/>
            <a:ext cx="8531289" cy="414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b="1" dirty="0"/>
              <a:t>Problemas y oportunidades en el ámbito de las texturas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0F34FC2-CA6F-4A7F-AE92-F61E5941BAC5}"/>
              </a:ext>
            </a:extLst>
          </p:cNvPr>
          <p:cNvSpPr/>
          <p:nvPr/>
        </p:nvSpPr>
        <p:spPr>
          <a:xfrm>
            <a:off x="0" y="-77492"/>
            <a:ext cx="343140" cy="16525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960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17 Grupo">
            <a:extLst>
              <a:ext uri="{FF2B5EF4-FFF2-40B4-BE49-F238E27FC236}">
                <a16:creationId xmlns:a16="http://schemas.microsoft.com/office/drawing/2014/main" id="{F26777C5-9842-44DF-8FCC-2E40B83309E3}"/>
              </a:ext>
            </a:extLst>
          </p:cNvPr>
          <p:cNvGrpSpPr/>
          <p:nvPr/>
        </p:nvGrpSpPr>
        <p:grpSpPr>
          <a:xfrm>
            <a:off x="468630" y="67846"/>
            <a:ext cx="8675370" cy="5136607"/>
            <a:chOff x="-6224" y="1579009"/>
            <a:chExt cx="8984245" cy="5287312"/>
          </a:xfrm>
        </p:grpSpPr>
        <p:pic>
          <p:nvPicPr>
            <p:cNvPr id="9" name="18 Imagen">
              <a:extLst>
                <a:ext uri="{FF2B5EF4-FFF2-40B4-BE49-F238E27FC236}">
                  <a16:creationId xmlns:a16="http://schemas.microsoft.com/office/drawing/2014/main" id="{4978014D-A476-4E92-BF81-3D2C2979F0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1" b="499"/>
            <a:stretch/>
          </p:blipFill>
          <p:spPr>
            <a:xfrm>
              <a:off x="-6224" y="3392786"/>
              <a:ext cx="6338910" cy="3473535"/>
            </a:xfrm>
            <a:prstGeom prst="rect">
              <a:avLst/>
            </a:prstGeom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330A148F-CBDE-4DF4-AA1D-E32C908967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95" t="21642" r="24348" b="26763"/>
            <a:stretch/>
          </p:blipFill>
          <p:spPr bwMode="auto">
            <a:xfrm>
              <a:off x="4633087" y="1579009"/>
              <a:ext cx="1550410" cy="23366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010338D2-D820-4432-BDC7-802870F79A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1" t="21642" r="70271" b="26763"/>
            <a:stretch/>
          </p:blipFill>
          <p:spPr bwMode="auto">
            <a:xfrm>
              <a:off x="6216499" y="1579009"/>
              <a:ext cx="1868557" cy="23366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7" name="23 Imagen">
              <a:extLst>
                <a:ext uri="{FF2B5EF4-FFF2-40B4-BE49-F238E27FC236}">
                  <a16:creationId xmlns:a16="http://schemas.microsoft.com/office/drawing/2014/main" id="{8EC19DCF-CA47-4EB7-B8C2-E618C6B14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3087" y="3957912"/>
              <a:ext cx="4344934" cy="2896623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</p:pic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DA88F46-D621-4DB9-B58A-F945DAB20C80}"/>
              </a:ext>
            </a:extLst>
          </p:cNvPr>
          <p:cNvSpPr txBox="1">
            <a:spLocks/>
          </p:cNvSpPr>
          <p:nvPr/>
        </p:nvSpPr>
        <p:spPr>
          <a:xfrm>
            <a:off x="83113" y="5310049"/>
            <a:ext cx="8554150" cy="21756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Existe un vacío del conocimiento en torno a una metodología para transferir las características morfológicas de texturas naturales al mundo artificial a través de las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TFD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, para resolver problemas del ser humano.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CO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BE745AD-D46B-4B6A-980E-D7A1C76BCEF0}"/>
              </a:ext>
            </a:extLst>
          </p:cNvPr>
          <p:cNvSpPr txBox="1">
            <a:spLocks/>
          </p:cNvSpPr>
          <p:nvPr/>
        </p:nvSpPr>
        <p:spPr>
          <a:xfrm>
            <a:off x="232082" y="46871"/>
            <a:ext cx="5807131" cy="414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b="1" dirty="0"/>
              <a:t>Propuesta investigativa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858B68CD-57EA-4713-8293-05FAFF47D248}"/>
              </a:ext>
            </a:extLst>
          </p:cNvPr>
          <p:cNvSpPr/>
          <p:nvPr/>
        </p:nvSpPr>
        <p:spPr>
          <a:xfrm>
            <a:off x="0" y="-5494"/>
            <a:ext cx="343140" cy="16525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686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7A2A09C-3FB0-4BEF-A969-486A75696CBF}"/>
              </a:ext>
            </a:extLst>
          </p:cNvPr>
          <p:cNvSpPr/>
          <p:nvPr/>
        </p:nvSpPr>
        <p:spPr>
          <a:xfrm>
            <a:off x="2896" y="3904894"/>
            <a:ext cx="842804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600" dirty="0"/>
              <a:t>Se propone un proyecto orientado a diseñar un </a:t>
            </a:r>
            <a:r>
              <a:rPr lang="es-ES" sz="2600" b="1" dirty="0"/>
              <a:t>repertorio de superficies y texturas bioinspiradas</a:t>
            </a:r>
            <a:r>
              <a:rPr lang="es-ES" sz="2600" dirty="0"/>
              <a:t>, a través de experimentaciones morfológicas con Tecnologías de Fabricación Digital, para una futura aplicación en proyectos de disciplinas proyectuales e Industrias Culturales y Creativas.</a:t>
            </a:r>
            <a:endParaRPr lang="es-CO" sz="26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E007243D-F16F-4D80-ABEE-C4B6811131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830"/>
          <a:stretch/>
        </p:blipFill>
        <p:spPr bwMode="auto">
          <a:xfrm>
            <a:off x="-7912" y="0"/>
            <a:ext cx="9151912" cy="371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7467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5B38162F-DE04-4B66-A9F8-C3614007B85B}"/>
              </a:ext>
            </a:extLst>
          </p:cNvPr>
          <p:cNvSpPr/>
          <p:nvPr/>
        </p:nvSpPr>
        <p:spPr>
          <a:xfrm>
            <a:off x="201752" y="18193"/>
            <a:ext cx="87434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s-ES" sz="3600" b="1" dirty="0">
                <a:latin typeface="Arial" panose="020B0604020202020204" pitchFamily="34" charset="0"/>
                <a:ea typeface="Arial" panose="020B0604020202020204" pitchFamily="34" charset="0"/>
              </a:rPr>
              <a:t>Síntesis proceso investigativo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C0D2F9-95EC-4AE8-9E5B-C5038C32F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81" y="592806"/>
            <a:ext cx="7925237" cy="5630442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E31BA456-2879-4AA2-B935-C9C88B51137A}"/>
              </a:ext>
            </a:extLst>
          </p:cNvPr>
          <p:cNvSpPr/>
          <p:nvPr/>
        </p:nvSpPr>
        <p:spPr>
          <a:xfrm>
            <a:off x="0" y="0"/>
            <a:ext cx="343140" cy="16525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1325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5B38162F-DE04-4B66-A9F8-C3614007B85B}"/>
              </a:ext>
            </a:extLst>
          </p:cNvPr>
          <p:cNvSpPr/>
          <p:nvPr/>
        </p:nvSpPr>
        <p:spPr>
          <a:xfrm>
            <a:off x="222321" y="16368"/>
            <a:ext cx="87434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s-ES" sz="3600" b="1" dirty="0">
                <a:latin typeface="Arial" panose="020B0604020202020204" pitchFamily="34" charset="0"/>
                <a:ea typeface="Arial" panose="020B0604020202020204" pitchFamily="34" charset="0"/>
              </a:rPr>
              <a:t>Registro fotográfico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B71AD38C-B347-46EE-87DF-24A7053306B4}"/>
              </a:ext>
            </a:extLst>
          </p:cNvPr>
          <p:cNvSpPr/>
          <p:nvPr/>
        </p:nvSpPr>
        <p:spPr>
          <a:xfrm>
            <a:off x="0" y="0"/>
            <a:ext cx="343140" cy="16525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FCE9578-09DF-4E0F-9B49-743FCD947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431"/>
            <a:ext cx="8035994" cy="535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930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67546D7-2AF1-4FFE-8C56-9FEBC39AB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" y="753477"/>
            <a:ext cx="9144000" cy="5148853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F54E92B4-7787-4A85-900D-8FF4864C56A7}"/>
              </a:ext>
            </a:extLst>
          </p:cNvPr>
          <p:cNvGrpSpPr/>
          <p:nvPr/>
        </p:nvGrpSpPr>
        <p:grpSpPr>
          <a:xfrm>
            <a:off x="-5976" y="749706"/>
            <a:ext cx="9225477" cy="5148853"/>
            <a:chOff x="-81477" y="818361"/>
            <a:chExt cx="9225477" cy="5148853"/>
          </a:xfrm>
        </p:grpSpPr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820B98DD-AABD-4F9A-814F-2879931925D8}"/>
                </a:ext>
              </a:extLst>
            </p:cNvPr>
            <p:cNvCxnSpPr/>
            <p:nvPr/>
          </p:nvCxnSpPr>
          <p:spPr>
            <a:xfrm>
              <a:off x="-81477" y="5967214"/>
              <a:ext cx="9144000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28340A3F-861C-4C4F-AF26-5A72C18B6286}"/>
                </a:ext>
              </a:extLst>
            </p:cNvPr>
            <p:cNvCxnSpPr/>
            <p:nvPr/>
          </p:nvCxnSpPr>
          <p:spPr>
            <a:xfrm>
              <a:off x="0" y="818361"/>
              <a:ext cx="9144000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499D5C96-59B3-4F3D-8BBD-E8A50ECEA3EC}"/>
              </a:ext>
            </a:extLst>
          </p:cNvPr>
          <p:cNvGrpSpPr/>
          <p:nvPr/>
        </p:nvGrpSpPr>
        <p:grpSpPr>
          <a:xfrm>
            <a:off x="0" y="0"/>
            <a:ext cx="8875626" cy="658860"/>
            <a:chOff x="0" y="0"/>
            <a:chExt cx="8875626" cy="658860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5B38162F-DE04-4B66-A9F8-C3614007B85B}"/>
                </a:ext>
              </a:extLst>
            </p:cNvPr>
            <p:cNvSpPr/>
            <p:nvPr/>
          </p:nvSpPr>
          <p:spPr>
            <a:xfrm>
              <a:off x="132200" y="12529"/>
              <a:ext cx="874342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0"/>
                </a:spcAft>
              </a:pPr>
              <a:r>
                <a:rPr lang="es-ES" sz="3600" b="1" dirty="0">
                  <a:latin typeface="Arial" panose="020B0604020202020204" pitchFamily="34" charset="0"/>
                  <a:ea typeface="Arial" panose="020B0604020202020204" pitchFamily="34" charset="0"/>
                </a:rPr>
                <a:t>Abstracción digital</a:t>
              </a:r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58FD695A-5891-42AE-AAC1-04219F836824}"/>
                </a:ext>
              </a:extLst>
            </p:cNvPr>
            <p:cNvSpPr/>
            <p:nvPr/>
          </p:nvSpPr>
          <p:spPr>
            <a:xfrm>
              <a:off x="0" y="0"/>
              <a:ext cx="343140" cy="16525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309629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B8908531-E958-4CFC-B372-A95F512F7657}"/>
              </a:ext>
            </a:extLst>
          </p:cNvPr>
          <p:cNvSpPr/>
          <p:nvPr/>
        </p:nvSpPr>
        <p:spPr>
          <a:xfrm>
            <a:off x="0" y="0"/>
            <a:ext cx="9144000" cy="69247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689FC2A-FDB9-4D45-B2B1-D9033FF23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94" y="1973138"/>
            <a:ext cx="6081612" cy="245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813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0603FC8F-3163-40B8-855A-36EB9ADF84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" y="835563"/>
            <a:ext cx="8166179" cy="506850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6E297E40-094F-442A-9EC9-0B5E6DA49F99}"/>
              </a:ext>
            </a:extLst>
          </p:cNvPr>
          <p:cNvGrpSpPr/>
          <p:nvPr/>
        </p:nvGrpSpPr>
        <p:grpSpPr>
          <a:xfrm>
            <a:off x="0" y="0"/>
            <a:ext cx="8875626" cy="658860"/>
            <a:chOff x="0" y="0"/>
            <a:chExt cx="8875626" cy="658860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FB653121-A0FC-499B-93D0-A54C06D41E88}"/>
                </a:ext>
              </a:extLst>
            </p:cNvPr>
            <p:cNvSpPr/>
            <p:nvPr/>
          </p:nvSpPr>
          <p:spPr>
            <a:xfrm>
              <a:off x="132200" y="12529"/>
              <a:ext cx="874342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0"/>
                </a:spcAft>
              </a:pPr>
              <a:r>
                <a:rPr lang="es-ES" sz="3600" b="1" dirty="0">
                  <a:latin typeface="Arial" panose="020B0604020202020204" pitchFamily="34" charset="0"/>
                  <a:ea typeface="Arial" panose="020B0604020202020204" pitchFamily="34" charset="0"/>
                </a:rPr>
                <a:t>Abstracción digital</a:t>
              </a:r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4B6922CF-0152-4B03-8FB6-21B9223CAA56}"/>
                </a:ext>
              </a:extLst>
            </p:cNvPr>
            <p:cNvSpPr/>
            <p:nvPr/>
          </p:nvSpPr>
          <p:spPr>
            <a:xfrm>
              <a:off x="0" y="0"/>
              <a:ext cx="343140" cy="16525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178519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E053F9C-0851-4FED-AC8C-831E3DA52D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6"/>
          <a:stretch/>
        </p:blipFill>
        <p:spPr>
          <a:xfrm>
            <a:off x="-11151" y="876299"/>
            <a:ext cx="8166179" cy="5036863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AEB33178-FFCF-42FA-9952-3302599F98E3}"/>
              </a:ext>
            </a:extLst>
          </p:cNvPr>
          <p:cNvSpPr/>
          <p:nvPr/>
        </p:nvSpPr>
        <p:spPr>
          <a:xfrm>
            <a:off x="2708031" y="3369212"/>
            <a:ext cx="2722098" cy="2543952"/>
          </a:xfrm>
          <a:prstGeom prst="rect">
            <a:avLst/>
          </a:prstGeom>
          <a:noFill/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BDDCA911-931C-4FAC-933B-9787B1E67942}"/>
              </a:ext>
            </a:extLst>
          </p:cNvPr>
          <p:cNvGrpSpPr/>
          <p:nvPr/>
        </p:nvGrpSpPr>
        <p:grpSpPr>
          <a:xfrm>
            <a:off x="0" y="0"/>
            <a:ext cx="8875626" cy="658860"/>
            <a:chOff x="0" y="0"/>
            <a:chExt cx="8875626" cy="658860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1DC1B904-52EA-4D8E-8713-8A37B3A43208}"/>
                </a:ext>
              </a:extLst>
            </p:cNvPr>
            <p:cNvSpPr/>
            <p:nvPr/>
          </p:nvSpPr>
          <p:spPr>
            <a:xfrm>
              <a:off x="132200" y="12529"/>
              <a:ext cx="874342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0"/>
                </a:spcAft>
              </a:pPr>
              <a:r>
                <a:rPr lang="es-ES" sz="3600" b="1" dirty="0">
                  <a:latin typeface="Arial" panose="020B0604020202020204" pitchFamily="34" charset="0"/>
                  <a:ea typeface="Arial" panose="020B0604020202020204" pitchFamily="34" charset="0"/>
                </a:rPr>
                <a:t>Abstracción digital</a:t>
              </a:r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29311695-1FD7-4B92-AF90-38287A40E7DF}"/>
                </a:ext>
              </a:extLst>
            </p:cNvPr>
            <p:cNvSpPr/>
            <p:nvPr/>
          </p:nvSpPr>
          <p:spPr>
            <a:xfrm>
              <a:off x="0" y="0"/>
              <a:ext cx="343140" cy="16525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4210503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6952367-12E0-4C99-9105-5E4262621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381"/>
            <a:ext cx="8166179" cy="5076782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2E908E4A-D4A3-475A-BF16-DDD5F21203F3}"/>
              </a:ext>
            </a:extLst>
          </p:cNvPr>
          <p:cNvGrpSpPr/>
          <p:nvPr/>
        </p:nvGrpSpPr>
        <p:grpSpPr>
          <a:xfrm>
            <a:off x="0" y="0"/>
            <a:ext cx="8875626" cy="658860"/>
            <a:chOff x="0" y="0"/>
            <a:chExt cx="8875626" cy="658860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8E2C08B7-58A3-4A91-81B6-A8BCA5ADF12E}"/>
                </a:ext>
              </a:extLst>
            </p:cNvPr>
            <p:cNvSpPr/>
            <p:nvPr/>
          </p:nvSpPr>
          <p:spPr>
            <a:xfrm>
              <a:off x="132200" y="12529"/>
              <a:ext cx="874342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0"/>
                </a:spcAft>
              </a:pPr>
              <a:r>
                <a:rPr lang="es-ES" sz="3600" b="1" dirty="0">
                  <a:latin typeface="Arial" panose="020B0604020202020204" pitchFamily="34" charset="0"/>
                  <a:ea typeface="Arial" panose="020B0604020202020204" pitchFamily="34" charset="0"/>
                </a:rPr>
                <a:t>Abstracción digital</a:t>
              </a:r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E5F444D0-E0F8-4F8A-AC6B-1542AB048E7B}"/>
                </a:ext>
              </a:extLst>
            </p:cNvPr>
            <p:cNvSpPr/>
            <p:nvPr/>
          </p:nvSpPr>
          <p:spPr>
            <a:xfrm>
              <a:off x="0" y="0"/>
              <a:ext cx="343140" cy="16525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477649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22B85EC-AB6A-477A-BBE1-128590D88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573"/>
            <a:ext cx="9144000" cy="5148853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6F443B9D-C571-4486-B87D-BDD3B376ABA9}"/>
              </a:ext>
            </a:extLst>
          </p:cNvPr>
          <p:cNvGrpSpPr/>
          <p:nvPr/>
        </p:nvGrpSpPr>
        <p:grpSpPr>
          <a:xfrm>
            <a:off x="0" y="0"/>
            <a:ext cx="8875626" cy="658860"/>
            <a:chOff x="0" y="0"/>
            <a:chExt cx="8875626" cy="658860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2106C5AF-AE28-4A5D-B8FB-2CDF0E4EB90F}"/>
                </a:ext>
              </a:extLst>
            </p:cNvPr>
            <p:cNvSpPr/>
            <p:nvPr/>
          </p:nvSpPr>
          <p:spPr>
            <a:xfrm>
              <a:off x="132200" y="12529"/>
              <a:ext cx="874342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0"/>
                </a:spcAft>
              </a:pPr>
              <a:r>
                <a:rPr lang="es-ES" sz="3600" b="1" dirty="0">
                  <a:latin typeface="Arial" panose="020B0604020202020204" pitchFamily="34" charset="0"/>
                  <a:ea typeface="Arial" panose="020B0604020202020204" pitchFamily="34" charset="0"/>
                </a:rPr>
                <a:t>Abstracción digital</a:t>
              </a: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B8976E49-D923-49C8-978E-BFDDA975A4A3}"/>
                </a:ext>
              </a:extLst>
            </p:cNvPr>
            <p:cNvSpPr/>
            <p:nvPr/>
          </p:nvSpPr>
          <p:spPr>
            <a:xfrm>
              <a:off x="0" y="0"/>
              <a:ext cx="343140" cy="16525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678567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62102EF5-2FF5-4559-B5E7-2BC7E4B4E4D6}"/>
              </a:ext>
            </a:extLst>
          </p:cNvPr>
          <p:cNvGrpSpPr/>
          <p:nvPr/>
        </p:nvGrpSpPr>
        <p:grpSpPr>
          <a:xfrm>
            <a:off x="629829" y="700750"/>
            <a:ext cx="7935058" cy="5637232"/>
            <a:chOff x="774044" y="604652"/>
            <a:chExt cx="7935058" cy="5637232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92EFF84E-A890-4199-BEEB-8E2948648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044" y="604652"/>
              <a:ext cx="7935058" cy="5637232"/>
            </a:xfrm>
            <a:prstGeom prst="rect">
              <a:avLst/>
            </a:prstGeom>
          </p:spPr>
        </p:pic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F1A0E72-5E67-4582-AA0B-6AB037B03841}"/>
                </a:ext>
              </a:extLst>
            </p:cNvPr>
            <p:cNvSpPr/>
            <p:nvPr/>
          </p:nvSpPr>
          <p:spPr>
            <a:xfrm>
              <a:off x="1040717" y="2413747"/>
              <a:ext cx="2129883" cy="10095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B0FC20CD-A464-47DF-8C1F-C425A3CA75AB}"/>
                </a:ext>
              </a:extLst>
            </p:cNvPr>
            <p:cNvSpPr txBox="1"/>
            <p:nvPr/>
          </p:nvSpPr>
          <p:spPr>
            <a:xfrm>
              <a:off x="885556" y="2918507"/>
              <a:ext cx="287386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600" b="1" dirty="0">
                  <a:solidFill>
                    <a:schemeClr val="bg1">
                      <a:lumMod val="50000"/>
                    </a:schemeClr>
                  </a:solidFill>
                </a:rPr>
                <a:t>Modelo Generativo</a:t>
              </a: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B4973145-109E-44E6-9725-DD4BE86A28B8}"/>
              </a:ext>
            </a:extLst>
          </p:cNvPr>
          <p:cNvGrpSpPr/>
          <p:nvPr/>
        </p:nvGrpSpPr>
        <p:grpSpPr>
          <a:xfrm>
            <a:off x="0" y="0"/>
            <a:ext cx="8875626" cy="658860"/>
            <a:chOff x="0" y="0"/>
            <a:chExt cx="8875626" cy="658860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5ACE82A2-9478-4381-96C5-3B1436A6A1DF}"/>
                </a:ext>
              </a:extLst>
            </p:cNvPr>
            <p:cNvSpPr/>
            <p:nvPr/>
          </p:nvSpPr>
          <p:spPr>
            <a:xfrm>
              <a:off x="132200" y="12529"/>
              <a:ext cx="874342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0"/>
                </a:spcAft>
              </a:pPr>
              <a:r>
                <a:rPr lang="es-ES" sz="3600" b="1" dirty="0">
                  <a:latin typeface="Arial" panose="020B0604020202020204" pitchFamily="34" charset="0"/>
                  <a:ea typeface="Arial" panose="020B0604020202020204" pitchFamily="34" charset="0"/>
                </a:rPr>
                <a:t>Abstracción digital</a:t>
              </a:r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5701D41A-AFF1-4329-B743-408071852CBC}"/>
                </a:ext>
              </a:extLst>
            </p:cNvPr>
            <p:cNvSpPr/>
            <p:nvPr/>
          </p:nvSpPr>
          <p:spPr>
            <a:xfrm>
              <a:off x="0" y="0"/>
              <a:ext cx="343140" cy="16525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4136518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1F38C4D-88D2-41B5-B179-EE9D4CB31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573"/>
            <a:ext cx="9144000" cy="5148853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E169DEEB-EF74-4123-A0B6-73C88750278B}"/>
              </a:ext>
            </a:extLst>
          </p:cNvPr>
          <p:cNvGrpSpPr/>
          <p:nvPr/>
        </p:nvGrpSpPr>
        <p:grpSpPr>
          <a:xfrm>
            <a:off x="0" y="0"/>
            <a:ext cx="8875626" cy="658860"/>
            <a:chOff x="0" y="0"/>
            <a:chExt cx="8875626" cy="658860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611A1FBF-8FEF-40F4-9EB7-59397E3BD81A}"/>
                </a:ext>
              </a:extLst>
            </p:cNvPr>
            <p:cNvSpPr/>
            <p:nvPr/>
          </p:nvSpPr>
          <p:spPr>
            <a:xfrm>
              <a:off x="132200" y="12529"/>
              <a:ext cx="874342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0"/>
                </a:spcAft>
              </a:pPr>
              <a:r>
                <a:rPr lang="es-ES" sz="3600" b="1" dirty="0">
                  <a:latin typeface="Arial" panose="020B0604020202020204" pitchFamily="34" charset="0"/>
                  <a:ea typeface="Arial" panose="020B0604020202020204" pitchFamily="34" charset="0"/>
                </a:rPr>
                <a:t>Abstracción digital</a:t>
              </a:r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5FD11964-DDF9-46A1-BC8E-42A5E3EA0448}"/>
                </a:ext>
              </a:extLst>
            </p:cNvPr>
            <p:cNvSpPr/>
            <p:nvPr/>
          </p:nvSpPr>
          <p:spPr>
            <a:xfrm>
              <a:off x="0" y="0"/>
              <a:ext cx="343140" cy="16525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42712080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2A1EEAC4-7878-4402-829F-E04B9CC55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1120"/>
            <a:ext cx="9144000" cy="5148853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0EBF6760-5EEB-4242-85EC-6E43E9EBF516}"/>
              </a:ext>
            </a:extLst>
          </p:cNvPr>
          <p:cNvGrpSpPr/>
          <p:nvPr/>
        </p:nvGrpSpPr>
        <p:grpSpPr>
          <a:xfrm>
            <a:off x="0" y="0"/>
            <a:ext cx="8970081" cy="656352"/>
            <a:chOff x="0" y="0"/>
            <a:chExt cx="8970081" cy="656352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9E8C6C3E-22D3-4146-81C2-16CC7B6584B3}"/>
                </a:ext>
              </a:extLst>
            </p:cNvPr>
            <p:cNvSpPr/>
            <p:nvPr/>
          </p:nvSpPr>
          <p:spPr>
            <a:xfrm>
              <a:off x="226655" y="10021"/>
              <a:ext cx="874342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0"/>
                </a:spcAft>
              </a:pPr>
              <a:r>
                <a:rPr lang="es-ES" sz="3600" b="1" dirty="0">
                  <a:latin typeface="Arial" panose="020B0604020202020204" pitchFamily="34" charset="0"/>
                  <a:ea typeface="Arial" panose="020B0604020202020204" pitchFamily="34" charset="0"/>
                </a:rPr>
                <a:t>Fabricación de muestras</a:t>
              </a:r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34BD9B5F-3019-4292-9ED8-853D4F01E294}"/>
                </a:ext>
              </a:extLst>
            </p:cNvPr>
            <p:cNvSpPr/>
            <p:nvPr/>
          </p:nvSpPr>
          <p:spPr>
            <a:xfrm>
              <a:off x="0" y="0"/>
              <a:ext cx="343140" cy="16525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9669326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EDBA152-E777-4506-890C-96CEC22F3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81663"/>
            <a:ext cx="5445906" cy="331314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44B3AEF-758A-4F9B-B29B-34F3454E5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490" y="2984196"/>
            <a:ext cx="3898083" cy="292356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B705C1B-96D9-47A1-9851-73E16748F6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46" b="20612"/>
          <a:stretch/>
        </p:blipFill>
        <p:spPr>
          <a:xfrm>
            <a:off x="5578293" y="2984196"/>
            <a:ext cx="3565707" cy="292356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2EB08B2A-44E2-4A84-A8D0-786932BF105B}"/>
              </a:ext>
            </a:extLst>
          </p:cNvPr>
          <p:cNvGrpSpPr/>
          <p:nvPr/>
        </p:nvGrpSpPr>
        <p:grpSpPr>
          <a:xfrm>
            <a:off x="0" y="0"/>
            <a:ext cx="8970081" cy="656352"/>
            <a:chOff x="0" y="0"/>
            <a:chExt cx="8970081" cy="656352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1B48A055-DE5A-42F0-81F1-708A25453993}"/>
                </a:ext>
              </a:extLst>
            </p:cNvPr>
            <p:cNvSpPr/>
            <p:nvPr/>
          </p:nvSpPr>
          <p:spPr>
            <a:xfrm>
              <a:off x="226655" y="10021"/>
              <a:ext cx="874342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0"/>
                </a:spcAft>
              </a:pPr>
              <a:r>
                <a:rPr lang="es-ES" sz="3600" b="1" dirty="0">
                  <a:latin typeface="Arial" panose="020B0604020202020204" pitchFamily="34" charset="0"/>
                  <a:ea typeface="Arial" panose="020B0604020202020204" pitchFamily="34" charset="0"/>
                </a:rPr>
                <a:t>Fabricación de muestras</a:t>
              </a:r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F779D94B-027C-4CD4-8661-C4544959887E}"/>
                </a:ext>
              </a:extLst>
            </p:cNvPr>
            <p:cNvSpPr/>
            <p:nvPr/>
          </p:nvSpPr>
          <p:spPr>
            <a:xfrm>
              <a:off x="0" y="0"/>
              <a:ext cx="343140" cy="16525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7495187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59BF1BC-7D75-4580-940F-FB58E83AA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573"/>
            <a:ext cx="9144000" cy="5148853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C8A2F15D-DE21-4FFD-BBAD-7FEF7C50C4BC}"/>
              </a:ext>
            </a:extLst>
          </p:cNvPr>
          <p:cNvGrpSpPr/>
          <p:nvPr/>
        </p:nvGrpSpPr>
        <p:grpSpPr>
          <a:xfrm>
            <a:off x="0" y="0"/>
            <a:ext cx="8970081" cy="656352"/>
            <a:chOff x="0" y="0"/>
            <a:chExt cx="8970081" cy="656352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5B335A00-B285-4249-9623-11A5893E46D1}"/>
                </a:ext>
              </a:extLst>
            </p:cNvPr>
            <p:cNvSpPr/>
            <p:nvPr/>
          </p:nvSpPr>
          <p:spPr>
            <a:xfrm>
              <a:off x="226655" y="10021"/>
              <a:ext cx="874342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0"/>
                </a:spcAft>
              </a:pPr>
              <a:r>
                <a:rPr lang="es-ES" sz="3600" b="1" dirty="0">
                  <a:latin typeface="Arial" panose="020B0604020202020204" pitchFamily="34" charset="0"/>
                  <a:ea typeface="Arial" panose="020B0604020202020204" pitchFamily="34" charset="0"/>
                </a:rPr>
                <a:t>Fabricación de muestras</a:t>
              </a: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3EB1CB8C-6139-4F10-BBBE-6AA3C0739BD5}"/>
                </a:ext>
              </a:extLst>
            </p:cNvPr>
            <p:cNvSpPr/>
            <p:nvPr/>
          </p:nvSpPr>
          <p:spPr>
            <a:xfrm>
              <a:off x="0" y="0"/>
              <a:ext cx="343140" cy="16525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841362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A0C8491-6523-475C-A974-001BC0747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5361"/>
            <a:ext cx="9144000" cy="5148853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79904EA6-81E1-486B-B2E1-C0D39F4B065F}"/>
              </a:ext>
            </a:extLst>
          </p:cNvPr>
          <p:cNvGrpSpPr/>
          <p:nvPr/>
        </p:nvGrpSpPr>
        <p:grpSpPr>
          <a:xfrm>
            <a:off x="0" y="0"/>
            <a:ext cx="8970081" cy="656352"/>
            <a:chOff x="0" y="0"/>
            <a:chExt cx="8970081" cy="656352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30028CE0-912D-445D-AC5C-5B2319624CC6}"/>
                </a:ext>
              </a:extLst>
            </p:cNvPr>
            <p:cNvSpPr/>
            <p:nvPr/>
          </p:nvSpPr>
          <p:spPr>
            <a:xfrm>
              <a:off x="226655" y="10021"/>
              <a:ext cx="874342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0"/>
                </a:spcAft>
              </a:pPr>
              <a:r>
                <a:rPr lang="es-ES" sz="3600" b="1" dirty="0">
                  <a:latin typeface="Arial" panose="020B0604020202020204" pitchFamily="34" charset="0"/>
                  <a:ea typeface="Arial" panose="020B0604020202020204" pitchFamily="34" charset="0"/>
                </a:rPr>
                <a:t>Fabricación de muestras</a:t>
              </a: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F712B6DE-98B7-447E-A1E6-F16AA4F3145F}"/>
                </a:ext>
              </a:extLst>
            </p:cNvPr>
            <p:cNvSpPr/>
            <p:nvPr/>
          </p:nvSpPr>
          <p:spPr>
            <a:xfrm>
              <a:off x="0" y="0"/>
              <a:ext cx="343140" cy="16525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802670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B755CBC-3C7F-4535-BF7C-892428145F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60"/>
          <a:stretch/>
        </p:blipFill>
        <p:spPr>
          <a:xfrm>
            <a:off x="0" y="-1"/>
            <a:ext cx="9144000" cy="6088645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2D5DD73D-14F1-409E-A968-3348B321CF87}"/>
              </a:ext>
            </a:extLst>
          </p:cNvPr>
          <p:cNvSpPr/>
          <p:nvPr/>
        </p:nvSpPr>
        <p:spPr>
          <a:xfrm>
            <a:off x="0" y="6051479"/>
            <a:ext cx="9144000" cy="8065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3E727A93-E90E-4BD7-9505-D2D0B519532B}"/>
              </a:ext>
            </a:extLst>
          </p:cNvPr>
          <p:cNvSpPr/>
          <p:nvPr/>
        </p:nvSpPr>
        <p:spPr>
          <a:xfrm>
            <a:off x="96927" y="6334823"/>
            <a:ext cx="7444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Integrantes del equipo multidisciplinario de </a:t>
            </a:r>
            <a:r>
              <a:rPr lang="es-ES" sz="1200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Morfolab</a:t>
            </a:r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Universidad Pontificia Bolivariana, Colombia</a:t>
            </a: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10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91041301-9C02-4229-A35A-18C8CD5ED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919" y="6205843"/>
            <a:ext cx="1235154" cy="49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59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8DFBCC3-5E4D-425C-867C-892E764B3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94" y="526903"/>
            <a:ext cx="8263812" cy="5870981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E4CC6823-F84D-479F-9528-556301B3EA54}"/>
              </a:ext>
            </a:extLst>
          </p:cNvPr>
          <p:cNvGrpSpPr/>
          <p:nvPr/>
        </p:nvGrpSpPr>
        <p:grpSpPr>
          <a:xfrm>
            <a:off x="0" y="0"/>
            <a:ext cx="8376556" cy="658767"/>
            <a:chOff x="0" y="0"/>
            <a:chExt cx="8376556" cy="658767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5B38162F-DE04-4B66-A9F8-C3614007B85B}"/>
                </a:ext>
              </a:extLst>
            </p:cNvPr>
            <p:cNvSpPr/>
            <p:nvPr/>
          </p:nvSpPr>
          <p:spPr>
            <a:xfrm>
              <a:off x="232764" y="12436"/>
              <a:ext cx="814379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0"/>
                </a:spcAft>
              </a:pPr>
              <a:r>
                <a:rPr lang="es-ES" sz="3600" b="1" dirty="0">
                  <a:latin typeface="Arial" panose="020B0604020202020204" pitchFamily="34" charset="0"/>
                  <a:ea typeface="Arial" panose="020B0604020202020204" pitchFamily="34" charset="0"/>
                </a:rPr>
                <a:t>Metodología de aplicación</a:t>
              </a:r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6B8D548F-D3FC-4F7A-A39D-9715C63D9F49}"/>
                </a:ext>
              </a:extLst>
            </p:cNvPr>
            <p:cNvSpPr/>
            <p:nvPr/>
          </p:nvSpPr>
          <p:spPr>
            <a:xfrm>
              <a:off x="0" y="0"/>
              <a:ext cx="343140" cy="16525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13571245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AD9C403-B9A7-4279-976E-50306FCDED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" r="2981"/>
          <a:stretch/>
        </p:blipFill>
        <p:spPr>
          <a:xfrm>
            <a:off x="0" y="1382751"/>
            <a:ext cx="9144000" cy="547524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B51B6B9E-6AE7-4D3D-A4B9-266881100F40}"/>
              </a:ext>
            </a:extLst>
          </p:cNvPr>
          <p:cNvSpPr/>
          <p:nvPr/>
        </p:nvSpPr>
        <p:spPr>
          <a:xfrm>
            <a:off x="129737" y="11952"/>
            <a:ext cx="90470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s-ES" sz="3600" b="1" dirty="0">
                <a:latin typeface="Arial" panose="020B0604020202020204" pitchFamily="34" charset="0"/>
                <a:ea typeface="Arial" panose="020B0604020202020204" pitchFamily="34" charset="0"/>
              </a:rPr>
              <a:t>Aplicaciones: proyectos de grado de diseño industrial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B1CFD7E-F30C-4C79-B0DB-3191E97ACFD4}"/>
              </a:ext>
            </a:extLst>
          </p:cNvPr>
          <p:cNvSpPr/>
          <p:nvPr/>
        </p:nvSpPr>
        <p:spPr>
          <a:xfrm>
            <a:off x="0" y="0"/>
            <a:ext cx="343140" cy="16525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3549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319B51CE-4149-482B-9949-B9BCAA10891A}"/>
              </a:ext>
            </a:extLst>
          </p:cNvPr>
          <p:cNvSpPr/>
          <p:nvPr/>
        </p:nvSpPr>
        <p:spPr>
          <a:xfrm>
            <a:off x="75501" y="728027"/>
            <a:ext cx="55077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s-ES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Planteamiento del problema</a:t>
            </a:r>
            <a:endParaRPr lang="es-CL" sz="24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9D92B72-0DE7-4C1F-8D44-3EEB11B55D3D}"/>
              </a:ext>
            </a:extLst>
          </p:cNvPr>
          <p:cNvSpPr txBox="1"/>
          <p:nvPr/>
        </p:nvSpPr>
        <p:spPr>
          <a:xfrm>
            <a:off x="75501" y="1125402"/>
            <a:ext cx="7974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Se estudian las dificultades que tienen los adultos mayores para interactuar física y cognitivamente con envases, por su reducción de fuerza, motricidad y de visión. Se propone rediseñar la línea de envases de suplementos dietarios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Glucerna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776FDB74-3E37-4984-B0EF-BDD86CE04A34}"/>
              </a:ext>
            </a:extLst>
          </p:cNvPr>
          <p:cNvGrpSpPr/>
          <p:nvPr/>
        </p:nvGrpSpPr>
        <p:grpSpPr>
          <a:xfrm>
            <a:off x="0" y="0"/>
            <a:ext cx="8913721" cy="631582"/>
            <a:chOff x="0" y="0"/>
            <a:chExt cx="8913721" cy="631582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5B38162F-DE04-4B66-A9F8-C3614007B85B}"/>
                </a:ext>
              </a:extLst>
            </p:cNvPr>
            <p:cNvSpPr/>
            <p:nvPr/>
          </p:nvSpPr>
          <p:spPr>
            <a:xfrm>
              <a:off x="170295" y="16029"/>
              <a:ext cx="8743426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0"/>
                </a:spcAft>
              </a:pPr>
              <a:r>
                <a:rPr lang="es-ES" sz="3400" b="1" dirty="0">
                  <a:latin typeface="Arial" panose="020B0604020202020204" pitchFamily="34" charset="0"/>
                  <a:ea typeface="Arial" panose="020B0604020202020204" pitchFamily="34" charset="0"/>
                </a:rPr>
                <a:t>Aplicaciones: envase para adulto mayor</a:t>
              </a: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A2266EC7-3D25-4A91-83DB-3F29DABA55B1}"/>
                </a:ext>
              </a:extLst>
            </p:cNvPr>
            <p:cNvSpPr/>
            <p:nvPr/>
          </p:nvSpPr>
          <p:spPr>
            <a:xfrm>
              <a:off x="0" y="0"/>
              <a:ext cx="343140" cy="16525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47A25033-507E-49A0-A351-F49E3CB54F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8"/>
          <a:stretch/>
        </p:blipFill>
        <p:spPr>
          <a:xfrm>
            <a:off x="171570" y="2422176"/>
            <a:ext cx="6443555" cy="395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336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319B51CE-4149-482B-9949-B9BCAA10891A}"/>
              </a:ext>
            </a:extLst>
          </p:cNvPr>
          <p:cNvSpPr/>
          <p:nvPr/>
        </p:nvSpPr>
        <p:spPr>
          <a:xfrm>
            <a:off x="142891" y="2726148"/>
            <a:ext cx="29593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s-ES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Requerimientos</a:t>
            </a:r>
            <a:endParaRPr lang="es-CL" sz="28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DCC6957-B998-4DFD-A221-AD6859D4BE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53" t="22409" r="52079" b="15633"/>
          <a:stretch/>
        </p:blipFill>
        <p:spPr>
          <a:xfrm>
            <a:off x="4255125" y="982241"/>
            <a:ext cx="4485006" cy="471260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F2E737FA-887B-4441-8519-9E0512F23015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3102263" y="1991762"/>
            <a:ext cx="1152862" cy="99599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6FD1DA9B-8D96-4873-81F3-F56A6346F049}"/>
              </a:ext>
            </a:extLst>
          </p:cNvPr>
          <p:cNvCxnSpPr>
            <a:stCxn id="9" idx="3"/>
          </p:cNvCxnSpPr>
          <p:nvPr/>
        </p:nvCxnSpPr>
        <p:spPr>
          <a:xfrm>
            <a:off x="3102263" y="2987758"/>
            <a:ext cx="1152862" cy="191016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4B990FDA-04A1-4844-A54E-C436C5174208}"/>
              </a:ext>
            </a:extLst>
          </p:cNvPr>
          <p:cNvCxnSpPr>
            <a:stCxn id="9" idx="3"/>
          </p:cNvCxnSpPr>
          <p:nvPr/>
        </p:nvCxnSpPr>
        <p:spPr>
          <a:xfrm>
            <a:off x="3102263" y="2987758"/>
            <a:ext cx="1152862" cy="65531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upo 10">
            <a:extLst>
              <a:ext uri="{FF2B5EF4-FFF2-40B4-BE49-F238E27FC236}">
                <a16:creationId xmlns:a16="http://schemas.microsoft.com/office/drawing/2014/main" id="{F3CCDF39-D41A-47F6-BFF8-B0C355768709}"/>
              </a:ext>
            </a:extLst>
          </p:cNvPr>
          <p:cNvGrpSpPr/>
          <p:nvPr/>
        </p:nvGrpSpPr>
        <p:grpSpPr>
          <a:xfrm>
            <a:off x="0" y="0"/>
            <a:ext cx="8881637" cy="631582"/>
            <a:chOff x="0" y="0"/>
            <a:chExt cx="8881637" cy="631582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90E827A7-5C95-488F-A102-B7C80846741C}"/>
                </a:ext>
              </a:extLst>
            </p:cNvPr>
            <p:cNvSpPr/>
            <p:nvPr/>
          </p:nvSpPr>
          <p:spPr>
            <a:xfrm>
              <a:off x="138211" y="16029"/>
              <a:ext cx="8743426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0"/>
                </a:spcAft>
              </a:pPr>
              <a:r>
                <a:rPr lang="es-ES" sz="3400" b="1" dirty="0">
                  <a:latin typeface="Arial" panose="020B0604020202020204" pitchFamily="34" charset="0"/>
                  <a:ea typeface="Arial" panose="020B0604020202020204" pitchFamily="34" charset="0"/>
                </a:rPr>
                <a:t>Aplicaciones: envase para adulto mayor</a:t>
              </a:r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5EF21975-86AA-4205-874F-440E48049D6A}"/>
                </a:ext>
              </a:extLst>
            </p:cNvPr>
            <p:cNvSpPr/>
            <p:nvPr/>
          </p:nvSpPr>
          <p:spPr>
            <a:xfrm>
              <a:off x="0" y="0"/>
              <a:ext cx="343140" cy="16525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23389250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AA5E2A9-B1C3-4249-964B-B1B03283A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10" y="700750"/>
            <a:ext cx="7991954" cy="5677841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43A7D6DF-B250-4D90-85E2-CC626DFC2D54}"/>
              </a:ext>
            </a:extLst>
          </p:cNvPr>
          <p:cNvGrpSpPr/>
          <p:nvPr/>
        </p:nvGrpSpPr>
        <p:grpSpPr>
          <a:xfrm>
            <a:off x="0" y="0"/>
            <a:ext cx="8881637" cy="631582"/>
            <a:chOff x="0" y="0"/>
            <a:chExt cx="8881637" cy="631582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6B48005C-226D-4EE7-8268-5E491D516674}"/>
                </a:ext>
              </a:extLst>
            </p:cNvPr>
            <p:cNvSpPr/>
            <p:nvPr/>
          </p:nvSpPr>
          <p:spPr>
            <a:xfrm>
              <a:off x="138211" y="16029"/>
              <a:ext cx="8743426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0"/>
                </a:spcAft>
              </a:pPr>
              <a:r>
                <a:rPr lang="es-ES" sz="3400" b="1" dirty="0">
                  <a:latin typeface="Arial" panose="020B0604020202020204" pitchFamily="34" charset="0"/>
                  <a:ea typeface="Arial" panose="020B0604020202020204" pitchFamily="34" charset="0"/>
                </a:rPr>
                <a:t>Aplicaciones: envase para adulto mayor</a:t>
              </a: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A1A83CCE-E1DB-4891-965D-18E5C59D29DB}"/>
                </a:ext>
              </a:extLst>
            </p:cNvPr>
            <p:cNvSpPr/>
            <p:nvPr/>
          </p:nvSpPr>
          <p:spPr>
            <a:xfrm>
              <a:off x="0" y="0"/>
              <a:ext cx="343140" cy="16525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9952788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52BD67B-ABA6-4BBA-942C-C4C7DFCC0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34899"/>
            <a:ext cx="7868874" cy="5590400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94670CFF-3C5B-46DD-9C53-D9F87F9A1CBA}"/>
              </a:ext>
            </a:extLst>
          </p:cNvPr>
          <p:cNvGrpSpPr/>
          <p:nvPr/>
        </p:nvGrpSpPr>
        <p:grpSpPr>
          <a:xfrm>
            <a:off x="0" y="0"/>
            <a:ext cx="8881637" cy="631582"/>
            <a:chOff x="0" y="0"/>
            <a:chExt cx="8881637" cy="631582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220F49BB-F3D6-40E1-86D3-52D42F21DE3B}"/>
                </a:ext>
              </a:extLst>
            </p:cNvPr>
            <p:cNvSpPr/>
            <p:nvPr/>
          </p:nvSpPr>
          <p:spPr>
            <a:xfrm>
              <a:off x="138211" y="16029"/>
              <a:ext cx="8743426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0"/>
                </a:spcAft>
              </a:pPr>
              <a:r>
                <a:rPr lang="es-ES" sz="3400" b="1" dirty="0">
                  <a:latin typeface="Arial" panose="020B0604020202020204" pitchFamily="34" charset="0"/>
                  <a:ea typeface="Arial" panose="020B0604020202020204" pitchFamily="34" charset="0"/>
                </a:rPr>
                <a:t>Aplicaciones: envase para adulto mayor</a:t>
              </a:r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62A0085A-1C10-4976-8D52-772AEF681C66}"/>
                </a:ext>
              </a:extLst>
            </p:cNvPr>
            <p:cNvSpPr/>
            <p:nvPr/>
          </p:nvSpPr>
          <p:spPr>
            <a:xfrm>
              <a:off x="0" y="0"/>
              <a:ext cx="343140" cy="16525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39296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0CFEAE26-7940-420B-ACE7-242DD0420E54}"/>
              </a:ext>
            </a:extLst>
          </p:cNvPr>
          <p:cNvSpPr/>
          <p:nvPr/>
        </p:nvSpPr>
        <p:spPr>
          <a:xfrm>
            <a:off x="141564" y="672175"/>
            <a:ext cx="55077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s-ES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Planteamiento del problema</a:t>
            </a:r>
            <a:endParaRPr lang="es-CL" sz="24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A47A684-852F-49AC-9AF8-125AADE3F957}"/>
              </a:ext>
            </a:extLst>
          </p:cNvPr>
          <p:cNvSpPr/>
          <p:nvPr/>
        </p:nvSpPr>
        <p:spPr>
          <a:xfrm>
            <a:off x="144447" y="1089796"/>
            <a:ext cx="79302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Se aborda el problema de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los accidentes en motocicleta en la ciudad de Medellín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, ciudad con altos niveles de accidentabilidad en este medio, debido a un clima húmedo lluvioso e impredecible, incremento progresivo en la movilidad en dos ruedas, exceso de velocidad y constantes imprudencias, poca regularidad en el mantenimiento de las calles, entre otros aspectos.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DE3278C-4E03-4F21-A486-880472815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9749"/>
            <a:ext cx="8061276" cy="3526808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1A550D39-33D1-4599-9808-2554228A5C72}"/>
              </a:ext>
            </a:extLst>
          </p:cNvPr>
          <p:cNvGrpSpPr/>
          <p:nvPr/>
        </p:nvGrpSpPr>
        <p:grpSpPr>
          <a:xfrm>
            <a:off x="0" y="0"/>
            <a:ext cx="8881637" cy="631582"/>
            <a:chOff x="0" y="0"/>
            <a:chExt cx="8881637" cy="631582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EB7C5BB1-776D-48FE-88ED-A020918688AB}"/>
                </a:ext>
              </a:extLst>
            </p:cNvPr>
            <p:cNvSpPr/>
            <p:nvPr/>
          </p:nvSpPr>
          <p:spPr>
            <a:xfrm>
              <a:off x="138211" y="16029"/>
              <a:ext cx="8743426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0"/>
                </a:spcAft>
              </a:pPr>
              <a:r>
                <a:rPr lang="es-ES" sz="3400" b="1" dirty="0">
                  <a:latin typeface="Arial" panose="020B0604020202020204" pitchFamily="34" charset="0"/>
                  <a:ea typeface="Arial" panose="020B0604020202020204" pitchFamily="34" charset="0"/>
                </a:rPr>
                <a:t>Aplicaciones: chaleco para motos</a:t>
              </a: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836C6B48-4F11-4EF3-B7FE-524AF504BF9B}"/>
                </a:ext>
              </a:extLst>
            </p:cNvPr>
            <p:cNvSpPr/>
            <p:nvPr/>
          </p:nvSpPr>
          <p:spPr>
            <a:xfrm>
              <a:off x="0" y="0"/>
              <a:ext cx="343140" cy="16525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729586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69848665-6D5B-4C52-B5D9-D5EE46963B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45" t="27566" r="14158" b="7711"/>
          <a:stretch/>
        </p:blipFill>
        <p:spPr>
          <a:xfrm>
            <a:off x="4572000" y="1173358"/>
            <a:ext cx="4116253" cy="425779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61CC2193-42C1-44D4-AEBE-312993903064}"/>
              </a:ext>
            </a:extLst>
          </p:cNvPr>
          <p:cNvSpPr/>
          <p:nvPr/>
        </p:nvSpPr>
        <p:spPr>
          <a:xfrm>
            <a:off x="70467" y="2726148"/>
            <a:ext cx="29593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s-ES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Requerimientos</a:t>
            </a:r>
            <a:endParaRPr lang="es-CL" sz="28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E3DA9284-C799-483C-B833-EE3E61E20D98}"/>
              </a:ext>
            </a:extLst>
          </p:cNvPr>
          <p:cNvCxnSpPr>
            <a:stCxn id="14" idx="3"/>
          </p:cNvCxnSpPr>
          <p:nvPr/>
        </p:nvCxnSpPr>
        <p:spPr>
          <a:xfrm flipV="1">
            <a:off x="3029839" y="1837859"/>
            <a:ext cx="1483438" cy="114989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7A2B1902-AD9E-49E0-AC6F-1E382F5ECD07}"/>
              </a:ext>
            </a:extLst>
          </p:cNvPr>
          <p:cNvCxnSpPr>
            <a:stCxn id="14" idx="3"/>
          </p:cNvCxnSpPr>
          <p:nvPr/>
        </p:nvCxnSpPr>
        <p:spPr>
          <a:xfrm>
            <a:off x="3029839" y="2987758"/>
            <a:ext cx="1483438" cy="225420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234A624B-6658-4F9C-9C73-588DABABDC78}"/>
              </a:ext>
            </a:extLst>
          </p:cNvPr>
          <p:cNvCxnSpPr>
            <a:stCxn id="14" idx="3"/>
            <a:endCxn id="13" idx="1"/>
          </p:cNvCxnSpPr>
          <p:nvPr/>
        </p:nvCxnSpPr>
        <p:spPr>
          <a:xfrm>
            <a:off x="3029839" y="2987758"/>
            <a:ext cx="1542161" cy="31449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C350A98D-40A1-4AC7-B691-10F68FD55BA3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3029839" y="2987758"/>
            <a:ext cx="1542161" cy="152992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o 11">
            <a:extLst>
              <a:ext uri="{FF2B5EF4-FFF2-40B4-BE49-F238E27FC236}">
                <a16:creationId xmlns:a16="http://schemas.microsoft.com/office/drawing/2014/main" id="{60D52D74-B8C3-45D6-AB32-C845E554BE06}"/>
              </a:ext>
            </a:extLst>
          </p:cNvPr>
          <p:cNvGrpSpPr/>
          <p:nvPr/>
        </p:nvGrpSpPr>
        <p:grpSpPr>
          <a:xfrm>
            <a:off x="0" y="0"/>
            <a:ext cx="8881637" cy="631582"/>
            <a:chOff x="0" y="0"/>
            <a:chExt cx="8881637" cy="631582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15F6BDD9-035A-49D9-A65E-69D2EBF4048C}"/>
                </a:ext>
              </a:extLst>
            </p:cNvPr>
            <p:cNvSpPr/>
            <p:nvPr/>
          </p:nvSpPr>
          <p:spPr>
            <a:xfrm>
              <a:off x="138211" y="16029"/>
              <a:ext cx="8743426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0"/>
                </a:spcAft>
              </a:pPr>
              <a:r>
                <a:rPr lang="es-ES" sz="3400" b="1" dirty="0">
                  <a:latin typeface="Arial" panose="020B0604020202020204" pitchFamily="34" charset="0"/>
                  <a:ea typeface="Arial" panose="020B0604020202020204" pitchFamily="34" charset="0"/>
                </a:rPr>
                <a:t>Aplicaciones: chaleco para motos</a:t>
              </a:r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BDF884D4-9D0B-4F62-8146-80DEC13BAAB9}"/>
                </a:ext>
              </a:extLst>
            </p:cNvPr>
            <p:cNvSpPr/>
            <p:nvPr/>
          </p:nvSpPr>
          <p:spPr>
            <a:xfrm>
              <a:off x="0" y="0"/>
              <a:ext cx="343140" cy="16525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31047042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D7CB5DA-BF52-4FB1-9750-A6A166381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50" y="884722"/>
            <a:ext cx="7861886" cy="5585436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C6767DB2-12B4-4249-9A24-BC11A4CC1FAE}"/>
              </a:ext>
            </a:extLst>
          </p:cNvPr>
          <p:cNvGrpSpPr/>
          <p:nvPr/>
        </p:nvGrpSpPr>
        <p:grpSpPr>
          <a:xfrm>
            <a:off x="0" y="-48139"/>
            <a:ext cx="8881637" cy="631582"/>
            <a:chOff x="0" y="0"/>
            <a:chExt cx="8881637" cy="631582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41648D78-8E03-476B-9747-BDD68DDF1B7E}"/>
                </a:ext>
              </a:extLst>
            </p:cNvPr>
            <p:cNvSpPr/>
            <p:nvPr/>
          </p:nvSpPr>
          <p:spPr>
            <a:xfrm>
              <a:off x="138211" y="16029"/>
              <a:ext cx="8743426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0"/>
                </a:spcAft>
              </a:pPr>
              <a:r>
                <a:rPr lang="es-ES" sz="3400" b="1" dirty="0">
                  <a:latin typeface="Arial" panose="020B0604020202020204" pitchFamily="34" charset="0"/>
                  <a:ea typeface="Arial" panose="020B0604020202020204" pitchFamily="34" charset="0"/>
                </a:rPr>
                <a:t>Aplicaciones: chaleco para motos</a:t>
              </a: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894E6DFA-E56E-418E-B3C0-CEA591D5214C}"/>
                </a:ext>
              </a:extLst>
            </p:cNvPr>
            <p:cNvSpPr/>
            <p:nvPr/>
          </p:nvSpPr>
          <p:spPr>
            <a:xfrm>
              <a:off x="0" y="0"/>
              <a:ext cx="343140" cy="16525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34107549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BF83082-53E6-4BD2-B1A9-3E6DDE312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00749"/>
            <a:ext cx="7586569" cy="5389657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06653E70-7A4C-4139-91A2-52AC5EB61B67}"/>
              </a:ext>
            </a:extLst>
          </p:cNvPr>
          <p:cNvGrpSpPr/>
          <p:nvPr/>
        </p:nvGrpSpPr>
        <p:grpSpPr>
          <a:xfrm>
            <a:off x="0" y="0"/>
            <a:ext cx="8881637" cy="631582"/>
            <a:chOff x="0" y="0"/>
            <a:chExt cx="8881637" cy="631582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6A798F18-0D20-4A3D-A217-55EDAFE83548}"/>
                </a:ext>
              </a:extLst>
            </p:cNvPr>
            <p:cNvSpPr/>
            <p:nvPr/>
          </p:nvSpPr>
          <p:spPr>
            <a:xfrm>
              <a:off x="138211" y="16029"/>
              <a:ext cx="8743426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0"/>
                </a:spcAft>
              </a:pPr>
              <a:r>
                <a:rPr lang="es-ES" sz="3400" b="1" dirty="0">
                  <a:latin typeface="Arial" panose="020B0604020202020204" pitchFamily="34" charset="0"/>
                  <a:ea typeface="Arial" panose="020B0604020202020204" pitchFamily="34" charset="0"/>
                </a:rPr>
                <a:t>Aplicaciones: chaleco para motos</a:t>
              </a: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72DD0E84-FB27-478F-B2C2-2A98EE080C04}"/>
                </a:ext>
              </a:extLst>
            </p:cNvPr>
            <p:cNvSpPr/>
            <p:nvPr/>
          </p:nvSpPr>
          <p:spPr>
            <a:xfrm>
              <a:off x="0" y="0"/>
              <a:ext cx="343140" cy="16525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3745436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11A90AF-0AC0-4620-9684-136F02C8AD3A}"/>
              </a:ext>
            </a:extLst>
          </p:cNvPr>
          <p:cNvSpPr/>
          <p:nvPr/>
        </p:nvSpPr>
        <p:spPr>
          <a:xfrm>
            <a:off x="1" y="5878326"/>
            <a:ext cx="9144000" cy="979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3E727A93-E90E-4BD7-9505-D2D0B519532B}"/>
              </a:ext>
            </a:extLst>
          </p:cNvPr>
          <p:cNvSpPr/>
          <p:nvPr/>
        </p:nvSpPr>
        <p:spPr>
          <a:xfrm>
            <a:off x="40903" y="5937244"/>
            <a:ext cx="91316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s-ES" sz="2000" i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Objetivo: estudiar la generación, transformación de la forma y los materiales a través de una experimentación sistemática con técnicas analógicas y digitales</a:t>
            </a: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419" sz="20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1EED7EF7-445A-4647-960D-CE3AFC460D31}"/>
              </a:ext>
            </a:extLst>
          </p:cNvPr>
          <p:cNvGrpSpPr/>
          <p:nvPr/>
        </p:nvGrpSpPr>
        <p:grpSpPr>
          <a:xfrm>
            <a:off x="344910" y="1397185"/>
            <a:ext cx="5589165" cy="2237668"/>
            <a:chOff x="167149" y="1813373"/>
            <a:chExt cx="8971114" cy="3129617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F4FC4565-055C-456B-AC26-6372FA7340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81" r="19440"/>
            <a:stretch/>
          </p:blipFill>
          <p:spPr>
            <a:xfrm>
              <a:off x="167149" y="2098497"/>
              <a:ext cx="2567220" cy="2807800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7EB719D9-AC50-4428-AC78-EFF5D75156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59" r="14687"/>
            <a:stretch/>
          </p:blipFill>
          <p:spPr>
            <a:xfrm>
              <a:off x="5980467" y="1813373"/>
              <a:ext cx="3157796" cy="2890452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49D6CDEB-9B96-4302-8AB3-D13F056719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49" r="24577"/>
            <a:stretch/>
          </p:blipFill>
          <p:spPr>
            <a:xfrm>
              <a:off x="3289720" y="1813373"/>
              <a:ext cx="2435331" cy="3129617"/>
            </a:xfrm>
            <a:prstGeom prst="rect">
              <a:avLst/>
            </a:prstGeom>
          </p:spPr>
        </p:pic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86F2AFA4-70B1-4D69-89EE-8C24925AD8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5" y="146195"/>
            <a:ext cx="2286604" cy="92443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20F3BDB-33F2-48AA-AF75-CCA3C7DCF8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020" y="1524020"/>
            <a:ext cx="2910980" cy="218221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78D0588-3DB7-4A4D-A5F7-74787AFC35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020" y="3696115"/>
            <a:ext cx="2910979" cy="218323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DF86AD7-E7AC-47C8-85FC-279F4E0BDA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0980" y="3697138"/>
            <a:ext cx="3392039" cy="2182211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8C96951A-B4F1-45A9-8FBD-AA32A0032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2" y="3699218"/>
            <a:ext cx="2904153" cy="21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03A354E-8698-4ABD-9ABA-EB3F6D2E215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50000"/>
          <a:stretch/>
        </p:blipFill>
        <p:spPr>
          <a:xfrm>
            <a:off x="6571198" y="189990"/>
            <a:ext cx="2446967" cy="1285974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5657812F-ED26-49E0-903F-C9C7F7F6C84F}"/>
              </a:ext>
            </a:extLst>
          </p:cNvPr>
          <p:cNvSpPr/>
          <p:nvPr/>
        </p:nvSpPr>
        <p:spPr>
          <a:xfrm>
            <a:off x="6233019" y="0"/>
            <a:ext cx="2910981" cy="152402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8963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74097535-DAAC-4081-BCEB-88D2FC228D90}"/>
              </a:ext>
            </a:extLst>
          </p:cNvPr>
          <p:cNvSpPr/>
          <p:nvPr/>
        </p:nvSpPr>
        <p:spPr>
          <a:xfrm>
            <a:off x="1" y="5878326"/>
            <a:ext cx="9144000" cy="979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1EED7EF7-445A-4647-960D-CE3AFC460D31}"/>
              </a:ext>
            </a:extLst>
          </p:cNvPr>
          <p:cNvGrpSpPr/>
          <p:nvPr/>
        </p:nvGrpSpPr>
        <p:grpSpPr>
          <a:xfrm>
            <a:off x="344910" y="1397185"/>
            <a:ext cx="5589165" cy="2237668"/>
            <a:chOff x="167149" y="1813373"/>
            <a:chExt cx="8971114" cy="3129617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F4FC4565-055C-456B-AC26-6372FA7340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81" r="19440"/>
            <a:stretch/>
          </p:blipFill>
          <p:spPr>
            <a:xfrm>
              <a:off x="167149" y="2098497"/>
              <a:ext cx="2567220" cy="2807800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7EB719D9-AC50-4428-AC78-EFF5D75156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59" r="14687"/>
            <a:stretch/>
          </p:blipFill>
          <p:spPr>
            <a:xfrm>
              <a:off x="5980467" y="1813373"/>
              <a:ext cx="3157796" cy="2890452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49D6CDEB-9B96-4302-8AB3-D13F056719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49" r="24577"/>
            <a:stretch/>
          </p:blipFill>
          <p:spPr>
            <a:xfrm>
              <a:off x="3289720" y="1813373"/>
              <a:ext cx="2435331" cy="3129617"/>
            </a:xfrm>
            <a:prstGeom prst="rect">
              <a:avLst/>
            </a:prstGeom>
          </p:spPr>
        </p:pic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86F2AFA4-70B1-4D69-89EE-8C24925AD8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5" y="146195"/>
            <a:ext cx="2286604" cy="92443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20F3BDB-33F2-48AA-AF75-CCA3C7DCF8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020" y="1524020"/>
            <a:ext cx="2910980" cy="218221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78D0588-3DB7-4A4D-A5F7-74787AFC35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020" y="3696115"/>
            <a:ext cx="2910979" cy="218323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DF86AD7-E7AC-47C8-85FC-279F4E0BDA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0980" y="3697138"/>
            <a:ext cx="3392039" cy="2182211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8C96951A-B4F1-45A9-8FBD-AA32A0032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2" y="3699218"/>
            <a:ext cx="2904153" cy="21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03A354E-8698-4ABD-9ABA-EB3F6D2E215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50000"/>
          <a:stretch/>
        </p:blipFill>
        <p:spPr>
          <a:xfrm>
            <a:off x="6571198" y="189990"/>
            <a:ext cx="2446967" cy="1285974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5657812F-ED26-49E0-903F-C9C7F7F6C84F}"/>
              </a:ext>
            </a:extLst>
          </p:cNvPr>
          <p:cNvSpPr/>
          <p:nvPr/>
        </p:nvSpPr>
        <p:spPr>
          <a:xfrm>
            <a:off x="6233019" y="0"/>
            <a:ext cx="2910981" cy="152402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E506A26-314B-40A5-8ED3-A4C4FBE17221}"/>
              </a:ext>
            </a:extLst>
          </p:cNvPr>
          <p:cNvSpPr/>
          <p:nvPr/>
        </p:nvSpPr>
        <p:spPr>
          <a:xfrm>
            <a:off x="12327" y="5915899"/>
            <a:ext cx="9131673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Más de 20 </a:t>
            </a:r>
            <a:r>
              <a:rPr lang="es-419" sz="14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años transfiriendo conocimientos, integrando docencia con investigación y extensión. 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s-419" sz="14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Áreas de investigación: biomimética, estructuras no convencionales, materiales y diseño, </a:t>
            </a:r>
            <a:r>
              <a:rPr lang="es-419" sz="1400" i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es-419" sz="1400" i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419" sz="1400" i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finding</a:t>
            </a:r>
            <a:r>
              <a:rPr lang="es-419" sz="14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diseño paramétrico y fabricación digital, </a:t>
            </a:r>
            <a:r>
              <a:rPr lang="es-419" sz="1400" i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es-419" sz="1400" i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419" sz="1400" i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design</a:t>
            </a:r>
            <a:r>
              <a:rPr lang="es-419" sz="14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92614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635728E-59E7-4445-821D-4FFDF65276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/>
          <a:stretch/>
        </p:blipFill>
        <p:spPr>
          <a:xfrm>
            <a:off x="-3" y="0"/>
            <a:ext cx="9144003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32D312E-9EA4-4CD4-A04C-4CA48BE04CF5}"/>
              </a:ext>
            </a:extLst>
          </p:cNvPr>
          <p:cNvSpPr txBox="1">
            <a:spLocks/>
          </p:cNvSpPr>
          <p:nvPr/>
        </p:nvSpPr>
        <p:spPr>
          <a:xfrm>
            <a:off x="961151" y="5908268"/>
            <a:ext cx="9248775" cy="6724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dirty="0">
                <a:latin typeface="Arial" panose="020B0604020202020204" pitchFamily="34" charset="0"/>
                <a:cs typeface="Arial" panose="020B0604020202020204" pitchFamily="34" charset="0"/>
              </a:rPr>
              <a:t>Proyecto texturas bio-inspiradas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F8CADFD-84CF-4640-992C-0C2C3D3D3034}"/>
              </a:ext>
            </a:extLst>
          </p:cNvPr>
          <p:cNvSpPr txBox="1">
            <a:spLocks/>
          </p:cNvSpPr>
          <p:nvPr/>
        </p:nvSpPr>
        <p:spPr>
          <a:xfrm>
            <a:off x="7113498" y="6505028"/>
            <a:ext cx="3520174" cy="504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1400" dirty="0">
                <a:solidFill>
                  <a:schemeClr val="bg1"/>
                </a:solidFill>
                <a:latin typeface="+mj-lt"/>
              </a:rPr>
              <a:t>Fotografía: Silvia Gallego</a:t>
            </a:r>
          </a:p>
          <a:p>
            <a:endParaRPr lang="es-CO" sz="2000" dirty="0">
              <a:latin typeface="Flama Semicondensed Ligh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819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0802715-5555-48EF-A1E1-EC09B070B9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7" b="6754"/>
          <a:stretch/>
        </p:blipFill>
        <p:spPr>
          <a:xfrm>
            <a:off x="0" y="-1"/>
            <a:ext cx="9144000" cy="503435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5AD0799-6BFF-4649-BC96-5FEDF2203EBE}"/>
              </a:ext>
            </a:extLst>
          </p:cNvPr>
          <p:cNvSpPr txBox="1">
            <a:spLocks/>
          </p:cNvSpPr>
          <p:nvPr/>
        </p:nvSpPr>
        <p:spPr>
          <a:xfrm>
            <a:off x="33598" y="5152348"/>
            <a:ext cx="8531289" cy="21756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Las texturas y membranas biológicas cumplen un rol fundamental para la subsistencia de las especies y de su proceso adaptativo, constituyen la superficie frontera que separa el interior del exterior de los organismos(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Wagensberg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, 2013). 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3465B03-662D-4B28-A09D-BC17BEB3DB3A}"/>
              </a:ext>
            </a:extLst>
          </p:cNvPr>
          <p:cNvSpPr txBox="1">
            <a:spLocks/>
          </p:cNvSpPr>
          <p:nvPr/>
        </p:nvSpPr>
        <p:spPr>
          <a:xfrm>
            <a:off x="0" y="4748493"/>
            <a:ext cx="2228850" cy="331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1400" dirty="0">
                <a:solidFill>
                  <a:schemeClr val="bg1"/>
                </a:solidFill>
                <a:latin typeface="+mj-lt"/>
              </a:rPr>
              <a:t>Fotografía: Silvia Gallego</a:t>
            </a:r>
          </a:p>
          <a:p>
            <a:endParaRPr lang="es-CO" sz="2000" dirty="0">
              <a:latin typeface="Flama Semicondensed Ligh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555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E1104DD-5AD1-449C-980A-588A21C53E7B}"/>
              </a:ext>
            </a:extLst>
          </p:cNvPr>
          <p:cNvSpPr/>
          <p:nvPr/>
        </p:nvSpPr>
        <p:spPr>
          <a:xfrm>
            <a:off x="1" y="4798995"/>
            <a:ext cx="8430936" cy="1671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6550" indent="-342900" algn="just">
              <a:lnSpc>
                <a:spcPct val="104000"/>
              </a:lnSpc>
              <a:spcAft>
                <a:spcPts val="121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Algunas funciones de las superficies y texturas: delimitar y dar estructura, aislar de las condiciones exteriores de humedad, cambios de temperaturas regulación térmica, proteger de ataques de depredadores y golpes, es un medio para percibir el exterior y de comunicación (Bar-Cohen, 2006).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5B13EE9-C402-4838-BD7D-3B62FE4077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77"/>
          <a:stretch/>
        </p:blipFill>
        <p:spPr>
          <a:xfrm>
            <a:off x="0" y="-1"/>
            <a:ext cx="9144000" cy="4726721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C5A8DA96-B593-4C16-AD80-274AF39CDC0E}"/>
              </a:ext>
            </a:extLst>
          </p:cNvPr>
          <p:cNvSpPr txBox="1">
            <a:spLocks/>
          </p:cNvSpPr>
          <p:nvPr/>
        </p:nvSpPr>
        <p:spPr>
          <a:xfrm>
            <a:off x="6995160" y="4342924"/>
            <a:ext cx="3520174" cy="504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1400" b="1" dirty="0">
                <a:latin typeface="+mj-lt"/>
              </a:rPr>
              <a:t>Fotografía: Andrés Valencia</a:t>
            </a:r>
          </a:p>
          <a:p>
            <a:endParaRPr lang="es-CO" sz="2000" dirty="0">
              <a:latin typeface="Flama Semicondensed Ligh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907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DC19B60-56CD-4F70-9F4E-1B041056222E}"/>
              </a:ext>
            </a:extLst>
          </p:cNvPr>
          <p:cNvSpPr txBox="1">
            <a:spLocks/>
          </p:cNvSpPr>
          <p:nvPr/>
        </p:nvSpPr>
        <p:spPr>
          <a:xfrm>
            <a:off x="45720" y="4998984"/>
            <a:ext cx="8758650" cy="21756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400" dirty="0"/>
              <a:t>En las últimas décadas emergen l</a:t>
            </a:r>
            <a:r>
              <a:rPr lang="es-ES" sz="2400" dirty="0"/>
              <a:t>as tecnologías de fabricación digital y el diseño paramétrico con ventajas técnicas nunca antes vistas, abriendo nuevas posibilidades creativas en el ámbito del diseño de productos, vestuario, arquitectura, arte, entre otros.</a:t>
            </a:r>
            <a:endParaRPr lang="es-CO" sz="2400" dirty="0"/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0D977352-AD9B-4BE5-BD56-BB0ABAFEFC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2" b="906"/>
          <a:stretch/>
        </p:blipFill>
        <p:spPr bwMode="auto">
          <a:xfrm>
            <a:off x="4582539" y="1198317"/>
            <a:ext cx="4561461" cy="3690185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54AAA387-17B3-4717-A505-C870754D0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2" r="3103"/>
          <a:stretch/>
        </p:blipFill>
        <p:spPr bwMode="auto">
          <a:xfrm>
            <a:off x="3439991" y="0"/>
            <a:ext cx="3783093" cy="28762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53CE9664-3C74-4192-BF87-87D6A4556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595332" cy="28762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6 CuadroTexto">
            <a:extLst>
              <a:ext uri="{FF2B5EF4-FFF2-40B4-BE49-F238E27FC236}">
                <a16:creationId xmlns:a16="http://schemas.microsoft.com/office/drawing/2014/main" id="{3998ABD8-4740-4123-85C5-1FA5496B1BD2}"/>
              </a:ext>
            </a:extLst>
          </p:cNvPr>
          <p:cNvSpPr txBox="1"/>
          <p:nvPr/>
        </p:nvSpPr>
        <p:spPr>
          <a:xfrm>
            <a:off x="0" y="2848246"/>
            <a:ext cx="1901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Emerging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objects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U.S.A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3646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932</TotalTime>
  <Words>650</Words>
  <Application>Microsoft Office PowerPoint</Application>
  <PresentationFormat>Presentación en pantalla (4:3)</PresentationFormat>
  <Paragraphs>55</Paragraphs>
  <Slides>39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Flama Semicondensed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David Andres Torreblanca Diaz</dc:creator>
  <cp:lastModifiedBy>Ruben Hernan Jacob Dazarola (rubenhjd)</cp:lastModifiedBy>
  <cp:revision>112</cp:revision>
  <dcterms:created xsi:type="dcterms:W3CDTF">2018-10-29T00:04:24Z</dcterms:created>
  <dcterms:modified xsi:type="dcterms:W3CDTF">2020-03-27T16:27:10Z</dcterms:modified>
</cp:coreProperties>
</file>