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6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0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33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QuickStarter ha creado un esquema para ayudarle a empezar a trabajar en la presentación. Algunas diapositivas incluyen información aquí en las notas para proporcionar temas adicionales para que investigue.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33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Considere la posibilidad de hablar acerca 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Apoyo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Críticas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08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391AB-F383-4237-A071-AD1C6E924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636DA-4FDE-4B32-8CCE-37EFA3E75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87932-8FF0-4DF1-A776-9A3CE3761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8FAB8-C9F1-4DBB-B355-D8DEE370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490E3-D8E8-4766-9104-14009BF56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0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B8678-553E-4A5B-8CFE-5DB358BDF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3AF303-1F73-4575-83E6-561589F16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6EC56-7DCF-400D-A871-C26291EB1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FAC5B-7C77-4F8C-ADB0-8D208A2EB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F48AF-AB8F-4DD2-BC77-7E2F42AD3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1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ED820-BFE6-41B5-8064-984037A9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27FEA-5359-474A-B4F8-FF510DD74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DD33D-563C-4B8C-B8C1-625FF5C5B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71877-89FD-46BE-832F-C5660A556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E675F-CC4D-48CF-90C8-53829EE08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21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260" y="462455"/>
            <a:ext cx="10515600" cy="8222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D24726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5936"/>
            <a:ext cx="10515600" cy="4351338"/>
          </a:xfrm>
        </p:spPr>
        <p:txBody>
          <a:bodyPr/>
          <a:lstStyle>
            <a:lvl1pPr>
              <a:defRPr sz="14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2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2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2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2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52500" y="1284718"/>
            <a:ext cx="103632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52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BC967-18DB-4664-9B4D-06177FB9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F7174-64B4-4D8F-BF44-3DD1F66CA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D83D3-86C4-482F-A2DC-B4C55DBF3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05BE2-6C23-4CB4-A63E-457E635BF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97965-24FE-4C07-BE16-69AE43995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6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3394D-04EF-440C-B08B-114464B3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BE3F6-F021-4D6B-8B0D-EF74D7461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6233C-6806-4593-91C0-CF4ECD84A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A761E-2D3A-4397-A82C-2F3B981DE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97E71-B59F-4260-B01B-2B7CEB089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2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4DFCB-DD40-4637-9CAB-2BAF24231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4065F-4B44-4622-98EE-166F93648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F1249-B890-4466-9E24-84A249070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FA9B4-D282-452F-B78A-FF5873ACF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B0F13-A139-4B66-9544-16480800F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791D0-EC30-4D8C-8764-475D8DB34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AA7D-15D2-4D5F-B1C4-501073416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80A0E-25B9-4E8E-8B0D-201E1C564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9B111-0CA0-47CD-9F0B-DBCBA3AE3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F0E02D-3176-4B85-ACB6-721F26827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D9317-BBE1-4F36-82FE-E348F6F18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37DDCB-69F8-49FA-A111-C8AB27138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18B0CD-1F68-412E-9232-F267114C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9B21FC-12CC-472D-BC38-EF413158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4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F51AB-8384-4E67-914C-B39484AD2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909660-3861-4545-BF68-9ED039B5D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DD5392-AC3A-4EAF-ADE6-B6CF4B50A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679880-BF48-4F4D-B8B3-4E99FC41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8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F98E25-CF37-4F73-9E22-21023816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D7A0E1-38AB-4FDA-8EC1-2D7617909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8E424-5A91-4557-9ADF-4A9422A0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0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BB935-0427-44CC-A384-333EAD831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DCF6-55CF-43EE-B135-BFC4B4D40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7538E-A112-4E8F-A445-1A06B0C35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0D413-9505-4ED8-BFF1-5141BE9EE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815B0-4528-4FA2-8472-8F19C0F16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9FCEF-4406-4552-BFE4-6DA376135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6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CE22C-69D4-49EC-8858-787B3C67B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6A4341-3C0B-4025-AE17-8F0F8FABF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5FF01-E0B6-419C-ABCC-70844E4EA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01218-FFD7-4F25-B220-F5DE5F706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7CBFB-34A6-49D8-A1D2-45DF3887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726A4-D33A-486A-B120-648AF3D8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4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07C8C3-4165-4353-ABF2-492454AF9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AA46A-3C66-4E4A-9907-225E50ABB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F8214-A11A-4309-9D51-44F35987D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495F3-B757-4FAF-98AA-EDA7D1485485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34EB-8260-4F13-9553-5A8593D9D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1EF96-E028-4E68-864E-9B77CF9F25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939C1-24D7-49E9-A58A-7960365209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8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2CD92-9D15-43B4-8516-073FCDAC90D4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E1560-7126-406C-A531-3A398E8D0E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2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ommons.wikimedia.org/wiki/File:Ortodoxsp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776788" y="876300"/>
            <a:ext cx="6780213" cy="5334000"/>
          </a:xfrm>
          <a:prstGeom prst="rect">
            <a:avLst/>
          </a:prstGeom>
          <a:ln w="57150">
            <a:noFill/>
          </a:ln>
        </p:spPr>
        <p:txBody>
          <a:bodyPr vert="horz" wrap="square" lIns="91440" tIns="45720" rIns="91440" bIns="45720" numCol="1" rtlCol="0" anchor="t">
            <a:normAutofit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Multiculturalismo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es un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término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con una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gama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significados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los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contextos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de la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sociología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, la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filosofía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política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y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el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uso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coloquial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sociología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y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el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uso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cotidiano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, es un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sinónimo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de "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pluralismo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étnico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", con los dos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términos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siendo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utilizados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indistintamente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; por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ejemplo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, un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pluralismo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cultural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el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que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diversos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grupos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étnicos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colaboran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y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entran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diálogo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entre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ellos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sin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tener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que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sacrificar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sus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identidades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particulares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.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La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identidad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, por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su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pate, es un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término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De uso en distintos ámbitos culturales. Lógica, antropología, sociología y también filosofía política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.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Designa una relación de polos que siendo aparentemente distintos, en algunas dimensiones se igualan,.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5CA327-20E6-4148-805B-D5FAC834A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política del reconocimiento</a:t>
            </a:r>
          </a:p>
        </p:txBody>
      </p:sp>
    </p:spTree>
    <p:extLst>
      <p:ext uri="{BB962C8B-B14F-4D97-AF65-F5344CB8AC3E}">
        <p14:creationId xmlns:p14="http://schemas.microsoft.com/office/powerpoint/2010/main" val="2730235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4769FE-1656-422F-86E1-8C1B16C27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B249F6D-244F-494A-98B9-5CC7413C4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5760" y="682754"/>
            <a:ext cx="5492493" cy="5492493"/>
          </a:xfrm>
          <a:custGeom>
            <a:avLst/>
            <a:gdLst>
              <a:gd name="connsiteX0" fmla="*/ 2746247 w 5492493"/>
              <a:gd name="connsiteY0" fmla="*/ 0 h 5492493"/>
              <a:gd name="connsiteX1" fmla="*/ 5492493 w 5492493"/>
              <a:gd name="connsiteY1" fmla="*/ 2746247 h 5492493"/>
              <a:gd name="connsiteX2" fmla="*/ 2746247 w 5492493"/>
              <a:gd name="connsiteY2" fmla="*/ 5492493 h 5492493"/>
              <a:gd name="connsiteX3" fmla="*/ 0 w 5492493"/>
              <a:gd name="connsiteY3" fmla="*/ 2746247 h 5492493"/>
              <a:gd name="connsiteX4" fmla="*/ 2746247 w 5492493"/>
              <a:gd name="connsiteY4" fmla="*/ 0 h 549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2493" h="5492493">
                <a:moveTo>
                  <a:pt x="2746247" y="0"/>
                </a:moveTo>
                <a:cubicBezTo>
                  <a:pt x="4262957" y="0"/>
                  <a:pt x="5492493" y="1229536"/>
                  <a:pt x="5492493" y="2746247"/>
                </a:cubicBezTo>
                <a:cubicBezTo>
                  <a:pt x="5492493" y="4262957"/>
                  <a:pt x="4262957" y="5492493"/>
                  <a:pt x="2746247" y="5492493"/>
                </a:cubicBezTo>
                <a:cubicBezTo>
                  <a:pt x="1229536" y="5492493"/>
                  <a:pt x="0" y="4262957"/>
                  <a:pt x="0" y="2746247"/>
                </a:cubicBezTo>
                <a:cubicBezTo>
                  <a:pt x="0" y="1229536"/>
                  <a:pt x="1229536" y="0"/>
                  <a:pt x="2746247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06C536E-6ECA-4211-AF8C-A2671C484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34260" y="5435945"/>
            <a:ext cx="435428" cy="435428"/>
          </a:xfrm>
          <a:prstGeom prst="ellipse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EAA70EA-2201-4F5D-AF08-58CFF851C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011593" y="3567390"/>
            <a:ext cx="2311806" cy="2303982"/>
          </a:xfrm>
          <a:custGeom>
            <a:avLst/>
            <a:gdLst>
              <a:gd name="connsiteX0" fmla="*/ 0 w 3108399"/>
              <a:gd name="connsiteY0" fmla="*/ 0 h 3097879"/>
              <a:gd name="connsiteX1" fmla="*/ 159985 w 3108399"/>
              <a:gd name="connsiteY1" fmla="*/ 4045 h 3097879"/>
              <a:gd name="connsiteX2" fmla="*/ 3092907 w 3108399"/>
              <a:gd name="connsiteY2" fmla="*/ 2791087 h 3097879"/>
              <a:gd name="connsiteX3" fmla="*/ 3108399 w 3108399"/>
              <a:gd name="connsiteY3" fmla="*/ 3097879 h 3097879"/>
              <a:gd name="connsiteX4" fmla="*/ 2470733 w 3108399"/>
              <a:gd name="connsiteY4" fmla="*/ 3097879 h 3097879"/>
              <a:gd name="connsiteX5" fmla="*/ 2458534 w 3108399"/>
              <a:gd name="connsiteY5" fmla="*/ 2856285 h 3097879"/>
              <a:gd name="connsiteX6" fmla="*/ 252674 w 3108399"/>
              <a:gd name="connsiteY6" fmla="*/ 650424 h 3097879"/>
              <a:gd name="connsiteX7" fmla="*/ 0 w 3108399"/>
              <a:gd name="connsiteY7" fmla="*/ 637665 h 309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8399" h="3097879">
                <a:moveTo>
                  <a:pt x="0" y="0"/>
                </a:moveTo>
                <a:lnTo>
                  <a:pt x="159985" y="4045"/>
                </a:lnTo>
                <a:cubicBezTo>
                  <a:pt x="1696687" y="81941"/>
                  <a:pt x="2939004" y="1275632"/>
                  <a:pt x="3092907" y="2791087"/>
                </a:cubicBezTo>
                <a:lnTo>
                  <a:pt x="3108399" y="3097879"/>
                </a:lnTo>
                <a:lnTo>
                  <a:pt x="2470733" y="3097879"/>
                </a:lnTo>
                <a:lnTo>
                  <a:pt x="2458534" y="2856285"/>
                </a:lnTo>
                <a:cubicBezTo>
                  <a:pt x="2340416" y="1693197"/>
                  <a:pt x="1415762" y="768542"/>
                  <a:pt x="252674" y="650424"/>
                </a:cubicBezTo>
                <a:lnTo>
                  <a:pt x="0" y="637665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8B123F5-4339-4FE5-8228-AA4F9C69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316" y="1431042"/>
            <a:ext cx="4055899" cy="3995916"/>
          </a:xfrm>
        </p:spPr>
        <p:txBody>
          <a:bodyPr anchor="ctr">
            <a:normAutofit/>
          </a:bodyPr>
          <a:lstStyle/>
          <a:p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 construcción de la identidad desde la autenticidad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9C3EF2-7426-47D3-B950-3AA4FA7BD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008" y="375385"/>
            <a:ext cx="5621154" cy="6131293"/>
          </a:xfrm>
        </p:spPr>
        <p:txBody>
          <a:bodyPr anchor="ctr">
            <a:normAutofit lnSpcReduction="10000"/>
          </a:bodyPr>
          <a:lstStyle/>
          <a:p>
            <a:r>
              <a:rPr lang="es-MX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La identidad socialmente derivada dependía, por su propia naturaleza, de la sociedad. Pero en épocas anteriores el reconocimiento nunca representó un problema, dado que el</a:t>
            </a:r>
            <a:r>
              <a:rPr lang="es-MX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reconocimiento general estaba integrado en la identidad</a:t>
            </a:r>
            <a:r>
              <a:rPr lang="es-MX" sz="14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socialmente derivada, por virtud del hecho mismo de</a:t>
            </a:r>
            <a:r>
              <a:rPr lang="es-MX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que se basaba en categorías sociales que todos daban por</a:t>
            </a:r>
            <a:r>
              <a:rPr lang="es-MX" sz="14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sentadas. Pero la identidad original, personal e internamente derivada, no goza de este reconocimiento </a:t>
            </a:r>
            <a:r>
              <a:rPr lang="es-MX" sz="1400" b="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-Italic"/>
                <a:ea typeface="Calibri" panose="020F0502020204030204" pitchFamily="34" charset="0"/>
                <a:cs typeface="Arial" panose="020B0604020202020204" pitchFamily="34" charset="0"/>
              </a:rPr>
              <a:t>a priori.</a:t>
            </a:r>
            <a:r>
              <a:rPr lang="es-MX" sz="1400" b="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-Italic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Deberá ganarse por medio de un intercambio, y el intento puede fracasar. Lo que surgió con la época moderna</a:t>
            </a:r>
            <a:r>
              <a:rPr lang="es-MX" sz="14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no es la necesidad de reconocimiento sino la ponderación de las condiciones en que el intento de ser reconocido puede fracasar</a:t>
            </a:r>
          </a:p>
          <a:p>
            <a:endParaRPr lang="es-MX" sz="1400" dirty="0">
              <a:solidFill>
                <a:schemeClr val="tx1">
                  <a:lumMod val="85000"/>
                  <a:lumOff val="15000"/>
                </a:schemeClr>
              </a:solidFill>
              <a:latin typeface="Times-Roman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s-MX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No sorprende que podamos encontrar algunas de las</a:t>
            </a:r>
            <a:r>
              <a:rPr lang="es-MX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ideas seminales acerca de la dignidad del ciudadano y del</a:t>
            </a:r>
            <a:r>
              <a:rPr lang="es-MX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reconocimiento universal, si bien no en estos términos específicos, en Rousseau, a quien he tratado de identificar como uno de los puntos de origen del moderno discurso sobre la autenticidad. Rousseau critica acremente</a:t>
            </a:r>
            <a:r>
              <a:rPr lang="es-MX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el honor jerárquico o de </a:t>
            </a:r>
            <a:r>
              <a:rPr lang="es-MX" sz="1400" b="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-Italic"/>
                <a:ea typeface="Calibri" panose="020F0502020204030204" pitchFamily="34" charset="0"/>
                <a:cs typeface="Arial" panose="020B0604020202020204" pitchFamily="34" charset="0"/>
              </a:rPr>
              <a:t>préférences</a:t>
            </a:r>
            <a:r>
              <a:rPr lang="es-MX" sz="1400" b="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-Italic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s-MX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En un revelador</a:t>
            </a:r>
            <a:r>
              <a:rPr lang="es-MX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pasaje del </a:t>
            </a:r>
            <a:r>
              <a:rPr lang="es-MX" sz="1400" b="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-Italic"/>
                <a:ea typeface="Calibri" panose="020F0502020204030204" pitchFamily="34" charset="0"/>
                <a:cs typeface="Arial" panose="020B0604020202020204" pitchFamily="34" charset="0"/>
              </a:rPr>
              <a:t>Discurso sobre la desigualdad </a:t>
            </a:r>
            <a:r>
              <a:rPr lang="es-MX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determina el</a:t>
            </a:r>
            <a:r>
              <a:rPr lang="es-MX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momento decisivo cuando la sociedad da un giro hacia</a:t>
            </a:r>
            <a:r>
              <a:rPr lang="es-MX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la corrupción y la injusticia, cuando la gente empieza a desear una estima preferencia]..11 Por contraste, en la sociedad republicana, donde todos pueden compartir la</a:t>
            </a:r>
            <a:r>
              <a:rPr lang="es-MX" sz="14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igualdad a la luz de la atención pública, ve la fuente de</a:t>
            </a:r>
            <a:r>
              <a:rPr lang="es-MX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la salud.12 No obstante, el tema del reconocimiento es</a:t>
            </a:r>
            <a:br>
              <a:rPr lang="es-MX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MX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tratado por primera vez por Hegel de una manera que ha</a:t>
            </a:r>
            <a:r>
              <a:rPr lang="es-MX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ejercido gran influencia.13</a:t>
            </a:r>
            <a:br>
              <a:rPr lang="es-MX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s-MX" sz="1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-Roma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s-MX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La importancia del reconocimiento es hoy universalmente reconocida en una u otra forma. En un plano íntimo, todos estamos conscientes de cómo la identidad</a:t>
            </a:r>
            <a:r>
              <a:rPr lang="es-MX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puede ser bien o mal formada en el curso de nuestras</a:t>
            </a:r>
            <a:r>
              <a:rPr lang="es-MX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relaciones con los otros significantes.</a:t>
            </a:r>
            <a:endParaRPr lang="es-MX" sz="1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21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2C43ED-DD9F-420B-9754-4B29A26EB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76400"/>
            <a:ext cx="3810000" cy="3505200"/>
          </a:xfrm>
        </p:spPr>
        <p:txBody>
          <a:bodyPr anchor="t">
            <a:normAutofit/>
          </a:bodyPr>
          <a:lstStyle/>
          <a:p>
            <a:r>
              <a:rPr lang="es-MX" sz="4000"/>
              <a:t>Identidad individual y social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60CF61-FAB1-4B26-96EA-A9FEC1701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9" y="1676399"/>
            <a:ext cx="6674319" cy="4002505"/>
          </a:xfrm>
        </p:spPr>
        <p:txBody>
          <a:bodyPr>
            <a:normAutofit/>
          </a:bodyPr>
          <a:lstStyle/>
          <a:p>
            <a:r>
              <a:rPr lang="es-MX" sz="1400" b="0" i="0" dirty="0">
                <a:solidFill>
                  <a:schemeClr val="tx1">
                    <a:alpha val="5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En el nivel íntimo, podemos apreciar hasta qué punto</a:t>
            </a:r>
            <a:r>
              <a:rPr lang="es-MX" sz="1400" dirty="0">
                <a:solidFill>
                  <a:schemeClr val="tx1">
                    <a:alpha val="5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b="0" i="0" dirty="0">
                <a:solidFill>
                  <a:schemeClr val="tx1">
                    <a:alpha val="5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una identidad original necesita ser y de hecho es vulnerable al reconocimiento que le otorgan, o no, los otros significantes. No debe sorprender que en la cultura de la autenticidad las relaciones se consideren como los puntos</a:t>
            </a:r>
            <a:r>
              <a:rPr lang="es-MX" sz="1400" dirty="0">
                <a:solidFill>
                  <a:schemeClr val="tx1">
                    <a:alpha val="5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b="0" i="0" dirty="0">
                <a:solidFill>
                  <a:schemeClr val="tx1">
                    <a:alpha val="5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claves del autodescubrimiento y la autoafirmación. Las</a:t>
            </a:r>
            <a:r>
              <a:rPr lang="es-MX" sz="1400" b="0" i="0" dirty="0">
                <a:solidFill>
                  <a:schemeClr val="tx1">
                    <a:alpha val="55000"/>
                  </a:schemeClr>
                </a:solidFill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b="0" i="0" dirty="0">
                <a:solidFill>
                  <a:schemeClr val="tx1">
                    <a:alpha val="5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relaciones amorosas no sólo son importantes por el acento general que la cultura moderna otorga a la satisfacción de las necesidades ordinarias; también lo son porque son</a:t>
            </a:r>
            <a:r>
              <a:rPr lang="es-MX" sz="1400" dirty="0">
                <a:solidFill>
                  <a:schemeClr val="tx1">
                    <a:alpha val="5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b="0" i="0" dirty="0">
                <a:solidFill>
                  <a:schemeClr val="tx1">
                    <a:alpha val="5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los crisoles de una identidad que se genera internamente.</a:t>
            </a:r>
            <a:br>
              <a:rPr lang="es-MX" sz="1400" dirty="0">
                <a:solidFill>
                  <a:schemeClr val="tx1">
                    <a:alpha val="5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s-MX" sz="1400" dirty="0">
              <a:solidFill>
                <a:schemeClr val="tx1">
                  <a:alpha val="55000"/>
                </a:schemeClr>
              </a:solidFill>
              <a:effectLst/>
              <a:latin typeface="Times-Roman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MX" sz="1400" b="0" i="0" dirty="0">
                <a:solidFill>
                  <a:schemeClr val="tx1">
                    <a:alpha val="5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En el plano social, la interpretación de que la identidad se constituye en el diálogo abierto y no por un "</a:t>
            </a:r>
            <a:r>
              <a:rPr lang="es-MX" sz="1400" b="0" i="0" dirty="0" err="1">
                <a:solidFill>
                  <a:schemeClr val="tx1">
                    <a:alpha val="5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guión</a:t>
            </a:r>
            <a:r>
              <a:rPr lang="es-MX" sz="1400" b="0" i="0" dirty="0">
                <a:solidFill>
                  <a:schemeClr val="tx1">
                    <a:alpha val="5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“ social predefinido, ha hecho que la política del reconocimiento igualitario ocupe un lugar más importante y de</a:t>
            </a:r>
            <a:r>
              <a:rPr lang="es-MX" sz="1400" b="0" i="0" dirty="0">
                <a:solidFill>
                  <a:schemeClr val="tx1">
                    <a:alpha val="55000"/>
                  </a:schemeClr>
                </a:solidFill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b="0" i="0" dirty="0">
                <a:solidFill>
                  <a:schemeClr val="tx1">
                    <a:alpha val="5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mayor peso. En realidad, lo que está en juego ha aumentado de manera considerable. El reconocimiento igualitario no sólo es el modo pertinente a una sociedad democrática sana. Su rechazo puede causar daños a quienes se</a:t>
            </a:r>
            <a:r>
              <a:rPr lang="es-MX" sz="1400" b="0" i="0" dirty="0">
                <a:solidFill>
                  <a:schemeClr val="tx1">
                    <a:alpha val="55000"/>
                  </a:schemeClr>
                </a:solidFill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b="0" i="0" dirty="0">
                <a:solidFill>
                  <a:schemeClr val="tx1">
                    <a:alpha val="5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les niega, según una idea moderna muy difundida, como</a:t>
            </a:r>
            <a:r>
              <a:rPr lang="es-MX" sz="1400" dirty="0">
                <a:solidFill>
                  <a:schemeClr val="tx1">
                    <a:alpha val="5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b="0" i="0" dirty="0">
                <a:solidFill>
                  <a:schemeClr val="tx1">
                    <a:alpha val="5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se indicó desde el principio. La proyección sobre otro de una imagen inferior o humillante puede en realidad deformar y oprimir hasta el grado en que esa imagen sea internalizada. No sólo el feminismo contemporáneo sino</a:t>
            </a:r>
            <a:r>
              <a:rPr lang="es-MX" sz="1400" dirty="0">
                <a:solidFill>
                  <a:schemeClr val="tx1">
                    <a:alpha val="5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b="0" i="0" dirty="0">
                <a:solidFill>
                  <a:schemeClr val="tx1">
                    <a:alpha val="5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también las relaciones raciales y las discusiones del multiculturalismo se orientan por la premisa de que no dar</a:t>
            </a:r>
            <a:r>
              <a:rPr lang="es-MX" sz="1400" dirty="0">
                <a:solidFill>
                  <a:schemeClr val="tx1">
                    <a:alpha val="5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b="0" i="0" dirty="0">
                <a:solidFill>
                  <a:schemeClr val="tx1">
                    <a:alpha val="55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este reconocimiento puede constituir una forma de opresión.</a:t>
            </a:r>
            <a:endParaRPr lang="es-MX" sz="1400" dirty="0">
              <a:solidFill>
                <a:schemeClr val="tx1">
                  <a:alpha val="5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100" dirty="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18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400" dirty="0" err="1">
                <a:solidFill>
                  <a:srgbClr val="000000"/>
                </a:solidFill>
              </a:rPr>
              <a:t>Políticas</a:t>
            </a:r>
            <a:r>
              <a:rPr lang="en-US" sz="4400" dirty="0">
                <a:solidFill>
                  <a:srgbClr val="000000"/>
                </a:solidFill>
              </a:rPr>
              <a:t> del </a:t>
            </a:r>
            <a:r>
              <a:rPr lang="en-US" sz="4400" dirty="0" err="1">
                <a:solidFill>
                  <a:srgbClr val="000000"/>
                </a:solidFill>
              </a:rPr>
              <a:t>Reconocimiento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s-MX" sz="1800" dirty="0">
                <a:solidFill>
                  <a:srgbClr val="000000"/>
                </a:solidFill>
              </a:rPr>
              <a:t>Charles Taylor</a:t>
            </a:r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15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Ortodox Cathedral in Sao Paul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0" y="2333040"/>
            <a:ext cx="4141760" cy="310632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46362" y="6223702"/>
            <a:ext cx="5850295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 dirty="0" err="1">
                <a:solidFill>
                  <a:srgbClr val="898989"/>
                </a:solidFill>
                <a:hlinkClick r:id="rId4"/>
              </a:rPr>
              <a:t>Foto</a:t>
            </a:r>
            <a:r>
              <a:rPr lang="en-US" sz="1100" dirty="0">
                <a:solidFill>
                  <a:srgbClr val="898989"/>
                </a:solidFill>
              </a:rPr>
              <a:t> de </a:t>
            </a:r>
            <a:r>
              <a:rPr lang="en-US" sz="1100" dirty="0" err="1">
                <a:solidFill>
                  <a:srgbClr val="898989"/>
                </a:solidFill>
              </a:rPr>
              <a:t>EdgarFabiano</a:t>
            </a:r>
            <a:r>
              <a:rPr lang="en-US" sz="1100" dirty="0">
                <a:solidFill>
                  <a:srgbClr val="898989"/>
                </a:solidFill>
              </a:rPr>
              <a:t> / Public domain</a:t>
            </a:r>
          </a:p>
        </p:txBody>
      </p:sp>
    </p:spTree>
    <p:extLst>
      <p:ext uri="{BB962C8B-B14F-4D97-AF65-F5344CB8AC3E}">
        <p14:creationId xmlns:p14="http://schemas.microsoft.com/office/powerpoint/2010/main" val="3337799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La universalidad</a:t>
            </a:r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rgbClr val="FEFFFF"/>
                </a:solidFill>
              </a:rPr>
              <a:t>La universalidad de la razón humana y el progreso</a:t>
            </a:r>
          </a:p>
          <a:p>
            <a:endParaRPr lang="en-US" sz="2400">
              <a:solidFill>
                <a:srgbClr val="FEFFFF"/>
              </a:solidFill>
            </a:endParaRPr>
          </a:p>
          <a:p>
            <a:r>
              <a:rPr lang="en-US" sz="2400">
                <a:solidFill>
                  <a:srgbClr val="FEFFFF"/>
                </a:solidFill>
              </a:rPr>
              <a:t>La identidad particular del sentimiento</a:t>
            </a:r>
          </a:p>
          <a:p>
            <a:endParaRPr lang="en-US" sz="2400">
              <a:solidFill>
                <a:srgbClr val="FEFFFF"/>
              </a:solidFill>
            </a:endParaRPr>
          </a:p>
          <a:p>
            <a:r>
              <a:rPr lang="es-CL" sz="2400">
                <a:solidFill>
                  <a:srgbClr val="FEFFFF"/>
                </a:solidFill>
              </a:rPr>
              <a:t>Ilustración</a:t>
            </a:r>
            <a:r>
              <a:rPr lang="en-US" sz="2400">
                <a:solidFill>
                  <a:srgbClr val="FEFFFF"/>
                </a:solidFill>
              </a:rPr>
              <a:t> y romanticismo</a:t>
            </a:r>
          </a:p>
          <a:p>
            <a:pPr lvl="1"/>
            <a:r>
              <a:rPr lang="en-US">
                <a:solidFill>
                  <a:srgbClr val="FEFFFF"/>
                </a:solidFill>
              </a:rPr>
              <a:t>Kant y Rousseau</a:t>
            </a:r>
          </a:p>
        </p:txBody>
      </p:sp>
    </p:spTree>
    <p:extLst>
      <p:ext uri="{BB962C8B-B14F-4D97-AF65-F5344CB8AC3E}">
        <p14:creationId xmlns:p14="http://schemas.microsoft.com/office/powerpoint/2010/main" val="3287045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Identidad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Identidad individual y social</a:t>
            </a:r>
          </a:p>
          <a:p>
            <a:endParaRPr lang="en-US" dirty="0"/>
          </a:p>
          <a:p>
            <a:r>
              <a:rPr lang="en-US" dirty="0"/>
              <a:t>El </a:t>
            </a:r>
            <a:r>
              <a:rPr lang="es-CL" dirty="0"/>
              <a:t>diálogo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forma de </a:t>
            </a:r>
            <a:r>
              <a:rPr lang="en-US" dirty="0" err="1"/>
              <a:t>constitucion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El </a:t>
            </a:r>
            <a:r>
              <a:rPr lang="en-US" dirty="0" err="1"/>
              <a:t>respeto</a:t>
            </a:r>
            <a:r>
              <a:rPr lang="en-US" dirty="0"/>
              <a:t> a la </a:t>
            </a:r>
            <a:r>
              <a:rPr lang="en-US" dirty="0" err="1"/>
              <a:t>identidad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forma de </a:t>
            </a:r>
            <a:r>
              <a:rPr lang="en-US" dirty="0" err="1"/>
              <a:t>libertad</a:t>
            </a:r>
            <a:r>
              <a:rPr lang="en-US" dirty="0"/>
              <a:t> </a:t>
            </a:r>
            <a:r>
              <a:rPr lang="en-US" dirty="0" err="1"/>
              <a:t>negativa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48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64D464-898B-4908-88FD-33A83D6ED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35572D-EFC9-4405-B6A9-4DA87A872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08597" cy="1146176"/>
          </a:xfrm>
        </p:spPr>
        <p:txBody>
          <a:bodyPr>
            <a:normAutofit/>
          </a:bodyPr>
          <a:lstStyle/>
          <a:p>
            <a:r>
              <a:rPr lang="es-ES" sz="3700">
                <a:solidFill>
                  <a:schemeClr val="bg1"/>
                </a:solidFill>
              </a:rPr>
              <a:t>Parte I: </a:t>
            </a:r>
            <a:r>
              <a:rPr lang="es-MX" sz="3700">
                <a:solidFill>
                  <a:schemeClr val="bg1"/>
                </a:solidFill>
              </a:rPr>
              <a:t>Reconocimiento e identidad: las influencias de Rousseau y Hegel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A77690-E2BD-4E22-8ACE-7E052A76D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1"/>
            <a:ext cx="8000999" cy="4121152"/>
          </a:xfrm>
        </p:spPr>
        <p:txBody>
          <a:bodyPr>
            <a:normAutofit/>
          </a:bodyPr>
          <a:lstStyle/>
          <a:p>
            <a:r>
              <a:rPr lang="es-MX" sz="1500" b="0" i="0" dirty="0"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La tesis es que nuestra identidad se moldea en parte por el reconocimiento</a:t>
            </a:r>
            <a:r>
              <a:rPr lang="es-MX" sz="1500" dirty="0"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500" b="0" i="0" dirty="0"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o por la falta de éste; a menudo, también, por el </a:t>
            </a:r>
            <a:r>
              <a:rPr lang="es-MX" sz="1500" b="0" i="1" dirty="0">
                <a:effectLst/>
                <a:latin typeface="Times-Italic"/>
                <a:ea typeface="Calibri" panose="020F0502020204030204" pitchFamily="34" charset="0"/>
                <a:cs typeface="Arial" panose="020B0604020202020204" pitchFamily="34" charset="0"/>
              </a:rPr>
              <a:t>falso</a:t>
            </a:r>
            <a:r>
              <a:rPr lang="es-MX" sz="1500" i="1" dirty="0">
                <a:effectLst/>
                <a:latin typeface="Times-Italic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500" b="0" i="0" dirty="0"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reconocimiento de otros, y así, un individuo o un grupo</a:t>
            </a:r>
            <a:r>
              <a:rPr lang="es-MX" sz="1500" dirty="0"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500" b="0" i="0" dirty="0"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de personas puede sufrir un verdadero daño, una auténtica deformación si la gente o la sociedad que lo rodean le muestran, como reflejo, un cuadro limitativo, o degradante o despreciable de sí mismo</a:t>
            </a:r>
          </a:p>
          <a:p>
            <a:endParaRPr lang="es-MX" sz="1500" dirty="0">
              <a:latin typeface="Times-Roman"/>
              <a:cs typeface="Arial" panose="020B0604020202020204" pitchFamily="34" charset="0"/>
            </a:endParaRPr>
          </a:p>
          <a:p>
            <a:endParaRPr lang="es-MX" sz="1500" dirty="0">
              <a:latin typeface="Times-Roman"/>
              <a:cs typeface="Arial" panose="020B0604020202020204" pitchFamily="34" charset="0"/>
            </a:endParaRPr>
          </a:p>
          <a:p>
            <a:r>
              <a:rPr lang="es-MX" sz="1500" b="0" i="0" dirty="0"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El falso reconocimiento o la falta de reconocimiento pueden causar daño, pueden ser una forma de opresión que subyugue a alguien en un modo de ser falso, deformado y reducido. </a:t>
            </a:r>
          </a:p>
          <a:p>
            <a:pPr marL="0" indent="0">
              <a:buNone/>
            </a:pPr>
            <a:endParaRPr lang="es-MX" sz="1500" dirty="0">
              <a:latin typeface="Times-Roma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1500" dirty="0">
              <a:latin typeface="Times-Roman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MX" sz="1500" b="0" i="0" dirty="0"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Por ello, algunas feministas arguyen que en las sociedades patriarcales las mujeres fueron inducidas a adoptar una imagen despectiva de sí mismas. Internalizaron una imagen de su propia inferioridad, de modo que, aun cuando se supriman los obstáculos objetivos a su avance, pueden ser incapaces de aprovechar las nuevas oportunidades</a:t>
            </a:r>
            <a:endParaRPr lang="es-MX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5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06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FD0E8E8-C530-4B2D-A01A-CCD47590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E5D6855-F7F1-40AB-A644-826C03264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2448" y="3131936"/>
            <a:ext cx="1240640" cy="1240638"/>
          </a:xfrm>
          <a:prstGeom prst="ellipse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C65388C-2EC9-49CB-94AE-C126FD4C5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4763" y="0"/>
            <a:ext cx="6067239" cy="6858000"/>
          </a:xfrm>
          <a:custGeom>
            <a:avLst/>
            <a:gdLst>
              <a:gd name="connsiteX0" fmla="*/ 1619628 w 6067239"/>
              <a:gd name="connsiteY0" fmla="*/ 0 h 6858000"/>
              <a:gd name="connsiteX1" fmla="*/ 6067239 w 6067239"/>
              <a:gd name="connsiteY1" fmla="*/ 0 h 6858000"/>
              <a:gd name="connsiteX2" fmla="*/ 6067239 w 6067239"/>
              <a:gd name="connsiteY2" fmla="*/ 6858000 h 6858000"/>
              <a:gd name="connsiteX3" fmla="*/ 1619627 w 6067239"/>
              <a:gd name="connsiteY3" fmla="*/ 6858000 h 6858000"/>
              <a:gd name="connsiteX4" fmla="*/ 1615622 w 6067239"/>
              <a:gd name="connsiteY4" fmla="*/ 6854853 h 6858000"/>
              <a:gd name="connsiteX5" fmla="*/ 0 w 6067239"/>
              <a:gd name="connsiteY5" fmla="*/ 3429000 h 6858000"/>
              <a:gd name="connsiteX6" fmla="*/ 1615622 w 6067239"/>
              <a:gd name="connsiteY6" fmla="*/ 31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7239" h="6858000">
                <a:moveTo>
                  <a:pt x="1619628" y="0"/>
                </a:moveTo>
                <a:lnTo>
                  <a:pt x="6067239" y="0"/>
                </a:lnTo>
                <a:lnTo>
                  <a:pt x="6067239" y="6858000"/>
                </a:lnTo>
                <a:lnTo>
                  <a:pt x="1619627" y="6858000"/>
                </a:lnTo>
                <a:lnTo>
                  <a:pt x="1615622" y="6854853"/>
                </a:lnTo>
                <a:cubicBezTo>
                  <a:pt x="628921" y="6040555"/>
                  <a:pt x="0" y="4808224"/>
                  <a:pt x="0" y="3429000"/>
                </a:cubicBezTo>
                <a:cubicBezTo>
                  <a:pt x="0" y="2049777"/>
                  <a:pt x="628921" y="817446"/>
                  <a:pt x="1615622" y="314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62B7C1D-B627-4FCA-9295-7D7187655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7837" y="4546924"/>
            <a:ext cx="2369988" cy="2311077"/>
          </a:xfrm>
          <a:custGeom>
            <a:avLst/>
            <a:gdLst>
              <a:gd name="connsiteX0" fmla="*/ 0 w 2369988"/>
              <a:gd name="connsiteY0" fmla="*/ 0 h 2311077"/>
              <a:gd name="connsiteX1" fmla="*/ 1128071 w 2369988"/>
              <a:gd name="connsiteY1" fmla="*/ 0 h 2311077"/>
              <a:gd name="connsiteX2" fmla="*/ 1157716 w 2369988"/>
              <a:gd name="connsiteY2" fmla="*/ 128440 h 2311077"/>
              <a:gd name="connsiteX3" fmla="*/ 2316462 w 2369988"/>
              <a:gd name="connsiteY3" fmla="*/ 2257392 h 2311077"/>
              <a:gd name="connsiteX4" fmla="*/ 2369988 w 2369988"/>
              <a:gd name="connsiteY4" fmla="*/ 2311077 h 2311077"/>
              <a:gd name="connsiteX5" fmla="*/ 957894 w 2369988"/>
              <a:gd name="connsiteY5" fmla="*/ 2311077 h 2311077"/>
              <a:gd name="connsiteX6" fmla="*/ 777804 w 2369988"/>
              <a:gd name="connsiteY6" fmla="*/ 2040997 h 2311077"/>
              <a:gd name="connsiteX7" fmla="*/ 19614 w 2369988"/>
              <a:gd name="connsiteY7" fmla="*/ 109827 h 231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9988" h="2311077">
                <a:moveTo>
                  <a:pt x="0" y="0"/>
                </a:moveTo>
                <a:lnTo>
                  <a:pt x="1128071" y="0"/>
                </a:lnTo>
                <a:lnTo>
                  <a:pt x="1157716" y="128440"/>
                </a:lnTo>
                <a:cubicBezTo>
                  <a:pt x="1365270" y="935139"/>
                  <a:pt x="1769588" y="1662859"/>
                  <a:pt x="2316462" y="2257392"/>
                </a:cubicBezTo>
                <a:lnTo>
                  <a:pt x="2369988" y="2311077"/>
                </a:lnTo>
                <a:lnTo>
                  <a:pt x="957894" y="2311077"/>
                </a:lnTo>
                <a:lnTo>
                  <a:pt x="777804" y="2040997"/>
                </a:lnTo>
                <a:cubicBezTo>
                  <a:pt x="421651" y="1454849"/>
                  <a:pt x="161627" y="803832"/>
                  <a:pt x="19614" y="10982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17C34E-C90B-402B-92B1-92740D19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1091821"/>
            <a:ext cx="3781109" cy="4674358"/>
          </a:xfrm>
        </p:spPr>
        <p:txBody>
          <a:bodyPr anchor="ctr">
            <a:normAutofit/>
          </a:bodyPr>
          <a:lstStyle/>
          <a:p>
            <a:r>
              <a:rPr lang="es-MX" sz="5100">
                <a:solidFill>
                  <a:schemeClr val="tx1">
                    <a:lumMod val="85000"/>
                    <a:lumOff val="15000"/>
                  </a:schemeClr>
                </a:solidFill>
              </a:rPr>
              <a:t>Honor y dignidad: La aparición de los ideales democráticos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EFFD45-D9B6-40EF-8CFC-172F1FC0D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7824" y="385011"/>
            <a:ext cx="4604997" cy="6381549"/>
          </a:xfrm>
        </p:spPr>
        <p:txBody>
          <a:bodyPr anchor="ctr">
            <a:normAutofit/>
          </a:bodyPr>
          <a:lstStyle/>
          <a:p>
            <a:pPr algn="just"/>
            <a:r>
              <a:rPr lang="es-MX" sz="1400" dirty="0">
                <a:solidFill>
                  <a:schemeClr val="bg1"/>
                </a:solidFill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s-MX" sz="1400" b="0" i="0" dirty="0">
                <a:solidFill>
                  <a:schemeClr val="bg1"/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mpezar por entender cómo este discurso</a:t>
            </a:r>
            <a:r>
              <a:rPr lang="es-MX" sz="1400" dirty="0">
                <a:solidFill>
                  <a:schemeClr val="bg1"/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b="0" i="0" dirty="0">
                <a:solidFill>
                  <a:schemeClr val="bg1"/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del reconocimiento y de la identidad llegó a parecemos</a:t>
            </a:r>
            <a:br>
              <a:rPr lang="es-MX" sz="1400" dirty="0">
                <a:solidFill>
                  <a:schemeClr val="bg1"/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MX" sz="1400" b="0" i="0" dirty="0">
                <a:solidFill>
                  <a:schemeClr val="bg1"/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familiar o por lo menos fácil de comprender. Pues no</a:t>
            </a:r>
            <a:r>
              <a:rPr lang="es-MX" sz="1400" dirty="0">
                <a:solidFill>
                  <a:schemeClr val="bg1"/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b="0" i="0" dirty="0">
                <a:solidFill>
                  <a:schemeClr val="bg1"/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siempre fue así, y nuestros antepasados de hace más de</a:t>
            </a:r>
            <a:br>
              <a:rPr lang="es-MX" sz="1400" dirty="0">
                <a:solidFill>
                  <a:schemeClr val="bg1"/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MX" sz="1400" b="0" i="0" dirty="0">
                <a:solidFill>
                  <a:schemeClr val="bg1"/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dos siglos nos habrían mirado sin comprender si hubiésemos empleado estos términos en su sentido actual.</a:t>
            </a:r>
            <a:r>
              <a:rPr lang="es-MX" sz="1400" b="0" i="0" dirty="0">
                <a:solidFill>
                  <a:schemeClr val="bg1"/>
                </a:solidFill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b="0" i="0" dirty="0">
                <a:solidFill>
                  <a:schemeClr val="bg1"/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¿Cómo empezamos con todo esto?</a:t>
            </a:r>
            <a:r>
              <a:rPr lang="es-MX" sz="1400" dirty="0">
                <a:solidFill>
                  <a:schemeClr val="bg1"/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b="0" i="0" dirty="0">
                <a:solidFill>
                  <a:schemeClr val="bg1"/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A la mente nos viene el nombre de Hegel, con su célebre dialéctica del amo y del esclavo. Esta es una etapa</a:t>
            </a:r>
            <a:r>
              <a:rPr lang="es-MX" sz="1400" dirty="0">
                <a:solidFill>
                  <a:schemeClr val="bg1"/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b="0" i="0" dirty="0">
                <a:solidFill>
                  <a:schemeClr val="bg1"/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importante, pero tendremos que remontarnos un poco</a:t>
            </a:r>
            <a:r>
              <a:rPr lang="es-MX" sz="1400" dirty="0">
                <a:solidFill>
                  <a:schemeClr val="bg1"/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b="0" i="0" dirty="0">
                <a:solidFill>
                  <a:schemeClr val="bg1"/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más atrás para ver cómo este pasaje llegó a adquirir su</a:t>
            </a:r>
            <a:r>
              <a:rPr lang="es-MX" sz="1400" dirty="0">
                <a:solidFill>
                  <a:schemeClr val="bg1"/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b="0" i="0" dirty="0">
                <a:solidFill>
                  <a:schemeClr val="bg1"/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sentido actual.</a:t>
            </a:r>
          </a:p>
          <a:p>
            <a:pPr algn="just"/>
            <a:endParaRPr lang="es-MX" sz="1400" dirty="0">
              <a:solidFill>
                <a:schemeClr val="bg1"/>
              </a:solidFill>
              <a:latin typeface="Times-Roman"/>
              <a:cs typeface="Arial" panose="020B0604020202020204" pitchFamily="34" charset="0"/>
            </a:endParaRPr>
          </a:p>
          <a:p>
            <a:pPr algn="just"/>
            <a:r>
              <a:rPr lang="es-MX" sz="1400" b="0" i="0" dirty="0">
                <a:solidFill>
                  <a:schemeClr val="bg1"/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Contra este concepto del honor tenemos el moderno concepto de dignidad, que hoy se emplea en un sentido universalista e igualitario cuando hablamos de la</a:t>
            </a:r>
            <a:r>
              <a:rPr lang="es-MX" sz="1400" dirty="0">
                <a:solidFill>
                  <a:schemeClr val="bg1"/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b="0" i="0" dirty="0">
                <a:solidFill>
                  <a:schemeClr val="bg1"/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inherente "dignidad de los seres humanos" o de la dignidad del ciudadano. La premisa subyacente es que todos</a:t>
            </a:r>
            <a:r>
              <a:rPr lang="es-MX" sz="1400" dirty="0">
                <a:solidFill>
                  <a:schemeClr val="bg1"/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b="0" i="0" dirty="0">
                <a:solidFill>
                  <a:schemeClr val="bg1"/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la comparten.</a:t>
            </a:r>
          </a:p>
          <a:p>
            <a:pPr algn="just"/>
            <a:endParaRPr lang="es-MX" sz="1400" dirty="0">
              <a:solidFill>
                <a:schemeClr val="bg1"/>
              </a:solidFill>
              <a:latin typeface="Times-Roman"/>
              <a:cs typeface="Arial" panose="020B0604020202020204" pitchFamily="34" charset="0"/>
            </a:endParaRPr>
          </a:p>
          <a:p>
            <a:pPr algn="just"/>
            <a:r>
              <a:rPr lang="es-MX" sz="1400" b="0" i="0" dirty="0">
                <a:solidFill>
                  <a:schemeClr val="bg1"/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La democracia</a:t>
            </a:r>
            <a:r>
              <a:rPr lang="es-MX" sz="1400" dirty="0">
                <a:solidFill>
                  <a:schemeClr val="bg1"/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b="0" i="0" dirty="0">
                <a:solidFill>
                  <a:schemeClr val="bg1"/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desembocó en una política de reconocimiento igualitario, que adoptó varias formas con el paso de los años y</a:t>
            </a:r>
            <a:r>
              <a:rPr lang="es-MX" sz="1400" dirty="0">
                <a:solidFill>
                  <a:schemeClr val="bg1"/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b="0" i="0" dirty="0">
                <a:solidFill>
                  <a:schemeClr val="bg1"/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que ahora retorna en la forma de exigencia de igualdad</a:t>
            </a:r>
            <a:r>
              <a:rPr lang="es-MX" sz="1400" dirty="0">
                <a:solidFill>
                  <a:schemeClr val="bg1"/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b="0" i="0" dirty="0">
                <a:solidFill>
                  <a:schemeClr val="bg1"/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s-MX" sz="1400" b="0" i="1" dirty="0">
                <a:solidFill>
                  <a:schemeClr val="bg1"/>
                </a:solidFill>
                <a:effectLst/>
                <a:latin typeface="Times-Italic"/>
                <a:ea typeface="Calibri" panose="020F0502020204030204" pitchFamily="34" charset="0"/>
                <a:cs typeface="Arial" panose="020B0604020202020204" pitchFamily="34" charset="0"/>
              </a:rPr>
              <a:t>status </a:t>
            </a:r>
            <a:r>
              <a:rPr lang="es-MX" sz="1400" b="0" i="0" dirty="0">
                <a:solidFill>
                  <a:schemeClr val="bg1"/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para las culturas y para los sexos</a:t>
            </a:r>
            <a:endParaRPr lang="es-MX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191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C91F1F-266F-4465-8F89-487664D87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32">
            <a:extLst>
              <a:ext uri="{FF2B5EF4-FFF2-40B4-BE49-F238E27FC236}">
                <a16:creationId xmlns:a16="http://schemas.microsoft.com/office/drawing/2014/main" id="{117F01D7-4ACD-4ABC-8244-95EC0B620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1E2C23CB-D77B-4033-877F-D35608A3C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00529E-50E2-4F8C-BC51-BB1CC6FC4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350008"/>
            <a:ext cx="2441448" cy="2459736"/>
          </a:xfrm>
        </p:spPr>
        <p:txBody>
          <a:bodyPr>
            <a:normAutofit/>
          </a:bodyPr>
          <a:lstStyle/>
          <a:p>
            <a:r>
              <a:rPr lang="es-MX" sz="3200"/>
              <a:t>Identidad como autenticidad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F73612-CC59-40CB-BBAF-8726B6C83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001" y="625643"/>
            <a:ext cx="7045693" cy="6025414"/>
          </a:xfrm>
        </p:spPr>
        <p:txBody>
          <a:bodyPr anchor="ctr">
            <a:normAutofit/>
          </a:bodyPr>
          <a:lstStyle/>
          <a:p>
            <a:r>
              <a:rPr lang="es-MX" sz="1800" b="0" i="0" dirty="0"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Pero la importancia del reconocimiento se modificó</a:t>
            </a:r>
            <a:r>
              <a:rPr lang="es-MX" sz="1800" dirty="0"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800" b="0" i="0" dirty="0"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e intensificó a partir de la nueva interpretación de la</a:t>
            </a:r>
            <a:r>
              <a:rPr lang="es-MX" sz="1800" b="0" i="0" dirty="0"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800" b="0" i="0" dirty="0"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identidad individual que surgió a finales del siglo XVIII.</a:t>
            </a:r>
            <a:r>
              <a:rPr lang="es-MX" sz="1800" dirty="0"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800" b="0" i="0" dirty="0"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Podemos hablar de una identidad </a:t>
            </a:r>
            <a:r>
              <a:rPr lang="es-MX" sz="1800" b="0" i="1" dirty="0">
                <a:effectLst/>
                <a:latin typeface="Times-Italic"/>
                <a:ea typeface="Calibri" panose="020F0502020204030204" pitchFamily="34" charset="0"/>
                <a:cs typeface="Arial" panose="020B0604020202020204" pitchFamily="34" charset="0"/>
              </a:rPr>
              <a:t>individualizada, </a:t>
            </a:r>
            <a:r>
              <a:rPr lang="es-MX" sz="1800" b="0" i="0" dirty="0"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que es</a:t>
            </a:r>
            <a:r>
              <a:rPr lang="es-MX" sz="1800" b="0" i="0" dirty="0"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800" b="0" i="0" dirty="0"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particularmente mía, y que yo descubro en mí mismo. </a:t>
            </a:r>
          </a:p>
          <a:p>
            <a:endParaRPr lang="es-MX" sz="1800" dirty="0">
              <a:latin typeface="Times-Roman"/>
              <a:cs typeface="Arial" panose="020B0604020202020204" pitchFamily="34" charset="0"/>
            </a:endParaRPr>
          </a:p>
          <a:p>
            <a:r>
              <a:rPr lang="es-MX" sz="1800" b="0" i="0" dirty="0"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En cierto sentido,</a:t>
            </a:r>
            <a:r>
              <a:rPr lang="es-MX" sz="1800" dirty="0"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800" b="0" i="0" dirty="0"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puede tomarse como una continuación e intensificación</a:t>
            </a:r>
            <a:r>
              <a:rPr lang="es-MX" sz="1800" dirty="0"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800" b="0" i="0" dirty="0"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del desarrollo que inició san Agustín, para quien el camino hacia Dios pasaba por nuestra autoconciencia. Las</a:t>
            </a:r>
            <a:r>
              <a:rPr lang="es-MX" sz="1800" dirty="0"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800" b="0" i="0" dirty="0"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primeras variantes de esta nueva idea fueron teístas, o al</a:t>
            </a:r>
            <a:r>
              <a:rPr lang="es-MX" sz="1800" dirty="0"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800" b="0" i="0" dirty="0"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menos panteístas.</a:t>
            </a:r>
            <a:r>
              <a:rPr lang="es-MX" sz="1800" dirty="0"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800" b="0" i="0" dirty="0"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El escritor de ideas filosóficas más importante que</a:t>
            </a:r>
            <a:r>
              <a:rPr lang="es-MX" sz="1800" dirty="0"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800" b="0" i="0" dirty="0"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ayudó a producir este cambio fue Jean-Jacques Rousseau</a:t>
            </a:r>
          </a:p>
          <a:p>
            <a:endParaRPr lang="es-MX" sz="1800" dirty="0">
              <a:latin typeface="Times-Roman"/>
              <a:cs typeface="Arial" panose="020B0604020202020204" pitchFamily="34" charset="0"/>
            </a:endParaRPr>
          </a:p>
          <a:p>
            <a:r>
              <a:rPr lang="es-MX" sz="1800" b="0" i="0" dirty="0"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El ideal de autenticidad adquiere una importancia</a:t>
            </a:r>
            <a:r>
              <a:rPr lang="es-MX" sz="1800" dirty="0"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800" b="0" i="0" dirty="0"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crucial debido a un avance que tuvo lugar después de</a:t>
            </a:r>
            <a:r>
              <a:rPr lang="es-MX" sz="1800" b="0" i="0" dirty="0"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800" b="0" i="0" dirty="0"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Rousseau, y que yo relaciono con el nombre de Herder:</a:t>
            </a:r>
            <a:r>
              <a:rPr lang="es-MX" sz="1800" dirty="0"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800" b="0" i="0" dirty="0"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una vez más, se trata de su principal articulador, y no de</a:t>
            </a:r>
            <a:r>
              <a:rPr lang="es-MX" sz="1800" b="0" i="0" dirty="0"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800" b="0" i="0" dirty="0"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su autor original. Herder planteó la idea de que cada uno</a:t>
            </a:r>
            <a:r>
              <a:rPr lang="es-MX" sz="1800" dirty="0"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800" b="0" i="0" dirty="0"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de nosotros tiene un modo original de ser humano: cada</a:t>
            </a:r>
            <a:r>
              <a:rPr lang="es-MX" sz="1800" b="0" i="0" dirty="0"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800" b="0" i="0" dirty="0"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persona tiene su propia "medida"</a:t>
            </a: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2967042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9BFB85A-11CB-4949-949A-596E7F6B4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641752"/>
            <a:ext cx="2655887" cy="3213277"/>
          </a:xfrm>
        </p:spPr>
        <p:txBody>
          <a:bodyPr anchor="t">
            <a:normAutofit/>
          </a:bodyPr>
          <a:lstStyle/>
          <a:p>
            <a:r>
              <a:rPr lang="es-MX" sz="3700"/>
              <a:t>Autenticidad individual y colectiva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F5EF27-B36C-4979-ACDE-51297CC54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6637" y="327260"/>
            <a:ext cx="7225364" cy="6198668"/>
          </a:xfrm>
        </p:spPr>
        <p:txBody>
          <a:bodyPr>
            <a:normAutofit fontScale="92500" lnSpcReduction="10000"/>
          </a:bodyPr>
          <a:lstStyle/>
          <a:p>
            <a:r>
              <a:rPr lang="es-MX" sz="20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Es una</a:t>
            </a:r>
            <a:r>
              <a:rPr lang="es-MX" sz="200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20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idea nueva. Antes de terminar el siglo XVIII, nadie pensaba que las diferencias entre los seres humanos tuviesen</a:t>
            </a:r>
            <a:r>
              <a:rPr lang="es-MX" sz="200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20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este tipo de significación moral. Hay cierto modo de ser</a:t>
            </a:r>
            <a:r>
              <a:rPr lang="es-MX" sz="200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20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humano que es </a:t>
            </a:r>
            <a:r>
              <a:rPr lang="es-MX" sz="2000" b="0" i="1" dirty="0">
                <a:solidFill>
                  <a:schemeClr val="tx1">
                    <a:alpha val="80000"/>
                  </a:schemeClr>
                </a:solidFill>
                <a:effectLst/>
                <a:latin typeface="Times-Italic"/>
                <a:ea typeface="Calibri" panose="020F0502020204030204" pitchFamily="34" charset="0"/>
                <a:cs typeface="Arial" panose="020B0604020202020204" pitchFamily="34" charset="0"/>
              </a:rPr>
              <a:t>mi </a:t>
            </a:r>
            <a:r>
              <a:rPr lang="es-MX" sz="20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modo. He sido llamado a vivir mi vida</a:t>
            </a:r>
            <a:r>
              <a:rPr lang="es-MX" sz="200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20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de esta manera, y no para imitar la vida de otra persona.</a:t>
            </a:r>
            <a:r>
              <a:rPr lang="es-MX" sz="200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20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Pero esta idea atribuye una importancia nueva a la fidelidad que me debo a mí mismo. Si no me soy fiel, estoy</a:t>
            </a:r>
            <a:r>
              <a:rPr lang="es-MX" sz="200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20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desviándome de mi vida, estoy perdiendo de vista lo que</a:t>
            </a:r>
            <a:r>
              <a:rPr lang="es-MX" sz="200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20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es para </a:t>
            </a:r>
            <a:r>
              <a:rPr lang="es-MX" sz="2000" b="0" i="1" dirty="0">
                <a:solidFill>
                  <a:schemeClr val="tx1">
                    <a:alpha val="80000"/>
                  </a:schemeClr>
                </a:solidFill>
                <a:effectLst/>
                <a:latin typeface="Times-Italic"/>
                <a:ea typeface="Calibri" panose="020F0502020204030204" pitchFamily="34" charset="0"/>
                <a:cs typeface="Arial" panose="020B0604020202020204" pitchFamily="34" charset="0"/>
              </a:rPr>
              <a:t>mí </a:t>
            </a:r>
            <a:r>
              <a:rPr lang="es-MX" sz="20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el ser humano.</a:t>
            </a:r>
            <a:endParaRPr lang="es-MX" sz="20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s-MX" sz="20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Ser fiel a mí mismo significa ser fiel a mi propia originalidad, que es algo que sólo yo puedo articular y descubrir. Y al articularla, también estoy definiéndome a mí</a:t>
            </a:r>
            <a:r>
              <a:rPr lang="es-MX" sz="200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20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mismo. Estoy realizando una potencialidad que es mi propiedad. Ésta es la interpretación de fondo del moderno</a:t>
            </a:r>
            <a:r>
              <a:rPr lang="es-MX" sz="200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20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ideal de autenticidad, y de los objetivos de autorrealización y </a:t>
            </a:r>
            <a:r>
              <a:rPr lang="es-MX" sz="2000" b="0" i="0" dirty="0" err="1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autoplenitud</a:t>
            </a:r>
            <a:r>
              <a:rPr lang="es-MX" sz="20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en que este ideal suele presentarse.</a:t>
            </a:r>
            <a:r>
              <a:rPr lang="es-MX" sz="200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20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Debo hacer aquí la observación de que Herder aplicó su</a:t>
            </a:r>
            <a:r>
              <a:rPr lang="es-MX" sz="200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20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concepción de la originalidad en dos niveles, no sólo a la</a:t>
            </a:r>
            <a:r>
              <a:rPr lang="es-MX" sz="200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20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persona individual entre otras personas, sino también a</a:t>
            </a:r>
            <a:r>
              <a:rPr lang="es-MX" sz="200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20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los pueblos que transmiten su cultura entre otros pueblos. Y lo mismo que las personas, un </a:t>
            </a:r>
            <a:r>
              <a:rPr lang="es-MX" sz="2000" b="0" i="1" dirty="0" err="1">
                <a:solidFill>
                  <a:schemeClr val="tx1">
                    <a:alpha val="80000"/>
                  </a:schemeClr>
                </a:solidFill>
                <a:effectLst/>
                <a:latin typeface="Times-Italic"/>
                <a:ea typeface="Calibri" panose="020F0502020204030204" pitchFamily="34" charset="0"/>
                <a:cs typeface="Arial" panose="020B0604020202020204" pitchFamily="34" charset="0"/>
              </a:rPr>
              <a:t>Volk</a:t>
            </a:r>
            <a:r>
              <a:rPr lang="es-MX" sz="2000" b="0" i="1" dirty="0">
                <a:solidFill>
                  <a:schemeClr val="tx1">
                    <a:alpha val="80000"/>
                  </a:schemeClr>
                </a:solidFill>
                <a:effectLst/>
                <a:latin typeface="Times-Italic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20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debe ser fiel a</a:t>
            </a:r>
            <a:r>
              <a:rPr lang="es-MX" sz="200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20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sí mismo, es decir, a su propia cultura.</a:t>
            </a:r>
            <a:endParaRPr lang="es-MX" sz="2000" dirty="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MX" sz="20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Podemos reconocer</a:t>
            </a:r>
            <a:r>
              <a:rPr lang="es-MX" sz="200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20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aquí la idea seminal del nacionalismo moderno, tanto en</a:t>
            </a:r>
            <a:r>
              <a:rPr lang="es-MX" sz="200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20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su forma benigna como en su forma maligna.</a:t>
            </a:r>
            <a:r>
              <a:rPr lang="es-MX" sz="200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20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Este nuevo ideal de autenticidad, como la idea de</a:t>
            </a:r>
            <a:r>
              <a:rPr lang="es-MX" sz="200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20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dignidad, también era en parte un derivado de la decadencia de la sociedad jerárquica.</a:t>
            </a:r>
            <a:endParaRPr lang="es-MX" sz="20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36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4872D79-52FE-4230-9284-BFAF8CB48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94" y="1641752"/>
            <a:ext cx="3519487" cy="4366936"/>
          </a:xfrm>
        </p:spPr>
        <p:txBody>
          <a:bodyPr anchor="b">
            <a:normAutofit/>
          </a:bodyPr>
          <a:lstStyle/>
          <a:p>
            <a:r>
              <a:rPr lang="es-MX" sz="3700" dirty="0"/>
              <a:t>Reconocimiento, identidad y lenguaje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84E883-CC7D-49FC-B07A-C52888E11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3243" y="452387"/>
            <a:ext cx="7603958" cy="5823285"/>
          </a:xfrm>
        </p:spPr>
        <p:txBody>
          <a:bodyPr>
            <a:normAutofit fontScale="92500" lnSpcReduction="10000"/>
          </a:bodyPr>
          <a:lstStyle/>
          <a:p>
            <a:r>
              <a:rPr lang="es-MX" sz="18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Si queremos comprender la íntima conexión entre la identidad y el reconocimiento deberemos tomar en cuenta un rasgo decisivo de la condición</a:t>
            </a:r>
            <a:r>
              <a:rPr lang="es-MX" sz="180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8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humana que se ha vuelto casi invisible por la tendencia</a:t>
            </a:r>
            <a:r>
              <a:rPr lang="es-MX" sz="180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8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abrumadoramente </a:t>
            </a:r>
            <a:r>
              <a:rPr lang="es-MX" sz="1800" b="0" i="0" dirty="0" err="1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monológica</a:t>
            </a:r>
            <a:r>
              <a:rPr lang="es-MX" sz="18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de la corriente principal</a:t>
            </a:r>
            <a:r>
              <a:rPr lang="es-MX" sz="180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8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de la filosofía moderna.</a:t>
            </a:r>
            <a:r>
              <a:rPr lang="es-MX" sz="180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8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Este rasgo decisivo de la vida humana es su carácter</a:t>
            </a:r>
            <a:r>
              <a:rPr lang="es-MX" sz="1800" b="0" i="0" dirty="0">
                <a:solidFill>
                  <a:schemeClr val="tx1">
                    <a:alpha val="80000"/>
                  </a:schemeClr>
                </a:solidFill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8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fundamentalmente </a:t>
            </a:r>
            <a:r>
              <a:rPr lang="es-MX" sz="1800" b="0" i="1" dirty="0">
                <a:solidFill>
                  <a:schemeClr val="tx1">
                    <a:alpha val="80000"/>
                  </a:schemeClr>
                </a:solidFill>
                <a:effectLst/>
                <a:latin typeface="Times-Italic"/>
                <a:ea typeface="Calibri" panose="020F0502020204030204" pitchFamily="34" charset="0"/>
                <a:cs typeface="Arial" panose="020B0604020202020204" pitchFamily="34" charset="0"/>
              </a:rPr>
              <a:t>dialógico. </a:t>
            </a:r>
            <a:r>
              <a:rPr lang="es-MX" sz="18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Nos transformamos en</a:t>
            </a:r>
            <a:r>
              <a:rPr lang="es-MX" sz="180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8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agentes humanos plenos, capaces de comprendernos a</a:t>
            </a:r>
            <a:r>
              <a:rPr lang="es-MX" sz="180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8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nosotros mismos y, por tanto, de definir nuestra identidad por medio de nuestra adquisición de enriquecedores</a:t>
            </a:r>
            <a:r>
              <a:rPr lang="es-MX" sz="180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8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lenguajes humanos para expresarnos. Para mis propósitos sobre este punto, deseo valerme del término </a:t>
            </a:r>
            <a:r>
              <a:rPr lang="es-MX" sz="1800" b="0" i="1" dirty="0">
                <a:solidFill>
                  <a:schemeClr val="tx1">
                    <a:alpha val="80000"/>
                  </a:schemeClr>
                </a:solidFill>
                <a:effectLst/>
                <a:latin typeface="Times-Italic"/>
                <a:ea typeface="Calibri" panose="020F0502020204030204" pitchFamily="34" charset="0"/>
                <a:cs typeface="Arial" panose="020B0604020202020204" pitchFamily="34" charset="0"/>
              </a:rPr>
              <a:t>lenguaje</a:t>
            </a:r>
            <a:r>
              <a:rPr lang="es-MX" sz="1800" i="1" dirty="0">
                <a:solidFill>
                  <a:schemeClr val="tx1">
                    <a:alpha val="80000"/>
                  </a:schemeClr>
                </a:solidFill>
                <a:effectLst/>
                <a:latin typeface="Times-Italic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8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en su sentido más flexible, que no sólo abarca las palabras que pronunciamos sino también otros modos de</a:t>
            </a:r>
            <a:endParaRPr lang="es-MX" sz="1800" dirty="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s-MX" sz="18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Expresión con los cuales nos definimos, y entre los que</a:t>
            </a:r>
            <a:r>
              <a:rPr lang="es-MX" sz="180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8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se incluyen los "lenguajes" del arte, del gesto, del amor y</a:t>
            </a:r>
            <a:r>
              <a:rPr lang="es-MX" sz="180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8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similares. Pero aprendemos estos modos de expresión</a:t>
            </a:r>
            <a:r>
              <a:rPr lang="es-MX" sz="180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8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mediante nuestro intercambio con los demás. Las personas, por sí mismas, no adquieren los lenguajes necesarios para su autodefinición. Antes bien, entramos en</a:t>
            </a:r>
            <a:r>
              <a:rPr lang="es-MX" sz="180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8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contacto con éstos por la interacción con otros que son</a:t>
            </a:r>
            <a:r>
              <a:rPr lang="es-MX" sz="180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8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importantes para nosotros: lo que George Herbert Mead</a:t>
            </a:r>
            <a:r>
              <a:rPr lang="es-MX" sz="180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8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llamó los "otros significantes".8 La génesis de la mente</a:t>
            </a:r>
            <a:r>
              <a:rPr lang="es-MX" sz="180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8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humana no es, en este sentido, </a:t>
            </a:r>
            <a:r>
              <a:rPr lang="es-MX" sz="1800" b="0" i="0" dirty="0" err="1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monológica</a:t>
            </a:r>
            <a:r>
              <a:rPr lang="es-MX" sz="18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(no es algo</a:t>
            </a:r>
            <a:r>
              <a:rPr lang="es-MX" sz="180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8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que cada quien logra por sí mismo), sino dialógica.</a:t>
            </a:r>
            <a:endParaRPr lang="es-MX" sz="1800" dirty="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s-MX" sz="18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Siempre definimos nuestra identidad en diálogo con las cosas que nuestros otros significantes desean ver en nosotros, y a veces en lucha con</a:t>
            </a:r>
            <a:r>
              <a:rPr lang="es-MX" sz="180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8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ellas. Y aún después de que hemos dejado atrás a algunos</a:t>
            </a:r>
            <a:r>
              <a:rPr lang="es-MX" sz="180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800" b="0" i="0" dirty="0">
                <a:solidFill>
                  <a:schemeClr val="tx1">
                    <a:alpha val="80000"/>
                  </a:schemeClr>
                </a:solidFill>
                <a:effectLst/>
                <a:latin typeface="Times-Roman"/>
                <a:ea typeface="Calibri" panose="020F0502020204030204" pitchFamily="34" charset="0"/>
                <a:cs typeface="Arial" panose="020B0604020202020204" pitchFamily="34" charset="0"/>
              </a:rPr>
              <a:t>de estos otros —por ejemplo, nuestros padres— y desaparecen de nuestras vidas, la conversación con ellos continuará en nuestro interior mientras nosotros vivamos.</a:t>
            </a:r>
            <a:endParaRPr lang="es-MX" sz="1800" dirty="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1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49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QuickStarter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WebD2B8</Template>
  <TotalTime>856</TotalTime>
  <Words>1967</Words>
  <Application>Microsoft Office PowerPoint</Application>
  <PresentationFormat>Panorámica</PresentationFormat>
  <Paragraphs>62</Paragraphs>
  <Slides>11</Slides>
  <Notes>2</Notes>
  <HiddenSlides>1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Segoe UI</vt:lpstr>
      <vt:lpstr>Segoe UI Light</vt:lpstr>
      <vt:lpstr>Segoe UI Semilight</vt:lpstr>
      <vt:lpstr>Times-Italic</vt:lpstr>
      <vt:lpstr>Times-Roman</vt:lpstr>
      <vt:lpstr>Tema de Office</vt:lpstr>
      <vt:lpstr>QuickStarter Theme</vt:lpstr>
      <vt:lpstr>La política del reconocimiento</vt:lpstr>
      <vt:lpstr>Políticas del Reconocimiento</vt:lpstr>
      <vt:lpstr>La universalidad</vt:lpstr>
      <vt:lpstr>Identidad</vt:lpstr>
      <vt:lpstr>Parte I: Reconocimiento e identidad: las influencias de Rousseau y Hegel</vt:lpstr>
      <vt:lpstr>Honor y dignidad: La aparición de los ideales democráticos</vt:lpstr>
      <vt:lpstr>Identidad como autenticidad</vt:lpstr>
      <vt:lpstr>Autenticidad individual y colectiva</vt:lpstr>
      <vt:lpstr>Reconocimiento, identidad y lenguaje</vt:lpstr>
      <vt:lpstr>La construcción de la identidad desde la autenticidad</vt:lpstr>
      <vt:lpstr>Identidad individual y social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Aquí está el esquema para empezar</dc:title>
  <dc:creator>Alan Martin</dc:creator>
  <cp:lastModifiedBy>Alan Martin</cp:lastModifiedBy>
  <cp:revision>11</cp:revision>
  <dcterms:created xsi:type="dcterms:W3CDTF">2020-07-20T13:10:36Z</dcterms:created>
  <dcterms:modified xsi:type="dcterms:W3CDTF">2021-06-15T18:17:33Z</dcterms:modified>
</cp:coreProperties>
</file>