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383" r:id="rId6"/>
    <p:sldId id="260" r:id="rId7"/>
    <p:sldId id="261" r:id="rId8"/>
    <p:sldId id="262" r:id="rId9"/>
    <p:sldId id="263" r:id="rId10"/>
    <p:sldId id="405" r:id="rId11"/>
    <p:sldId id="419" r:id="rId12"/>
    <p:sldId id="420" r:id="rId13"/>
    <p:sldId id="412" r:id="rId14"/>
    <p:sldId id="413" r:id="rId15"/>
    <p:sldId id="417" r:id="rId16"/>
    <p:sldId id="335" r:id="rId17"/>
    <p:sldId id="338" r:id="rId18"/>
    <p:sldId id="340" r:id="rId19"/>
    <p:sldId id="265" r:id="rId20"/>
    <p:sldId id="266" r:id="rId21"/>
    <p:sldId id="342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624"/>
  </p:normalViewPr>
  <p:slideViewPr>
    <p:cSldViewPr snapToGrid="0" snapToObjects="1">
      <p:cViewPr varScale="1">
        <p:scale>
          <a:sx n="84" d="100"/>
          <a:sy n="84" d="100"/>
        </p:scale>
        <p:origin x="20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98F6F2-9A69-4FA1-9E8B-6A67EA8B3D7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2600227-32AE-4B09-9EB4-97AA2B9366CE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Conocer y comprender los estándares de lectura y escritura.</a:t>
          </a:r>
          <a:endParaRPr lang="en-US"/>
        </a:p>
      </dgm:t>
    </dgm:pt>
    <dgm:pt modelId="{28E7474C-F38A-4A81-8492-525F7A75BDDF}" type="parTrans" cxnId="{07E504C8-19AD-4363-8302-6539027CFA3D}">
      <dgm:prSet/>
      <dgm:spPr/>
      <dgm:t>
        <a:bodyPr/>
        <a:lstStyle/>
        <a:p>
          <a:endParaRPr lang="en-US"/>
        </a:p>
      </dgm:t>
    </dgm:pt>
    <dgm:pt modelId="{C2C281D7-2700-4BC4-98C4-BAD4CADF50F5}" type="sibTrans" cxnId="{07E504C8-19AD-4363-8302-6539027CFA3D}">
      <dgm:prSet/>
      <dgm:spPr/>
      <dgm:t>
        <a:bodyPr/>
        <a:lstStyle/>
        <a:p>
          <a:endParaRPr lang="en-US"/>
        </a:p>
      </dgm:t>
    </dgm:pt>
    <dgm:pt modelId="{D9FEC942-7C7F-4BEE-8DF7-EB1A18563872}">
      <dgm:prSet/>
      <dgm:spPr/>
      <dgm:t>
        <a:bodyPr/>
        <a:lstStyle/>
        <a:p>
          <a:pPr>
            <a:lnSpc>
              <a:spcPct val="100000"/>
            </a:lnSpc>
          </a:pPr>
          <a:r>
            <a:rPr lang="es-CL" dirty="0"/>
            <a:t>Comprender estrategias de Evaluación para el Aprendizaje.</a:t>
          </a:r>
          <a:endParaRPr lang="en-US" dirty="0"/>
        </a:p>
      </dgm:t>
    </dgm:pt>
    <dgm:pt modelId="{DAE9FBFD-10DC-4873-B540-0812EC863DD8}" type="parTrans" cxnId="{03E56A60-85F3-4345-BF4D-03B1414A8443}">
      <dgm:prSet/>
      <dgm:spPr/>
      <dgm:t>
        <a:bodyPr/>
        <a:lstStyle/>
        <a:p>
          <a:endParaRPr lang="en-US"/>
        </a:p>
      </dgm:t>
    </dgm:pt>
    <dgm:pt modelId="{AB3396A6-476C-4232-974F-10A0EDF87ACF}" type="sibTrans" cxnId="{03E56A60-85F3-4345-BF4D-03B1414A8443}">
      <dgm:prSet/>
      <dgm:spPr/>
      <dgm:t>
        <a:bodyPr/>
        <a:lstStyle/>
        <a:p>
          <a:endParaRPr lang="en-US"/>
        </a:p>
      </dgm:t>
    </dgm:pt>
    <dgm:pt modelId="{71B67514-9F4B-493C-8272-03D3A633498B}" type="pres">
      <dgm:prSet presAssocID="{E698F6F2-9A69-4FA1-9E8B-6A67EA8B3D73}" presName="root" presStyleCnt="0">
        <dgm:presLayoutVars>
          <dgm:dir/>
          <dgm:resizeHandles val="exact"/>
        </dgm:presLayoutVars>
      </dgm:prSet>
      <dgm:spPr/>
    </dgm:pt>
    <dgm:pt modelId="{B631A586-72D2-4EBF-9E72-1A5CD10C062A}" type="pres">
      <dgm:prSet presAssocID="{02600227-32AE-4B09-9EB4-97AA2B9366CE}" presName="compNode" presStyleCnt="0"/>
      <dgm:spPr/>
    </dgm:pt>
    <dgm:pt modelId="{31B9BB28-97E5-43F3-831B-75A2245C6A2B}" type="pres">
      <dgm:prSet presAssocID="{02600227-32AE-4B09-9EB4-97AA2B9366C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38A39767-541C-4A46-89A8-CFDE5E8D43DF}" type="pres">
      <dgm:prSet presAssocID="{02600227-32AE-4B09-9EB4-97AA2B9366CE}" presName="spaceRect" presStyleCnt="0"/>
      <dgm:spPr/>
    </dgm:pt>
    <dgm:pt modelId="{571F98DE-A633-440E-9B4F-BC2B7B508CE6}" type="pres">
      <dgm:prSet presAssocID="{02600227-32AE-4B09-9EB4-97AA2B9366CE}" presName="textRect" presStyleLbl="revTx" presStyleIdx="0" presStyleCnt="2">
        <dgm:presLayoutVars>
          <dgm:chMax val="1"/>
          <dgm:chPref val="1"/>
        </dgm:presLayoutVars>
      </dgm:prSet>
      <dgm:spPr/>
    </dgm:pt>
    <dgm:pt modelId="{B304D154-89AE-4C1B-B724-659DB23DC2FF}" type="pres">
      <dgm:prSet presAssocID="{C2C281D7-2700-4BC4-98C4-BAD4CADF50F5}" presName="sibTrans" presStyleCnt="0"/>
      <dgm:spPr/>
    </dgm:pt>
    <dgm:pt modelId="{800A6450-4136-46AD-9104-168A9C3E80B6}" type="pres">
      <dgm:prSet presAssocID="{D9FEC942-7C7F-4BEE-8DF7-EB1A18563872}" presName="compNode" presStyleCnt="0"/>
      <dgm:spPr/>
    </dgm:pt>
    <dgm:pt modelId="{E56152B2-3014-4F4D-94FC-464476DA813B}" type="pres">
      <dgm:prSet presAssocID="{D9FEC942-7C7F-4BEE-8DF7-EB1A1856387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D0464417-B0E4-4490-B6DF-ABBC3D3488CD}" type="pres">
      <dgm:prSet presAssocID="{D9FEC942-7C7F-4BEE-8DF7-EB1A18563872}" presName="spaceRect" presStyleCnt="0"/>
      <dgm:spPr/>
    </dgm:pt>
    <dgm:pt modelId="{AAF5FA6E-3BF5-4678-BAB1-34862D902EAF}" type="pres">
      <dgm:prSet presAssocID="{D9FEC942-7C7F-4BEE-8DF7-EB1A1856387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10B8810-BD10-6F4A-8B59-79CB3747AB85}" type="presOf" srcId="{02600227-32AE-4B09-9EB4-97AA2B9366CE}" destId="{571F98DE-A633-440E-9B4F-BC2B7B508CE6}" srcOrd="0" destOrd="0" presId="urn:microsoft.com/office/officeart/2018/2/layout/IconLabelList"/>
    <dgm:cxn modelId="{5C32593B-8E5E-EC42-8894-833FAF73AFB7}" type="presOf" srcId="{D9FEC942-7C7F-4BEE-8DF7-EB1A18563872}" destId="{AAF5FA6E-3BF5-4678-BAB1-34862D902EAF}" srcOrd="0" destOrd="0" presId="urn:microsoft.com/office/officeart/2018/2/layout/IconLabelList"/>
    <dgm:cxn modelId="{03E56A60-85F3-4345-BF4D-03B1414A8443}" srcId="{E698F6F2-9A69-4FA1-9E8B-6A67EA8B3D73}" destId="{D9FEC942-7C7F-4BEE-8DF7-EB1A18563872}" srcOrd="1" destOrd="0" parTransId="{DAE9FBFD-10DC-4873-B540-0812EC863DD8}" sibTransId="{AB3396A6-476C-4232-974F-10A0EDF87ACF}"/>
    <dgm:cxn modelId="{07E504C8-19AD-4363-8302-6539027CFA3D}" srcId="{E698F6F2-9A69-4FA1-9E8B-6A67EA8B3D73}" destId="{02600227-32AE-4B09-9EB4-97AA2B9366CE}" srcOrd="0" destOrd="0" parTransId="{28E7474C-F38A-4A81-8492-525F7A75BDDF}" sibTransId="{C2C281D7-2700-4BC4-98C4-BAD4CADF50F5}"/>
    <dgm:cxn modelId="{6A640EC9-991F-6449-BEB9-A122729982C8}" type="presOf" srcId="{E698F6F2-9A69-4FA1-9E8B-6A67EA8B3D73}" destId="{71B67514-9F4B-493C-8272-03D3A633498B}" srcOrd="0" destOrd="0" presId="urn:microsoft.com/office/officeart/2018/2/layout/IconLabelList"/>
    <dgm:cxn modelId="{7C8822D3-B909-5C46-A067-1EAC9EF96AF0}" type="presParOf" srcId="{71B67514-9F4B-493C-8272-03D3A633498B}" destId="{B631A586-72D2-4EBF-9E72-1A5CD10C062A}" srcOrd="0" destOrd="0" presId="urn:microsoft.com/office/officeart/2018/2/layout/IconLabelList"/>
    <dgm:cxn modelId="{E8827C9D-D60F-E146-8392-FEB809DAA38A}" type="presParOf" srcId="{B631A586-72D2-4EBF-9E72-1A5CD10C062A}" destId="{31B9BB28-97E5-43F3-831B-75A2245C6A2B}" srcOrd="0" destOrd="0" presId="urn:microsoft.com/office/officeart/2018/2/layout/IconLabelList"/>
    <dgm:cxn modelId="{AD1607BB-9111-A242-9C4B-9B3E514BCE96}" type="presParOf" srcId="{B631A586-72D2-4EBF-9E72-1A5CD10C062A}" destId="{38A39767-541C-4A46-89A8-CFDE5E8D43DF}" srcOrd="1" destOrd="0" presId="urn:microsoft.com/office/officeart/2018/2/layout/IconLabelList"/>
    <dgm:cxn modelId="{2C2EAC98-6342-A544-921E-39BED58BCA66}" type="presParOf" srcId="{B631A586-72D2-4EBF-9E72-1A5CD10C062A}" destId="{571F98DE-A633-440E-9B4F-BC2B7B508CE6}" srcOrd="2" destOrd="0" presId="urn:microsoft.com/office/officeart/2018/2/layout/IconLabelList"/>
    <dgm:cxn modelId="{BC99C9E0-C719-304B-B37E-ACB15E52855C}" type="presParOf" srcId="{71B67514-9F4B-493C-8272-03D3A633498B}" destId="{B304D154-89AE-4C1B-B724-659DB23DC2FF}" srcOrd="1" destOrd="0" presId="urn:microsoft.com/office/officeart/2018/2/layout/IconLabelList"/>
    <dgm:cxn modelId="{B2E5DBD4-132B-F746-BFE5-892930857D27}" type="presParOf" srcId="{71B67514-9F4B-493C-8272-03D3A633498B}" destId="{800A6450-4136-46AD-9104-168A9C3E80B6}" srcOrd="2" destOrd="0" presId="urn:microsoft.com/office/officeart/2018/2/layout/IconLabelList"/>
    <dgm:cxn modelId="{1654851F-C1C2-8749-A5FE-AC5773EC1277}" type="presParOf" srcId="{800A6450-4136-46AD-9104-168A9C3E80B6}" destId="{E56152B2-3014-4F4D-94FC-464476DA813B}" srcOrd="0" destOrd="0" presId="urn:microsoft.com/office/officeart/2018/2/layout/IconLabelList"/>
    <dgm:cxn modelId="{0F8FDC99-0129-A540-B4B6-3C97E2F2EF54}" type="presParOf" srcId="{800A6450-4136-46AD-9104-168A9C3E80B6}" destId="{D0464417-B0E4-4490-B6DF-ABBC3D3488CD}" srcOrd="1" destOrd="0" presId="urn:microsoft.com/office/officeart/2018/2/layout/IconLabelList"/>
    <dgm:cxn modelId="{D389D02B-F6D7-9844-B39E-C11AC4BDA35C}" type="presParOf" srcId="{800A6450-4136-46AD-9104-168A9C3E80B6}" destId="{AAF5FA6E-3BF5-4678-BAB1-34862D902EA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79D2F1-571B-8248-8C6D-5360D26D8C87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23E4BD9C-2525-704F-BDBC-6B3078A67720}">
      <dgm:prSet phldrT="[Texto]"/>
      <dgm:spPr/>
      <dgm:t>
        <a:bodyPr/>
        <a:lstStyle/>
        <a:p>
          <a:r>
            <a:rPr lang="es-CL" dirty="0"/>
            <a:t>Elemental</a:t>
          </a:r>
          <a:endParaRPr lang="es-ES" dirty="0"/>
        </a:p>
      </dgm:t>
    </dgm:pt>
    <dgm:pt modelId="{03DBF755-DC84-D646-A0EA-82C8C606F90E}" type="parTrans" cxnId="{5CBE969E-BA7E-7A4A-98B5-BBFB5CE524A9}">
      <dgm:prSet/>
      <dgm:spPr/>
      <dgm:t>
        <a:bodyPr/>
        <a:lstStyle/>
        <a:p>
          <a:endParaRPr lang="es-ES"/>
        </a:p>
      </dgm:t>
    </dgm:pt>
    <dgm:pt modelId="{E245988E-2487-3F44-98A3-64A443EF6866}" type="sibTrans" cxnId="{5CBE969E-BA7E-7A4A-98B5-BBFB5CE524A9}">
      <dgm:prSet/>
      <dgm:spPr/>
      <dgm:t>
        <a:bodyPr/>
        <a:lstStyle/>
        <a:p>
          <a:endParaRPr lang="es-ES"/>
        </a:p>
      </dgm:t>
    </dgm:pt>
    <dgm:pt modelId="{3B8AC894-6960-6F4C-A812-2F4C47C7BBE5}">
      <dgm:prSet phldrT="[Texto]"/>
      <dgm:spPr/>
      <dgm:t>
        <a:bodyPr/>
        <a:lstStyle/>
        <a:p>
          <a:r>
            <a:rPr lang="es-CL" dirty="0"/>
            <a:t>Adecuado</a:t>
          </a:r>
          <a:endParaRPr lang="es-ES" dirty="0"/>
        </a:p>
      </dgm:t>
    </dgm:pt>
    <dgm:pt modelId="{F47A7338-D7E8-6248-9E1C-DE2E1E0C8BFE}" type="parTrans" cxnId="{E7F1CB72-44BA-BC4E-AD00-063D9ACE4694}">
      <dgm:prSet/>
      <dgm:spPr/>
      <dgm:t>
        <a:bodyPr/>
        <a:lstStyle/>
        <a:p>
          <a:endParaRPr lang="es-ES"/>
        </a:p>
      </dgm:t>
    </dgm:pt>
    <dgm:pt modelId="{A6E7C41E-CA10-0342-90AD-48DBF665097A}" type="sibTrans" cxnId="{E7F1CB72-44BA-BC4E-AD00-063D9ACE4694}">
      <dgm:prSet/>
      <dgm:spPr/>
      <dgm:t>
        <a:bodyPr/>
        <a:lstStyle/>
        <a:p>
          <a:endParaRPr lang="es-ES"/>
        </a:p>
      </dgm:t>
    </dgm:pt>
    <dgm:pt modelId="{6822F36D-3425-224A-88F3-9F8D9FE60FEF}">
      <dgm:prSet/>
      <dgm:spPr/>
      <dgm:t>
        <a:bodyPr/>
        <a:lstStyle/>
        <a:p>
          <a:r>
            <a:rPr lang="es-CL"/>
            <a:t>Insuficiente</a:t>
          </a:r>
        </a:p>
      </dgm:t>
    </dgm:pt>
    <dgm:pt modelId="{D9A3751F-B81B-3340-8F3E-C8AC15A9A0AA}" type="parTrans" cxnId="{5EB17726-D3BB-D246-8FB3-051B5877E4A9}">
      <dgm:prSet/>
      <dgm:spPr/>
      <dgm:t>
        <a:bodyPr/>
        <a:lstStyle/>
        <a:p>
          <a:endParaRPr lang="es-ES"/>
        </a:p>
      </dgm:t>
    </dgm:pt>
    <dgm:pt modelId="{A5CBE08F-D9C5-E540-B5BB-99DB9CD8AB26}" type="sibTrans" cxnId="{5EB17726-D3BB-D246-8FB3-051B5877E4A9}">
      <dgm:prSet/>
      <dgm:spPr/>
      <dgm:t>
        <a:bodyPr/>
        <a:lstStyle/>
        <a:p>
          <a:endParaRPr lang="es-ES"/>
        </a:p>
      </dgm:t>
    </dgm:pt>
    <dgm:pt modelId="{08FD4A6A-A966-3746-8AEA-DB03CE651702}" type="pres">
      <dgm:prSet presAssocID="{2A79D2F1-571B-8248-8C6D-5360D26D8C87}" presName="Name0" presStyleCnt="0">
        <dgm:presLayoutVars>
          <dgm:dir/>
          <dgm:animLvl val="lvl"/>
          <dgm:resizeHandles val="exact"/>
        </dgm:presLayoutVars>
      </dgm:prSet>
      <dgm:spPr/>
    </dgm:pt>
    <dgm:pt modelId="{225F3881-AB45-FF4D-8CE6-B30D2A1FDEB8}" type="pres">
      <dgm:prSet presAssocID="{6822F36D-3425-224A-88F3-9F8D9FE60FE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C583915-5AE9-CC4A-912D-E0926E5DE8D9}" type="pres">
      <dgm:prSet presAssocID="{A5CBE08F-D9C5-E540-B5BB-99DB9CD8AB26}" presName="parTxOnlySpace" presStyleCnt="0"/>
      <dgm:spPr/>
    </dgm:pt>
    <dgm:pt modelId="{D9B029D7-2352-E348-9656-D6360655C574}" type="pres">
      <dgm:prSet presAssocID="{23E4BD9C-2525-704F-BDBC-6B3078A677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EF8C7D1-7DF9-BB4F-ACCC-5D61C065A8CC}" type="pres">
      <dgm:prSet presAssocID="{E245988E-2487-3F44-98A3-64A443EF6866}" presName="parTxOnlySpace" presStyleCnt="0"/>
      <dgm:spPr/>
    </dgm:pt>
    <dgm:pt modelId="{CEF97D29-9358-FC42-8BF0-77957E128FA9}" type="pres">
      <dgm:prSet presAssocID="{3B8AC894-6960-6F4C-A812-2F4C47C7BBE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F8DC704-0983-7D4B-ACAD-7D35B29C4D8E}" type="presOf" srcId="{3B8AC894-6960-6F4C-A812-2F4C47C7BBE5}" destId="{CEF97D29-9358-FC42-8BF0-77957E128FA9}" srcOrd="0" destOrd="0" presId="urn:microsoft.com/office/officeart/2005/8/layout/chevron1"/>
    <dgm:cxn modelId="{5EB17726-D3BB-D246-8FB3-051B5877E4A9}" srcId="{2A79D2F1-571B-8248-8C6D-5360D26D8C87}" destId="{6822F36D-3425-224A-88F3-9F8D9FE60FEF}" srcOrd="0" destOrd="0" parTransId="{D9A3751F-B81B-3340-8F3E-C8AC15A9A0AA}" sibTransId="{A5CBE08F-D9C5-E540-B5BB-99DB9CD8AB26}"/>
    <dgm:cxn modelId="{E7F1CB72-44BA-BC4E-AD00-063D9ACE4694}" srcId="{2A79D2F1-571B-8248-8C6D-5360D26D8C87}" destId="{3B8AC894-6960-6F4C-A812-2F4C47C7BBE5}" srcOrd="2" destOrd="0" parTransId="{F47A7338-D7E8-6248-9E1C-DE2E1E0C8BFE}" sibTransId="{A6E7C41E-CA10-0342-90AD-48DBF665097A}"/>
    <dgm:cxn modelId="{5CBE969E-BA7E-7A4A-98B5-BBFB5CE524A9}" srcId="{2A79D2F1-571B-8248-8C6D-5360D26D8C87}" destId="{23E4BD9C-2525-704F-BDBC-6B3078A67720}" srcOrd="1" destOrd="0" parTransId="{03DBF755-DC84-D646-A0EA-82C8C606F90E}" sibTransId="{E245988E-2487-3F44-98A3-64A443EF6866}"/>
    <dgm:cxn modelId="{4C7D47BD-C57D-1049-80E7-D19D2BE324F3}" type="presOf" srcId="{2A79D2F1-571B-8248-8C6D-5360D26D8C87}" destId="{08FD4A6A-A966-3746-8AEA-DB03CE651702}" srcOrd="0" destOrd="0" presId="urn:microsoft.com/office/officeart/2005/8/layout/chevron1"/>
    <dgm:cxn modelId="{4D8A82BF-4C9C-C048-A247-B2440B9E760E}" type="presOf" srcId="{23E4BD9C-2525-704F-BDBC-6B3078A67720}" destId="{D9B029D7-2352-E348-9656-D6360655C574}" srcOrd="0" destOrd="0" presId="urn:microsoft.com/office/officeart/2005/8/layout/chevron1"/>
    <dgm:cxn modelId="{6410E5CA-3C99-8544-BFEA-0FAA7C65BA31}" type="presOf" srcId="{6822F36D-3425-224A-88F3-9F8D9FE60FEF}" destId="{225F3881-AB45-FF4D-8CE6-B30D2A1FDEB8}" srcOrd="0" destOrd="0" presId="urn:microsoft.com/office/officeart/2005/8/layout/chevron1"/>
    <dgm:cxn modelId="{FD280F56-6F75-F444-9D7D-9F3AD68090DB}" type="presParOf" srcId="{08FD4A6A-A966-3746-8AEA-DB03CE651702}" destId="{225F3881-AB45-FF4D-8CE6-B30D2A1FDEB8}" srcOrd="0" destOrd="0" presId="urn:microsoft.com/office/officeart/2005/8/layout/chevron1"/>
    <dgm:cxn modelId="{C4BDC595-F970-6940-B531-ED48F549D3C5}" type="presParOf" srcId="{08FD4A6A-A966-3746-8AEA-DB03CE651702}" destId="{2C583915-5AE9-CC4A-912D-E0926E5DE8D9}" srcOrd="1" destOrd="0" presId="urn:microsoft.com/office/officeart/2005/8/layout/chevron1"/>
    <dgm:cxn modelId="{EC60A72B-336E-7747-ABBF-83FFFFE3CE76}" type="presParOf" srcId="{08FD4A6A-A966-3746-8AEA-DB03CE651702}" destId="{D9B029D7-2352-E348-9656-D6360655C574}" srcOrd="2" destOrd="0" presId="urn:microsoft.com/office/officeart/2005/8/layout/chevron1"/>
    <dgm:cxn modelId="{B72FEB5B-33C0-7346-B225-25F0918E8198}" type="presParOf" srcId="{08FD4A6A-A966-3746-8AEA-DB03CE651702}" destId="{EEF8C7D1-7DF9-BB4F-ACCC-5D61C065A8CC}" srcOrd="3" destOrd="0" presId="urn:microsoft.com/office/officeart/2005/8/layout/chevron1"/>
    <dgm:cxn modelId="{E86F8BCE-CAE0-E94C-B147-DD07664BAE60}" type="presParOf" srcId="{08FD4A6A-A966-3746-8AEA-DB03CE651702}" destId="{CEF97D29-9358-FC42-8BF0-77957E128FA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3B40A8-D822-D64D-B837-A59E17864C1F}" type="doc">
      <dgm:prSet loTypeId="urn:microsoft.com/office/officeart/2005/8/layout/arrow5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4B19774-8598-FC43-B7CC-BF0B869A0136}">
      <dgm:prSet phldrT="[Texto]"/>
      <dgm:spPr/>
      <dgm:t>
        <a:bodyPr/>
        <a:lstStyle/>
        <a:p>
          <a:r>
            <a:rPr lang="es-ES" dirty="0"/>
            <a:t>EVALUACIÓN PSICOMÉTRICA</a:t>
          </a:r>
        </a:p>
      </dgm:t>
    </dgm:pt>
    <dgm:pt modelId="{5A23AD3F-8A76-8C41-807C-7300B713A8BF}" type="parTrans" cxnId="{94A47DCD-BEEF-D243-B24F-AFF41AE567E9}">
      <dgm:prSet/>
      <dgm:spPr/>
      <dgm:t>
        <a:bodyPr/>
        <a:lstStyle/>
        <a:p>
          <a:endParaRPr lang="es-ES"/>
        </a:p>
      </dgm:t>
    </dgm:pt>
    <dgm:pt modelId="{8A4FF855-C4CC-334B-BD06-331E1E516087}" type="sibTrans" cxnId="{94A47DCD-BEEF-D243-B24F-AFF41AE567E9}">
      <dgm:prSet/>
      <dgm:spPr/>
      <dgm:t>
        <a:bodyPr/>
        <a:lstStyle/>
        <a:p>
          <a:endParaRPr lang="es-ES"/>
        </a:p>
      </dgm:t>
    </dgm:pt>
    <dgm:pt modelId="{CC873E0C-71EB-9541-9214-0F451CA48F66}">
      <dgm:prSet phldrT="[Texto]"/>
      <dgm:spPr/>
      <dgm:t>
        <a:bodyPr/>
        <a:lstStyle/>
        <a:p>
          <a:r>
            <a:rPr lang="es-ES" dirty="0"/>
            <a:t>EVALUACIÓN EDUMÉTRICA</a:t>
          </a:r>
        </a:p>
      </dgm:t>
    </dgm:pt>
    <dgm:pt modelId="{410A4762-A9BE-7949-831C-1D103D8A0F22}" type="parTrans" cxnId="{54EB1519-DEFE-8446-A7C8-5A6B837B5C3A}">
      <dgm:prSet/>
      <dgm:spPr/>
      <dgm:t>
        <a:bodyPr/>
        <a:lstStyle/>
        <a:p>
          <a:endParaRPr lang="es-ES"/>
        </a:p>
      </dgm:t>
    </dgm:pt>
    <dgm:pt modelId="{8E00BE45-EBE1-CD4F-90C6-CB479F190E8F}" type="sibTrans" cxnId="{54EB1519-DEFE-8446-A7C8-5A6B837B5C3A}">
      <dgm:prSet/>
      <dgm:spPr/>
      <dgm:t>
        <a:bodyPr/>
        <a:lstStyle/>
        <a:p>
          <a:endParaRPr lang="es-ES"/>
        </a:p>
      </dgm:t>
    </dgm:pt>
    <dgm:pt modelId="{27B12521-6D2A-3C4B-A796-C6D1C16961AF}" type="pres">
      <dgm:prSet presAssocID="{1C3B40A8-D822-D64D-B837-A59E17864C1F}" presName="diagram" presStyleCnt="0">
        <dgm:presLayoutVars>
          <dgm:dir/>
          <dgm:resizeHandles val="exact"/>
        </dgm:presLayoutVars>
      </dgm:prSet>
      <dgm:spPr/>
    </dgm:pt>
    <dgm:pt modelId="{DD72C109-270A-4B4A-A09F-F8844ADCCB5A}" type="pres">
      <dgm:prSet presAssocID="{24B19774-8598-FC43-B7CC-BF0B869A0136}" presName="arrow" presStyleLbl="node1" presStyleIdx="0" presStyleCnt="2">
        <dgm:presLayoutVars>
          <dgm:bulletEnabled val="1"/>
        </dgm:presLayoutVars>
      </dgm:prSet>
      <dgm:spPr/>
    </dgm:pt>
    <dgm:pt modelId="{17A36301-8F19-0046-B0A5-9771BB2FBDDE}" type="pres">
      <dgm:prSet presAssocID="{CC873E0C-71EB-9541-9214-0F451CA48F66}" presName="arrow" presStyleLbl="node1" presStyleIdx="1" presStyleCnt="2">
        <dgm:presLayoutVars>
          <dgm:bulletEnabled val="1"/>
        </dgm:presLayoutVars>
      </dgm:prSet>
      <dgm:spPr/>
    </dgm:pt>
  </dgm:ptLst>
  <dgm:cxnLst>
    <dgm:cxn modelId="{54278010-748D-6246-AA8E-667F61D3B76C}" type="presOf" srcId="{CC873E0C-71EB-9541-9214-0F451CA48F66}" destId="{17A36301-8F19-0046-B0A5-9771BB2FBDDE}" srcOrd="0" destOrd="0" presId="urn:microsoft.com/office/officeart/2005/8/layout/arrow5"/>
    <dgm:cxn modelId="{54EB1519-DEFE-8446-A7C8-5A6B837B5C3A}" srcId="{1C3B40A8-D822-D64D-B837-A59E17864C1F}" destId="{CC873E0C-71EB-9541-9214-0F451CA48F66}" srcOrd="1" destOrd="0" parTransId="{410A4762-A9BE-7949-831C-1D103D8A0F22}" sibTransId="{8E00BE45-EBE1-CD4F-90C6-CB479F190E8F}"/>
    <dgm:cxn modelId="{C419084B-69AA-834D-91A6-78C8D19B534A}" type="presOf" srcId="{24B19774-8598-FC43-B7CC-BF0B869A0136}" destId="{DD72C109-270A-4B4A-A09F-F8844ADCCB5A}" srcOrd="0" destOrd="0" presId="urn:microsoft.com/office/officeart/2005/8/layout/arrow5"/>
    <dgm:cxn modelId="{BAF2CCC5-826E-524B-922F-0998B2289B7C}" type="presOf" srcId="{1C3B40A8-D822-D64D-B837-A59E17864C1F}" destId="{27B12521-6D2A-3C4B-A796-C6D1C16961AF}" srcOrd="0" destOrd="0" presId="urn:microsoft.com/office/officeart/2005/8/layout/arrow5"/>
    <dgm:cxn modelId="{94A47DCD-BEEF-D243-B24F-AFF41AE567E9}" srcId="{1C3B40A8-D822-D64D-B837-A59E17864C1F}" destId="{24B19774-8598-FC43-B7CC-BF0B869A0136}" srcOrd="0" destOrd="0" parTransId="{5A23AD3F-8A76-8C41-807C-7300B713A8BF}" sibTransId="{8A4FF855-C4CC-334B-BD06-331E1E516087}"/>
    <dgm:cxn modelId="{159BFF23-ACE9-2746-AE7A-F7E2877790A1}" type="presParOf" srcId="{27B12521-6D2A-3C4B-A796-C6D1C16961AF}" destId="{DD72C109-270A-4B4A-A09F-F8844ADCCB5A}" srcOrd="0" destOrd="0" presId="urn:microsoft.com/office/officeart/2005/8/layout/arrow5"/>
    <dgm:cxn modelId="{98A06131-9854-5347-A62B-3BEE499353C0}" type="presParOf" srcId="{27B12521-6D2A-3C4B-A796-C6D1C16961AF}" destId="{17A36301-8F19-0046-B0A5-9771BB2FBDD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9BB28-97E5-43F3-831B-75A2245C6A2B}">
      <dsp:nvSpPr>
        <dsp:cNvPr id="0" name=""/>
        <dsp:cNvSpPr/>
      </dsp:nvSpPr>
      <dsp:spPr>
        <a:xfrm>
          <a:off x="828625" y="1687804"/>
          <a:ext cx="1306125" cy="1306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F98DE-A633-440E-9B4F-BC2B7B508CE6}">
      <dsp:nvSpPr>
        <dsp:cNvPr id="0" name=""/>
        <dsp:cNvSpPr/>
      </dsp:nvSpPr>
      <dsp:spPr>
        <a:xfrm>
          <a:off x="30438" y="3351645"/>
          <a:ext cx="290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/>
            <a:t>Conocer y comprender los estándares de lectura y escritura.</a:t>
          </a:r>
          <a:endParaRPr lang="en-US" sz="1600" kern="1200"/>
        </a:p>
      </dsp:txBody>
      <dsp:txXfrm>
        <a:off x="30438" y="3351645"/>
        <a:ext cx="2902500" cy="720000"/>
      </dsp:txXfrm>
    </dsp:sp>
    <dsp:sp modelId="{E56152B2-3014-4F4D-94FC-464476DA813B}">
      <dsp:nvSpPr>
        <dsp:cNvPr id="0" name=""/>
        <dsp:cNvSpPr/>
      </dsp:nvSpPr>
      <dsp:spPr>
        <a:xfrm>
          <a:off x="4239063" y="1687804"/>
          <a:ext cx="1306125" cy="1306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5FA6E-3BF5-4678-BAB1-34862D902EAF}">
      <dsp:nvSpPr>
        <dsp:cNvPr id="0" name=""/>
        <dsp:cNvSpPr/>
      </dsp:nvSpPr>
      <dsp:spPr>
        <a:xfrm>
          <a:off x="3440875" y="3351645"/>
          <a:ext cx="290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Comprender estrategias de Evaluación para el Aprendizaje.</a:t>
          </a:r>
          <a:endParaRPr lang="en-US" sz="1600" kern="1200" dirty="0"/>
        </a:p>
      </dsp:txBody>
      <dsp:txXfrm>
        <a:off x="3440875" y="3351645"/>
        <a:ext cx="2902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F3881-AB45-FF4D-8CE6-B30D2A1FDEB8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Insuficiente</a:t>
          </a:r>
        </a:p>
      </dsp:txBody>
      <dsp:txXfrm>
        <a:off x="582612" y="2129102"/>
        <a:ext cx="1740694" cy="1160462"/>
      </dsp:txXfrm>
    </dsp:sp>
    <dsp:sp modelId="{D9B029D7-2352-E348-9656-D6360655C574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Elemental</a:t>
          </a:r>
          <a:endParaRPr lang="es-ES" sz="2500" kern="1200" dirty="0"/>
        </a:p>
      </dsp:txBody>
      <dsp:txXfrm>
        <a:off x="3193652" y="2129102"/>
        <a:ext cx="1740694" cy="1160462"/>
      </dsp:txXfrm>
    </dsp:sp>
    <dsp:sp modelId="{CEF97D29-9358-FC42-8BF0-77957E128FA9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Adecuado</a:t>
          </a:r>
          <a:endParaRPr lang="es-ES" sz="2500" kern="1200" dirty="0"/>
        </a:p>
      </dsp:txBody>
      <dsp:txXfrm>
        <a:off x="5804693" y="2129102"/>
        <a:ext cx="1740694" cy="1160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2C109-270A-4B4A-A09F-F8844ADCCB5A}">
      <dsp:nvSpPr>
        <dsp:cNvPr id="0" name=""/>
        <dsp:cNvSpPr/>
      </dsp:nvSpPr>
      <dsp:spPr>
        <a:xfrm rot="16200000">
          <a:off x="732" y="1513"/>
          <a:ext cx="3192611" cy="3192611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EVALUACIÓN PSICOMÉTRICA</a:t>
          </a:r>
        </a:p>
      </dsp:txBody>
      <dsp:txXfrm rot="5400000">
        <a:off x="733" y="799665"/>
        <a:ext cx="2633904" cy="1596305"/>
      </dsp:txXfrm>
    </dsp:sp>
    <dsp:sp modelId="{17A36301-8F19-0046-B0A5-9771BB2FBDDE}">
      <dsp:nvSpPr>
        <dsp:cNvPr id="0" name=""/>
        <dsp:cNvSpPr/>
      </dsp:nvSpPr>
      <dsp:spPr>
        <a:xfrm rot="5400000">
          <a:off x="4553656" y="1513"/>
          <a:ext cx="3192611" cy="3192611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1481020"/>
            <a:satOff val="3261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EVALUACIÓN EDUMÉTRICA</a:t>
          </a:r>
        </a:p>
      </dsp:txBody>
      <dsp:txXfrm rot="-5400000">
        <a:off x="5112364" y="799666"/>
        <a:ext cx="2633904" cy="1596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Thursday, October 21,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89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Thursday, October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Thursday, October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0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Thursday, October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2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Thursday, October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8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Thursday, October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4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Thursday, October 21,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1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Thursday, October 21,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46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Thursday, October 21,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0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Thursday, October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Thursday, October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6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Thursday, October 21,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71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6438A8-56CB-564D-97B0-48568AA9C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2" r="-1" b="-1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Rectangle 17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CFD31-ECA4-FE45-BCC6-C025C1E44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549275"/>
            <a:ext cx="3565524" cy="2887174"/>
          </a:xfrm>
        </p:spPr>
        <p:txBody>
          <a:bodyPr anchor="b">
            <a:normAutofit/>
          </a:bodyPr>
          <a:lstStyle/>
          <a:p>
            <a:r>
              <a:rPr lang="es-CL" sz="4800" dirty="0"/>
              <a:t>Evaluación en Lectura y Escritura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BF4677-8F43-BA49-A5B7-1CC8831F7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569007"/>
            <a:ext cx="3565525" cy="2523817"/>
          </a:xfrm>
        </p:spPr>
        <p:txBody>
          <a:bodyPr>
            <a:normAutofit lnSpcReduction="10000"/>
          </a:bodyPr>
          <a:lstStyle/>
          <a:p>
            <a:r>
              <a:rPr lang="es-CL" sz="2000" dirty="0">
                <a:solidFill>
                  <a:schemeClr val="tx1">
                    <a:alpha val="60000"/>
                  </a:schemeClr>
                </a:solidFill>
              </a:rPr>
              <a:t>Taller de Reflexión sobre la práctica – mención Lenguaje y Comunicación.</a:t>
            </a:r>
          </a:p>
          <a:p>
            <a:r>
              <a:rPr lang="es-CL" sz="2000" dirty="0">
                <a:solidFill>
                  <a:schemeClr val="tx1">
                    <a:alpha val="60000"/>
                  </a:schemeClr>
                </a:solidFill>
              </a:rPr>
              <a:t>Profesor(a): Gabriela Báez, Margarita Calderón y Felipe Clavo.</a:t>
            </a:r>
          </a:p>
          <a:p>
            <a:r>
              <a:rPr lang="es-CL" sz="2000" dirty="0">
                <a:solidFill>
                  <a:schemeClr val="tx1">
                    <a:alpha val="60000"/>
                  </a:schemeClr>
                </a:solidFill>
              </a:rPr>
              <a:t>21 de octubre de 2021</a:t>
            </a:r>
          </a:p>
          <a:p>
            <a:endParaRPr lang="es-CL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A2920-27C6-41CE-A27C-8793114C3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822" y="2489400"/>
            <a:ext cx="5486400" cy="1143000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Ítems Estandarizados.</a:t>
            </a:r>
          </a:p>
        </p:txBody>
      </p:sp>
    </p:spTree>
    <p:extLst>
      <p:ext uri="{BB962C8B-B14F-4D97-AF65-F5344CB8AC3E}">
        <p14:creationId xmlns:p14="http://schemas.microsoft.com/office/powerpoint/2010/main" val="106851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C1B89-0390-4D41-8B6B-5F125B5A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s-CL" sz="3200" b="1" u="sng" dirty="0"/>
              <a:t>La evaluación estandarizada se basa en  dos grandes indicadores: Confiabilidad y Validez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50BC54-A588-B346-9CD3-878AAAF27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130" y="2554491"/>
            <a:ext cx="6505575" cy="2445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b="1" dirty="0"/>
              <a:t>Confiabilidad:</a:t>
            </a:r>
          </a:p>
          <a:p>
            <a:pPr marL="0" indent="0">
              <a:buNone/>
            </a:pPr>
            <a:r>
              <a:rPr lang="es-CL" dirty="0"/>
              <a:t>Implica que el instrumento entrega resultados similares cuando se repite su aplicación en las mismas circunstancias y con las mismas personas </a:t>
            </a:r>
          </a:p>
        </p:txBody>
      </p:sp>
      <p:pic>
        <p:nvPicPr>
          <p:cNvPr id="1026" name="Picture 2" descr="Termómetro Vertical Interior Higrómetro Montado En Pared">
            <a:extLst>
              <a:ext uri="{FF2B5EF4-FFF2-40B4-BE49-F238E27FC236}">
                <a16:creationId xmlns:a16="http://schemas.microsoft.com/office/drawing/2014/main" id="{5B467826-A94E-1142-A471-E0CF95DCB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444"/>
          <a:stretch/>
        </p:blipFill>
        <p:spPr bwMode="auto">
          <a:xfrm>
            <a:off x="7737635" y="-1"/>
            <a:ext cx="355520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249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C1B89-0390-4D41-8B6B-5F125B5A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s-CL" sz="3200" b="1" u="sng" dirty="0"/>
              <a:t>La evaluación estandarizada se basa en  dos grandes indicadores: Confiabilidad y Validez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50BC54-A588-B346-9CD3-878AAAF27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2206393"/>
            <a:ext cx="6505575" cy="24452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L" b="1" dirty="0"/>
              <a:t>Validez: </a:t>
            </a:r>
          </a:p>
          <a:p>
            <a:pPr marL="0" indent="0">
              <a:buNone/>
            </a:pPr>
            <a:r>
              <a:rPr lang="es-CL" dirty="0"/>
              <a:t>En términos psicométricos, se entiende de forma más exacta, como la aplicación de una prueba que resulta ser adecuada de acuerdo al lugar donde se aplica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La </a:t>
            </a:r>
            <a:r>
              <a:rPr lang="es-CL" b="1" dirty="0"/>
              <a:t>Validez instruccional </a:t>
            </a:r>
            <a:r>
              <a:rPr lang="es-CL" dirty="0"/>
              <a:t>apunta a que la situación evaluada es coherente con actividades de aprendizaje trabajada con los(as) alumnos(as).</a:t>
            </a:r>
          </a:p>
        </p:txBody>
      </p:sp>
      <p:pic>
        <p:nvPicPr>
          <p:cNvPr id="1026" name="Picture 2" descr="Termómetro Vertical Interior Higrómetro Montado En Pared">
            <a:extLst>
              <a:ext uri="{FF2B5EF4-FFF2-40B4-BE49-F238E27FC236}">
                <a16:creationId xmlns:a16="http://schemas.microsoft.com/office/drawing/2014/main" id="{5B467826-A94E-1142-A471-E0CF95DCB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444"/>
          <a:stretch/>
        </p:blipFill>
        <p:spPr bwMode="auto">
          <a:xfrm>
            <a:off x="7737635" y="-1"/>
            <a:ext cx="355520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25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1878" y="406746"/>
            <a:ext cx="10283687" cy="1011237"/>
          </a:xfrm>
        </p:spPr>
        <p:txBody>
          <a:bodyPr>
            <a:noAutofit/>
          </a:bodyPr>
          <a:lstStyle/>
          <a:p>
            <a:r>
              <a:rPr lang="es-CL" sz="3600" dirty="0"/>
              <a:t>Indicadores de calidad de un ítem de selección múltiple con respuesta única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1494944"/>
            <a:ext cx="9369288" cy="347110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dirty="0"/>
              <a:t>1.   Lenguaje claro y preciso para favorecer la comprensión.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523999" y="1874548"/>
            <a:ext cx="9369288" cy="347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dirty="0"/>
              <a:t>2.   Rigurosidad conceptual.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523999" y="2291105"/>
            <a:ext cx="9369288" cy="347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dirty="0"/>
              <a:t>3.   Evitar uso de “trampas” que produzcan sesgo. 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523999" y="2705482"/>
            <a:ext cx="9369288" cy="347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dirty="0"/>
              <a:t>4.   Prescindir de temas controversiales o culturalmente mal instalados.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523999" y="3069920"/>
            <a:ext cx="9541566" cy="764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200" dirty="0"/>
              <a:t>5. Evitar palabras como: “no”, “nunca”, “excepto”, “falso”, “incorrecto”,          “siempre”, “ninguna”, “todas”.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523999" y="3849403"/>
            <a:ext cx="9369288" cy="559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200" dirty="0"/>
              <a:t>6. Los estímulos y contextos deben aportar información relevante e imprescindible para la comprensión del ítem.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523999" y="4578192"/>
            <a:ext cx="9369288" cy="347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dirty="0"/>
              <a:t>7.    Niveles más pequeños privilegiar el uso de enunciado cerrado.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523999" y="4940481"/>
            <a:ext cx="9369288" cy="639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200" dirty="0"/>
              <a:t>8.  Opciones consistentes y homogéneas entre ellas (igual clase gramatical y lógico conceptual)</a:t>
            </a: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219200" y="6092172"/>
            <a:ext cx="8335617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1800" dirty="0"/>
              <a:t>Editorial Santillana (2014). Guía para la construcción de ítems de selección múltiple con respuesta única. Departamento de Medición y evaluación.     </a:t>
            </a:r>
          </a:p>
        </p:txBody>
      </p:sp>
    </p:spTree>
    <p:extLst>
      <p:ext uri="{BB962C8B-B14F-4D97-AF65-F5344CB8AC3E}">
        <p14:creationId xmlns:p14="http://schemas.microsoft.com/office/powerpoint/2010/main" val="117867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1219200" y="943702"/>
            <a:ext cx="9356034" cy="567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200" dirty="0"/>
              <a:t>9.  Opciones con orden lógico (números de menor a mayor, frases de menor a mayor longitud, nombres en orden alfabético).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219200" y="1824972"/>
            <a:ext cx="9356034" cy="812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200" dirty="0"/>
              <a:t>10. Considerar características de los estudiantes a quiénes va dirigido el ítem (regular dificultad). 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219200" y="2637183"/>
            <a:ext cx="9356034" cy="567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200" dirty="0"/>
              <a:t>11. Evitar ítems de doble proceso o doble disyunción (se ponen en juego habilidades lógicas). 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219200" y="3332922"/>
            <a:ext cx="9356034" cy="815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200" dirty="0"/>
              <a:t>12.  Evitar uso de situaciones que pueden ser muy fuertes o remover recuerdos traumáticos.   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219200" y="4016439"/>
            <a:ext cx="9356034" cy="567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200" dirty="0"/>
              <a:t>13. Atractores deben derivar de errores típicos o de razonamientos de estudiantes con baja habilidad o conocimiento (no ideas absurdas). 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219200" y="6092172"/>
            <a:ext cx="8335617" cy="765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1800" dirty="0"/>
              <a:t>Editorial Santillana (2014). Guía para la construcción de ítems de selección múltiple con respuesta única. Departamento de Medición y evaluación.     </a:t>
            </a:r>
          </a:p>
        </p:txBody>
      </p:sp>
    </p:spTree>
    <p:extLst>
      <p:ext uri="{BB962C8B-B14F-4D97-AF65-F5344CB8AC3E}">
        <p14:creationId xmlns:p14="http://schemas.microsoft.com/office/powerpoint/2010/main" val="176533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75D94C9-52B6-EA43-8BA9-F5C8B7C99233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4445000" y="0"/>
          <a:ext cx="7747000" cy="3195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Imagen que contiene persona, personas, shoji&#10;&#10;&#10;&#10;Descripción generada automáticamente">
            <a:extLst>
              <a:ext uri="{FF2B5EF4-FFF2-40B4-BE49-F238E27FC236}">
                <a16:creationId xmlns:a16="http://schemas.microsoft.com/office/drawing/2014/main" id="{02243F92-F34B-9C45-AE6B-EE7BA59B03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" r="12880"/>
          <a:stretch/>
        </p:blipFill>
        <p:spPr>
          <a:xfrm>
            <a:off x="111514" y="3195624"/>
            <a:ext cx="6230062" cy="3662376"/>
          </a:xfrm>
          <a:prstGeom prst="rect">
            <a:avLst/>
          </a:prstGeom>
        </p:spPr>
      </p:pic>
      <p:pic>
        <p:nvPicPr>
          <p:cNvPr id="10" name="Imagen 9" descr="Imagen que contiene reloj&#10;&#10;&#10;&#10;Descripción generada automáticamente">
            <a:extLst>
              <a:ext uri="{FF2B5EF4-FFF2-40B4-BE49-F238E27FC236}">
                <a16:creationId xmlns:a16="http://schemas.microsoft.com/office/drawing/2014/main" id="{4B6AFB64-B6AE-624B-A185-3F5C94DBCA2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r="10619"/>
          <a:stretch/>
        </p:blipFill>
        <p:spPr>
          <a:xfrm>
            <a:off x="6096000" y="3195624"/>
            <a:ext cx="6044302" cy="31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1A0E0-172F-354E-8D06-AC8831D3D1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Estrategias de evaluación de proceso o formativa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CDD060-BFF0-204A-8C6C-90F7E0BE19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es-CL" dirty="0"/>
              <a:t>El registro de la forma en que se realizan las diversas acciones de un procedimiento genera un seguimiento de su aprender, en donde la observación y el autoinforme se convierten en valiosos instrumentos de evaluación "formativa". </a:t>
            </a:r>
          </a:p>
          <a:p>
            <a:endParaRPr lang="es-CL" dirty="0"/>
          </a:p>
          <a:p>
            <a:r>
              <a:rPr lang="es-CL" dirty="0"/>
              <a:t>Las pautas de observación y registro, tanto individuales como grupales, posibilitan al profesor realizar el seguimiento del aprendizaje de un procedimiento por parte de los alumnos de un grupo-curso.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4694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captura de pantalla&#10;&#10;&#10;&#10;Descripción generada automáticamente">
            <a:extLst>
              <a:ext uri="{FF2B5EF4-FFF2-40B4-BE49-F238E27FC236}">
                <a16:creationId xmlns:a16="http://schemas.microsoft.com/office/drawing/2014/main" id="{3F9D3940-1622-5847-9D7E-6D03C2FE52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7"/>
          <a:stretch/>
        </p:blipFill>
        <p:spPr>
          <a:xfrm>
            <a:off x="716599" y="2187388"/>
            <a:ext cx="4335872" cy="3308349"/>
          </a:xfrm>
          <a:prstGeom prst="rect">
            <a:avLst/>
          </a:prstGeom>
        </p:spPr>
      </p:pic>
      <p:pic>
        <p:nvPicPr>
          <p:cNvPr id="9" name="Imagen 8" descr="Imagen que contiene captura de pantalla&#10;&#10;&#10;&#10;Descripción generada automáticamente">
            <a:extLst>
              <a:ext uri="{FF2B5EF4-FFF2-40B4-BE49-F238E27FC236}">
                <a16:creationId xmlns:a16="http://schemas.microsoft.com/office/drawing/2014/main" id="{6A059ED8-1AEA-E241-9EFE-3D8B4EC352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8660" y="2313639"/>
            <a:ext cx="5887400" cy="318209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6314083-5B65-C64C-9B1F-43DE740884A7}"/>
              </a:ext>
            </a:extLst>
          </p:cNvPr>
          <p:cNvSpPr txBox="1"/>
          <p:nvPr/>
        </p:nvSpPr>
        <p:spPr>
          <a:xfrm>
            <a:off x="1530865" y="1362263"/>
            <a:ext cx="270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Pauta de Cotejo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66ABE3A-3FB7-4544-A2AD-CFEE926182EC}"/>
              </a:ext>
            </a:extLst>
          </p:cNvPr>
          <p:cNvSpPr txBox="1"/>
          <p:nvPr/>
        </p:nvSpPr>
        <p:spPr>
          <a:xfrm>
            <a:off x="7482831" y="1362263"/>
            <a:ext cx="331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Escala de valoración</a:t>
            </a:r>
          </a:p>
        </p:txBody>
      </p:sp>
    </p:spTree>
    <p:extLst>
      <p:ext uri="{BB962C8B-B14F-4D97-AF65-F5344CB8AC3E}">
        <p14:creationId xmlns:p14="http://schemas.microsoft.com/office/powerpoint/2010/main" val="316814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D03BB7-41DC-3B4C-BA29-6C40D007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5" cy="1997855"/>
          </a:xfrm>
        </p:spPr>
        <p:txBody>
          <a:bodyPr wrap="square" anchor="b">
            <a:normAutofit/>
          </a:bodyPr>
          <a:lstStyle/>
          <a:p>
            <a:r>
              <a:rPr lang="es-CL" dirty="0"/>
              <a:t>La Rúbrica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7D2CA1-A450-104C-8BD8-1FB5A9803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7306"/>
            <a:ext cx="5437187" cy="3415519"/>
          </a:xfrm>
        </p:spPr>
        <p:txBody>
          <a:bodyPr anchor="t">
            <a:normAutofit/>
          </a:bodyPr>
          <a:lstStyle/>
          <a:p>
            <a:r>
              <a:rPr lang="es-CL" dirty="0"/>
              <a:t>La rúbrica o matriz de verificación es un instrumento muy útil, para guiar el proceso de corrección y evaluación. Junto con  otros instrumentos, permite describir los indicadores de manera concreta y previa de lo que se espera del texto en el proceso de producción.</a:t>
            </a:r>
          </a:p>
        </p:txBody>
      </p:sp>
      <p:pic>
        <p:nvPicPr>
          <p:cNvPr id="7" name="Graphic 6" descr="Diagrama de flujo">
            <a:extLst>
              <a:ext uri="{FF2B5EF4-FFF2-40B4-BE49-F238E27FC236}">
                <a16:creationId xmlns:a16="http://schemas.microsoft.com/office/drawing/2014/main" id="{CAF2F2AE-548D-4A38-BDE5-C91CADC68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4675" y="1072039"/>
            <a:ext cx="4713922" cy="4713922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55A22C9-759F-6E46-B2A5-E019FCE7433C}"/>
              </a:ext>
            </a:extLst>
          </p:cNvPr>
          <p:cNvSpPr/>
          <p:nvPr/>
        </p:nvSpPr>
        <p:spPr>
          <a:xfrm>
            <a:off x="2976474" y="5224436"/>
            <a:ext cx="3600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ea typeface="MS Mincho" panose="02020609040205080304" pitchFamily="49" charset="-128"/>
              </a:rPr>
              <a:t>(Sotomayor, </a:t>
            </a:r>
            <a:r>
              <a:rPr lang="es-ES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Ávila</a:t>
            </a:r>
            <a:r>
              <a:rPr lang="es-ES" dirty="0">
                <a:latin typeface="Times New Roman" panose="02020603050405020304" pitchFamily="18" charset="0"/>
                <a:ea typeface="MS Mincho" panose="02020609040205080304" pitchFamily="49" charset="-128"/>
              </a:rPr>
              <a:t> &amp; </a:t>
            </a:r>
            <a:r>
              <a:rPr lang="es-ES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Jéldrez</a:t>
            </a:r>
            <a:r>
              <a:rPr lang="es-ES" dirty="0">
                <a:latin typeface="Times New Roman" panose="02020603050405020304" pitchFamily="18" charset="0"/>
                <a:ea typeface="MS Mincho" panose="02020609040205080304" pitchFamily="49" charset="-128"/>
              </a:rPr>
              <a:t>, 2015).</a:t>
            </a:r>
            <a:r>
              <a:rPr lang="es-CL" dirty="0">
                <a:effectLst/>
              </a:rPr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95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C9BFEC-F988-B04D-9327-86848D39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6400"/>
              <a:t>Rúbrica Holística y Analítica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Marca de verificación">
            <a:extLst>
              <a:ext uri="{FF2B5EF4-FFF2-40B4-BE49-F238E27FC236}">
                <a16:creationId xmlns:a16="http://schemas.microsoft.com/office/drawing/2014/main" id="{3D48CDAE-2612-4E26-B608-F2D8E802D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3952" y="711200"/>
            <a:ext cx="5437187" cy="5437187"/>
          </a:xfrm>
          <a:custGeom>
            <a:avLst/>
            <a:gdLst/>
            <a:ahLst/>
            <a:cxnLst/>
            <a:rect l="l" t="t" r="r" b="b"/>
            <a:pathLst>
              <a:path w="5437187" h="5761037">
                <a:moveTo>
                  <a:pt x="0" y="0"/>
                </a:moveTo>
                <a:lnTo>
                  <a:pt x="5437187" y="0"/>
                </a:lnTo>
                <a:lnTo>
                  <a:pt x="5437187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115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AAEE27-386C-784B-9A6D-C2C9AA76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4535487" cy="3779838"/>
          </a:xfrm>
        </p:spPr>
        <p:txBody>
          <a:bodyPr anchor="ctr">
            <a:normAutofit/>
          </a:bodyPr>
          <a:lstStyle/>
          <a:p>
            <a:r>
              <a:rPr lang="es-CL" sz="6400"/>
              <a:t>Objetivos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205E53-D75C-4F15-A4A3-21DA0826F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2950" y="623661"/>
            <a:ext cx="667800" cy="631474"/>
            <a:chOff x="8069541" y="1262702"/>
            <a:chExt cx="667800" cy="63147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B48C7E5-9699-4FB1-9EEE-581C68629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8069541" y="1262702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10200000" scaled="0"/>
            </a:gradFill>
            <a:ln>
              <a:noFill/>
            </a:ln>
            <a:effectLst>
              <a:innerShdw blurRad="127000" dist="50800" dir="42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6993F2-7052-4269-8B81-AC271D2D9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332341" y="1436239"/>
              <a:ext cx="270000" cy="540000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2D58DC7-20C8-4471-BAA7-B296A2AEC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384" y="49771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E4AABAC-100B-437F-86D3-981412859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261346" y="5733597"/>
            <a:ext cx="1758388" cy="926985"/>
          </a:xfrm>
          <a:custGeom>
            <a:avLst/>
            <a:gdLst>
              <a:gd name="connsiteX0" fmla="*/ 1486881 w 1758388"/>
              <a:gd name="connsiteY0" fmla="*/ 271508 h 926985"/>
              <a:gd name="connsiteX1" fmla="*/ 1758388 w 1758388"/>
              <a:gd name="connsiteY1" fmla="*/ 926985 h 926985"/>
              <a:gd name="connsiteX2" fmla="*/ 1294895 w 1758388"/>
              <a:gd name="connsiteY2" fmla="*/ 926985 h 926985"/>
              <a:gd name="connsiteX3" fmla="*/ 831404 w 1758388"/>
              <a:gd name="connsiteY3" fmla="*/ 463493 h 926985"/>
              <a:gd name="connsiteX4" fmla="*/ 377328 w 1758388"/>
              <a:gd name="connsiteY4" fmla="*/ 833575 h 926985"/>
              <a:gd name="connsiteX5" fmla="*/ 371585 w 1758388"/>
              <a:gd name="connsiteY5" fmla="*/ 890552 h 926985"/>
              <a:gd name="connsiteX6" fmla="*/ 0 w 1758388"/>
              <a:gd name="connsiteY6" fmla="*/ 518968 h 926985"/>
              <a:gd name="connsiteX7" fmla="*/ 16301 w 1758388"/>
              <a:gd name="connsiteY7" fmla="*/ 485129 h 926985"/>
              <a:gd name="connsiteX8" fmla="*/ 831403 w 1758388"/>
              <a:gd name="connsiteY8" fmla="*/ 0 h 926985"/>
              <a:gd name="connsiteX9" fmla="*/ 1486881 w 1758388"/>
              <a:gd name="connsiteY9" fmla="*/ 271508 h 9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8388" h="926985">
                <a:moveTo>
                  <a:pt x="1486881" y="271508"/>
                </a:moveTo>
                <a:cubicBezTo>
                  <a:pt x="1654632" y="439259"/>
                  <a:pt x="1758388" y="671005"/>
                  <a:pt x="1758388" y="926985"/>
                </a:cubicBezTo>
                <a:lnTo>
                  <a:pt x="1294895" y="926985"/>
                </a:lnTo>
                <a:cubicBezTo>
                  <a:pt x="1294895" y="671005"/>
                  <a:pt x="1087383" y="463493"/>
                  <a:pt x="831404" y="463493"/>
                </a:cubicBezTo>
                <a:cubicBezTo>
                  <a:pt x="607421" y="463493"/>
                  <a:pt x="420547" y="622370"/>
                  <a:pt x="377328" y="833575"/>
                </a:cubicBezTo>
                <a:lnTo>
                  <a:pt x="371585" y="890552"/>
                </a:lnTo>
                <a:lnTo>
                  <a:pt x="0" y="518968"/>
                </a:lnTo>
                <a:lnTo>
                  <a:pt x="16301" y="485129"/>
                </a:lnTo>
                <a:cubicBezTo>
                  <a:pt x="173276" y="196165"/>
                  <a:pt x="479432" y="0"/>
                  <a:pt x="831403" y="0"/>
                </a:cubicBezTo>
                <a:cubicBezTo>
                  <a:pt x="1087383" y="0"/>
                  <a:pt x="1319129" y="103757"/>
                  <a:pt x="1486881" y="27150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5400000">
              <a:schemeClr val="accent1">
                <a:lumMod val="40000"/>
                <a:lumOff val="6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FD33E0-4D46-4176-BAE2-6AED15231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353363" y="5725768"/>
            <a:ext cx="1728640" cy="1042921"/>
          </a:xfrm>
          <a:custGeom>
            <a:avLst/>
            <a:gdLst>
              <a:gd name="connsiteX0" fmla="*/ 1391304 w 1728640"/>
              <a:gd name="connsiteY0" fmla="*/ 238153 h 1042921"/>
              <a:gd name="connsiteX1" fmla="*/ 1728640 w 1728640"/>
              <a:gd name="connsiteY1" fmla="*/ 1042921 h 1042921"/>
              <a:gd name="connsiteX2" fmla="*/ 1265147 w 1728640"/>
              <a:gd name="connsiteY2" fmla="*/ 1042921 h 1042921"/>
              <a:gd name="connsiteX3" fmla="*/ 801655 w 1728640"/>
              <a:gd name="connsiteY3" fmla="*/ 521461 h 1042921"/>
              <a:gd name="connsiteX4" fmla="*/ 374587 w 1728640"/>
              <a:gd name="connsiteY4" fmla="*/ 839945 h 1042921"/>
              <a:gd name="connsiteX5" fmla="*/ 362576 w 1728640"/>
              <a:gd name="connsiteY5" fmla="*/ 883477 h 1042921"/>
              <a:gd name="connsiteX6" fmla="*/ 0 w 1728640"/>
              <a:gd name="connsiteY6" fmla="*/ 520901 h 1042921"/>
              <a:gd name="connsiteX7" fmla="*/ 32986 w 1728640"/>
              <a:gd name="connsiteY7" fmla="*/ 459814 h 1042921"/>
              <a:gd name="connsiteX8" fmla="*/ 801656 w 1728640"/>
              <a:gd name="connsiteY8" fmla="*/ 0 h 1042921"/>
              <a:gd name="connsiteX9" fmla="*/ 1391304 w 1728640"/>
              <a:gd name="connsiteY9" fmla="*/ 238153 h 10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8640" h="1042921">
                <a:moveTo>
                  <a:pt x="1391304" y="238153"/>
                </a:moveTo>
                <a:cubicBezTo>
                  <a:pt x="1597323" y="429440"/>
                  <a:pt x="1728640" y="718927"/>
                  <a:pt x="1728640" y="1042921"/>
                </a:cubicBezTo>
                <a:lnTo>
                  <a:pt x="1265147" y="1042921"/>
                </a:lnTo>
                <a:cubicBezTo>
                  <a:pt x="1265147" y="754926"/>
                  <a:pt x="1057635" y="521461"/>
                  <a:pt x="801655" y="521461"/>
                </a:cubicBezTo>
                <a:cubicBezTo>
                  <a:pt x="609671" y="521461"/>
                  <a:pt x="444949" y="652785"/>
                  <a:pt x="374587" y="839945"/>
                </a:cubicBezTo>
                <a:lnTo>
                  <a:pt x="362576" y="883477"/>
                </a:lnTo>
                <a:lnTo>
                  <a:pt x="0" y="520901"/>
                </a:lnTo>
                <a:lnTo>
                  <a:pt x="32986" y="459814"/>
                </a:lnTo>
                <a:cubicBezTo>
                  <a:pt x="199571" y="182395"/>
                  <a:pt x="481681" y="0"/>
                  <a:pt x="801656" y="0"/>
                </a:cubicBezTo>
                <a:cubicBezTo>
                  <a:pt x="1025638" y="0"/>
                  <a:pt x="1231066" y="89374"/>
                  <a:pt x="1391304" y="23815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22B5D87-7689-4E7F-B03A-7F803B5DF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872920" y="5836283"/>
            <a:ext cx="107098" cy="4665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2540000">
              <a:schemeClr val="accent1">
                <a:lumMod val="40000"/>
                <a:lumOff val="6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39C016B-96A0-4BD6-B84C-1ED3D41CC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306015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91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79E8F10-1CB7-AF4A-9E26-D5AC06B5D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13" y="0"/>
            <a:ext cx="9232900" cy="58801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117913A-A05D-8244-8509-485C78C8E223}"/>
              </a:ext>
            </a:extLst>
          </p:cNvPr>
          <p:cNvSpPr/>
          <p:nvPr/>
        </p:nvSpPr>
        <p:spPr>
          <a:xfrm>
            <a:off x="7491324" y="6167411"/>
            <a:ext cx="3600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ea typeface="MS Mincho" panose="02020609040205080304" pitchFamily="49" charset="-128"/>
              </a:rPr>
              <a:t>(Sotomayor, </a:t>
            </a:r>
            <a:r>
              <a:rPr lang="es-ES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Ávila</a:t>
            </a:r>
            <a:r>
              <a:rPr lang="es-ES" dirty="0">
                <a:latin typeface="Times New Roman" panose="02020603050405020304" pitchFamily="18" charset="0"/>
                <a:ea typeface="MS Mincho" panose="02020609040205080304" pitchFamily="49" charset="-128"/>
              </a:rPr>
              <a:t> &amp; </a:t>
            </a:r>
            <a:r>
              <a:rPr lang="es-ES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Jéldrez</a:t>
            </a:r>
            <a:r>
              <a:rPr lang="es-ES" dirty="0">
                <a:latin typeface="Times New Roman" panose="02020603050405020304" pitchFamily="18" charset="0"/>
                <a:ea typeface="MS Mincho" panose="02020609040205080304" pitchFamily="49" charset="-128"/>
              </a:rPr>
              <a:t>, 2015).</a:t>
            </a:r>
            <a:r>
              <a:rPr lang="es-CL" dirty="0">
                <a:effectLst/>
              </a:rPr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4357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7F5E6-48B8-8B48-9481-6E7D5AC23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Conclusiones.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A48913-4F02-0244-BB8F-4F4021E16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sz="3200" dirty="0"/>
              <a:t>A pesar de estar vinculadas a la evaluación SIMCE (considerando las críticas que se efectúan a ese sistema de medición), ¿qué importancia tiene el considerar los Estándares de Aprendizaje, en el trabajo didáctico?</a:t>
            </a:r>
          </a:p>
          <a:p>
            <a:pPr marL="0" indent="0">
              <a:buNone/>
            </a:pPr>
            <a:endParaRPr lang="es-CL" sz="3200" dirty="0"/>
          </a:p>
          <a:p>
            <a:r>
              <a:rPr lang="es-CL" sz="3200" dirty="0"/>
              <a:t>¿Cómo determinar el tipo de instrumento de evaluación más necesario para nuestro trabajo con los y las estudiantes?</a:t>
            </a:r>
          </a:p>
        </p:txBody>
      </p:sp>
    </p:spTree>
    <p:extLst>
      <p:ext uri="{BB962C8B-B14F-4D97-AF65-F5344CB8AC3E}">
        <p14:creationId xmlns:p14="http://schemas.microsoft.com/office/powerpoint/2010/main" val="21982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73E4C9-56DC-6047-A36C-2AFD5FE6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5437188" cy="1997855"/>
          </a:xfrm>
        </p:spPr>
        <p:txBody>
          <a:bodyPr wrap="square" anchor="t">
            <a:normAutofit/>
          </a:bodyPr>
          <a:lstStyle/>
          <a:p>
            <a:r>
              <a:rPr lang="es-CL" dirty="0"/>
              <a:t>Estándares de Aprendizaje</a:t>
            </a:r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6959C3E7-D59B-44C4-9BBD-3BC2A41A0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151" y="3295640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54876B-FB01-4E58-9C9F-3D510011B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22329" y="4018501"/>
            <a:ext cx="1468514" cy="1521012"/>
            <a:chOff x="8926879" y="88028"/>
            <a:chExt cx="1468514" cy="1521012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6EE14B10-2C91-4CF8-ABB6-7E21AA98C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9153221" y="88028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5A93B35E-1AB2-4CCC-91AC-122E57A18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8926879" y="221946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E9951197-11BD-489A-BF2C-E542541AB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9455555" y="532490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2A4E88-6C66-B94C-BE88-78C8E273D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575" y="1520825"/>
            <a:ext cx="4500562" cy="4572000"/>
          </a:xfrm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CL" sz="3200" dirty="0"/>
              <a:t>Los Estándares de Aprendizaje son una herramienta que permite determinar qué tan adecuados son los aprendizajes de los estudiantes en relación con los objetivos planteados en el currículum nacional. </a:t>
            </a:r>
          </a:p>
          <a:p>
            <a:pPr>
              <a:lnSpc>
                <a:spcPct val="100000"/>
              </a:lnSpc>
            </a:pPr>
            <a:endParaRPr lang="es-CL" sz="3200" dirty="0"/>
          </a:p>
          <a:p>
            <a:pPr>
              <a:lnSpc>
                <a:spcPct val="100000"/>
              </a:lnSpc>
            </a:pPr>
            <a:endParaRPr lang="es-CL" sz="3200" dirty="0"/>
          </a:p>
          <a:p>
            <a:pPr>
              <a:lnSpc>
                <a:spcPct val="100000"/>
              </a:lnSpc>
            </a:pPr>
            <a:endParaRPr lang="es-CL" sz="3200" dirty="0"/>
          </a:p>
        </p:txBody>
      </p:sp>
      <p:sp>
        <p:nvSpPr>
          <p:cNvPr id="4" name="Llamada rectangular redondeada 3">
            <a:extLst>
              <a:ext uri="{FF2B5EF4-FFF2-40B4-BE49-F238E27FC236}">
                <a16:creationId xmlns:a16="http://schemas.microsoft.com/office/drawing/2014/main" id="{31713796-B537-C34B-B0E5-EB1E5A87116F}"/>
              </a:ext>
            </a:extLst>
          </p:cNvPr>
          <p:cNvSpPr/>
          <p:nvPr/>
        </p:nvSpPr>
        <p:spPr>
          <a:xfrm>
            <a:off x="1054519" y="3475640"/>
            <a:ext cx="4291263" cy="1896100"/>
          </a:xfrm>
          <a:prstGeom prst="wedgeRoundRectCallout">
            <a:avLst>
              <a:gd name="adj1" fmla="val -35693"/>
              <a:gd name="adj2" fmla="val -1234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Para recordar….</a:t>
            </a:r>
          </a:p>
        </p:txBody>
      </p:sp>
    </p:spTree>
    <p:extLst>
      <p:ext uri="{BB962C8B-B14F-4D97-AF65-F5344CB8AC3E}">
        <p14:creationId xmlns:p14="http://schemas.microsoft.com/office/powerpoint/2010/main" val="176554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6BF0B5-164E-9E43-8BC3-FE6B9733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CL" dirty="0"/>
              <a:t>Estandares de Aprendizaje de Lectura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172784-9BC1-F146-92D2-A413DD09F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r>
              <a:rPr lang="es-CL" sz="1600" dirty="0"/>
              <a:t>Los Estándares comprenden tres Niveles de Aprendizaje para describir el logro de los estudiantes en las evaluaciones nacionales. Estos son: Nivel de Aprendizaje Adecuado, Nivel de Aprendizaje Elemental y Nivel de Aprendizaje Insuficiente </a:t>
            </a:r>
          </a:p>
          <a:p>
            <a:endParaRPr lang="es-CL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D47D2A-A389-D448-A9C4-FE1225F76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4161"/>
          <a:stretch/>
        </p:blipFill>
        <p:spPr>
          <a:xfrm>
            <a:off x="4550899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2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138A88A-F0C5-4736-B235-E6F41610C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09" t="10990" r="32713" b="7974"/>
          <a:stretch/>
        </p:blipFill>
        <p:spPr>
          <a:xfrm>
            <a:off x="585440" y="357030"/>
            <a:ext cx="3566864" cy="4382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40B1D08-1FEC-447C-A2A7-70A103A6B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59" t="8681" r="29865" b="6250"/>
          <a:stretch/>
        </p:blipFill>
        <p:spPr>
          <a:xfrm>
            <a:off x="5390333" y="146009"/>
            <a:ext cx="3533055" cy="4325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4505175-7841-457F-9B7C-045391BCED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95" t="15955" r="32951" b="7976"/>
          <a:stretch/>
        </p:blipFill>
        <p:spPr>
          <a:xfrm>
            <a:off x="2368872" y="1544003"/>
            <a:ext cx="3571181" cy="4556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85D3AE-29A3-42A4-AC77-E83CC68D6A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89" t="12820" r="36473" b="21169"/>
          <a:stretch/>
        </p:blipFill>
        <p:spPr>
          <a:xfrm>
            <a:off x="7999668" y="1372551"/>
            <a:ext cx="3609901" cy="4727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42245" y="6100238"/>
            <a:ext cx="6350442" cy="63921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323" kern="1200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5pPr>
            <a:lvl6pPr marL="422041"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6pPr>
            <a:lvl7pPr marL="844083"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7pPr>
            <a:lvl8pPr marL="1266124"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8pPr>
            <a:lvl9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3323">
                <a:solidFill>
                  <a:schemeClr val="accent1"/>
                </a:solidFill>
                <a:latin typeface="Rockwel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s-CL" sz="3600"/>
              <a:t>Estándares de aprendizaje. </a:t>
            </a:r>
            <a:br>
              <a:rPr lang="es-CL" sz="360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1519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0D60990-63D1-A34B-B6AC-8BB7A5A421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5933586"/>
              </p:ext>
            </p:extLst>
          </p:nvPr>
        </p:nvGraphicFramePr>
        <p:xfrm>
          <a:off x="274638" y="8964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 derecha 4">
            <a:extLst>
              <a:ext uri="{FF2B5EF4-FFF2-40B4-BE49-F238E27FC236}">
                <a16:creationId xmlns:a16="http://schemas.microsoft.com/office/drawing/2014/main" id="{85AEEC48-AAAE-AD45-A44A-05F14FE04525}"/>
              </a:ext>
            </a:extLst>
          </p:cNvPr>
          <p:cNvSpPr/>
          <p:nvPr/>
        </p:nvSpPr>
        <p:spPr>
          <a:xfrm>
            <a:off x="203994" y="4388645"/>
            <a:ext cx="8269288" cy="1143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Complejidad Textual: Temas cerca-lejano,  complejidad sintáctica, ausencia/presecia de pistas textuales para inferir.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AE9CC65-6817-224C-8054-06E93EC58512}"/>
              </a:ext>
            </a:extLst>
          </p:cNvPr>
          <p:cNvSpPr/>
          <p:nvPr/>
        </p:nvSpPr>
        <p:spPr>
          <a:xfrm>
            <a:off x="9715499" y="50006"/>
            <a:ext cx="2476501" cy="15001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Habilidades de Localizar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BAED505-F96A-1E44-8BD5-B76C0AF549CB}"/>
              </a:ext>
            </a:extLst>
          </p:cNvPr>
          <p:cNvSpPr/>
          <p:nvPr/>
        </p:nvSpPr>
        <p:spPr>
          <a:xfrm>
            <a:off x="9715498" y="1928813"/>
            <a:ext cx="2476501" cy="150018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Habilidades de Interpretar- Relacionar</a:t>
            </a:r>
          </a:p>
        </p:txBody>
      </p:sp>
      <p:sp>
        <p:nvSpPr>
          <p:cNvPr id="8" name="Llamada ovalada 7">
            <a:extLst>
              <a:ext uri="{FF2B5EF4-FFF2-40B4-BE49-F238E27FC236}">
                <a16:creationId xmlns:a16="http://schemas.microsoft.com/office/drawing/2014/main" id="{127D2B74-395B-1740-B93D-0D0C98DD2F2A}"/>
              </a:ext>
            </a:extLst>
          </p:cNvPr>
          <p:cNvSpPr/>
          <p:nvPr/>
        </p:nvSpPr>
        <p:spPr>
          <a:xfrm>
            <a:off x="3700463" y="600074"/>
            <a:ext cx="4957762" cy="2085975"/>
          </a:xfrm>
          <a:prstGeom prst="wedgeEllipseCallout">
            <a:avLst>
              <a:gd name="adj1" fmla="val 77077"/>
              <a:gd name="adj2" fmla="val 3371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Inferencias de síntesis local y global, de sentimientos del personaje, de lenguaje figurado, de Léxico contextual,  de ideas implícitas, etc.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951AFB6-F17A-EF43-9B9C-70C7C4FE68D2}"/>
              </a:ext>
            </a:extLst>
          </p:cNvPr>
          <p:cNvSpPr/>
          <p:nvPr/>
        </p:nvSpPr>
        <p:spPr>
          <a:xfrm>
            <a:off x="9511505" y="3605741"/>
            <a:ext cx="2476501" cy="150018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Habilidades de Reflexionar</a:t>
            </a:r>
          </a:p>
        </p:txBody>
      </p:sp>
      <p:sp>
        <p:nvSpPr>
          <p:cNvPr id="10" name="Llamada ovalada 9">
            <a:extLst>
              <a:ext uri="{FF2B5EF4-FFF2-40B4-BE49-F238E27FC236}">
                <a16:creationId xmlns:a16="http://schemas.microsoft.com/office/drawing/2014/main" id="{5001098F-C0E0-0542-BFA0-59F7A5EC1B22}"/>
              </a:ext>
            </a:extLst>
          </p:cNvPr>
          <p:cNvSpPr/>
          <p:nvPr/>
        </p:nvSpPr>
        <p:spPr>
          <a:xfrm>
            <a:off x="7970520" y="5042430"/>
            <a:ext cx="4112738" cy="1725083"/>
          </a:xfrm>
          <a:prstGeom prst="wedgeEllipseCallout">
            <a:avLst>
              <a:gd name="adj1" fmla="val 20316"/>
              <a:gd name="adj2" fmla="val -6711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Expresar opinión, inferir la ideología del autor, inferir datos del contexto sociocultural, evaluar elementos gráficos. </a:t>
            </a:r>
          </a:p>
        </p:txBody>
      </p:sp>
    </p:spTree>
    <p:extLst>
      <p:ext uri="{BB962C8B-B14F-4D97-AF65-F5344CB8AC3E}">
        <p14:creationId xmlns:p14="http://schemas.microsoft.com/office/powerpoint/2010/main" val="392946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9" grpId="0" build="allAtOnce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89B600-6F61-D04F-BC31-1652B489C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6400" dirty="0"/>
              <a:t>Marco de </a:t>
            </a:r>
            <a:r>
              <a:rPr lang="en-US" sz="6400"/>
              <a:t>habilidades</a:t>
            </a:r>
            <a:r>
              <a:rPr lang="en-US" sz="6400" dirty="0"/>
              <a:t> de </a:t>
            </a:r>
            <a:r>
              <a:rPr lang="en-US" sz="6400" dirty="0" err="1"/>
              <a:t>Escritura</a:t>
            </a:r>
            <a:endParaRPr lang="en-US" sz="640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7D2682D-BAC3-0D48-A65D-104F41B9D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2533" y="549275"/>
            <a:ext cx="4580024" cy="5761037"/>
          </a:xfrm>
          <a:custGeom>
            <a:avLst/>
            <a:gdLst/>
            <a:ahLst/>
            <a:cxnLst/>
            <a:rect l="l" t="t" r="r" b="b"/>
            <a:pathLst>
              <a:path w="5437187" h="5761037">
                <a:moveTo>
                  <a:pt x="0" y="0"/>
                </a:moveTo>
                <a:lnTo>
                  <a:pt x="5437187" y="0"/>
                </a:lnTo>
                <a:lnTo>
                  <a:pt x="5437187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80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789B991-8860-4B45-8404-03D7AE94D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500"/>
          <a:stretch/>
        </p:blipFill>
        <p:spPr>
          <a:xfrm>
            <a:off x="1060925" y="700086"/>
            <a:ext cx="10361947" cy="50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AEF077C-AD2A-F94E-906F-171DEB0AF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00"/>
          <a:stretch/>
        </p:blipFill>
        <p:spPr>
          <a:xfrm>
            <a:off x="1143926" y="985837"/>
            <a:ext cx="10420324" cy="46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3DFloatVTI">
  <a:themeElements>
    <a:clrScheme name="AnalogousFromLightSeedLeftStep">
      <a:dk1>
        <a:srgbClr val="000000"/>
      </a:dk1>
      <a:lt1>
        <a:srgbClr val="FFFFFF"/>
      </a:lt1>
      <a:dk2>
        <a:srgbClr val="243741"/>
      </a:dk2>
      <a:lt2>
        <a:srgbClr val="E8E7E2"/>
      </a:lt2>
      <a:accent1>
        <a:srgbClr val="8995D3"/>
      </a:accent1>
      <a:accent2>
        <a:srgbClr val="6FA3C9"/>
      </a:accent2>
      <a:accent3>
        <a:srgbClr val="71ADAD"/>
      </a:accent3>
      <a:accent4>
        <a:srgbClr val="63B493"/>
      </a:accent4>
      <a:accent5>
        <a:srgbClr val="6EB37A"/>
      </a:accent5>
      <a:accent6>
        <a:srgbClr val="76B363"/>
      </a:accent6>
      <a:hlink>
        <a:srgbClr val="8C8355"/>
      </a:hlink>
      <a:folHlink>
        <a:srgbClr val="7F7F7F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818</Words>
  <Application>Microsoft Macintosh PowerPoint</Application>
  <PresentationFormat>Panorámica</PresentationFormat>
  <Paragraphs>67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Sitka Heading</vt:lpstr>
      <vt:lpstr>Source Sans Pro</vt:lpstr>
      <vt:lpstr>Times New Roman</vt:lpstr>
      <vt:lpstr>3DFloatVTI</vt:lpstr>
      <vt:lpstr>Evaluación en Lectura y Escritura</vt:lpstr>
      <vt:lpstr>Objetivos</vt:lpstr>
      <vt:lpstr>Estándares de Aprendizaje</vt:lpstr>
      <vt:lpstr>Estandares de Aprendizaje de Lectura</vt:lpstr>
      <vt:lpstr>Presentación de PowerPoint</vt:lpstr>
      <vt:lpstr>Presentación de PowerPoint</vt:lpstr>
      <vt:lpstr>Marco de habilidades de Escritura</vt:lpstr>
      <vt:lpstr>Presentación de PowerPoint</vt:lpstr>
      <vt:lpstr>Presentación de PowerPoint</vt:lpstr>
      <vt:lpstr>Ítems Estandarizados.</vt:lpstr>
      <vt:lpstr>La evaluación estandarizada se basa en  dos grandes indicadores: Confiabilidad y Validez</vt:lpstr>
      <vt:lpstr>La evaluación estandarizada se basa en  dos grandes indicadores: Confiabilidad y Validez</vt:lpstr>
      <vt:lpstr>Indicadores de calidad de un ítem de selección múltiple con respuesta única</vt:lpstr>
      <vt:lpstr>Presentación de PowerPoint</vt:lpstr>
      <vt:lpstr>Presentación de PowerPoint</vt:lpstr>
      <vt:lpstr>Estrategias de evaluación de proceso o formativa</vt:lpstr>
      <vt:lpstr>Presentación de PowerPoint</vt:lpstr>
      <vt:lpstr>La Rúbrica</vt:lpstr>
      <vt:lpstr>Rúbrica Holística y Analítica</vt:lpstr>
      <vt:lpstr>Presentación de PowerPoint</vt:lpstr>
      <vt:lpstr>Conclusiones.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Estándares de Lectura y Escritura</dc:title>
  <dc:creator>Felipe Andrés Clavo Espinoza (felipe.clavo)</dc:creator>
  <cp:lastModifiedBy>Felipe Andrés Clavo Espinoza (felipe.clavo)</cp:lastModifiedBy>
  <cp:revision>4</cp:revision>
  <dcterms:created xsi:type="dcterms:W3CDTF">2020-10-21T17:27:02Z</dcterms:created>
  <dcterms:modified xsi:type="dcterms:W3CDTF">2021-10-21T19:00:45Z</dcterms:modified>
</cp:coreProperties>
</file>