
<file path=[Content_Types].xml><?xml version="1.0" encoding="utf-8"?>
<Types xmlns="http://schemas.openxmlformats.org/package/2006/content-types">
  <Default Extension="xml" ContentType="application/xml"/>
  <Default Extension="jpeg" ContentType="image/jpeg"/>
  <Default Extension="jfif"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306" r:id="rId3"/>
    <p:sldId id="307" r:id="rId4"/>
    <p:sldId id="305" r:id="rId5"/>
    <p:sldId id="284" r:id="rId6"/>
    <p:sldId id="287" r:id="rId7"/>
    <p:sldId id="285" r:id="rId8"/>
    <p:sldId id="273" r:id="rId9"/>
    <p:sldId id="274" r:id="rId10"/>
    <p:sldId id="275" r:id="rId11"/>
    <p:sldId id="276" r:id="rId12"/>
    <p:sldId id="277" r:id="rId13"/>
    <p:sldId id="309" r:id="rId14"/>
    <p:sldId id="319" r:id="rId15"/>
    <p:sldId id="320" r:id="rId16"/>
    <p:sldId id="311" r:id="rId17"/>
    <p:sldId id="313" r:id="rId18"/>
    <p:sldId id="314" r:id="rId19"/>
    <p:sldId id="310" r:id="rId20"/>
    <p:sldId id="288" r:id="rId21"/>
    <p:sldId id="301" r:id="rId22"/>
    <p:sldId id="302" r:id="rId23"/>
    <p:sldId id="303" r:id="rId24"/>
    <p:sldId id="304" r:id="rId25"/>
    <p:sldId id="315" r:id="rId26"/>
    <p:sldId id="316" r:id="rId27"/>
    <p:sldId id="317" r:id="rId28"/>
    <p:sldId id="318" r:id="rId29"/>
    <p:sldId id="308" r:id="rId30"/>
    <p:sldId id="321" r:id="rId31"/>
    <p:sldId id="322" r:id="rId32"/>
    <p:sldId id="323" r:id="rId33"/>
    <p:sldId id="32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175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BA87BA-9E53-2C4A-82B2-065B5D9CA554}" type="datetimeFigureOut">
              <a:rPr lang="en-US" smtClean="0"/>
              <a:t>8/18/21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85241-43BB-7949-AAC4-FA8181ACA663}" type="slidenum">
              <a:rPr lang="en-US" smtClean="0"/>
              <a:t>‹#›</a:t>
            </a:fld>
            <a:endParaRPr lang="en-US"/>
          </a:p>
        </p:txBody>
      </p:sp>
    </p:spTree>
    <p:extLst>
      <p:ext uri="{BB962C8B-B14F-4D97-AF65-F5344CB8AC3E}">
        <p14:creationId xmlns:p14="http://schemas.microsoft.com/office/powerpoint/2010/main" val="4059351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78D2BC-B942-ED45-9235-7F3E7469BC63}" type="slidenum">
              <a:rPr lang="en-US"/>
              <a:pPr/>
              <a:t>26</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r>
              <a:rPr lang="en-US"/>
              <a:t>Primera serie datada, ca. 1725, posiblemente del taller de Juan Rodr</a:t>
            </a:r>
            <a:r>
              <a:rPr lang="en-US" altLang="ja-JP"/>
              <a:t>íguez Suárez</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s-ES_tradnl" smtClean="0"/>
              <a:t>Clic para editar título</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s-ES_tradnl" smtClean="0"/>
              <a:t>Haga clic para modificar el estilo de texto del patrón</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8/18/21</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encima del título">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s-ES_tradnl" smtClean="0"/>
              <a:t>Clic para editar título</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D85AC8A2-C63C-49A4-89E9-2E4420D2ECA8}" type="datetimeFigureOut">
              <a:rPr lang="en-US" smtClean="0"/>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erre">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8/18/21</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s-ES_tradnl" smtClean="0"/>
              <a:t>Clic para editar título</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s-ES_tradnl" smtClean="0"/>
              <a:t>Clic para editar título</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D85AC8A2-C63C-49A4-89E9-2E4420D2ECA8}" type="datetimeFigureOut">
              <a:rPr lang="en-US" smtClean="0"/>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s-ES_tradnl" smtClean="0"/>
              <a:t>Clic para editar título</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8/18/21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8/18/21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8/18/21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s-ES_tradnl" smtClean="0"/>
              <a:t>Clic para editar título</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8/18/21</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s-ES_tradnl" smtClean="0"/>
              <a:t>Clic para editar título</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8/18/21</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f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Revisión del canon</a:t>
            </a:r>
            <a:br>
              <a:rPr lang="es-ES" dirty="0" smtClean="0"/>
            </a:br>
            <a:r>
              <a:rPr lang="es-ES" dirty="0" smtClean="0"/>
              <a:t>siglo xviii</a:t>
            </a:r>
            <a:endParaRPr lang="es-ES" dirty="0"/>
          </a:p>
        </p:txBody>
      </p:sp>
      <p:sp>
        <p:nvSpPr>
          <p:cNvPr id="3" name="Subtítulo 2"/>
          <p:cNvSpPr>
            <a:spLocks noGrp="1"/>
          </p:cNvSpPr>
          <p:nvPr>
            <p:ph type="subTitle" idx="1"/>
          </p:nvPr>
        </p:nvSpPr>
        <p:spPr/>
        <p:txBody>
          <a:bodyPr>
            <a:normAutofit fontScale="77500" lnSpcReduction="20000"/>
          </a:bodyPr>
          <a:lstStyle/>
          <a:p>
            <a:r>
              <a:rPr lang="es-ES" dirty="0" smtClean="0"/>
              <a:t>Troncal de estudios coloniales</a:t>
            </a:r>
          </a:p>
          <a:p>
            <a:r>
              <a:rPr lang="es-ES" dirty="0" smtClean="0"/>
              <a:t>CECLA</a:t>
            </a:r>
          </a:p>
          <a:p>
            <a:r>
              <a:rPr lang="es-ES" dirty="0" smtClean="0"/>
              <a:t>Universidad de Chile</a:t>
            </a:r>
          </a:p>
          <a:p>
            <a:r>
              <a:rPr lang="es-ES" dirty="0" smtClean="0"/>
              <a:t>2021</a:t>
            </a:r>
            <a:endParaRPr lang="es-ES" dirty="0" smtClean="0"/>
          </a:p>
          <a:p>
            <a:endParaRPr lang="es-ES" dirty="0"/>
          </a:p>
          <a:p>
            <a:r>
              <a:rPr lang="es-ES" dirty="0" smtClean="0"/>
              <a:t>Alejandra Araya Espinoza</a:t>
            </a:r>
          </a:p>
          <a:p>
            <a:r>
              <a:rPr lang="es-ES" dirty="0" smtClean="0"/>
              <a:t>historiadora</a:t>
            </a:r>
            <a:endParaRPr lang="es-ES" dirty="0"/>
          </a:p>
        </p:txBody>
      </p:sp>
    </p:spTree>
    <p:extLst>
      <p:ext uri="{BB962C8B-B14F-4D97-AF65-F5344CB8AC3E}">
        <p14:creationId xmlns:p14="http://schemas.microsoft.com/office/powerpoint/2010/main" val="16575117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enso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34217" y="-601748"/>
            <a:ext cx="6090775" cy="7882179"/>
          </a:xfrm>
          <a:prstGeom prst="rect">
            <a:avLst/>
          </a:prstGeom>
        </p:spPr>
      </p:pic>
    </p:spTree>
    <p:extLst>
      <p:ext uri="{BB962C8B-B14F-4D97-AF65-F5344CB8AC3E}">
        <p14:creationId xmlns:p14="http://schemas.microsoft.com/office/powerpoint/2010/main" val="1654670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enso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17700" y="0"/>
            <a:ext cx="5299364" cy="6858000"/>
          </a:xfrm>
          <a:prstGeom prst="rect">
            <a:avLst/>
          </a:prstGeom>
        </p:spPr>
      </p:pic>
    </p:spTree>
    <p:extLst>
      <p:ext uri="{BB962C8B-B14F-4D97-AF65-F5344CB8AC3E}">
        <p14:creationId xmlns:p14="http://schemas.microsoft.com/office/powerpoint/2010/main" val="8001284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enso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17700" y="0"/>
            <a:ext cx="5299364" cy="6858000"/>
          </a:xfrm>
          <a:prstGeom prst="rect">
            <a:avLst/>
          </a:prstGeom>
        </p:spPr>
      </p:pic>
    </p:spTree>
    <p:extLst>
      <p:ext uri="{BB962C8B-B14F-4D97-AF65-F5344CB8AC3E}">
        <p14:creationId xmlns:p14="http://schemas.microsoft.com/office/powerpoint/2010/main" val="3155072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3915" y="1556238"/>
            <a:ext cx="8099183" cy="4809394"/>
          </a:xfrm>
        </p:spPr>
        <p:txBody>
          <a:bodyPr>
            <a:normAutofit fontScale="92500" lnSpcReduction="20000"/>
          </a:bodyPr>
          <a:lstStyle/>
          <a:p>
            <a:r>
              <a:rPr lang="es-ES" sz="1900" dirty="0" smtClean="0"/>
              <a:t>“…La definición parece simple siempre que se la considere un cuerpo de doctrinas formuladas por los Filósofos, difundidas en todas las clases de la población y articuladas en torno a algunos principios fundamentales: la crítica del fanatismo religioso y la exaltación de la toleración, la confianza en la observación y en la experiencia, el análisis crítico de todas las instituciones y costumbres, la definición de una moral natural, la reformulación del vínculo político y social a partir de la idea de libertad. Sin embargo, frente a este cuadro clásico, surge una duda. ¿Es seguro que se deba caracterizar a la Ilustración –exclusiva o principalmente- como un corpus de ideas transparentes por sí mismas, un conjunto de enunciados claros y distintos? La innovación del siglo, ¿no debe leerse en otras cosas: en la multiplicidad de las prácticas a las que lleva el deseo de utilidad y de servicio, prácticas que apuntan a la administración de los espacios y de las poblaciones y cuyos mecanismos (intelectuales e institucionales) imponen una profunda reorganización de los sistemas de percepción y de ordenamiento del mundo social?</a:t>
            </a:r>
          </a:p>
          <a:p>
            <a:pPr marL="0" indent="0">
              <a:buNone/>
            </a:pPr>
            <a:endParaRPr lang="es-ES" sz="1800" dirty="0"/>
          </a:p>
          <a:p>
            <a:r>
              <a:rPr lang="es-ES" sz="1800" dirty="0" smtClean="0"/>
              <a:t>Roger </a:t>
            </a:r>
            <a:r>
              <a:rPr lang="es-ES" sz="1800" dirty="0" err="1" smtClean="0"/>
              <a:t>Chartier</a:t>
            </a:r>
            <a:r>
              <a:rPr lang="es-ES" sz="1800" dirty="0" smtClean="0"/>
              <a:t>, </a:t>
            </a:r>
            <a:r>
              <a:rPr lang="es-ES" sz="1800" i="1" dirty="0"/>
              <a:t>Espacio público, crítica y desacralización en el siglo XVIII. Los orígenes culturales de la Revolución Francesa</a:t>
            </a:r>
            <a:r>
              <a:rPr lang="es-ES" sz="1800" dirty="0"/>
              <a:t> (1991), GEDISA en </a:t>
            </a:r>
            <a:r>
              <a:rPr lang="es-ES" sz="1800" dirty="0" smtClean="0"/>
              <a:t>español, p.30.</a:t>
            </a:r>
            <a:endParaRPr lang="es-ES" sz="1800" dirty="0"/>
          </a:p>
          <a:p>
            <a:pPr marL="0" indent="0">
              <a:buNone/>
            </a:pPr>
            <a:endParaRPr lang="es-ES" sz="1800" dirty="0" smtClean="0"/>
          </a:p>
        </p:txBody>
      </p:sp>
      <p:sp>
        <p:nvSpPr>
          <p:cNvPr id="4" name="Título 3"/>
          <p:cNvSpPr>
            <a:spLocks noGrp="1"/>
          </p:cNvSpPr>
          <p:nvPr>
            <p:ph type="title"/>
          </p:nvPr>
        </p:nvSpPr>
        <p:spPr/>
        <p:txBody>
          <a:bodyPr/>
          <a:lstStyle/>
          <a:p>
            <a:r>
              <a:rPr lang="es-ES" sz="1800" dirty="0" smtClean="0"/>
              <a:t>Segundo canon: la ilustración como </a:t>
            </a:r>
            <a:r>
              <a:rPr lang="es-ES" sz="1800" dirty="0"/>
              <a:t>concepto</a:t>
            </a:r>
            <a:br>
              <a:rPr lang="es-ES" sz="1800" dirty="0"/>
            </a:br>
            <a:r>
              <a:rPr lang="es-ES" sz="1800" dirty="0"/>
              <a:t>La pregunta del canon es ¿Qué es la ilustración? </a:t>
            </a:r>
            <a:r>
              <a:rPr lang="es-ES" sz="1800" dirty="0" smtClean="0"/>
              <a:t>Cultura pol</a:t>
            </a:r>
            <a:r>
              <a:rPr lang="es-ES" sz="1800" dirty="0" smtClean="0"/>
              <a:t>ítica del antiguo régimen (</a:t>
            </a:r>
            <a:r>
              <a:rPr lang="es-ES" sz="1800" dirty="0" err="1" smtClean="0"/>
              <a:t>Chartier</a:t>
            </a:r>
            <a:r>
              <a:rPr lang="es-ES" sz="1800" dirty="0" smtClean="0"/>
              <a:t>)</a:t>
            </a:r>
            <a:r>
              <a:rPr lang="es-ES" sz="2000" dirty="0"/>
              <a:t/>
            </a:r>
            <a:br>
              <a:rPr lang="es-ES" sz="2000" dirty="0"/>
            </a:br>
            <a:endParaRPr lang="es-ES" sz="2000" dirty="0"/>
          </a:p>
        </p:txBody>
      </p:sp>
    </p:spTree>
    <p:extLst>
      <p:ext uri="{BB962C8B-B14F-4D97-AF65-F5344CB8AC3E}">
        <p14:creationId xmlns:p14="http://schemas.microsoft.com/office/powerpoint/2010/main" val="19749912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La otra pregunta del canon: ¿Hubo Ilustración en América?</a:t>
            </a:r>
            <a:endParaRPr lang="es-CL" sz="2000" dirty="0"/>
          </a:p>
        </p:txBody>
      </p:sp>
      <p:sp>
        <p:nvSpPr>
          <p:cNvPr id="3" name="Marcador de contenido 2"/>
          <p:cNvSpPr>
            <a:spLocks noGrp="1"/>
          </p:cNvSpPr>
          <p:nvPr>
            <p:ph idx="1"/>
          </p:nvPr>
        </p:nvSpPr>
        <p:spPr/>
        <p:txBody>
          <a:bodyPr>
            <a:normAutofit fontScale="62500" lnSpcReduction="20000"/>
          </a:bodyPr>
          <a:lstStyle/>
          <a:p>
            <a:r>
              <a:rPr lang="es-ES" dirty="0" smtClean="0"/>
              <a:t>“Por lo tanto, si la Ilustración europea puede ser entendida como un proceso que parte de la difusión del espíritu de tolerancia en cuanto secuela del disgusto por las guerras de religión y que llega, hacia la última parte del siglo, en Francia, a convertirse en un movimiento netamente </a:t>
            </a:r>
            <a:r>
              <a:rPr lang="es-ES" dirty="0" err="1" smtClean="0"/>
              <a:t>antifeudal</a:t>
            </a:r>
            <a:r>
              <a:rPr lang="es-ES" dirty="0" smtClean="0"/>
              <a:t>… las manifestaciones de la cultura del siglo XVIII iberoamericano merecerán el concepto de ilustradas por razones a veces distintas… Ilustración </a:t>
            </a:r>
            <a:r>
              <a:rPr lang="es-ES" dirty="0" err="1" smtClean="0"/>
              <a:t>Iberamericana</a:t>
            </a:r>
            <a:r>
              <a:rPr lang="es-ES" dirty="0" smtClean="0"/>
              <a:t> puede entonces constituir una denominación legítima a condición de contemplar todos los riesgos de una equívoca identificación de naturaleza europea”</a:t>
            </a:r>
          </a:p>
          <a:p>
            <a:r>
              <a:rPr lang="es-ES" dirty="0" smtClean="0"/>
              <a:t>Ilustración Católica (alemanes, tomada por Mario Góngora en 1957) “tiene el mérito de reconocer el significado renovador de aquellas manifestaciones de la vida cultural hispánica que adherían a diversos aspectos de la cultura de la ilustración sin abandonar el catolicismo. Sin embargo, podría aducirse que, posiblemente, tal concepto, pague tributo a la </a:t>
            </a:r>
            <a:r>
              <a:rPr lang="es-ES" dirty="0" smtClean="0">
                <a:solidFill>
                  <a:srgbClr val="FF0000"/>
                </a:solidFill>
              </a:rPr>
              <a:t>voluntad clasificadora, </a:t>
            </a:r>
            <a:r>
              <a:rPr lang="es-ES" dirty="0" err="1" smtClean="0">
                <a:solidFill>
                  <a:srgbClr val="FF0000"/>
                </a:solidFill>
              </a:rPr>
              <a:t>periodificadora</a:t>
            </a:r>
            <a:r>
              <a:rPr lang="es-ES" dirty="0" smtClean="0"/>
              <a:t>, que se mueve con categorías de clasificación no necesariamente funcionales a la peculiar conformación de esta vida cultural…”</a:t>
            </a:r>
          </a:p>
          <a:p>
            <a:r>
              <a:rPr lang="es-ES" dirty="0" smtClean="0"/>
              <a:t>José Carlos </a:t>
            </a:r>
            <a:r>
              <a:rPr lang="es-ES" dirty="0" err="1" smtClean="0"/>
              <a:t>Chiaramonte</a:t>
            </a:r>
            <a:r>
              <a:rPr lang="es-ES" dirty="0" smtClean="0"/>
              <a:t>, La Ilustración en el Río de la Plata. Cultura Eclesiástica y cultura laica durante el Virreinato, primera edición  de 1989, Editorial sudamericana, segunda edición 2007, .13</a:t>
            </a:r>
            <a:endParaRPr lang="es-CL" dirty="0"/>
          </a:p>
        </p:txBody>
      </p:sp>
    </p:spTree>
    <p:extLst>
      <p:ext uri="{BB962C8B-B14F-4D97-AF65-F5344CB8AC3E}">
        <p14:creationId xmlns:p14="http://schemas.microsoft.com/office/powerpoint/2010/main" val="5928239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Volver</a:t>
            </a:r>
            <a:r>
              <a:rPr lang="en-US" dirty="0" smtClean="0"/>
              <a:t> a </a:t>
            </a:r>
            <a:r>
              <a:rPr lang="en-US" dirty="0" err="1" smtClean="0"/>
              <a:t>Chartier</a:t>
            </a:r>
            <a:endParaRPr lang="en-US" dirty="0"/>
          </a:p>
        </p:txBody>
      </p:sp>
      <p:sp>
        <p:nvSpPr>
          <p:cNvPr id="3" name="Content Placeholder 2"/>
          <p:cNvSpPr>
            <a:spLocks noGrp="1"/>
          </p:cNvSpPr>
          <p:nvPr>
            <p:ph idx="1"/>
          </p:nvPr>
        </p:nvSpPr>
        <p:spPr/>
        <p:txBody>
          <a:bodyPr/>
          <a:lstStyle/>
          <a:p>
            <a:r>
              <a:rPr lang="es-ES" dirty="0"/>
              <a:t>“Esta perspectiva autoriza, en primer lugar, a revaluar la relación entre la Ilustración y el Estado Monárquico ya que éste, blanco por excelencia de los discursos filosóficos, es sin duda el más vigoroso instaurador de las prácticas reformadoras…</a:t>
            </a:r>
            <a:r>
              <a:rPr lang="es-ES" dirty="0" smtClean="0"/>
              <a:t>”</a:t>
            </a:r>
          </a:p>
          <a:p>
            <a:r>
              <a:rPr lang="es-ES" dirty="0" smtClean="0"/>
              <a:t>Las reformas borb</a:t>
            </a:r>
            <a:r>
              <a:rPr lang="es-ES" dirty="0" smtClean="0"/>
              <a:t>ónicas, ejemplo.</a:t>
            </a:r>
            <a:endParaRPr lang="es-ES" dirty="0"/>
          </a:p>
          <a:p>
            <a:endParaRPr lang="en-US" dirty="0"/>
          </a:p>
        </p:txBody>
      </p:sp>
    </p:spTree>
    <p:extLst>
      <p:ext uri="{BB962C8B-B14F-4D97-AF65-F5344CB8AC3E}">
        <p14:creationId xmlns:p14="http://schemas.microsoft.com/office/powerpoint/2010/main" val="11335625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800" dirty="0" smtClean="0"/>
              <a:t>¿Qu</a:t>
            </a:r>
            <a:r>
              <a:rPr lang="es-ES" sz="2800" dirty="0" smtClean="0"/>
              <a:t>é es la </a:t>
            </a:r>
            <a:r>
              <a:rPr lang="es-ES" sz="2800" dirty="0" smtClean="0"/>
              <a:t>i</a:t>
            </a:r>
            <a:r>
              <a:rPr lang="es-ES" sz="2800" dirty="0" smtClean="0"/>
              <a:t>lustración? : algunos textos canónicos</a:t>
            </a:r>
            <a:endParaRPr lang="es-ES" sz="2800" dirty="0"/>
          </a:p>
        </p:txBody>
      </p:sp>
      <p:pic>
        <p:nvPicPr>
          <p:cNvPr id="4" name="Marcador de contenido 3" descr="800px-KantWasIstAufklärung.png"/>
          <p:cNvPicPr>
            <a:picLocks noGrp="1" noChangeAspect="1"/>
          </p:cNvPicPr>
          <p:nvPr>
            <p:ph idx="1"/>
          </p:nvPr>
        </p:nvPicPr>
        <p:blipFill>
          <a:blip r:embed="rId2" cstate="email">
            <a:extLst>
              <a:ext uri="{28A0092B-C50C-407E-A947-70E740481C1C}">
                <a14:useLocalDpi xmlns:a14="http://schemas.microsoft.com/office/drawing/2010/main" val="0"/>
              </a:ext>
            </a:extLst>
          </a:blip>
          <a:srcRect l="-69668" r="-69668"/>
          <a:stretch>
            <a:fillRect/>
          </a:stretch>
        </p:blipFill>
        <p:spPr/>
      </p:pic>
      <p:sp>
        <p:nvSpPr>
          <p:cNvPr id="3" name="TextBox 2"/>
          <p:cNvSpPr txBox="1"/>
          <p:nvPr/>
        </p:nvSpPr>
        <p:spPr>
          <a:xfrm>
            <a:off x="6547063" y="2342508"/>
            <a:ext cx="2596938" cy="4247317"/>
          </a:xfrm>
          <a:prstGeom prst="rect">
            <a:avLst/>
          </a:prstGeom>
          <a:noFill/>
        </p:spPr>
        <p:txBody>
          <a:bodyPr wrap="square" rtlCol="0">
            <a:spAutoFit/>
          </a:bodyPr>
          <a:lstStyle/>
          <a:p>
            <a:r>
              <a:rPr lang="en-US" dirty="0" smtClean="0"/>
              <a:t>1784, </a:t>
            </a:r>
            <a:r>
              <a:rPr lang="en-US" dirty="0" err="1" smtClean="0"/>
              <a:t>Inmanuel</a:t>
            </a:r>
            <a:r>
              <a:rPr lang="en-US" dirty="0" smtClean="0"/>
              <a:t> Kant</a:t>
            </a:r>
          </a:p>
          <a:p>
            <a:endParaRPr lang="en-US" dirty="0"/>
          </a:p>
          <a:p>
            <a:r>
              <a:rPr lang="en-US" dirty="0" err="1" smtClean="0"/>
              <a:t>Texto</a:t>
            </a:r>
            <a:r>
              <a:rPr lang="en-US" dirty="0" smtClean="0"/>
              <a:t> </a:t>
            </a:r>
            <a:r>
              <a:rPr lang="en-US" dirty="0" err="1" smtClean="0"/>
              <a:t>can</a:t>
            </a:r>
            <a:r>
              <a:rPr lang="en-US" dirty="0" err="1" smtClean="0"/>
              <a:t>ónico</a:t>
            </a:r>
            <a:r>
              <a:rPr lang="en-US" dirty="0" smtClean="0"/>
              <a:t> </a:t>
            </a:r>
            <a:r>
              <a:rPr lang="en-US" dirty="0" err="1" smtClean="0"/>
              <a:t>que</a:t>
            </a:r>
            <a:r>
              <a:rPr lang="en-US" dirty="0" smtClean="0"/>
              <a:t> </a:t>
            </a:r>
            <a:r>
              <a:rPr lang="en-US" dirty="0" err="1" smtClean="0"/>
              <a:t>modeló</a:t>
            </a:r>
            <a:r>
              <a:rPr lang="en-US" dirty="0" smtClean="0"/>
              <a:t> la </a:t>
            </a:r>
            <a:r>
              <a:rPr lang="en-US" dirty="0" err="1" smtClean="0"/>
              <a:t>discusión</a:t>
            </a:r>
            <a:r>
              <a:rPr lang="en-US" dirty="0" smtClean="0"/>
              <a:t> </a:t>
            </a:r>
            <a:r>
              <a:rPr lang="en-US" dirty="0" err="1" smtClean="0"/>
              <a:t>sobre</a:t>
            </a:r>
            <a:r>
              <a:rPr lang="en-US" dirty="0" smtClean="0"/>
              <a:t> </a:t>
            </a:r>
            <a:r>
              <a:rPr lang="en-US" dirty="0" err="1" smtClean="0"/>
              <a:t>qué</a:t>
            </a:r>
            <a:r>
              <a:rPr lang="en-US" dirty="0" smtClean="0"/>
              <a:t> </a:t>
            </a:r>
            <a:r>
              <a:rPr lang="en-US" dirty="0" err="1" smtClean="0"/>
              <a:t>debía</a:t>
            </a:r>
            <a:r>
              <a:rPr lang="en-US" dirty="0" smtClean="0"/>
              <a:t> </a:t>
            </a:r>
            <a:r>
              <a:rPr lang="en-US" dirty="0" err="1" smtClean="0"/>
              <a:t>ser</a:t>
            </a:r>
            <a:r>
              <a:rPr lang="en-US" dirty="0" smtClean="0"/>
              <a:t> </a:t>
            </a:r>
            <a:r>
              <a:rPr lang="en-US" dirty="0" err="1" smtClean="0"/>
              <a:t>considerado</a:t>
            </a:r>
            <a:r>
              <a:rPr lang="en-US" dirty="0" smtClean="0"/>
              <a:t> </a:t>
            </a:r>
            <a:r>
              <a:rPr lang="en-US" dirty="0" err="1" smtClean="0"/>
              <a:t>ilustrado</a:t>
            </a:r>
            <a:r>
              <a:rPr lang="en-US" dirty="0" smtClean="0"/>
              <a:t>, lo </a:t>
            </a:r>
            <a:r>
              <a:rPr lang="en-US" dirty="0" err="1" smtClean="0"/>
              <a:t>formaliza</a:t>
            </a:r>
            <a:r>
              <a:rPr lang="en-US" dirty="0" smtClean="0"/>
              <a:t> </a:t>
            </a:r>
            <a:r>
              <a:rPr lang="en-US" dirty="0" err="1" smtClean="0"/>
              <a:t>filosóficamente</a:t>
            </a:r>
            <a:r>
              <a:rPr lang="en-US" dirty="0" smtClean="0"/>
              <a:t>: el </a:t>
            </a:r>
            <a:r>
              <a:rPr lang="en-US" dirty="0" err="1" smtClean="0"/>
              <a:t>uso</a:t>
            </a:r>
            <a:r>
              <a:rPr lang="en-US" dirty="0" smtClean="0"/>
              <a:t> de la </a:t>
            </a:r>
            <a:r>
              <a:rPr lang="en-US" dirty="0" err="1" smtClean="0"/>
              <a:t>razón</a:t>
            </a:r>
            <a:r>
              <a:rPr lang="en-US" dirty="0" smtClean="0"/>
              <a:t>, </a:t>
            </a:r>
            <a:r>
              <a:rPr lang="en-US" dirty="0" err="1" smtClean="0"/>
              <a:t>uso</a:t>
            </a:r>
            <a:r>
              <a:rPr lang="en-US" dirty="0" smtClean="0"/>
              <a:t> </a:t>
            </a:r>
            <a:r>
              <a:rPr lang="en-US" dirty="0" err="1" smtClean="0"/>
              <a:t>autónomo</a:t>
            </a:r>
            <a:r>
              <a:rPr lang="en-US" dirty="0" smtClean="0"/>
              <a:t> de la </a:t>
            </a:r>
            <a:r>
              <a:rPr lang="en-US" dirty="0" err="1" smtClean="0"/>
              <a:t>razón</a:t>
            </a:r>
            <a:r>
              <a:rPr lang="en-US" dirty="0" smtClean="0"/>
              <a:t>, </a:t>
            </a:r>
            <a:r>
              <a:rPr lang="en-US" dirty="0" err="1" smtClean="0"/>
              <a:t>dejar</a:t>
            </a:r>
            <a:r>
              <a:rPr lang="en-US" dirty="0" smtClean="0"/>
              <a:t> la </a:t>
            </a:r>
            <a:r>
              <a:rPr lang="en-US" dirty="0" err="1" smtClean="0"/>
              <a:t>tutela</a:t>
            </a:r>
            <a:r>
              <a:rPr lang="en-US" dirty="0" smtClean="0"/>
              <a:t> del </a:t>
            </a:r>
            <a:r>
              <a:rPr lang="en-US" dirty="0" err="1" smtClean="0"/>
              <a:t>rey</a:t>
            </a:r>
            <a:r>
              <a:rPr lang="en-US" dirty="0" smtClean="0"/>
              <a:t>, del </a:t>
            </a:r>
            <a:r>
              <a:rPr lang="en-US" dirty="0" err="1" smtClean="0"/>
              <a:t>sacerdote</a:t>
            </a:r>
            <a:r>
              <a:rPr lang="en-US" dirty="0" smtClean="0"/>
              <a:t>, </a:t>
            </a:r>
            <a:r>
              <a:rPr lang="en-US" dirty="0" err="1" smtClean="0"/>
              <a:t>usarla</a:t>
            </a:r>
            <a:r>
              <a:rPr lang="en-US" dirty="0" smtClean="0"/>
              <a:t> </a:t>
            </a:r>
            <a:r>
              <a:rPr lang="en-US" dirty="0" err="1" smtClean="0"/>
              <a:t>libremente</a:t>
            </a:r>
            <a:r>
              <a:rPr lang="en-US" dirty="0" smtClean="0"/>
              <a:t> </a:t>
            </a:r>
            <a:r>
              <a:rPr lang="en-US" dirty="0" err="1" smtClean="0"/>
              <a:t>es</a:t>
            </a:r>
            <a:r>
              <a:rPr lang="en-US" dirty="0" smtClean="0"/>
              <a:t> </a:t>
            </a:r>
            <a:r>
              <a:rPr lang="en-US" dirty="0" err="1" smtClean="0"/>
              <a:t>una</a:t>
            </a:r>
            <a:r>
              <a:rPr lang="en-US" dirty="0" smtClean="0"/>
              <a:t> </a:t>
            </a:r>
            <a:r>
              <a:rPr lang="en-US" dirty="0" err="1" smtClean="0"/>
              <a:t>nueva</a:t>
            </a:r>
            <a:r>
              <a:rPr lang="en-US" dirty="0" smtClean="0"/>
              <a:t> </a:t>
            </a:r>
            <a:r>
              <a:rPr lang="en-US" dirty="0" err="1" smtClean="0"/>
              <a:t>esfera</a:t>
            </a:r>
            <a:r>
              <a:rPr lang="en-US" dirty="0" smtClean="0"/>
              <a:t>: el </a:t>
            </a:r>
            <a:r>
              <a:rPr lang="en-US" dirty="0" err="1" smtClean="0"/>
              <a:t>espacio</a:t>
            </a:r>
            <a:r>
              <a:rPr lang="en-US" dirty="0" smtClean="0"/>
              <a:t> de la </a:t>
            </a:r>
            <a:r>
              <a:rPr lang="en-US" dirty="0" err="1" smtClean="0"/>
              <a:t>opinión</a:t>
            </a:r>
            <a:r>
              <a:rPr lang="en-US" dirty="0" smtClean="0"/>
              <a:t> </a:t>
            </a:r>
            <a:r>
              <a:rPr lang="en-US" dirty="0" err="1" smtClean="0"/>
              <a:t>pública</a:t>
            </a:r>
            <a:r>
              <a:rPr lang="en-US" dirty="0" smtClean="0"/>
              <a:t>.</a:t>
            </a:r>
            <a:endParaRPr lang="en-US" dirty="0"/>
          </a:p>
        </p:txBody>
      </p:sp>
    </p:spTree>
    <p:extLst>
      <p:ext uri="{BB962C8B-B14F-4D97-AF65-F5344CB8AC3E}">
        <p14:creationId xmlns:p14="http://schemas.microsoft.com/office/powerpoint/2010/main" val="21248587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Tercer canon: el ilustrado, las “gentes de letras”, texto canónico </a:t>
            </a:r>
            <a:r>
              <a:rPr lang="es-ES" sz="2000" smtClean="0"/>
              <a:t>la Enciclopedia</a:t>
            </a:r>
            <a:endParaRPr lang="es-ES" sz="2000" dirty="0"/>
          </a:p>
        </p:txBody>
      </p:sp>
      <p:pic>
        <p:nvPicPr>
          <p:cNvPr id="4" name="Marcador de contenido 3" descr="Encyclopedie_de_D'Alembert_et_Diderot_-_Premiere_Page_-_ENC_1-NA5.jpg"/>
          <p:cNvPicPr>
            <a:picLocks noGrp="1" noChangeAspect="1"/>
          </p:cNvPicPr>
          <p:nvPr>
            <p:ph idx="1"/>
          </p:nvPr>
        </p:nvPicPr>
        <p:blipFill>
          <a:blip r:embed="rId2" cstate="email">
            <a:extLst>
              <a:ext uri="{28A0092B-C50C-407E-A947-70E740481C1C}">
                <a14:useLocalDpi xmlns:a14="http://schemas.microsoft.com/office/drawing/2010/main" val="0"/>
              </a:ext>
            </a:extLst>
          </a:blip>
          <a:srcRect l="-94171" r="-94171"/>
          <a:stretch>
            <a:fillRect/>
          </a:stretch>
        </p:blipFill>
        <p:spPr>
          <a:xfrm>
            <a:off x="-2268921" y="1665287"/>
            <a:ext cx="9337935" cy="5192713"/>
          </a:xfrm>
        </p:spPr>
      </p:pic>
      <p:sp>
        <p:nvSpPr>
          <p:cNvPr id="3" name="TextBox 2"/>
          <p:cNvSpPr txBox="1"/>
          <p:nvPr/>
        </p:nvSpPr>
        <p:spPr>
          <a:xfrm>
            <a:off x="4734598" y="2342507"/>
            <a:ext cx="3790162" cy="3416320"/>
          </a:xfrm>
          <a:prstGeom prst="rect">
            <a:avLst/>
          </a:prstGeom>
          <a:noFill/>
        </p:spPr>
        <p:txBody>
          <a:bodyPr wrap="square" rtlCol="0">
            <a:spAutoFit/>
          </a:bodyPr>
          <a:lstStyle/>
          <a:p>
            <a:r>
              <a:rPr lang="en-US" dirty="0" smtClean="0"/>
              <a:t>UNA OBRA COLECTIVA CON M</a:t>
            </a:r>
            <a:r>
              <a:rPr lang="en-US" dirty="0" smtClean="0"/>
              <a:t>ÁS DE  160 COLABORADORES, PUBLICADA ENTRE 1751 Y 1780, 35 VOLÚMENES.</a:t>
            </a:r>
          </a:p>
          <a:p>
            <a:r>
              <a:rPr lang="en-US" dirty="0" smtClean="0"/>
              <a:t>DIRIGIDA POR </a:t>
            </a:r>
            <a:r>
              <a:rPr lang="fr-FR" dirty="0" smtClean="0"/>
              <a:t>Diderot y Jean </a:t>
            </a:r>
            <a:r>
              <a:rPr lang="fr-FR" dirty="0"/>
              <a:t>le Rond d’Alembert y entre los dos, con un </a:t>
            </a:r>
            <a:r>
              <a:rPr lang="fr-FR" dirty="0" err="1"/>
              <a:t>equipo</a:t>
            </a:r>
            <a:r>
              <a:rPr lang="fr-FR" dirty="0"/>
              <a:t> </a:t>
            </a:r>
            <a:r>
              <a:rPr lang="fr-FR" dirty="0" err="1"/>
              <a:t>inicial</a:t>
            </a:r>
            <a:r>
              <a:rPr lang="fr-FR" dirty="0"/>
              <a:t> de 21 </a:t>
            </a:r>
            <a:r>
              <a:rPr lang="fr-FR" dirty="0" err="1"/>
              <a:t>colaboradores</a:t>
            </a:r>
            <a:r>
              <a:rPr lang="fr-FR" dirty="0"/>
              <a:t>, </a:t>
            </a:r>
            <a:r>
              <a:rPr lang="fr-FR" dirty="0" err="1"/>
              <a:t>pusieron</a:t>
            </a:r>
            <a:r>
              <a:rPr lang="fr-FR" dirty="0"/>
              <a:t> en pie la </a:t>
            </a:r>
            <a:r>
              <a:rPr lang="fr-FR" i="1" dirty="0" err="1"/>
              <a:t>Encyclopedie</a:t>
            </a:r>
            <a:r>
              <a:rPr lang="fr-FR" i="1" dirty="0"/>
              <a:t> ou dictionnaire raisonné des sciences</a:t>
            </a:r>
            <a:r>
              <a:rPr lang="fr-FR" dirty="0"/>
              <a:t>, </a:t>
            </a:r>
            <a:r>
              <a:rPr lang="fr-FR" i="1" dirty="0"/>
              <a:t>des arts et des </a:t>
            </a:r>
            <a:r>
              <a:rPr lang="fr-FR" i="1" dirty="0" smtClean="0"/>
              <a:t>métiers</a:t>
            </a:r>
            <a:r>
              <a:rPr lang="fr-FR" dirty="0"/>
              <a:t>.</a:t>
            </a:r>
            <a:endParaRPr lang="en-US" dirty="0"/>
          </a:p>
          <a:p>
            <a:endParaRPr lang="en-US" dirty="0"/>
          </a:p>
        </p:txBody>
      </p:sp>
      <p:sp>
        <p:nvSpPr>
          <p:cNvPr id="5" name="TextBox 4"/>
          <p:cNvSpPr txBox="1"/>
          <p:nvPr/>
        </p:nvSpPr>
        <p:spPr>
          <a:xfrm>
            <a:off x="4215433" y="5692387"/>
            <a:ext cx="4309327" cy="923330"/>
          </a:xfrm>
          <a:prstGeom prst="rect">
            <a:avLst/>
          </a:prstGeom>
          <a:noFill/>
        </p:spPr>
        <p:txBody>
          <a:bodyPr wrap="square" rtlCol="0">
            <a:spAutoFit/>
          </a:bodyPr>
          <a:lstStyle/>
          <a:p>
            <a:r>
              <a:rPr lang="pt-BR" dirty="0" err="1"/>
              <a:t>http</a:t>
            </a:r>
            <a:r>
              <a:rPr lang="pt-BR" dirty="0"/>
              <a:t>://</a:t>
            </a:r>
            <a:r>
              <a:rPr lang="pt-BR" dirty="0" err="1"/>
              <a:t>www.bne.es</a:t>
            </a:r>
            <a:r>
              <a:rPr lang="pt-BR" dirty="0"/>
              <a:t>/es/</a:t>
            </a:r>
            <a:r>
              <a:rPr lang="pt-BR" dirty="0" err="1"/>
              <a:t>Micrositios</a:t>
            </a:r>
            <a:r>
              <a:rPr lang="pt-BR" dirty="0"/>
              <a:t>/Guias/</a:t>
            </a:r>
            <a:r>
              <a:rPr lang="pt-BR" dirty="0" err="1"/>
              <a:t>ObrasReferencia</a:t>
            </a:r>
            <a:r>
              <a:rPr lang="pt-BR" dirty="0"/>
              <a:t>/</a:t>
            </a:r>
            <a:r>
              <a:rPr lang="pt-BR" dirty="0" err="1"/>
              <a:t>Enciclopedias</a:t>
            </a:r>
            <a:r>
              <a:rPr lang="pt-BR" dirty="0"/>
              <a:t>/</a:t>
            </a:r>
            <a:r>
              <a:rPr lang="pt-BR" dirty="0" err="1"/>
              <a:t>EvolHistorica</a:t>
            </a:r>
            <a:r>
              <a:rPr lang="pt-BR" dirty="0"/>
              <a:t>/</a:t>
            </a:r>
            <a:r>
              <a:rPr lang="pt-BR" dirty="0" err="1"/>
              <a:t>EncicloFrancesa</a:t>
            </a:r>
            <a:r>
              <a:rPr lang="pt-BR" dirty="0"/>
              <a:t>/</a:t>
            </a:r>
            <a:endParaRPr lang="en-US" dirty="0"/>
          </a:p>
        </p:txBody>
      </p:sp>
    </p:spTree>
    <p:extLst>
      <p:ext uri="{BB962C8B-B14F-4D97-AF65-F5344CB8AC3E}">
        <p14:creationId xmlns:p14="http://schemas.microsoft.com/office/powerpoint/2010/main" val="32470102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Diccionario de autoridades, RAE 1726-1746</a:t>
            </a:r>
            <a:endParaRPr lang="es-CL" sz="20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960" y="1828800"/>
            <a:ext cx="6440492" cy="4297363"/>
          </a:xfrm>
        </p:spPr>
      </p:pic>
    </p:spTree>
    <p:extLst>
      <p:ext uri="{BB962C8B-B14F-4D97-AF65-F5344CB8AC3E}">
        <p14:creationId xmlns:p14="http://schemas.microsoft.com/office/powerpoint/2010/main" val="11863296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el “hombre ilustrado” como estereotipo</a:t>
            </a:r>
            <a:endParaRPr lang="es-ES" sz="2000" dirty="0"/>
          </a:p>
        </p:txBody>
      </p:sp>
      <p:sp>
        <p:nvSpPr>
          <p:cNvPr id="4" name="Text Placeholder 3"/>
          <p:cNvSpPr>
            <a:spLocks noGrp="1"/>
          </p:cNvSpPr>
          <p:nvPr>
            <p:ph type="body" idx="1"/>
          </p:nvPr>
        </p:nvSpPr>
        <p:spPr/>
        <p:txBody>
          <a:bodyPr/>
          <a:lstStyle/>
          <a:p>
            <a:endParaRPr lang="en-US"/>
          </a:p>
        </p:txBody>
      </p:sp>
      <p:sp>
        <p:nvSpPr>
          <p:cNvPr id="3" name="Marcador de contenido 2"/>
          <p:cNvSpPr>
            <a:spLocks noGrp="1"/>
          </p:cNvSpPr>
          <p:nvPr>
            <p:ph sz="half" idx="2"/>
          </p:nvPr>
        </p:nvSpPr>
        <p:spPr/>
        <p:txBody>
          <a:bodyPr>
            <a:normAutofit/>
          </a:bodyPr>
          <a:lstStyle/>
          <a:p>
            <a:r>
              <a:rPr lang="es-ES" dirty="0" smtClean="0"/>
              <a:t>El </a:t>
            </a:r>
            <a:r>
              <a:rPr lang="es-ES" dirty="0" smtClean="0">
                <a:solidFill>
                  <a:srgbClr val="FF0000"/>
                </a:solidFill>
              </a:rPr>
              <a:t>noble</a:t>
            </a:r>
            <a:endParaRPr lang="es-ES" dirty="0" smtClean="0">
              <a:solidFill>
                <a:srgbClr val="FF0000"/>
              </a:solidFill>
            </a:endParaRPr>
          </a:p>
          <a:p>
            <a:r>
              <a:rPr lang="es-ES" dirty="0" smtClean="0"/>
              <a:t>El </a:t>
            </a:r>
            <a:r>
              <a:rPr lang="es-ES" dirty="0" smtClean="0">
                <a:solidFill>
                  <a:srgbClr val="FF0000"/>
                </a:solidFill>
              </a:rPr>
              <a:t>soldado</a:t>
            </a:r>
            <a:endParaRPr lang="es-ES" dirty="0" smtClean="0">
              <a:solidFill>
                <a:srgbClr val="FF0000"/>
              </a:solidFill>
            </a:endParaRPr>
          </a:p>
          <a:p>
            <a:r>
              <a:rPr lang="es-ES" dirty="0" smtClean="0"/>
              <a:t>El </a:t>
            </a:r>
            <a:r>
              <a:rPr lang="es-ES" dirty="0" smtClean="0">
                <a:solidFill>
                  <a:srgbClr val="FF0000"/>
                </a:solidFill>
              </a:rPr>
              <a:t>hombre de negocios</a:t>
            </a:r>
          </a:p>
          <a:p>
            <a:r>
              <a:rPr lang="es-ES" dirty="0" smtClean="0"/>
              <a:t>El </a:t>
            </a:r>
            <a:r>
              <a:rPr lang="es-ES" dirty="0" smtClean="0">
                <a:solidFill>
                  <a:srgbClr val="FF0000"/>
                </a:solidFill>
              </a:rPr>
              <a:t>hombre de las letras</a:t>
            </a:r>
          </a:p>
          <a:p>
            <a:r>
              <a:rPr lang="en-US" dirty="0" smtClean="0"/>
              <a:t>E</a:t>
            </a:r>
            <a:r>
              <a:rPr lang="es-ES" dirty="0" smtClean="0"/>
              <a:t>l </a:t>
            </a:r>
            <a:r>
              <a:rPr lang="es-ES" dirty="0" smtClean="0">
                <a:solidFill>
                  <a:srgbClr val="FF0000"/>
                </a:solidFill>
              </a:rPr>
              <a:t>hombre cient</a:t>
            </a:r>
            <a:r>
              <a:rPr lang="es-ES" dirty="0" smtClean="0">
                <a:solidFill>
                  <a:srgbClr val="FF0000"/>
                </a:solidFill>
              </a:rPr>
              <a:t>ífico</a:t>
            </a:r>
          </a:p>
          <a:p>
            <a:endParaRPr lang="es-ES" dirty="0" smtClean="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r>
              <a:rPr lang="en-US" dirty="0"/>
              <a:t>E</a:t>
            </a:r>
            <a:r>
              <a:rPr lang="es-ES" dirty="0"/>
              <a:t>l </a:t>
            </a:r>
            <a:r>
              <a:rPr lang="es-ES" dirty="0">
                <a:solidFill>
                  <a:srgbClr val="FF0000"/>
                </a:solidFill>
              </a:rPr>
              <a:t>artista</a:t>
            </a:r>
          </a:p>
          <a:p>
            <a:r>
              <a:rPr lang="es-ES" dirty="0"/>
              <a:t>El </a:t>
            </a:r>
            <a:r>
              <a:rPr lang="es-ES" dirty="0">
                <a:solidFill>
                  <a:srgbClr val="FF0000"/>
                </a:solidFill>
              </a:rPr>
              <a:t>explorador</a:t>
            </a:r>
          </a:p>
          <a:p>
            <a:r>
              <a:rPr lang="es-ES" dirty="0"/>
              <a:t>El </a:t>
            </a:r>
            <a:r>
              <a:rPr lang="es-ES" dirty="0">
                <a:solidFill>
                  <a:srgbClr val="FF0000"/>
                </a:solidFill>
              </a:rPr>
              <a:t>funcionario</a:t>
            </a:r>
          </a:p>
          <a:p>
            <a:r>
              <a:rPr lang="es-ES" dirty="0"/>
              <a:t>El </a:t>
            </a:r>
            <a:r>
              <a:rPr lang="es-ES" dirty="0">
                <a:solidFill>
                  <a:srgbClr val="FF0000"/>
                </a:solidFill>
              </a:rPr>
              <a:t>sacerdote</a:t>
            </a:r>
          </a:p>
          <a:p>
            <a:r>
              <a:rPr lang="es-ES" dirty="0"/>
              <a:t>La </a:t>
            </a:r>
            <a:r>
              <a:rPr lang="es-ES" dirty="0">
                <a:solidFill>
                  <a:srgbClr val="FF0000"/>
                </a:solidFill>
              </a:rPr>
              <a:t>mujer</a:t>
            </a:r>
          </a:p>
          <a:p>
            <a:endParaRPr lang="en-US" dirty="0"/>
          </a:p>
        </p:txBody>
      </p:sp>
    </p:spTree>
    <p:extLst>
      <p:ext uri="{BB962C8B-B14F-4D97-AF65-F5344CB8AC3E}">
        <p14:creationId xmlns:p14="http://schemas.microsoft.com/office/powerpoint/2010/main" val="29742837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Para </a:t>
            </a:r>
            <a:r>
              <a:rPr lang="en-US" sz="2800" dirty="0" err="1" smtClean="0"/>
              <a:t>hablar</a:t>
            </a:r>
            <a:r>
              <a:rPr lang="en-US" sz="2800" dirty="0" smtClean="0"/>
              <a:t> </a:t>
            </a:r>
            <a:r>
              <a:rPr lang="en-US" sz="2800" dirty="0" err="1" smtClean="0"/>
              <a:t>desde</a:t>
            </a:r>
            <a:r>
              <a:rPr lang="en-US" sz="2800" dirty="0" smtClean="0"/>
              <a:t> lo </a:t>
            </a:r>
            <a:r>
              <a:rPr lang="en-US" sz="2800" dirty="0" err="1" smtClean="0"/>
              <a:t>ya</a:t>
            </a:r>
            <a:r>
              <a:rPr lang="en-US" sz="2800" dirty="0" smtClean="0"/>
              <a:t> </a:t>
            </a:r>
            <a:r>
              <a:rPr lang="en-US" sz="2800" dirty="0" err="1" smtClean="0"/>
              <a:t>dicho</a:t>
            </a:r>
            <a:r>
              <a:rPr lang="en-US" sz="2800" dirty="0" smtClean="0"/>
              <a:t> </a:t>
            </a:r>
            <a:r>
              <a:rPr lang="en-US" sz="2800" dirty="0" err="1" smtClean="0"/>
              <a:t>para</a:t>
            </a:r>
            <a:r>
              <a:rPr lang="en-US" sz="2800" dirty="0" smtClean="0"/>
              <a:t> </a:t>
            </a:r>
            <a:r>
              <a:rPr lang="en-US" sz="2800" dirty="0" err="1" smtClean="0"/>
              <a:t>siglos</a:t>
            </a:r>
            <a:r>
              <a:rPr lang="en-US" sz="2800" dirty="0" smtClean="0"/>
              <a:t> xvi y xvii</a:t>
            </a:r>
            <a:endParaRPr lang="en-US" sz="2800" dirty="0"/>
          </a:p>
        </p:txBody>
      </p:sp>
      <p:sp>
        <p:nvSpPr>
          <p:cNvPr id="3" name="Content Placeholder 2"/>
          <p:cNvSpPr>
            <a:spLocks noGrp="1"/>
          </p:cNvSpPr>
          <p:nvPr>
            <p:ph idx="1"/>
          </p:nvPr>
        </p:nvSpPr>
        <p:spPr/>
        <p:txBody>
          <a:bodyPr>
            <a:normAutofit fontScale="92500" lnSpcReduction="20000"/>
          </a:bodyPr>
          <a:lstStyle/>
          <a:p>
            <a:r>
              <a:rPr lang="es-ES_tradnl" dirty="0"/>
              <a:t>Siglo XVIII consolidación de </a:t>
            </a:r>
            <a:r>
              <a:rPr lang="es-ES_tradnl" dirty="0" smtClean="0"/>
              <a:t>un paradigma: la cultura escrita es civilización y </a:t>
            </a:r>
            <a:r>
              <a:rPr lang="es-ES_tradnl" dirty="0"/>
              <a:t>civilidad.</a:t>
            </a:r>
          </a:p>
          <a:p>
            <a:r>
              <a:rPr lang="es-ES_tradnl" dirty="0"/>
              <a:t>Siglo XVIII dominado por una periodización propiamente </a:t>
            </a:r>
            <a:r>
              <a:rPr lang="es-ES_tradnl" dirty="0" smtClean="0"/>
              <a:t>historiográfica: lo “ilustrado” y lo “borbónico”</a:t>
            </a:r>
          </a:p>
          <a:p>
            <a:r>
              <a:rPr lang="es-ES_tradnl" dirty="0" smtClean="0"/>
              <a:t>Siglo XVIII una </a:t>
            </a:r>
            <a:r>
              <a:rPr lang="es-ES_tradnl" dirty="0"/>
              <a:t>explosión o circulación de </a:t>
            </a:r>
            <a:r>
              <a:rPr lang="es-ES_tradnl" dirty="0" smtClean="0"/>
              <a:t>textos impresos, la civilidad impone el modelo del “lector” y de un espacio llamado “opini</a:t>
            </a:r>
            <a:r>
              <a:rPr lang="es-ES_tradnl" dirty="0" smtClean="0"/>
              <a:t>ón pública” ¿qué sucede con ese modelo en una sociedad colonial monárquica católica e “hispana”?</a:t>
            </a:r>
            <a:endParaRPr lang="es-ES_tradnl" dirty="0"/>
          </a:p>
          <a:p>
            <a:r>
              <a:rPr lang="es-ES_tradnl" dirty="0" smtClean="0"/>
              <a:t>Siglo XVIII la historiograf</a:t>
            </a:r>
            <a:r>
              <a:rPr lang="es-ES_tradnl" dirty="0" smtClean="0"/>
              <a:t>ía de la década de 1980 habla del siglo de las</a:t>
            </a:r>
            <a:r>
              <a:rPr lang="es-ES_tradnl" dirty="0" smtClean="0"/>
              <a:t> rebeliones que preceder</a:t>
            </a:r>
            <a:r>
              <a:rPr lang="es-ES_tradnl" dirty="0" smtClean="0"/>
              <a:t>ía a </a:t>
            </a:r>
            <a:r>
              <a:rPr lang="es-ES_tradnl" dirty="0" smtClean="0"/>
              <a:t>las independencias que tendr</a:t>
            </a:r>
            <a:r>
              <a:rPr lang="es-ES_tradnl" dirty="0" smtClean="0"/>
              <a:t>ían por objetivo la construcción de los Estados-Nacionales.</a:t>
            </a:r>
            <a:endParaRPr lang="en-US" dirty="0"/>
          </a:p>
        </p:txBody>
      </p:sp>
    </p:spTree>
    <p:extLst>
      <p:ext uri="{BB962C8B-B14F-4D97-AF65-F5344CB8AC3E}">
        <p14:creationId xmlns:p14="http://schemas.microsoft.com/office/powerpoint/2010/main" val="3546784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368" y="1189789"/>
            <a:ext cx="6541123" cy="2308324"/>
          </a:xfrm>
          <a:prstGeom prst="rect">
            <a:avLst/>
          </a:prstGeom>
          <a:noFill/>
        </p:spPr>
        <p:txBody>
          <a:bodyPr wrap="none" rtlCol="0">
            <a:spAutoFit/>
          </a:bodyPr>
          <a:lstStyle/>
          <a:p>
            <a:r>
              <a:rPr lang="en-US" dirty="0" err="1" smtClean="0">
                <a:solidFill>
                  <a:srgbClr val="008000"/>
                </a:solidFill>
              </a:rPr>
              <a:t>Volver</a:t>
            </a:r>
            <a:r>
              <a:rPr lang="en-US" dirty="0" smtClean="0">
                <a:solidFill>
                  <a:srgbClr val="008000"/>
                </a:solidFill>
              </a:rPr>
              <a:t> a la </a:t>
            </a:r>
            <a:r>
              <a:rPr lang="en-US" dirty="0" err="1" smtClean="0">
                <a:solidFill>
                  <a:srgbClr val="008000"/>
                </a:solidFill>
              </a:rPr>
              <a:t>nueva</a:t>
            </a:r>
            <a:r>
              <a:rPr lang="en-US" dirty="0" smtClean="0">
                <a:solidFill>
                  <a:srgbClr val="008000"/>
                </a:solidFill>
              </a:rPr>
              <a:t> </a:t>
            </a:r>
            <a:r>
              <a:rPr lang="en-US" dirty="0" err="1" smtClean="0">
                <a:solidFill>
                  <a:srgbClr val="008000"/>
                </a:solidFill>
              </a:rPr>
              <a:t>historia</a:t>
            </a:r>
            <a:r>
              <a:rPr lang="en-US" dirty="0" smtClean="0">
                <a:solidFill>
                  <a:srgbClr val="008000"/>
                </a:solidFill>
              </a:rPr>
              <a:t> cultural </a:t>
            </a:r>
            <a:r>
              <a:rPr lang="en-US" dirty="0" err="1" smtClean="0">
                <a:solidFill>
                  <a:srgbClr val="008000"/>
                </a:solidFill>
              </a:rPr>
              <a:t>Chartier</a:t>
            </a:r>
            <a:endParaRPr lang="en-US" dirty="0" smtClean="0">
              <a:solidFill>
                <a:srgbClr val="008000"/>
              </a:solidFill>
            </a:endParaRPr>
          </a:p>
          <a:p>
            <a:endParaRPr lang="en-US" dirty="0">
              <a:solidFill>
                <a:srgbClr val="008000"/>
              </a:solidFill>
            </a:endParaRPr>
          </a:p>
          <a:p>
            <a:r>
              <a:rPr lang="en-US" dirty="0" smtClean="0">
                <a:solidFill>
                  <a:srgbClr val="008000"/>
                </a:solidFill>
              </a:rPr>
              <a:t>LA </a:t>
            </a:r>
            <a:r>
              <a:rPr lang="en-US" dirty="0" smtClean="0">
                <a:solidFill>
                  <a:srgbClr val="008000"/>
                </a:solidFill>
              </a:rPr>
              <a:t>ILUSTRACIÓN Y EL NUEVO AUTOR, LA NUEVA VOZ</a:t>
            </a:r>
          </a:p>
          <a:p>
            <a:endParaRPr lang="en-US" dirty="0">
              <a:solidFill>
                <a:srgbClr val="008000"/>
              </a:solidFill>
            </a:endParaRPr>
          </a:p>
          <a:p>
            <a:endParaRPr lang="en-US" dirty="0" smtClean="0">
              <a:solidFill>
                <a:srgbClr val="008000"/>
              </a:solidFill>
            </a:endParaRPr>
          </a:p>
          <a:p>
            <a:r>
              <a:rPr lang="en-US" dirty="0" smtClean="0">
                <a:solidFill>
                  <a:srgbClr val="008000"/>
                </a:solidFill>
              </a:rPr>
              <a:t>PRENSA, PAPELES PERIÓDICOS</a:t>
            </a:r>
          </a:p>
          <a:p>
            <a:endParaRPr lang="en-US" dirty="0">
              <a:solidFill>
                <a:srgbClr val="008000"/>
              </a:solidFill>
            </a:endParaRPr>
          </a:p>
          <a:p>
            <a:r>
              <a:rPr lang="en-US" dirty="0" smtClean="0">
                <a:solidFill>
                  <a:srgbClr val="008000"/>
                </a:solidFill>
              </a:rPr>
              <a:t>ENSAYOS E INFORMES CIENTÍFICOS</a:t>
            </a:r>
            <a:endParaRPr lang="en-US" dirty="0">
              <a:solidFill>
                <a:srgbClr val="008000"/>
              </a:solidFill>
            </a:endParaRPr>
          </a:p>
        </p:txBody>
      </p:sp>
      <p:sp>
        <p:nvSpPr>
          <p:cNvPr id="3" name="TextBox 2"/>
          <p:cNvSpPr txBox="1"/>
          <p:nvPr/>
        </p:nvSpPr>
        <p:spPr>
          <a:xfrm>
            <a:off x="1149684" y="4531895"/>
            <a:ext cx="6764421" cy="1200329"/>
          </a:xfrm>
          <a:prstGeom prst="rect">
            <a:avLst/>
          </a:prstGeom>
          <a:noFill/>
        </p:spPr>
        <p:txBody>
          <a:bodyPr wrap="square" rtlCol="0">
            <a:spAutoFit/>
          </a:bodyPr>
          <a:lstStyle/>
          <a:p>
            <a:r>
              <a:rPr lang="en-US" dirty="0" smtClean="0"/>
              <a:t>MERCURIO </a:t>
            </a:r>
            <a:r>
              <a:rPr lang="en-US" dirty="0" smtClean="0"/>
              <a:t>PERUANO</a:t>
            </a:r>
          </a:p>
          <a:p>
            <a:r>
              <a:rPr lang="en-US" dirty="0" smtClean="0"/>
              <a:t>LAS EXPEDICIONES CIENT</a:t>
            </a:r>
            <a:r>
              <a:rPr lang="en-US" dirty="0" smtClean="0"/>
              <a:t>ÍFICAS Y LOS “AUTORES”: LÍDERES DE LAS EXPEDICIONES QUE ESCRIBEN INFORMES, AUTORES DE IMÁGENES.</a:t>
            </a:r>
            <a:endParaRPr lang="en-US" dirty="0" smtClean="0"/>
          </a:p>
        </p:txBody>
      </p:sp>
    </p:spTree>
    <p:extLst>
      <p:ext uri="{BB962C8B-B14F-4D97-AF65-F5344CB8AC3E}">
        <p14:creationId xmlns:p14="http://schemas.microsoft.com/office/powerpoint/2010/main" val="32474912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Las expediciones científicas y los relatos de viajes como textos canónicos</a:t>
            </a:r>
            <a:endParaRPr lang="es-ES" sz="2000" dirty="0"/>
          </a:p>
        </p:txBody>
      </p:sp>
      <p:sp>
        <p:nvSpPr>
          <p:cNvPr id="3" name="Marcador de contenido 2"/>
          <p:cNvSpPr>
            <a:spLocks noGrp="1"/>
          </p:cNvSpPr>
          <p:nvPr>
            <p:ph idx="1"/>
          </p:nvPr>
        </p:nvSpPr>
        <p:spPr/>
        <p:txBody>
          <a:bodyPr>
            <a:normAutofit fontScale="92500" lnSpcReduction="20000"/>
          </a:bodyPr>
          <a:lstStyle/>
          <a:p>
            <a:r>
              <a:rPr lang="es-ES" dirty="0"/>
              <a:t>La expedición real al Virreinato del Perú </a:t>
            </a:r>
            <a:r>
              <a:rPr lang="es-ES" dirty="0" smtClean="0"/>
              <a:t>liderada por </a:t>
            </a:r>
            <a:r>
              <a:rPr lang="es-ES" dirty="0"/>
              <a:t>Hipólito Ruiz y </a:t>
            </a:r>
            <a:r>
              <a:rPr lang="es-ES" dirty="0" smtClean="0"/>
              <a:t>Pavón, PARTE En 1777 y dura diez años</a:t>
            </a:r>
            <a:endParaRPr lang="es-ES" dirty="0"/>
          </a:p>
          <a:p>
            <a:r>
              <a:rPr lang="fr-FR" i="1" dirty="0"/>
              <a:t>Flora </a:t>
            </a:r>
            <a:r>
              <a:rPr lang="fr-FR" i="1" dirty="0" err="1"/>
              <a:t>Peruviana</a:t>
            </a:r>
            <a:r>
              <a:rPr lang="fr-FR" i="1" dirty="0"/>
              <a:t>, et </a:t>
            </a:r>
            <a:r>
              <a:rPr lang="fr-FR" i="1" dirty="0" err="1"/>
              <a:t>Chilensis</a:t>
            </a:r>
            <a:r>
              <a:rPr lang="fr-FR" i="1" dirty="0"/>
              <a:t>, </a:t>
            </a:r>
            <a:r>
              <a:rPr lang="fr-FR" i="1" dirty="0" err="1"/>
              <a:t>sive</a:t>
            </a:r>
            <a:r>
              <a:rPr lang="fr-FR" i="1" dirty="0"/>
              <a:t> </a:t>
            </a:r>
            <a:r>
              <a:rPr lang="fr-FR" i="1" dirty="0" err="1"/>
              <a:t>Descriptiones</a:t>
            </a:r>
            <a:r>
              <a:rPr lang="fr-FR" i="1" dirty="0"/>
              <a:t>, et icones </a:t>
            </a:r>
            <a:r>
              <a:rPr lang="fr-FR" i="1" dirty="0" err="1"/>
              <a:t>plantarum</a:t>
            </a:r>
            <a:r>
              <a:rPr lang="fr-FR" i="1" dirty="0"/>
              <a:t> </a:t>
            </a:r>
            <a:r>
              <a:rPr lang="fr-FR" i="1" dirty="0" err="1"/>
              <a:t>Peruvianarum</a:t>
            </a:r>
            <a:r>
              <a:rPr lang="fr-FR" i="1" dirty="0"/>
              <a:t>, et </a:t>
            </a:r>
            <a:r>
              <a:rPr lang="fr-FR" i="1" dirty="0" err="1"/>
              <a:t>Chilensium</a:t>
            </a:r>
            <a:endParaRPr lang="fr-FR" i="1" dirty="0"/>
          </a:p>
          <a:p>
            <a:r>
              <a:rPr lang="es-ES_tradnl" dirty="0"/>
              <a:t>Madrid : </a:t>
            </a:r>
            <a:r>
              <a:rPr lang="es-ES_tradnl" dirty="0" err="1"/>
              <a:t>Typis</a:t>
            </a:r>
            <a:r>
              <a:rPr lang="es-ES_tradnl" dirty="0"/>
              <a:t> </a:t>
            </a:r>
            <a:r>
              <a:rPr lang="es-ES_tradnl" dirty="0" err="1"/>
              <a:t>Gabrielis</a:t>
            </a:r>
            <a:r>
              <a:rPr lang="es-ES_tradnl" dirty="0"/>
              <a:t> de Sancha, 1798-1802</a:t>
            </a:r>
            <a:endParaRPr lang="es-ES" dirty="0"/>
          </a:p>
          <a:p>
            <a:r>
              <a:rPr lang="mr-IN" dirty="0"/>
              <a:t>https://biblioteca.ucm.es/historica/flora-peruviana</a:t>
            </a:r>
            <a:endParaRPr lang="es-ES" dirty="0"/>
          </a:p>
          <a:p>
            <a:r>
              <a:rPr lang="es-ES_tradnl" b="1" dirty="0" smtClean="0"/>
              <a:t>Real </a:t>
            </a:r>
            <a:r>
              <a:rPr lang="es-ES_tradnl" b="1" dirty="0"/>
              <a:t>Expedición Botánica del Nuevo Reino de Granada (1783-1816</a:t>
            </a:r>
            <a:r>
              <a:rPr lang="es-ES_tradnl" b="1" dirty="0" smtClean="0"/>
              <a:t>) liderada por </a:t>
            </a:r>
            <a:r>
              <a:rPr lang="es-ES" dirty="0"/>
              <a:t>José Celestino Mutis </a:t>
            </a:r>
            <a:endParaRPr lang="es-ES_tradnl" b="1" dirty="0" smtClean="0"/>
          </a:p>
          <a:p>
            <a:r>
              <a:rPr lang="es-ES_tradnl" dirty="0" smtClean="0"/>
              <a:t>http://</a:t>
            </a:r>
            <a:r>
              <a:rPr lang="es-ES_tradnl" dirty="0" err="1" smtClean="0"/>
              <a:t>www.rjb.csic.es</a:t>
            </a:r>
            <a:r>
              <a:rPr lang="es-ES_tradnl" dirty="0" smtClean="0"/>
              <a:t>/</a:t>
            </a:r>
            <a:r>
              <a:rPr lang="es-ES_tradnl" dirty="0" err="1" smtClean="0"/>
              <a:t>icones</a:t>
            </a:r>
            <a:r>
              <a:rPr lang="es-ES_tradnl" dirty="0" smtClean="0"/>
              <a:t>/mutis/paginas/</a:t>
            </a:r>
            <a:r>
              <a:rPr lang="es-ES_tradnl" dirty="0" err="1" smtClean="0"/>
              <a:t>presentacion.php</a:t>
            </a:r>
            <a:endParaRPr lang="es-ES" dirty="0" smtClean="0"/>
          </a:p>
          <a:p>
            <a:endParaRPr lang="es-ES" dirty="0" smtClean="0"/>
          </a:p>
        </p:txBody>
      </p:sp>
    </p:spTree>
    <p:extLst>
      <p:ext uri="{BB962C8B-B14F-4D97-AF65-F5344CB8AC3E}">
        <p14:creationId xmlns:p14="http://schemas.microsoft.com/office/powerpoint/2010/main" val="18637609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smtClean="0"/>
              <a:t>La prensa periódica como género canónico</a:t>
            </a:r>
            <a:endParaRPr lang="es-ES" sz="2400" dirty="0"/>
          </a:p>
        </p:txBody>
      </p:sp>
      <p:pic>
        <p:nvPicPr>
          <p:cNvPr id="4" name="Marcador de contenido 3" descr="img-1-small517.jpg"/>
          <p:cNvPicPr>
            <a:picLocks noGrp="1" noChangeAspect="1"/>
          </p:cNvPicPr>
          <p:nvPr>
            <p:ph idx="1"/>
          </p:nvPr>
        </p:nvPicPr>
        <p:blipFill>
          <a:blip r:embed="rId2" cstate="email">
            <a:extLst>
              <a:ext uri="{28A0092B-C50C-407E-A947-70E740481C1C}">
                <a14:useLocalDpi xmlns:a14="http://schemas.microsoft.com/office/drawing/2010/main" val="0"/>
              </a:ext>
            </a:extLst>
          </a:blip>
          <a:srcRect l="-80730" r="-80730"/>
          <a:stretch>
            <a:fillRect/>
          </a:stretch>
        </p:blipFill>
        <p:spPr/>
      </p:pic>
    </p:spTree>
    <p:extLst>
      <p:ext uri="{BB962C8B-B14F-4D97-AF65-F5344CB8AC3E}">
        <p14:creationId xmlns:p14="http://schemas.microsoft.com/office/powerpoint/2010/main" val="20212005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prospMercurio Peruano.jpg"/>
          <p:cNvPicPr>
            <a:picLocks noGrp="1" noChangeAspect="1"/>
          </p:cNvPicPr>
          <p:nvPr>
            <p:ph idx="1"/>
          </p:nvPr>
        </p:nvPicPr>
        <p:blipFill>
          <a:blip r:embed="rId2" cstate="email">
            <a:extLst>
              <a:ext uri="{28A0092B-C50C-407E-A947-70E740481C1C}">
                <a14:useLocalDpi xmlns:a14="http://schemas.microsoft.com/office/drawing/2010/main" val="0"/>
              </a:ext>
            </a:extLst>
          </a:blip>
          <a:srcRect l="-83013" r="-83013"/>
          <a:stretch>
            <a:fillRect/>
          </a:stretch>
        </p:blipFill>
        <p:spPr/>
      </p:pic>
    </p:spTree>
    <p:extLst>
      <p:ext uri="{BB962C8B-B14F-4D97-AF65-F5344CB8AC3E}">
        <p14:creationId xmlns:p14="http://schemas.microsoft.com/office/powerpoint/2010/main" val="41264454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Número_I_Semanario_del_Nuevo_Reino_de_Granada.jpg"/>
          <p:cNvPicPr>
            <a:picLocks noGrp="1" noChangeAspect="1"/>
          </p:cNvPicPr>
          <p:nvPr>
            <p:ph idx="1"/>
          </p:nvPr>
        </p:nvPicPr>
        <p:blipFill>
          <a:blip r:embed="rId2" cstate="email">
            <a:extLst>
              <a:ext uri="{28A0092B-C50C-407E-A947-70E740481C1C}">
                <a14:useLocalDpi xmlns:a14="http://schemas.microsoft.com/office/drawing/2010/main" val="0"/>
              </a:ext>
            </a:extLst>
          </a:blip>
          <a:srcRect l="-81469" r="-81469"/>
          <a:stretch>
            <a:fillRect/>
          </a:stretch>
        </p:blipFill>
        <p:spPr/>
      </p:pic>
    </p:spTree>
    <p:extLst>
      <p:ext uri="{BB962C8B-B14F-4D97-AF65-F5344CB8AC3E}">
        <p14:creationId xmlns:p14="http://schemas.microsoft.com/office/powerpoint/2010/main" val="4631746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Otros</a:t>
            </a:r>
            <a:r>
              <a:rPr lang="en-US" sz="2800" dirty="0" smtClean="0"/>
              <a:t> </a:t>
            </a:r>
            <a:r>
              <a:rPr lang="en-US" sz="2800" dirty="0" err="1" smtClean="0"/>
              <a:t>textos</a:t>
            </a:r>
            <a:r>
              <a:rPr lang="en-US" sz="2800" dirty="0" smtClean="0"/>
              <a:t> </a:t>
            </a:r>
            <a:r>
              <a:rPr lang="en-US" sz="2800" dirty="0" err="1" smtClean="0"/>
              <a:t>ilustrados</a:t>
            </a:r>
            <a:r>
              <a:rPr lang="en-US" sz="2800" dirty="0" smtClean="0"/>
              <a:t> </a:t>
            </a:r>
            <a:r>
              <a:rPr lang="en-US" sz="2800" dirty="0" err="1" smtClean="0"/>
              <a:t>americanos</a:t>
            </a:r>
            <a:endParaRPr lang="en-US" sz="2800" dirty="0"/>
          </a:p>
        </p:txBody>
      </p:sp>
      <p:sp>
        <p:nvSpPr>
          <p:cNvPr id="3" name="Content Placeholder 2"/>
          <p:cNvSpPr>
            <a:spLocks noGrp="1"/>
          </p:cNvSpPr>
          <p:nvPr>
            <p:ph idx="1"/>
          </p:nvPr>
        </p:nvSpPr>
        <p:spPr/>
        <p:txBody>
          <a:bodyPr/>
          <a:lstStyle/>
          <a:p>
            <a:pPr marL="0" indent="0">
              <a:buNone/>
            </a:pPr>
            <a:r>
              <a:rPr lang="en-US" dirty="0" err="1" smtClean="0"/>
              <a:t>Cuadros</a:t>
            </a:r>
            <a:r>
              <a:rPr lang="en-US" dirty="0" smtClean="0"/>
              <a:t> de </a:t>
            </a:r>
            <a:r>
              <a:rPr lang="en-US" dirty="0" err="1" smtClean="0"/>
              <a:t>castas</a:t>
            </a:r>
            <a:r>
              <a:rPr lang="en-US" dirty="0" smtClean="0"/>
              <a:t> </a:t>
            </a:r>
            <a:r>
              <a:rPr lang="en-US" dirty="0" err="1" smtClean="0"/>
              <a:t>americanos</a:t>
            </a:r>
            <a:r>
              <a:rPr lang="en-US" dirty="0" smtClean="0"/>
              <a:t>, series de </a:t>
            </a:r>
            <a:r>
              <a:rPr lang="en-US" dirty="0" err="1" smtClean="0"/>
              <a:t>cuadros</a:t>
            </a:r>
            <a:r>
              <a:rPr lang="en-US" dirty="0" smtClean="0"/>
              <a:t> de </a:t>
            </a:r>
            <a:r>
              <a:rPr lang="en-US" dirty="0" err="1" smtClean="0"/>
              <a:t>castas</a:t>
            </a:r>
            <a:endParaRPr lang="en-US" dirty="0"/>
          </a:p>
        </p:txBody>
      </p:sp>
    </p:spTree>
    <p:extLst>
      <p:ext uri="{BB962C8B-B14F-4D97-AF65-F5344CB8AC3E}">
        <p14:creationId xmlns:p14="http://schemas.microsoft.com/office/powerpoint/2010/main" val="33106559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1mesti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783504"/>
            <a:ext cx="6772275"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035365" y="414172"/>
            <a:ext cx="3811936" cy="369332"/>
          </a:xfrm>
          <a:prstGeom prst="rect">
            <a:avLst/>
          </a:prstGeom>
          <a:noFill/>
        </p:spPr>
        <p:txBody>
          <a:bodyPr wrap="none" rtlCol="0">
            <a:spAutoFit/>
          </a:bodyPr>
          <a:lstStyle/>
          <a:p>
            <a:r>
              <a:rPr lang="es-ES" dirty="0" smtClean="0"/>
              <a:t>De Español y de India produce </a:t>
            </a:r>
            <a:r>
              <a:rPr lang="es-ES" dirty="0" err="1" smtClean="0"/>
              <a:t>Mestiso</a:t>
            </a:r>
            <a:endParaRPr lang="es-ES" dirty="0"/>
          </a:p>
        </p:txBody>
      </p:sp>
      <p:sp>
        <p:nvSpPr>
          <p:cNvPr id="3" name="Rectángulo 2"/>
          <p:cNvSpPr/>
          <p:nvPr/>
        </p:nvSpPr>
        <p:spPr>
          <a:xfrm>
            <a:off x="0" y="4126845"/>
            <a:ext cx="2371725" cy="2585323"/>
          </a:xfrm>
          <a:prstGeom prst="rect">
            <a:avLst/>
          </a:prstGeom>
        </p:spPr>
        <p:txBody>
          <a:bodyPr wrap="square">
            <a:spAutoFit/>
          </a:bodyPr>
          <a:lstStyle/>
          <a:p>
            <a:r>
              <a:rPr lang="es-ES_tradnl" dirty="0"/>
              <a:t>Primera serie cuadro de castas (</a:t>
            </a:r>
            <a:r>
              <a:rPr lang="es-ES_tradnl" dirty="0" err="1"/>
              <a:t>ca</a:t>
            </a:r>
            <a:r>
              <a:rPr lang="es-ES_tradnl" dirty="0"/>
              <a:t>. 1711-1715) </a:t>
            </a:r>
          </a:p>
          <a:p>
            <a:r>
              <a:rPr lang="es-ES_tradnl" dirty="0"/>
              <a:t>Atribuida a Juan Rodríguez Juárez (1675-1728</a:t>
            </a:r>
            <a:r>
              <a:rPr lang="es-ES_tradnl" dirty="0" smtClean="0"/>
              <a:t>)</a:t>
            </a:r>
          </a:p>
          <a:p>
            <a:r>
              <a:rPr lang="es-ES_tradnl" dirty="0" smtClean="0"/>
              <a:t>Óleo/tela 81x109cm</a:t>
            </a:r>
          </a:p>
          <a:p>
            <a:r>
              <a:rPr lang="es-ES_tradnl" dirty="0" smtClean="0"/>
              <a:t>México, Colección particular</a:t>
            </a:r>
            <a:endParaRPr lang="es-ES" dirty="0"/>
          </a:p>
        </p:txBody>
      </p:sp>
    </p:spTree>
    <p:extLst>
      <p:ext uri="{BB962C8B-B14F-4D97-AF65-F5344CB8AC3E}">
        <p14:creationId xmlns:p14="http://schemas.microsoft.com/office/powerpoint/2010/main" val="1285367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1mesti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80" y="228600"/>
            <a:ext cx="4689475"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232045" y="676481"/>
            <a:ext cx="3911956" cy="369332"/>
          </a:xfrm>
          <a:prstGeom prst="rect">
            <a:avLst/>
          </a:prstGeom>
          <a:noFill/>
        </p:spPr>
        <p:txBody>
          <a:bodyPr wrap="square" rtlCol="0">
            <a:spAutoFit/>
          </a:bodyPr>
          <a:lstStyle/>
          <a:p>
            <a:r>
              <a:rPr lang="es-ES" dirty="0" smtClean="0"/>
              <a:t>De Español y India, </a:t>
            </a:r>
            <a:r>
              <a:rPr lang="es-ES" dirty="0" err="1" smtClean="0"/>
              <a:t>Mestisa</a:t>
            </a:r>
            <a:endParaRPr lang="es-ES" dirty="0"/>
          </a:p>
        </p:txBody>
      </p:sp>
      <p:sp>
        <p:nvSpPr>
          <p:cNvPr id="3" name="CuadroTexto 2"/>
          <p:cNvSpPr txBox="1"/>
          <p:nvPr/>
        </p:nvSpPr>
        <p:spPr>
          <a:xfrm>
            <a:off x="5064955" y="5317318"/>
            <a:ext cx="2787504" cy="1200329"/>
          </a:xfrm>
          <a:prstGeom prst="rect">
            <a:avLst/>
          </a:prstGeom>
          <a:noFill/>
        </p:spPr>
        <p:txBody>
          <a:bodyPr wrap="none" rtlCol="0">
            <a:spAutoFit/>
          </a:bodyPr>
          <a:lstStyle/>
          <a:p>
            <a:r>
              <a:rPr lang="es-ES" dirty="0" smtClean="0"/>
              <a:t>Miguel Ángel Cabrera, 1763</a:t>
            </a:r>
          </a:p>
          <a:p>
            <a:r>
              <a:rPr lang="es-ES" dirty="0" smtClean="0"/>
              <a:t>Óleo/tela</a:t>
            </a:r>
          </a:p>
          <a:p>
            <a:r>
              <a:rPr lang="es-ES" dirty="0" smtClean="0"/>
              <a:t>132x101cm</a:t>
            </a:r>
          </a:p>
          <a:p>
            <a:r>
              <a:rPr lang="es-ES" dirty="0" smtClean="0"/>
              <a:t>Museo de América Madrid</a:t>
            </a:r>
            <a:endParaRPr lang="es-ES" dirty="0"/>
          </a:p>
        </p:txBody>
      </p:sp>
    </p:spTree>
    <p:extLst>
      <p:ext uri="{BB962C8B-B14F-4D97-AF65-F5344CB8AC3E}">
        <p14:creationId xmlns:p14="http://schemas.microsoft.com/office/powerpoint/2010/main" val="42580134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mesti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773112"/>
            <a:ext cx="7258050" cy="608488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455561" y="497007"/>
            <a:ext cx="7391767" cy="369332"/>
          </a:xfrm>
          <a:prstGeom prst="rect">
            <a:avLst/>
          </a:prstGeom>
          <a:noFill/>
        </p:spPr>
        <p:txBody>
          <a:bodyPr wrap="none" rtlCol="0">
            <a:spAutoFit/>
          </a:bodyPr>
          <a:lstStyle/>
          <a:p>
            <a:r>
              <a:rPr lang="es-ES" dirty="0" smtClean="0"/>
              <a:t>En la América existen Gentes diversas en color, costumbres, genios y lenguas</a:t>
            </a:r>
            <a:endParaRPr lang="es-ES" dirty="0"/>
          </a:p>
        </p:txBody>
      </p:sp>
      <p:sp>
        <p:nvSpPr>
          <p:cNvPr id="4" name="CuadroTexto 3"/>
          <p:cNvSpPr txBox="1"/>
          <p:nvPr/>
        </p:nvSpPr>
        <p:spPr>
          <a:xfrm>
            <a:off x="1" y="1794746"/>
            <a:ext cx="1885949" cy="1477328"/>
          </a:xfrm>
          <a:prstGeom prst="rect">
            <a:avLst/>
          </a:prstGeom>
          <a:noFill/>
        </p:spPr>
        <p:txBody>
          <a:bodyPr wrap="square" rtlCol="0">
            <a:spAutoFit/>
          </a:bodyPr>
          <a:lstStyle/>
          <a:p>
            <a:r>
              <a:rPr lang="es-ES" dirty="0" smtClean="0"/>
              <a:t>Del Español y de la </a:t>
            </a:r>
            <a:r>
              <a:rPr lang="es-ES" dirty="0" err="1" smtClean="0"/>
              <a:t>Yndia</a:t>
            </a:r>
            <a:r>
              <a:rPr lang="es-ES" dirty="0" smtClean="0"/>
              <a:t> nace el Mestizo, por lo común humilde, quieto y sencillo.</a:t>
            </a:r>
            <a:endParaRPr lang="es-ES" dirty="0"/>
          </a:p>
        </p:txBody>
      </p:sp>
      <p:sp>
        <p:nvSpPr>
          <p:cNvPr id="2" name="CuadroTexto 1"/>
          <p:cNvSpPr txBox="1"/>
          <p:nvPr/>
        </p:nvSpPr>
        <p:spPr>
          <a:xfrm>
            <a:off x="1" y="4941683"/>
            <a:ext cx="1885949" cy="1754327"/>
          </a:xfrm>
          <a:prstGeom prst="rect">
            <a:avLst/>
          </a:prstGeom>
          <a:noFill/>
        </p:spPr>
        <p:txBody>
          <a:bodyPr wrap="square" rtlCol="0">
            <a:spAutoFit/>
          </a:bodyPr>
          <a:lstStyle/>
          <a:p>
            <a:r>
              <a:rPr lang="es-ES" dirty="0" smtClean="0"/>
              <a:t>José Joaquín Magón, sin fecha</a:t>
            </a:r>
          </a:p>
          <a:p>
            <a:r>
              <a:rPr lang="es-ES" dirty="0" smtClean="0"/>
              <a:t>Óleo/tela</a:t>
            </a:r>
          </a:p>
          <a:p>
            <a:r>
              <a:rPr lang="es-ES" dirty="0" smtClean="0"/>
              <a:t>102x126cm</a:t>
            </a:r>
          </a:p>
          <a:p>
            <a:r>
              <a:rPr lang="es-ES" dirty="0" smtClean="0"/>
              <a:t>Colección particular México</a:t>
            </a:r>
            <a:endParaRPr lang="es-ES" dirty="0"/>
          </a:p>
        </p:txBody>
      </p:sp>
    </p:spTree>
    <p:extLst>
      <p:ext uri="{BB962C8B-B14F-4D97-AF65-F5344CB8AC3E}">
        <p14:creationId xmlns:p14="http://schemas.microsoft.com/office/powerpoint/2010/main" val="40858825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376" y="4272677"/>
            <a:ext cx="7197024" cy="2585323"/>
          </a:xfrm>
          <a:prstGeom prst="rect">
            <a:avLst/>
          </a:prstGeom>
          <a:noFill/>
        </p:spPr>
        <p:txBody>
          <a:bodyPr wrap="square" rtlCol="0">
            <a:spAutoFit/>
          </a:bodyPr>
          <a:lstStyle/>
          <a:p>
            <a:pPr algn="ctr"/>
            <a:r>
              <a:rPr lang="en-US" dirty="0"/>
              <a:t>MUJERES: </a:t>
            </a:r>
            <a:r>
              <a:rPr lang="en-US" dirty="0" err="1" smtClean="0"/>
              <a:t>fuera</a:t>
            </a:r>
            <a:r>
              <a:rPr lang="en-US" dirty="0" smtClean="0"/>
              <a:t> de </a:t>
            </a:r>
            <a:r>
              <a:rPr lang="en-US" dirty="0" err="1" smtClean="0"/>
              <a:t>todo</a:t>
            </a:r>
            <a:r>
              <a:rPr lang="en-US" dirty="0" smtClean="0"/>
              <a:t> canon</a:t>
            </a:r>
          </a:p>
          <a:p>
            <a:pPr algn="ctr"/>
            <a:endParaRPr lang="en-US" dirty="0" smtClean="0"/>
          </a:p>
          <a:p>
            <a:pPr algn="ctr"/>
            <a:r>
              <a:rPr lang="en-US" dirty="0" smtClean="0"/>
              <a:t>MUJERES QUE ESCRIBEN EN DEFENSA DE LAS MUJERES, EUROPEO</a:t>
            </a:r>
            <a:endParaRPr lang="en-US" dirty="0"/>
          </a:p>
          <a:p>
            <a:pPr algn="ctr"/>
            <a:r>
              <a:rPr lang="en-US" dirty="0" smtClean="0"/>
              <a:t>EN AM</a:t>
            </a:r>
            <a:r>
              <a:rPr lang="en-US" dirty="0" smtClean="0"/>
              <a:t>ÉRICA </a:t>
            </a:r>
            <a:r>
              <a:rPr lang="en-US" dirty="0" smtClean="0"/>
              <a:t>LAS </a:t>
            </a:r>
            <a:r>
              <a:rPr lang="en-US" dirty="0"/>
              <a:t>POETAS, PRECEDENTE DE SOR JUANA INÉS DE LA </a:t>
            </a:r>
            <a:r>
              <a:rPr lang="en-US" dirty="0" smtClean="0"/>
              <a:t>CRUZ</a:t>
            </a:r>
          </a:p>
          <a:p>
            <a:pPr algn="ctr"/>
            <a:r>
              <a:rPr lang="en-US" dirty="0" smtClean="0"/>
              <a:t> </a:t>
            </a:r>
            <a:r>
              <a:rPr lang="en-US" dirty="0"/>
              <a:t>PROFUSIÓN DE ESCRITURA DE MONJAS EN SIGLOS XVII Y XVIII</a:t>
            </a:r>
          </a:p>
          <a:p>
            <a:endParaRPr lang="en-US" dirty="0"/>
          </a:p>
        </p:txBody>
      </p:sp>
    </p:spTree>
    <p:extLst>
      <p:ext uri="{BB962C8B-B14F-4D97-AF65-F5344CB8AC3E}">
        <p14:creationId xmlns:p14="http://schemas.microsoft.com/office/powerpoint/2010/main" val="29189676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t/>
            </a:r>
            <a:br>
              <a:rPr lang="es-ES" sz="2000" dirty="0" smtClean="0"/>
            </a:br>
            <a:r>
              <a:rPr lang="es-ES" sz="2000" dirty="0" smtClean="0"/>
              <a:t>primer canon</a:t>
            </a:r>
            <a:r>
              <a:rPr lang="es-ES" sz="2000" dirty="0"/>
              <a:t/>
            </a:r>
            <a:br>
              <a:rPr lang="es-ES" sz="2000" dirty="0"/>
            </a:br>
            <a:r>
              <a:rPr lang="es-ES" sz="2000" dirty="0" smtClean="0"/>
              <a:t>Herencias de interpretación: periodización/clasificación</a:t>
            </a:r>
            <a:endParaRPr lang="es-ES" sz="2000" dirty="0"/>
          </a:p>
        </p:txBody>
      </p:sp>
      <p:sp>
        <p:nvSpPr>
          <p:cNvPr id="3" name="Marcador de contenido 2"/>
          <p:cNvSpPr>
            <a:spLocks noGrp="1"/>
          </p:cNvSpPr>
          <p:nvPr>
            <p:ph idx="1"/>
          </p:nvPr>
        </p:nvSpPr>
        <p:spPr/>
        <p:txBody>
          <a:bodyPr>
            <a:normAutofit fontScale="92500" lnSpcReduction="10000"/>
          </a:bodyPr>
          <a:lstStyle/>
          <a:p>
            <a:r>
              <a:rPr lang="es-ES" dirty="0" smtClean="0"/>
              <a:t>El siglo XVIII como teoría de la historia: no se puede leer el peso de este símbolo sin la historiografía que hizo de él un borde de fin e inicio de una era en la historiografía occidental</a:t>
            </a:r>
          </a:p>
          <a:p>
            <a:r>
              <a:rPr lang="es-ES" dirty="0" smtClean="0"/>
              <a:t>Siglo XVIII como siglo hito del fin del Antiguo Régimen para Europa y de la “época colonial” para América (1789-1810)</a:t>
            </a:r>
          </a:p>
          <a:p>
            <a:r>
              <a:rPr lang="es-ES" dirty="0" smtClean="0"/>
              <a:t>La tautología de la razón ilustrada, los de fines del </a:t>
            </a:r>
            <a:r>
              <a:rPr lang="es-ES" dirty="0" err="1" smtClean="0"/>
              <a:t>sigloXVIII</a:t>
            </a:r>
            <a:r>
              <a:rPr lang="es-ES" dirty="0" smtClean="0"/>
              <a:t> se dicen a sí mismos ilustrados, hijos de la razón</a:t>
            </a:r>
          </a:p>
          <a:p>
            <a:r>
              <a:rPr lang="es-ES" dirty="0" smtClean="0"/>
              <a:t>De la historia de las ideas, a la historia intelectual y a la nueva historia cultural (inflexión de los 1990’s)</a:t>
            </a:r>
            <a:endParaRPr lang="es-ES" dirty="0"/>
          </a:p>
        </p:txBody>
      </p:sp>
    </p:spTree>
    <p:extLst>
      <p:ext uri="{BB962C8B-B14F-4D97-AF65-F5344CB8AC3E}">
        <p14:creationId xmlns:p14="http://schemas.microsoft.com/office/powerpoint/2010/main" val="36706569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t="5071" b="5071"/>
          <a:stretch>
            <a:fillRect/>
          </a:stretch>
        </p:blipFill>
        <p:spPr/>
      </p:pic>
      <p:sp>
        <p:nvSpPr>
          <p:cNvPr id="2" name="Título 1"/>
          <p:cNvSpPr>
            <a:spLocks noGrp="1"/>
          </p:cNvSpPr>
          <p:nvPr>
            <p:ph type="title"/>
          </p:nvPr>
        </p:nvSpPr>
        <p:spPr/>
        <p:txBody>
          <a:bodyPr/>
          <a:lstStyle/>
          <a:p>
            <a:r>
              <a:rPr lang="es-ES" sz="2400" dirty="0" smtClean="0"/>
              <a:t>Las mujeres en la teoría de los derechos ciudadanos y humanos: igualdad ante la ley y no discriminación</a:t>
            </a:r>
            <a:endParaRPr lang="es-ES" sz="2400" dirty="0"/>
          </a:p>
        </p:txBody>
      </p:sp>
    </p:spTree>
    <p:extLst>
      <p:ext uri="{BB962C8B-B14F-4D97-AF65-F5344CB8AC3E}">
        <p14:creationId xmlns:p14="http://schemas.microsoft.com/office/powerpoint/2010/main" val="23071528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62500" lnSpcReduction="20000"/>
          </a:bodyPr>
          <a:lstStyle/>
          <a:p>
            <a:r>
              <a:rPr lang="en-US" dirty="0" err="1" smtClean="0"/>
              <a:t>Caso</a:t>
            </a:r>
            <a:r>
              <a:rPr lang="en-US" dirty="0" smtClean="0"/>
              <a:t> </a:t>
            </a:r>
            <a:r>
              <a:rPr lang="en-US" dirty="0" err="1" smtClean="0"/>
              <a:t>Sor</a:t>
            </a:r>
            <a:r>
              <a:rPr lang="en-US" dirty="0" smtClean="0"/>
              <a:t> Juana Inés de la Cruz</a:t>
            </a:r>
          </a:p>
          <a:p>
            <a:r>
              <a:rPr lang="en-US" dirty="0" smtClean="0"/>
              <a:t>Para </a:t>
            </a:r>
            <a:r>
              <a:rPr lang="en-US" dirty="0" err="1" smtClean="0"/>
              <a:t>cruzar</a:t>
            </a:r>
            <a:r>
              <a:rPr lang="en-US" dirty="0" smtClean="0"/>
              <a:t> el </a:t>
            </a:r>
            <a:r>
              <a:rPr lang="en-US" dirty="0" err="1" smtClean="0"/>
              <a:t>umbral</a:t>
            </a:r>
            <a:r>
              <a:rPr lang="en-US" dirty="0" smtClean="0"/>
              <a:t> de </a:t>
            </a:r>
            <a:r>
              <a:rPr lang="en-US" dirty="0" err="1" smtClean="0"/>
              <a:t>su</a:t>
            </a:r>
            <a:r>
              <a:rPr lang="en-US" dirty="0" smtClean="0"/>
              <a:t> </a:t>
            </a:r>
            <a:r>
              <a:rPr lang="en-US" dirty="0" err="1" smtClean="0"/>
              <a:t>sexo</a:t>
            </a:r>
            <a:r>
              <a:rPr lang="en-US" dirty="0" smtClean="0"/>
              <a:t>: </a:t>
            </a:r>
            <a:r>
              <a:rPr lang="en-US" dirty="0" err="1" smtClean="0"/>
              <a:t>genialidad</a:t>
            </a:r>
            <a:r>
              <a:rPr lang="en-US" dirty="0" smtClean="0"/>
              <a:t> </a:t>
            </a:r>
            <a:r>
              <a:rPr lang="en-US" dirty="0" err="1" smtClean="0"/>
              <a:t>reconocida</a:t>
            </a:r>
            <a:r>
              <a:rPr lang="en-US" dirty="0" smtClean="0"/>
              <a:t> </a:t>
            </a:r>
            <a:r>
              <a:rPr lang="en-US" dirty="0" err="1" smtClean="0"/>
              <a:t>por</a:t>
            </a:r>
            <a:r>
              <a:rPr lang="en-US" dirty="0" smtClean="0"/>
              <a:t> </a:t>
            </a:r>
            <a:r>
              <a:rPr lang="en-US" dirty="0" err="1" smtClean="0"/>
              <a:t>autoridades</a:t>
            </a:r>
            <a:r>
              <a:rPr lang="en-US" dirty="0" smtClean="0"/>
              <a:t> </a:t>
            </a:r>
            <a:r>
              <a:rPr lang="en-US" dirty="0" err="1" smtClean="0"/>
              <a:t>masculinas</a:t>
            </a:r>
            <a:r>
              <a:rPr lang="en-US" dirty="0" smtClean="0"/>
              <a:t>, </a:t>
            </a:r>
            <a:r>
              <a:rPr lang="en-US" dirty="0" err="1" smtClean="0"/>
              <a:t>escritura</a:t>
            </a:r>
            <a:r>
              <a:rPr lang="en-US" dirty="0" smtClean="0"/>
              <a:t> </a:t>
            </a:r>
            <a:r>
              <a:rPr lang="en-US" dirty="0" err="1" smtClean="0"/>
              <a:t>autorizada</a:t>
            </a:r>
            <a:r>
              <a:rPr lang="en-US" dirty="0" smtClean="0"/>
              <a:t> </a:t>
            </a:r>
            <a:r>
              <a:rPr lang="en-US" dirty="0" err="1" smtClean="0"/>
              <a:t>por</a:t>
            </a:r>
            <a:r>
              <a:rPr lang="en-US" dirty="0" smtClean="0"/>
              <a:t> </a:t>
            </a:r>
            <a:r>
              <a:rPr lang="en-US" dirty="0" err="1" smtClean="0"/>
              <a:t>ellos</a:t>
            </a:r>
            <a:r>
              <a:rPr lang="en-US" dirty="0" smtClean="0"/>
              <a:t>, </a:t>
            </a:r>
            <a:r>
              <a:rPr lang="en-US" dirty="0" err="1" smtClean="0"/>
              <a:t>libertad</a:t>
            </a:r>
            <a:r>
              <a:rPr lang="en-US" dirty="0" smtClean="0"/>
              <a:t> </a:t>
            </a:r>
            <a:r>
              <a:rPr lang="en-US" dirty="0" err="1" smtClean="0"/>
              <a:t>dentro</a:t>
            </a:r>
            <a:r>
              <a:rPr lang="en-US" dirty="0" smtClean="0"/>
              <a:t> del </a:t>
            </a:r>
            <a:r>
              <a:rPr lang="en-US" dirty="0" err="1" smtClean="0"/>
              <a:t>claustro</a:t>
            </a:r>
            <a:r>
              <a:rPr lang="en-US" dirty="0" smtClean="0"/>
              <a:t> </a:t>
            </a:r>
            <a:r>
              <a:rPr lang="en-US" dirty="0" err="1" smtClean="0"/>
              <a:t>para</a:t>
            </a:r>
            <a:r>
              <a:rPr lang="en-US" dirty="0" smtClean="0"/>
              <a:t> </a:t>
            </a:r>
            <a:r>
              <a:rPr lang="en-US" dirty="0" err="1" smtClean="0"/>
              <a:t>escribir</a:t>
            </a:r>
            <a:r>
              <a:rPr lang="en-US" dirty="0" smtClean="0"/>
              <a:t>, </a:t>
            </a:r>
            <a:r>
              <a:rPr lang="en-US" dirty="0" err="1" smtClean="0"/>
              <a:t>silenciamiento</a:t>
            </a:r>
            <a:r>
              <a:rPr lang="en-US" dirty="0" smtClean="0"/>
              <a:t> de </a:t>
            </a:r>
            <a:r>
              <a:rPr lang="en-US" dirty="0" err="1" smtClean="0"/>
              <a:t>su</a:t>
            </a:r>
            <a:r>
              <a:rPr lang="en-US" dirty="0" smtClean="0"/>
              <a:t> </a:t>
            </a:r>
            <a:r>
              <a:rPr lang="en-US" dirty="0" err="1" smtClean="0"/>
              <a:t>escritura</a:t>
            </a:r>
            <a:r>
              <a:rPr lang="en-US" dirty="0" smtClean="0"/>
              <a:t> </a:t>
            </a:r>
            <a:r>
              <a:rPr lang="en-US" dirty="0" err="1" smtClean="0"/>
              <a:t>cuando</a:t>
            </a:r>
            <a:r>
              <a:rPr lang="en-US" dirty="0" smtClean="0"/>
              <a:t> da </a:t>
            </a:r>
            <a:r>
              <a:rPr lang="en-US" dirty="0" err="1" smtClean="0"/>
              <a:t>muestra</a:t>
            </a:r>
            <a:r>
              <a:rPr lang="en-US" dirty="0" smtClean="0"/>
              <a:t> de </a:t>
            </a:r>
            <a:r>
              <a:rPr lang="en-US" dirty="0" err="1" smtClean="0"/>
              <a:t>autonomía</a:t>
            </a:r>
            <a:r>
              <a:rPr lang="en-US" dirty="0" smtClean="0"/>
              <a:t> de </a:t>
            </a:r>
            <a:r>
              <a:rPr lang="en-US" dirty="0" err="1" smtClean="0"/>
              <a:t>pensamiento</a:t>
            </a:r>
            <a:r>
              <a:rPr lang="en-US" dirty="0" smtClean="0"/>
              <a:t> y </a:t>
            </a:r>
            <a:r>
              <a:rPr lang="en-US" dirty="0" err="1" smtClean="0"/>
              <a:t>falta</a:t>
            </a:r>
            <a:r>
              <a:rPr lang="en-US" dirty="0" smtClean="0"/>
              <a:t> de </a:t>
            </a:r>
            <a:r>
              <a:rPr lang="en-US" dirty="0" err="1" smtClean="0"/>
              <a:t>humildad</a:t>
            </a:r>
            <a:endParaRPr lang="en-US" dirty="0" smtClean="0"/>
          </a:p>
          <a:p>
            <a:r>
              <a:rPr lang="en-US" dirty="0" smtClean="0"/>
              <a:t>YO LA PEOR DE TODAS, </a:t>
            </a:r>
            <a:r>
              <a:rPr lang="en-US" dirty="0" err="1" smtClean="0"/>
              <a:t>carta</a:t>
            </a:r>
            <a:r>
              <a:rPr lang="en-US" dirty="0" smtClean="0"/>
              <a:t> de </a:t>
            </a:r>
            <a:r>
              <a:rPr lang="en-US" dirty="0" err="1" smtClean="0"/>
              <a:t>retractación</a:t>
            </a:r>
            <a:r>
              <a:rPr lang="en-US" dirty="0" smtClean="0"/>
              <a:t> </a:t>
            </a:r>
            <a:r>
              <a:rPr lang="en-US" dirty="0" err="1" smtClean="0"/>
              <a:t>donde</a:t>
            </a:r>
            <a:r>
              <a:rPr lang="en-US" dirty="0" smtClean="0"/>
              <a:t> se </a:t>
            </a:r>
            <a:r>
              <a:rPr lang="en-US" dirty="0" err="1" smtClean="0"/>
              <a:t>obliga</a:t>
            </a:r>
            <a:r>
              <a:rPr lang="en-US" dirty="0" smtClean="0"/>
              <a:t> a </a:t>
            </a:r>
            <a:r>
              <a:rPr lang="en-US" dirty="0" err="1" smtClean="0"/>
              <a:t>nunca</a:t>
            </a:r>
            <a:r>
              <a:rPr lang="en-US" dirty="0" smtClean="0"/>
              <a:t> </a:t>
            </a:r>
            <a:r>
              <a:rPr lang="en-US" dirty="0" err="1" smtClean="0"/>
              <a:t>más</a:t>
            </a:r>
            <a:r>
              <a:rPr lang="en-US" dirty="0" smtClean="0"/>
              <a:t> </a:t>
            </a:r>
            <a:r>
              <a:rPr lang="en-US" dirty="0" err="1" smtClean="0"/>
              <a:t>escribir</a:t>
            </a:r>
            <a:r>
              <a:rPr lang="en-US" dirty="0" smtClean="0"/>
              <a:t>, </a:t>
            </a:r>
            <a:r>
              <a:rPr lang="en-US" dirty="0" err="1" smtClean="0"/>
              <a:t>firmada</a:t>
            </a:r>
            <a:r>
              <a:rPr lang="en-US" dirty="0" smtClean="0"/>
              <a:t> con </a:t>
            </a:r>
            <a:r>
              <a:rPr lang="en-US" dirty="0" err="1" smtClean="0"/>
              <a:t>sangre</a:t>
            </a:r>
            <a:r>
              <a:rPr lang="en-US" dirty="0" smtClean="0"/>
              <a:t> y</a:t>
            </a:r>
          </a:p>
          <a:p>
            <a:r>
              <a:rPr lang="en-US" dirty="0" smtClean="0"/>
              <a:t>Vender </a:t>
            </a:r>
            <a:r>
              <a:rPr lang="en-US" dirty="0" err="1" smtClean="0"/>
              <a:t>su</a:t>
            </a:r>
            <a:r>
              <a:rPr lang="en-US" dirty="0" smtClean="0"/>
              <a:t> </a:t>
            </a:r>
            <a:r>
              <a:rPr lang="en-US" dirty="0" err="1" smtClean="0"/>
              <a:t>biblioteca</a:t>
            </a:r>
            <a:r>
              <a:rPr lang="en-US" dirty="0" smtClean="0"/>
              <a:t> de </a:t>
            </a:r>
            <a:r>
              <a:rPr lang="en-US" dirty="0" err="1" smtClean="0"/>
              <a:t>más</a:t>
            </a:r>
            <a:r>
              <a:rPr lang="en-US" dirty="0" smtClean="0"/>
              <a:t> de </a:t>
            </a:r>
            <a:r>
              <a:rPr lang="en-US" dirty="0" err="1" smtClean="0"/>
              <a:t>cuatro</a:t>
            </a:r>
            <a:r>
              <a:rPr lang="en-US" dirty="0" smtClean="0"/>
              <a:t> mil </a:t>
            </a:r>
            <a:r>
              <a:rPr lang="en-US" dirty="0" err="1" smtClean="0"/>
              <a:t>volúmenes</a:t>
            </a:r>
            <a:endParaRPr lang="en-US" dirty="0"/>
          </a:p>
          <a:p>
            <a:endParaRPr lang="en-US" dirty="0" smtClean="0"/>
          </a:p>
          <a:p>
            <a:r>
              <a:rPr lang="en-US" dirty="0" smtClean="0"/>
              <a:t>Juana Inés de </a:t>
            </a:r>
            <a:r>
              <a:rPr lang="en-US" dirty="0" err="1" smtClean="0"/>
              <a:t>Asbaje</a:t>
            </a:r>
            <a:r>
              <a:rPr lang="en-US" dirty="0" smtClean="0"/>
              <a:t> y </a:t>
            </a:r>
            <a:r>
              <a:rPr lang="en-US" dirty="0" err="1" smtClean="0"/>
              <a:t>Ramírez</a:t>
            </a:r>
            <a:r>
              <a:rPr lang="en-US" dirty="0" smtClean="0"/>
              <a:t> de </a:t>
            </a:r>
            <a:r>
              <a:rPr lang="en-US" dirty="0" err="1" smtClean="0"/>
              <a:t>Santilla</a:t>
            </a:r>
            <a:endParaRPr lang="en-US" dirty="0"/>
          </a:p>
          <a:p>
            <a:endParaRPr lang="en-US" dirty="0" smtClean="0"/>
          </a:p>
          <a:p>
            <a:r>
              <a:rPr lang="en-US" dirty="0"/>
              <a:t>https://</a:t>
            </a:r>
            <a:r>
              <a:rPr lang="en-US" dirty="0" err="1"/>
              <a:t>archive.org</a:t>
            </a:r>
            <a:r>
              <a:rPr lang="en-US" dirty="0"/>
              <a:t>/details/famayobrasposthu00juan/page/n109/mode/2up</a:t>
            </a:r>
          </a:p>
        </p:txBody>
      </p:sp>
    </p:spTree>
    <p:extLst>
      <p:ext uri="{BB962C8B-B14F-4D97-AF65-F5344CB8AC3E}">
        <p14:creationId xmlns:p14="http://schemas.microsoft.com/office/powerpoint/2010/main" val="9984064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3_sorjuana_s.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07391" t="-10953" r="-96136" b="-5507"/>
          <a:stretch/>
        </p:blipFill>
        <p:spPr>
          <a:xfrm>
            <a:off x="-4933950" y="-212725"/>
            <a:ext cx="14344650" cy="6872288"/>
          </a:xfrm>
        </p:spPr>
      </p:pic>
      <p:sp>
        <p:nvSpPr>
          <p:cNvPr id="5" name="TextBox 4"/>
          <p:cNvSpPr txBox="1"/>
          <p:nvPr/>
        </p:nvSpPr>
        <p:spPr>
          <a:xfrm>
            <a:off x="3719393" y="1547147"/>
            <a:ext cx="5424607" cy="3416320"/>
          </a:xfrm>
          <a:prstGeom prst="rect">
            <a:avLst/>
          </a:prstGeom>
          <a:noFill/>
        </p:spPr>
        <p:txBody>
          <a:bodyPr wrap="none" rtlCol="0">
            <a:spAutoFit/>
          </a:bodyPr>
          <a:lstStyle/>
          <a:p>
            <a:r>
              <a:rPr lang="en-US" dirty="0" smtClean="0"/>
              <a:t>Venerable </a:t>
            </a:r>
            <a:r>
              <a:rPr lang="en-US" dirty="0" err="1" smtClean="0"/>
              <a:t>retrato</a:t>
            </a:r>
            <a:r>
              <a:rPr lang="en-US" dirty="0" smtClean="0"/>
              <a:t> de la </a:t>
            </a:r>
            <a:r>
              <a:rPr lang="en-US" dirty="0" err="1" smtClean="0"/>
              <a:t>Muy</a:t>
            </a:r>
            <a:r>
              <a:rPr lang="en-US" dirty="0" smtClean="0"/>
              <a:t> </a:t>
            </a:r>
            <a:r>
              <a:rPr lang="en-US" dirty="0" err="1" smtClean="0"/>
              <a:t>Reverenda</a:t>
            </a:r>
            <a:r>
              <a:rPr lang="en-US" dirty="0" smtClean="0"/>
              <a:t> Madre</a:t>
            </a:r>
          </a:p>
          <a:p>
            <a:r>
              <a:rPr lang="en-US" dirty="0" smtClean="0"/>
              <a:t>Juana Inés de la Cruz </a:t>
            </a:r>
            <a:r>
              <a:rPr lang="en-US" dirty="0" err="1" smtClean="0"/>
              <a:t>Fénix</a:t>
            </a:r>
            <a:r>
              <a:rPr lang="en-US" dirty="0" smtClean="0"/>
              <a:t> de </a:t>
            </a:r>
            <a:r>
              <a:rPr lang="en-US" dirty="0" err="1" smtClean="0"/>
              <a:t>América</a:t>
            </a:r>
            <a:r>
              <a:rPr lang="en-US" dirty="0" smtClean="0"/>
              <a:t> </a:t>
            </a:r>
            <a:r>
              <a:rPr lang="en-US" dirty="0" err="1" smtClean="0"/>
              <a:t>Glorioso</a:t>
            </a:r>
            <a:endParaRPr lang="en-US" dirty="0" smtClean="0"/>
          </a:p>
          <a:p>
            <a:r>
              <a:rPr lang="en-US" dirty="0" err="1" smtClean="0"/>
              <a:t>Desempeño</a:t>
            </a:r>
            <a:r>
              <a:rPr lang="en-US" dirty="0" smtClean="0"/>
              <a:t> de </a:t>
            </a:r>
            <a:r>
              <a:rPr lang="en-US" dirty="0" err="1" smtClean="0"/>
              <a:t>su</a:t>
            </a:r>
            <a:r>
              <a:rPr lang="en-US" dirty="0" smtClean="0"/>
              <a:t> </a:t>
            </a:r>
            <a:r>
              <a:rPr lang="en-US" dirty="0" err="1" smtClean="0"/>
              <a:t>Sexo</a:t>
            </a:r>
            <a:r>
              <a:rPr lang="en-US" dirty="0" smtClean="0"/>
              <a:t> </a:t>
            </a:r>
            <a:r>
              <a:rPr lang="en-US" dirty="0" err="1" smtClean="0"/>
              <a:t>Honra</a:t>
            </a:r>
            <a:r>
              <a:rPr lang="en-US" dirty="0" smtClean="0"/>
              <a:t> de la </a:t>
            </a:r>
            <a:r>
              <a:rPr lang="en-US" dirty="0" err="1" smtClean="0"/>
              <a:t>Nación</a:t>
            </a:r>
            <a:r>
              <a:rPr lang="en-US" dirty="0" smtClean="0"/>
              <a:t> de </a:t>
            </a:r>
            <a:r>
              <a:rPr lang="en-US" dirty="0" err="1" smtClean="0"/>
              <a:t>este</a:t>
            </a:r>
            <a:endParaRPr lang="en-US" dirty="0" smtClean="0"/>
          </a:p>
          <a:p>
            <a:r>
              <a:rPr lang="en-US" dirty="0" smtClean="0"/>
              <a:t>Nuevo </a:t>
            </a:r>
            <a:r>
              <a:rPr lang="en-US" dirty="0" err="1" smtClean="0"/>
              <a:t>Mundo</a:t>
            </a:r>
            <a:r>
              <a:rPr lang="en-US" dirty="0" smtClean="0"/>
              <a:t>, y </a:t>
            </a:r>
            <a:r>
              <a:rPr lang="en-US" dirty="0" err="1" smtClean="0"/>
              <a:t>argumento</a:t>
            </a:r>
            <a:r>
              <a:rPr lang="en-US" dirty="0" smtClean="0"/>
              <a:t> de </a:t>
            </a:r>
            <a:r>
              <a:rPr lang="en-US" dirty="0" err="1" smtClean="0"/>
              <a:t>las</a:t>
            </a:r>
            <a:r>
              <a:rPr lang="en-US" dirty="0" smtClean="0"/>
              <a:t> </a:t>
            </a:r>
            <a:r>
              <a:rPr lang="en-US" dirty="0" err="1" smtClean="0"/>
              <a:t>admiraciones</a:t>
            </a:r>
            <a:r>
              <a:rPr lang="en-US" dirty="0" smtClean="0"/>
              <a:t>,</a:t>
            </a:r>
          </a:p>
          <a:p>
            <a:r>
              <a:rPr lang="tr-TR" dirty="0" smtClean="0"/>
              <a:t>Y</a:t>
            </a:r>
            <a:r>
              <a:rPr lang="en-US" dirty="0" smtClean="0"/>
              <a:t> </a:t>
            </a:r>
            <a:r>
              <a:rPr lang="en-US" dirty="0" err="1" smtClean="0"/>
              <a:t>elogios</a:t>
            </a:r>
            <a:r>
              <a:rPr lang="en-US" dirty="0" smtClean="0"/>
              <a:t> de el </a:t>
            </a:r>
            <a:r>
              <a:rPr lang="en-US" dirty="0" err="1" smtClean="0"/>
              <a:t>Antiguo</a:t>
            </a:r>
            <a:r>
              <a:rPr lang="en-US" dirty="0" smtClean="0"/>
              <a:t>.</a:t>
            </a:r>
          </a:p>
          <a:p>
            <a:r>
              <a:rPr lang="en-US" dirty="0" err="1" smtClean="0"/>
              <a:t>Nació</a:t>
            </a:r>
            <a:r>
              <a:rPr lang="en-US" dirty="0" smtClean="0"/>
              <a:t> el </a:t>
            </a:r>
            <a:r>
              <a:rPr lang="en-US" dirty="0" err="1" smtClean="0"/>
              <a:t>día</a:t>
            </a:r>
            <a:r>
              <a:rPr lang="en-US" dirty="0" smtClean="0"/>
              <a:t> 12 de Nov. del </a:t>
            </a:r>
            <a:r>
              <a:rPr lang="en-US" dirty="0" err="1" smtClean="0"/>
              <a:t>año</a:t>
            </a:r>
            <a:r>
              <a:rPr lang="en-US" dirty="0" smtClean="0"/>
              <a:t> de 1651 a </a:t>
            </a:r>
            <a:r>
              <a:rPr lang="en-US" dirty="0" err="1" smtClean="0"/>
              <a:t>las</a:t>
            </a:r>
            <a:r>
              <a:rPr lang="en-US" dirty="0" smtClean="0"/>
              <a:t> </a:t>
            </a:r>
            <a:r>
              <a:rPr lang="en-US" dirty="0" err="1" smtClean="0"/>
              <a:t>onze</a:t>
            </a:r>
            <a:endParaRPr lang="en-US" dirty="0" smtClean="0"/>
          </a:p>
          <a:p>
            <a:r>
              <a:rPr lang="en-US" dirty="0" smtClean="0"/>
              <a:t>De la </a:t>
            </a:r>
            <a:r>
              <a:rPr lang="en-US" dirty="0" err="1" smtClean="0"/>
              <a:t>Noche</a:t>
            </a:r>
            <a:r>
              <a:rPr lang="en-US" dirty="0" smtClean="0"/>
              <a:t>. </a:t>
            </a:r>
            <a:r>
              <a:rPr lang="en-US" dirty="0" err="1" smtClean="0"/>
              <a:t>Recibió</a:t>
            </a:r>
            <a:r>
              <a:rPr lang="en-US" dirty="0" smtClean="0"/>
              <a:t> el </a:t>
            </a:r>
            <a:r>
              <a:rPr lang="en-US" dirty="0" err="1" smtClean="0"/>
              <a:t>sagrado</a:t>
            </a:r>
            <a:r>
              <a:rPr lang="en-US" dirty="0" smtClean="0"/>
              <a:t> </a:t>
            </a:r>
            <a:r>
              <a:rPr lang="en-US" dirty="0" err="1" smtClean="0"/>
              <a:t>hábito</a:t>
            </a:r>
            <a:r>
              <a:rPr lang="en-US" dirty="0" smtClean="0"/>
              <a:t> de el Mariano</a:t>
            </a:r>
          </a:p>
          <a:p>
            <a:r>
              <a:rPr lang="en-US" dirty="0" smtClean="0"/>
              <a:t>Doctor </a:t>
            </a:r>
            <a:r>
              <a:rPr lang="en-US" dirty="0" err="1" smtClean="0"/>
              <a:t>Santísimo</a:t>
            </a:r>
            <a:r>
              <a:rPr lang="en-US" dirty="0" smtClean="0"/>
              <a:t> San </a:t>
            </a:r>
            <a:r>
              <a:rPr lang="en-US" dirty="0" err="1" smtClean="0"/>
              <a:t>Gerónimo</a:t>
            </a:r>
            <a:r>
              <a:rPr lang="en-US" dirty="0" smtClean="0"/>
              <a:t> </a:t>
            </a:r>
            <a:r>
              <a:rPr lang="en-US" dirty="0" err="1" smtClean="0"/>
              <a:t>su</a:t>
            </a:r>
            <a:r>
              <a:rPr lang="en-US" dirty="0" smtClean="0"/>
              <a:t> </a:t>
            </a:r>
            <a:r>
              <a:rPr lang="en-US" dirty="0" err="1" smtClean="0"/>
              <a:t>convento</a:t>
            </a:r>
            <a:r>
              <a:rPr lang="en-US" dirty="0" smtClean="0"/>
              <a:t> de </a:t>
            </a:r>
            <a:r>
              <a:rPr lang="en-US" dirty="0" err="1" smtClean="0"/>
              <a:t>esta</a:t>
            </a:r>
            <a:endParaRPr lang="en-US" dirty="0" smtClean="0"/>
          </a:p>
          <a:p>
            <a:r>
              <a:rPr lang="en-US" dirty="0" smtClean="0"/>
              <a:t>Ciudad de México de </a:t>
            </a:r>
            <a:r>
              <a:rPr lang="en-US" dirty="0" err="1" smtClean="0"/>
              <a:t>edad</a:t>
            </a:r>
            <a:r>
              <a:rPr lang="en-US" dirty="0" smtClean="0"/>
              <a:t> de 17 </a:t>
            </a:r>
            <a:r>
              <a:rPr lang="en-US" dirty="0" err="1" smtClean="0"/>
              <a:t>años</a:t>
            </a:r>
            <a:r>
              <a:rPr lang="en-US" dirty="0" smtClean="0"/>
              <a:t>, y </a:t>
            </a:r>
            <a:r>
              <a:rPr lang="en-US" dirty="0" err="1" smtClean="0"/>
              <a:t>murió</a:t>
            </a:r>
            <a:r>
              <a:rPr lang="en-US" dirty="0" smtClean="0"/>
              <a:t> </a:t>
            </a:r>
          </a:p>
          <a:p>
            <a:r>
              <a:rPr lang="en-US" dirty="0" smtClean="0"/>
              <a:t>Domingo 17 de </a:t>
            </a:r>
            <a:r>
              <a:rPr lang="en-US" dirty="0" err="1" smtClean="0"/>
              <a:t>abril</a:t>
            </a:r>
            <a:r>
              <a:rPr lang="en-US" dirty="0" smtClean="0"/>
              <a:t> de el de 1695 de </a:t>
            </a:r>
            <a:r>
              <a:rPr lang="en-US" dirty="0" err="1" smtClean="0"/>
              <a:t>edad</a:t>
            </a:r>
            <a:r>
              <a:rPr lang="en-US" dirty="0" smtClean="0"/>
              <a:t> </a:t>
            </a:r>
          </a:p>
          <a:p>
            <a:r>
              <a:rPr lang="en-US" dirty="0" smtClean="0"/>
              <a:t>De 44 </a:t>
            </a:r>
            <a:r>
              <a:rPr lang="en-US" dirty="0" err="1" smtClean="0"/>
              <a:t>años</a:t>
            </a:r>
            <a:r>
              <a:rPr lang="en-US" dirty="0" smtClean="0"/>
              <a:t>, </a:t>
            </a:r>
            <a:r>
              <a:rPr lang="en-US" dirty="0" err="1" smtClean="0"/>
              <a:t>cinco</a:t>
            </a:r>
            <a:r>
              <a:rPr lang="en-US" dirty="0" smtClean="0"/>
              <a:t> </a:t>
            </a:r>
            <a:r>
              <a:rPr lang="en-US" dirty="0" err="1" smtClean="0"/>
              <a:t>meses</a:t>
            </a:r>
            <a:r>
              <a:rPr lang="en-US" dirty="0" smtClean="0"/>
              <a:t>, </a:t>
            </a:r>
            <a:r>
              <a:rPr lang="en-US" dirty="0" err="1" smtClean="0"/>
              <a:t>cinco</a:t>
            </a:r>
            <a:r>
              <a:rPr lang="en-US" dirty="0" smtClean="0"/>
              <a:t> </a:t>
            </a:r>
            <a:r>
              <a:rPr lang="en-US" dirty="0" err="1" smtClean="0"/>
              <a:t>días</a:t>
            </a:r>
            <a:r>
              <a:rPr lang="en-US" dirty="0" smtClean="0"/>
              <a:t> y </a:t>
            </a:r>
            <a:r>
              <a:rPr lang="en-US" dirty="0" err="1" smtClean="0"/>
              <a:t>cinco</a:t>
            </a:r>
            <a:r>
              <a:rPr lang="en-US" dirty="0" smtClean="0"/>
              <a:t> </a:t>
            </a:r>
            <a:r>
              <a:rPr lang="en-US" dirty="0" err="1" smtClean="0"/>
              <a:t>horas</a:t>
            </a:r>
            <a:r>
              <a:rPr lang="en-US" dirty="0" smtClean="0"/>
              <a:t>”</a:t>
            </a:r>
          </a:p>
          <a:p>
            <a:r>
              <a:rPr lang="en-US" dirty="0" err="1" smtClean="0"/>
              <a:t>Descanse</a:t>
            </a:r>
            <a:r>
              <a:rPr lang="en-US" dirty="0" smtClean="0"/>
              <a:t> en </a:t>
            </a:r>
            <a:r>
              <a:rPr lang="en-US" dirty="0" err="1" smtClean="0"/>
              <a:t>paz</a:t>
            </a:r>
            <a:r>
              <a:rPr lang="en-US" dirty="0" smtClean="0"/>
              <a:t> </a:t>
            </a:r>
            <a:r>
              <a:rPr lang="en-US" dirty="0" err="1" smtClean="0"/>
              <a:t>Amén</a:t>
            </a:r>
            <a:endParaRPr lang="en-US" dirty="0" smtClean="0"/>
          </a:p>
        </p:txBody>
      </p:sp>
      <p:sp>
        <p:nvSpPr>
          <p:cNvPr id="6" name="TextBox 5"/>
          <p:cNvSpPr txBox="1"/>
          <p:nvPr/>
        </p:nvSpPr>
        <p:spPr>
          <a:xfrm>
            <a:off x="3848898" y="5688225"/>
            <a:ext cx="5295102" cy="646331"/>
          </a:xfrm>
          <a:prstGeom prst="rect">
            <a:avLst/>
          </a:prstGeom>
          <a:noFill/>
        </p:spPr>
        <p:txBody>
          <a:bodyPr wrap="none" rtlCol="0">
            <a:spAutoFit/>
          </a:bodyPr>
          <a:lstStyle/>
          <a:p>
            <a:r>
              <a:rPr lang="en-US" dirty="0" err="1" smtClean="0"/>
              <a:t>Obra</a:t>
            </a:r>
            <a:r>
              <a:rPr lang="en-US" dirty="0" smtClean="0"/>
              <a:t> de fray Miguel de Herrera, </a:t>
            </a:r>
            <a:r>
              <a:rPr lang="en-US" dirty="0" err="1" smtClean="0"/>
              <a:t>Agustino</a:t>
            </a:r>
            <a:r>
              <a:rPr lang="en-US" dirty="0" smtClean="0"/>
              <a:t> </a:t>
            </a:r>
            <a:r>
              <a:rPr lang="en-US" dirty="0" err="1" smtClean="0"/>
              <a:t>mexicano</a:t>
            </a:r>
            <a:endParaRPr lang="en-US" dirty="0" smtClean="0"/>
          </a:p>
          <a:p>
            <a:r>
              <a:rPr lang="en-US" dirty="0" smtClean="0"/>
              <a:t>1732</a:t>
            </a:r>
            <a:endParaRPr lang="en-US" dirty="0"/>
          </a:p>
        </p:txBody>
      </p:sp>
    </p:spTree>
    <p:extLst>
      <p:ext uri="{BB962C8B-B14F-4D97-AF65-F5344CB8AC3E}">
        <p14:creationId xmlns:p14="http://schemas.microsoft.com/office/powerpoint/2010/main" val="13274544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2_sorjuana_s.jpeg"/>
          <p:cNvPicPr>
            <a:picLocks noGrp="1" noChangeAspect="1"/>
          </p:cNvPicPr>
          <p:nvPr>
            <p:ph idx="1"/>
          </p:nvPr>
        </p:nvPicPr>
        <p:blipFill>
          <a:blip r:embed="rId2">
            <a:extLst>
              <a:ext uri="{28A0092B-C50C-407E-A947-70E740481C1C}">
                <a14:useLocalDpi xmlns:a14="http://schemas.microsoft.com/office/drawing/2010/main" val="0"/>
              </a:ext>
            </a:extLst>
          </a:blip>
          <a:srcRect l="-66680" r="-66680"/>
          <a:stretch>
            <a:fillRect/>
          </a:stretch>
        </p:blipFill>
        <p:spPr>
          <a:xfrm>
            <a:off x="-473416" y="-77875"/>
            <a:ext cx="14477235" cy="6935875"/>
          </a:xfrm>
        </p:spPr>
      </p:pic>
      <p:sp>
        <p:nvSpPr>
          <p:cNvPr id="5" name="TextBox 4"/>
          <p:cNvSpPr txBox="1"/>
          <p:nvPr/>
        </p:nvSpPr>
        <p:spPr>
          <a:xfrm>
            <a:off x="685800" y="1968500"/>
            <a:ext cx="3070522" cy="923330"/>
          </a:xfrm>
          <a:prstGeom prst="rect">
            <a:avLst/>
          </a:prstGeom>
          <a:noFill/>
        </p:spPr>
        <p:txBody>
          <a:bodyPr wrap="none" rtlCol="0">
            <a:spAutoFit/>
          </a:bodyPr>
          <a:lstStyle/>
          <a:p>
            <a:r>
              <a:rPr lang="en-US" dirty="0" err="1" smtClean="0"/>
              <a:t>Retrato</a:t>
            </a:r>
            <a:r>
              <a:rPr lang="en-US" dirty="0" smtClean="0"/>
              <a:t> de </a:t>
            </a:r>
            <a:r>
              <a:rPr lang="en-US" dirty="0" err="1" smtClean="0"/>
              <a:t>Sor</a:t>
            </a:r>
            <a:r>
              <a:rPr lang="en-US" dirty="0" smtClean="0"/>
              <a:t> Juana</a:t>
            </a:r>
          </a:p>
          <a:p>
            <a:r>
              <a:rPr lang="en-US" dirty="0" smtClean="0"/>
              <a:t>Juan de Miranda, </a:t>
            </a:r>
            <a:r>
              <a:rPr lang="en-US" dirty="0" err="1" smtClean="0"/>
              <a:t>siglo</a:t>
            </a:r>
            <a:r>
              <a:rPr lang="en-US" dirty="0" smtClean="0"/>
              <a:t> XVIII</a:t>
            </a:r>
          </a:p>
          <a:p>
            <a:r>
              <a:rPr lang="en-US" dirty="0" err="1" smtClean="0"/>
              <a:t>Rectoría</a:t>
            </a:r>
            <a:r>
              <a:rPr lang="en-US" dirty="0" smtClean="0"/>
              <a:t> de la UNAM</a:t>
            </a:r>
            <a:endParaRPr lang="en-US" dirty="0"/>
          </a:p>
        </p:txBody>
      </p:sp>
    </p:spTree>
    <p:extLst>
      <p:ext uri="{BB962C8B-B14F-4D97-AF65-F5344CB8AC3E}">
        <p14:creationId xmlns:p14="http://schemas.microsoft.com/office/powerpoint/2010/main" val="25272280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t>Una</a:t>
            </a:r>
            <a:r>
              <a:rPr lang="en-US" sz="2400" dirty="0" smtClean="0"/>
              <a:t> SEGUNDA PROPUESTA</a:t>
            </a:r>
            <a:r>
              <a:rPr lang="en-US" sz="2400" dirty="0" smtClean="0"/>
              <a:t> </a:t>
            </a:r>
            <a:r>
              <a:rPr lang="en-US" sz="2400" dirty="0" err="1" smtClean="0"/>
              <a:t>para</a:t>
            </a:r>
            <a:r>
              <a:rPr lang="en-US" sz="2400" dirty="0" smtClean="0"/>
              <a:t> </a:t>
            </a:r>
            <a:r>
              <a:rPr lang="en-US" sz="2400" dirty="0" err="1" smtClean="0"/>
              <a:t>hablar</a:t>
            </a:r>
            <a:r>
              <a:rPr lang="en-US" sz="2400" dirty="0" smtClean="0"/>
              <a:t> de </a:t>
            </a:r>
            <a:r>
              <a:rPr lang="en-US" sz="2400" dirty="0" smtClean="0"/>
              <a:t>CANON: ESTEREOTIPOS DEL SIGLO XVIII</a:t>
            </a:r>
            <a:endParaRPr lang="en-US" sz="2400" dirty="0"/>
          </a:p>
        </p:txBody>
      </p:sp>
      <p:sp>
        <p:nvSpPr>
          <p:cNvPr id="3" name="Content Placeholder 2"/>
          <p:cNvSpPr>
            <a:spLocks noGrp="1"/>
          </p:cNvSpPr>
          <p:nvPr>
            <p:ph idx="1"/>
          </p:nvPr>
        </p:nvSpPr>
        <p:spPr/>
        <p:txBody>
          <a:bodyPr/>
          <a:lstStyle/>
          <a:p>
            <a:r>
              <a:rPr lang="it-IT" b="1" dirty="0" err="1"/>
              <a:t>estereotipo</a:t>
            </a:r>
            <a:endParaRPr lang="it-IT" b="1" dirty="0"/>
          </a:p>
          <a:p>
            <a:r>
              <a:rPr lang="sk-SK" dirty="0"/>
              <a:t>Del gr. στερεός stereós 'sólido' y τύπος týpos 'molde'.</a:t>
            </a:r>
          </a:p>
          <a:p>
            <a:r>
              <a:rPr lang="sk-SK" b="1" dirty="0"/>
              <a:t>1. m. Imagen o idea aceptada comúnmente por un grupo o sociedad con carácter inmutable.</a:t>
            </a:r>
          </a:p>
          <a:p>
            <a:r>
              <a:rPr lang="sk-SK" b="1" dirty="0"/>
              <a:t>2. m. Impr. Plancha utilizada en estereotipia.</a:t>
            </a:r>
          </a:p>
          <a:p>
            <a:endParaRPr lang="en-US" dirty="0"/>
          </a:p>
        </p:txBody>
      </p:sp>
    </p:spTree>
    <p:extLst>
      <p:ext uri="{BB962C8B-B14F-4D97-AF65-F5344CB8AC3E}">
        <p14:creationId xmlns:p14="http://schemas.microsoft.com/office/powerpoint/2010/main" val="18141789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95683" y="1189789"/>
            <a:ext cx="6835043" cy="3139321"/>
          </a:xfrm>
          <a:prstGeom prst="rect">
            <a:avLst/>
          </a:prstGeom>
          <a:noFill/>
        </p:spPr>
        <p:txBody>
          <a:bodyPr wrap="square" rtlCol="0">
            <a:spAutoFit/>
          </a:bodyPr>
          <a:lstStyle/>
          <a:p>
            <a:r>
              <a:rPr lang="es-ES_tradnl" dirty="0">
                <a:ln>
                  <a:solidFill>
                    <a:srgbClr val="000000"/>
                  </a:solidFill>
                </a:ln>
                <a:solidFill>
                  <a:schemeClr val="accent1"/>
                </a:solidFill>
              </a:rPr>
              <a:t>Obligatoria: SÁNCHEZ SANTIRÓ, ERNEST. "Las reformas borbónicas como categoría de análisis en la historiografía institucional, económica y fiscal sobre Nueva España: orígenes, implantación y expansión". Historia Caribe, vol. XI, núm. 29, julio-diciembre, 2016, pp. 19-51 Universidad del Atlántico Barranquilla, </a:t>
            </a:r>
            <a:r>
              <a:rPr lang="es-ES_tradnl" dirty="0" err="1">
                <a:ln>
                  <a:solidFill>
                    <a:srgbClr val="000000"/>
                  </a:solidFill>
                </a:ln>
                <a:solidFill>
                  <a:schemeClr val="accent1"/>
                </a:solidFill>
              </a:rPr>
              <a:t>Colombia.ComplementariasCRUZ</a:t>
            </a:r>
            <a:r>
              <a:rPr lang="es-ES_tradnl" dirty="0">
                <a:ln>
                  <a:solidFill>
                    <a:srgbClr val="000000"/>
                  </a:solidFill>
                </a:ln>
                <a:solidFill>
                  <a:schemeClr val="accent1"/>
                </a:solidFill>
              </a:rPr>
              <a:t> HERRANZ, Luis Miguel de la</a:t>
            </a:r>
            <a:r>
              <a:rPr lang="es-ES_tradnl" dirty="0" smtClean="0">
                <a:ln>
                  <a:solidFill>
                    <a:srgbClr val="000000"/>
                  </a:solidFill>
                </a:ln>
                <a:solidFill>
                  <a:schemeClr val="accent1"/>
                </a:solidFill>
              </a:rPr>
              <a:t>.</a:t>
            </a:r>
          </a:p>
          <a:p>
            <a:endParaRPr lang="es-ES_tradnl" dirty="0">
              <a:ln>
                <a:solidFill>
                  <a:srgbClr val="000000"/>
                </a:solidFill>
              </a:ln>
              <a:solidFill>
                <a:schemeClr val="accent1"/>
              </a:solidFill>
            </a:endParaRPr>
          </a:p>
          <a:p>
            <a:r>
              <a:rPr lang="es-ES_tradnl" dirty="0"/>
              <a:t>Mónica </a:t>
            </a:r>
            <a:r>
              <a:rPr lang="es-ES_tradnl" dirty="0" err="1"/>
              <a:t>Bolufer</a:t>
            </a:r>
            <a:r>
              <a:rPr lang="es-ES_tradnl" dirty="0"/>
              <a:t> </a:t>
            </a:r>
            <a:r>
              <a:rPr lang="es-ES_tradnl" dirty="0" err="1" smtClean="0"/>
              <a:t>Peruga</a:t>
            </a:r>
            <a:r>
              <a:rPr lang="es-ES_tradnl" dirty="0" smtClean="0"/>
              <a:t> </a:t>
            </a:r>
            <a:r>
              <a:rPr lang="es-ES_tradnl" dirty="0"/>
              <a:t>(2020). Poseer (¿y leer?) libros de civilidad en el siglo XVIII: un análisis a través de las bibliotecas privadas. </a:t>
            </a:r>
            <a:r>
              <a:rPr lang="es-ES_tradnl" dirty="0" err="1"/>
              <a:t>Chronica</a:t>
            </a:r>
            <a:r>
              <a:rPr lang="es-ES_tradnl" dirty="0"/>
              <a:t> Nova, 46, 145-175.</a:t>
            </a:r>
            <a:endParaRPr lang="es-ES_tradnl" dirty="0" smtClean="0">
              <a:ln>
                <a:solidFill>
                  <a:srgbClr val="000000"/>
                </a:solidFill>
              </a:ln>
              <a:solidFill>
                <a:schemeClr val="accent1"/>
              </a:solidFill>
            </a:endParaRPr>
          </a:p>
          <a:p>
            <a:r>
              <a:rPr lang="es-ES_tradnl" dirty="0" smtClean="0">
                <a:ln>
                  <a:solidFill>
                    <a:srgbClr val="000000"/>
                  </a:solidFill>
                </a:ln>
                <a:solidFill>
                  <a:schemeClr val="accent1"/>
                </a:solidFill>
              </a:rPr>
              <a:t> </a:t>
            </a:r>
            <a:endParaRPr lang="es-ES_tradnl" dirty="0">
              <a:ln>
                <a:solidFill>
                  <a:srgbClr val="000000"/>
                </a:solidFill>
              </a:ln>
              <a:solidFill>
                <a:schemeClr val="accent1"/>
              </a:solidFill>
            </a:endParaRPr>
          </a:p>
        </p:txBody>
      </p:sp>
    </p:spTree>
    <p:extLst>
      <p:ext uri="{BB962C8B-B14F-4D97-AF65-F5344CB8AC3E}">
        <p14:creationId xmlns:p14="http://schemas.microsoft.com/office/powerpoint/2010/main" val="38783348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457200" y="2020824"/>
            <a:ext cx="8229600" cy="4075176"/>
          </a:xfrm>
          <a:prstGeom prst="rect">
            <a:avLst/>
          </a:prstGeom>
        </p:spPr>
        <p:txBody>
          <a:bodyPr>
            <a:normAutofit fontScale="92500"/>
          </a:bodyPr>
          <a:lstStyle/>
          <a:p>
            <a:r>
              <a:rPr lang="es-ES" dirty="0"/>
              <a:t>Carlos III (1759-1788</a:t>
            </a:r>
            <a:r>
              <a:rPr lang="es-ES" dirty="0" smtClean="0"/>
              <a:t>), EL REY ILUSTRADO</a:t>
            </a:r>
            <a:endParaRPr lang="es-ES" dirty="0"/>
          </a:p>
          <a:p>
            <a:r>
              <a:rPr lang="es-ES" dirty="0" smtClean="0"/>
              <a:t>Eje de reorganización económica y productiva: tributos, impuestos, uso de las tierras de forma intensiva, crítica a la ostentación y el gasto, reforma del comercio, gobiernos locales</a:t>
            </a:r>
          </a:p>
          <a:p>
            <a:r>
              <a:rPr lang="es-ES" dirty="0" smtClean="0"/>
              <a:t>Impacto en prácticas y “novedades”: censos de población con criterios estadísticos para fines tributarios, reorganización de la administración de justicia económica, civil y criminal (producción de documentación de seguimiento, registro, expedientes con organización cada vez más formular, revisión del sistema penal)</a:t>
            </a:r>
            <a:endParaRPr lang="es-ES" dirty="0"/>
          </a:p>
        </p:txBody>
      </p:sp>
      <p:sp>
        <p:nvSpPr>
          <p:cNvPr id="2" name="Título 1"/>
          <p:cNvSpPr>
            <a:spLocks noGrp="1"/>
          </p:cNvSpPr>
          <p:nvPr>
            <p:ph type="title"/>
          </p:nvPr>
        </p:nvSpPr>
        <p:spPr>
          <a:xfrm>
            <a:off x="457200" y="253535"/>
            <a:ext cx="8229600" cy="2040023"/>
          </a:xfrm>
        </p:spPr>
        <p:txBody>
          <a:bodyPr>
            <a:normAutofit/>
          </a:bodyPr>
          <a:lstStyle/>
          <a:p>
            <a:r>
              <a:rPr lang="es-ES" sz="2400" dirty="0" smtClean="0"/>
              <a:t>CANON HISTORIOGR</a:t>
            </a:r>
            <a:r>
              <a:rPr lang="es-ES" sz="2400" dirty="0" smtClean="0"/>
              <a:t>ÁFICO DICE QUE EL SIGLO XVIII ES DE LAS REFORMAS BORBÓNICAS, LA ILUSTRACIÓN AL MODO “ESPAÑOL”</a:t>
            </a:r>
            <a:endParaRPr lang="es-ES" sz="2400" dirty="0"/>
          </a:p>
        </p:txBody>
      </p:sp>
    </p:spTree>
    <p:extLst>
      <p:ext uri="{BB962C8B-B14F-4D97-AF65-F5344CB8AC3E}">
        <p14:creationId xmlns:p14="http://schemas.microsoft.com/office/powerpoint/2010/main" val="31725591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828800"/>
            <a:ext cx="7583488" cy="4297363"/>
          </a:xfrm>
        </p:spPr>
        <p:txBody>
          <a:bodyPr/>
          <a:lstStyle/>
          <a:p>
            <a:r>
              <a:rPr lang="en-US" dirty="0" err="1" smtClean="0">
                <a:solidFill>
                  <a:schemeClr val="accent6">
                    <a:lumMod val="60000"/>
                    <a:lumOff val="40000"/>
                  </a:schemeClr>
                </a:solidFill>
              </a:rPr>
              <a:t>Escrituras</a:t>
            </a:r>
            <a:r>
              <a:rPr lang="en-US" dirty="0" smtClean="0">
                <a:solidFill>
                  <a:schemeClr val="accent6">
                    <a:lumMod val="60000"/>
                    <a:lumOff val="40000"/>
                  </a:schemeClr>
                </a:solidFill>
              </a:rPr>
              <a:t> </a:t>
            </a:r>
            <a:r>
              <a:rPr lang="en-US" dirty="0" err="1" smtClean="0">
                <a:solidFill>
                  <a:schemeClr val="accent6">
                    <a:lumMod val="60000"/>
                    <a:lumOff val="40000"/>
                  </a:schemeClr>
                </a:solidFill>
              </a:rPr>
              <a:t>burocrácticas</a:t>
            </a:r>
            <a:r>
              <a:rPr lang="en-US" dirty="0" smtClean="0">
                <a:solidFill>
                  <a:schemeClr val="accent6">
                    <a:lumMod val="60000"/>
                    <a:lumOff val="40000"/>
                  </a:schemeClr>
                </a:solidFill>
              </a:rPr>
              <a:t>, </a:t>
            </a:r>
            <a:r>
              <a:rPr lang="en-US" dirty="0" err="1" smtClean="0">
                <a:solidFill>
                  <a:schemeClr val="accent6">
                    <a:lumMod val="60000"/>
                    <a:lumOff val="40000"/>
                  </a:schemeClr>
                </a:solidFill>
              </a:rPr>
              <a:t>civiles</a:t>
            </a:r>
            <a:r>
              <a:rPr lang="en-US" dirty="0" smtClean="0">
                <a:solidFill>
                  <a:schemeClr val="accent6">
                    <a:lumMod val="60000"/>
                    <a:lumOff val="40000"/>
                  </a:schemeClr>
                </a:solidFill>
              </a:rPr>
              <a:t> o </a:t>
            </a:r>
            <a:r>
              <a:rPr lang="en-US" dirty="0" err="1" smtClean="0">
                <a:solidFill>
                  <a:schemeClr val="accent6">
                    <a:lumMod val="60000"/>
                    <a:lumOff val="40000"/>
                  </a:schemeClr>
                </a:solidFill>
              </a:rPr>
              <a:t>religiosas</a:t>
            </a:r>
            <a:r>
              <a:rPr lang="en-US" dirty="0" smtClean="0">
                <a:solidFill>
                  <a:schemeClr val="accent6">
                    <a:lumMod val="60000"/>
                    <a:lumOff val="40000"/>
                  </a:schemeClr>
                </a:solidFill>
              </a:rPr>
              <a:t> en </a:t>
            </a:r>
            <a:r>
              <a:rPr lang="en-US" dirty="0" smtClean="0">
                <a:solidFill>
                  <a:schemeClr val="accent6">
                    <a:lumMod val="60000"/>
                    <a:lumOff val="40000"/>
                  </a:schemeClr>
                </a:solidFill>
              </a:rPr>
              <a:t>ARCHIVOS, MANUSCRITAS, FUNCIONARIAS</a:t>
            </a:r>
          </a:p>
          <a:p>
            <a:endParaRPr lang="en-US" dirty="0">
              <a:solidFill>
                <a:schemeClr val="accent6">
                  <a:lumMod val="60000"/>
                  <a:lumOff val="40000"/>
                </a:schemeClr>
              </a:solidFill>
            </a:endParaRPr>
          </a:p>
          <a:p>
            <a:r>
              <a:rPr lang="en-US" dirty="0" smtClean="0">
                <a:solidFill>
                  <a:schemeClr val="accent6">
                    <a:lumMod val="60000"/>
                    <a:lumOff val="40000"/>
                  </a:schemeClr>
                </a:solidFill>
              </a:rPr>
              <a:t>APORTES DE LA ADMINISTRACI</a:t>
            </a:r>
            <a:r>
              <a:rPr lang="en-US" dirty="0" smtClean="0">
                <a:solidFill>
                  <a:schemeClr val="accent6">
                    <a:lumMod val="60000"/>
                    <a:lumOff val="40000"/>
                  </a:schemeClr>
                </a:solidFill>
              </a:rPr>
              <a:t>ÓN BORBÓNICA A LOS TIPOS DE ESCRITURAS: DOCUMENTOS DE CONTROL DE POBLACIÓN</a:t>
            </a:r>
          </a:p>
          <a:p>
            <a:r>
              <a:rPr lang="en-US" dirty="0" smtClean="0">
                <a:solidFill>
                  <a:schemeClr val="accent6">
                    <a:lumMod val="60000"/>
                    <a:lumOff val="40000"/>
                  </a:schemeClr>
                </a:solidFill>
              </a:rPr>
              <a:t>ESTOS TIPOS SE SUMAN A LAS REALES ÓRDENES, REALES CÉDULAS Y CARTAS AL REY INSTALADAS EN SIGLOS PRECEDENTES</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5115972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enso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flipV="1">
            <a:off x="1917700" y="0"/>
            <a:ext cx="5299364" cy="6858000"/>
          </a:xfrm>
          <a:prstGeom prst="rect">
            <a:avLst/>
          </a:prstGeom>
        </p:spPr>
      </p:pic>
    </p:spTree>
    <p:extLst>
      <p:ext uri="{BB962C8B-B14F-4D97-AF65-F5344CB8AC3E}">
        <p14:creationId xmlns:p14="http://schemas.microsoft.com/office/powerpoint/2010/main" val="26890940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enso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17700" y="0"/>
            <a:ext cx="5299364" cy="6858000"/>
          </a:xfrm>
          <a:prstGeom prst="rect">
            <a:avLst/>
          </a:prstGeom>
        </p:spPr>
      </p:pic>
    </p:spTree>
    <p:extLst>
      <p:ext uri="{BB962C8B-B14F-4D97-AF65-F5344CB8AC3E}">
        <p14:creationId xmlns:p14="http://schemas.microsoft.com/office/powerpoint/2010/main" val="112433733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e">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Precedente.thmx</Template>
  <TotalTime>1690</TotalTime>
  <Words>1707</Words>
  <Application>Microsoft Macintosh PowerPoint</Application>
  <PresentationFormat>On-screen Show (4:3)</PresentationFormat>
  <Paragraphs>135</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Precedente</vt:lpstr>
      <vt:lpstr>Revisión del canon siglo xviii</vt:lpstr>
      <vt:lpstr>Para hablar desde lo ya dicho para siglos xvi y xvii</vt:lpstr>
      <vt:lpstr> primer canon Herencias de interpretación: periodización/clasificación</vt:lpstr>
      <vt:lpstr>Una SEGUNDA PROPUESTA para hablar de CANON: ESTEREOTIPOS DEL SIGLO XVIII</vt:lpstr>
      <vt:lpstr>PowerPoint Presentation</vt:lpstr>
      <vt:lpstr>CANON HISTORIOGRÁFICO DICE QUE EL SIGLO XVIII ES DE LAS REFORMAS BORBÓNICAS, LA ILUSTRACIÓN AL MODO “ESPAÑOL”</vt:lpstr>
      <vt:lpstr>PowerPoint Presentation</vt:lpstr>
      <vt:lpstr>PowerPoint Presentation</vt:lpstr>
      <vt:lpstr>PowerPoint Presentation</vt:lpstr>
      <vt:lpstr>PowerPoint Presentation</vt:lpstr>
      <vt:lpstr>PowerPoint Presentation</vt:lpstr>
      <vt:lpstr>PowerPoint Presentation</vt:lpstr>
      <vt:lpstr>Segundo canon: la ilustración como concepto La pregunta del canon es ¿Qué es la ilustración? Cultura política del antiguo régimen (Chartier) </vt:lpstr>
      <vt:lpstr>La otra pregunta del canon: ¿Hubo Ilustración en América?</vt:lpstr>
      <vt:lpstr>Volver a Chartier</vt:lpstr>
      <vt:lpstr>¿Qué es la ilustración? : algunos textos canónicos</vt:lpstr>
      <vt:lpstr>Tercer canon: el ilustrado, las “gentes de letras”, texto canónico la Enciclopedia</vt:lpstr>
      <vt:lpstr>Diccionario de autoridades, RAE 1726-1746</vt:lpstr>
      <vt:lpstr>el “hombre ilustrado” como estereotipo</vt:lpstr>
      <vt:lpstr>PowerPoint Presentation</vt:lpstr>
      <vt:lpstr>Las expediciones científicas y los relatos de viajes como textos canónicos</vt:lpstr>
      <vt:lpstr>La prensa periódica como género canónico</vt:lpstr>
      <vt:lpstr>PowerPoint Presentation</vt:lpstr>
      <vt:lpstr>PowerPoint Presentation</vt:lpstr>
      <vt:lpstr>Otros textos ilustrados americanos</vt:lpstr>
      <vt:lpstr>PowerPoint Presentation</vt:lpstr>
      <vt:lpstr>PowerPoint Presentation</vt:lpstr>
      <vt:lpstr>PowerPoint Presentation</vt:lpstr>
      <vt:lpstr>PowerPoint Presentation</vt:lpstr>
      <vt:lpstr>Las mujeres en la teoría de los derechos ciudadanos y humanos: igualdad ante la ley y no discriminación</vt:lpstr>
      <vt:lpstr>PowerPoint Presentation</vt:lpstr>
      <vt:lpstr>PowerPoint Presentation</vt:lpstr>
      <vt:lpstr>PowerPoint Presentation</vt:lpstr>
    </vt:vector>
  </TitlesOfParts>
  <Company>Universidad de Chile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 Araya Espinoza</dc:creator>
  <cp:lastModifiedBy>Alejandra Araya</cp:lastModifiedBy>
  <cp:revision>39</cp:revision>
  <dcterms:created xsi:type="dcterms:W3CDTF">2019-08-06T21:00:03Z</dcterms:created>
  <dcterms:modified xsi:type="dcterms:W3CDTF">2021-08-19T00:04:10Z</dcterms:modified>
</cp:coreProperties>
</file>