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sldIdLst>
    <p:sldId id="330" r:id="rId4"/>
    <p:sldId id="319" r:id="rId5"/>
    <p:sldId id="335" r:id="rId6"/>
    <p:sldId id="327" r:id="rId7"/>
    <p:sldId id="333" r:id="rId8"/>
    <p:sldId id="328" r:id="rId9"/>
    <p:sldId id="336" r:id="rId10"/>
    <p:sldId id="340" r:id="rId1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A40D"/>
    <a:srgbClr val="32A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6" autoAdjust="0"/>
    <p:restoredTop sz="94628" autoAdjust="0"/>
  </p:normalViewPr>
  <p:slideViewPr>
    <p:cSldViewPr>
      <p:cViewPr varScale="1">
        <p:scale>
          <a:sx n="79" d="100"/>
          <a:sy n="79" d="100"/>
        </p:scale>
        <p:origin x="912" y="48"/>
      </p:cViewPr>
      <p:guideLst>
        <p:guide orient="horz" pos="139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794902"/>
            <a:ext cx="5292080" cy="108012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51772" y="2947030"/>
            <a:ext cx="5292080" cy="4888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OF YOUR PRESENTATION HERE</a:t>
            </a:r>
            <a:endParaRPr lang="en-US" altLang="ko-KR" dirty="0"/>
          </a:p>
        </p:txBody>
      </p:sp>
      <p:pic>
        <p:nvPicPr>
          <p:cNvPr id="1026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40" y="657349"/>
            <a:ext cx="17653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3508" y="92609"/>
            <a:ext cx="8856984" cy="4958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32792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584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98376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328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656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984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32113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590"/>
            <a:ext cx="7230270" cy="36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13480" y="1626257"/>
            <a:ext cx="3465217" cy="25626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67544" y="3363838"/>
            <a:ext cx="30243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058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759754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08" y="1042230"/>
            <a:ext cx="2869272" cy="34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80312" y="1175233"/>
            <a:ext cx="1008112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43269" y="1261134"/>
            <a:ext cx="1654766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013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860032" y="0"/>
            <a:ext cx="36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896032" y="1311750"/>
            <a:ext cx="180000" cy="25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40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3076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06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181632"/>
            <a:ext cx="601216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131840" y="757696"/>
            <a:ext cx="601216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146470" y="1131590"/>
            <a:ext cx="3059832" cy="4011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8877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1510"/>
            <a:ext cx="6444208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622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223854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2086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2137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939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3291830"/>
            <a:ext cx="87484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3867894"/>
            <a:ext cx="87484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339502"/>
            <a:ext cx="3312128" cy="2808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95936" y="339502"/>
            <a:ext cx="468052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9593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61619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23645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426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310690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72242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14830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3311860" y="737642"/>
            <a:ext cx="2520280" cy="2520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51" y="1139211"/>
            <a:ext cx="819298" cy="18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116108" y="843558"/>
            <a:ext cx="4896544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6108" y="0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116108" y="4948014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16108" y="3049518"/>
            <a:ext cx="489654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16108" y="3625582"/>
            <a:ext cx="489654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985" y="1156325"/>
            <a:ext cx="816788" cy="18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4974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116108" y="843558"/>
            <a:ext cx="4896544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6108" y="0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116108" y="4948014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16108" y="3049518"/>
            <a:ext cx="489654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16108" y="3625582"/>
            <a:ext cx="489654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985" y="1156325"/>
            <a:ext cx="816788" cy="18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95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" y="938231"/>
            <a:ext cx="1584176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9484" y="938231"/>
            <a:ext cx="792088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5" y="2931790"/>
            <a:ext cx="945499" cy="20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99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399842"/>
            <a:ext cx="9144000" cy="174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4043561" y="2859782"/>
            <a:ext cx="1080120" cy="108012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57" y="3010192"/>
            <a:ext cx="351128" cy="7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6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6085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5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70" r:id="rId3"/>
    <p:sldLayoutId id="2147483652" r:id="rId4"/>
    <p:sldLayoutId id="2147483671" r:id="rId5"/>
    <p:sldLayoutId id="2147483655" r:id="rId6"/>
    <p:sldLayoutId id="2147483662" r:id="rId7"/>
    <p:sldLayoutId id="2147483663" r:id="rId8"/>
    <p:sldLayoutId id="2147483665" r:id="rId9"/>
    <p:sldLayoutId id="2147483666" r:id="rId10"/>
    <p:sldLayoutId id="2147483667" r:id="rId11"/>
    <p:sldLayoutId id="2147483664" r:id="rId12"/>
    <p:sldLayoutId id="2147483668" r:id="rId13"/>
    <p:sldLayoutId id="2147483669" r:id="rId14"/>
    <p:sldLayoutId id="2147483673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Estructura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3A8123-FCE5-4F60-9E75-C61A0AD3B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3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28"/>
    </mc:Choice>
    <mc:Fallback>
      <p:transition spd="slow" advTm="5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</a:t>
            </a:r>
            <a:endParaRPr lang="ko-KR" alt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19917947">
            <a:off x="588228" y="372125"/>
            <a:ext cx="774717" cy="1319790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272813" y="1688774"/>
            <a:ext cx="50313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estructura de un ensayo cumple un rol tanto formal (cómo se ve y cómo lo dice), como de contenido (lo           que dice), produciendo coherencia y cohesión del         escrito.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función de la estructura es de organizar la escritura  según patrones conocidos: la gramática y el orden de    las partes del texto según el patrón </a:t>
            </a: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principio, medio y  fin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Tal como un fractal, este patrón se repite en           múltiples niveles. Estos son:</a:t>
            </a: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C47EBA-C583-4143-B7A1-806C9C133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9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602"/>
    </mc:Choice>
    <mc:Fallback>
      <p:transition spd="slow" advTm="38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Oración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F824F3-E650-4A85-BC95-719FFECC8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7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"/>
    </mc:Choice>
    <mc:Fallback>
      <p:transition spd="slow" advTm="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</a:t>
            </a:r>
          </a:p>
          <a:p>
            <a:pPr marL="0" indent="0" algn="r">
              <a:buNone/>
            </a:pPr>
            <a:r>
              <a:rPr lang="es-CL" altLang="ko-KR" sz="20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Oración</a:t>
            </a: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19917947">
            <a:off x="588228" y="372125"/>
            <a:ext cx="774717" cy="1319790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272813" y="1688774"/>
            <a:ext cx="50313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Oración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Comienza con una mayúscula en su inicio, desarrolla    una idea completa y termina con un punto (seguido o   final);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Contiene un verbo nominal o funcional que moviliza la acción y existe un sujeto que lleva a cabo la acción;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Junto con otras oraciones forma una cadena de sentido que también forma una unidad mayor: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párrafo.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49DCB7-1970-46E6-B973-D4DFC352B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352"/>
    </mc:Choice>
    <mc:Fallback>
      <p:transition spd="slow" advTm="32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Párrafo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D13D98-85D5-4F5E-96E8-400695528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9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"/>
    </mc:Choice>
    <mc:Fallback>
      <p:transition spd="slow" advTm="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</a:t>
            </a:r>
          </a:p>
          <a:p>
            <a:pPr marL="0" indent="0" algn="r">
              <a:buNone/>
            </a:pPr>
            <a:r>
              <a:rPr lang="es-CL" altLang="ko-KR" sz="20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Párrafo</a:t>
            </a:r>
            <a:endParaRPr lang="ko-KR" altLang="en-US" sz="2000" b="1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19917947">
            <a:off x="591189" y="371385"/>
            <a:ext cx="774717" cy="1332392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272813" y="1688774"/>
            <a:ext cx="50313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Párrafo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 en un conjunto de oraciones (al menos dos)  que se organizar para expresar una idea principal;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Comienza con una oración tópica que resume la idea  principal del párrafo;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medio desarrolla la idea en base a evidencia,       argumentos y datos;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68577C-D0B9-4507-9DC4-5E261AFBA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8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29"/>
    </mc:Choice>
    <mc:Fallback>
      <p:transition spd="slow" advTm="17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15516" y="177378"/>
            <a:ext cx="8712968" cy="4788744"/>
          </a:xfrm>
          <a:prstGeom prst="frame">
            <a:avLst>
              <a:gd name="adj1" fmla="val 8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2033" y="0"/>
            <a:ext cx="2115966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6547071" y="771302"/>
            <a:ext cx="2017021" cy="14404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Estructura </a:t>
            </a:r>
            <a:r>
              <a:rPr lang="es-CL" altLang="ko-KR" sz="2000" b="1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Párrafo</a:t>
            </a:r>
            <a:endParaRPr lang="ko-KR" altLang="en-US" sz="2000" b="1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3" name="Group 13318">
            <a:extLst>
              <a:ext uri="{FF2B5EF4-FFF2-40B4-BE49-F238E27FC236}">
                <a16:creationId xmlns:a16="http://schemas.microsoft.com/office/drawing/2014/main" id="{6FA50633-6937-440C-A6E4-8E1E725B0557}"/>
              </a:ext>
            </a:extLst>
          </p:cNvPr>
          <p:cNvGrpSpPr/>
          <p:nvPr/>
        </p:nvGrpSpPr>
        <p:grpSpPr>
          <a:xfrm rot="19917947">
            <a:off x="591189" y="371385"/>
            <a:ext cx="774717" cy="1332392"/>
            <a:chOff x="1359132" y="345882"/>
            <a:chExt cx="1966239" cy="4200564"/>
          </a:xfrm>
        </p:grpSpPr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D6B5CC09-38E5-4543-90FC-92F3B346045B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33" name="Rectangle 8">
                <a:extLst>
                  <a:ext uri="{FF2B5EF4-FFF2-40B4-BE49-F238E27FC236}">
                    <a16:creationId xmlns:a16="http://schemas.microsoft.com/office/drawing/2014/main" id="{85C6AF63-5B68-483B-B370-BF9E67D2C646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8">
                <a:extLst>
                  <a:ext uri="{FF2B5EF4-FFF2-40B4-BE49-F238E27FC236}">
                    <a16:creationId xmlns:a16="http://schemas.microsoft.com/office/drawing/2014/main" id="{C0EEEBFC-9398-4920-91F8-8E6B01780BB8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ectangle 8">
                <a:extLst>
                  <a:ext uri="{FF2B5EF4-FFF2-40B4-BE49-F238E27FC236}">
                    <a16:creationId xmlns:a16="http://schemas.microsoft.com/office/drawing/2014/main" id="{CC9DB3D8-8179-415D-975C-959B460DC9DE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Rectangle 2">
                <a:extLst>
                  <a:ext uri="{FF2B5EF4-FFF2-40B4-BE49-F238E27FC236}">
                    <a16:creationId xmlns:a16="http://schemas.microsoft.com/office/drawing/2014/main" id="{39B708E1-9189-47FA-A157-D053BA2AA255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1AF4493A-A9B1-45D2-A825-06CD9CA0DF8A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4AA431E5-EFDB-4DAC-9AF3-663AB739AFC9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Isosceles Triangle 4">
                <a:extLst>
                  <a:ext uri="{FF2B5EF4-FFF2-40B4-BE49-F238E27FC236}">
                    <a16:creationId xmlns:a16="http://schemas.microsoft.com/office/drawing/2014/main" id="{E1B71BA8-B0E1-42C7-ABA0-404A7494D0B3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C3D302A2-4632-4563-B820-B9AFE68AA955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>
                <a:extLst>
                  <a:ext uri="{FF2B5EF4-FFF2-40B4-BE49-F238E27FC236}">
                    <a16:creationId xmlns:a16="http://schemas.microsoft.com/office/drawing/2014/main" id="{2A9FEAAE-5406-4243-8B3E-8158A5104E5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rapezoid 24">
                <a:extLst>
                  <a:ext uri="{FF2B5EF4-FFF2-40B4-BE49-F238E27FC236}">
                    <a16:creationId xmlns:a16="http://schemas.microsoft.com/office/drawing/2014/main" id="{5E0250CC-43C5-4BFE-9F6E-E224C2E358AC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ounded Rectangle 18">
                <a:extLst>
                  <a:ext uri="{FF2B5EF4-FFF2-40B4-BE49-F238E27FC236}">
                    <a16:creationId xmlns:a16="http://schemas.microsoft.com/office/drawing/2014/main" id="{58EC44FC-9ECA-494A-B4A0-6AEB6A0DEF65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19">
                <a:extLst>
                  <a:ext uri="{FF2B5EF4-FFF2-40B4-BE49-F238E27FC236}">
                    <a16:creationId xmlns:a16="http://schemas.microsoft.com/office/drawing/2014/main" id="{596EF08C-7F93-42A3-AC77-3C5A2EF000B8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106B22B0-BAE2-42E9-B448-61373DDB9EEE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ounded Rectangle 21">
                <a:extLst>
                  <a:ext uri="{FF2B5EF4-FFF2-40B4-BE49-F238E27FC236}">
                    <a16:creationId xmlns:a16="http://schemas.microsoft.com/office/drawing/2014/main" id="{F4A508F5-9222-425B-B618-A6C6DFD07D57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ounded Rectangle 22">
                <a:extLst>
                  <a:ext uri="{FF2B5EF4-FFF2-40B4-BE49-F238E27FC236}">
                    <a16:creationId xmlns:a16="http://schemas.microsoft.com/office/drawing/2014/main" id="{B2B723EC-9487-4E5B-A985-3E7CBA70FC61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5">
                <a:extLst>
                  <a:ext uri="{FF2B5EF4-FFF2-40B4-BE49-F238E27FC236}">
                    <a16:creationId xmlns:a16="http://schemas.microsoft.com/office/drawing/2014/main" id="{AB10BD96-4675-4867-B3BB-E062E016593D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Rounded Rectangle 27">
                <a:extLst>
                  <a:ext uri="{FF2B5EF4-FFF2-40B4-BE49-F238E27FC236}">
                    <a16:creationId xmlns:a16="http://schemas.microsoft.com/office/drawing/2014/main" id="{9DCBABB0-38BF-4A30-8967-808D8D54D563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28">
                <a:extLst>
                  <a:ext uri="{FF2B5EF4-FFF2-40B4-BE49-F238E27FC236}">
                    <a16:creationId xmlns:a16="http://schemas.microsoft.com/office/drawing/2014/main" id="{76FE8680-C18B-446E-BBDB-BC642611E54C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ounded Rectangle 29">
                <a:extLst>
                  <a:ext uri="{FF2B5EF4-FFF2-40B4-BE49-F238E27FC236}">
                    <a16:creationId xmlns:a16="http://schemas.microsoft.com/office/drawing/2014/main" id="{E396E09A-DBF4-4DFA-992C-4EF67C4C85D4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51F3AF9D-72CE-498D-AF61-077760E574EB}"/>
              </a:ext>
            </a:extLst>
          </p:cNvPr>
          <p:cNvSpPr txBox="1"/>
          <p:nvPr/>
        </p:nvSpPr>
        <p:spPr>
          <a:xfrm>
            <a:off x="1272813" y="1688774"/>
            <a:ext cx="50313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Párrafo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4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al final termina el párrafo concluyendo la idea o enlazándola con lo que sigue en el próximo párrafo (esquema hamburguesa).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4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grupo de párrafos que están organizados en            función de una idea superior se conoce como una                   subsección.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39B479-1E15-461B-B23A-89EF572C4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1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15"/>
    </mc:Choice>
    <mc:Fallback>
      <p:transition spd="slow" advTm="13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DB8BF13-B18F-4BAF-BBA7-F16AE962C0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L" dirty="0"/>
              <a:t>¡GRACIAS!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66C5B-B354-435A-B402-7E3A394EC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8E7F05-DA5E-4479-A46F-A2C91F7B6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1"/>
    </mc:Choice>
    <mc:Fallback>
      <p:transition spd="slow" advTm="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251</Words>
  <Application>Microsoft Office PowerPoint</Application>
  <PresentationFormat>Presentación en pantalla (16:9)</PresentationFormat>
  <Paragraphs>23</Paragraphs>
  <Slides>8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Wingdings</vt:lpstr>
      <vt:lpstr>Cover and End Slide Master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Soledad Falabella</cp:lastModifiedBy>
  <cp:revision>85</cp:revision>
  <dcterms:created xsi:type="dcterms:W3CDTF">2016-12-05T23:26:54Z</dcterms:created>
  <dcterms:modified xsi:type="dcterms:W3CDTF">2021-09-20T22:00:30Z</dcterms:modified>
</cp:coreProperties>
</file>