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5305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75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577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4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3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79500"/>
            <a:ext cx="10026650" cy="468947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17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7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8/9/23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9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8/9/23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21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Zj97uGQ37I" TargetMode="External"/><Relationship Id="rId2" Type="http://schemas.openxmlformats.org/officeDocument/2006/relationships/hyperlink" Target="https://youtu.be/gXuPEz_sK_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011B0B3-5679-4759-90B8-3B908C4CB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2F60ADA-4ED2-54B8-5291-DD8C261078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5851" y="1089025"/>
            <a:ext cx="4451349" cy="15329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L" sz="2200"/>
              <a:t>Desarrollo de habilidades lingüísticas en el contexto de la Neurodiversidad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82813-B5BD-669A-E29B-A9467BD68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850" y="4248000"/>
            <a:ext cx="4451349" cy="1520975"/>
          </a:xfrm>
        </p:spPr>
        <p:txBody>
          <a:bodyPr>
            <a:normAutofit/>
          </a:bodyPr>
          <a:lstStyle/>
          <a:p>
            <a:r>
              <a:rPr lang="es-CL" dirty="0"/>
              <a:t>Profesor Felipe Clavo E.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9E013D9-9421-47E7-9080-30F6E544B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00275" y="2840038"/>
            <a:ext cx="2216150" cy="1177924"/>
            <a:chOff x="4987925" y="2840038"/>
            <a:chExt cx="2216150" cy="11779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109F7CF-3139-48B9-AF7B-9BD2941A8D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5A838F8-C7B5-4988-81A9-B02E6C8F9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50208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5B86A1A-402F-4AE2-B5E6-B8A5FB16CD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469335" y="2992877"/>
              <a:ext cx="972458" cy="9195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4A0542D-9B1C-46B1-82B5-54470B69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14944" y="3117662"/>
              <a:ext cx="1009280" cy="464739"/>
              <a:chOff x="4432859" y="3200647"/>
              <a:chExt cx="1009280" cy="464739"/>
            </a:xfrm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F3AFD408-F48C-4C50-8D5E-5DD627179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 flipH="1" flipV="1">
                <a:off x="4977400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C45F007-BD45-43C0-8579-5601F9CA7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5400000" flipV="1">
                <a:off x="4432859" y="3200647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7131E1B-CE62-4AB1-A2D9-02E823C9B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679979" y="2915338"/>
              <a:ext cx="1080000" cy="1080000"/>
              <a:chOff x="4497894" y="2998323"/>
              <a:chExt cx="1080000" cy="1080000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745E8D88-C0BB-4D1C-B240-D441BBA6F7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3500000">
                <a:off x="4805524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AAB960BE-12F5-4ADA-AA9E-0EC54256411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7E9BB9F7-7101-4BF3-9191-5893E4C582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D0710A9C-48A5-404F-9EC4-D486FCDFDAB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8100000" flipH="1">
                <a:off x="4542572" y="2998323"/>
                <a:ext cx="464739" cy="1080000"/>
                <a:chOff x="4511184" y="2470620"/>
                <a:chExt cx="464739" cy="1080000"/>
              </a:xfrm>
            </p:grpSpPr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5111EC00-4B3D-478C-AD25-F35644013E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2700000" flipH="1" flipV="1">
                  <a:off x="4511184" y="2990814"/>
                  <a:ext cx="464739" cy="464739"/>
                </a:xfrm>
                <a:custGeom>
                  <a:avLst/>
                  <a:gdLst>
                    <a:gd name="connsiteX0" fmla="*/ 464132 w 464739"/>
                    <a:gd name="connsiteY0" fmla="*/ 463881 h 464739"/>
                    <a:gd name="connsiteX1" fmla="*/ 463891 w 464739"/>
                    <a:gd name="connsiteY1" fmla="*/ 463892 h 464739"/>
                    <a:gd name="connsiteX2" fmla="*/ 463880 w 464739"/>
                    <a:gd name="connsiteY2" fmla="*/ 464132 h 464739"/>
                    <a:gd name="connsiteX3" fmla="*/ 463651 w 464739"/>
                    <a:gd name="connsiteY3" fmla="*/ 463904 h 464739"/>
                    <a:gd name="connsiteX4" fmla="*/ 446142 w 464739"/>
                    <a:gd name="connsiteY4" fmla="*/ 464739 h 464739"/>
                    <a:gd name="connsiteX5" fmla="*/ 130673 w 464739"/>
                    <a:gd name="connsiteY5" fmla="*/ 334067 h 464739"/>
                    <a:gd name="connsiteX6" fmla="*/ 0 w 464739"/>
                    <a:gd name="connsiteY6" fmla="*/ 18597 h 464739"/>
                    <a:gd name="connsiteX7" fmla="*/ 836 w 464739"/>
                    <a:gd name="connsiteY7" fmla="*/ 1089 h 464739"/>
                    <a:gd name="connsiteX8" fmla="*/ 607 w 464739"/>
                    <a:gd name="connsiteY8" fmla="*/ 859 h 464739"/>
                    <a:gd name="connsiteX9" fmla="*/ 848 w 464739"/>
                    <a:gd name="connsiteY9" fmla="*/ 848 h 464739"/>
                    <a:gd name="connsiteX10" fmla="*/ 859 w 464739"/>
                    <a:gd name="connsiteY10" fmla="*/ 607 h 464739"/>
                    <a:gd name="connsiteX11" fmla="*/ 1089 w 464739"/>
                    <a:gd name="connsiteY11" fmla="*/ 836 h 464739"/>
                    <a:gd name="connsiteX12" fmla="*/ 18597 w 464739"/>
                    <a:gd name="connsiteY12" fmla="*/ 0 h 464739"/>
                    <a:gd name="connsiteX13" fmla="*/ 334067 w 464739"/>
                    <a:gd name="connsiteY13" fmla="*/ 130672 h 464739"/>
                    <a:gd name="connsiteX14" fmla="*/ 464739 w 464739"/>
                    <a:gd name="connsiteY14" fmla="*/ 446142 h 464739"/>
                    <a:gd name="connsiteX15" fmla="*/ 463903 w 464739"/>
                    <a:gd name="connsiteY15" fmla="*/ 463652 h 4647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464739" h="464739">
                      <a:moveTo>
                        <a:pt x="464132" y="463881"/>
                      </a:moveTo>
                      <a:lnTo>
                        <a:pt x="463891" y="463892"/>
                      </a:lnTo>
                      <a:lnTo>
                        <a:pt x="463880" y="464132"/>
                      </a:lnTo>
                      <a:lnTo>
                        <a:pt x="463651" y="463904"/>
                      </a:lnTo>
                      <a:lnTo>
                        <a:pt x="446142" y="464739"/>
                      </a:lnTo>
                      <a:cubicBezTo>
                        <a:pt x="331965" y="464739"/>
                        <a:pt x="217787" y="421182"/>
                        <a:pt x="130673" y="334067"/>
                      </a:cubicBezTo>
                      <a:cubicBezTo>
                        <a:pt x="43558" y="246953"/>
                        <a:pt x="1" y="132775"/>
                        <a:pt x="0" y="18597"/>
                      </a:cubicBezTo>
                      <a:lnTo>
                        <a:pt x="836" y="1089"/>
                      </a:lnTo>
                      <a:lnTo>
                        <a:pt x="607" y="859"/>
                      </a:lnTo>
                      <a:lnTo>
                        <a:pt x="848" y="848"/>
                      </a:lnTo>
                      <a:lnTo>
                        <a:pt x="859" y="607"/>
                      </a:lnTo>
                      <a:lnTo>
                        <a:pt x="1089" y="836"/>
                      </a:lnTo>
                      <a:lnTo>
                        <a:pt x="18597" y="0"/>
                      </a:lnTo>
                      <a:cubicBezTo>
                        <a:pt x="132775" y="0"/>
                        <a:pt x="246952" y="43557"/>
                        <a:pt x="334067" y="130672"/>
                      </a:cubicBezTo>
                      <a:cubicBezTo>
                        <a:pt x="421182" y="217787"/>
                        <a:pt x="464739" y="331964"/>
                        <a:pt x="464739" y="446142"/>
                      </a:cubicBezTo>
                      <a:lnTo>
                        <a:pt x="463903" y="463652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50412DA-ED08-4AFA-AED3-DFB42655D4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V="1">
                  <a:off x="4742369" y="2470620"/>
                  <a:ext cx="0" cy="108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8036B80B-269D-4F02-9EF9-A6A4E917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54794" y="0"/>
            <a:ext cx="5537206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alpha val="20000"/>
                </a:schemeClr>
              </a:solidFill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EC743A1A-CBCD-FA8B-23B4-1EB75DF0E8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644" b="1086"/>
          <a:stretch/>
        </p:blipFill>
        <p:spPr>
          <a:xfrm>
            <a:off x="7198864" y="2176860"/>
            <a:ext cx="4452148" cy="2504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4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727D65-D73A-E1CA-F7FC-7A1E2AD76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algn="ctr"/>
            <a:r>
              <a:rPr lang="es-CL" dirty="0"/>
              <a:t>Algunos datos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49C2D8-6A57-A9EB-287C-5E7277615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sz="1800" dirty="0">
                <a:latin typeface="Tahoma" panose="020B0604030504040204" pitchFamily="34" charset="0"/>
              </a:rPr>
              <a:t>L</a:t>
            </a:r>
            <a:r>
              <a:rPr lang="es-CL" sz="1800" dirty="0">
                <a:effectLst/>
                <a:latin typeface="Tahoma" panose="020B0604030504040204" pitchFamily="34" charset="0"/>
              </a:rPr>
              <a:t>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población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que se encuentra en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condición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discapacidad es diversa y, por lo tanto, la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implementación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las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políticas</a:t>
            </a:r>
            <a:r>
              <a:rPr lang="es-CL" sz="1800" dirty="0">
                <a:effectLst/>
                <a:latin typeface="Tahoma" panose="020B0604030504040204" pitchFamily="34" charset="0"/>
              </a:rPr>
              <a:t> educativas requiere de una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visión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interdisciplinar y de conocimientos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específicos</a:t>
            </a:r>
            <a:r>
              <a:rPr lang="es-CL" sz="1800" dirty="0">
                <a:effectLst/>
                <a:latin typeface="Tahoma" panose="020B0604030504040204" pitchFamily="34" charset="0"/>
              </a:rPr>
              <a:t> relacionados con cada una de las condiciones que se busca incluir en el trabajo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didáctico</a:t>
            </a:r>
            <a:r>
              <a:rPr lang="es-CL" sz="1800" dirty="0">
                <a:effectLst/>
                <a:latin typeface="Tahoma" panose="020B0604030504040204" pitchFamily="34" charset="0"/>
              </a:rPr>
              <a:t> dentro de la sala de clases. </a:t>
            </a:r>
          </a:p>
          <a:p>
            <a:endParaRPr lang="es-CL" sz="1800" dirty="0">
              <a:latin typeface="Tahoma" panose="020B0604030504040204" pitchFamily="34" charset="0"/>
            </a:endParaRPr>
          </a:p>
          <a:p>
            <a:r>
              <a:rPr lang="es-CL" sz="1800" dirty="0">
                <a:effectLst/>
                <a:latin typeface="Tahoma" panose="020B0604030504040204" pitchFamily="34" charset="0"/>
              </a:rPr>
              <a:t>Al respecto, 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través</a:t>
            </a:r>
            <a:r>
              <a:rPr lang="es-CL" sz="1800" dirty="0">
                <a:effectLst/>
                <a:latin typeface="Tahoma" panose="020B0604030504040204" pitchFamily="34" charset="0"/>
              </a:rPr>
              <a:t> del Estudio Nacional de la Discapacidad del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año</a:t>
            </a:r>
            <a:r>
              <a:rPr lang="es-CL" sz="1800" dirty="0">
                <a:effectLst/>
                <a:latin typeface="Tahoma" panose="020B0604030504040204" pitchFamily="34" charset="0"/>
              </a:rPr>
              <a:t> 2015 del Ministerio de Desarrollo Social (MIDESO, 2015), se puede evidenciar que el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número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niños</a:t>
            </a:r>
            <a:r>
              <a:rPr lang="es-CL" sz="1800" dirty="0">
                <a:effectLst/>
                <a:latin typeface="Tahoma" panose="020B0604030504040204" pitchFamily="34" charset="0"/>
              </a:rPr>
              <a:t>,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niñas</a:t>
            </a:r>
            <a:r>
              <a:rPr lang="es-CL" sz="1800" dirty="0">
                <a:effectLst/>
                <a:latin typeface="Tahoma" panose="020B0604030504040204" pitchFamily="34" charset="0"/>
              </a:rPr>
              <a:t> y adolescentes (NNA) que se encuentran en esta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condición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en Chile es alto: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s-CL" sz="1800" dirty="0">
                <a:effectLst/>
                <a:latin typeface="Tahoma" panose="020B0604030504040204" pitchFamily="34" charset="0"/>
              </a:rPr>
              <a:t>	5,8% de la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población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NNA (229.904 personas) 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s-CL" sz="1800" dirty="0">
                <a:effectLst/>
                <a:latin typeface="Tahoma" panose="020B0604030504040204" pitchFamily="34" charset="0"/>
              </a:rPr>
              <a:t>el 96% de este grupo asiste a un establecimiento educacional, </a:t>
            </a:r>
            <a:endParaRPr lang="es-CL" sz="1400" dirty="0"/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s-CL" sz="1800" dirty="0" err="1">
                <a:effectLst/>
                <a:latin typeface="Tahoma" panose="020B0604030504040204" pitchFamily="34" charset="0"/>
              </a:rPr>
              <a:t>Educación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Parvularia</a:t>
            </a:r>
            <a:r>
              <a:rPr lang="es-CL" sz="1800" dirty="0">
                <a:effectLst/>
                <a:latin typeface="Tahoma" panose="020B0604030504040204" pitchFamily="34" charset="0"/>
              </a:rPr>
              <a:t> (15,5%),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Educación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Básica</a:t>
            </a:r>
            <a:r>
              <a:rPr lang="es-CL" sz="1800" dirty="0">
                <a:effectLst/>
                <a:latin typeface="Tahoma" panose="020B0604030504040204" pitchFamily="34" charset="0"/>
              </a:rPr>
              <a:t> (60,7%) y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Educación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Media (12,0%), por sobre los de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Educación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Especial (11,8%). </a:t>
            </a:r>
            <a:endParaRPr lang="es-CL" sz="1400" dirty="0"/>
          </a:p>
          <a:p>
            <a:pPr lvl="1"/>
            <a:endParaRPr lang="es-CL" sz="1600" dirty="0"/>
          </a:p>
          <a:p>
            <a:endParaRPr lang="es-CL" sz="1800" dirty="0">
              <a:latin typeface="Tahoma" panose="020B0604030504040204" pitchFamily="34" charset="0"/>
            </a:endParaRP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6938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5D25DE-B3B5-677F-C30B-8ABDF4C7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Algunos datos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3DBA3DE-C4F1-860A-71DD-A1FD3309E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403" y="1666875"/>
            <a:ext cx="11133629" cy="358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421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BE797B-A5ED-7636-B061-985E580BB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Situación educativa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09DBF3-A17B-25BE-8B59-170D506BB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1800" dirty="0">
                <a:latin typeface="Tahoma" panose="020B0604030504040204" pitchFamily="34" charset="0"/>
              </a:rPr>
              <a:t>A</a:t>
            </a:r>
            <a:r>
              <a:rPr lang="es-CL" sz="1800" dirty="0">
                <a:effectLst/>
                <a:latin typeface="Tahoma" panose="020B0604030504040204" pitchFamily="34" charset="0"/>
              </a:rPr>
              <a:t>l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término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la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Enseñanza</a:t>
            </a:r>
            <a:r>
              <a:rPr lang="es-CL" sz="1800" dirty="0">
                <a:effectLst/>
                <a:latin typeface="Tahoma" panose="020B0604030504040204" pitchFamily="34" charset="0"/>
              </a:rPr>
              <a:t>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Básica</a:t>
            </a:r>
            <a:r>
              <a:rPr lang="es-CL" sz="1800" dirty="0">
                <a:effectLst/>
                <a:latin typeface="Tahoma" panose="020B0604030504040204" pitchFamily="34" charset="0"/>
              </a:rPr>
              <a:t> muchos(as) estudiantes en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condición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discapacidad deben ingresar a la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Educación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Especial, dado que no han alcanzado las habilidades de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comprensión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textos que se requiere para ingresar a la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Educación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Media (Miranda, 2016),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incumpliéndose</a:t>
            </a:r>
            <a:r>
              <a:rPr lang="es-CL" sz="1800" dirty="0">
                <a:effectLst/>
                <a:latin typeface="Tahoma" panose="020B0604030504040204" pitchFamily="34" charset="0"/>
              </a:rPr>
              <a:t>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asi</a:t>
            </a:r>
            <a:r>
              <a:rPr lang="es-CL" sz="1800" dirty="0">
                <a:effectLst/>
                <a:latin typeface="Tahoma" panose="020B0604030504040204" pitchFamily="34" charset="0"/>
              </a:rPr>
              <a:t>́ lo dispuesto en el Decreto 83, respecto de proporcionar los apoyos necesarios para el desarrollo de cada persona. </a:t>
            </a:r>
            <a:endParaRPr lang="es-CL" dirty="0"/>
          </a:p>
          <a:p>
            <a:r>
              <a:rPr lang="es-CL" sz="1800" dirty="0">
                <a:effectLst/>
                <a:latin typeface="Tahoma" panose="020B0604030504040204" pitchFamily="34" charset="0"/>
              </a:rPr>
              <a:t>En la misma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línea</a:t>
            </a:r>
            <a:r>
              <a:rPr lang="es-CL" sz="1800" dirty="0">
                <a:effectLst/>
                <a:latin typeface="Tahoma" panose="020B0604030504040204" pitchFamily="34" charset="0"/>
              </a:rPr>
              <a:t>, Ramos (2004)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señala</a:t>
            </a:r>
            <a:r>
              <a:rPr lang="es-CL" sz="1800" dirty="0">
                <a:effectLst/>
                <a:latin typeface="Tahoma" panose="020B0604030504040204" pitchFamily="34" charset="0"/>
              </a:rPr>
              <a:t> que existen alumnos con DI leve (OMS, 2000) que, al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término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la escolaridad obligatoria, consiguen niveles de eficacia lectora bastante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próximos</a:t>
            </a:r>
            <a:r>
              <a:rPr lang="es-CL" sz="1800" dirty="0">
                <a:effectLst/>
                <a:latin typeface="Tahoma" panose="020B0604030504040204" pitchFamily="34" charset="0"/>
              </a:rPr>
              <a:t> a los de sus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compañeros</a:t>
            </a:r>
            <a:r>
              <a:rPr lang="es-CL" sz="1800" dirty="0">
                <a:effectLst/>
                <a:latin typeface="Tahoma" panose="020B0604030504040204" pitchFamily="34" charset="0"/>
              </a:rPr>
              <a:t> con desarrollo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típico</a:t>
            </a:r>
            <a:r>
              <a:rPr lang="es-CL" sz="1800" dirty="0">
                <a:effectLst/>
                <a:latin typeface="Tahoma" panose="020B0604030504040204" pitchFamily="34" charset="0"/>
              </a:rPr>
              <a:t>, mientras que otros no consiguen superar la fase de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decodificación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de palabras sencillas, e incluso, hay alumnos con esta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condición</a:t>
            </a:r>
            <a:r>
              <a:rPr lang="es-CL" sz="1800" dirty="0">
                <a:effectLst/>
                <a:latin typeface="Tahoma" panose="020B0604030504040204" pitchFamily="34" charset="0"/>
              </a:rPr>
              <a:t> para los que no se plantean objetivos de lectura en su </a:t>
            </a:r>
            <a:r>
              <a:rPr lang="es-CL" sz="1800" dirty="0" err="1">
                <a:effectLst/>
                <a:latin typeface="Tahoma" panose="020B0604030504040204" pitchFamily="34" charset="0"/>
              </a:rPr>
              <a:t>currículo</a:t>
            </a:r>
            <a:r>
              <a:rPr lang="es-CL" sz="1800" dirty="0">
                <a:effectLst/>
                <a:latin typeface="Tahoma" panose="020B0604030504040204" pitchFamily="34" charset="0"/>
              </a:rPr>
              <a:t> adaptado. 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6933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BCF36-AEEB-E53D-064F-DA340C7C4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433388"/>
            <a:ext cx="10026650" cy="655637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Veamos el siguiente video y reflexionemos acerca de la inclusión educativa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E46E0D-30FB-3EF5-CAC0-1F2663435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https://youtu.be/gXuPEz_sK_c</a:t>
            </a:r>
            <a:endParaRPr lang="es-CL" dirty="0"/>
          </a:p>
          <a:p>
            <a:endParaRPr lang="es-CL" dirty="0"/>
          </a:p>
          <a:p>
            <a:r>
              <a:rPr lang="es-CL" dirty="0">
                <a:hlinkClick r:id="rId3"/>
              </a:rPr>
              <a:t>https://www.youtube.com/watch?v=WZj97uGQ37I</a:t>
            </a:r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8EA81C-96FC-48F6-6B0D-E9581E6DF0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44975" y="1807261"/>
            <a:ext cx="3961714" cy="3961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601339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Leaf">
      <a:dk1>
        <a:sysClr val="windowText" lastClr="000000"/>
      </a:dk1>
      <a:lt1>
        <a:sysClr val="window" lastClr="FFFFFF"/>
      </a:lt1>
      <a:dk2>
        <a:srgbClr val="732124"/>
      </a:dk2>
      <a:lt2>
        <a:srgbClr val="F0EDE5"/>
      </a:lt2>
      <a:accent1>
        <a:srgbClr val="D34817"/>
      </a:accent1>
      <a:accent2>
        <a:srgbClr val="A68D65"/>
      </a:accent2>
      <a:accent3>
        <a:srgbClr val="728377"/>
      </a:accent3>
      <a:accent4>
        <a:srgbClr val="B4797B"/>
      </a:accent4>
      <a:accent5>
        <a:srgbClr val="CE8439"/>
      </a:accent5>
      <a:accent6>
        <a:srgbClr val="CF3A2A"/>
      </a:accent6>
      <a:hlink>
        <a:srgbClr val="D06853"/>
      </a:hlink>
      <a:folHlink>
        <a:srgbClr val="B67779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360</Words>
  <Application>Microsoft Macintosh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Avenir Next LT Pro Light</vt:lpstr>
      <vt:lpstr>Rockwell Nova Light</vt:lpstr>
      <vt:lpstr>Tahoma</vt:lpstr>
      <vt:lpstr>Wingdings</vt:lpstr>
      <vt:lpstr>LeafVTI</vt:lpstr>
      <vt:lpstr>Desarrollo de habilidades lingüísticas en el contexto de la Neurodiversidad</vt:lpstr>
      <vt:lpstr>Algunos datos</vt:lpstr>
      <vt:lpstr>Algunos datos</vt:lpstr>
      <vt:lpstr>Situación educativa</vt:lpstr>
      <vt:lpstr>Veamos el siguiente video y reflexionemos acerca de la inclusión educativa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 habilidades lingüísticas en el contexto de la Neurodiversidad</dc:title>
  <dc:creator>Felipe Andrés Clavo Espinoza (felipe.clavo)</dc:creator>
  <cp:lastModifiedBy>Felipe Andrés Clavo Espinoza (felipe.clavo)</cp:lastModifiedBy>
  <cp:revision>2</cp:revision>
  <dcterms:created xsi:type="dcterms:W3CDTF">2023-08-09T15:47:40Z</dcterms:created>
  <dcterms:modified xsi:type="dcterms:W3CDTF">2023-08-09T16:57:05Z</dcterms:modified>
</cp:coreProperties>
</file>