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8" r:id="rId1"/>
  </p:sldMasterIdLst>
  <p:sldIdLst>
    <p:sldId id="256" r:id="rId2"/>
    <p:sldId id="257" r:id="rId3"/>
    <p:sldId id="272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70" r:id="rId16"/>
    <p:sldId id="269" r:id="rId17"/>
    <p:sldId id="271" r:id="rId18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21"/>
    <p:restoredTop sz="94565"/>
  </p:normalViewPr>
  <p:slideViewPr>
    <p:cSldViewPr snapToGrid="0">
      <p:cViewPr varScale="1">
        <p:scale>
          <a:sx n="105" d="100"/>
          <a:sy n="105" d="100"/>
        </p:scale>
        <p:origin x="608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3">
  <dgm:title val=""/>
  <dgm:desc val=""/>
  <dgm:catLst>
    <dgm:cat type="accent6" pri="11300"/>
  </dgm:catLst>
  <dgm:styleLbl name="node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6">
        <a:shade val="80000"/>
      </a:schemeClr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shade val="80000"/>
      </a:schemeClr>
      <a:schemeClr val="accent6">
        <a:tint val="7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/>
    <dgm:txEffectClrLst/>
  </dgm:styleLbl>
  <dgm:styleLbl name="lnNode1">
    <dgm:fillClrLst>
      <a:schemeClr val="accent6">
        <a:shade val="80000"/>
      </a:schemeClr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9000"/>
      </a:schemeClr>
    </dgm:fillClrLst>
    <dgm:linClrLst meth="repeat">
      <a:schemeClr val="accent6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80000"/>
      </a:schemeClr>
    </dgm:fillClrLst>
    <dgm:linClrLst meth="repeat">
      <a:schemeClr val="accent6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CF062C2-7562-BE45-A480-F3624A307384}" type="doc">
      <dgm:prSet loTypeId="urn:microsoft.com/office/officeart/2005/8/layout/equation1" loCatId="" qsTypeId="urn:microsoft.com/office/officeart/2005/8/quickstyle/3d4" qsCatId="3D" csTypeId="urn:microsoft.com/office/officeart/2005/8/colors/accent6_3" csCatId="accent6" phldr="1"/>
      <dgm:spPr/>
    </dgm:pt>
    <dgm:pt modelId="{D8B1C615-1F44-6F42-90A3-97986A21DC1A}">
      <dgm:prSet phldrT="[Texto]" custT="1"/>
      <dgm:spPr/>
      <dgm:t>
        <a:bodyPr/>
        <a:lstStyle/>
        <a:p>
          <a:r>
            <a:rPr lang="es-CL" sz="1600" b="0" i="0" u="none" dirty="0">
              <a:solidFill>
                <a:schemeClr val="tx1"/>
              </a:solidFill>
            </a:rPr>
            <a:t>Funcionamiento intelectual significativamente inferior al promedio.</a:t>
          </a:r>
          <a:endParaRPr lang="es-MX" sz="1600" dirty="0">
            <a:solidFill>
              <a:schemeClr val="tx1"/>
            </a:solidFill>
          </a:endParaRPr>
        </a:p>
      </dgm:t>
    </dgm:pt>
    <dgm:pt modelId="{6A09F38D-CEFF-CC4A-A1E5-3E4D51B421D9}" type="parTrans" cxnId="{625CFAB0-A83D-994A-9561-DFF54DCD4304}">
      <dgm:prSet/>
      <dgm:spPr/>
      <dgm:t>
        <a:bodyPr/>
        <a:lstStyle/>
        <a:p>
          <a:endParaRPr lang="es-MX"/>
        </a:p>
      </dgm:t>
    </dgm:pt>
    <dgm:pt modelId="{4A0046EE-37EA-AB4E-BE1E-C001ABF18962}" type="sibTrans" cxnId="{625CFAB0-A83D-994A-9561-DFF54DCD4304}">
      <dgm:prSet/>
      <dgm:spPr/>
      <dgm:t>
        <a:bodyPr/>
        <a:lstStyle/>
        <a:p>
          <a:endParaRPr lang="es-MX"/>
        </a:p>
      </dgm:t>
    </dgm:pt>
    <dgm:pt modelId="{247DFB67-8872-FD4C-8AE4-233C9BFA2C72}">
      <dgm:prSet phldrT="[Texto]" custT="1"/>
      <dgm:spPr/>
      <dgm:t>
        <a:bodyPr/>
        <a:lstStyle/>
        <a:p>
          <a:r>
            <a:rPr lang="es-CL" sz="1400" dirty="0">
              <a:solidFill>
                <a:schemeClr val="tx1"/>
              </a:solidFill>
            </a:rPr>
            <a:t>Limitación significativa de la capacidad de comprender y razonar, de aprender y adquirir habilidades nuevas</a:t>
          </a:r>
          <a:r>
            <a:rPr lang="es-CL" sz="1400" dirty="0"/>
            <a:t>.</a:t>
          </a:r>
          <a:endParaRPr lang="es-MX" sz="1400" dirty="0"/>
        </a:p>
      </dgm:t>
    </dgm:pt>
    <dgm:pt modelId="{8DC54AEA-433E-7D49-BBF4-1041E9903A64}" type="parTrans" cxnId="{D37D9CA2-ACA2-4847-AE5A-12983DB3DABE}">
      <dgm:prSet/>
      <dgm:spPr/>
      <dgm:t>
        <a:bodyPr/>
        <a:lstStyle/>
        <a:p>
          <a:endParaRPr lang="es-MX"/>
        </a:p>
      </dgm:t>
    </dgm:pt>
    <dgm:pt modelId="{6D39991B-7D62-2A44-AB3E-DE5D59387520}" type="sibTrans" cxnId="{D37D9CA2-ACA2-4847-AE5A-12983DB3DABE}">
      <dgm:prSet/>
      <dgm:spPr/>
      <dgm:t>
        <a:bodyPr/>
        <a:lstStyle/>
        <a:p>
          <a:endParaRPr lang="es-MX"/>
        </a:p>
      </dgm:t>
    </dgm:pt>
    <dgm:pt modelId="{FD77378F-CB30-CB4E-80A1-112A84052028}">
      <dgm:prSet phldrT="[Texto]" custT="1"/>
      <dgm:spPr/>
      <dgm:t>
        <a:bodyPr/>
        <a:lstStyle/>
        <a:p>
          <a:r>
            <a:rPr lang="es-CL" sz="1200" u="none" dirty="0">
              <a:solidFill>
                <a:schemeClr val="tx1"/>
              </a:solidFill>
            </a:rPr>
            <a:t>Limitaciones en las actividades de la vida diaria, tales como la comunicación, el cuidado personal, la vida doméstica, el uso de los servicios comunitarios, el trabajo, las actividades recreativas y el tiempo libre.</a:t>
          </a:r>
          <a:endParaRPr lang="es-MX" sz="1200" u="none" dirty="0">
            <a:solidFill>
              <a:schemeClr val="tx1"/>
            </a:solidFill>
          </a:endParaRPr>
        </a:p>
      </dgm:t>
    </dgm:pt>
    <dgm:pt modelId="{93E7AB19-BC9E-4D42-9B05-C9F5FA6551E2}" type="parTrans" cxnId="{C7E0F3A9-1336-E545-BF67-75F6072EBFCD}">
      <dgm:prSet/>
      <dgm:spPr/>
      <dgm:t>
        <a:bodyPr/>
        <a:lstStyle/>
        <a:p>
          <a:endParaRPr lang="es-MX"/>
        </a:p>
      </dgm:t>
    </dgm:pt>
    <dgm:pt modelId="{538C538B-1F33-A344-A4A3-062CFF25DD00}" type="sibTrans" cxnId="{C7E0F3A9-1336-E545-BF67-75F6072EBFCD}">
      <dgm:prSet/>
      <dgm:spPr/>
      <dgm:t>
        <a:bodyPr/>
        <a:lstStyle/>
        <a:p>
          <a:endParaRPr lang="es-MX"/>
        </a:p>
      </dgm:t>
    </dgm:pt>
    <dgm:pt modelId="{0E748F12-F62A-024D-8577-C6D9BA0CC45E}" type="pres">
      <dgm:prSet presAssocID="{6CF062C2-7562-BE45-A480-F3624A307384}" presName="linearFlow" presStyleCnt="0">
        <dgm:presLayoutVars>
          <dgm:dir/>
          <dgm:resizeHandles val="exact"/>
        </dgm:presLayoutVars>
      </dgm:prSet>
      <dgm:spPr/>
    </dgm:pt>
    <dgm:pt modelId="{4D996CDE-38EB-6546-AAF9-FC2571895BCF}" type="pres">
      <dgm:prSet presAssocID="{D8B1C615-1F44-6F42-90A3-97986A21DC1A}" presName="node" presStyleLbl="node1" presStyleIdx="0" presStyleCnt="3" custScaleX="114005">
        <dgm:presLayoutVars>
          <dgm:bulletEnabled val="1"/>
        </dgm:presLayoutVars>
      </dgm:prSet>
      <dgm:spPr/>
    </dgm:pt>
    <dgm:pt modelId="{7327F3E7-88F2-4046-B0A2-3C2887D67715}" type="pres">
      <dgm:prSet presAssocID="{4A0046EE-37EA-AB4E-BE1E-C001ABF18962}" presName="spacerL" presStyleCnt="0"/>
      <dgm:spPr/>
    </dgm:pt>
    <dgm:pt modelId="{83AF2E76-4F57-084B-9E58-28362B0FA694}" type="pres">
      <dgm:prSet presAssocID="{4A0046EE-37EA-AB4E-BE1E-C001ABF18962}" presName="sibTrans" presStyleLbl="sibTrans2D1" presStyleIdx="0" presStyleCnt="2"/>
      <dgm:spPr/>
    </dgm:pt>
    <dgm:pt modelId="{8D021517-58D9-A944-8884-9FC3F79ED51F}" type="pres">
      <dgm:prSet presAssocID="{4A0046EE-37EA-AB4E-BE1E-C001ABF18962}" presName="spacerR" presStyleCnt="0"/>
      <dgm:spPr/>
    </dgm:pt>
    <dgm:pt modelId="{B51B0857-CF85-D742-BD4C-E7F157D23B79}" type="pres">
      <dgm:prSet presAssocID="{247DFB67-8872-FD4C-8AE4-233C9BFA2C72}" presName="node" presStyleLbl="node1" presStyleIdx="1" presStyleCnt="3">
        <dgm:presLayoutVars>
          <dgm:bulletEnabled val="1"/>
        </dgm:presLayoutVars>
      </dgm:prSet>
      <dgm:spPr/>
    </dgm:pt>
    <dgm:pt modelId="{89E080AA-51E1-2747-89B7-D429E4007D01}" type="pres">
      <dgm:prSet presAssocID="{6D39991B-7D62-2A44-AB3E-DE5D59387520}" presName="spacerL" presStyleCnt="0"/>
      <dgm:spPr/>
    </dgm:pt>
    <dgm:pt modelId="{0AEBA24A-143A-1C44-8D63-2E9F6EA97607}" type="pres">
      <dgm:prSet presAssocID="{6D39991B-7D62-2A44-AB3E-DE5D59387520}" presName="sibTrans" presStyleLbl="sibTrans2D1" presStyleIdx="1" presStyleCnt="2"/>
      <dgm:spPr>
        <a:prstGeom prst="mathPlus">
          <a:avLst/>
        </a:prstGeom>
      </dgm:spPr>
    </dgm:pt>
    <dgm:pt modelId="{A7CAA6FE-458B-464A-91E4-0A17DC1C6C52}" type="pres">
      <dgm:prSet presAssocID="{6D39991B-7D62-2A44-AB3E-DE5D59387520}" presName="spacerR" presStyleCnt="0"/>
      <dgm:spPr/>
    </dgm:pt>
    <dgm:pt modelId="{57D53409-6A4C-494B-A24F-CF94D48B16AF}" type="pres">
      <dgm:prSet presAssocID="{FD77378F-CB30-CB4E-80A1-112A84052028}" presName="node" presStyleLbl="node1" presStyleIdx="2" presStyleCnt="3" custScaleX="114778" custScaleY="118036">
        <dgm:presLayoutVars>
          <dgm:bulletEnabled val="1"/>
        </dgm:presLayoutVars>
      </dgm:prSet>
      <dgm:spPr/>
    </dgm:pt>
  </dgm:ptLst>
  <dgm:cxnLst>
    <dgm:cxn modelId="{1359702E-4DE7-A943-B95B-316FD9390B7A}" type="presOf" srcId="{6D39991B-7D62-2A44-AB3E-DE5D59387520}" destId="{0AEBA24A-143A-1C44-8D63-2E9F6EA97607}" srcOrd="0" destOrd="0" presId="urn:microsoft.com/office/officeart/2005/8/layout/equation1"/>
    <dgm:cxn modelId="{AE06C330-2714-A44A-8BB8-F706BEEF10F4}" type="presOf" srcId="{FD77378F-CB30-CB4E-80A1-112A84052028}" destId="{57D53409-6A4C-494B-A24F-CF94D48B16AF}" srcOrd="0" destOrd="0" presId="urn:microsoft.com/office/officeart/2005/8/layout/equation1"/>
    <dgm:cxn modelId="{5961A232-1657-0143-ACC2-FE20E4330903}" type="presOf" srcId="{D8B1C615-1F44-6F42-90A3-97986A21DC1A}" destId="{4D996CDE-38EB-6546-AAF9-FC2571895BCF}" srcOrd="0" destOrd="0" presId="urn:microsoft.com/office/officeart/2005/8/layout/equation1"/>
    <dgm:cxn modelId="{354AD789-B9C2-E24B-80A6-DB1F41CB7201}" type="presOf" srcId="{6CF062C2-7562-BE45-A480-F3624A307384}" destId="{0E748F12-F62A-024D-8577-C6D9BA0CC45E}" srcOrd="0" destOrd="0" presId="urn:microsoft.com/office/officeart/2005/8/layout/equation1"/>
    <dgm:cxn modelId="{D37D9CA2-ACA2-4847-AE5A-12983DB3DABE}" srcId="{6CF062C2-7562-BE45-A480-F3624A307384}" destId="{247DFB67-8872-FD4C-8AE4-233C9BFA2C72}" srcOrd="1" destOrd="0" parTransId="{8DC54AEA-433E-7D49-BBF4-1041E9903A64}" sibTransId="{6D39991B-7D62-2A44-AB3E-DE5D59387520}"/>
    <dgm:cxn modelId="{C7E0F3A9-1336-E545-BF67-75F6072EBFCD}" srcId="{6CF062C2-7562-BE45-A480-F3624A307384}" destId="{FD77378F-CB30-CB4E-80A1-112A84052028}" srcOrd="2" destOrd="0" parTransId="{93E7AB19-BC9E-4D42-9B05-C9F5FA6551E2}" sibTransId="{538C538B-1F33-A344-A4A3-062CFF25DD00}"/>
    <dgm:cxn modelId="{432E63AC-93E1-FC47-BFF8-AF389B2510EA}" type="presOf" srcId="{4A0046EE-37EA-AB4E-BE1E-C001ABF18962}" destId="{83AF2E76-4F57-084B-9E58-28362B0FA694}" srcOrd="0" destOrd="0" presId="urn:microsoft.com/office/officeart/2005/8/layout/equation1"/>
    <dgm:cxn modelId="{625CFAB0-A83D-994A-9561-DFF54DCD4304}" srcId="{6CF062C2-7562-BE45-A480-F3624A307384}" destId="{D8B1C615-1F44-6F42-90A3-97986A21DC1A}" srcOrd="0" destOrd="0" parTransId="{6A09F38D-CEFF-CC4A-A1E5-3E4D51B421D9}" sibTransId="{4A0046EE-37EA-AB4E-BE1E-C001ABF18962}"/>
    <dgm:cxn modelId="{438C0ACF-12C9-5B48-81B4-56A3BE6F7F0B}" type="presOf" srcId="{247DFB67-8872-FD4C-8AE4-233C9BFA2C72}" destId="{B51B0857-CF85-D742-BD4C-E7F157D23B79}" srcOrd="0" destOrd="0" presId="urn:microsoft.com/office/officeart/2005/8/layout/equation1"/>
    <dgm:cxn modelId="{224B8EDC-C3BF-7E48-B886-1841960B074D}" type="presParOf" srcId="{0E748F12-F62A-024D-8577-C6D9BA0CC45E}" destId="{4D996CDE-38EB-6546-AAF9-FC2571895BCF}" srcOrd="0" destOrd="0" presId="urn:microsoft.com/office/officeart/2005/8/layout/equation1"/>
    <dgm:cxn modelId="{36E96A5B-D738-FE4E-B113-B8EC1B2FB6EA}" type="presParOf" srcId="{0E748F12-F62A-024D-8577-C6D9BA0CC45E}" destId="{7327F3E7-88F2-4046-B0A2-3C2887D67715}" srcOrd="1" destOrd="0" presId="urn:microsoft.com/office/officeart/2005/8/layout/equation1"/>
    <dgm:cxn modelId="{539014BE-7D87-8D44-B818-68AF9A060A8A}" type="presParOf" srcId="{0E748F12-F62A-024D-8577-C6D9BA0CC45E}" destId="{83AF2E76-4F57-084B-9E58-28362B0FA694}" srcOrd="2" destOrd="0" presId="urn:microsoft.com/office/officeart/2005/8/layout/equation1"/>
    <dgm:cxn modelId="{E1198402-DA3E-C74D-A945-49B88817ED7F}" type="presParOf" srcId="{0E748F12-F62A-024D-8577-C6D9BA0CC45E}" destId="{8D021517-58D9-A944-8884-9FC3F79ED51F}" srcOrd="3" destOrd="0" presId="urn:microsoft.com/office/officeart/2005/8/layout/equation1"/>
    <dgm:cxn modelId="{755FD233-D6EB-674D-B7F1-361860AB3662}" type="presParOf" srcId="{0E748F12-F62A-024D-8577-C6D9BA0CC45E}" destId="{B51B0857-CF85-D742-BD4C-E7F157D23B79}" srcOrd="4" destOrd="0" presId="urn:microsoft.com/office/officeart/2005/8/layout/equation1"/>
    <dgm:cxn modelId="{45C7DB12-8709-EE42-9934-3DFCE650B3EE}" type="presParOf" srcId="{0E748F12-F62A-024D-8577-C6D9BA0CC45E}" destId="{89E080AA-51E1-2747-89B7-D429E4007D01}" srcOrd="5" destOrd="0" presId="urn:microsoft.com/office/officeart/2005/8/layout/equation1"/>
    <dgm:cxn modelId="{A3371084-CF8C-A747-B83E-A9AAB9E96196}" type="presParOf" srcId="{0E748F12-F62A-024D-8577-C6D9BA0CC45E}" destId="{0AEBA24A-143A-1C44-8D63-2E9F6EA97607}" srcOrd="6" destOrd="0" presId="urn:microsoft.com/office/officeart/2005/8/layout/equation1"/>
    <dgm:cxn modelId="{8F9B8CB0-21D2-3348-8C99-C7332BE8B01E}" type="presParOf" srcId="{0E748F12-F62A-024D-8577-C6D9BA0CC45E}" destId="{A7CAA6FE-458B-464A-91E4-0A17DC1C6C52}" srcOrd="7" destOrd="0" presId="urn:microsoft.com/office/officeart/2005/8/layout/equation1"/>
    <dgm:cxn modelId="{B3169917-599E-F043-9D9C-585BF67E9C90}" type="presParOf" srcId="{0E748F12-F62A-024D-8577-C6D9BA0CC45E}" destId="{57D53409-6A4C-494B-A24F-CF94D48B16AF}" srcOrd="8" destOrd="0" presId="urn:microsoft.com/office/officeart/2005/8/layout/equati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FFDD224-5C0A-BF43-978B-EF17F4FAEC05}" type="doc">
      <dgm:prSet loTypeId="urn:microsoft.com/office/officeart/2005/8/layout/process2" loCatId="" qsTypeId="urn:microsoft.com/office/officeart/2005/8/quickstyle/simple1" qsCatId="simple" csTypeId="urn:microsoft.com/office/officeart/2005/8/colors/accent1_2" csCatId="accent1" phldr="1"/>
      <dgm:spPr/>
    </dgm:pt>
    <dgm:pt modelId="{2E033715-FF78-3642-BB88-5B43130CACAF}">
      <dgm:prSet phldrT="[Texto]"/>
      <dgm:spPr/>
      <dgm:t>
        <a:bodyPr/>
        <a:lstStyle/>
        <a:p>
          <a:r>
            <a:rPr lang="es-CL" dirty="0"/>
            <a:t>Desde un punto de vista semántico, se puede señalar que los niños con SD parecen expresar la misma serie de significaciones relacionales o relaciones temáticas que los niños con desarrollo </a:t>
          </a:r>
          <a:r>
            <a:rPr lang="es-CL" dirty="0" err="1"/>
            <a:t>títpico</a:t>
          </a:r>
          <a:r>
            <a:rPr lang="es-CL" dirty="0"/>
            <a:t>. </a:t>
          </a:r>
          <a:endParaRPr lang="es-MX" dirty="0"/>
        </a:p>
      </dgm:t>
    </dgm:pt>
    <dgm:pt modelId="{02BB659A-C28B-2F48-A00B-39024D055022}" type="parTrans" cxnId="{EC776B76-2AC6-1549-A686-A8C93A6D1B17}">
      <dgm:prSet/>
      <dgm:spPr/>
      <dgm:t>
        <a:bodyPr/>
        <a:lstStyle/>
        <a:p>
          <a:endParaRPr lang="es-MX"/>
        </a:p>
      </dgm:t>
    </dgm:pt>
    <dgm:pt modelId="{80BA42AE-5B13-2E4F-96B1-CF3DFA6704A5}" type="sibTrans" cxnId="{EC776B76-2AC6-1549-A686-A8C93A6D1B17}">
      <dgm:prSet/>
      <dgm:spPr/>
      <dgm:t>
        <a:bodyPr/>
        <a:lstStyle/>
        <a:p>
          <a:endParaRPr lang="es-MX"/>
        </a:p>
      </dgm:t>
    </dgm:pt>
    <dgm:pt modelId="{807DF68A-AAEA-FB40-9C89-C4B6A018BB9D}">
      <dgm:prSet phldrT="[Texto]"/>
      <dgm:spPr/>
      <dgm:t>
        <a:bodyPr/>
        <a:lstStyle/>
        <a:p>
          <a:r>
            <a:rPr lang="es-CL" dirty="0"/>
            <a:t>Déficit en producción, </a:t>
          </a:r>
          <a:r>
            <a:rPr lang="es-CL" u="sng" dirty="0"/>
            <a:t>siendo lo más grave en la sintaxis</a:t>
          </a:r>
          <a:r>
            <a:rPr lang="es-CL" dirty="0"/>
            <a:t> (sentencia promedio longitud y estructura) que en el desarrollo </a:t>
          </a:r>
          <a:r>
            <a:rPr lang="es-CL" dirty="0" err="1"/>
            <a:t>lé́xico</a:t>
          </a:r>
          <a:r>
            <a:rPr lang="es-CL" dirty="0"/>
            <a:t> (vocabulario) </a:t>
          </a:r>
          <a:endParaRPr lang="es-MX" dirty="0"/>
        </a:p>
      </dgm:t>
    </dgm:pt>
    <dgm:pt modelId="{E94597CC-2F1E-C740-9ECE-FF87D790E02F}" type="parTrans" cxnId="{C10C04EE-E6D8-5144-B0CF-B842C2F1D767}">
      <dgm:prSet/>
      <dgm:spPr/>
      <dgm:t>
        <a:bodyPr/>
        <a:lstStyle/>
        <a:p>
          <a:endParaRPr lang="es-MX"/>
        </a:p>
      </dgm:t>
    </dgm:pt>
    <dgm:pt modelId="{5416A210-16D6-4747-8D0A-DF765A6997FA}" type="sibTrans" cxnId="{C10C04EE-E6D8-5144-B0CF-B842C2F1D767}">
      <dgm:prSet/>
      <dgm:spPr/>
      <dgm:t>
        <a:bodyPr/>
        <a:lstStyle/>
        <a:p>
          <a:endParaRPr lang="es-MX"/>
        </a:p>
      </dgm:t>
    </dgm:pt>
    <dgm:pt modelId="{3C4144F1-DE52-8D4B-8D94-718D20F514D6}">
      <dgm:prSet phldrT="[Texto]"/>
      <dgm:spPr/>
      <dgm:t>
        <a:bodyPr/>
        <a:lstStyle/>
        <a:p>
          <a:r>
            <a:rPr lang="es-MX" dirty="0"/>
            <a:t>Problemas en el uso de palabras funconales (artículos, pronombres, verbos auxiliares, preposiciones y conjunciones). Concordancia de persona, número y tiempos verbales. </a:t>
          </a:r>
        </a:p>
      </dgm:t>
    </dgm:pt>
    <dgm:pt modelId="{D1D14383-9CAE-4C4E-AB90-8AEC4F9C13AD}" type="parTrans" cxnId="{1321953D-63C2-A144-8C59-6C1183FD4C3E}">
      <dgm:prSet/>
      <dgm:spPr/>
      <dgm:t>
        <a:bodyPr/>
        <a:lstStyle/>
        <a:p>
          <a:endParaRPr lang="es-MX"/>
        </a:p>
      </dgm:t>
    </dgm:pt>
    <dgm:pt modelId="{A92B1F0E-A8FE-2143-A965-9F13AC77F409}" type="sibTrans" cxnId="{1321953D-63C2-A144-8C59-6C1183FD4C3E}">
      <dgm:prSet/>
      <dgm:spPr/>
      <dgm:t>
        <a:bodyPr/>
        <a:lstStyle/>
        <a:p>
          <a:endParaRPr lang="es-MX"/>
        </a:p>
      </dgm:t>
    </dgm:pt>
    <dgm:pt modelId="{527BEB15-C295-AB49-BB0D-1AAB9B8261B0}">
      <dgm:prSet/>
      <dgm:spPr/>
      <dgm:t>
        <a:bodyPr/>
        <a:lstStyle/>
        <a:p>
          <a:endParaRPr lang="es-MX"/>
        </a:p>
      </dgm:t>
    </dgm:pt>
    <dgm:pt modelId="{D7EC9580-6CD7-A048-B983-671633D50E4D}" type="parTrans" cxnId="{EBACE25A-348C-A347-8C42-DEBEE43E26ED}">
      <dgm:prSet/>
      <dgm:spPr/>
      <dgm:t>
        <a:bodyPr/>
        <a:lstStyle/>
        <a:p>
          <a:endParaRPr lang="es-MX"/>
        </a:p>
      </dgm:t>
    </dgm:pt>
    <dgm:pt modelId="{705FED07-CF2A-0840-BEC5-1C81052BCB82}" type="sibTrans" cxnId="{EBACE25A-348C-A347-8C42-DEBEE43E26ED}">
      <dgm:prSet/>
      <dgm:spPr/>
      <dgm:t>
        <a:bodyPr/>
        <a:lstStyle/>
        <a:p>
          <a:endParaRPr lang="es-MX"/>
        </a:p>
      </dgm:t>
    </dgm:pt>
    <dgm:pt modelId="{80796B58-FCD6-ED47-AFEC-5A5FB724ED9E}" type="pres">
      <dgm:prSet presAssocID="{6FFDD224-5C0A-BF43-978B-EF17F4FAEC05}" presName="linearFlow" presStyleCnt="0">
        <dgm:presLayoutVars>
          <dgm:resizeHandles val="exact"/>
        </dgm:presLayoutVars>
      </dgm:prSet>
      <dgm:spPr/>
    </dgm:pt>
    <dgm:pt modelId="{1DD1D3A2-A769-B448-938A-B13B573B2DEC}" type="pres">
      <dgm:prSet presAssocID="{2E033715-FF78-3642-BB88-5B43130CACAF}" presName="node" presStyleLbl="node1" presStyleIdx="0" presStyleCnt="4">
        <dgm:presLayoutVars>
          <dgm:bulletEnabled val="1"/>
        </dgm:presLayoutVars>
      </dgm:prSet>
      <dgm:spPr/>
    </dgm:pt>
    <dgm:pt modelId="{B9D9B14B-E7D2-1541-A11E-3D7CE170AEA4}" type="pres">
      <dgm:prSet presAssocID="{80BA42AE-5B13-2E4F-96B1-CF3DFA6704A5}" presName="sibTrans" presStyleLbl="sibTrans2D1" presStyleIdx="0" presStyleCnt="3"/>
      <dgm:spPr/>
    </dgm:pt>
    <dgm:pt modelId="{A9CBB5AF-C199-264D-993D-97C89E4EE4DE}" type="pres">
      <dgm:prSet presAssocID="{80BA42AE-5B13-2E4F-96B1-CF3DFA6704A5}" presName="connectorText" presStyleLbl="sibTrans2D1" presStyleIdx="0" presStyleCnt="3"/>
      <dgm:spPr/>
    </dgm:pt>
    <dgm:pt modelId="{5399E59B-82DE-644D-BE86-4D394BEB9A5E}" type="pres">
      <dgm:prSet presAssocID="{807DF68A-AAEA-FB40-9C89-C4B6A018BB9D}" presName="node" presStyleLbl="node1" presStyleIdx="1" presStyleCnt="4">
        <dgm:presLayoutVars>
          <dgm:bulletEnabled val="1"/>
        </dgm:presLayoutVars>
      </dgm:prSet>
      <dgm:spPr/>
    </dgm:pt>
    <dgm:pt modelId="{865CED22-FDAB-3942-9BD0-706D74ACF3AA}" type="pres">
      <dgm:prSet presAssocID="{5416A210-16D6-4747-8D0A-DF765A6997FA}" presName="sibTrans" presStyleLbl="sibTrans2D1" presStyleIdx="1" presStyleCnt="3"/>
      <dgm:spPr/>
    </dgm:pt>
    <dgm:pt modelId="{D2847CD1-5715-0042-BEDE-E80EA26D42C5}" type="pres">
      <dgm:prSet presAssocID="{5416A210-16D6-4747-8D0A-DF765A6997FA}" presName="connectorText" presStyleLbl="sibTrans2D1" presStyleIdx="1" presStyleCnt="3"/>
      <dgm:spPr/>
    </dgm:pt>
    <dgm:pt modelId="{E48671D0-06AE-D94C-843F-957835071AEA}" type="pres">
      <dgm:prSet presAssocID="{3C4144F1-DE52-8D4B-8D94-718D20F514D6}" presName="node" presStyleLbl="node1" presStyleIdx="2" presStyleCnt="4">
        <dgm:presLayoutVars>
          <dgm:bulletEnabled val="1"/>
        </dgm:presLayoutVars>
      </dgm:prSet>
      <dgm:spPr/>
    </dgm:pt>
    <dgm:pt modelId="{FE3406FD-82F9-3444-B076-885E90C09EB9}" type="pres">
      <dgm:prSet presAssocID="{A92B1F0E-A8FE-2143-A965-9F13AC77F409}" presName="sibTrans" presStyleLbl="sibTrans2D1" presStyleIdx="2" presStyleCnt="3"/>
      <dgm:spPr/>
    </dgm:pt>
    <dgm:pt modelId="{E4960FCA-65AB-134D-8D56-A2D8E1B6C112}" type="pres">
      <dgm:prSet presAssocID="{A92B1F0E-A8FE-2143-A965-9F13AC77F409}" presName="connectorText" presStyleLbl="sibTrans2D1" presStyleIdx="2" presStyleCnt="3"/>
      <dgm:spPr/>
    </dgm:pt>
    <dgm:pt modelId="{9A026F40-D719-8949-B331-47032106AFCE}" type="pres">
      <dgm:prSet presAssocID="{527BEB15-C295-AB49-BB0D-1AAB9B8261B0}" presName="node" presStyleLbl="node1" presStyleIdx="3" presStyleCnt="4">
        <dgm:presLayoutVars>
          <dgm:bulletEnabled val="1"/>
        </dgm:presLayoutVars>
      </dgm:prSet>
      <dgm:spPr/>
    </dgm:pt>
  </dgm:ptLst>
  <dgm:cxnLst>
    <dgm:cxn modelId="{2FAB1F19-0E21-A441-A366-DE2FE60AED39}" type="presOf" srcId="{527BEB15-C295-AB49-BB0D-1AAB9B8261B0}" destId="{9A026F40-D719-8949-B331-47032106AFCE}" srcOrd="0" destOrd="0" presId="urn:microsoft.com/office/officeart/2005/8/layout/process2"/>
    <dgm:cxn modelId="{1321953D-63C2-A144-8C59-6C1183FD4C3E}" srcId="{6FFDD224-5C0A-BF43-978B-EF17F4FAEC05}" destId="{3C4144F1-DE52-8D4B-8D94-718D20F514D6}" srcOrd="2" destOrd="0" parTransId="{D1D14383-9CAE-4C4E-AB90-8AEC4F9C13AD}" sibTransId="{A92B1F0E-A8FE-2143-A965-9F13AC77F409}"/>
    <dgm:cxn modelId="{1503484D-ACC3-AA42-A70A-551815BA27FE}" type="presOf" srcId="{6FFDD224-5C0A-BF43-978B-EF17F4FAEC05}" destId="{80796B58-FCD6-ED47-AFEC-5A5FB724ED9E}" srcOrd="0" destOrd="0" presId="urn:microsoft.com/office/officeart/2005/8/layout/process2"/>
    <dgm:cxn modelId="{8D2AE253-D86D-3344-8D21-ACFAB91F9FB1}" type="presOf" srcId="{807DF68A-AAEA-FB40-9C89-C4B6A018BB9D}" destId="{5399E59B-82DE-644D-BE86-4D394BEB9A5E}" srcOrd="0" destOrd="0" presId="urn:microsoft.com/office/officeart/2005/8/layout/process2"/>
    <dgm:cxn modelId="{EBACE25A-348C-A347-8C42-DEBEE43E26ED}" srcId="{6FFDD224-5C0A-BF43-978B-EF17F4FAEC05}" destId="{527BEB15-C295-AB49-BB0D-1AAB9B8261B0}" srcOrd="3" destOrd="0" parTransId="{D7EC9580-6CD7-A048-B983-671633D50E4D}" sibTransId="{705FED07-CF2A-0840-BEC5-1C81052BCB82}"/>
    <dgm:cxn modelId="{A3F8AB6B-6D01-0441-A80C-B1D11C743861}" type="presOf" srcId="{2E033715-FF78-3642-BB88-5B43130CACAF}" destId="{1DD1D3A2-A769-B448-938A-B13B573B2DEC}" srcOrd="0" destOrd="0" presId="urn:microsoft.com/office/officeart/2005/8/layout/process2"/>
    <dgm:cxn modelId="{EC776B76-2AC6-1549-A686-A8C93A6D1B17}" srcId="{6FFDD224-5C0A-BF43-978B-EF17F4FAEC05}" destId="{2E033715-FF78-3642-BB88-5B43130CACAF}" srcOrd="0" destOrd="0" parTransId="{02BB659A-C28B-2F48-A00B-39024D055022}" sibTransId="{80BA42AE-5B13-2E4F-96B1-CF3DFA6704A5}"/>
    <dgm:cxn modelId="{66E6D289-57E7-8F46-8FAF-2C089728A21F}" type="presOf" srcId="{A92B1F0E-A8FE-2143-A965-9F13AC77F409}" destId="{FE3406FD-82F9-3444-B076-885E90C09EB9}" srcOrd="0" destOrd="0" presId="urn:microsoft.com/office/officeart/2005/8/layout/process2"/>
    <dgm:cxn modelId="{D04F5D8D-8572-CC45-84E5-D10C88B04ECB}" type="presOf" srcId="{5416A210-16D6-4747-8D0A-DF765A6997FA}" destId="{865CED22-FDAB-3942-9BD0-706D74ACF3AA}" srcOrd="0" destOrd="0" presId="urn:microsoft.com/office/officeart/2005/8/layout/process2"/>
    <dgm:cxn modelId="{87A3C5A8-6D07-0C45-8DCB-0F58D3DC7380}" type="presOf" srcId="{80BA42AE-5B13-2E4F-96B1-CF3DFA6704A5}" destId="{B9D9B14B-E7D2-1541-A11E-3D7CE170AEA4}" srcOrd="0" destOrd="0" presId="urn:microsoft.com/office/officeart/2005/8/layout/process2"/>
    <dgm:cxn modelId="{0CCC6DB1-65AD-9B47-960E-252C33C6F96A}" type="presOf" srcId="{80BA42AE-5B13-2E4F-96B1-CF3DFA6704A5}" destId="{A9CBB5AF-C199-264D-993D-97C89E4EE4DE}" srcOrd="1" destOrd="0" presId="urn:microsoft.com/office/officeart/2005/8/layout/process2"/>
    <dgm:cxn modelId="{C80655C4-CC98-A748-8531-D621385EAED2}" type="presOf" srcId="{5416A210-16D6-4747-8D0A-DF765A6997FA}" destId="{D2847CD1-5715-0042-BEDE-E80EA26D42C5}" srcOrd="1" destOrd="0" presId="urn:microsoft.com/office/officeart/2005/8/layout/process2"/>
    <dgm:cxn modelId="{3F9C50E1-0276-B143-8E99-D1DDB2E1FEC6}" type="presOf" srcId="{3C4144F1-DE52-8D4B-8D94-718D20F514D6}" destId="{E48671D0-06AE-D94C-843F-957835071AEA}" srcOrd="0" destOrd="0" presId="urn:microsoft.com/office/officeart/2005/8/layout/process2"/>
    <dgm:cxn modelId="{C10C04EE-E6D8-5144-B0CF-B842C2F1D767}" srcId="{6FFDD224-5C0A-BF43-978B-EF17F4FAEC05}" destId="{807DF68A-AAEA-FB40-9C89-C4B6A018BB9D}" srcOrd="1" destOrd="0" parTransId="{E94597CC-2F1E-C740-9ECE-FF87D790E02F}" sibTransId="{5416A210-16D6-4747-8D0A-DF765A6997FA}"/>
    <dgm:cxn modelId="{932976F3-A038-D045-A453-C8992DD5D9B1}" type="presOf" srcId="{A92B1F0E-A8FE-2143-A965-9F13AC77F409}" destId="{E4960FCA-65AB-134D-8D56-A2D8E1B6C112}" srcOrd="1" destOrd="0" presId="urn:microsoft.com/office/officeart/2005/8/layout/process2"/>
    <dgm:cxn modelId="{64AFA9E8-E872-BD43-9AA6-F03B25B13C7B}" type="presParOf" srcId="{80796B58-FCD6-ED47-AFEC-5A5FB724ED9E}" destId="{1DD1D3A2-A769-B448-938A-B13B573B2DEC}" srcOrd="0" destOrd="0" presId="urn:microsoft.com/office/officeart/2005/8/layout/process2"/>
    <dgm:cxn modelId="{D44747A7-1D98-8340-A2D3-C897B14EF00F}" type="presParOf" srcId="{80796B58-FCD6-ED47-AFEC-5A5FB724ED9E}" destId="{B9D9B14B-E7D2-1541-A11E-3D7CE170AEA4}" srcOrd="1" destOrd="0" presId="urn:microsoft.com/office/officeart/2005/8/layout/process2"/>
    <dgm:cxn modelId="{0801F144-E6EB-2040-940C-D9E7AEF65C70}" type="presParOf" srcId="{B9D9B14B-E7D2-1541-A11E-3D7CE170AEA4}" destId="{A9CBB5AF-C199-264D-993D-97C89E4EE4DE}" srcOrd="0" destOrd="0" presId="urn:microsoft.com/office/officeart/2005/8/layout/process2"/>
    <dgm:cxn modelId="{63AACDF1-3830-2743-9CF8-2CC88E42870E}" type="presParOf" srcId="{80796B58-FCD6-ED47-AFEC-5A5FB724ED9E}" destId="{5399E59B-82DE-644D-BE86-4D394BEB9A5E}" srcOrd="2" destOrd="0" presId="urn:microsoft.com/office/officeart/2005/8/layout/process2"/>
    <dgm:cxn modelId="{6051F200-AA6B-5746-AC63-14AFCDF60111}" type="presParOf" srcId="{80796B58-FCD6-ED47-AFEC-5A5FB724ED9E}" destId="{865CED22-FDAB-3942-9BD0-706D74ACF3AA}" srcOrd="3" destOrd="0" presId="urn:microsoft.com/office/officeart/2005/8/layout/process2"/>
    <dgm:cxn modelId="{2A40A1AA-55D9-024C-B210-AD4B9FA8E04B}" type="presParOf" srcId="{865CED22-FDAB-3942-9BD0-706D74ACF3AA}" destId="{D2847CD1-5715-0042-BEDE-E80EA26D42C5}" srcOrd="0" destOrd="0" presId="urn:microsoft.com/office/officeart/2005/8/layout/process2"/>
    <dgm:cxn modelId="{D95C3AB6-5FC2-204E-8F72-858CC02602EE}" type="presParOf" srcId="{80796B58-FCD6-ED47-AFEC-5A5FB724ED9E}" destId="{E48671D0-06AE-D94C-843F-957835071AEA}" srcOrd="4" destOrd="0" presId="urn:microsoft.com/office/officeart/2005/8/layout/process2"/>
    <dgm:cxn modelId="{96B9A8A8-90FB-704F-B3D2-1B70F387F132}" type="presParOf" srcId="{80796B58-FCD6-ED47-AFEC-5A5FB724ED9E}" destId="{FE3406FD-82F9-3444-B076-885E90C09EB9}" srcOrd="5" destOrd="0" presId="urn:microsoft.com/office/officeart/2005/8/layout/process2"/>
    <dgm:cxn modelId="{05324609-7AA8-7141-93E2-977118008FD9}" type="presParOf" srcId="{FE3406FD-82F9-3444-B076-885E90C09EB9}" destId="{E4960FCA-65AB-134D-8D56-A2D8E1B6C112}" srcOrd="0" destOrd="0" presId="urn:microsoft.com/office/officeart/2005/8/layout/process2"/>
    <dgm:cxn modelId="{0BFAEC84-B0C8-3848-9331-44A55820E777}" type="presParOf" srcId="{80796B58-FCD6-ED47-AFEC-5A5FB724ED9E}" destId="{9A026F40-D719-8949-B331-47032106AFCE}" srcOrd="6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D996CDE-38EB-6546-AAF9-FC2571895BCF}">
      <dsp:nvSpPr>
        <dsp:cNvPr id="0" name=""/>
        <dsp:cNvSpPr/>
      </dsp:nvSpPr>
      <dsp:spPr>
        <a:xfrm>
          <a:off x="1190" y="1902493"/>
          <a:ext cx="2149158" cy="1885143"/>
        </a:xfrm>
        <a:prstGeom prst="ellipse">
          <a:avLst/>
        </a:prstGeom>
        <a:solidFill>
          <a:schemeClr val="accent6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600" b="0" i="0" u="none" kern="1200" dirty="0">
              <a:solidFill>
                <a:schemeClr val="tx1"/>
              </a:solidFill>
            </a:rPr>
            <a:t>Funcionamiento intelectual significativamente inferior al promedio.</a:t>
          </a:r>
          <a:endParaRPr lang="es-MX" sz="1600" kern="1200" dirty="0">
            <a:solidFill>
              <a:schemeClr val="tx1"/>
            </a:solidFill>
          </a:endParaRPr>
        </a:p>
      </dsp:txBody>
      <dsp:txXfrm>
        <a:off x="315927" y="2178566"/>
        <a:ext cx="1519684" cy="1332997"/>
      </dsp:txXfrm>
    </dsp:sp>
    <dsp:sp modelId="{83AF2E76-4F57-084B-9E58-28362B0FA694}">
      <dsp:nvSpPr>
        <dsp:cNvPr id="0" name=""/>
        <dsp:cNvSpPr/>
      </dsp:nvSpPr>
      <dsp:spPr>
        <a:xfrm>
          <a:off x="2303422" y="2298373"/>
          <a:ext cx="1093383" cy="1093383"/>
        </a:xfrm>
        <a:prstGeom prst="mathPlus">
          <a:avLst/>
        </a:prstGeom>
        <a:solidFill>
          <a:schemeClr val="accent6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z="-70000" extrusionH="1700" prstMaterial="translucentPowder">
          <a:bevelT w="25400" h="6350" prst="softRound"/>
          <a:bevelB w="0" h="0" prst="convex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MX" sz="1900" kern="1200"/>
        </a:p>
      </dsp:txBody>
      <dsp:txXfrm>
        <a:off x="2448350" y="2716483"/>
        <a:ext cx="803527" cy="257163"/>
      </dsp:txXfrm>
    </dsp:sp>
    <dsp:sp modelId="{B51B0857-CF85-D742-BD4C-E7F157D23B79}">
      <dsp:nvSpPr>
        <dsp:cNvPr id="0" name=""/>
        <dsp:cNvSpPr/>
      </dsp:nvSpPr>
      <dsp:spPr>
        <a:xfrm>
          <a:off x="3549879" y="1902493"/>
          <a:ext cx="1885143" cy="1885143"/>
        </a:xfrm>
        <a:prstGeom prst="ellipse">
          <a:avLst/>
        </a:prstGeom>
        <a:solidFill>
          <a:schemeClr val="accent6">
            <a:shade val="80000"/>
            <a:hueOff val="261121"/>
            <a:satOff val="-11994"/>
            <a:lumOff val="16112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400" kern="1200" dirty="0">
              <a:solidFill>
                <a:schemeClr val="tx1"/>
              </a:solidFill>
            </a:rPr>
            <a:t>Limitación significativa de la capacidad de comprender y razonar, de aprender y adquirir habilidades nuevas</a:t>
          </a:r>
          <a:r>
            <a:rPr lang="es-CL" sz="1400" kern="1200" dirty="0"/>
            <a:t>.</a:t>
          </a:r>
          <a:endParaRPr lang="es-MX" sz="1400" kern="1200" dirty="0"/>
        </a:p>
      </dsp:txBody>
      <dsp:txXfrm>
        <a:off x="3825952" y="2178566"/>
        <a:ext cx="1332997" cy="1332997"/>
      </dsp:txXfrm>
    </dsp:sp>
    <dsp:sp modelId="{0AEBA24A-143A-1C44-8D63-2E9F6EA97607}">
      <dsp:nvSpPr>
        <dsp:cNvPr id="0" name=""/>
        <dsp:cNvSpPr/>
      </dsp:nvSpPr>
      <dsp:spPr>
        <a:xfrm>
          <a:off x="5588096" y="2298373"/>
          <a:ext cx="1093383" cy="1093383"/>
        </a:xfrm>
        <a:prstGeom prst="mathPlus">
          <a:avLst/>
        </a:prstGeom>
        <a:solidFill>
          <a:schemeClr val="accent6">
            <a:shade val="90000"/>
            <a:hueOff val="522356"/>
            <a:satOff val="-23489"/>
            <a:lumOff val="29855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z="-70000" extrusionH="1700" prstMaterial="translucentPowder">
          <a:bevelT w="25400" h="6350" prst="softRound"/>
          <a:bevelB w="0" h="0" prst="convex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MX" sz="1900" kern="1200"/>
        </a:p>
      </dsp:txBody>
      <dsp:txXfrm>
        <a:off x="5733024" y="2716483"/>
        <a:ext cx="803527" cy="257163"/>
      </dsp:txXfrm>
    </dsp:sp>
    <dsp:sp modelId="{57D53409-6A4C-494B-A24F-CF94D48B16AF}">
      <dsp:nvSpPr>
        <dsp:cNvPr id="0" name=""/>
        <dsp:cNvSpPr/>
      </dsp:nvSpPr>
      <dsp:spPr>
        <a:xfrm>
          <a:off x="6834553" y="1732490"/>
          <a:ext cx="2163730" cy="2225148"/>
        </a:xfrm>
        <a:prstGeom prst="ellipse">
          <a:avLst/>
        </a:prstGeom>
        <a:solidFill>
          <a:schemeClr val="accent6">
            <a:shade val="80000"/>
            <a:hueOff val="522242"/>
            <a:satOff val="-23989"/>
            <a:lumOff val="32225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200" u="none" kern="1200" dirty="0">
              <a:solidFill>
                <a:schemeClr val="tx1"/>
              </a:solidFill>
            </a:rPr>
            <a:t>Limitaciones en las actividades de la vida diaria, tales como la comunicación, el cuidado personal, la vida doméstica, el uso de los servicios comunitarios, el trabajo, las actividades recreativas y el tiempo libre.</a:t>
          </a:r>
          <a:endParaRPr lang="es-MX" sz="1200" u="none" kern="1200" dirty="0">
            <a:solidFill>
              <a:schemeClr val="tx1"/>
            </a:solidFill>
          </a:endParaRPr>
        </a:p>
      </dsp:txBody>
      <dsp:txXfrm>
        <a:off x="7151424" y="2058355"/>
        <a:ext cx="1529988" cy="157341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DD1D3A2-A769-B448-938A-B13B573B2DEC}">
      <dsp:nvSpPr>
        <dsp:cNvPr id="0" name=""/>
        <dsp:cNvSpPr/>
      </dsp:nvSpPr>
      <dsp:spPr>
        <a:xfrm>
          <a:off x="603087" y="3198"/>
          <a:ext cx="3859537" cy="118983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500" kern="1200" dirty="0"/>
            <a:t>Desde un punto de vista semántico, se puede señalar que los niños con SD parecen expresar la misma serie de significaciones relacionales o relaciones temáticas que los niños con desarrollo </a:t>
          </a:r>
          <a:r>
            <a:rPr lang="es-CL" sz="1500" kern="1200" dirty="0" err="1"/>
            <a:t>títpico</a:t>
          </a:r>
          <a:r>
            <a:rPr lang="es-CL" sz="1500" kern="1200" dirty="0"/>
            <a:t>. </a:t>
          </a:r>
          <a:endParaRPr lang="es-MX" sz="1500" kern="1200" dirty="0"/>
        </a:p>
      </dsp:txBody>
      <dsp:txXfrm>
        <a:off x="637936" y="38047"/>
        <a:ext cx="3789839" cy="1120140"/>
      </dsp:txXfrm>
    </dsp:sp>
    <dsp:sp modelId="{B9D9B14B-E7D2-1541-A11E-3D7CE170AEA4}">
      <dsp:nvSpPr>
        <dsp:cNvPr id="0" name=""/>
        <dsp:cNvSpPr/>
      </dsp:nvSpPr>
      <dsp:spPr>
        <a:xfrm rot="5400000">
          <a:off x="2309761" y="1222782"/>
          <a:ext cx="446189" cy="53542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MX" sz="1200" kern="1200"/>
        </a:p>
      </dsp:txBody>
      <dsp:txXfrm rot="-5400000">
        <a:off x="2372228" y="1267401"/>
        <a:ext cx="321257" cy="312332"/>
      </dsp:txXfrm>
    </dsp:sp>
    <dsp:sp modelId="{5399E59B-82DE-644D-BE86-4D394BEB9A5E}">
      <dsp:nvSpPr>
        <dsp:cNvPr id="0" name=""/>
        <dsp:cNvSpPr/>
      </dsp:nvSpPr>
      <dsp:spPr>
        <a:xfrm>
          <a:off x="603087" y="1787955"/>
          <a:ext cx="3859537" cy="118983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500" kern="1200" dirty="0"/>
            <a:t>Déficit en producción, </a:t>
          </a:r>
          <a:r>
            <a:rPr lang="es-CL" sz="1500" u="sng" kern="1200" dirty="0"/>
            <a:t>siendo lo más grave en la sintaxis</a:t>
          </a:r>
          <a:r>
            <a:rPr lang="es-CL" sz="1500" kern="1200" dirty="0"/>
            <a:t> (sentencia promedio longitud y estructura) que en el desarrollo </a:t>
          </a:r>
          <a:r>
            <a:rPr lang="es-CL" sz="1500" kern="1200" dirty="0" err="1"/>
            <a:t>lé́xico</a:t>
          </a:r>
          <a:r>
            <a:rPr lang="es-CL" sz="1500" kern="1200" dirty="0"/>
            <a:t> (vocabulario) </a:t>
          </a:r>
          <a:endParaRPr lang="es-MX" sz="1500" kern="1200" dirty="0"/>
        </a:p>
      </dsp:txBody>
      <dsp:txXfrm>
        <a:off x="637936" y="1822804"/>
        <a:ext cx="3789839" cy="1120140"/>
      </dsp:txXfrm>
    </dsp:sp>
    <dsp:sp modelId="{865CED22-FDAB-3942-9BD0-706D74ACF3AA}">
      <dsp:nvSpPr>
        <dsp:cNvPr id="0" name=""/>
        <dsp:cNvSpPr/>
      </dsp:nvSpPr>
      <dsp:spPr>
        <a:xfrm rot="5400000">
          <a:off x="2309761" y="3007539"/>
          <a:ext cx="446189" cy="53542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MX" sz="1200" kern="1200"/>
        </a:p>
      </dsp:txBody>
      <dsp:txXfrm rot="-5400000">
        <a:off x="2372228" y="3052158"/>
        <a:ext cx="321257" cy="312332"/>
      </dsp:txXfrm>
    </dsp:sp>
    <dsp:sp modelId="{E48671D0-06AE-D94C-843F-957835071AEA}">
      <dsp:nvSpPr>
        <dsp:cNvPr id="0" name=""/>
        <dsp:cNvSpPr/>
      </dsp:nvSpPr>
      <dsp:spPr>
        <a:xfrm>
          <a:off x="603087" y="3572713"/>
          <a:ext cx="3859537" cy="118983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500" kern="1200" dirty="0"/>
            <a:t>Problemas en el uso de palabras funconales (artículos, pronombres, verbos auxiliares, preposiciones y conjunciones). Concordancia de persona, número y tiempos verbales. </a:t>
          </a:r>
        </a:p>
      </dsp:txBody>
      <dsp:txXfrm>
        <a:off x="637936" y="3607562"/>
        <a:ext cx="3789839" cy="1120140"/>
      </dsp:txXfrm>
    </dsp:sp>
    <dsp:sp modelId="{FE3406FD-82F9-3444-B076-885E90C09EB9}">
      <dsp:nvSpPr>
        <dsp:cNvPr id="0" name=""/>
        <dsp:cNvSpPr/>
      </dsp:nvSpPr>
      <dsp:spPr>
        <a:xfrm rot="5400000">
          <a:off x="2309761" y="4792297"/>
          <a:ext cx="446189" cy="53542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MX" sz="1200" kern="1200"/>
        </a:p>
      </dsp:txBody>
      <dsp:txXfrm rot="-5400000">
        <a:off x="2372228" y="4836916"/>
        <a:ext cx="321257" cy="312332"/>
      </dsp:txXfrm>
    </dsp:sp>
    <dsp:sp modelId="{9A026F40-D719-8949-B331-47032106AFCE}">
      <dsp:nvSpPr>
        <dsp:cNvPr id="0" name=""/>
        <dsp:cNvSpPr/>
      </dsp:nvSpPr>
      <dsp:spPr>
        <a:xfrm>
          <a:off x="603087" y="5357470"/>
          <a:ext cx="3859537" cy="118983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MX" sz="1500" kern="1200"/>
        </a:p>
      </dsp:txBody>
      <dsp:txXfrm>
        <a:off x="637936" y="5392319"/>
        <a:ext cx="3789839" cy="11201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09A1C012-8297-4361-ACE8-A2509FB18911}"/>
              </a:ext>
            </a:extLst>
          </p:cNvPr>
          <p:cNvSpPr/>
          <p:nvPr/>
        </p:nvSpPr>
        <p:spPr>
          <a:xfrm>
            <a:off x="0" y="4206240"/>
            <a:ext cx="12192000" cy="265176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4EC2572-8518-46FF-8F60-FE2963DF4A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60120" y="640080"/>
            <a:ext cx="10268712" cy="3227832"/>
          </a:xfrm>
        </p:spPr>
        <p:txBody>
          <a:bodyPr anchor="b">
            <a:normAutofit/>
          </a:bodyPr>
          <a:lstStyle>
            <a:lvl1pPr algn="ctr">
              <a:defRPr sz="8800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7A0C76A-7715-48A4-8CF5-14BBF61962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60120" y="4526280"/>
            <a:ext cx="10268712" cy="1508760"/>
          </a:xfrm>
        </p:spPr>
        <p:txBody>
          <a:bodyPr>
            <a:normAutofit/>
          </a:bodyPr>
          <a:lstStyle>
            <a:lvl1pPr marL="0" indent="0" algn="ctr">
              <a:buNone/>
              <a:defRPr sz="360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52D4EF84-F7DF-49C5-9285-301284ADB9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r"/>
            <a:fld id="{A37D6D71-8B28-4ED6-B932-04B197003D23}" type="datetimeFigureOut">
              <a:rPr lang="en-US" smtClean="0"/>
              <a:pPr algn="r"/>
              <a:t>9/22/24</a:t>
            </a:fld>
            <a:endParaRPr lang="en-US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81266E04-79AF-49EF-86BC-DB29D304B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90DF5B53-9A9A-46CE-A910-25ADA58753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l"/>
            <a:fld id="{F97E8200-1950-409B-82E7-99938E7AE355}" type="slidenum">
              <a:rPr lang="en-US" smtClean="0"/>
              <a:pPr algn="l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77179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6327B9-64C6-4AFE-8E67-F60CD17A80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692656D-F600-4D76-8A0F-BDBE78759B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6A13412-4939-4879-B91F-BB5B029B6C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9/22/24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5237DB9-DE7D-4687-82D7-612600F06C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C819356-0444-4C23-82D3-E2FDE28D3D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67064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8EB51B7C-D548-4AB7-90A4-C196105E6D56}"/>
              </a:ext>
            </a:extLst>
          </p:cNvPr>
          <p:cNvSpPr/>
          <p:nvPr/>
        </p:nvSpPr>
        <p:spPr>
          <a:xfrm>
            <a:off x="7108274" y="0"/>
            <a:ext cx="5083725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>
            <a:extLst>
              <a:ext uri="{FF2B5EF4-FFF2-40B4-BE49-F238E27FC236}">
                <a16:creationId xmlns:a16="http://schemas.microsoft.com/office/drawing/2014/main" id="{32DC521B-8B54-4843-9FF4-B2C30FA0043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751740" y="643467"/>
            <a:ext cx="3477092" cy="5533495"/>
          </a:xfrm>
        </p:spPr>
        <p:txBody>
          <a:bodyPr vert="eaVert" tIns="9144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10E3F10-9E27-41E6-A965-4243E37BE3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960120" y="643467"/>
            <a:ext cx="5504687" cy="5533496"/>
          </a:xfrm>
        </p:spPr>
        <p:txBody>
          <a:bodyPr vert="eaVert" tIns="91440" bIns="9144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341D62D-51A0-4AD7-8027-BF548FB6AAF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17898" y="6356350"/>
            <a:ext cx="252279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r"/>
            <a:fld id="{A37D6D71-8B28-4ED6-B932-04B197003D23}" type="datetimeFigureOut">
              <a:rPr lang="en-US" smtClean="0"/>
              <a:pPr algn="r"/>
              <a:t>9/22/24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5857492-A701-44A1-B1D5-7B2C8CD065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ED2E8AE-F1AA-4D19-A434-102501D3B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l"/>
            <a:fld id="{F97E8200-1950-409B-82E7-99938E7AE355}" type="slidenum">
              <a:rPr lang="en-US" smtClean="0"/>
              <a:pPr algn="l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6988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380910-921F-4143-AB01-0F0AFC2908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0182FC-5A0B-4C24-A6ED-990ED5BA90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B6172F4-3DB0-4AE3-8926-081B78034C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9/22/24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25F1358-C731-465B-BCB1-2CCBFD6ECF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8D59536-57D3-4C8A-A207-568465A32E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79573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81E0804-8E9E-4C6E-B18D-44FE715B239E}"/>
              </a:ext>
            </a:extLst>
          </p:cNvPr>
          <p:cNvSpPr/>
          <p:nvPr/>
        </p:nvSpPr>
        <p:spPr>
          <a:xfrm>
            <a:off x="0" y="0"/>
            <a:ext cx="12192000" cy="4224973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C278AA1-17A5-44BF-8791-EACDA31F5D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120" y="768096"/>
            <a:ext cx="10268712" cy="3136392"/>
          </a:xfrm>
        </p:spPr>
        <p:txBody>
          <a:bodyPr anchor="b">
            <a:normAutofit/>
          </a:bodyPr>
          <a:lstStyle>
            <a:lvl1pPr>
              <a:defRPr sz="7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1203A5-DA79-4778-AB85-1503657484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0120" y="4544568"/>
            <a:ext cx="10268712" cy="1545336"/>
          </a:xfrm>
        </p:spPr>
        <p:txBody>
          <a:bodyPr>
            <a:normAutofit/>
          </a:bodyPr>
          <a:lstStyle>
            <a:lvl1pPr marL="0" indent="0">
              <a:buNone/>
              <a:defRPr sz="36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CE3B1B5E-0912-44AE-BAED-70B980E539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9/22/24</a:t>
            </a:fld>
            <a:endParaRPr 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346C82F1-A7B2-4F03-A26B-59D79BF5BF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B1DC1ABC-47A9-477B-A29D-F6690EE6B5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22654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35F398-F05F-4793-9FA5-5B817EB95A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17F1CD-2CD4-4BBB-AB36-73A20B1A8D6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60120" y="2587752"/>
            <a:ext cx="4815840" cy="359359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67BBE02-B884-4CCC-9CBD-13B792BBA2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12992" y="2583371"/>
            <a:ext cx="4815840" cy="359359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Date Placeholder 11">
            <a:extLst>
              <a:ext uri="{FF2B5EF4-FFF2-40B4-BE49-F238E27FC236}">
                <a16:creationId xmlns:a16="http://schemas.microsoft.com/office/drawing/2014/main" id="{B7FBE509-AA68-4D63-A589-AD5DE7FFFE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9/22/24</a:t>
            </a:fld>
            <a:endParaRPr lang="en-US" dirty="0"/>
          </a:p>
        </p:txBody>
      </p: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9C1A4D52-57E4-4F45-BC2C-9FD73E9CEC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E76AD5E1-358D-4236-85AE-74713259EF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70382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87D32C-166A-4FBE-B24D-C257690954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0121" y="2587752"/>
            <a:ext cx="4818888" cy="892048"/>
          </a:xfrm>
        </p:spPr>
        <p:txBody>
          <a:bodyPr anchor="ctr"/>
          <a:lstStyle>
            <a:lvl1pPr marL="0" indent="0">
              <a:buNone/>
              <a:defRPr sz="2600" b="0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9EC567-F249-462A-B71A-9C40D50E26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60120" y="3594538"/>
            <a:ext cx="4818888" cy="258680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BB7D2C6-69D1-4DE4-BF68-5FB0623DB9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09944" y="2587752"/>
            <a:ext cx="4818888" cy="892048"/>
          </a:xfrm>
        </p:spPr>
        <p:txBody>
          <a:bodyPr anchor="ctr"/>
          <a:lstStyle>
            <a:lvl1pPr marL="0" indent="0">
              <a:buNone/>
              <a:defRPr sz="2600" b="0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3367CC7-ED09-4F8D-A39A-C5969D33B9F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09944" y="3594538"/>
            <a:ext cx="4818888" cy="258680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5F92A44F-DE98-4FB5-B474-5DCCDD267A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9/22/24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3ACC79DA-A9E4-4E93-93F1-81907A901B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404DFE57-AA80-4ED8-AD77-35CC56F3FB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‹Nº›</a:t>
            </a:fld>
            <a:endParaRPr lang="en-US" dirty="0"/>
          </a:p>
        </p:txBody>
      </p:sp>
      <p:sp>
        <p:nvSpPr>
          <p:cNvPr id="13" name="Title 12">
            <a:extLst>
              <a:ext uri="{FF2B5EF4-FFF2-40B4-BE49-F238E27FC236}">
                <a16:creationId xmlns:a16="http://schemas.microsoft.com/office/drawing/2014/main" id="{FB62259C-ADDF-4293-AD3B-AB2E04A748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7721902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BC7BA0-DC57-452F-85B7-C979AA6909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1C53797-8D72-4774-AC93-EB9FDD650C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9/22/24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9E945AB7-1A32-4516-ABF9-B40958AE2E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B22923C3-1D67-4089-A6B1-9A10315E8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47741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0A8DC1-14F6-453B-A724-D6493F06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9/22/24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E63FF0-1A91-4698-B12A-112D053735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066D53-44B3-4F04-93FD-9756A60139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92480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83A0FE-F7E3-433E-9A29-D778690D22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2591850"/>
            <a:ext cx="6045644" cy="359359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94B15D-55F5-4208-AF40-41CAFEB56F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60120" y="2591850"/>
            <a:ext cx="3811905" cy="3277137"/>
          </a:xfrm>
        </p:spPr>
        <p:txBody>
          <a:bodyPr anchor="ctr"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E8A46CE7-2F0F-4C85-B633-B9FCB8347A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9/22/24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D0900919-3A73-4918-9D97-8DBE7ABB7A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8BC1001-E44E-4A9A-9E60-2E319A844F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‹Nº›</a:t>
            </a:fld>
            <a:endParaRPr lang="en-US" dirty="0"/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A125AC31-022C-40AA-B65C-C9AC48395A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638208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797A575-703F-410E-9A84-F9B578FEAE8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0" y="2267712"/>
            <a:ext cx="6571469" cy="4590288"/>
          </a:xfrm>
          <a:solidFill>
            <a:schemeClr val="bg1">
              <a:lumMod val="85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518B509-934D-400A-A922-45B61AC6ED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235971" y="2587752"/>
            <a:ext cx="3992856" cy="3593592"/>
          </a:xfrm>
        </p:spPr>
        <p:txBody>
          <a:bodyPr anchor="ctr"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99813C51-6954-4F3A-A043-D1BCC8B50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9/22/24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C0AC32FB-49A3-40E4-9D24-1775970436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endParaRPr lang="en-US" dirty="0">
              <a:effectLst>
                <a:outerShdw blurRad="50800" dist="38100" dir="2700000" algn="tl" rotWithShape="0">
                  <a:prstClr val="black">
                    <a:alpha val="43000"/>
                  </a:prstClr>
                </a:outerShdw>
              </a:effectLst>
            </a:endParaRP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93F5E6-DAE6-447B-8038-5F4C9A799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‹Nº›</a:t>
            </a:fld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BFF97FB-514D-4FE8-A9A4-E9A111A56E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1945312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D153959-30FA-4987-A094-7243641F474B}"/>
              </a:ext>
            </a:extLst>
          </p:cNvPr>
          <p:cNvSpPr/>
          <p:nvPr/>
        </p:nvSpPr>
        <p:spPr>
          <a:xfrm>
            <a:off x="0" y="0"/>
            <a:ext cx="12192000" cy="22649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0216229-A6DB-436A-B327-667E80F0A5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120" y="317814"/>
            <a:ext cx="10268712" cy="17007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2B351D-270D-480D-8AF5-6A213ED2B3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0120" y="2587752"/>
            <a:ext cx="10268712" cy="35935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EB0E73-3310-4A8F-BB4A-7A6A99121A6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03720" y="6356350"/>
            <a:ext cx="32369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just">
              <a:defRPr sz="1200" spc="50" baseline="0">
                <a:solidFill>
                  <a:schemeClr val="tx1"/>
                </a:solidFill>
              </a:defRPr>
            </a:lvl1pPr>
          </a:lstStyle>
          <a:p>
            <a:pPr algn="r"/>
            <a:fld id="{A37D6D71-8B28-4ED6-B932-04B197003D23}" type="datetimeFigureOut">
              <a:rPr lang="en-US" smtClean="0"/>
              <a:pPr algn="r"/>
              <a:t>9/22/24</a:t>
            </a:fld>
            <a:endParaRPr lang="en-US" spc="5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81C4C0-515B-4404-A780-C31E7DFE54A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60120" y="6356350"/>
            <a:ext cx="55046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cap="all" spc="50" baseline="0">
                <a:solidFill>
                  <a:schemeClr val="tx1"/>
                </a:solidFill>
              </a:defRPr>
            </a:lvl1pPr>
          </a:lstStyle>
          <a:p>
            <a:endParaRPr lang="en-US" spc="5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4C30C7-F013-428C-A6F7-A8CCCD14CE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296144" y="6356350"/>
            <a:ext cx="9326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 algn="l"/>
            <a:fld id="{F97E8200-1950-409B-82E7-99938E7AE355}" type="slidenum">
              <a:rPr lang="en-US" smtClean="0"/>
              <a:pPr algn="l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23753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7" r:id="rId6"/>
    <p:sldLayoutId id="2147483732" r:id="rId7"/>
    <p:sldLayoutId id="2147483733" r:id="rId8"/>
    <p:sldLayoutId id="2147483734" r:id="rId9"/>
    <p:sldLayoutId id="2147483736" r:id="rId10"/>
    <p:sldLayoutId id="214748373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6600" kern="1200" cap="all" spc="12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1000"/>
        </a:lnSpc>
        <a:spcBef>
          <a:spcPts val="700"/>
        </a:spcBef>
        <a:spcAft>
          <a:spcPts val="700"/>
        </a:spcAft>
        <a:buFont typeface="Arial" panose="020B0604020202020204" pitchFamily="34" charset="0"/>
        <a:buNone/>
        <a:defRPr sz="2600" kern="1200" spc="50" baseline="0">
          <a:solidFill>
            <a:schemeClr val="tx1"/>
          </a:solidFill>
          <a:latin typeface="+mn-lt"/>
          <a:ea typeface="+mn-ea"/>
          <a:cs typeface="+mn-cs"/>
        </a:defRPr>
      </a:lvl1pPr>
      <a:lvl2pPr marL="274320" indent="-274320" algn="l" defTabSz="914400" rtl="0" eaLnBrk="1" latinLnBrk="0" hangingPunct="1">
        <a:lnSpc>
          <a:spcPct val="101000"/>
        </a:lnSpc>
        <a:spcBef>
          <a:spcPts val="400"/>
        </a:spcBef>
        <a:spcAft>
          <a:spcPts val="400"/>
        </a:spcAft>
        <a:buClrTx/>
        <a:buFont typeface="Wingdings" panose="05000000000000000000" pitchFamily="2" charset="2"/>
        <a:buChar char="§"/>
        <a:defRPr sz="2300" kern="1200" spc="50" baseline="0">
          <a:solidFill>
            <a:schemeClr val="tx1"/>
          </a:solidFill>
          <a:latin typeface="+mn-lt"/>
          <a:ea typeface="+mn-ea"/>
          <a:cs typeface="+mn-cs"/>
        </a:defRPr>
      </a:lvl2pPr>
      <a:lvl3pPr marL="274320" indent="0" algn="l" defTabSz="914400" rtl="0" eaLnBrk="1" latinLnBrk="0" hangingPunct="1">
        <a:lnSpc>
          <a:spcPct val="101000"/>
        </a:lnSpc>
        <a:spcBef>
          <a:spcPts val="400"/>
        </a:spcBef>
        <a:spcAft>
          <a:spcPts val="400"/>
        </a:spcAft>
        <a:buFont typeface="Arial" panose="020B0604020202020204" pitchFamily="34" charset="0"/>
        <a:buNone/>
        <a:defRPr sz="1800" b="1" kern="1200" spc="50" baseline="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274320" algn="l" defTabSz="914400" rtl="0" eaLnBrk="1" latinLnBrk="0" hangingPunct="1">
        <a:lnSpc>
          <a:spcPct val="101000"/>
        </a:lnSpc>
        <a:spcBef>
          <a:spcPts val="400"/>
        </a:spcBef>
        <a:spcAft>
          <a:spcPts val="400"/>
        </a:spcAft>
        <a:buClrTx/>
        <a:buFont typeface="Wingdings" panose="05000000000000000000" pitchFamily="2" charset="2"/>
        <a:buChar char="§"/>
        <a:defRPr sz="1800" kern="1200" spc="50" baseline="0">
          <a:solidFill>
            <a:schemeClr val="tx1"/>
          </a:solidFill>
          <a:latin typeface="+mn-lt"/>
          <a:ea typeface="+mn-ea"/>
          <a:cs typeface="+mn-cs"/>
        </a:defRPr>
      </a:lvl4pPr>
      <a:lvl5pPr marL="594360" indent="0" algn="l" defTabSz="914400" rtl="0" eaLnBrk="1" latinLnBrk="0" hangingPunct="1">
        <a:lnSpc>
          <a:spcPct val="101000"/>
        </a:lnSpc>
        <a:spcBef>
          <a:spcPts val="400"/>
        </a:spcBef>
        <a:spcAft>
          <a:spcPts val="400"/>
        </a:spcAft>
        <a:buFont typeface="Arial" panose="020B0604020202020204" pitchFamily="34" charset="0"/>
        <a:buNone/>
        <a:defRPr sz="1800" b="1" kern="1200" spc="5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ZUz0vQFKLlg&amp;t=49s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QENxnvdouB8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8">
            <a:extLst>
              <a:ext uri="{FF2B5EF4-FFF2-40B4-BE49-F238E27FC236}">
                <a16:creationId xmlns:a16="http://schemas.microsoft.com/office/drawing/2014/main" id="{4AA13AD3-0A4F-475A-BEBB-DEEFF5C096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3">
            <a:extLst>
              <a:ext uri="{FF2B5EF4-FFF2-40B4-BE49-F238E27FC236}">
                <a16:creationId xmlns:a16="http://schemas.microsoft.com/office/drawing/2014/main" id="{85832CA9-A515-73BC-76AD-478AA707A12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7933" b="7798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17" name="Rectangle 10">
            <a:extLst>
              <a:ext uri="{FF2B5EF4-FFF2-40B4-BE49-F238E27FC236}">
                <a16:creationId xmlns:a16="http://schemas.microsoft.com/office/drawing/2014/main" id="{52F9B1C2-7D20-4F91-A660-197C98B9A3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939445"/>
            <a:ext cx="6114985" cy="2298326"/>
          </a:xfrm>
          <a:prstGeom prst="rect">
            <a:avLst/>
          </a:prstGeom>
          <a:solidFill>
            <a:schemeClr val="bg1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C1892580-A3E7-91B6-502D-FDB22FE06D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60119" y="2100845"/>
            <a:ext cx="4670234" cy="1975527"/>
          </a:xfrm>
        </p:spPr>
        <p:txBody>
          <a:bodyPr anchor="ctr">
            <a:normAutofit/>
          </a:bodyPr>
          <a:lstStyle/>
          <a:p>
            <a:pPr algn="l"/>
            <a:r>
              <a:rPr lang="es-ES" sz="2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Neurodiversidad y su vínculo con el lenguaje: Discapacidad Intelectual (DI) con y sin síndrome asociados. </a:t>
            </a:r>
            <a:endParaRPr lang="es-CL" sz="2100" dirty="0"/>
          </a:p>
        </p:txBody>
      </p:sp>
      <p:sp>
        <p:nvSpPr>
          <p:cNvPr id="18" name="Rectangle 12">
            <a:extLst>
              <a:ext uri="{FF2B5EF4-FFF2-40B4-BE49-F238E27FC236}">
                <a16:creationId xmlns:a16="http://schemas.microsoft.com/office/drawing/2014/main" id="{A89C4E6E-ECA4-40E5-A54E-13E92B678E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4237771"/>
            <a:ext cx="6114982" cy="809351"/>
          </a:xfrm>
          <a:prstGeom prst="rect">
            <a:avLst/>
          </a:prstGeom>
          <a:solidFill>
            <a:schemeClr val="tx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B863CAA-8B72-10EF-3C6B-7F5D86A4C9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60119" y="4372379"/>
            <a:ext cx="4670233" cy="540135"/>
          </a:xfrm>
        </p:spPr>
        <p:txBody>
          <a:bodyPr anchor="ctr">
            <a:normAutofit/>
          </a:bodyPr>
          <a:lstStyle/>
          <a:p>
            <a:pPr algn="l">
              <a:lnSpc>
                <a:spcPct val="91000"/>
              </a:lnSpc>
            </a:pPr>
            <a:r>
              <a:rPr lang="es-CL" sz="1400" dirty="0"/>
              <a:t>Desarrollo de Habilidades Lingüística en el contexto de la Neurodiversidad</a:t>
            </a:r>
          </a:p>
        </p:txBody>
      </p:sp>
    </p:spTree>
    <p:extLst>
      <p:ext uri="{BB962C8B-B14F-4D97-AF65-F5344CB8AC3E}">
        <p14:creationId xmlns:p14="http://schemas.microsoft.com/office/powerpoint/2010/main" val="127636453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01DCF1F-E3DC-1E4A-B3CA-9DED5953A4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DI SIN SÍNDROME ASOCIADO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7B44DD8-0ACF-3272-1A4E-01173FBA64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0120" y="2587752"/>
            <a:ext cx="10584180" cy="3952434"/>
          </a:xfrm>
        </p:spPr>
        <p:txBody>
          <a:bodyPr>
            <a:normAutofit lnSpcReduction="10000"/>
          </a:bodyPr>
          <a:lstStyle/>
          <a:p>
            <a:r>
              <a:rPr lang="es-CL" sz="1800" dirty="0">
                <a:latin typeface="Calibri" panose="020F0502020204030204" pitchFamily="34" charset="0"/>
              </a:rPr>
              <a:t>A nivel gramatical:</a:t>
            </a:r>
          </a:p>
          <a:p>
            <a:r>
              <a:rPr lang="es-CL" sz="1800" dirty="0">
                <a:latin typeface="Calibri" panose="020F0502020204030204" pitchFamily="34" charset="0"/>
              </a:rPr>
              <a:t>- </a:t>
            </a:r>
            <a:r>
              <a:rPr lang="es-CL" sz="1800" dirty="0">
                <a:effectLst/>
                <a:latin typeface="Calibri" panose="020F0502020204030204" pitchFamily="34" charset="0"/>
              </a:rPr>
              <a:t>problemas en la adquisición de morfemas gramaticales de género (femenino/masculino), </a:t>
            </a:r>
          </a:p>
          <a:p>
            <a:r>
              <a:rPr lang="es-CL" sz="1800" dirty="0">
                <a:latin typeface="Calibri" panose="020F0502020204030204" pitchFamily="34" charset="0"/>
              </a:rPr>
              <a:t>-  </a:t>
            </a:r>
            <a:r>
              <a:rPr lang="es-CL" sz="1800" dirty="0">
                <a:effectLst/>
                <a:latin typeface="Calibri" panose="020F0502020204030204" pitchFamily="34" charset="0"/>
              </a:rPr>
              <a:t>número (singular/plural), </a:t>
            </a:r>
          </a:p>
          <a:p>
            <a:r>
              <a:rPr lang="es-CL" sz="1800" dirty="0">
                <a:latin typeface="Calibri" panose="020F0502020204030204" pitchFamily="34" charset="0"/>
              </a:rPr>
              <a:t>- </a:t>
            </a:r>
            <a:r>
              <a:rPr lang="es-CL" sz="1800" dirty="0">
                <a:effectLst/>
                <a:latin typeface="Calibri" panose="020F0502020204030204" pitchFamily="34" charset="0"/>
              </a:rPr>
              <a:t>concordancia (</a:t>
            </a:r>
            <a:r>
              <a:rPr lang="es-CL" sz="1800" i="1" dirty="0">
                <a:effectLst/>
                <a:latin typeface="Calibri" panose="020F0502020204030204" pitchFamily="34" charset="0"/>
              </a:rPr>
              <a:t>un</a:t>
            </a:r>
            <a:r>
              <a:rPr lang="es-CL" sz="1800" dirty="0">
                <a:effectLst/>
                <a:latin typeface="Calibri" panose="020F0502020204030204" pitchFamily="34" charset="0"/>
              </a:rPr>
              <a:t>, </a:t>
            </a:r>
            <a:r>
              <a:rPr lang="es-CL" sz="1800" i="1" dirty="0">
                <a:effectLst/>
                <a:latin typeface="Calibri" panose="020F0502020204030204" pitchFamily="34" charset="0"/>
              </a:rPr>
              <a:t>una</a:t>
            </a:r>
            <a:r>
              <a:rPr lang="es-CL" sz="1800" dirty="0">
                <a:effectLst/>
                <a:latin typeface="Calibri" panose="020F0502020204030204" pitchFamily="34" charset="0"/>
              </a:rPr>
              <a:t>, </a:t>
            </a:r>
            <a:r>
              <a:rPr lang="es-CL" sz="1800" i="1" dirty="0">
                <a:effectLst/>
                <a:latin typeface="Calibri" panose="020F0502020204030204" pitchFamily="34" charset="0"/>
              </a:rPr>
              <a:t>unos</a:t>
            </a:r>
            <a:r>
              <a:rPr lang="es-CL" sz="1800" dirty="0">
                <a:effectLst/>
                <a:latin typeface="Calibri" panose="020F0502020204030204" pitchFamily="34" charset="0"/>
              </a:rPr>
              <a:t>, </a:t>
            </a:r>
            <a:r>
              <a:rPr lang="es-CL" sz="1800" i="1" dirty="0">
                <a:effectLst/>
                <a:latin typeface="Calibri" panose="020F0502020204030204" pitchFamily="34" charset="0"/>
              </a:rPr>
              <a:t>unas</a:t>
            </a:r>
            <a:r>
              <a:rPr lang="es-CL" sz="1800" dirty="0">
                <a:effectLst/>
                <a:latin typeface="Calibri" panose="020F0502020204030204" pitchFamily="34" charset="0"/>
              </a:rPr>
              <a:t>, etc.), </a:t>
            </a:r>
          </a:p>
          <a:p>
            <a:r>
              <a:rPr lang="es-CL" sz="1800" dirty="0">
                <a:latin typeface="Calibri" panose="020F0502020204030204" pitchFamily="34" charset="0"/>
              </a:rPr>
              <a:t>-  </a:t>
            </a:r>
            <a:r>
              <a:rPr lang="es-CL" sz="1800" dirty="0">
                <a:effectLst/>
                <a:latin typeface="Calibri" panose="020F0502020204030204" pitchFamily="34" charset="0"/>
              </a:rPr>
              <a:t>conjunciones (</a:t>
            </a:r>
            <a:r>
              <a:rPr lang="es-CL" sz="1800" i="1" dirty="0">
                <a:effectLst/>
                <a:latin typeface="Calibri" panose="020F0502020204030204" pitchFamily="34" charset="0"/>
              </a:rPr>
              <a:t>y</a:t>
            </a:r>
            <a:r>
              <a:rPr lang="es-CL" sz="1800" dirty="0">
                <a:effectLst/>
                <a:latin typeface="Calibri" panose="020F0502020204030204" pitchFamily="34" charset="0"/>
              </a:rPr>
              <a:t>, </a:t>
            </a:r>
            <a:r>
              <a:rPr lang="es-CL" sz="1800" i="1" dirty="0">
                <a:effectLst/>
                <a:latin typeface="Calibri" panose="020F0502020204030204" pitchFamily="34" charset="0"/>
              </a:rPr>
              <a:t>o</a:t>
            </a:r>
            <a:r>
              <a:rPr lang="es-CL" sz="1800" dirty="0">
                <a:effectLst/>
                <a:latin typeface="Calibri" panose="020F0502020204030204" pitchFamily="34" charset="0"/>
              </a:rPr>
              <a:t>),</a:t>
            </a:r>
          </a:p>
          <a:p>
            <a:r>
              <a:rPr lang="es-CL" sz="1800" dirty="0">
                <a:latin typeface="Calibri" panose="020F0502020204030204" pitchFamily="34" charset="0"/>
              </a:rPr>
              <a:t>-  </a:t>
            </a:r>
            <a:r>
              <a:rPr lang="es-CL" sz="1800" dirty="0">
                <a:effectLst/>
                <a:latin typeface="Calibri" panose="020F0502020204030204" pitchFamily="34" charset="0"/>
              </a:rPr>
              <a:t> posesivos (</a:t>
            </a:r>
            <a:r>
              <a:rPr lang="es-CL" sz="1800" i="1" dirty="0">
                <a:effectLst/>
                <a:latin typeface="Calibri" panose="020F0502020204030204" pitchFamily="34" charset="0"/>
              </a:rPr>
              <a:t>mi</a:t>
            </a:r>
            <a:r>
              <a:rPr lang="es-CL" sz="1800" dirty="0">
                <a:effectLst/>
                <a:latin typeface="Calibri" panose="020F0502020204030204" pitchFamily="34" charset="0"/>
              </a:rPr>
              <a:t>, </a:t>
            </a:r>
            <a:r>
              <a:rPr lang="es-CL" sz="1800" i="1" dirty="0" err="1">
                <a:effectLst/>
                <a:latin typeface="Calibri" panose="020F0502020204030204" pitchFamily="34" charset="0"/>
              </a:rPr>
              <a:t>mío</a:t>
            </a:r>
            <a:r>
              <a:rPr lang="es-CL" sz="1800" dirty="0">
                <a:effectLst/>
                <a:latin typeface="Calibri" panose="020F0502020204030204" pitchFamily="34" charset="0"/>
              </a:rPr>
              <a:t>, </a:t>
            </a:r>
            <a:r>
              <a:rPr lang="es-CL" sz="1800" i="1" dirty="0">
                <a:effectLst/>
                <a:latin typeface="Calibri" panose="020F0502020204030204" pitchFamily="34" charset="0"/>
              </a:rPr>
              <a:t>tuyo</a:t>
            </a:r>
            <a:r>
              <a:rPr lang="es-CL" sz="1800" dirty="0">
                <a:effectLst/>
                <a:latin typeface="Calibri" panose="020F0502020204030204" pitchFamily="34" charset="0"/>
              </a:rPr>
              <a:t>, </a:t>
            </a:r>
            <a:r>
              <a:rPr lang="es-CL" sz="1800" i="1" dirty="0">
                <a:effectLst/>
                <a:latin typeface="Calibri" panose="020F0502020204030204" pitchFamily="34" charset="0"/>
              </a:rPr>
              <a:t>suyo</a:t>
            </a:r>
            <a:r>
              <a:rPr lang="es-CL" sz="1800" dirty="0">
                <a:effectLst/>
                <a:latin typeface="Calibri" panose="020F0502020204030204" pitchFamily="34" charset="0"/>
              </a:rPr>
              <a:t>, etc.). </a:t>
            </a:r>
          </a:p>
          <a:p>
            <a:r>
              <a:rPr lang="es-CL" sz="1800" dirty="0">
                <a:effectLst/>
                <a:latin typeface="Calibri" panose="020F0502020204030204" pitchFamily="34" charset="0"/>
              </a:rPr>
              <a:t>No es frecuente la </a:t>
            </a:r>
            <a:r>
              <a:rPr lang="es-CL" sz="1800" dirty="0" err="1">
                <a:effectLst/>
                <a:latin typeface="Calibri" panose="020F0502020204030204" pitchFamily="34" charset="0"/>
              </a:rPr>
              <a:t>elaboración</a:t>
            </a:r>
            <a:r>
              <a:rPr lang="es-CL" sz="1800" dirty="0">
                <a:effectLst/>
                <a:latin typeface="Calibri" panose="020F0502020204030204" pitchFamily="34" charset="0"/>
              </a:rPr>
              <a:t> de frases complejas y existe limitación en la conjugación de formas verbales </a:t>
            </a:r>
          </a:p>
          <a:p>
            <a:pPr algn="r"/>
            <a:r>
              <a:rPr lang="es-CL" dirty="0"/>
              <a:t>(</a:t>
            </a:r>
            <a:r>
              <a:rPr lang="es-CL" dirty="0" err="1"/>
              <a:t>Puyuelo</a:t>
            </a:r>
            <a:r>
              <a:rPr lang="es-CL" dirty="0"/>
              <a:t> y </a:t>
            </a:r>
            <a:r>
              <a:rPr lang="es-CL" dirty="0" err="1"/>
              <a:t>Rondal</a:t>
            </a:r>
            <a:r>
              <a:rPr lang="es-CL" dirty="0"/>
              <a:t>, 2003) </a:t>
            </a:r>
          </a:p>
          <a:p>
            <a:endParaRPr lang="es-CL" dirty="0"/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1920408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1BB1747-1B1F-D565-93B9-CB9C12CA66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Ejemplo: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8B68C03-68BA-C88F-C28D-90CD8FA2BC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/>
              <a:t>Hoy jugué a la pelota con mis amigos. Yo </a:t>
            </a:r>
            <a:r>
              <a:rPr lang="es-CL" dirty="0">
                <a:highlight>
                  <a:srgbClr val="FFFF00"/>
                </a:highlight>
              </a:rPr>
              <a:t>le</a:t>
            </a:r>
            <a:r>
              <a:rPr lang="es-CL" dirty="0"/>
              <a:t> di </a:t>
            </a:r>
            <a:r>
              <a:rPr lang="es-CL" dirty="0">
                <a:highlight>
                  <a:srgbClr val="FFFF00"/>
                </a:highlight>
              </a:rPr>
              <a:t>la</a:t>
            </a:r>
            <a:r>
              <a:rPr lang="es-CL" dirty="0"/>
              <a:t> pelota a Juan, pero </a:t>
            </a:r>
            <a:r>
              <a:rPr lang="es-CL" dirty="0">
                <a:highlight>
                  <a:srgbClr val="FFFF00"/>
                </a:highlight>
              </a:rPr>
              <a:t>él</a:t>
            </a:r>
            <a:r>
              <a:rPr lang="es-CL" dirty="0"/>
              <a:t> la perdió. </a:t>
            </a:r>
            <a:r>
              <a:rPr lang="es-CL" dirty="0">
                <a:highlight>
                  <a:srgbClr val="FFFF00"/>
                </a:highlight>
              </a:rPr>
              <a:t>Luego</a:t>
            </a:r>
            <a:r>
              <a:rPr lang="es-CL" dirty="0"/>
              <a:t>, yo </a:t>
            </a:r>
            <a:r>
              <a:rPr lang="es-CL" dirty="0">
                <a:highlight>
                  <a:srgbClr val="FFFF00"/>
                </a:highlight>
              </a:rPr>
              <a:t>le</a:t>
            </a:r>
            <a:r>
              <a:rPr lang="es-CL" dirty="0"/>
              <a:t> di </a:t>
            </a:r>
            <a:r>
              <a:rPr lang="es-CL" dirty="0">
                <a:highlight>
                  <a:srgbClr val="FFFF00"/>
                </a:highlight>
              </a:rPr>
              <a:t>la</a:t>
            </a:r>
            <a:r>
              <a:rPr lang="es-CL" dirty="0"/>
              <a:t> pelota a Pedro, pero </a:t>
            </a:r>
            <a:r>
              <a:rPr lang="es-CL" dirty="0">
                <a:highlight>
                  <a:srgbClr val="FFFF00"/>
                </a:highlight>
              </a:rPr>
              <a:t>él </a:t>
            </a:r>
            <a:r>
              <a:rPr lang="es-CL" dirty="0"/>
              <a:t>también la perdió. Entonces, yo le di la pelota a María, y ella la tiró muy lejos. Yo corrí a buscar la pelota, pero no la pude encontrar.</a:t>
            </a: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3ECF4B5C-9B3F-60A4-20A8-4B95AB635E11}"/>
              </a:ext>
            </a:extLst>
          </p:cNvPr>
          <p:cNvSpPr/>
          <p:nvPr/>
        </p:nvSpPr>
        <p:spPr>
          <a:xfrm>
            <a:off x="960120" y="5414963"/>
            <a:ext cx="7383780" cy="112871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CL" dirty="0">
                <a:solidFill>
                  <a:schemeClr val="tx1"/>
                </a:solidFill>
                <a:highlight>
                  <a:srgbClr val="FFFF00"/>
                </a:highlight>
              </a:rPr>
              <a:t>- Elementos gramaticales</a:t>
            </a:r>
          </a:p>
        </p:txBody>
      </p:sp>
    </p:spTree>
    <p:extLst>
      <p:ext uri="{BB962C8B-B14F-4D97-AF65-F5344CB8AC3E}">
        <p14:creationId xmlns:p14="http://schemas.microsoft.com/office/powerpoint/2010/main" val="35471649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0" name="Rectangle 2054">
            <a:extLst>
              <a:ext uri="{FF2B5EF4-FFF2-40B4-BE49-F238E27FC236}">
                <a16:creationId xmlns:a16="http://schemas.microsoft.com/office/drawing/2014/main" id="{09A1C012-8297-4361-ACE8-A2509FB189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206240"/>
            <a:ext cx="12192000" cy="265176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061" name="Rectangle 2056">
            <a:extLst>
              <a:ext uri="{FF2B5EF4-FFF2-40B4-BE49-F238E27FC236}">
                <a16:creationId xmlns:a16="http://schemas.microsoft.com/office/drawing/2014/main" id="{4AA13AD3-0A4F-475A-BEBB-DEEFF5C096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0" name="Picture 2" descr="Síndrome de Down: qué es, causas, diagnóstico y más información">
            <a:extLst>
              <a:ext uri="{FF2B5EF4-FFF2-40B4-BE49-F238E27FC236}">
                <a16:creationId xmlns:a16="http://schemas.microsoft.com/office/drawing/2014/main" id="{5D33CF62-71F5-67C6-4A8D-79BC89D4D640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56" r="4056"/>
          <a:stretch/>
        </p:blipFill>
        <p:spPr bwMode="auto">
          <a:xfrm>
            <a:off x="20" y="10"/>
            <a:ext cx="12191980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9" name="Rectangle 2058">
            <a:extLst>
              <a:ext uri="{FF2B5EF4-FFF2-40B4-BE49-F238E27FC236}">
                <a16:creationId xmlns:a16="http://schemas.microsoft.com/office/drawing/2014/main" id="{1C2F3FA0-960A-435A-AC72-8ADCBF50F7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551139"/>
            <a:ext cx="12192000" cy="1644556"/>
          </a:xfrm>
          <a:prstGeom prst="rect">
            <a:avLst/>
          </a:prstGeom>
          <a:solidFill>
            <a:schemeClr val="tx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CC8E1EEA-8575-D5E5-96C2-3A0A5A0C82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1644" y="4675366"/>
            <a:ext cx="10268712" cy="846223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5400">
                <a:solidFill>
                  <a:srgbClr val="FFFFFF"/>
                </a:solidFill>
              </a:rPr>
              <a:t>Di con síndrome asociado</a:t>
            </a:r>
          </a:p>
        </p:txBody>
      </p:sp>
    </p:spTree>
    <p:extLst>
      <p:ext uri="{BB962C8B-B14F-4D97-AF65-F5344CB8AC3E}">
        <p14:creationId xmlns:p14="http://schemas.microsoft.com/office/powerpoint/2010/main" val="19164916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45B3835-8FBB-18A3-0FE5-6350A5E7D3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015" y="128252"/>
            <a:ext cx="8912543" cy="1700784"/>
          </a:xfrm>
        </p:spPr>
        <p:txBody>
          <a:bodyPr/>
          <a:lstStyle/>
          <a:p>
            <a:r>
              <a:rPr lang="es-CL" dirty="0"/>
              <a:t>SÍNDROME DE DOWN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F7AA7F6-2BE0-9C9F-1E38-C74F13A4EE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8644" y="2410682"/>
            <a:ext cx="3997644" cy="1537430"/>
          </a:xfrm>
        </p:spPr>
        <p:txBody>
          <a:bodyPr>
            <a:normAutofit lnSpcReduction="10000"/>
          </a:bodyPr>
          <a:lstStyle/>
          <a:p>
            <a:pPr algn="just"/>
            <a:r>
              <a:rPr lang="es-CL" sz="1600" dirty="0">
                <a:effectLst/>
                <a:latin typeface="Calibri" panose="020F0502020204030204" pitchFamily="34" charset="0"/>
              </a:rPr>
              <a:t>Un 20% de las personas con DI son portadoras de </a:t>
            </a:r>
            <a:r>
              <a:rPr lang="es-CL" sz="1600" dirty="0" err="1">
                <a:effectLst/>
                <a:latin typeface="Calibri" panose="020F0502020204030204" pitchFamily="34" charset="0"/>
              </a:rPr>
              <a:t>Síndrome</a:t>
            </a:r>
            <a:r>
              <a:rPr lang="es-CL" sz="1600" dirty="0">
                <a:effectLst/>
                <a:latin typeface="Calibri" panose="020F0502020204030204" pitchFamily="34" charset="0"/>
              </a:rPr>
              <a:t> de Down (SD). Además, posee una alta frecuencia absoluta, con aproximadamente un caso por cada 1400 </a:t>
            </a:r>
            <a:r>
              <a:rPr lang="es-CL" sz="1600" dirty="0" err="1">
                <a:effectLst/>
                <a:latin typeface="Calibri" panose="020F0502020204030204" pitchFamily="34" charset="0"/>
              </a:rPr>
              <a:t>niños</a:t>
            </a:r>
            <a:r>
              <a:rPr lang="es-CL" sz="1600" dirty="0">
                <a:effectLst/>
                <a:latin typeface="Calibri" panose="020F0502020204030204" pitchFamily="34" charset="0"/>
              </a:rPr>
              <a:t> nacidos vivos (Chapman, 1997). </a:t>
            </a:r>
            <a:endParaRPr lang="es-CL" sz="2400" dirty="0"/>
          </a:p>
          <a:p>
            <a:pPr algn="just"/>
            <a:endParaRPr lang="es-CL" sz="2400" dirty="0"/>
          </a:p>
        </p:txBody>
      </p:sp>
      <p:pic>
        <p:nvPicPr>
          <p:cNvPr id="3074" name="Picture 2" descr="Síndrome de Down – DownGalicia">
            <a:extLst>
              <a:ext uri="{FF2B5EF4-FFF2-40B4-BE49-F238E27FC236}">
                <a16:creationId xmlns:a16="http://schemas.microsoft.com/office/drawing/2014/main" id="{D7D88459-5EEF-2E68-9879-7E570D00D1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025" y="3948112"/>
            <a:ext cx="4826000" cy="16764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Diagrama 3">
            <a:extLst>
              <a:ext uri="{FF2B5EF4-FFF2-40B4-BE49-F238E27FC236}">
                <a16:creationId xmlns:a16="http://schemas.microsoft.com/office/drawing/2014/main" id="{66ED35DB-4876-ADBC-5F2F-32248539A21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55207440"/>
              </p:ext>
            </p:extLst>
          </p:nvPr>
        </p:nvGraphicFramePr>
        <p:xfrm>
          <a:off x="7126287" y="179241"/>
          <a:ext cx="5065713" cy="65505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6713325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EB6D1D7F-141C-4D8E-BFBA-D95B68E163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2A6D9829-D96F-3EED-DD78-BABB878BE6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120" y="317814"/>
            <a:ext cx="10268712" cy="1700784"/>
          </a:xfrm>
        </p:spPr>
        <p:txBody>
          <a:bodyPr>
            <a:normAutofit/>
          </a:bodyPr>
          <a:lstStyle/>
          <a:p>
            <a:r>
              <a:rPr lang="es-CL"/>
              <a:t>SÍNDROME DE WILLIAMS</a:t>
            </a:r>
            <a:endParaRPr lang="es-CL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7248369-464E-49D1-91FC-BC34A50A66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64989"/>
            <a:ext cx="12188952" cy="395218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BCFDBF1D-4ED8-1E5A-D671-6BFFDA2D64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3367" y="2343961"/>
            <a:ext cx="7281883" cy="3873216"/>
          </a:xfrm>
        </p:spPr>
        <p:txBody>
          <a:bodyPr anchor="ctr">
            <a:normAutofit/>
          </a:bodyPr>
          <a:lstStyle/>
          <a:p>
            <a:pPr algn="just"/>
            <a:r>
              <a:rPr lang="es-CL" sz="1800" dirty="0">
                <a:latin typeface="Calibri" panose="020F0502020204030204" pitchFamily="34" charset="0"/>
              </a:rPr>
              <a:t>C</a:t>
            </a:r>
            <a:r>
              <a:rPr lang="es-CL" sz="1800" dirty="0">
                <a:effectLst/>
                <a:latin typeface="Calibri" panose="020F0502020204030204" pitchFamily="34" charset="0"/>
              </a:rPr>
              <a:t>orresponde a un problema metabólico poco frecuente (1 caso por cada 20.000 nacimientos, con mayor incidencia en niños (63%) que en niñas). </a:t>
            </a:r>
          </a:p>
          <a:p>
            <a:pPr algn="just"/>
            <a:r>
              <a:rPr lang="es-CL" sz="1800" dirty="0">
                <a:effectLst/>
                <a:latin typeface="Calibri" panose="020F0502020204030204" pitchFamily="34" charset="0"/>
              </a:rPr>
              <a:t>Las personas con este síndrome poseen algunas características físicas bien determinadas: cara fina y alargada, un dibujo en forma de estrella a nivel del iris en algunas personas, insuficiencia cardíaca, debilidad pulmonar e hipercalcemia infantil </a:t>
            </a:r>
          </a:p>
          <a:p>
            <a:pPr algn="just"/>
            <a:r>
              <a:rPr lang="es-CL" sz="1700" dirty="0"/>
              <a:t>a) Disociación marcada entre lenguaje y aptitudes cognitivas generales. </a:t>
            </a:r>
          </a:p>
          <a:p>
            <a:pPr algn="just"/>
            <a:r>
              <a:rPr lang="es-CL" sz="1700" dirty="0"/>
              <a:t>b) Déficit severo a nivel de cognición espacial. </a:t>
            </a:r>
          </a:p>
          <a:p>
            <a:pPr algn="just"/>
            <a:r>
              <a:rPr lang="es-CL" sz="1700" dirty="0"/>
              <a:t>c)  Problemas importantes a nivel de motricidad gruesa y fina. </a:t>
            </a:r>
          </a:p>
        </p:txBody>
      </p:sp>
      <p:pic>
        <p:nvPicPr>
          <p:cNvPr id="8" name="Marcador de contenido 7">
            <a:extLst>
              <a:ext uri="{FF2B5EF4-FFF2-40B4-BE49-F238E27FC236}">
                <a16:creationId xmlns:a16="http://schemas.microsoft.com/office/drawing/2014/main" id="{55765B56-273F-56E8-E2AE-C3C2157FA12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1162" r="-1" b="27785"/>
          <a:stretch/>
        </p:blipFill>
        <p:spPr>
          <a:xfrm>
            <a:off x="7821168" y="2264988"/>
            <a:ext cx="4370832" cy="3952189"/>
          </a:xfrm>
          <a:prstGeom prst="rect">
            <a:avLst/>
          </a:prstGeom>
        </p:spPr>
      </p:pic>
      <p:sp>
        <p:nvSpPr>
          <p:cNvPr id="6" name="AutoShape 6" descr="Ángel Sebastián es un joven de 25 años, diagnosticado con Síndrome de Williams, es poseedor de una personalidad única y un apasionado por la música. Foto: Gentileza.">
            <a:extLst>
              <a:ext uri="{FF2B5EF4-FFF2-40B4-BE49-F238E27FC236}">
                <a16:creationId xmlns:a16="http://schemas.microsoft.com/office/drawing/2014/main" id="{E1A40CEC-1BDE-47B9-126A-BD052B87648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9566549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A6D9829-D96F-3EED-DD78-BABB878BE6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dirty="0"/>
              <a:t>SÍNDROME DE la “x” frágil</a:t>
            </a:r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BCFDBF1D-4ED8-1E5A-D671-6BFFDA2D64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4307" y="2444286"/>
            <a:ext cx="7469506" cy="3593592"/>
          </a:xfrm>
        </p:spPr>
        <p:txBody>
          <a:bodyPr anchor="ctr">
            <a:normAutofit/>
          </a:bodyPr>
          <a:lstStyle/>
          <a:p>
            <a:pPr algn="just"/>
            <a:r>
              <a:rPr lang="es-CL" sz="2000" dirty="0"/>
              <a:t>El síndrome X frágil (FXS) es un trastorno genético común asociado con un amplio espectro de problemas (</a:t>
            </a:r>
            <a:r>
              <a:rPr lang="es-CL" sz="2000" dirty="0" err="1"/>
              <a:t>Dyken</a:t>
            </a:r>
            <a:r>
              <a:rPr lang="es-CL" sz="2000" dirty="0"/>
              <a:t>, </a:t>
            </a:r>
            <a:r>
              <a:rPr lang="es-CL" sz="2000" dirty="0" err="1"/>
              <a:t>Hodapp</a:t>
            </a:r>
            <a:r>
              <a:rPr lang="es-CL" sz="2000" dirty="0"/>
              <a:t> y </a:t>
            </a:r>
            <a:r>
              <a:rPr lang="es-CL" sz="2000" dirty="0" err="1"/>
              <a:t>Leckman</a:t>
            </a:r>
            <a:r>
              <a:rPr lang="es-CL" sz="2000" dirty="0"/>
              <a:t>, 1994; </a:t>
            </a:r>
            <a:r>
              <a:rPr lang="es-CL" sz="2000" dirty="0" err="1"/>
              <a:t>Hagerman</a:t>
            </a:r>
            <a:r>
              <a:rPr lang="es-CL" sz="2000" dirty="0"/>
              <a:t>, 1996). </a:t>
            </a:r>
            <a:endParaRPr lang="es-CL" sz="1400" dirty="0"/>
          </a:p>
          <a:p>
            <a:pPr algn="just"/>
            <a:endParaRPr lang="es-CL" sz="1800" dirty="0"/>
          </a:p>
          <a:p>
            <a:pPr algn="just"/>
            <a:r>
              <a:rPr lang="es-CL" sz="2000" dirty="0"/>
              <a:t>Presentan un perfil lingüístico con repeticiones y perseveraciones anormales, impulsividad verbal y desde un punto de vista articulatorio, una menor capacidad de </a:t>
            </a:r>
            <a:r>
              <a:rPr lang="es-CL" sz="2000" dirty="0" err="1"/>
              <a:t>secuencialización</a:t>
            </a:r>
            <a:r>
              <a:rPr lang="es-CL" sz="2000" dirty="0"/>
              <a:t> correcta de las sílabas. </a:t>
            </a:r>
          </a:p>
          <a:p>
            <a:pPr algn="just"/>
            <a:endParaRPr lang="es-CL" sz="1700" dirty="0"/>
          </a:p>
        </p:txBody>
      </p:sp>
      <p:pic>
        <p:nvPicPr>
          <p:cNvPr id="8" name="Marcador de contenido 7">
            <a:extLst>
              <a:ext uri="{FF2B5EF4-FFF2-40B4-BE49-F238E27FC236}">
                <a16:creationId xmlns:a16="http://schemas.microsoft.com/office/drawing/2014/main" id="{55765B56-273F-56E8-E2AE-C3C2157FA12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1162" r="-1" b="27785"/>
          <a:stretch/>
        </p:blipFill>
        <p:spPr>
          <a:xfrm>
            <a:off x="7821168" y="2264988"/>
            <a:ext cx="4370832" cy="3952189"/>
          </a:xfrm>
          <a:prstGeom prst="rect">
            <a:avLst/>
          </a:prstGeom>
        </p:spPr>
      </p:pic>
      <p:sp>
        <p:nvSpPr>
          <p:cNvPr id="6" name="AutoShape 6" descr="Ángel Sebastián es un joven de 25 años, diagnosticado con Síndrome de Williams, es poseedor de una personalidad única y un apasionado por la música. Foto: Gentileza.">
            <a:extLst>
              <a:ext uri="{FF2B5EF4-FFF2-40B4-BE49-F238E27FC236}">
                <a16:creationId xmlns:a16="http://schemas.microsoft.com/office/drawing/2014/main" id="{E1A40CEC-1BDE-47B9-126A-BD052B87648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5964124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6894CCD-D6BD-C0F6-7BA4-98F56C5750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CL" dirty="0"/>
              <a:t>Comparación inter-sindrómica</a:t>
            </a:r>
          </a:p>
        </p:txBody>
      </p:sp>
      <p:pic>
        <p:nvPicPr>
          <p:cNvPr id="5" name="Marcador de contenido 4">
            <a:extLst>
              <a:ext uri="{FF2B5EF4-FFF2-40B4-BE49-F238E27FC236}">
                <a16:creationId xmlns:a16="http://schemas.microsoft.com/office/drawing/2014/main" id="{89E7AB20-DB06-8ED3-8F76-569BA5D8051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35720" y="2358455"/>
            <a:ext cx="7120560" cy="4479554"/>
          </a:xfrm>
        </p:spPr>
      </p:pic>
    </p:spTree>
    <p:extLst>
      <p:ext uri="{BB962C8B-B14F-4D97-AF65-F5344CB8AC3E}">
        <p14:creationId xmlns:p14="http://schemas.microsoft.com/office/powerpoint/2010/main" val="39511850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7268A92-93DF-E99E-025D-5FF0F4F97C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L" dirty="0"/>
              <a:t>Veamos el siguiente video…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42EC8F1-FD2F-91F2-DAEB-F9CE800B7D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>
                <a:hlinkClick r:id="rId2"/>
              </a:rPr>
              <a:t>https://www.youtube.com/watch?v=ZUz0vQFKLlg&amp;t=49s</a:t>
            </a:r>
            <a:endParaRPr lang="es-CL" dirty="0"/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6520721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31BEEF9-C9E2-9E76-4685-AE60F69BA3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Objetivos	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A40EAA5-073D-67A3-700B-BDA60F7935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/>
              <a:t>- Analizar la discapacidad intelectual de manera general.</a:t>
            </a:r>
          </a:p>
          <a:p>
            <a:endParaRPr lang="es-CL" dirty="0"/>
          </a:p>
          <a:p>
            <a:r>
              <a:rPr lang="es-CL" dirty="0"/>
              <a:t>- Vincular la discapacidad Intelectual con y sin síndromes asociados, con el desarrollo lingüístico.</a:t>
            </a:r>
          </a:p>
          <a:p>
            <a:endParaRPr lang="es-CL" dirty="0"/>
          </a:p>
          <a:p>
            <a:r>
              <a:rPr lang="es-CL" dirty="0"/>
              <a:t>- Reflexionar sobre algunos planteamientos didácticos para trabajar la inclusión.</a:t>
            </a:r>
          </a:p>
        </p:txBody>
      </p:sp>
    </p:spTree>
    <p:extLst>
      <p:ext uri="{BB962C8B-B14F-4D97-AF65-F5344CB8AC3E}">
        <p14:creationId xmlns:p14="http://schemas.microsoft.com/office/powerpoint/2010/main" val="4306358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C81F053-6182-454E-FA61-8D597C5567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CL" dirty="0"/>
              <a:t>Comencemos viendo el siguiente video.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B0F986E-5361-D013-7EED-B8194E3DDF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98776" y="3429000"/>
            <a:ext cx="8244840" cy="1057656"/>
          </a:xfrm>
        </p:spPr>
        <p:txBody>
          <a:bodyPr/>
          <a:lstStyle/>
          <a:p>
            <a:r>
              <a:rPr lang="es-CL" dirty="0">
                <a:hlinkClick r:id="rId2"/>
              </a:rPr>
              <a:t>https://www.youtube.com/watch?v=QENxnvdouB8</a:t>
            </a:r>
            <a:endParaRPr lang="es-CL" dirty="0"/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2776402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F85D0AA-C290-49D4-F116-DB1C488361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CL" dirty="0"/>
              <a:t>La Discapacidad intelectual (DI)</a:t>
            </a:r>
          </a:p>
        </p:txBody>
      </p:sp>
      <p:sp>
        <p:nvSpPr>
          <p:cNvPr id="7" name="Marcador de contenido 6">
            <a:extLst>
              <a:ext uri="{FF2B5EF4-FFF2-40B4-BE49-F238E27FC236}">
                <a16:creationId xmlns:a16="http://schemas.microsoft.com/office/drawing/2014/main" id="{9E49034C-51A6-46E2-9869-29275D7E70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s-CL" dirty="0"/>
              <a:t>- Funcionamiento intelectual </a:t>
            </a:r>
            <a:r>
              <a:rPr lang="es-CL" u="sng" dirty="0"/>
              <a:t>significativamente inferior al promedio</a:t>
            </a:r>
            <a:r>
              <a:rPr lang="es-CL" dirty="0"/>
              <a:t>, manifestado en una limitación significativa de la capacidad de comprender y razonar, de aprender y adquirir habilidades nuevas, de resolver problemas, de pensar abstractamente, de usar el sentido común y de adaptarse al entorno, </a:t>
            </a:r>
          </a:p>
          <a:p>
            <a:pPr algn="just"/>
            <a:r>
              <a:rPr lang="es-CL" dirty="0"/>
              <a:t>- y </a:t>
            </a:r>
            <a:r>
              <a:rPr lang="es-CL" u="sng" dirty="0"/>
              <a:t>por limitaciones en las actividades de la vida diaria</a:t>
            </a:r>
            <a:r>
              <a:rPr lang="es-CL" dirty="0"/>
              <a:t>, tales como la comunicación, el cuidado personal, la vida doméstica, el uso de los servicios comunitarios, el trabajo, las actividades recreativas y el tiempo libre.</a:t>
            </a:r>
          </a:p>
          <a:p>
            <a:pPr algn="r"/>
            <a:r>
              <a:rPr lang="es-CL" dirty="0"/>
              <a:t>(CIE 11, 2019, 193)</a:t>
            </a:r>
          </a:p>
        </p:txBody>
      </p:sp>
    </p:spTree>
    <p:extLst>
      <p:ext uri="{BB962C8B-B14F-4D97-AF65-F5344CB8AC3E}">
        <p14:creationId xmlns:p14="http://schemas.microsoft.com/office/powerpoint/2010/main" val="710714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0F0787A-4985-539C-362F-171516C927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CL" dirty="0"/>
              <a:t>La discapacidad intelectual (di)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70A2C36-1B12-4FED-9C84-FDD19014BF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38695" y="2559177"/>
            <a:ext cx="10268712" cy="1184148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s-CL" dirty="0"/>
              <a:t>La CIE-11 también proporciona una definición operacional de la discapacidad intelectual, que se utiliza para fines de codificación. Esta definición se basa en tres criterios:</a:t>
            </a:r>
          </a:p>
          <a:p>
            <a:pPr algn="just"/>
            <a:endParaRPr lang="es-CL" dirty="0"/>
          </a:p>
          <a:p>
            <a:pPr algn="just"/>
            <a:endParaRPr lang="es-CL" dirty="0"/>
          </a:p>
        </p:txBody>
      </p:sp>
      <p:graphicFrame>
        <p:nvGraphicFramePr>
          <p:cNvPr id="4" name="Diagrama 3">
            <a:extLst>
              <a:ext uri="{FF2B5EF4-FFF2-40B4-BE49-F238E27FC236}">
                <a16:creationId xmlns:a16="http://schemas.microsoft.com/office/drawing/2014/main" id="{958426B3-A4A8-CC23-DDE8-5FF96A6D219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07315321"/>
              </p:ext>
            </p:extLst>
          </p:nvPr>
        </p:nvGraphicFramePr>
        <p:xfrm>
          <a:off x="1873314" y="2244852"/>
          <a:ext cx="8999474" cy="56901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078454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E0E38D5-4006-50AC-A633-9FFC1F8B6D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Evaluación de la DI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210F723-96CC-8852-C920-D8CD96886A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1483" y="2587752"/>
            <a:ext cx="10268712" cy="3952434"/>
          </a:xfrm>
        </p:spPr>
        <p:txBody>
          <a:bodyPr>
            <a:normAutofit fontScale="92500" lnSpcReduction="20000"/>
          </a:bodyPr>
          <a:lstStyle/>
          <a:p>
            <a:r>
              <a:rPr lang="es-CL" dirty="0"/>
              <a:t>Funcionamiento Inferior al Promedio:</a:t>
            </a:r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s-CL" dirty="0"/>
              <a:t>El promedio se en general es 100 (Weschler) </a:t>
            </a: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s-CL" dirty="0"/>
              <a:t>y se utiliza instrumentos distintos según grupo</a:t>
            </a: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s-CL" dirty="0"/>
              <a:t> etario.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0070E375-9C21-D5EC-9062-71B49943E39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2263" y="3071812"/>
            <a:ext cx="5803900" cy="2247900"/>
          </a:xfrm>
          <a:prstGeom prst="rect">
            <a:avLst/>
          </a:prstGeom>
        </p:spPr>
      </p:pic>
      <p:cxnSp>
        <p:nvCxnSpPr>
          <p:cNvPr id="7" name="Conector recto de flecha 6">
            <a:extLst>
              <a:ext uri="{FF2B5EF4-FFF2-40B4-BE49-F238E27FC236}">
                <a16:creationId xmlns:a16="http://schemas.microsoft.com/office/drawing/2014/main" id="{0826B54F-1FF9-3880-56BD-B77D69F628FF}"/>
              </a:ext>
            </a:extLst>
          </p:cNvPr>
          <p:cNvCxnSpPr>
            <a:cxnSpLocks/>
            <a:endCxn id="8" idx="1"/>
          </p:cNvCxnSpPr>
          <p:nvPr/>
        </p:nvCxnSpPr>
        <p:spPr>
          <a:xfrm flipV="1">
            <a:off x="6887970" y="2889428"/>
            <a:ext cx="1814387" cy="829852"/>
          </a:xfrm>
          <a:prstGeom prst="straightConnector1">
            <a:avLst/>
          </a:prstGeom>
          <a:ln>
            <a:solidFill>
              <a:schemeClr val="accent6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ángulo 7">
            <a:extLst>
              <a:ext uri="{FF2B5EF4-FFF2-40B4-BE49-F238E27FC236}">
                <a16:creationId xmlns:a16="http://schemas.microsoft.com/office/drawing/2014/main" id="{E36109A5-B4CB-70F0-5642-7CED432646ED}"/>
              </a:ext>
            </a:extLst>
          </p:cNvPr>
          <p:cNvSpPr/>
          <p:nvPr/>
        </p:nvSpPr>
        <p:spPr>
          <a:xfrm>
            <a:off x="8702357" y="2360793"/>
            <a:ext cx="3343275" cy="105727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Funcionamiento intelectual de 50 a 69 puntos y limitaciones leves en las actividades de la vida diaria.</a:t>
            </a: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69EF1271-235A-2719-7A8F-C71F74A55F4A}"/>
              </a:ext>
            </a:extLst>
          </p:cNvPr>
          <p:cNvSpPr/>
          <p:nvPr/>
        </p:nvSpPr>
        <p:spPr>
          <a:xfrm>
            <a:off x="8705912" y="3496312"/>
            <a:ext cx="3343275" cy="105727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Funcionamiento intelectual de 35 a 49 puntos y limitaciones moderadas en las actividades de la vida diaria.</a:t>
            </a:r>
          </a:p>
        </p:txBody>
      </p:sp>
      <p:cxnSp>
        <p:nvCxnSpPr>
          <p:cNvPr id="12" name="Conector recto de flecha 11">
            <a:extLst>
              <a:ext uri="{FF2B5EF4-FFF2-40B4-BE49-F238E27FC236}">
                <a16:creationId xmlns:a16="http://schemas.microsoft.com/office/drawing/2014/main" id="{DD6BFD40-9820-C45D-D7B4-E06360682EBA}"/>
              </a:ext>
            </a:extLst>
          </p:cNvPr>
          <p:cNvCxnSpPr>
            <a:cxnSpLocks/>
            <a:endCxn id="11" idx="1"/>
          </p:cNvCxnSpPr>
          <p:nvPr/>
        </p:nvCxnSpPr>
        <p:spPr>
          <a:xfrm flipV="1">
            <a:off x="6887970" y="4024947"/>
            <a:ext cx="1817942" cy="170815"/>
          </a:xfrm>
          <a:prstGeom prst="straightConnector1">
            <a:avLst/>
          </a:prstGeom>
          <a:ln>
            <a:solidFill>
              <a:schemeClr val="accent6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recto de flecha 15">
            <a:extLst>
              <a:ext uri="{FF2B5EF4-FFF2-40B4-BE49-F238E27FC236}">
                <a16:creationId xmlns:a16="http://schemas.microsoft.com/office/drawing/2014/main" id="{24E521CB-DC00-DDA0-C4A5-D7559F43785B}"/>
              </a:ext>
            </a:extLst>
          </p:cNvPr>
          <p:cNvCxnSpPr>
            <a:cxnSpLocks/>
            <a:endCxn id="18" idx="1"/>
          </p:cNvCxnSpPr>
          <p:nvPr/>
        </p:nvCxnSpPr>
        <p:spPr>
          <a:xfrm>
            <a:off x="6887970" y="4553582"/>
            <a:ext cx="1786955" cy="623667"/>
          </a:xfrm>
          <a:prstGeom prst="straightConnector1">
            <a:avLst/>
          </a:prstGeom>
          <a:ln>
            <a:solidFill>
              <a:schemeClr val="accent6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ángulo 17">
            <a:extLst>
              <a:ext uri="{FF2B5EF4-FFF2-40B4-BE49-F238E27FC236}">
                <a16:creationId xmlns:a16="http://schemas.microsoft.com/office/drawing/2014/main" id="{570C844B-4E5B-9EBB-0B34-A1C9AF0BB9E4}"/>
              </a:ext>
            </a:extLst>
          </p:cNvPr>
          <p:cNvSpPr/>
          <p:nvPr/>
        </p:nvSpPr>
        <p:spPr>
          <a:xfrm>
            <a:off x="8674925" y="4648614"/>
            <a:ext cx="3343275" cy="105727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Funcionamiento intelectual de 20 a 34 puntos y limitaciones graves en las actividades de la vida diaria.</a:t>
            </a:r>
          </a:p>
        </p:txBody>
      </p:sp>
      <p:sp>
        <p:nvSpPr>
          <p:cNvPr id="23" name="Rectángulo 22">
            <a:extLst>
              <a:ext uri="{FF2B5EF4-FFF2-40B4-BE49-F238E27FC236}">
                <a16:creationId xmlns:a16="http://schemas.microsoft.com/office/drawing/2014/main" id="{63DBEF28-F2F4-2538-7001-47FD423AA6EA}"/>
              </a:ext>
            </a:extLst>
          </p:cNvPr>
          <p:cNvSpPr/>
          <p:nvPr/>
        </p:nvSpPr>
        <p:spPr>
          <a:xfrm>
            <a:off x="8674924" y="5772532"/>
            <a:ext cx="3343275" cy="105727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Funcionamiento intelectual inferior a 20 puntos y limitaciones muy graves en las actividades de la vida diaria.</a:t>
            </a:r>
          </a:p>
        </p:txBody>
      </p:sp>
      <p:cxnSp>
        <p:nvCxnSpPr>
          <p:cNvPr id="24" name="Conector recto de flecha 23">
            <a:extLst>
              <a:ext uri="{FF2B5EF4-FFF2-40B4-BE49-F238E27FC236}">
                <a16:creationId xmlns:a16="http://schemas.microsoft.com/office/drawing/2014/main" id="{87D99D02-292D-6DEE-D19F-2FA12C8C2296}"/>
              </a:ext>
            </a:extLst>
          </p:cNvPr>
          <p:cNvCxnSpPr>
            <a:cxnSpLocks/>
            <a:endCxn id="23" idx="1"/>
          </p:cNvCxnSpPr>
          <p:nvPr/>
        </p:nvCxnSpPr>
        <p:spPr>
          <a:xfrm>
            <a:off x="6856983" y="5053865"/>
            <a:ext cx="1817941" cy="1247302"/>
          </a:xfrm>
          <a:prstGeom prst="straightConnector1">
            <a:avLst/>
          </a:prstGeom>
          <a:ln>
            <a:solidFill>
              <a:schemeClr val="accent6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99916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8" grpId="0" animBg="1"/>
      <p:bldP spid="11" grpId="0" animBg="1"/>
      <p:bldP spid="18" grpId="0" animBg="1"/>
      <p:bldP spid="2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>
            <a:extLst>
              <a:ext uri="{FF2B5EF4-FFF2-40B4-BE49-F238E27FC236}">
                <a16:creationId xmlns:a16="http://schemas.microsoft.com/office/drawing/2014/main" id="{E9016D86-BCCC-B638-5D48-0F52F1F5D087}"/>
              </a:ext>
            </a:extLst>
          </p:cNvPr>
          <p:cNvSpPr txBox="1"/>
          <p:nvPr/>
        </p:nvSpPr>
        <p:spPr>
          <a:xfrm>
            <a:off x="1384102" y="993428"/>
            <a:ext cx="9423796" cy="2031325"/>
          </a:xfrm>
          <a:prstGeom prst="rect">
            <a:avLst/>
          </a:prstGeom>
          <a:noFill/>
          <a:ln>
            <a:solidFill>
              <a:schemeClr val="accent6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 algn="l" rtl="0"/>
            <a:r>
              <a:rPr lang="es-CL" b="0" i="0" u="none" strike="noStrike" dirty="0">
                <a:solidFill>
                  <a:srgbClr val="000000"/>
                </a:solidFill>
                <a:effectLst/>
              </a:rPr>
              <a:t>La CIE-11 también proporciona una lista de los trastornos que pueden causar discapacidad intelectual, incluyendo:</a:t>
            </a:r>
          </a:p>
          <a:p>
            <a:pPr algn="l" rtl="0"/>
            <a:endParaRPr lang="es-CL" b="0" i="0" u="none" strike="noStrike" dirty="0">
              <a:solidFill>
                <a:srgbClr val="000000"/>
              </a:solidFill>
              <a:effectLst/>
            </a:endParaRPr>
          </a:p>
          <a:p>
            <a:pPr algn="l" rtl="0">
              <a:buFont typeface="Arial" panose="020B0604020202020204" pitchFamily="34" charset="0"/>
              <a:buChar char="•"/>
            </a:pPr>
            <a:r>
              <a:rPr lang="es-CL" b="1" i="0" u="none" strike="noStrike" dirty="0">
                <a:solidFill>
                  <a:srgbClr val="000000"/>
                </a:solidFill>
                <a:effectLst/>
              </a:rPr>
              <a:t>Causas genéticas:</a:t>
            </a:r>
            <a:r>
              <a:rPr lang="es-CL" b="0" i="0" u="none" strike="noStrike" dirty="0">
                <a:solidFill>
                  <a:srgbClr val="000000"/>
                </a:solidFill>
                <a:effectLst/>
              </a:rPr>
              <a:t> Síndrome de Down, síndrome de Prader-</a:t>
            </a:r>
            <a:r>
              <a:rPr lang="es-CL" b="0" i="0" u="none" strike="noStrike" dirty="0" err="1">
                <a:solidFill>
                  <a:srgbClr val="000000"/>
                </a:solidFill>
                <a:effectLst/>
              </a:rPr>
              <a:t>Willi</a:t>
            </a:r>
            <a:r>
              <a:rPr lang="es-CL" b="0" i="0" u="none" strike="noStrike" dirty="0">
                <a:solidFill>
                  <a:srgbClr val="000000"/>
                </a:solidFill>
                <a:effectLst/>
              </a:rPr>
              <a:t>, síndrome de </a:t>
            </a:r>
            <a:r>
              <a:rPr lang="es-CL" b="0" i="0" u="none" strike="noStrike" dirty="0" err="1">
                <a:solidFill>
                  <a:srgbClr val="000000"/>
                </a:solidFill>
                <a:effectLst/>
              </a:rPr>
              <a:t>Angelman</a:t>
            </a:r>
            <a:r>
              <a:rPr lang="es-CL" b="0" i="0" u="none" strike="noStrike" dirty="0">
                <a:solidFill>
                  <a:srgbClr val="000000"/>
                </a:solidFill>
                <a:effectLst/>
              </a:rPr>
              <a:t>, etc.</a:t>
            </a:r>
          </a:p>
          <a:p>
            <a:pPr algn="l" rtl="0">
              <a:buFont typeface="Arial" panose="020B0604020202020204" pitchFamily="34" charset="0"/>
              <a:buChar char="•"/>
            </a:pPr>
            <a:r>
              <a:rPr lang="es-CL" b="1" i="0" u="none" strike="noStrike" dirty="0">
                <a:solidFill>
                  <a:srgbClr val="000000"/>
                </a:solidFill>
                <a:effectLst/>
              </a:rPr>
              <a:t>Causas ambientales:</a:t>
            </a:r>
            <a:r>
              <a:rPr lang="es-CL" b="0" i="0" u="none" strike="noStrike" dirty="0">
                <a:solidFill>
                  <a:srgbClr val="000000"/>
                </a:solidFill>
                <a:effectLst/>
              </a:rPr>
              <a:t> Exposición prenatal a toxinas, infecciones, etc.</a:t>
            </a:r>
          </a:p>
          <a:p>
            <a:pPr algn="l" rtl="0">
              <a:buFont typeface="Arial" panose="020B0604020202020204" pitchFamily="34" charset="0"/>
              <a:buChar char="•"/>
            </a:pPr>
            <a:r>
              <a:rPr lang="es-CL" b="1" i="0" u="none" strike="noStrike" dirty="0">
                <a:solidFill>
                  <a:srgbClr val="000000"/>
                </a:solidFill>
                <a:effectLst/>
              </a:rPr>
              <a:t>Causas perinatales:</a:t>
            </a:r>
            <a:r>
              <a:rPr lang="es-CL" b="0" i="0" u="none" strike="noStrike" dirty="0">
                <a:solidFill>
                  <a:srgbClr val="000000"/>
                </a:solidFill>
                <a:effectLst/>
              </a:rPr>
              <a:t> Prematuridad, bajo peso al nacer, etc.</a:t>
            </a:r>
          </a:p>
          <a:p>
            <a:pPr algn="l" rtl="0">
              <a:buFont typeface="Arial" panose="020B0604020202020204" pitchFamily="34" charset="0"/>
              <a:buChar char="•"/>
            </a:pPr>
            <a:r>
              <a:rPr lang="es-CL" b="1" i="0" u="none" strike="noStrike" dirty="0">
                <a:solidFill>
                  <a:srgbClr val="000000"/>
                </a:solidFill>
                <a:effectLst/>
              </a:rPr>
              <a:t>Causas posnatales:</a:t>
            </a:r>
            <a:r>
              <a:rPr lang="es-CL" b="0" i="0" u="none" strike="noStrike" dirty="0">
                <a:solidFill>
                  <a:srgbClr val="000000"/>
                </a:solidFill>
                <a:effectLst/>
              </a:rPr>
              <a:t> Traumatismos craneoencefálicos, infecciones, etc.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201679D1-F598-9E0A-7EB1-297DB381EA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43900" y="3894484"/>
            <a:ext cx="3517899" cy="1610604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3D922BB1-A5DD-A701-44E4-FA8FFB85A3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7012" y="3894484"/>
            <a:ext cx="3708400" cy="2209800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>
            <a:extLst>
              <a:ext uri="{FF2B5EF4-FFF2-40B4-BE49-F238E27FC236}">
                <a16:creationId xmlns:a16="http://schemas.microsoft.com/office/drawing/2014/main" id="{21EA654F-50AA-2983-D432-6B7A71CC88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088" y="3779011"/>
            <a:ext cx="3043238" cy="1841549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197947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bldLvl="4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D95D3C-9ECC-E1A1-8CC9-1CEB7B1AE3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DI SIN SÍNDROME ASOCIADO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D94BF6E-DE10-37B4-3234-CA6B8B613E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0120" y="2430590"/>
            <a:ext cx="10268712" cy="4109596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es-CL" dirty="0"/>
              <a:t>LEVE Y MODERADO:</a:t>
            </a:r>
          </a:p>
          <a:p>
            <a:pPr algn="just"/>
            <a:r>
              <a:rPr lang="es-CL" dirty="0"/>
              <a:t>- </a:t>
            </a:r>
            <a:r>
              <a:rPr lang="es-CL" sz="2000" dirty="0"/>
              <a:t>En</a:t>
            </a:r>
            <a:r>
              <a:rPr lang="es-CL" dirty="0"/>
              <a:t> </a:t>
            </a:r>
            <a:r>
              <a:rPr lang="es-CL" sz="2000" dirty="0"/>
              <a:t>lo que atañe a la prueba de comprensión de conceptos abstractos o Test BOEHM (Boehm, 1988), el grupo se plantea bastante descendido en sus resultados (</a:t>
            </a:r>
            <a:r>
              <a:rPr lang="es-CL" sz="2000" dirty="0" err="1"/>
              <a:t>Garayzábal</a:t>
            </a:r>
            <a:r>
              <a:rPr lang="es-CL" sz="2000" dirty="0"/>
              <a:t>, 2006). </a:t>
            </a:r>
          </a:p>
          <a:p>
            <a:pPr algn="just"/>
            <a:endParaRPr lang="es-CL" sz="2000" dirty="0"/>
          </a:p>
          <a:p>
            <a:pPr algn="just"/>
            <a:r>
              <a:rPr lang="es-CL" sz="2000" dirty="0"/>
              <a:t>- Omisión de argumentos verbales (agente y paciente).  </a:t>
            </a:r>
            <a:r>
              <a:rPr lang="es-CL" sz="2000" dirty="0" err="1"/>
              <a:t>Ej</a:t>
            </a:r>
            <a:r>
              <a:rPr lang="es-CL" sz="2000" dirty="0"/>
              <a:t>:  </a:t>
            </a:r>
            <a:r>
              <a:rPr lang="es-CL" sz="2000" i="1" dirty="0">
                <a:highlight>
                  <a:srgbClr val="FFFF00"/>
                </a:highlight>
              </a:rPr>
              <a:t>jugó pelota</a:t>
            </a:r>
            <a:endParaRPr lang="es-CL" sz="2000" i="1" dirty="0"/>
          </a:p>
          <a:p>
            <a:pPr algn="just"/>
            <a:r>
              <a:rPr lang="es-CL" sz="2000" dirty="0"/>
              <a:t>- Longitudes de frases débiles </a:t>
            </a:r>
          </a:p>
          <a:p>
            <a:pPr algn="just"/>
            <a:r>
              <a:rPr lang="es-CL" sz="2000" dirty="0"/>
              <a:t>- Baja incidencia de elementos gramaticales. </a:t>
            </a:r>
          </a:p>
          <a:p>
            <a:pPr algn="just"/>
            <a:r>
              <a:rPr lang="es-CL" sz="2000" dirty="0"/>
              <a:t>- Alteración en la generación de cohesión textual </a:t>
            </a:r>
          </a:p>
          <a:p>
            <a:pPr algn="just"/>
            <a:r>
              <a:rPr lang="es-CL" sz="2000" dirty="0"/>
              <a:t>- La coherencia también se ve afectada al no haber gran expansión de estructuras conectas entre sí, al ser las emisiones aisladas y sin hilo conductor. </a:t>
            </a:r>
          </a:p>
          <a:p>
            <a:pPr algn="just"/>
            <a:r>
              <a:rPr lang="es-CL" sz="2000" dirty="0"/>
              <a:t>- Se muestran </a:t>
            </a:r>
            <a:r>
              <a:rPr lang="es-CL" sz="2000" dirty="0" err="1"/>
              <a:t>ítems</a:t>
            </a:r>
            <a:r>
              <a:rPr lang="es-CL" sz="2000" dirty="0"/>
              <a:t> en los que deben valorar tiempos verbales, pronombres personales y oraciones subordinadas. </a:t>
            </a:r>
          </a:p>
          <a:p>
            <a:pPr algn="just"/>
            <a:endParaRPr lang="es-CL" sz="2000" dirty="0"/>
          </a:p>
          <a:p>
            <a:pPr algn="just"/>
            <a:endParaRPr lang="es-CL" sz="2000" dirty="0"/>
          </a:p>
          <a:p>
            <a:pPr algn="just"/>
            <a:endParaRPr lang="es-CL" sz="2000" dirty="0"/>
          </a:p>
          <a:p>
            <a:pPr algn="just"/>
            <a:endParaRPr lang="es-CL" sz="2000" dirty="0"/>
          </a:p>
          <a:p>
            <a:pPr algn="just"/>
            <a:endParaRPr lang="es-CL" sz="2000" dirty="0"/>
          </a:p>
          <a:p>
            <a:pPr algn="just"/>
            <a:endParaRPr lang="es-CL" sz="2000" dirty="0"/>
          </a:p>
          <a:p>
            <a:pPr algn="just"/>
            <a:endParaRPr lang="es-CL" sz="2000" dirty="0"/>
          </a:p>
          <a:p>
            <a:pPr algn="just"/>
            <a:endParaRPr lang="es-CL" sz="2000" dirty="0"/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573978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D95D3C-9ECC-E1A1-8CC9-1CEB7B1AE3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DI SIN SÍNDROME ASOCIADO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D94BF6E-DE10-37B4-3234-CA6B8B613E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0120" y="2430590"/>
            <a:ext cx="10268712" cy="4109596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es-CL" dirty="0"/>
              <a:t>LEVE Y MODERADO:</a:t>
            </a:r>
          </a:p>
          <a:p>
            <a:pPr algn="just"/>
            <a:r>
              <a:rPr lang="es-CL" dirty="0"/>
              <a:t>- </a:t>
            </a:r>
            <a:r>
              <a:rPr lang="es-CL" sz="2000" dirty="0"/>
              <a:t>En</a:t>
            </a:r>
            <a:r>
              <a:rPr lang="es-CL" dirty="0"/>
              <a:t> </a:t>
            </a:r>
            <a:r>
              <a:rPr lang="es-CL" sz="2000" dirty="0"/>
              <a:t>lo que atañe a la prueba de comprensión de conceptos abstractos o Test BOEHM (Boehm, 1988), el grupo se plantea bastante descendido en sus resultados (</a:t>
            </a:r>
            <a:r>
              <a:rPr lang="es-CL" sz="2000" dirty="0" err="1"/>
              <a:t>Garayzábal</a:t>
            </a:r>
            <a:r>
              <a:rPr lang="es-CL" sz="2000" dirty="0"/>
              <a:t>, 2006). </a:t>
            </a:r>
          </a:p>
          <a:p>
            <a:pPr algn="just"/>
            <a:endParaRPr lang="es-CL" sz="2000" dirty="0"/>
          </a:p>
          <a:p>
            <a:pPr algn="just"/>
            <a:r>
              <a:rPr lang="es-CL" sz="2000" dirty="0"/>
              <a:t>- Omisión de argumentos verbales (agente y paciente).  </a:t>
            </a:r>
          </a:p>
          <a:p>
            <a:pPr algn="just"/>
            <a:r>
              <a:rPr lang="es-CL" sz="2000" dirty="0"/>
              <a:t>- Longitudes de frases débiles </a:t>
            </a:r>
          </a:p>
          <a:p>
            <a:pPr algn="just"/>
            <a:r>
              <a:rPr lang="es-CL" sz="2000" dirty="0"/>
              <a:t>- Baja incidencia de elementos gramaticales. </a:t>
            </a:r>
          </a:p>
          <a:p>
            <a:pPr algn="just"/>
            <a:r>
              <a:rPr lang="es-CL" sz="2000" dirty="0"/>
              <a:t>- Alteración en la generación de cohesión textual </a:t>
            </a:r>
          </a:p>
          <a:p>
            <a:pPr algn="just"/>
            <a:r>
              <a:rPr lang="es-CL" sz="2000" dirty="0"/>
              <a:t>- La coherencia también se ve afectada al no haber gran expansión de estructuras conectas entre sí, al ser las emisiones aisladas y sin hilo conductor. </a:t>
            </a:r>
          </a:p>
          <a:p>
            <a:pPr algn="just"/>
            <a:r>
              <a:rPr lang="es-CL" sz="2000" dirty="0"/>
              <a:t>- Se muestran </a:t>
            </a:r>
            <a:r>
              <a:rPr lang="es-CL" sz="2000" dirty="0" err="1"/>
              <a:t>ítems</a:t>
            </a:r>
            <a:r>
              <a:rPr lang="es-CL" sz="2000" dirty="0"/>
              <a:t> en los que deben valorar tiempos verbales, pronombres personales y oraciones subordinadas. </a:t>
            </a:r>
          </a:p>
          <a:p>
            <a:pPr algn="just"/>
            <a:endParaRPr lang="es-CL" sz="2000" dirty="0"/>
          </a:p>
          <a:p>
            <a:pPr algn="just"/>
            <a:endParaRPr lang="es-CL" sz="2000" dirty="0"/>
          </a:p>
          <a:p>
            <a:pPr algn="just"/>
            <a:endParaRPr lang="es-CL" sz="2000" dirty="0"/>
          </a:p>
          <a:p>
            <a:pPr algn="just"/>
            <a:endParaRPr lang="es-CL" sz="2000" dirty="0"/>
          </a:p>
          <a:p>
            <a:pPr algn="just"/>
            <a:endParaRPr lang="es-CL" sz="2000" dirty="0"/>
          </a:p>
          <a:p>
            <a:pPr algn="just"/>
            <a:endParaRPr lang="es-CL" sz="2000" dirty="0"/>
          </a:p>
          <a:p>
            <a:pPr algn="just"/>
            <a:endParaRPr lang="es-CL" sz="2000" dirty="0"/>
          </a:p>
          <a:p>
            <a:pPr algn="just"/>
            <a:endParaRPr lang="es-CL" sz="2000" dirty="0"/>
          </a:p>
          <a:p>
            <a:endParaRPr lang="es-CL" dirty="0"/>
          </a:p>
        </p:txBody>
      </p:sp>
      <p:sp>
        <p:nvSpPr>
          <p:cNvPr id="4" name="Cerrar llave 3">
            <a:extLst>
              <a:ext uri="{FF2B5EF4-FFF2-40B4-BE49-F238E27FC236}">
                <a16:creationId xmlns:a16="http://schemas.microsoft.com/office/drawing/2014/main" id="{738EE44F-380E-0775-CCBA-965E266571D0}"/>
              </a:ext>
            </a:extLst>
          </p:cNvPr>
          <p:cNvSpPr/>
          <p:nvPr/>
        </p:nvSpPr>
        <p:spPr>
          <a:xfrm>
            <a:off x="6096000" y="3700463"/>
            <a:ext cx="319088" cy="113894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Rectángulo redondeado 4">
            <a:extLst>
              <a:ext uri="{FF2B5EF4-FFF2-40B4-BE49-F238E27FC236}">
                <a16:creationId xmlns:a16="http://schemas.microsoft.com/office/drawing/2014/main" id="{EFB614A0-AF77-E567-4800-39BCA7B66EB5}"/>
              </a:ext>
            </a:extLst>
          </p:cNvPr>
          <p:cNvSpPr/>
          <p:nvPr/>
        </p:nvSpPr>
        <p:spPr>
          <a:xfrm>
            <a:off x="6586538" y="4000500"/>
            <a:ext cx="3543300" cy="600075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CL" dirty="0"/>
              <a:t>- </a:t>
            </a:r>
            <a:r>
              <a:rPr lang="es-CL" i="1" dirty="0"/>
              <a:t>Jugué pelota</a:t>
            </a:r>
          </a:p>
          <a:p>
            <a:r>
              <a:rPr lang="es-CL" i="1" dirty="0"/>
              <a:t>- Mariposa vuela.</a:t>
            </a:r>
          </a:p>
        </p:txBody>
      </p:sp>
      <p:sp>
        <p:nvSpPr>
          <p:cNvPr id="6" name="Cerrar llave 5">
            <a:extLst>
              <a:ext uri="{FF2B5EF4-FFF2-40B4-BE49-F238E27FC236}">
                <a16:creationId xmlns:a16="http://schemas.microsoft.com/office/drawing/2014/main" id="{4842C046-79C8-832E-B1AB-ED818C2711D5}"/>
              </a:ext>
            </a:extLst>
          </p:cNvPr>
          <p:cNvSpPr/>
          <p:nvPr/>
        </p:nvSpPr>
        <p:spPr>
          <a:xfrm>
            <a:off x="6108764" y="4839403"/>
            <a:ext cx="319088" cy="411992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7" name="Rectángulo redondeado 6">
            <a:extLst>
              <a:ext uri="{FF2B5EF4-FFF2-40B4-BE49-F238E27FC236}">
                <a16:creationId xmlns:a16="http://schemas.microsoft.com/office/drawing/2014/main" id="{D15767A7-8398-E2B1-317E-8EF3E6AA13BD}"/>
              </a:ext>
            </a:extLst>
          </p:cNvPr>
          <p:cNvSpPr/>
          <p:nvPr/>
        </p:nvSpPr>
        <p:spPr>
          <a:xfrm>
            <a:off x="6586538" y="4839403"/>
            <a:ext cx="3543300" cy="318487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CL" i="1" dirty="0"/>
              <a:t>- Comí pan en mantequilla.</a:t>
            </a:r>
          </a:p>
        </p:txBody>
      </p:sp>
    </p:spTree>
    <p:extLst>
      <p:ext uri="{BB962C8B-B14F-4D97-AF65-F5344CB8AC3E}">
        <p14:creationId xmlns:p14="http://schemas.microsoft.com/office/powerpoint/2010/main" val="3106894313"/>
      </p:ext>
    </p:extLst>
  </p:cSld>
  <p:clrMapOvr>
    <a:masterClrMapping/>
  </p:clrMapOvr>
</p:sld>
</file>

<file path=ppt/theme/theme1.xml><?xml version="1.0" encoding="utf-8"?>
<a:theme xmlns:a="http://schemas.openxmlformats.org/drawingml/2006/main" name="JuxtaposeVTI">
  <a:themeElements>
    <a:clrScheme name="AnalogousFromDarkSeedLeftStep">
      <a:dk1>
        <a:srgbClr val="000000"/>
      </a:dk1>
      <a:lt1>
        <a:srgbClr val="FFFFFF"/>
      </a:lt1>
      <a:dk2>
        <a:srgbClr val="301B2A"/>
      </a:dk2>
      <a:lt2>
        <a:srgbClr val="F1F0F3"/>
      </a:lt2>
      <a:accent1>
        <a:srgbClr val="76AF1F"/>
      </a:accent1>
      <a:accent2>
        <a:srgbClr val="A8A512"/>
      </a:accent2>
      <a:accent3>
        <a:srgbClr val="E18F25"/>
      </a:accent3>
      <a:accent4>
        <a:srgbClr val="D53317"/>
      </a:accent4>
      <a:accent5>
        <a:srgbClr val="E7295C"/>
      </a:accent5>
      <a:accent6>
        <a:srgbClr val="D5179A"/>
      </a:accent6>
      <a:hlink>
        <a:srgbClr val="C0424F"/>
      </a:hlink>
      <a:folHlink>
        <a:srgbClr val="7F7F7F"/>
      </a:folHlink>
    </a:clrScheme>
    <a:fontScheme name="Custom 167">
      <a:majorFont>
        <a:latin typeface="Franklin Gothic Demi Cond"/>
        <a:ea typeface=""/>
        <a:cs typeface=""/>
      </a:majorFont>
      <a:minorFont>
        <a:latin typeface="Franklin Gothic Medium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JuxtaposeVTI" id="{FBDCC3B4-6EA8-442A-B697-43C068E31FE3}" vid="{090F2E09-E4E2-4F71-A70E-279F5A0D9E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4239</TotalTime>
  <Words>1201</Words>
  <Application>Microsoft Macintosh PowerPoint</Application>
  <PresentationFormat>Panorámica</PresentationFormat>
  <Paragraphs>107</Paragraphs>
  <Slides>17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24" baseType="lpstr">
      <vt:lpstr>Arial</vt:lpstr>
      <vt:lpstr>Calibri</vt:lpstr>
      <vt:lpstr>Franklin Gothic Demi Cond</vt:lpstr>
      <vt:lpstr>Franklin Gothic Medium</vt:lpstr>
      <vt:lpstr>Times New Roman</vt:lpstr>
      <vt:lpstr>Wingdings</vt:lpstr>
      <vt:lpstr>JuxtaposeVTI</vt:lpstr>
      <vt:lpstr>Neurodiversidad y su vínculo con el lenguaje: Discapacidad Intelectual (DI) con y sin síndrome asociados. </vt:lpstr>
      <vt:lpstr>Objetivos </vt:lpstr>
      <vt:lpstr>Comencemos viendo el siguiente video.</vt:lpstr>
      <vt:lpstr>La Discapacidad intelectual (DI)</vt:lpstr>
      <vt:lpstr>La discapacidad intelectual (di)</vt:lpstr>
      <vt:lpstr>Evaluación de la DI</vt:lpstr>
      <vt:lpstr>Presentación de PowerPoint</vt:lpstr>
      <vt:lpstr>DI SIN SÍNDROME ASOCIADO</vt:lpstr>
      <vt:lpstr>DI SIN SÍNDROME ASOCIADO</vt:lpstr>
      <vt:lpstr>DI SIN SÍNDROME ASOCIADO</vt:lpstr>
      <vt:lpstr>Ejemplo:</vt:lpstr>
      <vt:lpstr>Di con síndrome asociado</vt:lpstr>
      <vt:lpstr>SÍNDROME DE DOWN</vt:lpstr>
      <vt:lpstr>SÍNDROME DE WILLIAMS</vt:lpstr>
      <vt:lpstr>SÍNDROME DE la “x” frágil</vt:lpstr>
      <vt:lpstr>Comparación inter-sindrómica</vt:lpstr>
      <vt:lpstr>Veamos el siguiente video…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Neurodiversidad y su vínculo con el lenguaje: Discapacidad Intelectual (DI) con y sin síndrome asociados. </dc:title>
  <dc:creator>Felipe Andrés Clavo Espinoza (felipe.clavo)</dc:creator>
  <cp:lastModifiedBy>Felipe Andrés Clavo Espinoza (felipe.clavo)</cp:lastModifiedBy>
  <cp:revision>3</cp:revision>
  <dcterms:created xsi:type="dcterms:W3CDTF">2023-09-03T05:25:26Z</dcterms:created>
  <dcterms:modified xsi:type="dcterms:W3CDTF">2024-09-23T20:57:25Z</dcterms:modified>
</cp:coreProperties>
</file>