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3"/>
  </p:notesMasterIdLst>
  <p:handoutMasterIdLst>
    <p:handoutMasterId r:id="rId24"/>
  </p:handoutMasterIdLst>
  <p:sldIdLst>
    <p:sldId id="306" r:id="rId5"/>
    <p:sldId id="308" r:id="rId6"/>
    <p:sldId id="310" r:id="rId7"/>
    <p:sldId id="317" r:id="rId8"/>
    <p:sldId id="321" r:id="rId9"/>
    <p:sldId id="323" r:id="rId10"/>
    <p:sldId id="325" r:id="rId11"/>
    <p:sldId id="327" r:id="rId12"/>
    <p:sldId id="329" r:id="rId13"/>
    <p:sldId id="331" r:id="rId14"/>
    <p:sldId id="333" r:id="rId15"/>
    <p:sldId id="335" r:id="rId16"/>
    <p:sldId id="337" r:id="rId17"/>
    <p:sldId id="339" r:id="rId18"/>
    <p:sldId id="341" r:id="rId19"/>
    <p:sldId id="311" r:id="rId20"/>
    <p:sldId id="334" r:id="rId21"/>
    <p:sldId id="312" r:id="rId2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967" autoAdjust="0"/>
  </p:normalViewPr>
  <p:slideViewPr>
    <p:cSldViewPr snapToGrid="0">
      <p:cViewPr varScale="1">
        <p:scale>
          <a:sx n="63" d="100"/>
          <a:sy n="63" d="100"/>
        </p:scale>
        <p:origin x="804" y="56"/>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5878293-F3A4-4283-B929-138544CD84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A92944D-E8F3-4C07-BC07-7564C0842A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D0BCF0-68F0-4F08-A0DE-34A7B09CDD8A}" type="datetime1">
              <a:rPr lang="es-ES" smtClean="0"/>
              <a:t>27/06/2023</a:t>
            </a:fld>
            <a:endParaRPr lang="es-ES" dirty="0"/>
          </a:p>
        </p:txBody>
      </p:sp>
      <p:sp>
        <p:nvSpPr>
          <p:cNvPr id="4" name="Marcador de pie de página 3">
            <a:extLst>
              <a:ext uri="{FF2B5EF4-FFF2-40B4-BE49-F238E27FC236}">
                <a16:creationId xmlns:a16="http://schemas.microsoft.com/office/drawing/2014/main" id="{2D9FA6F7-68B2-424B-B268-E53E978B01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944A6FC-7A09-4A3B-A8DC-039754AE85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351E68-59A0-4C4A-9786-65729D3BFFEF}" type="slidenum">
              <a:rPr lang="es-ES" smtClean="0"/>
              <a:t>‹N°›</a:t>
            </a:fld>
            <a:endParaRPr lang="es-ES"/>
          </a:p>
        </p:txBody>
      </p:sp>
    </p:spTree>
    <p:extLst>
      <p:ext uri="{BB962C8B-B14F-4D97-AF65-F5344CB8AC3E}">
        <p14:creationId xmlns:p14="http://schemas.microsoft.com/office/powerpoint/2010/main" val="3733812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8D6EB-2321-4D52-AF70-FA1A2FACF03F}" type="datetime1">
              <a:rPr lang="es-ES" smtClean="0"/>
              <a:pPr/>
              <a:t>27/06/2023</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es-ES" noProof="0" smtClean="0"/>
              <a:t>‹N°›</a:t>
            </a:fld>
            <a:endParaRPr lang="es-ES"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1</a:t>
            </a:fld>
            <a:endParaRPr lang="es-ES"/>
          </a:p>
        </p:txBody>
      </p:sp>
    </p:spTree>
    <p:extLst>
      <p:ext uri="{BB962C8B-B14F-4D97-AF65-F5344CB8AC3E}">
        <p14:creationId xmlns:p14="http://schemas.microsoft.com/office/powerpoint/2010/main" val="316487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10</a:t>
            </a:fld>
            <a:endParaRPr lang="es-ES"/>
          </a:p>
        </p:txBody>
      </p:sp>
    </p:spTree>
    <p:extLst>
      <p:ext uri="{BB962C8B-B14F-4D97-AF65-F5344CB8AC3E}">
        <p14:creationId xmlns:p14="http://schemas.microsoft.com/office/powerpoint/2010/main" val="35831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11</a:t>
            </a:fld>
            <a:endParaRPr lang="es-ES"/>
          </a:p>
        </p:txBody>
      </p:sp>
    </p:spTree>
    <p:extLst>
      <p:ext uri="{BB962C8B-B14F-4D97-AF65-F5344CB8AC3E}">
        <p14:creationId xmlns:p14="http://schemas.microsoft.com/office/powerpoint/2010/main" val="312706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12</a:t>
            </a:fld>
            <a:endParaRPr lang="es-ES"/>
          </a:p>
        </p:txBody>
      </p:sp>
    </p:spTree>
    <p:extLst>
      <p:ext uri="{BB962C8B-B14F-4D97-AF65-F5344CB8AC3E}">
        <p14:creationId xmlns:p14="http://schemas.microsoft.com/office/powerpoint/2010/main" val="329274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13</a:t>
            </a:fld>
            <a:endParaRPr lang="es-ES"/>
          </a:p>
        </p:txBody>
      </p:sp>
    </p:spTree>
    <p:extLst>
      <p:ext uri="{BB962C8B-B14F-4D97-AF65-F5344CB8AC3E}">
        <p14:creationId xmlns:p14="http://schemas.microsoft.com/office/powerpoint/2010/main" val="2335554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14</a:t>
            </a:fld>
            <a:endParaRPr lang="es-ES"/>
          </a:p>
        </p:txBody>
      </p:sp>
    </p:spTree>
    <p:extLst>
      <p:ext uri="{BB962C8B-B14F-4D97-AF65-F5344CB8AC3E}">
        <p14:creationId xmlns:p14="http://schemas.microsoft.com/office/powerpoint/2010/main" val="159262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15</a:t>
            </a:fld>
            <a:endParaRPr lang="es-ES"/>
          </a:p>
        </p:txBody>
      </p:sp>
    </p:spTree>
    <p:extLst>
      <p:ext uri="{BB962C8B-B14F-4D97-AF65-F5344CB8AC3E}">
        <p14:creationId xmlns:p14="http://schemas.microsoft.com/office/powerpoint/2010/main" val="972527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16</a:t>
            </a:fld>
            <a:endParaRPr lang="es-ES"/>
          </a:p>
        </p:txBody>
      </p:sp>
    </p:spTree>
    <p:extLst>
      <p:ext uri="{BB962C8B-B14F-4D97-AF65-F5344CB8AC3E}">
        <p14:creationId xmlns:p14="http://schemas.microsoft.com/office/powerpoint/2010/main" val="1177936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17</a:t>
            </a:fld>
            <a:endParaRPr lang="es-ES"/>
          </a:p>
        </p:txBody>
      </p:sp>
    </p:spTree>
    <p:extLst>
      <p:ext uri="{BB962C8B-B14F-4D97-AF65-F5344CB8AC3E}">
        <p14:creationId xmlns:p14="http://schemas.microsoft.com/office/powerpoint/2010/main" val="533454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18</a:t>
            </a:fld>
            <a:endParaRPr lang="es-ES"/>
          </a:p>
        </p:txBody>
      </p:sp>
    </p:spTree>
    <p:extLst>
      <p:ext uri="{BB962C8B-B14F-4D97-AF65-F5344CB8AC3E}">
        <p14:creationId xmlns:p14="http://schemas.microsoft.com/office/powerpoint/2010/main" val="364727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2</a:t>
            </a:fld>
            <a:endParaRPr lang="es-ES"/>
          </a:p>
        </p:txBody>
      </p:sp>
    </p:spTree>
    <p:extLst>
      <p:ext uri="{BB962C8B-B14F-4D97-AF65-F5344CB8AC3E}">
        <p14:creationId xmlns:p14="http://schemas.microsoft.com/office/powerpoint/2010/main" val="198761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3</a:t>
            </a:fld>
            <a:endParaRPr lang="es-ES"/>
          </a:p>
        </p:txBody>
      </p:sp>
    </p:spTree>
    <p:extLst>
      <p:ext uri="{BB962C8B-B14F-4D97-AF65-F5344CB8AC3E}">
        <p14:creationId xmlns:p14="http://schemas.microsoft.com/office/powerpoint/2010/main" val="385541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4</a:t>
            </a:fld>
            <a:endParaRPr lang="es-ES"/>
          </a:p>
        </p:txBody>
      </p:sp>
    </p:spTree>
    <p:extLst>
      <p:ext uri="{BB962C8B-B14F-4D97-AF65-F5344CB8AC3E}">
        <p14:creationId xmlns:p14="http://schemas.microsoft.com/office/powerpoint/2010/main" val="326405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5</a:t>
            </a:fld>
            <a:endParaRPr lang="es-ES"/>
          </a:p>
        </p:txBody>
      </p:sp>
    </p:spTree>
    <p:extLst>
      <p:ext uri="{BB962C8B-B14F-4D97-AF65-F5344CB8AC3E}">
        <p14:creationId xmlns:p14="http://schemas.microsoft.com/office/powerpoint/2010/main" val="232171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6</a:t>
            </a:fld>
            <a:endParaRPr lang="es-ES"/>
          </a:p>
        </p:txBody>
      </p:sp>
    </p:spTree>
    <p:extLst>
      <p:ext uri="{BB962C8B-B14F-4D97-AF65-F5344CB8AC3E}">
        <p14:creationId xmlns:p14="http://schemas.microsoft.com/office/powerpoint/2010/main" val="292619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7</a:t>
            </a:fld>
            <a:endParaRPr lang="es-ES"/>
          </a:p>
        </p:txBody>
      </p:sp>
    </p:spTree>
    <p:extLst>
      <p:ext uri="{BB962C8B-B14F-4D97-AF65-F5344CB8AC3E}">
        <p14:creationId xmlns:p14="http://schemas.microsoft.com/office/powerpoint/2010/main" val="117003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8</a:t>
            </a:fld>
            <a:endParaRPr lang="es-ES"/>
          </a:p>
        </p:txBody>
      </p:sp>
    </p:spTree>
    <p:extLst>
      <p:ext uri="{BB962C8B-B14F-4D97-AF65-F5344CB8AC3E}">
        <p14:creationId xmlns:p14="http://schemas.microsoft.com/office/powerpoint/2010/main" val="2405646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939589-3E79-4C82-AA4A-FE78234FAA59}" type="slidenum">
              <a:rPr lang="es-ES" smtClean="0"/>
              <a:t>9</a:t>
            </a:fld>
            <a:endParaRPr lang="es-ES"/>
          </a:p>
        </p:txBody>
      </p:sp>
    </p:spTree>
    <p:extLst>
      <p:ext uri="{BB962C8B-B14F-4D97-AF65-F5344CB8AC3E}">
        <p14:creationId xmlns:p14="http://schemas.microsoft.com/office/powerpoint/2010/main" val="424015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rtlCol="0" anchor="b"/>
          <a:lstStyle>
            <a:lvl1pPr algn="l">
              <a:defRPr sz="6000" b="1" i="0" cap="all" baseline="0"/>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cxnSp>
        <p:nvCxnSpPr>
          <p:cNvPr id="11" name="Conector recto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10" name="Conector recto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áfico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s-ES" noProof="0"/>
          </a:p>
        </p:txBody>
      </p:sp>
      <p:sp>
        <p:nvSpPr>
          <p:cNvPr id="14" name="Gráfico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s-ES" noProof="0"/>
          </a:p>
        </p:txBody>
      </p:sp>
      <p:sp>
        <p:nvSpPr>
          <p:cNvPr id="16" name="Gráfico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p:txBody>
      </p:sp>
      <p:sp>
        <p:nvSpPr>
          <p:cNvPr id="5" name="Marcador de texto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p:txBody>
      </p:sp>
      <p:cxnSp>
        <p:nvCxnSpPr>
          <p:cNvPr id="10" name="Conector recto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áfico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s-ES" noProof="0"/>
          </a:p>
        </p:txBody>
      </p:sp>
      <p:sp>
        <p:nvSpPr>
          <p:cNvPr id="14" name="Gráfico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s-ES" noProof="0"/>
          </a:p>
        </p:txBody>
      </p:sp>
      <p:sp>
        <p:nvSpPr>
          <p:cNvPr id="16" name="Gráfico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s-ES" noProof="0"/>
          </a:p>
        </p:txBody>
      </p:sp>
      <p:sp>
        <p:nvSpPr>
          <p:cNvPr id="15" name="Marcador de posición de texto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7" name="Marcador de contenido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s-ES" noProof="0"/>
              <a:t>Título</a:t>
            </a:r>
          </a:p>
        </p:txBody>
      </p:sp>
      <p:sp>
        <p:nvSpPr>
          <p:cNvPr id="3" name="Subtítulo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Marcador de pie de página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s-ES" noProof="0" smtClean="0"/>
              <a:pPr rtl="0"/>
              <a:t>‹N°›</a:t>
            </a:fld>
            <a:endParaRPr lang="es-ES" noProof="0"/>
          </a:p>
        </p:txBody>
      </p:sp>
      <p:cxnSp>
        <p:nvCxnSpPr>
          <p:cNvPr id="7" name="Conector recto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Marcador de posición de imagen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s-ES" noProof="0"/>
              <a:t>Haga clic en el icono para agregar una imagen</a:t>
            </a:r>
          </a:p>
        </p:txBody>
      </p:sp>
      <p:sp>
        <p:nvSpPr>
          <p:cNvPr id="10" name="Marcador de posición de imagen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s-ES" noProof="0"/>
              <a:t>Haga clic en el icono para agregar una imagen</a:t>
            </a:r>
          </a:p>
        </p:txBody>
      </p:sp>
      <p:sp>
        <p:nvSpPr>
          <p:cNvPr id="11" name="Marcador de posición de imagen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olo el título">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Marcador de posición de imagen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s-ES" noProof="0"/>
              <a:t>Haga clic en el icono para agregar una imagen</a:t>
            </a:r>
          </a:p>
        </p:txBody>
      </p:sp>
      <p:sp>
        <p:nvSpPr>
          <p:cNvPr id="32" name="Marcador de posición de imagen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s-ES" noProof="0"/>
              <a:t>Haga clic en el icono para agregar una imagen</a:t>
            </a:r>
          </a:p>
        </p:txBody>
      </p:sp>
      <p:sp>
        <p:nvSpPr>
          <p:cNvPr id="31" name="Marcador de posición de imagen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s-ES" noProof="0"/>
              <a:t>Haga clic en el icono para agregar una imagen</a:t>
            </a:r>
          </a:p>
        </p:txBody>
      </p:sp>
      <p:sp>
        <p:nvSpPr>
          <p:cNvPr id="30" name="Marcador de posición de imagen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rtlCol="0" anchor="b"/>
          <a:lstStyle>
            <a:lvl1pPr algn="r">
              <a:defRPr sz="4800" b="1" cap="all" spc="400" baseline="0">
                <a:solidFill>
                  <a:schemeClr val="bg1"/>
                </a:solidFill>
              </a:defRPr>
            </a:lvl1pPr>
          </a:lstStyle>
          <a:p>
            <a:pPr rtl="0"/>
            <a:r>
              <a:rPr lang="es-ES" noProof="0"/>
              <a:t>Haga clic para modificar el estilo de título del patrón</a:t>
            </a:r>
          </a:p>
        </p:txBody>
      </p:sp>
      <p:sp>
        <p:nvSpPr>
          <p:cNvPr id="3" name="Marcador de fecha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s-ES" noProof="0"/>
              <a:t>3/9/20XX</a:t>
            </a:r>
          </a:p>
        </p:txBody>
      </p:sp>
      <p:sp>
        <p:nvSpPr>
          <p:cNvPr id="4" name="Marcador de pie de página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s-ES" noProof="0" smtClean="0"/>
              <a:pPr rtl="0"/>
              <a:t>‹N°›</a:t>
            </a:fld>
            <a:endParaRPr lang="es-ES" noProof="0"/>
          </a:p>
        </p:txBody>
      </p:sp>
      <p:sp>
        <p:nvSpPr>
          <p:cNvPr id="8" name="Gráfico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s-ES" noProof="0"/>
          </a:p>
        </p:txBody>
      </p:sp>
      <p:sp>
        <p:nvSpPr>
          <p:cNvPr id="10" name="Gráfico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s-ES" noProof="0"/>
          </a:p>
        </p:txBody>
      </p:sp>
      <p:sp>
        <p:nvSpPr>
          <p:cNvPr id="12" name="Gráfico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s-ES" noProof="0"/>
          </a:p>
        </p:txBody>
      </p:sp>
      <p:cxnSp>
        <p:nvCxnSpPr>
          <p:cNvPr id="14" name="Conector recto 13">
            <a:extLst>
              <a:ext uri="{FF2B5EF4-FFF2-40B4-BE49-F238E27FC236}">
                <a16:creationId xmlns:a16="http://schemas.microsoft.com/office/drawing/2014/main" id="{13AE7F8D-AE68-4A83-BAB5-3A97D473CE3C}"/>
              </a:ext>
            </a:extLst>
          </p:cNvPr>
          <p:cNvCxnSpPr>
            <a:cxnSpLocks/>
          </p:cNvCxnSpPr>
          <p:nvPr userDrawn="1"/>
        </p:nvCxnSpPr>
        <p:spPr>
          <a:xfrm>
            <a:off x="856114" y="3651517"/>
            <a:ext cx="0" cy="3200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Marcador de texto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rtlCol="0"/>
          <a:lstStyle>
            <a:lvl1pPr marL="0" indent="0" algn="r">
              <a:buNone/>
              <a:defRPr sz="1800">
                <a:solidFill>
                  <a:schemeClr val="bg1"/>
                </a:solidFill>
              </a:defRPr>
            </a:lvl1pPr>
          </a:lstStyle>
          <a:p>
            <a:pPr lvl="0" rtl="0"/>
            <a:r>
              <a:rPr lang="es-ES" noProof="0"/>
              <a:t>Haga clic para modificar los estilos de texto del patrón</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fecha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es-ES" noProof="0"/>
              <a:t>3/9/20XX</a:t>
            </a:r>
          </a:p>
        </p:txBody>
      </p:sp>
      <p:sp>
        <p:nvSpPr>
          <p:cNvPr id="4" name="Marcador de pie de página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es-ES" noProof="0" smtClean="0"/>
              <a:t>‹N°›</a:t>
            </a:fld>
            <a:endParaRPr lang="es-ES" noProof="0"/>
          </a:p>
        </p:txBody>
      </p:sp>
      <p:cxnSp>
        <p:nvCxnSpPr>
          <p:cNvPr id="6" name="Conector recto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es-ES" noProof="0"/>
              <a:t>3/9/20XX</a:t>
            </a:r>
          </a:p>
        </p:txBody>
      </p:sp>
      <p:sp>
        <p:nvSpPr>
          <p:cNvPr id="3" name="Marcador de pie de página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es-ES" noProof="0"/>
              <a:t>Título de la presentación</a:t>
            </a:r>
          </a:p>
        </p:txBody>
      </p:sp>
      <p:sp>
        <p:nvSpPr>
          <p:cNvPr id="4" name="Marcador de número de diapositiva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es-ES" noProof="0" smtClean="0"/>
              <a:t>‹N°›</a:t>
            </a:fld>
            <a:endParaRPr lang="es-ES" noProof="0"/>
          </a:p>
        </p:txBody>
      </p:sp>
      <p:cxnSp>
        <p:nvCxnSpPr>
          <p:cNvPr id="5" name="Conector recto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es-ES" noProof="0"/>
              <a:t>3/9/20XX</a:t>
            </a:r>
          </a:p>
        </p:txBody>
      </p:sp>
      <p:sp>
        <p:nvSpPr>
          <p:cNvPr id="6" name="Marcador de pie de página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es-ES" noProof="0"/>
              <a:t>Título de la presentación</a:t>
            </a:r>
          </a:p>
        </p:txBody>
      </p:sp>
      <p:sp>
        <p:nvSpPr>
          <p:cNvPr id="7" name="Marcador de número de diapositiva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es-ES" noProof="0" smtClean="0"/>
              <a:t>‹N°›</a:t>
            </a:fld>
            <a:endParaRPr lang="es-ES" noProof="0"/>
          </a:p>
        </p:txBody>
      </p:sp>
      <p:cxnSp>
        <p:nvCxnSpPr>
          <p:cNvPr id="8" name="Conector recto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imagen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es-ES" noProof="0"/>
              <a:t>3/9/20XX</a:t>
            </a:r>
          </a:p>
        </p:txBody>
      </p:sp>
      <p:sp>
        <p:nvSpPr>
          <p:cNvPr id="6" name="Marcador de pie de página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es-ES" noProof="0"/>
              <a:t>Título de la presentación</a:t>
            </a:r>
          </a:p>
        </p:txBody>
      </p:sp>
      <p:sp>
        <p:nvSpPr>
          <p:cNvPr id="7" name="Marcador de número de diapositiva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es-ES" noProof="0" smtClean="0"/>
              <a:t>‹N°›</a:t>
            </a:fld>
            <a:endParaRPr lang="es-ES" noProof="0"/>
          </a:p>
        </p:txBody>
      </p:sp>
      <p:cxnSp>
        <p:nvCxnSpPr>
          <p:cNvPr id="8" name="Conector recto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2">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rtlCol="0" anchor="b"/>
          <a:lstStyle>
            <a:lvl1pPr algn="l">
              <a:defRPr sz="5400" b="1" i="0" cap="all" baseline="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cxnSp>
        <p:nvCxnSpPr>
          <p:cNvPr id="9" name="Conector recto 8">
            <a:extLst>
              <a:ext uri="{FF2B5EF4-FFF2-40B4-BE49-F238E27FC236}">
                <a16:creationId xmlns:a16="http://schemas.microsoft.com/office/drawing/2014/main" id="{8E825845-66DD-4B77-A729-CD97D156FE6C}"/>
              </a:ext>
            </a:extLst>
          </p:cNvPr>
          <p:cNvCxnSpPr>
            <a:cxnSpLocks/>
          </p:cNvCxnSpPr>
          <p:nvPr userDrawn="1"/>
        </p:nvCxnSpPr>
        <p:spPr>
          <a:xfrm>
            <a:off x="1301262" y="3652622"/>
            <a:ext cx="0" cy="3200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áfico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s-ES" noProof="0"/>
          </a:p>
        </p:txBody>
      </p:sp>
      <p:sp>
        <p:nvSpPr>
          <p:cNvPr id="21" name="Gráfico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es-ES" noProof="0"/>
          </a:p>
        </p:txBody>
      </p:sp>
      <p:sp>
        <p:nvSpPr>
          <p:cNvPr id="23" name="Gráfico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olo el título">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Marcador de posición de imagen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es-ES" noProof="0"/>
              <a:t>Título</a:t>
            </a:r>
          </a:p>
        </p:txBody>
      </p:sp>
      <p:sp>
        <p:nvSpPr>
          <p:cNvPr id="3" name="Marcador de fecha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s-ES" noProof="0"/>
              <a:t>3/9/20XX</a:t>
            </a:r>
          </a:p>
        </p:txBody>
      </p:sp>
      <p:sp>
        <p:nvSpPr>
          <p:cNvPr id="4" name="Marcador de pie de página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s-ES" noProof="0" smtClean="0"/>
              <a:pPr rtl="0"/>
              <a:t>‹N°›</a:t>
            </a:fld>
            <a:endParaRPr lang="es-ES" noProof="0"/>
          </a:p>
        </p:txBody>
      </p:sp>
      <p:cxnSp>
        <p:nvCxnSpPr>
          <p:cNvPr id="14" name="Conector recto 13">
            <a:extLst>
              <a:ext uri="{FF2B5EF4-FFF2-40B4-BE49-F238E27FC236}">
                <a16:creationId xmlns:a16="http://schemas.microsoft.com/office/drawing/2014/main" id="{13AE7F8D-AE68-4A83-BAB5-3A97D473CE3C}"/>
              </a:ext>
            </a:extLst>
          </p:cNvPr>
          <p:cNvCxnSpPr>
            <a:cxnSpLocks/>
          </p:cNvCxnSpPr>
          <p:nvPr userDrawn="1"/>
        </p:nvCxnSpPr>
        <p:spPr>
          <a:xfrm>
            <a:off x="856114" y="3659332"/>
            <a:ext cx="0" cy="3200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Marcador de texto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rtlCol="0"/>
          <a:lstStyle>
            <a:lvl1pPr marL="0" indent="0" algn="r">
              <a:buNone/>
              <a:defRPr sz="1800">
                <a:solidFill>
                  <a:schemeClr val="bg1"/>
                </a:solidFill>
              </a:defRPr>
            </a:lvl1pPr>
          </a:lstStyle>
          <a:p>
            <a:pPr lvl="0" rtl="0"/>
            <a:r>
              <a:rPr lang="es-ES" noProof="0"/>
              <a:t>Haga clic para modificar los estilos de texto del patrón</a:t>
            </a:r>
          </a:p>
        </p:txBody>
      </p:sp>
      <p:sp>
        <p:nvSpPr>
          <p:cNvPr id="11" name="Gráfico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s-ES" noProof="0"/>
          </a:p>
        </p:txBody>
      </p:sp>
      <p:sp>
        <p:nvSpPr>
          <p:cNvPr id="13" name="Gráfico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s-ES" noProof="0"/>
          </a:p>
        </p:txBody>
      </p:sp>
      <p:sp>
        <p:nvSpPr>
          <p:cNvPr id="17" name="Gráfico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contenido">
    <p:spTree>
      <p:nvGrpSpPr>
        <p:cNvPr id="1" name=""/>
        <p:cNvGrpSpPr/>
        <p:nvPr/>
      </p:nvGrpSpPr>
      <p:grpSpPr>
        <a:xfrm>
          <a:off x="0" y="0"/>
          <a:ext cx="0" cy="0"/>
          <a:chOff x="0" y="0"/>
          <a:chExt cx="0" cy="0"/>
        </a:xfrm>
      </p:grpSpPr>
      <p:sp>
        <p:nvSpPr>
          <p:cNvPr id="15" name="Marcador de posición de imagen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p:txBody>
      </p:sp>
      <p:sp>
        <p:nvSpPr>
          <p:cNvPr id="4" name="Marcador de fecha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es-ES" noProof="0"/>
              <a:t>3/9/20XX</a:t>
            </a:r>
          </a:p>
        </p:txBody>
      </p:sp>
      <p:sp>
        <p:nvSpPr>
          <p:cNvPr id="5" name="Marcador de pie de página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s-ES" noProof="0" smtClean="0"/>
              <a:pPr rtl="0"/>
              <a:t>‹N°›</a:t>
            </a:fld>
            <a:endParaRPr lang="es-ES" noProof="0"/>
          </a:p>
        </p:txBody>
      </p:sp>
      <p:cxnSp>
        <p:nvCxnSpPr>
          <p:cNvPr id="9" name="Conector recto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áfico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s-ES" noProof="0"/>
          </a:p>
        </p:txBody>
      </p:sp>
      <p:sp>
        <p:nvSpPr>
          <p:cNvPr id="19" name="Gráfico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189711134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Encabezado de sección">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4" name="Gráfico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s-ES" noProof="0"/>
          </a:p>
        </p:txBody>
      </p:sp>
      <p:sp>
        <p:nvSpPr>
          <p:cNvPr id="5" name="Gráfico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s-ES" noProof="0"/>
          </a:p>
        </p:txBody>
      </p:sp>
      <p:sp>
        <p:nvSpPr>
          <p:cNvPr id="6" name="Gráfico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s-ES" noProof="0"/>
          </a:p>
        </p:txBody>
      </p:sp>
      <p:sp>
        <p:nvSpPr>
          <p:cNvPr id="7" name="Gráfico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s-ES" noProof="0"/>
          </a:p>
        </p:txBody>
      </p:sp>
      <p:sp>
        <p:nvSpPr>
          <p:cNvPr id="11" name="Gráfico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s-ES" noProof="0"/>
          </a:p>
        </p:txBody>
      </p:sp>
      <p:sp>
        <p:nvSpPr>
          <p:cNvPr id="13" name="Gráfico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es-ES" noProof="0" smtClean="0"/>
              <a:t>‹N°›</a:t>
            </a:fld>
            <a:endParaRPr lang="es-ES" noProof="0"/>
          </a:p>
        </p:txBody>
      </p:sp>
      <p:cxnSp>
        <p:nvCxnSpPr>
          <p:cNvPr id="7" name="Conector recto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apositiva de título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Marcador de pie de página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s-ES" noProof="0"/>
              <a:t>Título de la presentación</a:t>
            </a:r>
          </a:p>
        </p:txBody>
      </p:sp>
      <p:sp>
        <p:nvSpPr>
          <p:cNvPr id="6" name="Marcador de posición de número de diapositiva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s-ES" noProof="0" smtClean="0"/>
              <a:pPr rtl="0"/>
              <a:t>‹N°›</a:t>
            </a:fld>
            <a:endParaRPr lang="es-ES" noProof="0"/>
          </a:p>
        </p:txBody>
      </p:sp>
      <p:cxnSp>
        <p:nvCxnSpPr>
          <p:cNvPr id="7" name="Conector recto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Marcador de posición de imagen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ítulo y contenido">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es-ES" noProof="0"/>
              <a:t>Título</a:t>
            </a:r>
          </a:p>
        </p:txBody>
      </p:sp>
      <p:sp>
        <p:nvSpPr>
          <p:cNvPr id="3" name="Marcador de contenido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es-ES" noProof="0"/>
              <a:t>3/9/20XX</a:t>
            </a:r>
          </a:p>
        </p:txBody>
      </p:sp>
      <p:sp>
        <p:nvSpPr>
          <p:cNvPr id="5" name="Marcador de pie de página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es-ES" noProof="0" smtClean="0"/>
              <a:pPr rtl="0"/>
              <a:t>‹N°›</a:t>
            </a:fld>
            <a:endParaRPr lang="es-ES" noProof="0"/>
          </a:p>
        </p:txBody>
      </p:sp>
      <p:sp>
        <p:nvSpPr>
          <p:cNvPr id="9" name="Gráfico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s-ES" noProof="0"/>
          </a:p>
        </p:txBody>
      </p:sp>
      <p:sp>
        <p:nvSpPr>
          <p:cNvPr id="11" name="Gráfico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8" name="Conector recto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áfico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s-ES" noProof="0"/>
          </a:p>
        </p:txBody>
      </p:sp>
      <p:sp>
        <p:nvSpPr>
          <p:cNvPr id="12" name="Gráfico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s-ES" noProof="0"/>
          </a:p>
        </p:txBody>
      </p:sp>
      <p:sp>
        <p:nvSpPr>
          <p:cNvPr id="14" name="Gráfico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es-ES" noProof="0"/>
              <a:t>3/9/20XX</a:t>
            </a:r>
          </a:p>
        </p:txBody>
      </p:sp>
      <p:sp>
        <p:nvSpPr>
          <p:cNvPr id="5" name="Marcador de pie de página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es-ES" noProof="0" smtClean="0"/>
              <a:t>‹N°›</a:t>
            </a:fld>
            <a:endParaRPr lang="es-ES"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mailto:macaorrono@gmail.com" TargetMode="External"/><Relationship Id="rId5" Type="http://schemas.openxmlformats.org/officeDocument/2006/relationships/hyperlink" Target="mailto:morrono@prodemu.cl"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9968B-2619-4F71-AB00-4C493E120805}"/>
              </a:ext>
            </a:extLst>
          </p:cNvPr>
          <p:cNvSpPr>
            <a:spLocks noGrp="1"/>
          </p:cNvSpPr>
          <p:nvPr>
            <p:ph type="ctrTitle"/>
          </p:nvPr>
        </p:nvSpPr>
        <p:spPr/>
        <p:txBody>
          <a:bodyPr rtlCol="0">
            <a:normAutofit/>
          </a:bodyPr>
          <a:lstStyle/>
          <a:p>
            <a:r>
              <a:rPr lang="es-419" sz="2000" b="1" dirty="0">
                <a:effectLst/>
                <a:latin typeface="Calibri" panose="020F0502020204030204" pitchFamily="34" charset="0"/>
                <a:ea typeface="Arial" panose="020B0604020202020204" pitchFamily="34" charset="0"/>
                <a:cs typeface="Calibri" panose="020F0502020204030204" pitchFamily="34" charset="0"/>
              </a:rPr>
              <a:t>Confinamiento y pubertad : descripción semiótica del grano de la voz</a:t>
            </a:r>
            <a:br>
              <a:rPr lang="es-CL" sz="2000" dirty="0">
                <a:effectLst/>
                <a:latin typeface="Calibri" panose="020F0502020204030204" pitchFamily="34" charset="0"/>
                <a:ea typeface="Calibri" panose="020F0502020204030204" pitchFamily="34" charset="0"/>
                <a:cs typeface="Times New Roman" panose="02020603050405020304" pitchFamily="18" charset="0"/>
              </a:rPr>
            </a:br>
            <a:endParaRPr lang="es-ES" sz="2000" dirty="0"/>
          </a:p>
        </p:txBody>
      </p:sp>
      <p:sp>
        <p:nvSpPr>
          <p:cNvPr id="3" name="Subtítulo 2">
            <a:extLst>
              <a:ext uri="{FF2B5EF4-FFF2-40B4-BE49-F238E27FC236}">
                <a16:creationId xmlns:a16="http://schemas.microsoft.com/office/drawing/2014/main" id="{A5F14073-9F68-4B7E-A576-26899D58C7A9}"/>
              </a:ext>
            </a:extLst>
          </p:cNvPr>
          <p:cNvSpPr>
            <a:spLocks noGrp="1"/>
          </p:cNvSpPr>
          <p:nvPr>
            <p:ph type="subTitle" idx="1"/>
          </p:nvPr>
        </p:nvSpPr>
        <p:spPr>
          <a:xfrm>
            <a:off x="5641848" y="4700015"/>
            <a:ext cx="5093208" cy="1868735"/>
          </a:xfrm>
        </p:spPr>
        <p:txBody>
          <a:bodyPr rtlCol="0">
            <a:normAutofit fontScale="77500" lnSpcReduction="20000"/>
          </a:bodyPr>
          <a:lstStyle/>
          <a:p>
            <a:pPr algn="just">
              <a:lnSpc>
                <a:spcPct val="107000"/>
              </a:lnSpc>
              <a:spcAft>
                <a:spcPts val="800"/>
              </a:spcAft>
            </a:pPr>
            <a:r>
              <a:rPr lang="es-419" sz="2900" dirty="0">
                <a:effectLst/>
                <a:latin typeface="Calibri" panose="020F0502020204030204" pitchFamily="34" charset="0"/>
                <a:ea typeface="Arial" panose="020B0604020202020204" pitchFamily="34" charset="0"/>
                <a:cs typeface="Calibri" panose="020F0502020204030204" pitchFamily="34" charset="0"/>
              </a:rPr>
              <a:t>Macarena </a:t>
            </a:r>
            <a:r>
              <a:rPr lang="es-419" sz="2900" dirty="0" err="1">
                <a:effectLst/>
                <a:latin typeface="Calibri" panose="020F0502020204030204" pitchFamily="34" charset="0"/>
                <a:ea typeface="Arial" panose="020B0604020202020204" pitchFamily="34" charset="0"/>
                <a:cs typeface="Calibri" panose="020F0502020204030204" pitchFamily="34" charset="0"/>
              </a:rPr>
              <a:t>Orroño</a:t>
            </a:r>
            <a:r>
              <a:rPr lang="es-419" sz="2900" dirty="0">
                <a:effectLst/>
                <a:latin typeface="Calibri" panose="020F0502020204030204" pitchFamily="34" charset="0"/>
                <a:ea typeface="Arial" panose="020B0604020202020204" pitchFamily="34" charset="0"/>
                <a:cs typeface="Calibri" panose="020F0502020204030204" pitchFamily="34" charset="0"/>
              </a:rPr>
              <a:t> </a:t>
            </a:r>
            <a:endParaRPr lang="es-CL"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419" sz="2900" dirty="0">
                <a:effectLst/>
                <a:latin typeface="Calibri" panose="020F0502020204030204" pitchFamily="34" charset="0"/>
                <a:ea typeface="Arial" panose="020B0604020202020204" pitchFamily="34" charset="0"/>
                <a:cs typeface="Calibri" panose="020F0502020204030204" pitchFamily="34" charset="0"/>
              </a:rPr>
              <a:t>Fundación para la Promoción y Desarrollo de la Mujer – Gobierno de Chile.</a:t>
            </a:r>
            <a:endParaRPr lang="es-CL"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419" sz="2900" dirty="0">
                <a:effectLst/>
                <a:latin typeface="Calibri" panose="020F0502020204030204" pitchFamily="34" charset="0"/>
                <a:ea typeface="Arial" panose="020B0604020202020204" pitchFamily="34" charset="0"/>
                <a:cs typeface="Calibri" panose="020F0502020204030204" pitchFamily="34" charset="0"/>
              </a:rPr>
              <a:t>Universidad de Chile. </a:t>
            </a:r>
            <a:endParaRPr lang="es-CL" sz="29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s-ES" dirty="0"/>
          </a:p>
        </p:txBody>
      </p:sp>
      <p:pic>
        <p:nvPicPr>
          <p:cNvPr id="7" name="Image 6" descr="Une image contenant texte&#10;&#10;Description générée automatiquement">
            <a:extLst>
              <a:ext uri="{FF2B5EF4-FFF2-40B4-BE49-F238E27FC236}">
                <a16:creationId xmlns:a16="http://schemas.microsoft.com/office/drawing/2014/main" id="{D538ED7A-8716-93B4-150F-19A92E3FE3D4}"/>
              </a:ext>
            </a:extLst>
          </p:cNvPr>
          <p:cNvPicPr>
            <a:picLocks noChangeAspect="1"/>
          </p:cNvPicPr>
          <p:nvPr/>
        </p:nvPicPr>
        <p:blipFill>
          <a:blip r:embed="rId3"/>
          <a:stretch>
            <a:fillRect/>
          </a:stretch>
        </p:blipFill>
        <p:spPr>
          <a:xfrm>
            <a:off x="8188452" y="621030"/>
            <a:ext cx="2832100" cy="2298700"/>
          </a:xfrm>
          <a:prstGeom prst="rect">
            <a:avLst/>
          </a:prstGeom>
        </p:spPr>
      </p:pic>
      <p:pic>
        <p:nvPicPr>
          <p:cNvPr id="9" name="Image 8">
            <a:extLst>
              <a:ext uri="{FF2B5EF4-FFF2-40B4-BE49-F238E27FC236}">
                <a16:creationId xmlns:a16="http://schemas.microsoft.com/office/drawing/2014/main" id="{F5164E39-78C0-DFF7-9988-B4B31FD5AD43}"/>
              </a:ext>
            </a:extLst>
          </p:cNvPr>
          <p:cNvPicPr>
            <a:picLocks noChangeAspect="1"/>
          </p:cNvPicPr>
          <p:nvPr/>
        </p:nvPicPr>
        <p:blipFill>
          <a:blip r:embed="rId4"/>
          <a:stretch>
            <a:fillRect/>
          </a:stretch>
        </p:blipFill>
        <p:spPr>
          <a:xfrm>
            <a:off x="1298448" y="391160"/>
            <a:ext cx="1993900" cy="1828800"/>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4629DF04-C662-57CA-B96D-B13A0BC6C75F}"/>
              </a:ext>
            </a:extLst>
          </p:cNvPr>
          <p:cNvPicPr>
            <a:picLocks noChangeAspect="1"/>
          </p:cNvPicPr>
          <p:nvPr/>
        </p:nvPicPr>
        <p:blipFill>
          <a:blip r:embed="rId5"/>
          <a:stretch>
            <a:fillRect/>
          </a:stretch>
        </p:blipFill>
        <p:spPr>
          <a:xfrm>
            <a:off x="1815922" y="4896755"/>
            <a:ext cx="2550846" cy="1308173"/>
          </a:xfrm>
          <a:prstGeom prst="rect">
            <a:avLst/>
          </a:prstGeom>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841248"/>
            <a:ext cx="4434840" cy="3814728"/>
          </a:xfrm>
        </p:spPr>
        <p:txBody>
          <a:bodyPr rtlCol="0">
            <a:normAutofit fontScale="90000"/>
          </a:bodyPr>
          <a:lstStyle/>
          <a:p>
            <a:pPr>
              <a:lnSpc>
                <a:spcPct val="107000"/>
              </a:lnSpc>
              <a:spcAft>
                <a:spcPts val="8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Lexis 1: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Existe una angustia, una contracción energética al hablar del mundo bisexual.  En tanto que ella no sabe que es ella, sólo miedo… Semánticamente aparece como un relato relajado lo que se contradice con la información pulsional determinada por el inconsciente de F12.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Especialmente la condensación de energía se presenta cuando a un vacío</a:t>
            </a:r>
            <a:r>
              <a:rPr lang="es-CL" sz="1800" strike="sngStrike" dirty="0">
                <a:latin typeface="Calibri" panose="020F0502020204030204" pitchFamily="34" charset="0"/>
                <a:ea typeface="Calibri" panose="020F0502020204030204" pitchFamily="34" charset="0"/>
                <a:cs typeface="Times New Roman" panose="02020603050405020304" pitchFamily="18" charset="0"/>
              </a:rPr>
              <a:t> </a:t>
            </a:r>
            <a:r>
              <a:rPr lang="es-CL" sz="1800" dirty="0">
                <a:latin typeface="Calibri" panose="020F0502020204030204" pitchFamily="34" charset="0"/>
                <a:ea typeface="Calibri" panose="020F0502020204030204" pitchFamily="34" charset="0"/>
                <a:cs typeface="Times New Roman" panose="02020603050405020304" pitchFamily="18" charset="0"/>
              </a:rPr>
              <a:t>que no sabe que es ella. Si la sociedad le pide relacionarse con hombres, eso la asusta.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sz="1800" b="1" dirty="0"/>
              <a:t>Confinamiento y pubertad</a:t>
            </a:r>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10</a:t>
            </a:fld>
            <a:endParaRPr lang="es-ES"/>
          </a:p>
        </p:txBody>
      </p:sp>
    </p:spTree>
    <p:extLst>
      <p:ext uri="{BB962C8B-B14F-4D97-AF65-F5344CB8AC3E}">
        <p14:creationId xmlns:p14="http://schemas.microsoft.com/office/powerpoint/2010/main" val="188176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841248"/>
            <a:ext cx="4434840" cy="3814728"/>
          </a:xfrm>
        </p:spPr>
        <p:txBody>
          <a:bodyPr rtlCol="0">
            <a:normAutofit fontScale="90000"/>
          </a:bodyPr>
          <a:lstStyle/>
          <a:p>
            <a:pPr>
              <a:lnSpc>
                <a:spcPct val="107000"/>
              </a:lnSpc>
              <a:spcAft>
                <a:spcPts val="800"/>
              </a:spcAft>
            </a:pPr>
            <a:r>
              <a:rPr lang="es-CL" sz="1800" dirty="0">
                <a:latin typeface="Calibri" panose="020F0502020204030204" pitchFamily="34" charset="0"/>
                <a:ea typeface="Calibri" panose="020F0502020204030204" pitchFamily="34" charset="0"/>
                <a:cs typeface="Times New Roman" panose="02020603050405020304" pitchFamily="18" charset="0"/>
              </a:rPr>
              <a:t>Figura N°1: </a:t>
            </a:r>
            <a:br>
              <a:rPr lang="es-CL" sz="1800" dirty="0">
                <a:latin typeface="Calibri" panose="020F0502020204030204" pitchFamily="34" charset="0"/>
                <a:ea typeface="Calibri" panose="020F0502020204030204" pitchFamily="34" charset="0"/>
                <a:cs typeface="Times New Roman" panose="02020603050405020304" pitchFamily="18" charset="0"/>
              </a:rPr>
            </a:br>
            <a:r>
              <a:rPr lang="es-CL" sz="1800" dirty="0">
                <a:latin typeface="Calibri" panose="020F0502020204030204" pitchFamily="34" charset="0"/>
                <a:ea typeface="Calibri" panose="020F0502020204030204" pitchFamily="34" charset="0"/>
                <a:cs typeface="Times New Roman" panose="02020603050405020304" pitchFamily="18" charset="0"/>
              </a:rPr>
              <a:t>1.- “No se lo he comentado a nadie”</a:t>
            </a:r>
            <a:br>
              <a:rPr lang="es-CL" sz="1800" dirty="0">
                <a:latin typeface="Calibri" panose="020F0502020204030204" pitchFamily="34" charset="0"/>
                <a:ea typeface="Calibri" panose="020F0502020204030204" pitchFamily="34" charset="0"/>
                <a:cs typeface="Times New Roman" panose="02020603050405020304" pitchFamily="18" charset="0"/>
              </a:rPr>
            </a:br>
            <a:r>
              <a:rPr lang="es-CL" sz="1800" dirty="0">
                <a:latin typeface="Calibri" panose="020F0502020204030204" pitchFamily="34" charset="0"/>
                <a:ea typeface="Calibri" panose="020F0502020204030204" pitchFamily="34" charset="0"/>
                <a:cs typeface="Times New Roman" panose="02020603050405020304" pitchFamily="18" charset="0"/>
              </a:rPr>
              <a:t>- Tensión </a:t>
            </a:r>
            <a:br>
              <a:rPr lang="es-CL" sz="1800" dirty="0">
                <a:latin typeface="Calibri" panose="020F0502020204030204" pitchFamily="34" charset="0"/>
                <a:ea typeface="Calibri" panose="020F0502020204030204" pitchFamily="34" charset="0"/>
                <a:cs typeface="Times New Roman" panose="02020603050405020304" pitchFamily="18" charset="0"/>
              </a:rPr>
            </a:br>
            <a:r>
              <a:rPr lang="es-CL" sz="1800" dirty="0">
                <a:latin typeface="Calibri" panose="020F0502020204030204" pitchFamily="34" charset="0"/>
                <a:ea typeface="Calibri" panose="020F0502020204030204" pitchFamily="34" charset="0"/>
                <a:cs typeface="Times New Roman" panose="02020603050405020304" pitchFamily="18" charset="0"/>
              </a:rPr>
              <a:t>2.- </a:t>
            </a:r>
            <a:r>
              <a:rPr lang="es-CL" sz="1800" dirty="0">
                <a:effectLst/>
                <a:latin typeface="Calibri" panose="020F0502020204030204" pitchFamily="34" charset="0"/>
                <a:ea typeface="Calibri" panose="020F0502020204030204" pitchFamily="34" charset="0"/>
                <a:cs typeface="Times New Roman" panose="02020603050405020304" pitchFamily="18" charset="0"/>
              </a:rPr>
              <a:t>“Tampoco nunca ha salido el tema de conversación”.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-Tensión</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3.- “Igual me gustaría comentarles para que sepan”.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 Tensión</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4.- “Que soy bisexual, para que sepan”.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-Tensión</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La tensión radica en el espacio fóbico en que se da la situación </a:t>
            </a: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dirty="0"/>
              <a:t>Confinamiento y pubertad</a:t>
            </a:r>
            <a:endParaRPr lang="es-ES" sz="1800" dirty="0"/>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11</a:t>
            </a:fld>
            <a:endParaRPr lang="es-ES" dirty="0"/>
          </a:p>
        </p:txBody>
      </p:sp>
      <p:pic>
        <p:nvPicPr>
          <p:cNvPr id="4" name="Imagen 3">
            <a:extLst>
              <a:ext uri="{FF2B5EF4-FFF2-40B4-BE49-F238E27FC236}">
                <a16:creationId xmlns:a16="http://schemas.microsoft.com/office/drawing/2014/main" id="{EAB2DDB6-A6B9-B672-8A16-795B67328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3" y="-200025"/>
            <a:ext cx="6041711" cy="7058025"/>
          </a:xfrm>
          <a:prstGeom prst="rect">
            <a:avLst/>
          </a:prstGeom>
        </p:spPr>
      </p:pic>
      <p:sp>
        <p:nvSpPr>
          <p:cNvPr id="17" name="Elipse 16">
            <a:extLst>
              <a:ext uri="{FF2B5EF4-FFF2-40B4-BE49-F238E27FC236}">
                <a16:creationId xmlns:a16="http://schemas.microsoft.com/office/drawing/2014/main" id="{10104BAA-CADE-A4C6-2FA4-0A2F3AD390DE}"/>
              </a:ext>
            </a:extLst>
          </p:cNvPr>
          <p:cNvSpPr/>
          <p:nvPr/>
        </p:nvSpPr>
        <p:spPr>
          <a:xfrm>
            <a:off x="4421283" y="3604602"/>
            <a:ext cx="701223"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Elipse 17">
            <a:extLst>
              <a:ext uri="{FF2B5EF4-FFF2-40B4-BE49-F238E27FC236}">
                <a16:creationId xmlns:a16="http://schemas.microsoft.com/office/drawing/2014/main" id="{E33E3796-1557-FD5F-E770-32E55343D94B}"/>
              </a:ext>
            </a:extLst>
          </p:cNvPr>
          <p:cNvSpPr/>
          <p:nvPr/>
        </p:nvSpPr>
        <p:spPr>
          <a:xfrm>
            <a:off x="5122693" y="3604602"/>
            <a:ext cx="701223"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Elipse 18">
            <a:extLst>
              <a:ext uri="{FF2B5EF4-FFF2-40B4-BE49-F238E27FC236}">
                <a16:creationId xmlns:a16="http://schemas.microsoft.com/office/drawing/2014/main" id="{8100C660-B8A2-DD45-392B-807A2EEAE80B}"/>
              </a:ext>
            </a:extLst>
          </p:cNvPr>
          <p:cNvSpPr/>
          <p:nvPr/>
        </p:nvSpPr>
        <p:spPr>
          <a:xfrm>
            <a:off x="3278189" y="3697909"/>
            <a:ext cx="566705"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Elipse 19">
            <a:extLst>
              <a:ext uri="{FF2B5EF4-FFF2-40B4-BE49-F238E27FC236}">
                <a16:creationId xmlns:a16="http://schemas.microsoft.com/office/drawing/2014/main" id="{B25269B4-E4FB-C1C0-A4F3-F36B759C60A4}"/>
              </a:ext>
            </a:extLst>
          </p:cNvPr>
          <p:cNvSpPr/>
          <p:nvPr/>
        </p:nvSpPr>
        <p:spPr>
          <a:xfrm>
            <a:off x="3735389" y="3697909"/>
            <a:ext cx="685707"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Elipse 20">
            <a:extLst>
              <a:ext uri="{FF2B5EF4-FFF2-40B4-BE49-F238E27FC236}">
                <a16:creationId xmlns:a16="http://schemas.microsoft.com/office/drawing/2014/main" id="{E834611A-FB7A-641C-3597-942840F23D42}"/>
              </a:ext>
            </a:extLst>
          </p:cNvPr>
          <p:cNvSpPr/>
          <p:nvPr/>
        </p:nvSpPr>
        <p:spPr>
          <a:xfrm>
            <a:off x="7296538" y="2825248"/>
            <a:ext cx="186613" cy="3265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Elipse 21">
            <a:extLst>
              <a:ext uri="{FF2B5EF4-FFF2-40B4-BE49-F238E27FC236}">
                <a16:creationId xmlns:a16="http://schemas.microsoft.com/office/drawing/2014/main" id="{CB575322-A8B2-352A-7C8F-5DAB661AF56E}"/>
              </a:ext>
            </a:extLst>
          </p:cNvPr>
          <p:cNvSpPr/>
          <p:nvPr/>
        </p:nvSpPr>
        <p:spPr>
          <a:xfrm flipH="1">
            <a:off x="7389845" y="2184980"/>
            <a:ext cx="186612" cy="3265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Elipse 22">
            <a:extLst>
              <a:ext uri="{FF2B5EF4-FFF2-40B4-BE49-F238E27FC236}">
                <a16:creationId xmlns:a16="http://schemas.microsoft.com/office/drawing/2014/main" id="{B09FBA0E-BFC5-4929-1811-7EA74D4416A5}"/>
              </a:ext>
            </a:extLst>
          </p:cNvPr>
          <p:cNvSpPr/>
          <p:nvPr/>
        </p:nvSpPr>
        <p:spPr>
          <a:xfrm>
            <a:off x="7296539" y="3328987"/>
            <a:ext cx="186612" cy="3265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Elipse 23">
            <a:extLst>
              <a:ext uri="{FF2B5EF4-FFF2-40B4-BE49-F238E27FC236}">
                <a16:creationId xmlns:a16="http://schemas.microsoft.com/office/drawing/2014/main" id="{37A9AE59-781C-EF9F-142B-513748D4E1B4}"/>
              </a:ext>
            </a:extLst>
          </p:cNvPr>
          <p:cNvSpPr/>
          <p:nvPr/>
        </p:nvSpPr>
        <p:spPr>
          <a:xfrm>
            <a:off x="7296539" y="3814694"/>
            <a:ext cx="186612" cy="3265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14670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236366" y="451788"/>
            <a:ext cx="4434840" cy="3814728"/>
          </a:xfrm>
        </p:spPr>
        <p:txBody>
          <a:bodyPr rtlCol="0">
            <a:normAutofit/>
          </a:bodyPr>
          <a:lstStyle/>
          <a:p>
            <a:pPr>
              <a:lnSpc>
                <a:spcPct val="107000"/>
              </a:lnSpc>
              <a:spcAft>
                <a:spcPts val="800"/>
              </a:spcAft>
            </a:pP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b="1" dirty="0">
                <a:effectLst/>
                <a:latin typeface="Calibri" panose="020F0502020204030204" pitchFamily="34" charset="0"/>
                <a:ea typeface="Calibri" panose="020F0502020204030204" pitchFamily="34" charset="0"/>
                <a:cs typeface="Times New Roman" panose="02020603050405020304" pitchFamily="18" charset="0"/>
              </a:rPr>
              <a:t>Lexis 2:</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Existe una zona de desplazamiento energético determinada cuando da cuenta de su anterior vida social, la energía se va condensando cuando da cuenta de que en su vida social real interactuaba de manera intermedia ???, llegando al punto de tensión energética cuando relata que su única interacción social es con su familia.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sz="1800" b="1" dirty="0"/>
              <a:t>Confinamiento y pubertad </a:t>
            </a:r>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12</a:t>
            </a:fld>
            <a:endParaRPr lang="es-ES"/>
          </a:p>
        </p:txBody>
      </p:sp>
    </p:spTree>
    <p:extLst>
      <p:ext uri="{BB962C8B-B14F-4D97-AF65-F5344CB8AC3E}">
        <p14:creationId xmlns:p14="http://schemas.microsoft.com/office/powerpoint/2010/main" val="133176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841248"/>
            <a:ext cx="4434840" cy="3814728"/>
          </a:xfrm>
        </p:spPr>
        <p:txBody>
          <a:bodyPr rtlCol="0">
            <a:normAutofit fontScale="90000"/>
          </a:bodyPr>
          <a:lstStyle/>
          <a:p>
            <a:pPr>
              <a:lnSpc>
                <a:spcPct val="107000"/>
              </a:lnSpc>
              <a:spcAft>
                <a:spcPts val="8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Figura N°2: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 1.- “Antes interactuaba”</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 Equilibrio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2.- “Regular, no tanto”</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 Equilibrio – tensión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3.- “Con mi familia”</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 Tensión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En la familia está la tensión, pues esperan una conducta de ella (lo presupone) pero ella tiene miedo… su realidad de pasar a púber y su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cuerpole</a:t>
            </a:r>
            <a:r>
              <a:rPr lang="es-CL" sz="1800" dirty="0">
                <a:effectLst/>
                <a:latin typeface="Calibri" panose="020F0502020204030204" pitchFamily="34" charset="0"/>
                <a:ea typeface="Calibri" panose="020F0502020204030204" pitchFamily="34" charset="0"/>
                <a:cs typeface="Times New Roman" panose="02020603050405020304" pitchFamily="18" charset="0"/>
              </a:rPr>
              <a:t> da inseguridad</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b="1" dirty="0"/>
              <a:t>Confinamiento y pubertad </a:t>
            </a:r>
            <a:endParaRPr lang="es-ES" sz="1800" b="1" dirty="0"/>
          </a:p>
        </p:txBody>
      </p:sp>
      <p:pic>
        <p:nvPicPr>
          <p:cNvPr id="8" name="Marcador de posición de imagen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3"/>
          <a:srcRect/>
          <a:stretch/>
        </p:blipFill>
        <p:spPr>
          <a:xfrm>
            <a:off x="-130240" y="-318"/>
            <a:ext cx="5945506" cy="6858318"/>
          </a:xfrm>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13</a:t>
            </a:fld>
            <a:endParaRPr lang="es-ES"/>
          </a:p>
        </p:txBody>
      </p:sp>
      <p:sp>
        <p:nvSpPr>
          <p:cNvPr id="4" name="Elipse 3">
            <a:extLst>
              <a:ext uri="{FF2B5EF4-FFF2-40B4-BE49-F238E27FC236}">
                <a16:creationId xmlns:a16="http://schemas.microsoft.com/office/drawing/2014/main" id="{0907CA16-9278-AA83-0BC3-A92B11672B4C}"/>
              </a:ext>
            </a:extLst>
          </p:cNvPr>
          <p:cNvSpPr/>
          <p:nvPr/>
        </p:nvSpPr>
        <p:spPr>
          <a:xfrm>
            <a:off x="559837" y="3741576"/>
            <a:ext cx="914400" cy="914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Elipse 4">
            <a:extLst>
              <a:ext uri="{FF2B5EF4-FFF2-40B4-BE49-F238E27FC236}">
                <a16:creationId xmlns:a16="http://schemas.microsoft.com/office/drawing/2014/main" id="{02222425-FD9B-2AE8-5CCA-C2FF1B4472B0}"/>
              </a:ext>
            </a:extLst>
          </p:cNvPr>
          <p:cNvSpPr/>
          <p:nvPr/>
        </p:nvSpPr>
        <p:spPr>
          <a:xfrm>
            <a:off x="2425959" y="403082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0B1DA679-3E6A-13A2-21CD-716D935F2AE9}"/>
              </a:ext>
            </a:extLst>
          </p:cNvPr>
          <p:cNvSpPr/>
          <p:nvPr/>
        </p:nvSpPr>
        <p:spPr>
          <a:xfrm>
            <a:off x="1875453" y="3675794"/>
            <a:ext cx="998376" cy="9144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a:extLst>
              <a:ext uri="{FF2B5EF4-FFF2-40B4-BE49-F238E27FC236}">
                <a16:creationId xmlns:a16="http://schemas.microsoft.com/office/drawing/2014/main" id="{2CF9FAC8-3A7A-AB3B-7D99-7C649A6054BF}"/>
              </a:ext>
            </a:extLst>
          </p:cNvPr>
          <p:cNvSpPr/>
          <p:nvPr/>
        </p:nvSpPr>
        <p:spPr>
          <a:xfrm>
            <a:off x="3353646" y="3741576"/>
            <a:ext cx="695840" cy="7572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Elipse 10">
            <a:extLst>
              <a:ext uri="{FF2B5EF4-FFF2-40B4-BE49-F238E27FC236}">
                <a16:creationId xmlns:a16="http://schemas.microsoft.com/office/drawing/2014/main" id="{D6C21BE6-C2AA-A332-5195-DFD6339684A2}"/>
              </a:ext>
            </a:extLst>
          </p:cNvPr>
          <p:cNvSpPr/>
          <p:nvPr/>
        </p:nvSpPr>
        <p:spPr>
          <a:xfrm>
            <a:off x="7529805" y="1780654"/>
            <a:ext cx="615820" cy="57849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Elipse 11">
            <a:extLst>
              <a:ext uri="{FF2B5EF4-FFF2-40B4-BE49-F238E27FC236}">
                <a16:creationId xmlns:a16="http://schemas.microsoft.com/office/drawing/2014/main" id="{0CCBA090-FA57-4315-8A91-684FA54FFF54}"/>
              </a:ext>
            </a:extLst>
          </p:cNvPr>
          <p:cNvSpPr/>
          <p:nvPr/>
        </p:nvSpPr>
        <p:spPr>
          <a:xfrm>
            <a:off x="8388220" y="2420918"/>
            <a:ext cx="671804" cy="73090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Elipse 12">
            <a:extLst>
              <a:ext uri="{FF2B5EF4-FFF2-40B4-BE49-F238E27FC236}">
                <a16:creationId xmlns:a16="http://schemas.microsoft.com/office/drawing/2014/main" id="{03062045-DE45-F40A-B270-AAB734524779}"/>
              </a:ext>
            </a:extLst>
          </p:cNvPr>
          <p:cNvSpPr/>
          <p:nvPr/>
        </p:nvSpPr>
        <p:spPr>
          <a:xfrm>
            <a:off x="7457065" y="3298558"/>
            <a:ext cx="457200" cy="5784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0994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841248"/>
            <a:ext cx="4434840" cy="3814728"/>
          </a:xfrm>
        </p:spPr>
        <p:txBody>
          <a:bodyPr rtlCol="0">
            <a:normAutofit fontScale="90000"/>
          </a:bodyPr>
          <a:lstStyle/>
          <a:p>
            <a:pPr>
              <a:lnSpc>
                <a:spcPct val="107000"/>
              </a:lnSpc>
              <a:spcAft>
                <a:spcPts val="8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Lexis 3: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Empieza en una zona de equilibrio cuando comenta que una mujer la sigue en las redes sociales (Instagram) y se empieza a tensionar cuando afirma que es de su misma edad, luego pasa a la condensación energética cuando da cuenta de una relación de amistad y no de pareja. Pudiendo estimarse que el espacio de la relación de pareja es un espacio de angustia y tensión”.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Busca ayuda….</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dirty="0"/>
              <a:t>Confinamiento y pubertad </a:t>
            </a:r>
            <a:endParaRPr lang="es-ES" sz="1800" dirty="0"/>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14</a:t>
            </a:fld>
            <a:endParaRPr lang="es-ES"/>
          </a:p>
        </p:txBody>
      </p:sp>
    </p:spTree>
    <p:extLst>
      <p:ext uri="{BB962C8B-B14F-4D97-AF65-F5344CB8AC3E}">
        <p14:creationId xmlns:p14="http://schemas.microsoft.com/office/powerpoint/2010/main" val="348671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841248"/>
            <a:ext cx="4434840" cy="3814728"/>
          </a:xfrm>
        </p:spPr>
        <p:txBody>
          <a:bodyPr rtlCol="0">
            <a:normAutofit fontScale="90000"/>
          </a:bodyPr>
          <a:lstStyle/>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1-  “Comencé con alguien, me empezó a seguir, era una mujer”</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 Equilibrio.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2.- “De mi edad”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 Equilibrio- Tensión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3.- “Así como pareja no, si no como una amiga, una persona”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 Tensión.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a:xfrm>
            <a:off x="6376736" y="4505193"/>
            <a:ext cx="4434835" cy="510474"/>
          </a:xfrm>
        </p:spPr>
        <p:txBody>
          <a:bodyPr rtlCol="0"/>
          <a:lstStyle/>
          <a:p>
            <a:pPr rtl="0"/>
            <a:r>
              <a:rPr lang="es-ES" sz="1800" b="1" dirty="0"/>
              <a:t>Confinamiento y pubertad</a:t>
            </a:r>
          </a:p>
        </p:txBody>
      </p:sp>
      <p:pic>
        <p:nvPicPr>
          <p:cNvPr id="8" name="Marcador de posición de imagen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3"/>
          <a:srcRect/>
          <a:stretch/>
        </p:blipFill>
        <p:spPr>
          <a:xfrm>
            <a:off x="0" y="0"/>
            <a:ext cx="5815266" cy="7029450"/>
          </a:xfrm>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a:xfrm>
            <a:off x="8659685" y="6383127"/>
            <a:ext cx="2743200" cy="365125"/>
          </a:xfrm>
        </p:spPr>
        <p:txBody>
          <a:bodyPr rtlCol="0"/>
          <a:lstStyle/>
          <a:p>
            <a:pPr rtl="0"/>
            <a:fld id="{D8DA9DAA-006C-4F4B-980E-E3DF019B24E2}" type="slidenum">
              <a:rPr lang="es-ES" smtClean="0"/>
              <a:pPr rtl="0"/>
              <a:t>15</a:t>
            </a:fld>
            <a:endParaRPr lang="es-ES"/>
          </a:p>
        </p:txBody>
      </p:sp>
      <p:sp>
        <p:nvSpPr>
          <p:cNvPr id="4" name="Elipse 3">
            <a:extLst>
              <a:ext uri="{FF2B5EF4-FFF2-40B4-BE49-F238E27FC236}">
                <a16:creationId xmlns:a16="http://schemas.microsoft.com/office/drawing/2014/main" id="{0E152A41-3202-E118-6634-A7367C64ACB2}"/>
              </a:ext>
            </a:extLst>
          </p:cNvPr>
          <p:cNvSpPr/>
          <p:nvPr/>
        </p:nvSpPr>
        <p:spPr>
          <a:xfrm>
            <a:off x="1365503" y="3741576"/>
            <a:ext cx="995141" cy="914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Elipse 4">
            <a:extLst>
              <a:ext uri="{FF2B5EF4-FFF2-40B4-BE49-F238E27FC236}">
                <a16:creationId xmlns:a16="http://schemas.microsoft.com/office/drawing/2014/main" id="{01550BC0-B453-6D3A-5094-69834E0B4956}"/>
              </a:ext>
            </a:extLst>
          </p:cNvPr>
          <p:cNvSpPr/>
          <p:nvPr/>
        </p:nvSpPr>
        <p:spPr>
          <a:xfrm>
            <a:off x="2386711" y="3839685"/>
            <a:ext cx="550322" cy="9144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extLst>
              <a:ext uri="{FF2B5EF4-FFF2-40B4-BE49-F238E27FC236}">
                <a16:creationId xmlns:a16="http://schemas.microsoft.com/office/drawing/2014/main" id="{B938C149-850B-4E4A-B646-954236541FF5}"/>
              </a:ext>
            </a:extLst>
          </p:cNvPr>
          <p:cNvSpPr/>
          <p:nvPr/>
        </p:nvSpPr>
        <p:spPr>
          <a:xfrm>
            <a:off x="2843910" y="3839685"/>
            <a:ext cx="669511"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a:extLst>
              <a:ext uri="{FF2B5EF4-FFF2-40B4-BE49-F238E27FC236}">
                <a16:creationId xmlns:a16="http://schemas.microsoft.com/office/drawing/2014/main" id="{84B445BE-F34E-F017-36E7-049ED0DCF18A}"/>
              </a:ext>
            </a:extLst>
          </p:cNvPr>
          <p:cNvSpPr/>
          <p:nvPr/>
        </p:nvSpPr>
        <p:spPr>
          <a:xfrm>
            <a:off x="7481732" y="1199446"/>
            <a:ext cx="402635" cy="61069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Elipse 10">
            <a:extLst>
              <a:ext uri="{FF2B5EF4-FFF2-40B4-BE49-F238E27FC236}">
                <a16:creationId xmlns:a16="http://schemas.microsoft.com/office/drawing/2014/main" id="{65A2C671-27B0-C5A2-C5CD-22DE63CE6D16}"/>
              </a:ext>
            </a:extLst>
          </p:cNvPr>
          <p:cNvSpPr/>
          <p:nvPr/>
        </p:nvSpPr>
        <p:spPr>
          <a:xfrm>
            <a:off x="8153400" y="2127379"/>
            <a:ext cx="561392" cy="702505"/>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Elipse 11">
            <a:extLst>
              <a:ext uri="{FF2B5EF4-FFF2-40B4-BE49-F238E27FC236}">
                <a16:creationId xmlns:a16="http://schemas.microsoft.com/office/drawing/2014/main" id="{3B2DF4AF-8EBD-6948-150F-8D1295DC1BFE}"/>
              </a:ext>
            </a:extLst>
          </p:cNvPr>
          <p:cNvSpPr/>
          <p:nvPr/>
        </p:nvSpPr>
        <p:spPr>
          <a:xfrm>
            <a:off x="7427167" y="3165783"/>
            <a:ext cx="521096" cy="6106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5296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9FB28F-C9D7-439B-B863-44B4E851A0B0}"/>
              </a:ext>
            </a:extLst>
          </p:cNvPr>
          <p:cNvSpPr>
            <a:spLocks noGrp="1"/>
          </p:cNvSpPr>
          <p:nvPr>
            <p:ph type="ctrTitle"/>
          </p:nvPr>
        </p:nvSpPr>
        <p:spPr/>
        <p:txBody>
          <a:bodyPr rtlCol="0">
            <a:normAutofit fontScale="90000"/>
          </a:bodyPr>
          <a:lstStyle/>
          <a:p>
            <a:pPr rtl="0"/>
            <a:r>
              <a:rPr lang="es-ES" dirty="0"/>
              <a:t>Conclusiones</a:t>
            </a:r>
          </a:p>
        </p:txBody>
      </p:sp>
      <p:sp>
        <p:nvSpPr>
          <p:cNvPr id="8" name="Subtítulo 7">
            <a:extLst>
              <a:ext uri="{FF2B5EF4-FFF2-40B4-BE49-F238E27FC236}">
                <a16:creationId xmlns:a16="http://schemas.microsoft.com/office/drawing/2014/main" id="{50061247-EA4F-4DFA-AFCE-648487762CF7}"/>
              </a:ext>
            </a:extLst>
          </p:cNvPr>
          <p:cNvSpPr>
            <a:spLocks noGrp="1"/>
          </p:cNvSpPr>
          <p:nvPr>
            <p:ph type="subTitle" idx="1"/>
          </p:nvPr>
        </p:nvSpPr>
        <p:spPr/>
        <p:txBody>
          <a:bodyPr rtlCol="0"/>
          <a:lstStyle/>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El caso de la adolescente F12 y el estudio pulsional -a través del grano de la voz” de su realidad social durante el confinamiento arrojó que </a:t>
            </a:r>
            <a:r>
              <a:rPr lang="es-CL" sz="1800" strike="sngStrike" dirty="0">
                <a:effectLst/>
                <a:latin typeface="Calibri" panose="020F0502020204030204" pitchFamily="34" charset="0"/>
                <a:ea typeface="Calibri" panose="020F0502020204030204" pitchFamily="34" charset="0"/>
                <a:cs typeface="Times New Roman" panose="02020603050405020304" pitchFamily="18" charset="0"/>
              </a:rPr>
              <a:t>en ese período descubrió su bisexualidad y pese a que lo afirma de modo como un hecho natural, le tensiona lo que dirá su familia. </a:t>
            </a: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La nueva realidad social de confinamiento la tensiona y aunque afirma no tener una actividad social importante antes de la pandemia, la información pulsional señala que está en una zona de angustia respecto a la nula actividad social cara a cara. </a:t>
            </a:r>
          </a:p>
          <a:p>
            <a:pPr rtl="0"/>
            <a:endParaRPr lang="es-ES" dirty="0"/>
          </a:p>
        </p:txBody>
      </p:sp>
      <p:pic>
        <p:nvPicPr>
          <p:cNvPr id="22" name="Marcador de posición de imagen 21" descr="montañas bajo el cielo justo antes del anochecer">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3"/>
          <a:srcRect t="63" b="63"/>
          <a:stretch/>
        </p:blipFill>
        <p:spPr/>
      </p:pic>
      <p:pic>
        <p:nvPicPr>
          <p:cNvPr id="18" name="Marcador de posición de imagen 17" descr="montañas en el atardecer">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4"/>
          <a:srcRect t="177" b="177"/>
          <a:stretch/>
        </p:blipFill>
        <p:spPr/>
      </p:pic>
      <p:pic>
        <p:nvPicPr>
          <p:cNvPr id="20" name="Marcador de posición de imagen 19" descr="montañas en el atardecer">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5"/>
          <a:srcRect t="209" b="209"/>
          <a:stretch/>
        </p:blipFill>
        <p:spPr/>
      </p:pic>
      <p:sp>
        <p:nvSpPr>
          <p:cNvPr id="23" name="Marcador de pie de página 22">
            <a:extLst>
              <a:ext uri="{FF2B5EF4-FFF2-40B4-BE49-F238E27FC236}">
                <a16:creationId xmlns:a16="http://schemas.microsoft.com/office/drawing/2014/main" id="{249ACE4E-0038-4BA2-8883-8C3F73B79C44}"/>
              </a:ext>
            </a:extLst>
          </p:cNvPr>
          <p:cNvSpPr>
            <a:spLocks noGrp="1"/>
          </p:cNvSpPr>
          <p:nvPr>
            <p:ph type="ftr" sz="quarter" idx="11"/>
          </p:nvPr>
        </p:nvSpPr>
        <p:spPr/>
        <p:txBody>
          <a:bodyPr rtlCol="0"/>
          <a:lstStyle/>
          <a:p>
            <a:pPr rtl="0"/>
            <a:r>
              <a:rPr lang="es-ES"/>
              <a:t>Título de la presentación</a:t>
            </a:r>
          </a:p>
        </p:txBody>
      </p:sp>
      <p:sp>
        <p:nvSpPr>
          <p:cNvPr id="24" name="Marcador de número de diapositiva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rtlCol="0"/>
          <a:lstStyle/>
          <a:p>
            <a:pPr rtl="0"/>
            <a:fld id="{D8DA9DAA-006C-4F4B-980E-E3DF019B24E2}" type="slidenum">
              <a:rPr lang="es-ES" smtClean="0"/>
              <a:pPr rtl="0"/>
              <a:t>16</a:t>
            </a:fld>
            <a:endParaRPr lang="es-ES"/>
          </a:p>
        </p:txBody>
      </p:sp>
    </p:spTree>
    <p:extLst>
      <p:ext uri="{BB962C8B-B14F-4D97-AF65-F5344CB8AC3E}">
        <p14:creationId xmlns:p14="http://schemas.microsoft.com/office/powerpoint/2010/main" val="3584772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9FB28F-C9D7-439B-B863-44B4E851A0B0}"/>
              </a:ext>
            </a:extLst>
          </p:cNvPr>
          <p:cNvSpPr>
            <a:spLocks noGrp="1"/>
          </p:cNvSpPr>
          <p:nvPr>
            <p:ph type="ctrTitle"/>
          </p:nvPr>
        </p:nvSpPr>
        <p:spPr/>
        <p:txBody>
          <a:bodyPr rtlCol="0">
            <a:normAutofit fontScale="90000"/>
          </a:bodyPr>
          <a:lstStyle/>
          <a:p>
            <a:pPr rtl="0"/>
            <a:r>
              <a:rPr lang="es-ES" dirty="0"/>
              <a:t>Conclusiones</a:t>
            </a:r>
          </a:p>
        </p:txBody>
      </p:sp>
      <p:sp>
        <p:nvSpPr>
          <p:cNvPr id="8" name="Subtítulo 7">
            <a:extLst>
              <a:ext uri="{FF2B5EF4-FFF2-40B4-BE49-F238E27FC236}">
                <a16:creationId xmlns:a16="http://schemas.microsoft.com/office/drawing/2014/main" id="{50061247-EA4F-4DFA-AFCE-648487762CF7}"/>
              </a:ext>
            </a:extLst>
          </p:cNvPr>
          <p:cNvSpPr>
            <a:spLocks noGrp="1"/>
          </p:cNvSpPr>
          <p:nvPr>
            <p:ph type="subTitle" idx="1"/>
          </p:nvPr>
        </p:nvSpPr>
        <p:spPr/>
        <p:txBody>
          <a:bodyPr rtlCol="0">
            <a:normAutofit fontScale="70000" lnSpcReduction="20000"/>
          </a:bodyPr>
          <a:lstStyle/>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Igualmente, manifiesta una relación equilibrada con el mismo sexo siendo una zona de seguridad, mientras que relación con pares de su misma edad, fuera de su núcleo familiar, la va tensionando llegando a su punto culmine cuando aborda el tema de pareja, por lo que este espacio está forcluído (negado) y se manifiesta como punto de tensión.</a:t>
            </a:r>
          </a:p>
          <a:p>
            <a:pPr>
              <a:lnSpc>
                <a:spcPct val="107000"/>
              </a:lnSpc>
              <a:spcAft>
                <a:spcPts val="800"/>
              </a:spcAft>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Evidencias es su fobia a las relaciones con los hombres, pues se siente fea, pero en ese contexto, lo que quiere es caricias que pueden libremente terminar en orgasmo, pero lo que ella llama ser quizás bisexual es su necesidad de refugio en el seno materno. Me parece que ella no tiene claro su género, o si no diría que es lesbiana... es por ello que no se trata de que sus genes sean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lesbicos</a:t>
            </a:r>
            <a:r>
              <a:rPr lang="es-ES" sz="1800" dirty="0">
                <a:effectLst/>
                <a:latin typeface="Calibri" panose="020F0502020204030204" pitchFamily="34" charset="0"/>
                <a:ea typeface="Calibri" panose="020F0502020204030204" pitchFamily="34" charset="0"/>
                <a:cs typeface="Times New Roman" panose="02020603050405020304" pitchFamily="18" charset="0"/>
              </a:rPr>
              <a:t>, sus genes son los de un humano que busca el goce y/o lo necesita, y se trata de un refugio. No es que descubra un gen y no puede hablar de ello.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Por lo tanto, la falta de relaciones cara a cara ha redundado en inseguridad, a una falta de manejo en la relación con el sexo apuesto y los pares de la misma edad. </a:t>
            </a:r>
          </a:p>
          <a:p>
            <a:pPr rtl="0"/>
            <a:endParaRPr lang="es-ES" dirty="0"/>
          </a:p>
        </p:txBody>
      </p:sp>
      <p:pic>
        <p:nvPicPr>
          <p:cNvPr id="22" name="Marcador de posición de imagen 21" descr="montañas bajo el cielo justo antes del anochecer">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3"/>
          <a:srcRect t="63" b="63"/>
          <a:stretch/>
        </p:blipFill>
        <p:spPr/>
      </p:pic>
      <p:pic>
        <p:nvPicPr>
          <p:cNvPr id="18" name="Marcador de posición de imagen 17" descr="montañas en el atardecer">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4"/>
          <a:srcRect t="177" b="177"/>
          <a:stretch/>
        </p:blipFill>
        <p:spPr/>
      </p:pic>
      <p:pic>
        <p:nvPicPr>
          <p:cNvPr id="20" name="Marcador de posición de imagen 19" descr="montañas en el atardecer">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5"/>
          <a:srcRect t="209" b="209"/>
          <a:stretch/>
        </p:blipFill>
        <p:spPr/>
      </p:pic>
      <p:sp>
        <p:nvSpPr>
          <p:cNvPr id="23" name="Marcador de pie de página 22">
            <a:extLst>
              <a:ext uri="{FF2B5EF4-FFF2-40B4-BE49-F238E27FC236}">
                <a16:creationId xmlns:a16="http://schemas.microsoft.com/office/drawing/2014/main" id="{249ACE4E-0038-4BA2-8883-8C3F73B79C44}"/>
              </a:ext>
            </a:extLst>
          </p:cNvPr>
          <p:cNvSpPr>
            <a:spLocks noGrp="1"/>
          </p:cNvSpPr>
          <p:nvPr>
            <p:ph type="ftr" sz="quarter" idx="11"/>
          </p:nvPr>
        </p:nvSpPr>
        <p:spPr/>
        <p:txBody>
          <a:bodyPr rtlCol="0"/>
          <a:lstStyle/>
          <a:p>
            <a:pPr rtl="0"/>
            <a:r>
              <a:rPr lang="es-ES"/>
              <a:t>Título de la presentación</a:t>
            </a:r>
          </a:p>
        </p:txBody>
      </p:sp>
      <p:sp>
        <p:nvSpPr>
          <p:cNvPr id="24" name="Marcador de número de diapositiva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rtlCol="0"/>
          <a:lstStyle/>
          <a:p>
            <a:pPr rtl="0"/>
            <a:fld id="{D8DA9DAA-006C-4F4B-980E-E3DF019B24E2}" type="slidenum">
              <a:rPr lang="es-ES" smtClean="0"/>
              <a:pPr rtl="0"/>
              <a:t>17</a:t>
            </a:fld>
            <a:endParaRPr lang="es-ES"/>
          </a:p>
        </p:txBody>
      </p:sp>
    </p:spTree>
    <p:extLst>
      <p:ext uri="{BB962C8B-B14F-4D97-AF65-F5344CB8AC3E}">
        <p14:creationId xmlns:p14="http://schemas.microsoft.com/office/powerpoint/2010/main" val="162131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arcador de fecha 21">
            <a:extLst>
              <a:ext uri="{FF2B5EF4-FFF2-40B4-BE49-F238E27FC236}">
                <a16:creationId xmlns:a16="http://schemas.microsoft.com/office/drawing/2014/main" id="{692474E6-3035-46B8-9C05-9B4204E8ED39}"/>
              </a:ext>
            </a:extLst>
          </p:cNvPr>
          <p:cNvSpPr>
            <a:spLocks noGrp="1"/>
          </p:cNvSpPr>
          <p:nvPr>
            <p:ph type="dt" sz="half" idx="10"/>
          </p:nvPr>
        </p:nvSpPr>
        <p:spPr/>
        <p:txBody>
          <a:bodyPr rtlCol="0"/>
          <a:lstStyle/>
          <a:p>
            <a:pPr rtl="0"/>
            <a:r>
              <a:rPr lang="es-ES"/>
              <a:t>3/9/20XX</a:t>
            </a:r>
          </a:p>
        </p:txBody>
      </p:sp>
      <p:sp>
        <p:nvSpPr>
          <p:cNvPr id="24" name="Marcador de número de diapositiva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rtlCol="0"/>
          <a:lstStyle/>
          <a:p>
            <a:pPr rtl="0"/>
            <a:fld id="{D8DA9DAA-006C-4F4B-980E-E3DF019B24E2}" type="slidenum">
              <a:rPr lang="es-ES" smtClean="0"/>
              <a:pPr rtl="0"/>
              <a:t>18</a:t>
            </a:fld>
            <a:endParaRPr lang="es-ES"/>
          </a:p>
        </p:txBody>
      </p:sp>
      <p:sp>
        <p:nvSpPr>
          <p:cNvPr id="23" name="Marcador de pie de página 22">
            <a:extLst>
              <a:ext uri="{FF2B5EF4-FFF2-40B4-BE49-F238E27FC236}">
                <a16:creationId xmlns:a16="http://schemas.microsoft.com/office/drawing/2014/main" id="{DE8D546E-0F46-4CC0-B2B1-8B2430D00C0C}"/>
              </a:ext>
            </a:extLst>
          </p:cNvPr>
          <p:cNvSpPr>
            <a:spLocks noGrp="1"/>
          </p:cNvSpPr>
          <p:nvPr>
            <p:ph type="ftr" sz="quarter" idx="11"/>
          </p:nvPr>
        </p:nvSpPr>
        <p:spPr>
          <a:xfrm rot="16200000">
            <a:off x="-548640" y="1891926"/>
            <a:ext cx="2788920" cy="365125"/>
          </a:xfrm>
        </p:spPr>
        <p:txBody>
          <a:bodyPr rtlCol="0"/>
          <a:lstStyle/>
          <a:p>
            <a:pPr rtl="0"/>
            <a:r>
              <a:rPr lang="es-ES" dirty="0"/>
              <a:t>Título de la presentación</a:t>
            </a:r>
          </a:p>
        </p:txBody>
      </p:sp>
      <p:pic>
        <p:nvPicPr>
          <p:cNvPr id="9" name="Marcador de posición de imagen 8" descr="montañas en el atardecer">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3"/>
          <a:srcRect t="41" b="41"/>
          <a:stretch/>
        </p:blipFill>
        <p:spPr/>
      </p:pic>
      <p:pic>
        <p:nvPicPr>
          <p:cNvPr id="11" name="Marcador de posición de imagen 10" descr="montañas en el atardecer">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4"/>
          <a:srcRect t="347" b="347"/>
          <a:stretch/>
        </p:blipFill>
        <p:spPr/>
      </p:pic>
      <p:sp>
        <p:nvSpPr>
          <p:cNvPr id="6" name="Título 5">
            <a:extLst>
              <a:ext uri="{FF2B5EF4-FFF2-40B4-BE49-F238E27FC236}">
                <a16:creationId xmlns:a16="http://schemas.microsoft.com/office/drawing/2014/main" id="{FF777B66-94CB-491C-AC6B-BDAC98E21D57}"/>
              </a:ext>
            </a:extLst>
          </p:cNvPr>
          <p:cNvSpPr>
            <a:spLocks noGrp="1"/>
          </p:cNvSpPr>
          <p:nvPr>
            <p:ph type="title"/>
          </p:nvPr>
        </p:nvSpPr>
        <p:spPr/>
        <p:txBody>
          <a:bodyPr rtlCol="0"/>
          <a:lstStyle/>
          <a:p>
            <a:pPr rtl="0"/>
            <a:r>
              <a:rPr lang="es-ES" dirty="0" err="1"/>
              <a:t>Thanks</a:t>
            </a:r>
            <a:endParaRPr lang="es-ES" dirty="0"/>
          </a:p>
        </p:txBody>
      </p:sp>
      <p:sp>
        <p:nvSpPr>
          <p:cNvPr id="7" name="Marcador de texto 6">
            <a:extLst>
              <a:ext uri="{FF2B5EF4-FFF2-40B4-BE49-F238E27FC236}">
                <a16:creationId xmlns:a16="http://schemas.microsoft.com/office/drawing/2014/main" id="{42AF1107-8D35-4E35-93C7-D3640946F742}"/>
              </a:ext>
            </a:extLst>
          </p:cNvPr>
          <p:cNvSpPr>
            <a:spLocks noGrp="1"/>
          </p:cNvSpPr>
          <p:nvPr>
            <p:ph type="body" sz="quarter" idx="13"/>
          </p:nvPr>
        </p:nvSpPr>
        <p:spPr/>
        <p:txBody>
          <a:bodyPr rtlCol="0"/>
          <a:lstStyle/>
          <a:p>
            <a:pPr rtl="0"/>
            <a:r>
              <a:rPr lang="es-ES" dirty="0"/>
              <a:t>Macarena </a:t>
            </a:r>
            <a:r>
              <a:rPr lang="es-ES" dirty="0" err="1"/>
              <a:t>Orroño</a:t>
            </a:r>
            <a:r>
              <a:rPr lang="es-ES" dirty="0"/>
              <a:t> </a:t>
            </a:r>
          </a:p>
          <a:p>
            <a:pPr rtl="0"/>
            <a:r>
              <a:rPr lang="es-ES" dirty="0">
                <a:solidFill>
                  <a:schemeClr val="accent1">
                    <a:lumMod val="50000"/>
                  </a:schemeClr>
                </a:solidFill>
                <a:hlinkClick r:id="rId5">
                  <a:extLst>
                    <a:ext uri="{A12FA001-AC4F-418D-AE19-62706E023703}">
                      <ahyp:hlinkClr xmlns:ahyp="http://schemas.microsoft.com/office/drawing/2018/hyperlinkcolor" val="tx"/>
                    </a:ext>
                  </a:extLst>
                </a:hlinkClick>
              </a:rPr>
              <a:t>morrono@prodemu.cl</a:t>
            </a:r>
            <a:endParaRPr lang="es-ES" dirty="0">
              <a:solidFill>
                <a:schemeClr val="accent1">
                  <a:lumMod val="50000"/>
                </a:schemeClr>
              </a:solidFill>
            </a:endParaRPr>
          </a:p>
          <a:p>
            <a:pPr rtl="0"/>
            <a:r>
              <a:rPr lang="es-ES" dirty="0">
                <a:solidFill>
                  <a:schemeClr val="accent1">
                    <a:lumMod val="50000"/>
                  </a:schemeClr>
                </a:solidFill>
                <a:hlinkClick r:id="rId6">
                  <a:extLst>
                    <a:ext uri="{A12FA001-AC4F-418D-AE19-62706E023703}">
                      <ahyp:hlinkClr xmlns:ahyp="http://schemas.microsoft.com/office/drawing/2018/hyperlinkcolor" val="tx"/>
                    </a:ext>
                  </a:extLst>
                </a:hlinkClick>
              </a:rPr>
              <a:t>macaorrono@gmail.com</a:t>
            </a:r>
            <a:r>
              <a:rPr lang="es-ES" dirty="0">
                <a:solidFill>
                  <a:schemeClr val="accent1">
                    <a:lumMod val="50000"/>
                  </a:schemeClr>
                </a:solidFill>
              </a:rPr>
              <a:t>  </a:t>
            </a:r>
          </a:p>
        </p:txBody>
      </p:sp>
      <p:pic>
        <p:nvPicPr>
          <p:cNvPr id="15" name="Marcador de posición de imagen 14" descr="montañas bajo el cielo justo antes del anochecer">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7"/>
          <a:srcRect l="16" r="16"/>
          <a:stretch/>
        </p:blipFill>
        <p:spPr/>
      </p:pic>
      <p:pic>
        <p:nvPicPr>
          <p:cNvPr id="13" name="Marcador de posición de imagen 12" descr="montañas bajo un cielo nocturno justo antes del amanecer">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8"/>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15FF41-AFA4-4D25-AB42-AB034F4B4FEC}"/>
              </a:ext>
            </a:extLst>
          </p:cNvPr>
          <p:cNvSpPr>
            <a:spLocks noGrp="1"/>
          </p:cNvSpPr>
          <p:nvPr>
            <p:ph type="title"/>
          </p:nvPr>
        </p:nvSpPr>
        <p:spPr/>
        <p:txBody>
          <a:bodyPr rtlCol="0"/>
          <a:lstStyle/>
          <a:p>
            <a:pPr rtl="0"/>
            <a:r>
              <a:rPr lang="es-ES" sz="5400" dirty="0"/>
              <a:t>Introducción</a:t>
            </a:r>
            <a:endParaRPr lang="es-ES" dirty="0"/>
          </a:p>
        </p:txBody>
      </p:sp>
      <p:sp>
        <p:nvSpPr>
          <p:cNvPr id="4" name="Marcador de contenido 3">
            <a:extLst>
              <a:ext uri="{FF2B5EF4-FFF2-40B4-BE49-F238E27FC236}">
                <a16:creationId xmlns:a16="http://schemas.microsoft.com/office/drawing/2014/main" id="{B0881FA9-F3B0-4912-B0E1-352094195C30}"/>
              </a:ext>
            </a:extLst>
          </p:cNvPr>
          <p:cNvSpPr>
            <a:spLocks noGrp="1"/>
          </p:cNvSpPr>
          <p:nvPr>
            <p:ph idx="1"/>
          </p:nvPr>
        </p:nvSpPr>
        <p:spPr>
          <a:xfrm>
            <a:off x="850392" y="2825496"/>
            <a:ext cx="6190488" cy="2138390"/>
          </a:xfrm>
        </p:spPr>
        <p:txBody>
          <a:bodyPr rtlCol="0"/>
          <a:lstStyle/>
          <a:p>
            <a:pPr algn="just">
              <a:lnSpc>
                <a:spcPct val="107000"/>
              </a:lnSpc>
              <a:spcAft>
                <a:spcPts val="800"/>
              </a:spcAft>
            </a:pPr>
            <a:r>
              <a:rPr lang="es-419" sz="2000" dirty="0">
                <a:effectLst/>
                <a:latin typeface="Calibri" panose="020F0502020204030204" pitchFamily="34" charset="0"/>
                <a:ea typeface="Arial" panose="020B0604020202020204" pitchFamily="34" charset="0"/>
                <a:cs typeface="Calibri" panose="020F0502020204030204" pitchFamily="34" charset="0"/>
              </a:rPr>
              <a:t>La situación de confinamiento por la pandemia COV- 19 ha puesto a la sociedad mundial en condiciones límites de funcionamiento. Tanto en Chile como en el mundo se establecieron medidas de restricción absolutas al desplazamiento.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s-ES" dirty="0"/>
          </a:p>
        </p:txBody>
      </p:sp>
      <p:pic>
        <p:nvPicPr>
          <p:cNvPr id="8" name="Marcador de posición de imagen 7" descr="montañas bajo un cielo nocturno justo antes del amanecer">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3"/>
          <a:srcRect l="71" r="71"/>
          <a:stretch/>
        </p:blipFill>
        <p:spPr/>
      </p:pic>
      <p:sp>
        <p:nvSpPr>
          <p:cNvPr id="9" name="Marcador de fecha 8">
            <a:extLst>
              <a:ext uri="{FF2B5EF4-FFF2-40B4-BE49-F238E27FC236}">
                <a16:creationId xmlns:a16="http://schemas.microsoft.com/office/drawing/2014/main" id="{D45C472E-4078-40A0-83A2-652E8356EDCB}"/>
              </a:ext>
            </a:extLst>
          </p:cNvPr>
          <p:cNvSpPr>
            <a:spLocks noGrp="1"/>
          </p:cNvSpPr>
          <p:nvPr>
            <p:ph type="dt" sz="half" idx="10"/>
          </p:nvPr>
        </p:nvSpPr>
        <p:spPr/>
        <p:txBody>
          <a:bodyPr rtlCol="0"/>
          <a:lstStyle/>
          <a:p>
            <a:pPr rtl="0"/>
            <a:r>
              <a:rPr lang="es-ES" dirty="0"/>
              <a:t>3/9/2022</a:t>
            </a:r>
          </a:p>
        </p:txBody>
      </p:sp>
      <p:sp>
        <p:nvSpPr>
          <p:cNvPr id="10" name="Marcador de pie de página 9">
            <a:extLst>
              <a:ext uri="{FF2B5EF4-FFF2-40B4-BE49-F238E27FC236}">
                <a16:creationId xmlns:a16="http://schemas.microsoft.com/office/drawing/2014/main" id="{A8C7C3A0-5E78-49C8-B8D4-F3DF62B2BC93}"/>
              </a:ext>
            </a:extLst>
          </p:cNvPr>
          <p:cNvSpPr>
            <a:spLocks noGrp="1"/>
          </p:cNvSpPr>
          <p:nvPr>
            <p:ph type="ftr" sz="quarter" idx="11"/>
          </p:nvPr>
        </p:nvSpPr>
        <p:spPr/>
        <p:txBody>
          <a:bodyPr rtlCol="0"/>
          <a:lstStyle/>
          <a:p>
            <a:pPr rtl="0"/>
            <a:r>
              <a:rPr lang="es-ES"/>
              <a:t>Título de la presentación</a:t>
            </a:r>
          </a:p>
        </p:txBody>
      </p:sp>
      <p:sp>
        <p:nvSpPr>
          <p:cNvPr id="11" name="Marcador de número de diapositiva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es-ES" smtClean="0"/>
              <a:pPr rtl="0"/>
              <a:t>2</a:t>
            </a:fld>
            <a:endParaRPr lang="es-ES"/>
          </a:p>
        </p:txBody>
      </p:sp>
    </p:spTree>
    <p:extLst>
      <p:ext uri="{BB962C8B-B14F-4D97-AF65-F5344CB8AC3E}">
        <p14:creationId xmlns:p14="http://schemas.microsoft.com/office/powerpoint/2010/main" val="36533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841248"/>
            <a:ext cx="4434840" cy="3814728"/>
          </a:xfrm>
        </p:spPr>
        <p:txBody>
          <a:bodyPr rtlCol="0">
            <a:normAutofit/>
          </a:bodyPr>
          <a:lstStyle/>
          <a:p>
            <a:pPr>
              <a:lnSpc>
                <a:spcPct val="107000"/>
              </a:lnSpc>
              <a:spcAft>
                <a:spcPts val="800"/>
              </a:spcAft>
            </a:pPr>
            <a:r>
              <a:rPr lang="es-419" sz="2000" dirty="0">
                <a:effectLst/>
                <a:latin typeface="Calibri" panose="020F0502020204030204" pitchFamily="34" charset="0"/>
                <a:ea typeface="Arial" panose="020B0604020202020204" pitchFamily="34" charset="0"/>
                <a:cs typeface="Calibri" panose="020F0502020204030204" pitchFamily="34" charset="0"/>
              </a:rPr>
              <a:t>Da una oportunidad de estudio nunca antes vista, pues la sociedad jamás había estado en una situación tan polar y al mismo tiempo susceptible de estudiar. </a:t>
            </a:r>
            <a:br>
              <a:rPr lang="es-CL" sz="2000" dirty="0">
                <a:effectLst/>
                <a:latin typeface="Calibri" panose="020F0502020204030204" pitchFamily="34" charset="0"/>
                <a:ea typeface="Calibri" panose="020F0502020204030204" pitchFamily="34" charset="0"/>
                <a:cs typeface="Times New Roman" panose="02020603050405020304" pitchFamily="18" charset="0"/>
              </a:rPr>
            </a:br>
            <a:r>
              <a:rPr lang="es-419" sz="2000" dirty="0">
                <a:effectLst/>
                <a:latin typeface="Calibri" panose="020F0502020204030204" pitchFamily="34" charset="0"/>
                <a:ea typeface="Arial" panose="020B0604020202020204" pitchFamily="34" charset="0"/>
                <a:cs typeface="Calibri" panose="020F0502020204030204" pitchFamily="34" charset="0"/>
              </a:rPr>
              <a:t> </a:t>
            </a:r>
            <a:br>
              <a:rPr lang="es-CL" sz="2000" dirty="0">
                <a:effectLst/>
                <a:latin typeface="Calibri" panose="020F0502020204030204" pitchFamily="34" charset="0"/>
                <a:ea typeface="Calibri" panose="020F0502020204030204" pitchFamily="34" charset="0"/>
                <a:cs typeface="Times New Roman" panose="02020603050405020304" pitchFamily="18" charset="0"/>
              </a:rPr>
            </a:br>
            <a:r>
              <a:rPr lang="es-ES" sz="2000" dirty="0">
                <a:effectLst/>
                <a:latin typeface="Calibri" panose="020F0502020204030204" pitchFamily="34" charset="0"/>
                <a:ea typeface="Calibri" panose="020F0502020204030204" pitchFamily="34" charset="0"/>
                <a:cs typeface="Times New Roman" panose="02020603050405020304" pitchFamily="18" charset="0"/>
              </a:rPr>
              <a:t>El confinamiento nos ha colocado frente a una realidad donde las relaciones cara a cara están en un estado cero salvo con los integrantes de la familia.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sz="1800" b="1" dirty="0"/>
              <a:t>Confinamiento y pubertad</a:t>
            </a:r>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3</a:t>
            </a:fld>
            <a:endParaRPr lang="es-ES"/>
          </a:p>
        </p:txBody>
      </p:sp>
    </p:spTree>
    <p:extLst>
      <p:ext uri="{BB962C8B-B14F-4D97-AF65-F5344CB8AC3E}">
        <p14:creationId xmlns:p14="http://schemas.microsoft.com/office/powerpoint/2010/main" val="356147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841248"/>
            <a:ext cx="4434840" cy="3814728"/>
          </a:xfrm>
        </p:spPr>
        <p:txBody>
          <a:bodyPr rtlCol="0">
            <a:normAutofit/>
          </a:bodyPr>
          <a:lstStyle/>
          <a:p>
            <a:pPr algn="just">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La acumulación del saber mundial entrega la relación entre confinamiento, depresión y estrés. Pero al mismo tiempo se detecta una axiomática </a:t>
            </a: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Confinamiento: {Depresión} = {{&lt;Afecto} = {&lt;Sexualidad}}, donde la depresión aumenta cuando es menor el afecto cara a cara y es menor la actividad sexual.</a:t>
            </a:r>
            <a:br>
              <a:rPr lang="es-CL" sz="20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sz="1800" b="1" dirty="0"/>
              <a:t>Confinamiento y pubertad</a:t>
            </a:r>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4</a:t>
            </a:fld>
            <a:endParaRPr lang="es-ES"/>
          </a:p>
        </p:txBody>
      </p:sp>
    </p:spTree>
    <p:extLst>
      <p:ext uri="{BB962C8B-B14F-4D97-AF65-F5344CB8AC3E}">
        <p14:creationId xmlns:p14="http://schemas.microsoft.com/office/powerpoint/2010/main" val="74524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841248"/>
            <a:ext cx="4434840" cy="3814728"/>
          </a:xfrm>
        </p:spPr>
        <p:txBody>
          <a:bodyPr rtlCol="0">
            <a:normAutofit fontScale="90000"/>
          </a:bodyPr>
          <a:lstStyle/>
          <a:p>
            <a:pPr algn="just">
              <a:lnSpc>
                <a:spcPct val="107000"/>
              </a:lnSpc>
              <a:spcAft>
                <a:spcPts val="800"/>
              </a:spcAft>
            </a:pP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El grupo de edad adolescente es uno de los más afectados por las medidas de confinamiento- La adolescencia que es el período psicosociológico de transición entre la infancia y la adultez, se vio claramente afectada por el confinamiento, ya que hubo un cambio en las relaciones sociales</a:t>
            </a:r>
            <a:r>
              <a:rPr lang="es-E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a:t>
            </a:r>
            <a:r>
              <a:rPr lang="es-ES" sz="2000" dirty="0">
                <a:effectLst/>
                <a:latin typeface="Calibri" panose="020F0502020204030204" pitchFamily="34" charset="0"/>
                <a:ea typeface="Times New Roman" panose="02020603050405020304" pitchFamily="18" charset="0"/>
                <a:cs typeface="Calibri" panose="020F0502020204030204" pitchFamily="34" charset="0"/>
              </a:rPr>
              <a:t>eniendo que mantener la distancia no sólo de sus amigos/as, sino también de sus parejas.</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sz="1800" b="1" dirty="0"/>
              <a:t>Confinamiento y pubertad </a:t>
            </a:r>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5</a:t>
            </a:fld>
            <a:endParaRPr lang="es-ES"/>
          </a:p>
        </p:txBody>
      </p:sp>
    </p:spTree>
    <p:extLst>
      <p:ext uri="{BB962C8B-B14F-4D97-AF65-F5344CB8AC3E}">
        <p14:creationId xmlns:p14="http://schemas.microsoft.com/office/powerpoint/2010/main" val="126110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485192"/>
            <a:ext cx="4434840" cy="4170784"/>
          </a:xfrm>
        </p:spPr>
        <p:txBody>
          <a:bodyPr rtlCol="0">
            <a:normAutofit fontScale="90000"/>
          </a:bodyPr>
          <a:lstStyle/>
          <a:p>
            <a:pPr algn="just">
              <a:lnSpc>
                <a:spcPct val="107000"/>
              </a:lnSpc>
              <a:spcAft>
                <a:spcPts val="800"/>
              </a:spcAft>
            </a:pP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2000" dirty="0">
                <a:effectLst/>
                <a:latin typeface="Calibri" panose="020F0502020204030204" pitchFamily="34" charset="0"/>
                <a:ea typeface="Calibri" panose="020F0502020204030204" pitchFamily="34" charset="0"/>
                <a:cs typeface="Times New Roman" panose="02020603050405020304" pitchFamily="18" charset="0"/>
              </a:rPr>
              <a:t>Se estudió este grupo de edad para ver cómo han sido afectados. Al respecto, presento el caso de una adolescente de 12 años  (F12) de un sector semi rural de Santiago de Chile.  </a:t>
            </a:r>
            <a:br>
              <a:rPr lang="es-CL" sz="2000" dirty="0">
                <a:effectLst/>
                <a:latin typeface="Calibri" panose="020F0502020204030204" pitchFamily="34" charset="0"/>
                <a:ea typeface="Calibri" panose="020F0502020204030204" pitchFamily="34" charset="0"/>
                <a:cs typeface="Times New Roman" panose="02020603050405020304" pitchFamily="18" charset="0"/>
              </a:rPr>
            </a:br>
            <a:r>
              <a:rPr lang="es-CL" sz="2000" dirty="0">
                <a:effectLst/>
                <a:latin typeface="Calibri" panose="020F0502020204030204" pitchFamily="34" charset="0"/>
                <a:ea typeface="Calibri" panose="020F0502020204030204" pitchFamily="34" charset="0"/>
                <a:cs typeface="Times New Roman" panose="02020603050405020304" pitchFamily="18" charset="0"/>
              </a:rPr>
              <a:t> </a:t>
            </a:r>
            <a:br>
              <a:rPr lang="es-CL" sz="2000" dirty="0">
                <a:effectLst/>
                <a:latin typeface="Calibri" panose="020F0502020204030204" pitchFamily="34" charset="0"/>
                <a:ea typeface="Calibri" panose="020F0502020204030204" pitchFamily="34" charset="0"/>
                <a:cs typeface="Times New Roman" panose="02020603050405020304" pitchFamily="18" charset="0"/>
              </a:rPr>
            </a:br>
            <a:r>
              <a:rPr lang="es-CL" sz="2000" dirty="0">
                <a:effectLst/>
                <a:latin typeface="Calibri" panose="020F0502020204030204" pitchFamily="34" charset="0"/>
                <a:ea typeface="Calibri" panose="020F0502020204030204" pitchFamily="34" charset="0"/>
                <a:cs typeface="Times New Roman" panose="02020603050405020304" pitchFamily="18" charset="0"/>
              </a:rPr>
              <a:t>Se realizaron entrevistas en profundidad y análisis de la voz (análisis pulsional), a través del establecimiento de un corpus, categorización de la onda ondulatoria del sonido, la forma de funcionamiento de la energía sonora.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sz="1800" b="1" dirty="0"/>
              <a:t>Confinamiento y pubertad </a:t>
            </a:r>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6</a:t>
            </a:fld>
            <a:endParaRPr lang="es-ES"/>
          </a:p>
        </p:txBody>
      </p:sp>
    </p:spTree>
    <p:extLst>
      <p:ext uri="{BB962C8B-B14F-4D97-AF65-F5344CB8AC3E}">
        <p14:creationId xmlns:p14="http://schemas.microsoft.com/office/powerpoint/2010/main" val="62495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841248"/>
            <a:ext cx="4434840" cy="3814728"/>
          </a:xfrm>
        </p:spPr>
        <p:txBody>
          <a:bodyPr rtlCol="0">
            <a:normAutofit fontScale="90000"/>
          </a:bodyPr>
          <a:lstStyle/>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Para medir la implicancia imaginaria definida como flujos de significantes de condensación y desplazamiento de la pulsión en cuanto a registro energético.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El estudio de la voz, como espacio del cuerpo, permite recabar información del inconsciente, del placer y el displacer, de los puntos de tensión y extensión de energía.</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En contraposición con el orden social.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b="1" dirty="0"/>
              <a:t>Confinamiento y pubertad</a:t>
            </a:r>
            <a:endParaRPr lang="es-ES" sz="1800" b="1" dirty="0"/>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7</a:t>
            </a:fld>
            <a:endParaRPr lang="es-ES"/>
          </a:p>
        </p:txBody>
      </p:sp>
    </p:spTree>
    <p:extLst>
      <p:ext uri="{BB962C8B-B14F-4D97-AF65-F5344CB8AC3E}">
        <p14:creationId xmlns:p14="http://schemas.microsoft.com/office/powerpoint/2010/main" val="419050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841248"/>
            <a:ext cx="4434840" cy="3814728"/>
          </a:xfrm>
        </p:spPr>
        <p:txBody>
          <a:bodyPr rtlCol="0">
            <a:normAutofit fontScale="90000"/>
          </a:bodyPr>
          <a:lstStyle/>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El análisis semántico de la investigación </a:t>
            </a:r>
            <a:r>
              <a:rPr lang="es-ES" sz="1800" b="1" dirty="0">
                <a:effectLst/>
                <a:latin typeface="Calibri" panose="020F0502020204030204" pitchFamily="34" charset="0"/>
                <a:ea typeface="Times New Roman" panose="02020603050405020304" pitchFamily="18" charset="0"/>
                <a:cs typeface="Calibri" panose="020F0502020204030204" pitchFamily="34" charset="0"/>
              </a:rPr>
              <a:t>“Construcción de relaciones sexo afectivas en la pubertad durante la pandemia”</a:t>
            </a:r>
            <a:r>
              <a:rPr lang="es-ES" sz="1800" dirty="0">
                <a:effectLst/>
                <a:latin typeface="Calibri" panose="020F0502020204030204" pitchFamily="34" charset="0"/>
                <a:ea typeface="Times New Roman" panose="02020603050405020304" pitchFamily="18" charset="0"/>
                <a:cs typeface="Calibri" panose="020F0502020204030204" pitchFamily="34" charset="0"/>
              </a:rPr>
              <a:t> de</a:t>
            </a:r>
            <a:r>
              <a:rPr lang="es-ES" sz="1800" b="1" dirty="0">
                <a:effectLst/>
                <a:latin typeface="Calibri" panose="020F0502020204030204" pitchFamily="34" charset="0"/>
                <a:ea typeface="Times New Roman" panose="02020603050405020304" pitchFamily="18" charset="0"/>
                <a:cs typeface="Calibri" panose="020F0502020204030204" pitchFamily="34" charset="0"/>
              </a:rPr>
              <a:t> </a:t>
            </a:r>
            <a:r>
              <a:rPr lang="es-CL" sz="1800" dirty="0">
                <a:effectLst/>
                <a:latin typeface="Calibri" panose="020F0502020204030204" pitchFamily="34" charset="0"/>
                <a:ea typeface="Calibri" panose="020F0502020204030204" pitchFamily="34" charset="0"/>
                <a:cs typeface="Times New Roman" panose="02020603050405020304" pitchFamily="18" charset="0"/>
              </a:rPr>
              <a:t>Javiera Troncoso, Fernanda Medel y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Danisa</a:t>
            </a:r>
            <a:r>
              <a:rPr lang="es-CL" sz="1800" dirty="0">
                <a:effectLst/>
                <a:latin typeface="Calibri" panose="020F0502020204030204" pitchFamily="34" charset="0"/>
                <a:ea typeface="Calibri" panose="020F0502020204030204" pitchFamily="34" charset="0"/>
                <a:cs typeface="Times New Roman" panose="02020603050405020304" pitchFamily="18" charset="0"/>
              </a:rPr>
              <a:t> Abarca, determinó en la adolescente (F12), la existencia de una ansiedad respecto al espacio social, sintiendo temor de interactuar porque no lo ha hecho hace tiempo. En confinamiento siente soledad y ha aumentado la inseguridad.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Es que vivió sola las transformaciones de su propio cuerpo, y le da miedo relacionarse con sus pares otro sexo</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Se masturba sola explorando su propio cuerpo, pero no puede enfrentar la interacción con los hombres, es por ello que se dice bisexual, pues ante la fobia busca el seno materno que está en equivalencia con la buena relación con madre, en tanto que solucionadora de conflicto. Teme todo esto….</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Al masturbarse con el seno quisiera anular su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reladidad</a:t>
            </a:r>
            <a:r>
              <a:rPr lang="es-CL" sz="1800" dirty="0">
                <a:effectLst/>
                <a:latin typeface="Calibri" panose="020F0502020204030204" pitchFamily="34" charset="0"/>
                <a:ea typeface="Calibri" panose="020F0502020204030204" pitchFamily="34" charset="0"/>
                <a:cs typeface="Times New Roman" panose="02020603050405020304" pitchFamily="18" charset="0"/>
              </a:rPr>
              <a:t> temida o fóbica que es la interacción.</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r>
              <a:rPr lang="es-CL" sz="1800" dirty="0">
                <a:effectLst/>
                <a:latin typeface="Calibri" panose="020F0502020204030204" pitchFamily="34" charset="0"/>
                <a:ea typeface="Calibri" panose="020F0502020204030204" pitchFamily="34" charset="0"/>
                <a:cs typeface="Times New Roman" panose="02020603050405020304" pitchFamily="18" charset="0"/>
              </a:rPr>
              <a:t>Una solución sería que es bisexual, como tiene relación buena con la madrea sería placentero</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b="1" dirty="0"/>
              <a:t>Confinamiento y pubertad</a:t>
            </a:r>
            <a:endParaRPr lang="es-ES" sz="1800" b="1" dirty="0"/>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8</a:t>
            </a:fld>
            <a:endParaRPr lang="es-ES"/>
          </a:p>
        </p:txBody>
      </p:sp>
    </p:spTree>
    <p:extLst>
      <p:ext uri="{BB962C8B-B14F-4D97-AF65-F5344CB8AC3E}">
        <p14:creationId xmlns:p14="http://schemas.microsoft.com/office/powerpoint/2010/main" val="247834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DFB95-2803-4882-8DE6-333A75D37240}"/>
              </a:ext>
            </a:extLst>
          </p:cNvPr>
          <p:cNvSpPr>
            <a:spLocks noGrp="1"/>
          </p:cNvSpPr>
          <p:nvPr>
            <p:ph type="ctrTitle"/>
          </p:nvPr>
        </p:nvSpPr>
        <p:spPr>
          <a:xfrm>
            <a:off x="6391656" y="841248"/>
            <a:ext cx="4434840" cy="3814728"/>
          </a:xfrm>
        </p:spPr>
        <p:txBody>
          <a:bodyPr rtlCol="0">
            <a:normAutofit/>
          </a:bodyPr>
          <a:lstStyle/>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El análisis pulsional, realizado por Macarena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Orroño</a:t>
            </a:r>
            <a:r>
              <a:rPr lang="es-CL" sz="1800" dirty="0">
                <a:effectLst/>
                <a:latin typeface="Calibri" panose="020F0502020204030204" pitchFamily="34" charset="0"/>
                <a:ea typeface="Calibri" panose="020F0502020204030204" pitchFamily="34" charset="0"/>
                <a:cs typeface="Times New Roman" panose="02020603050405020304" pitchFamily="18" charset="0"/>
              </a:rPr>
              <a:t> (quien les habla) se hizo con el programa que edita audio </a:t>
            </a:r>
            <a:r>
              <a:rPr lang="es-CL" sz="1800" dirty="0" err="1">
                <a:effectLst/>
                <a:latin typeface="Calibri" panose="020F0502020204030204" pitchFamily="34" charset="0"/>
                <a:ea typeface="Calibri" panose="020F0502020204030204" pitchFamily="34" charset="0"/>
                <a:cs typeface="Times New Roman" panose="02020603050405020304" pitchFamily="18" charset="0"/>
              </a:rPr>
              <a:t>Cool</a:t>
            </a:r>
            <a:r>
              <a:rPr lang="es-CL" sz="1800" dirty="0">
                <a:effectLst/>
                <a:latin typeface="Calibri" panose="020F0502020204030204" pitchFamily="34" charset="0"/>
                <a:ea typeface="Calibri" panose="020F0502020204030204" pitchFamily="34" charset="0"/>
                <a:cs typeface="Times New Roman" panose="02020603050405020304" pitchFamily="18" charset="0"/>
              </a:rPr>
              <a:t> Edit. La investigación indicó que: </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8AFC25C2-2815-4A92-A043-0CEC83591A94}"/>
              </a:ext>
            </a:extLst>
          </p:cNvPr>
          <p:cNvSpPr>
            <a:spLocks noGrp="1"/>
          </p:cNvSpPr>
          <p:nvPr>
            <p:ph type="subTitle" idx="1"/>
          </p:nvPr>
        </p:nvSpPr>
        <p:spPr/>
        <p:txBody>
          <a:bodyPr rtlCol="0"/>
          <a:lstStyle/>
          <a:p>
            <a:pPr rtl="0"/>
            <a:r>
              <a:rPr lang="es-ES" b="1" dirty="0"/>
              <a:t>Confinamiento y pubertad</a:t>
            </a:r>
            <a:endParaRPr lang="es-ES" sz="1800" b="1" dirty="0"/>
          </a:p>
        </p:txBody>
      </p:sp>
      <p:pic>
        <p:nvPicPr>
          <p:cNvPr id="8" name="Marcador de posición de imagen 7" descr="montañas en el atardecer">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Marcador de pie de pá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s-ES"/>
              <a:t>Título de la presentación</a:t>
            </a:r>
          </a:p>
        </p:txBody>
      </p:sp>
      <p:sp>
        <p:nvSpPr>
          <p:cNvPr id="10" name="Marcador de número de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s-ES" smtClean="0"/>
              <a:pPr rtl="0"/>
              <a:t>9</a:t>
            </a:fld>
            <a:endParaRPr lang="es-ES"/>
          </a:p>
        </p:txBody>
      </p:sp>
    </p:spTree>
    <p:extLst>
      <p:ext uri="{BB962C8B-B14F-4D97-AF65-F5344CB8AC3E}">
        <p14:creationId xmlns:p14="http://schemas.microsoft.com/office/powerpoint/2010/main" val="2846800254"/>
      </p:ext>
    </p:extLst>
  </p:cSld>
  <p:clrMapOvr>
    <a:masterClrMapping/>
  </p:clrMapOvr>
</p:sld>
</file>

<file path=ppt/theme/theme1.xml><?xml version="1.0" encoding="utf-8"?>
<a:theme xmlns:a="http://schemas.openxmlformats.org/drawingml/2006/main" name="UniversoDeGradiente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83_TF89338750_Win32" id="{E25F22B5-53A1-440F-9B37-5B4A6AFBF982}" vid="{90864C51-0CF7-4B4C-9DB6-59D60EBAC1C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{A47DADC8-B36F-46F9-BD7B-8AE1B8E48A24}tf89338750_win32</Template>
  <TotalTime>82</TotalTime>
  <Words>1548</Words>
  <Application>Microsoft Office PowerPoint</Application>
  <PresentationFormat>Grand écran</PresentationFormat>
  <Paragraphs>98</Paragraphs>
  <Slides>18</Slides>
  <Notes>18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Univers</vt:lpstr>
      <vt:lpstr>UniversoDeGradientes</vt:lpstr>
      <vt:lpstr>Confinamiento y pubertad : descripción semiótica del grano de la voz </vt:lpstr>
      <vt:lpstr>Introducción</vt:lpstr>
      <vt:lpstr>Da una oportunidad de estudio nunca antes vista, pues la sociedad jamás había estado en una situación tan polar y al mismo tiempo susceptible de estudiar.    El confinamiento nos ha colocado frente a una realidad donde las relaciones cara a cara están en un estado cero salvo con los integrantes de la familia.  </vt:lpstr>
      <vt:lpstr>La acumulación del saber mundial entrega la relación entre confinamiento, depresión y estrés. Pero al mismo tiempo se detecta una axiomática Confinamiento: {Depresión} = {{&lt;Afecto} = {&lt;Sexualidad}}, donde la depresión aumenta cuando es menor el afecto cara a cara y es menor la actividad sexual.  </vt:lpstr>
      <vt:lpstr>El grupo de edad adolescente es uno de los más afectados por las medidas de confinamiento- La adolescencia que es el período psicosociológico de transición entre la infancia y la adultez, se vio claramente afectada por el confinamiento, ya que hubo un cambio en las relaciones sociales.  Teniendo que mantener la distancia no sólo de sus amigos/as, sino también de sus parejas.  </vt:lpstr>
      <vt:lpstr>  Se estudió este grupo de edad para ver cómo han sido afectados. Al respecto, presento el caso de una adolescente de 12 años  (F12) de un sector semi rural de Santiago de Chile.     Se realizaron entrevistas en profundidad y análisis de la voz (análisis pulsional), a través del establecimiento de un corpus, categorización de la onda ondulatoria del sonido, la forma de funcionamiento de la energía sonora.   </vt:lpstr>
      <vt:lpstr>Para medir la implicancia imaginaria definida como flujos de significantes de condensación y desplazamiento de la pulsión en cuanto a registro energético.  El estudio de la voz, como espacio del cuerpo, permite recabar información del inconsciente, del placer y el displacer, de los puntos de tensión y extensión de energía. En contraposición con el orden social.     </vt:lpstr>
      <vt:lpstr>El análisis semántico de la investigación “Construcción de relaciones sexo afectivas en la pubertad durante la pandemia” de Javiera Troncoso, Fernanda Medel y Danisa Abarca, determinó en la adolescente (F12), la existencia de una ansiedad respecto al espacio social, sintiendo temor de interactuar porque no lo ha hecho hace tiempo. En confinamiento siente soledad y ha aumentado la inseguridad.  Es que vivió sola las transformaciones de su propio cuerpo, y le da miedo relacionarse con sus pares otro sexo Se masturba sola explorando su propio cuerpo, pero no puede enfrentar la interacción con los hombres, es por ello que se dice bisexual, pues ante la fobia busca el seno materno que está en equivalencia con la buena relación con madre, en tanto que solucionadora de conflicto. Teme todo esto…. Al masturbarse con el seno quisiera anular su reladidad temida o fóbica que es la interacción. Una solución sería que es bisexual, como tiene relación buena con la madrea sería placentero  </vt:lpstr>
      <vt:lpstr>El análisis pulsional, realizado por Macarena Orroño (quien les habla) se hizo con el programa que edita audio Cool Edit. La investigación indicó que:   </vt:lpstr>
      <vt:lpstr>Lexis 1:  Existe una angustia, una contracción energética al hablar del mundo bisexual.  En tanto que ella no sabe que es ella, sólo miedo… Semánticamente aparece como un relato relajado lo que se contradice con la información pulsional determinada por el inconsciente de F12.  Especialmente la condensación de energía se presenta cuando a un vacío que no sabe que es ella. Si la sociedad le pide relacionarse con hombres, eso la asusta.   </vt:lpstr>
      <vt:lpstr>Figura N°1:  1.- “No se lo he comentado a nadie” - Tensión  2.- “Tampoco nunca ha salido el tema de conversación”.  -Tensión 3.- “Igual me gustaría comentarles para que sepan”.  - Tensión 4.- “Que soy bisexual, para que sepan”.  -Tensión La tensión radica en el espacio fóbico en que se da la situación </vt:lpstr>
      <vt:lpstr> Lexis 2: Existe una zona de desplazamiento energético determinada cuando da cuenta de su anterior vida social, la energía se va condensando cuando da cuenta de que en su vida social real interactuaba de manera intermedia ???, llegando al punto de tensión energética cuando relata que su única interacción social es con su familia.  </vt:lpstr>
      <vt:lpstr>Figura N°2:   1.- “Antes interactuaba” - Equilibrio   2.- “Regular, no tanto” - Equilibrio – tensión   3.- “Con mi familia” - Tensión   En la familia está la tensión, pues esperan una conducta de ella (lo presupone) pero ella tiene miedo… su realidad de pasar a púber y su cuerpole da inseguridad  </vt:lpstr>
      <vt:lpstr>Lexis 3:  Empieza en una zona de equilibrio cuando comenta que una mujer la sigue en las redes sociales (Instagram) y se empieza a tensionar cuando afirma que es de su misma edad, luego pasa a la condensación energética cuando da cuenta de una relación de amistad y no de pareja. Pudiendo estimarse que el espacio de la relación de pareja es un espacio de angustia y tensión”.  Busca ayuda….  </vt:lpstr>
      <vt:lpstr>1-  “Comencé con alguien, me empezó a seguir, era una mujer” - Equilibrio.   2.- “De mi edad”  - Equilibrio- Tensión   3.- “Así como pareja no, si no como una amiga, una persona”  - Tensión.    </vt:lpstr>
      <vt:lpstr>Conclusiones</vt:lpstr>
      <vt:lpstr>Conclusiones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Confinamiento y pubertad : descripción semiótica del grano de la voz</dc:title>
  <dc:creator>Vichy Díaz</dc:creator>
  <cp:lastModifiedBy>rdvillar@gmail.com</cp:lastModifiedBy>
  <cp:revision>4</cp:revision>
  <dcterms:created xsi:type="dcterms:W3CDTF">2022-08-26T22:59:10Z</dcterms:created>
  <dcterms:modified xsi:type="dcterms:W3CDTF">2023-06-28T01:40:13Z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