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sldIdLst>
    <p:sldId id="256" r:id="rId2"/>
    <p:sldId id="257" r:id="rId3"/>
    <p:sldId id="260" r:id="rId4"/>
    <p:sldId id="261" r:id="rId5"/>
    <p:sldId id="263" r:id="rId6"/>
    <p:sldId id="264" r:id="rId7"/>
    <p:sldId id="266" r:id="rId8"/>
    <p:sldId id="267" r:id="rId9"/>
    <p:sldId id="268" r:id="rId10"/>
    <p:sldId id="269" r:id="rId11"/>
    <p:sldId id="271" r:id="rId12"/>
    <p:sldId id="272" r:id="rId13"/>
    <p:sldId id="274" r:id="rId14"/>
    <p:sldId id="270" r:id="rId15"/>
    <p:sldId id="273" r:id="rId16"/>
    <p:sldId id="277" r:id="rId17"/>
    <p:sldId id="280" r:id="rId18"/>
    <p:sldId id="275" r:id="rId19"/>
    <p:sldId id="278" r:id="rId20"/>
    <p:sldId id="279" r:id="rId21"/>
    <p:sldId id="276" r:id="rId22"/>
    <p:sldId id="281" r:id="rId23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>
        <p:scale>
          <a:sx n="50" d="100"/>
          <a:sy n="50" d="100"/>
        </p:scale>
        <p:origin x="-1002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668599F-17B9-4D9D-8D65-C3EAA708BED2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MX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DD7C78D-BCE7-4237-9A7F-F6BC6DAFA29C}" type="slidenum">
              <a:rPr lang="es-MX" smtClean="0"/>
              <a:pPr/>
              <a:t>‹#›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6083" name="2 Marcador de notas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s-ES" smtClean="0"/>
          </a:p>
        </p:txBody>
      </p:sp>
      <p:sp>
        <p:nvSpPr>
          <p:cNvPr id="46084" name="3 Marcador de número de diapositiva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FA6C67A0-3222-45F2-A18A-5FFA411EEEAB}" type="slidenum">
              <a:rPr lang="es-ES" sz="1200">
                <a:latin typeface="Calibri" pitchFamily="34" charset="0"/>
              </a:rPr>
              <a:pPr algn="r"/>
              <a:t>5</a:t>
            </a:fld>
            <a:endParaRPr lang="es-ES" sz="1200">
              <a:latin typeface="Calibri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57A9DA-49AC-45C1-AEAC-90906E86C224}" type="datetimeFigureOut">
              <a:rPr lang="es-MX" smtClean="0"/>
              <a:pPr/>
              <a:t>29/09/2009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2B34A0-54C3-4184-84F4-E3DCEF6EA533}" type="slidenum">
              <a:rPr lang="es-MX" smtClean="0"/>
              <a:pPr/>
              <a:t>‹#›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7" Type="http://schemas.openxmlformats.org/officeDocument/2006/relationships/slide" Target="slide16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6" Type="http://schemas.openxmlformats.org/officeDocument/2006/relationships/slide" Target="slide18.xml"/><Relationship Id="rId5" Type="http://schemas.openxmlformats.org/officeDocument/2006/relationships/slide" Target="slide15.xml"/><Relationship Id="rId4" Type="http://schemas.openxmlformats.org/officeDocument/2006/relationships/slide" Target="slide1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MX" dirty="0" smtClean="0"/>
              <a:t>El </a:t>
            </a:r>
            <a:r>
              <a:rPr lang="es-MX" dirty="0" err="1" smtClean="0"/>
              <a:t>Porfiriato</a:t>
            </a:r>
            <a:r>
              <a:rPr lang="es-MX" dirty="0" smtClean="0"/>
              <a:t> </a:t>
            </a:r>
            <a:endParaRPr lang="es-MX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57166"/>
            <a:ext cx="8229600" cy="1143000"/>
          </a:xfrm>
        </p:spPr>
        <p:txBody>
          <a:bodyPr>
            <a:normAutofit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Recursos bancarios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500174"/>
            <a:ext cx="8572560" cy="328614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s-MX" sz="2400" dirty="0" smtClean="0"/>
              <a:t>Creación de la banca</a:t>
            </a:r>
          </a:p>
          <a:p>
            <a:pPr marL="0" indent="0">
              <a:buNone/>
            </a:pPr>
            <a:r>
              <a:rPr lang="es-MX" sz="2400" dirty="0" smtClean="0"/>
              <a:t>	- 1864 se establece una sucursal del Banco de Londres y a partir 	de ahí sucursales de otros bancos internacionales sobre todo en 	el norte del país 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Dirigido por el Estado se creo que Banco Nacional de México 	(Banamex) en 1884 con la fusión de los dos bancos más grandes. 	Posición privilegiada en el mercado: 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	* Exención del impuesto del 5% del dinero impreso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	* Radio de emisión de papel a reservas 3 veces superior 			al resto de los bancos  </a:t>
            </a:r>
          </a:p>
          <a:p>
            <a:pPr marL="0" indent="0">
              <a:buNone/>
            </a:pPr>
            <a:endParaRPr lang="es-MX" sz="24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2000232" y="4786323"/>
            <a:ext cx="6929486" cy="923330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s-MX" dirty="0" smtClean="0"/>
              <a:t>Banamex otorgó a Porfirio Díaz recursos para gasto público lo que hizo que se tuviera más tiempo para realizar una reforma fiscal sin generar inestabilidad política.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57166"/>
            <a:ext cx="8229600" cy="1143000"/>
          </a:xfrm>
        </p:spPr>
        <p:txBody>
          <a:bodyPr>
            <a:normAutofit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Recursos bancarios…Sin embargo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500174"/>
            <a:ext cx="8572560" cy="392909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s-MX" sz="1800" dirty="0" smtClean="0"/>
              <a:t>Modificación de Código Comercial (1884, 1889) y Ley Bancaria Nacional (1897) permitió que creciera el número de bancos. En 1895 surgió la Bolsa. Sin embargo, alta concentración de la banca y falta de regulación bancaria efectiva:</a:t>
            </a:r>
          </a:p>
          <a:p>
            <a:pPr marL="0" indent="0">
              <a:buNone/>
            </a:pPr>
            <a:r>
              <a:rPr lang="es-MX" sz="1800" dirty="0" smtClean="0"/>
              <a:t>	- Entre 1864 y 1908 se crearon 34 bancos. </a:t>
            </a:r>
            <a:r>
              <a:rPr lang="es-MX" sz="1800" dirty="0"/>
              <a:t>3</a:t>
            </a:r>
            <a:r>
              <a:rPr lang="es-MX" sz="1800" dirty="0" smtClean="0"/>
              <a:t> bancos en 1911 tenían el 	60% de los activos domésticos.</a:t>
            </a:r>
          </a:p>
          <a:p>
            <a:pPr marL="0" indent="0">
              <a:buNone/>
            </a:pPr>
            <a:r>
              <a:rPr lang="es-MX" sz="1800" dirty="0"/>
              <a:t>	</a:t>
            </a:r>
            <a:r>
              <a:rPr lang="es-MX" sz="1800" dirty="0" smtClean="0"/>
              <a:t>-   Auto-préstamos (créditos de largo plazo a directivos, parientes y sus 	grupos de negocios). Práctica legal y permitió desarrollo bancario al 	reducir los 	</a:t>
            </a:r>
            <a:r>
              <a:rPr lang="es-MX" sz="1800" u="sng" dirty="0" smtClean="0"/>
              <a:t>costos de transacción </a:t>
            </a:r>
            <a:r>
              <a:rPr lang="es-MX" sz="1800" dirty="0" smtClean="0"/>
              <a:t>de canalizar créditos de ahorradores a inversores</a:t>
            </a:r>
          </a:p>
          <a:p>
            <a:pPr marL="0" indent="0">
              <a:buNone/>
            </a:pPr>
            <a:r>
              <a:rPr lang="es-MX" sz="1800" dirty="0"/>
              <a:t>	</a:t>
            </a:r>
            <a:r>
              <a:rPr lang="es-MX" sz="1800" dirty="0" smtClean="0"/>
              <a:t>	* Accedían a créditos sólo empresas conectadas con el sistema 			bancario </a:t>
            </a:r>
          </a:p>
          <a:p>
            <a:pPr marL="0" indent="0">
              <a:buNone/>
            </a:pPr>
            <a:r>
              <a:rPr lang="es-MX" sz="1800" dirty="0"/>
              <a:t>	</a:t>
            </a:r>
            <a:r>
              <a:rPr lang="es-MX" sz="1800" dirty="0" smtClean="0"/>
              <a:t>	* Empresas pequeñas, medianas y nuevas sin contacto con la 			elite bancaria no accedían al crédito a pesar de la baja en la tasa 			de interés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000232" y="5640189"/>
            <a:ext cx="6929486" cy="646331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s-MX" dirty="0" smtClean="0"/>
              <a:t>Obstáculo  a nuevas actividades manufactureras e incrementa la concentración económica global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57166"/>
            <a:ext cx="8229600" cy="1143000"/>
          </a:xfrm>
        </p:spPr>
        <p:txBody>
          <a:bodyPr>
            <a:normAutofit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Inversión externa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500174"/>
            <a:ext cx="8572560" cy="328614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s-MX" sz="2400" dirty="0" smtClean="0"/>
              <a:t>Inversión en ferrocarriles, minería, petróleo, </a:t>
            </a:r>
            <a:r>
              <a:rPr lang="es-MX" sz="2400" dirty="0" err="1" smtClean="0"/>
              <a:t>agroexportaciones</a:t>
            </a:r>
            <a:r>
              <a:rPr lang="es-MX" sz="2400" dirty="0" smtClean="0"/>
              <a:t>, deuda pública, inversión productiva directa (textiles franceses, cervecerías alemanas, papel, cemento, explosivos y acero): </a:t>
            </a:r>
          </a:p>
          <a:p>
            <a:pPr marL="0" indent="0">
              <a:buNone/>
            </a:pPr>
            <a:endParaRPr lang="es-MX" sz="2400" dirty="0" smtClean="0"/>
          </a:p>
          <a:p>
            <a:pPr marL="0" indent="0">
              <a:buNone/>
            </a:pPr>
            <a:r>
              <a:rPr lang="es-MX" sz="2400" dirty="0" smtClean="0"/>
              <a:t>	- Variedad de incentivos: subsidios y exención de impuestos 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En 1880 entraba capital de Estados Unidos y Europa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Entre 1884 y 1911 creció en 30%  </a:t>
            </a:r>
          </a:p>
          <a:p>
            <a:pPr marL="0" indent="0">
              <a:buNone/>
            </a:pPr>
            <a:endParaRPr lang="es-MX" sz="24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2000232" y="4786323"/>
            <a:ext cx="6929486" cy="923330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pPr>
              <a:buFontTx/>
              <a:buChar char="-"/>
            </a:pPr>
            <a:r>
              <a:rPr lang="es-MX" dirty="0" smtClean="0"/>
              <a:t>Capital europeo: 62% del total de inversión extranjera </a:t>
            </a:r>
          </a:p>
          <a:p>
            <a:pPr>
              <a:buFontTx/>
              <a:buChar char="-"/>
            </a:pPr>
            <a:r>
              <a:rPr lang="es-MX" dirty="0" smtClean="0"/>
              <a:t>Capital de EU:      38 % del total de inversión extranjera </a:t>
            </a:r>
          </a:p>
          <a:p>
            <a:pPr>
              <a:buFontTx/>
              <a:buChar char="-"/>
            </a:pPr>
            <a:r>
              <a:rPr lang="es-MX" dirty="0" smtClean="0"/>
              <a:t>45% de la inversión de EU va a México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57166"/>
            <a:ext cx="8229600" cy="1143000"/>
          </a:xfrm>
        </p:spPr>
        <p:txBody>
          <a:bodyPr>
            <a:normAutofit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Credibilidad internacional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500174"/>
            <a:ext cx="8572560" cy="328614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s-MX" sz="2400" dirty="0" smtClean="0"/>
              <a:t>Default en 6 ocasiones entre 1824 y 1880 y constante crisis fiscal impedía la renegociación </a:t>
            </a:r>
          </a:p>
          <a:p>
            <a:pPr marL="0" indent="0">
              <a:buNone/>
            </a:pPr>
            <a:endParaRPr lang="es-MX" sz="2400" dirty="0" smtClean="0"/>
          </a:p>
          <a:p>
            <a:pPr marL="0" indent="0">
              <a:buNone/>
            </a:pPr>
            <a:r>
              <a:rPr lang="es-MX" sz="2400" dirty="0" smtClean="0"/>
              <a:t>	- 1889 acuerdo con bancos extranjeros para reestructurar 	deuda externa  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Principios de 1890 acceso a mercados de capital 	internacional restablecido</a:t>
            </a:r>
          </a:p>
          <a:p>
            <a:pPr marL="0" indent="0">
              <a:buNone/>
            </a:pPr>
            <a:endParaRPr lang="es-MX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1414"/>
            <a:ext cx="8229600" cy="1143000"/>
          </a:xfrm>
        </p:spPr>
        <p:txBody>
          <a:bodyPr>
            <a:normAutofit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Recursos impositivos 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785926"/>
            <a:ext cx="8572560" cy="171451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s-MX" sz="2400" dirty="0" smtClean="0"/>
              <a:t>Reforma impositiva </a:t>
            </a:r>
          </a:p>
          <a:p>
            <a:pPr marL="0" indent="0">
              <a:buNone/>
            </a:pPr>
            <a:r>
              <a:rPr lang="es-MX" sz="2400" dirty="0" smtClean="0"/>
              <a:t>	- Cambios a los códigos impositivos de la minería, petróleo y comercio lleva a incrementos constantes de los ingresos fiscales, balance fiscal y excedentes</a:t>
            </a:r>
          </a:p>
        </p:txBody>
      </p:sp>
      <p:sp>
        <p:nvSpPr>
          <p:cNvPr id="5" name="Right Arrow 4">
            <a:hlinkClick r:id="rId2" action="ppaction://hlinksldjump"/>
          </p:cNvPr>
          <p:cNvSpPr/>
          <p:nvPr/>
        </p:nvSpPr>
        <p:spPr>
          <a:xfrm rot="10800000">
            <a:off x="7572396" y="5429263"/>
            <a:ext cx="928694" cy="500066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4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4298"/>
            <a:ext cx="8229600" cy="1143000"/>
          </a:xfrm>
        </p:spPr>
        <p:txBody>
          <a:bodyPr>
            <a:normAutofit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Modernización institucional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285860"/>
            <a:ext cx="8572560" cy="4500594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s-MX" sz="2400" dirty="0" smtClean="0"/>
              <a:t>Reformas para promover la inversión privada y garantizar mejores condiciones de operación de los negocios. </a:t>
            </a:r>
          </a:p>
          <a:p>
            <a:pPr marL="0" indent="0">
              <a:buNone/>
            </a:pPr>
            <a:endParaRPr lang="es-MX" sz="2400" dirty="0" smtClean="0"/>
          </a:p>
          <a:p>
            <a:pPr marL="0" indent="0">
              <a:buNone/>
            </a:pPr>
            <a:r>
              <a:rPr lang="es-MX" sz="2400" dirty="0" smtClean="0"/>
              <a:t>	- 1884: Códigos legales para la minería y el comercio 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Desaparición de las alcabalas (tarifas de comercio doméstico) 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Leyes de patentes para fortalecer los derechos de propiedad </a:t>
            </a:r>
            <a:r>
              <a:rPr lang="es-MX" sz="2400" dirty="0" smtClean="0"/>
              <a:t>	intelectual</a:t>
            </a:r>
            <a:r>
              <a:rPr lang="es-MX" sz="2400" dirty="0" smtClean="0"/>
              <a:t>: 17% crecimiento anual de patentes</a:t>
            </a:r>
          </a:p>
          <a:p>
            <a:pPr marL="0" indent="0">
              <a:buNone/>
            </a:pPr>
            <a:r>
              <a:rPr lang="es-MX" sz="2400" dirty="0" smtClean="0"/>
              <a:t>	- Política de comercio exterior orientada a las exportaciones</a:t>
            </a:r>
          </a:p>
          <a:p>
            <a:pPr marL="0" indent="0">
              <a:buNone/>
            </a:pPr>
            <a:r>
              <a:rPr lang="es-MX" sz="2400" dirty="0" smtClean="0"/>
              <a:t>		* Alta protección tarifaria </a:t>
            </a:r>
          </a:p>
          <a:p>
            <a:pPr marL="0" indent="0">
              <a:buNone/>
            </a:pPr>
            <a:r>
              <a:rPr lang="es-MX" sz="2400" dirty="0" smtClean="0"/>
              <a:t>		* Sustitución de importaciones en bienes de consumo</a:t>
            </a:r>
          </a:p>
          <a:p>
            <a:pPr marL="0" indent="0">
              <a:buNone/>
            </a:pPr>
            <a:r>
              <a:rPr lang="es-MX" sz="2400" dirty="0" smtClean="0"/>
              <a:t>		* Racionalidad tributaria: asegurar que la tasa de impuestos de </a:t>
            </a:r>
            <a:r>
              <a:rPr lang="es-MX" sz="2400" dirty="0" smtClean="0"/>
              <a:t>		bienes </a:t>
            </a:r>
            <a:r>
              <a:rPr lang="es-MX" sz="2400" dirty="0" smtClean="0"/>
              <a:t>de consumo final fuera mayor que la de sus insumos</a:t>
            </a:r>
          </a:p>
          <a:p>
            <a:pPr marL="0" indent="0">
              <a:buNone/>
            </a:pPr>
            <a:r>
              <a:rPr lang="es-MX" sz="2400" dirty="0" smtClean="0"/>
              <a:t>		* 60% de los ingresos tributarios provenientes del comercio </a:t>
            </a:r>
          </a:p>
          <a:p>
            <a:pPr marL="0" indent="0">
              <a:buNone/>
            </a:pPr>
            <a:endParaRPr lang="es-MX" sz="2400" dirty="0" smtClean="0"/>
          </a:p>
          <a:p>
            <a:pPr marL="0" indent="0">
              <a:buNone/>
            </a:pPr>
            <a:r>
              <a:rPr lang="es-MX" sz="2400" dirty="0" smtClean="0"/>
              <a:t>  </a:t>
            </a:r>
          </a:p>
          <a:p>
            <a:pPr marL="0" indent="0">
              <a:buNone/>
            </a:pPr>
            <a:endParaRPr lang="es-MX" sz="24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4857752" y="5357826"/>
            <a:ext cx="3786214" cy="492443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s-MX" sz="2600" dirty="0" smtClean="0"/>
              <a:t>Ausente legislación laboral</a:t>
            </a:r>
          </a:p>
        </p:txBody>
      </p:sp>
      <p:sp>
        <p:nvSpPr>
          <p:cNvPr id="5" name="Right Arrow 4">
            <a:hlinkClick r:id="rId2" action="ppaction://hlinksldjump"/>
          </p:cNvPr>
          <p:cNvSpPr/>
          <p:nvPr/>
        </p:nvSpPr>
        <p:spPr>
          <a:xfrm>
            <a:off x="7429520" y="6000768"/>
            <a:ext cx="1000132" cy="500066"/>
          </a:xfrm>
          <a:prstGeom prst="rightArrow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14338"/>
            <a:ext cx="8229600" cy="857256"/>
          </a:xfrm>
        </p:spPr>
        <p:txBody>
          <a:bodyPr>
            <a:normAutofit/>
          </a:bodyPr>
          <a:lstStyle/>
          <a:p>
            <a:r>
              <a:rPr lang="es-MX" sz="3200" dirty="0" smtClean="0">
                <a:solidFill>
                  <a:srgbClr val="FF0000"/>
                </a:solidFill>
              </a:rPr>
              <a:t>Resultados </a:t>
            </a:r>
            <a:endParaRPr lang="es-MX" sz="3200" dirty="0">
              <a:solidFill>
                <a:srgbClr val="FF0000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500042"/>
          <a:ext cx="8229600" cy="608076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s-MX" sz="1400" dirty="0" smtClean="0"/>
                        <a:t>1877 (</a:t>
                      </a:r>
                      <a:r>
                        <a:rPr lang="es-MX" sz="1400" dirty="0" err="1" smtClean="0"/>
                        <a:t>aprox</a:t>
                      </a:r>
                      <a:r>
                        <a:rPr lang="es-MX" sz="1400" dirty="0" smtClean="0"/>
                        <a:t>)</a:t>
                      </a:r>
                      <a:endParaRPr lang="es-MX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sz="1400" dirty="0" smtClean="0"/>
                        <a:t>1910 (</a:t>
                      </a:r>
                      <a:r>
                        <a:rPr lang="es-MX" sz="1400" dirty="0" err="1" smtClean="0"/>
                        <a:t>aprox</a:t>
                      </a:r>
                      <a:r>
                        <a:rPr lang="es-MX" sz="1400" dirty="0" smtClean="0"/>
                        <a:t>)</a:t>
                      </a:r>
                      <a:endParaRPr lang="es-MX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MX" sz="1400" dirty="0" smtClean="0">
                          <a:solidFill>
                            <a:schemeClr val="tx1"/>
                          </a:solidFill>
                        </a:rPr>
                        <a:t>1870-1895:</a:t>
                      </a: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crecimiento explicado por exportaciones, construcción de ferrocarril, recuperación de la producción de plata y actividades tradicionales</a:t>
                      </a:r>
                    </a:p>
                    <a:p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Determinado por condiciones externas</a:t>
                      </a:r>
                      <a:endParaRPr lang="es-MX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1400" dirty="0" smtClean="0">
                          <a:solidFill>
                            <a:schemeClr val="tx1"/>
                          </a:solidFill>
                        </a:rPr>
                        <a:t>1895-1910</a:t>
                      </a:r>
                      <a:r>
                        <a:rPr lang="es-MX" sz="1400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diversificación de la inversión y producción en nuevas actividades de exportación e internas. 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Caída de 43% en bienes importados entre 1893 y 1911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Participación de exportaciones de plata pasó del 60% al 20% entre 1870 y 1910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Determinado por condiciones internas (modernización institucional)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MX" sz="1400" dirty="0" smtClean="0">
                          <a:solidFill>
                            <a:schemeClr val="tx1"/>
                          </a:solidFill>
                        </a:rPr>
                        <a:t>- Antes de 1890</a:t>
                      </a: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la producción a gran escala sólo en la industria textil de algodón y la producción de cigarros</a:t>
                      </a:r>
                      <a:endParaRPr lang="es-MX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Primera oleada de expansión manufacturera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Para 1900 producción en gran escala en diversas actividades: papel, cerveza, cemento, vidrio, etc. </a:t>
                      </a:r>
                      <a:endParaRPr lang="es-MX" sz="14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MX" sz="1400" dirty="0" smtClean="0">
                          <a:solidFill>
                            <a:schemeClr val="tx1"/>
                          </a:solidFill>
                        </a:rPr>
                        <a:t>Comercio</a:t>
                      </a: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exterior como % PIB: 10%</a:t>
                      </a:r>
                      <a:endParaRPr lang="es-MX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s-MX" sz="1400" dirty="0" smtClean="0">
                          <a:solidFill>
                            <a:schemeClr val="tx1"/>
                          </a:solidFill>
                        </a:rPr>
                        <a:t>Comercio exterior como % PIB: 30%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Exportaciones multiplicadas por 6, importaciones por 3.5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Diversificación de exportaciones: metales, productos agrícolas café, ganado, garbanzo, henequén, lana, pieles. 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Favorecido por la devaluación de la plata (1890’s): establecimiento de patrón oro en países desarrollados y descubrimiento de yacimientos de plata: impulso a </a:t>
                      </a: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exportaciones.</a:t>
                      </a:r>
                      <a:endParaRPr lang="es-MX" sz="14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s-MX" sz="1400" dirty="0" smtClean="0">
                          <a:solidFill>
                            <a:schemeClr val="tx1"/>
                          </a:solidFill>
                        </a:rPr>
                        <a:t>Tasa</a:t>
                      </a: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de crecimiento anual promedio del PIB </a:t>
                      </a:r>
                      <a:r>
                        <a:rPr lang="es-MX" sz="1400" baseline="0" dirty="0" err="1" smtClean="0">
                          <a:solidFill>
                            <a:schemeClr val="tx1"/>
                          </a:solidFill>
                        </a:rPr>
                        <a:t>percapita</a:t>
                      </a: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2.5%</a:t>
                      </a:r>
                      <a:endParaRPr lang="es-MX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/>
                      <a:endParaRPr lang="es-MX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s-MX" sz="1400" dirty="0" smtClean="0">
                          <a:solidFill>
                            <a:schemeClr val="tx1"/>
                          </a:solidFill>
                        </a:rPr>
                        <a:t>Población</a:t>
                      </a:r>
                      <a:r>
                        <a:rPr lang="es-MX" sz="1400" baseline="0" dirty="0" smtClean="0">
                          <a:solidFill>
                            <a:schemeClr val="tx1"/>
                          </a:solidFill>
                        </a:rPr>
                        <a:t> urbana creció en 2.5% anual, por encima del total de población </a:t>
                      </a:r>
                      <a:endParaRPr lang="es-MX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/>
                      <a:endParaRPr lang="es-MX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1414"/>
            <a:ext cx="8229600" cy="857256"/>
          </a:xfrm>
        </p:spPr>
        <p:txBody>
          <a:bodyPr>
            <a:normAutofit/>
          </a:bodyPr>
          <a:lstStyle/>
          <a:p>
            <a:r>
              <a:rPr lang="es-MX" sz="3200" dirty="0" smtClean="0">
                <a:solidFill>
                  <a:srgbClr val="FF0000"/>
                </a:solidFill>
              </a:rPr>
              <a:t>Resultados</a:t>
            </a:r>
            <a:endParaRPr lang="es-MX" sz="3200" dirty="0">
              <a:solidFill>
                <a:srgbClr val="FF0000"/>
              </a:solidFill>
            </a:endParaRP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214438"/>
          <a:ext cx="8229600" cy="3235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 gridSpan="4">
                  <a:txBody>
                    <a:bodyPr/>
                    <a:lstStyle/>
                    <a:p>
                      <a:pPr algn="ctr"/>
                      <a:r>
                        <a:rPr lang="es-MX" b="1" dirty="0" smtClean="0"/>
                        <a:t>PIB </a:t>
                      </a:r>
                      <a:r>
                        <a:rPr lang="es-MX" b="1" dirty="0" err="1" smtClean="0"/>
                        <a:t>percapita</a:t>
                      </a:r>
                      <a:r>
                        <a:rPr lang="es-MX" b="1" dirty="0" smtClean="0"/>
                        <a:t> de México como porcentaje del PIB </a:t>
                      </a:r>
                      <a:r>
                        <a:rPr lang="es-MX" b="1" dirty="0" err="1" smtClean="0"/>
                        <a:t>percapita</a:t>
                      </a:r>
                      <a:r>
                        <a:rPr lang="es-MX" b="1" dirty="0" smtClean="0"/>
                        <a:t> de otros países</a:t>
                      </a:r>
                      <a:r>
                        <a:rPr lang="es-MX" b="1" baseline="0" dirty="0" smtClean="0"/>
                        <a:t> y regiones </a:t>
                      </a:r>
                      <a:endParaRPr lang="es-MX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s-MX" b="1" dirty="0" err="1" smtClean="0"/>
                        <a:t>Páis</a:t>
                      </a:r>
                      <a:r>
                        <a:rPr lang="es-MX" b="1" dirty="0" smtClean="0"/>
                        <a:t>/ región</a:t>
                      </a:r>
                      <a:endParaRPr lang="es-MX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b="1" dirty="0" smtClean="0"/>
                        <a:t>1870</a:t>
                      </a:r>
                      <a:endParaRPr lang="es-MX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b="1" dirty="0" smtClean="0"/>
                        <a:t>1890</a:t>
                      </a:r>
                      <a:endParaRPr lang="es-MX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b="1" dirty="0" smtClean="0"/>
                        <a:t>1910</a:t>
                      </a:r>
                      <a:endParaRPr lang="es-MX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MX" dirty="0" smtClean="0"/>
                        <a:t>Brasil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94.5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127.3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220.3</a:t>
                      </a:r>
                      <a:endParaRPr lang="es-MX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MX" dirty="0" smtClean="0"/>
                        <a:t>España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55.8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62.3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89.4</a:t>
                      </a:r>
                      <a:endParaRPr lang="es-MX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MX" dirty="0" smtClean="0"/>
                        <a:t>Uruguay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30.9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47.1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54.0</a:t>
                      </a:r>
                      <a:endParaRPr lang="es-MX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MX" dirty="0" smtClean="0"/>
                        <a:t>Argentina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51.4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47.0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44.3</a:t>
                      </a:r>
                      <a:endParaRPr lang="es-MX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MX" dirty="0" smtClean="0"/>
                        <a:t>Europa occidental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32.3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38.3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50.1</a:t>
                      </a:r>
                      <a:endParaRPr lang="es-MX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MX" dirty="0" smtClean="0"/>
                        <a:t>Estados Unidos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27.6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29.8</a:t>
                      </a:r>
                      <a:endParaRPr lang="es-MX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MX" dirty="0" smtClean="0"/>
                        <a:t>34.1</a:t>
                      </a:r>
                      <a:endParaRPr lang="es-MX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Right Arrow 6">
            <a:hlinkClick r:id="rId2" action="ppaction://hlinksldjump"/>
          </p:cNvPr>
          <p:cNvSpPr/>
          <p:nvPr/>
        </p:nvSpPr>
        <p:spPr>
          <a:xfrm rot="10800000">
            <a:off x="7572396" y="5429263"/>
            <a:ext cx="928694" cy="500066"/>
          </a:xfrm>
          <a:prstGeom prst="rightArrow">
            <a:avLst>
              <a:gd name="adj1" fmla="val 50000"/>
              <a:gd name="adj2" fmla="val 50000"/>
            </a:avLst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  <p:sp>
        <p:nvSpPr>
          <p:cNvPr id="5" name="Text Box 58"/>
          <p:cNvSpPr txBox="1">
            <a:spLocks noChangeArrowheads="1"/>
          </p:cNvSpPr>
          <p:nvPr/>
        </p:nvSpPr>
        <p:spPr bwMode="auto">
          <a:xfrm>
            <a:off x="457209" y="4557722"/>
            <a:ext cx="5400675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CL" sz="900" dirty="0"/>
              <a:t>Moreno-</a:t>
            </a:r>
            <a:r>
              <a:rPr lang="es-CL" sz="900" dirty="0" err="1"/>
              <a:t>Brid</a:t>
            </a:r>
            <a:r>
              <a:rPr lang="es-CL" sz="900" dirty="0"/>
              <a:t> J.C and </a:t>
            </a:r>
            <a:r>
              <a:rPr lang="es-CL" sz="900" dirty="0" err="1"/>
              <a:t>J.Ros</a:t>
            </a:r>
            <a:r>
              <a:rPr lang="es-CL" sz="900" dirty="0"/>
              <a:t>, 2007</a:t>
            </a:r>
            <a:endParaRPr lang="es-ES" sz="9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4298"/>
            <a:ext cx="8229600" cy="1143000"/>
          </a:xfrm>
        </p:spPr>
        <p:txBody>
          <a:bodyPr>
            <a:normAutofit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Límites y crisis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285860"/>
            <a:ext cx="8572560" cy="4500594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s-MX" sz="2400" dirty="0" smtClean="0"/>
              <a:t>Concentración de la riqueza e ineficiencia en la producción </a:t>
            </a:r>
          </a:p>
          <a:p>
            <a:pPr marL="0" indent="0">
              <a:buNone/>
            </a:pPr>
            <a:endParaRPr lang="es-MX" sz="800" dirty="0" smtClean="0"/>
          </a:p>
          <a:p>
            <a:pPr marL="0" indent="0">
              <a:buFontTx/>
              <a:buChar char="-"/>
            </a:pPr>
            <a:r>
              <a:rPr lang="es-MX" sz="2400" dirty="0" smtClean="0"/>
              <a:t>Aún integrado el mercado mexicano muy pequeño para las nuevas tecnologías:</a:t>
            </a:r>
          </a:p>
          <a:p>
            <a:pPr marL="0" indent="0">
              <a:buNone/>
            </a:pPr>
            <a:r>
              <a:rPr lang="es-MX" sz="2400" dirty="0" smtClean="0"/>
              <a:t>	* Sólo oligopolios podrían sobrevivir</a:t>
            </a:r>
          </a:p>
          <a:p>
            <a:pPr marL="0" indent="0">
              <a:buNone/>
            </a:pPr>
            <a:r>
              <a:rPr lang="es-MX" sz="2400" dirty="0" smtClean="0"/>
              <a:t>	* Concentración del sistema bancario empeoraba la </a:t>
            </a:r>
            <a:r>
              <a:rPr lang="es-MX" sz="2400" dirty="0" smtClean="0"/>
              <a:t>concentración, las </a:t>
            </a:r>
            <a:r>
              <a:rPr lang="es-MX" sz="2400" dirty="0" smtClean="0"/>
              <a:t>restricciones de crédito impedían la entrada de nuevos empresarios</a:t>
            </a:r>
          </a:p>
          <a:p>
            <a:pPr marL="0" indent="0">
              <a:buNone/>
            </a:pPr>
            <a:r>
              <a:rPr lang="es-MX" sz="2400" dirty="0" smtClean="0"/>
              <a:t>	* Dependencia de tecnologías extranjeras también fomentaba la concentración por la insuficiente explotación de economías de escala  y altos costos de operación</a:t>
            </a:r>
          </a:p>
          <a:p>
            <a:pPr marL="0" indent="0">
              <a:buFontTx/>
              <a:buChar char="-"/>
            </a:pPr>
            <a:r>
              <a:rPr lang="es-MX" sz="2400" dirty="0" smtClean="0"/>
              <a:t>Esta colusión entre productores pudo </a:t>
            </a:r>
            <a:r>
              <a:rPr lang="es-MX" sz="2400" u="sng" dirty="0" smtClean="0"/>
              <a:t>inhibir los esfuerzos a la innovación </a:t>
            </a:r>
            <a:r>
              <a:rPr lang="es-MX" sz="2400" dirty="0" smtClean="0"/>
              <a:t> y facilitaba la manipulación al Estado para no abrir la competencia</a:t>
            </a:r>
          </a:p>
          <a:p>
            <a:pPr marL="0" indent="0">
              <a:buNone/>
            </a:pPr>
            <a:endParaRPr lang="es-MX" sz="800" dirty="0" smtClean="0"/>
          </a:p>
          <a:p>
            <a:pPr marL="0" indent="0">
              <a:buFontTx/>
              <a:buChar char="-"/>
            </a:pPr>
            <a:r>
              <a:rPr lang="es-MX" sz="2400" dirty="0" smtClean="0"/>
              <a:t>Escases de mano de obra calificada, baja productividad y poca competitividad. </a:t>
            </a:r>
          </a:p>
          <a:p>
            <a:pPr marL="0" indent="0">
              <a:buNone/>
            </a:pPr>
            <a:endParaRPr lang="es-MX" sz="2400" dirty="0" smtClean="0"/>
          </a:p>
          <a:p>
            <a:pPr marL="0" indent="0">
              <a:buNone/>
            </a:pPr>
            <a:endParaRPr lang="es-MX" sz="2400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2643174" y="5786454"/>
            <a:ext cx="6429420" cy="892552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s-MX" sz="2600" dirty="0" smtClean="0"/>
              <a:t>Salarios la mitad que en Nueva </a:t>
            </a:r>
            <a:r>
              <a:rPr lang="es-MX" sz="2600" dirty="0" smtClean="0"/>
              <a:t>Inglaterra pero </a:t>
            </a:r>
            <a:r>
              <a:rPr lang="es-MX" sz="2600" dirty="0" smtClean="0"/>
              <a:t>los costos de producción mayores en 10 o 20%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71462"/>
            <a:ext cx="8229600" cy="1143000"/>
          </a:xfrm>
        </p:spPr>
        <p:txBody>
          <a:bodyPr>
            <a:normAutofit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Límites y crisis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785794"/>
            <a:ext cx="8572560" cy="6072206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s-MX" sz="1600" dirty="0" smtClean="0"/>
              <a:t>Reducción en salarios reales y escases de productos agrícolas de consumo doméstico</a:t>
            </a:r>
          </a:p>
          <a:p>
            <a:pPr marL="0" indent="0">
              <a:buNone/>
            </a:pPr>
            <a:endParaRPr lang="es-MX" sz="1600" dirty="0" smtClean="0"/>
          </a:p>
          <a:p>
            <a:pPr marL="0" indent="0">
              <a:buFontTx/>
              <a:buChar char="-"/>
            </a:pPr>
            <a:r>
              <a:rPr lang="es-MX" sz="1600" dirty="0" smtClean="0"/>
              <a:t>Crecimiento manufacturero dos efectos: reducción del empleo artesanal pero incremento en el empleo en la manufactura</a:t>
            </a:r>
          </a:p>
          <a:p>
            <a:pPr marL="0" indent="0">
              <a:buNone/>
            </a:pPr>
            <a:r>
              <a:rPr lang="es-MX" sz="1600" dirty="0" smtClean="0"/>
              <a:t>	*1895-1900 el segundo efecto dominó: participación del empleo manufacturero creció junto con salarios reales </a:t>
            </a:r>
          </a:p>
          <a:p>
            <a:pPr marL="0" indent="0">
              <a:buNone/>
            </a:pPr>
            <a:r>
              <a:rPr lang="es-MX" sz="1600" dirty="0" smtClean="0"/>
              <a:t>	* 1900-1910 el primer efecto dominó: las manufacturas no pudieron absorber a los artesanos y el salario real disminuyó </a:t>
            </a:r>
          </a:p>
          <a:p>
            <a:pPr marL="0" indent="0">
              <a:buNone/>
            </a:pPr>
            <a:r>
              <a:rPr lang="es-MX" sz="1600" dirty="0" smtClean="0"/>
              <a:t>	* 26% de reducción acumulada entre 1898 y 1911 (excepción minería, colapso severo en agricultura)</a:t>
            </a:r>
          </a:p>
          <a:p>
            <a:pPr marL="0" indent="0">
              <a:buFontTx/>
              <a:buChar char="-"/>
            </a:pPr>
            <a:r>
              <a:rPr lang="es-MX" sz="1600" dirty="0" smtClean="0"/>
              <a:t>Producción agrícola concentrada en productos de exportación</a:t>
            </a:r>
          </a:p>
          <a:p>
            <a:pPr marL="0" indent="0">
              <a:buNone/>
            </a:pPr>
            <a:r>
              <a:rPr lang="es-MX" sz="1600" dirty="0" smtClean="0"/>
              <a:t>	* Productos de consumo doméstico crecieron menos que la población  (0.7% vs 1.4%)</a:t>
            </a:r>
          </a:p>
          <a:p>
            <a:pPr marL="0" indent="0">
              <a:buNone/>
            </a:pPr>
            <a:r>
              <a:rPr lang="es-MX" sz="1600" dirty="0" smtClean="0"/>
              <a:t>	*Sequias en 1907 reducción de productos y aumento en los precios</a:t>
            </a:r>
          </a:p>
          <a:p>
            <a:pPr marL="0" indent="0">
              <a:buFontTx/>
              <a:buChar char="-"/>
            </a:pPr>
            <a:r>
              <a:rPr lang="es-MX" sz="1600" dirty="0" smtClean="0"/>
              <a:t>Redistribución de tierras comunales a manos privadas: compañías ferroviarias  y hacendados</a:t>
            </a:r>
          </a:p>
          <a:p>
            <a:pPr marL="0" indent="0">
              <a:buNone/>
            </a:pPr>
            <a:r>
              <a:rPr lang="es-MX" sz="1600" dirty="0" smtClean="0"/>
              <a:t>	* Debido a un diagnóstico de un sector rural improductivo</a:t>
            </a:r>
          </a:p>
          <a:p>
            <a:pPr marL="0" indent="0">
              <a:buNone/>
            </a:pPr>
            <a:r>
              <a:rPr lang="es-MX" sz="1600" dirty="0" smtClean="0"/>
              <a:t>	* Concentración de tierra en latifundios. Entre 1878 y 1908 se transfirieron 30 millones de hectáreas al sector privado</a:t>
            </a:r>
          </a:p>
          <a:p>
            <a:pPr marL="0" indent="0">
              <a:buNone/>
            </a:pPr>
            <a:r>
              <a:rPr lang="es-MX" sz="1600" dirty="0" smtClean="0"/>
              <a:t>	* En 1900 95% de la tierra cultivable estaba en manos de 835 familias</a:t>
            </a:r>
          </a:p>
          <a:p>
            <a:pPr marL="0" indent="0">
              <a:buFontTx/>
              <a:buChar char="-"/>
            </a:pPr>
            <a:r>
              <a:rPr lang="es-MX" sz="1600" dirty="0" smtClean="0"/>
              <a:t>Tienda de raya: salarios por debajo del nivel de subsistencia</a:t>
            </a:r>
          </a:p>
          <a:p>
            <a:pPr marL="0" indent="0">
              <a:buFontTx/>
              <a:buChar char="-"/>
            </a:pPr>
            <a:r>
              <a:rPr lang="es-MX" sz="1600" dirty="0" smtClean="0"/>
              <a:t>Incremento en los precios del maíz redujo el consumo de las manufacturas y provocó crisis en las manufacturas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71488"/>
            <a:ext cx="8229600" cy="1143000"/>
          </a:xfrm>
        </p:spPr>
        <p:txBody>
          <a:bodyPr/>
          <a:lstStyle/>
          <a:p>
            <a:r>
              <a:rPr lang="es-MX" dirty="0" smtClean="0">
                <a:solidFill>
                  <a:srgbClr val="FF0000"/>
                </a:solidFill>
              </a:rPr>
              <a:t>Contenido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2143116"/>
            <a:ext cx="8572560" cy="2857520"/>
          </a:xfrm>
        </p:spPr>
        <p:txBody>
          <a:bodyPr>
            <a:normAutofit/>
          </a:bodyPr>
          <a:lstStyle/>
          <a:p>
            <a:r>
              <a:rPr lang="es-MX" dirty="0" smtClean="0"/>
              <a:t>¿Qué cambio en el </a:t>
            </a:r>
            <a:r>
              <a:rPr lang="es-MX" dirty="0" err="1" smtClean="0"/>
              <a:t>Porfiriato</a:t>
            </a:r>
            <a:r>
              <a:rPr lang="es-MX" dirty="0" smtClean="0"/>
              <a:t>?</a:t>
            </a:r>
          </a:p>
          <a:p>
            <a:r>
              <a:rPr lang="es-MX" dirty="0" smtClean="0"/>
              <a:t>Obstáculos removidos</a:t>
            </a:r>
            <a:endParaRPr lang="es-MX" dirty="0" smtClean="0"/>
          </a:p>
          <a:p>
            <a:r>
              <a:rPr lang="es-MX" dirty="0" smtClean="0"/>
              <a:t>Resultados</a:t>
            </a:r>
            <a:endParaRPr lang="es-MX" dirty="0" smtClean="0"/>
          </a:p>
          <a:p>
            <a:r>
              <a:rPr lang="es-MX" dirty="0" smtClean="0"/>
              <a:t>¿Qué </a:t>
            </a:r>
            <a:r>
              <a:rPr lang="es-MX" dirty="0" smtClean="0"/>
              <a:t>falló? </a:t>
            </a:r>
            <a:endParaRPr lang="es-MX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71462"/>
            <a:ext cx="8229600" cy="1143000"/>
          </a:xfrm>
        </p:spPr>
        <p:txBody>
          <a:bodyPr>
            <a:normAutofit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Límites y crisis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214422"/>
            <a:ext cx="8572560" cy="400052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s-MX" sz="2000" dirty="0" smtClean="0"/>
              <a:t>1905</a:t>
            </a:r>
            <a:r>
              <a:rPr lang="es-MX" sz="2000" dirty="0" smtClean="0"/>
              <a:t>: con el cambio al patrón oro inició un período de inflación que impactó 	aún más en los salarios reales  </a:t>
            </a:r>
          </a:p>
          <a:p>
            <a:pPr marL="0" indent="0">
              <a:buNone/>
            </a:pPr>
            <a:endParaRPr lang="es-MX" sz="2000" dirty="0" smtClean="0"/>
          </a:p>
          <a:p>
            <a:pPr marL="0" indent="0">
              <a:buNone/>
            </a:pPr>
            <a:r>
              <a:rPr lang="es-MX" sz="2000" dirty="0" smtClean="0"/>
              <a:t>Rezago </a:t>
            </a:r>
            <a:r>
              <a:rPr lang="es-MX" sz="2000" dirty="0" smtClean="0"/>
              <a:t>social a pesar de la educación obligatoria en 1892 y la creación de la Universidad Nacional  en 1910</a:t>
            </a:r>
          </a:p>
          <a:p>
            <a:pPr marL="0" indent="0">
              <a:buNone/>
            </a:pPr>
            <a:r>
              <a:rPr lang="es-MX" sz="2000" dirty="0" smtClean="0"/>
              <a:t>1910: 	menos del 30% de la población podía leer y escribir</a:t>
            </a:r>
          </a:p>
          <a:p>
            <a:pPr marL="0" indent="0">
              <a:buNone/>
            </a:pPr>
            <a:r>
              <a:rPr lang="es-MX" sz="2000" dirty="0" smtClean="0"/>
              <a:t>	esperanza de vida: a penas sobre los 30 años </a:t>
            </a:r>
          </a:p>
          <a:p>
            <a:pPr marL="0" indent="0">
              <a:buNone/>
            </a:pPr>
            <a:r>
              <a:rPr lang="es-MX" sz="2000" dirty="0" smtClean="0"/>
              <a:t>	entre 1895 y 1910 mortalidad infantil paso de 160 a 216 por cada mil</a:t>
            </a:r>
          </a:p>
          <a:p>
            <a:pPr marL="0" indent="0">
              <a:buNone/>
            </a:pPr>
            <a:r>
              <a:rPr lang="es-MX" sz="2000" dirty="0" smtClean="0"/>
              <a:t>	salario mínimo cayó en 7% entre 1877 y 1911</a:t>
            </a:r>
          </a:p>
          <a:p>
            <a:pPr marL="0" indent="0">
              <a:buNone/>
            </a:pPr>
            <a:r>
              <a:rPr lang="es-MX" sz="2000" dirty="0" smtClean="0"/>
              <a:t>	1900-1910 importante migración a Estados Unidos</a:t>
            </a:r>
          </a:p>
          <a:p>
            <a:pPr marL="0" indent="0">
              <a:buFontTx/>
              <a:buChar char="-"/>
            </a:pPr>
            <a:endParaRPr lang="es-MX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14338"/>
            <a:ext cx="8229600" cy="857256"/>
          </a:xfrm>
        </p:spPr>
        <p:txBody>
          <a:bodyPr>
            <a:normAutofit/>
          </a:bodyPr>
          <a:lstStyle/>
          <a:p>
            <a:r>
              <a:rPr lang="es-MX" sz="3200" dirty="0" smtClean="0">
                <a:solidFill>
                  <a:srgbClr val="FF0000"/>
                </a:solidFill>
              </a:rPr>
              <a:t>Evaluación </a:t>
            </a:r>
            <a:endParaRPr lang="es-MX" sz="3200" dirty="0">
              <a:solidFill>
                <a:srgbClr val="FF0000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457200" y="1071547"/>
            <a:ext cx="8229600" cy="3357585"/>
          </a:xfrm>
        </p:spPr>
        <p:txBody>
          <a:bodyPr>
            <a:normAutofit fontScale="55000" lnSpcReduction="20000"/>
          </a:bodyPr>
          <a:lstStyle/>
          <a:p>
            <a:r>
              <a:rPr lang="es-MX" dirty="0" smtClean="0"/>
              <a:t>Problemas del diseño de política impidieron una asignación eficiente de recursos: </a:t>
            </a:r>
            <a:endParaRPr lang="es-MX" dirty="0" smtClean="0"/>
          </a:p>
          <a:p>
            <a:pPr>
              <a:buNone/>
            </a:pPr>
            <a:endParaRPr lang="es-MX" dirty="0" smtClean="0"/>
          </a:p>
          <a:p>
            <a:pPr>
              <a:buNone/>
            </a:pPr>
            <a:endParaRPr lang="es-MX" dirty="0" smtClean="0"/>
          </a:p>
          <a:p>
            <a:pPr marL="514350" indent="-514350">
              <a:buAutoNum type="arabicPeriod"/>
            </a:pPr>
            <a:r>
              <a:rPr lang="es-MX" dirty="0" smtClean="0"/>
              <a:t>Poca movilidad laboral y reducido poder de compra: campesinos “atados ” a las haciendas, baja productividad y desarrollo desigual en la agricultura</a:t>
            </a:r>
          </a:p>
          <a:p>
            <a:pPr marL="514350" indent="-514350">
              <a:buAutoNum type="arabicPeriod"/>
            </a:pPr>
            <a:r>
              <a:rPr lang="es-MX" dirty="0" smtClean="0"/>
              <a:t>Problemas bancarios: pocos bancos podían dar crédito a más de un año y  el acceso a crédito dependía del vínculo con las elites bancarias y gubernamentales</a:t>
            </a:r>
          </a:p>
          <a:p>
            <a:pPr marL="514350" indent="-514350">
              <a:buNone/>
            </a:pPr>
            <a:r>
              <a:rPr lang="es-MX" dirty="0" smtClean="0"/>
              <a:t>	Nula competencia bancaria</a:t>
            </a:r>
          </a:p>
          <a:p>
            <a:pPr marL="514350" indent="-514350">
              <a:buAutoNum type="arabicPeriod" startAt="3"/>
            </a:pPr>
            <a:r>
              <a:rPr lang="es-MX" dirty="0" smtClean="0"/>
              <a:t>Papel del Estado acotado a garantizar las mejores condiciones para la inversión privada sin preocuparse por lo social y por desarrollar proyectos de infraestructura y superar obstáculos </a:t>
            </a:r>
            <a:r>
              <a:rPr lang="es-MX" dirty="0" err="1" smtClean="0"/>
              <a:t>als</a:t>
            </a:r>
            <a:r>
              <a:rPr lang="es-MX" dirty="0" smtClean="0"/>
              <a:t> crecimiento. Poco gasto público: total 7.2% PIB, federal 4.4.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14338"/>
            <a:ext cx="8229600" cy="857256"/>
          </a:xfrm>
        </p:spPr>
        <p:txBody>
          <a:bodyPr>
            <a:normAutofit/>
          </a:bodyPr>
          <a:lstStyle/>
          <a:p>
            <a:r>
              <a:rPr lang="es-MX" sz="3200" dirty="0" smtClean="0">
                <a:solidFill>
                  <a:srgbClr val="FF0000"/>
                </a:solidFill>
              </a:rPr>
              <a:t>Evaluación </a:t>
            </a:r>
            <a:endParaRPr lang="es-MX" sz="32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14348" y="1378755"/>
            <a:ext cx="8143932" cy="3693319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s-MX" dirty="0" smtClean="0"/>
              <a:t>Percepción histórica controvertida: del período </a:t>
            </a:r>
          </a:p>
          <a:p>
            <a:pPr>
              <a:buFontTx/>
              <a:buChar char="-"/>
            </a:pPr>
            <a:r>
              <a:rPr lang="es-MX" dirty="0" smtClean="0"/>
              <a:t>Dictadura, explotación de campesinos</a:t>
            </a:r>
          </a:p>
          <a:p>
            <a:pPr>
              <a:buFontTx/>
              <a:buChar char="-"/>
            </a:pPr>
            <a:r>
              <a:rPr lang="es-MX" dirty="0" smtClean="0"/>
              <a:t>Fase clave en la transición entre un modelo </a:t>
            </a:r>
            <a:r>
              <a:rPr lang="es-MX" dirty="0" err="1" smtClean="0"/>
              <a:t>semi</a:t>
            </a:r>
            <a:r>
              <a:rPr lang="es-MX" dirty="0" smtClean="0"/>
              <a:t>-feudal hacia un capitalismo promovido por el estado.</a:t>
            </a:r>
            <a:r>
              <a:rPr lang="es-MX" dirty="0"/>
              <a:t> </a:t>
            </a:r>
            <a:endParaRPr lang="es-MX" dirty="0" smtClean="0"/>
          </a:p>
          <a:p>
            <a:pPr lvl="3"/>
            <a:r>
              <a:rPr lang="es-MX" dirty="0" smtClean="0"/>
              <a:t>Primera vez que se creaban instituciones económicas que ayudaban a remover obstáculos para el desarrollo económico, que el Estado contaba con recursos financieros y fiscales  para una estrategia de protección selectiva al comercio, dar incentivos a la industrialización , impulsar la integración dinámica del mercado doméstico hacia al mercado internacional. </a:t>
            </a:r>
          </a:p>
          <a:p>
            <a:pPr lvl="3"/>
            <a:r>
              <a:rPr lang="es-MX" dirty="0" smtClean="0"/>
              <a:t>Sin acompañarse de una distribución igualitaria del ingreso y la riqueza.</a:t>
            </a:r>
          </a:p>
          <a:p>
            <a:pPr lvl="3"/>
            <a:r>
              <a:rPr lang="es-MX" dirty="0" smtClean="0"/>
              <a:t>Enclaves sociales y pobreza generalizada, sobre todo en el campo.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857232"/>
            <a:ext cx="8572560" cy="2571768"/>
          </a:xfrm>
        </p:spPr>
        <p:txBody>
          <a:bodyPr>
            <a:normAutofit/>
          </a:bodyPr>
          <a:lstStyle/>
          <a:p>
            <a:r>
              <a:rPr lang="es-MX" sz="2400" dirty="0" smtClean="0"/>
              <a:t>Consolidación de un estado pro-desarrollo fuerte capaz de alcanzar la estabilidad política y la violencia social</a:t>
            </a:r>
          </a:p>
          <a:p>
            <a:r>
              <a:rPr lang="es-MX" sz="2400" dirty="0" smtClean="0"/>
              <a:t>Dictadura de 33 años de Porfirio Díaz (1877-1910)</a:t>
            </a:r>
          </a:p>
          <a:p>
            <a:pPr>
              <a:buNone/>
            </a:pPr>
            <a:r>
              <a:rPr lang="es-MX" sz="2400" dirty="0" smtClean="0"/>
              <a:t>	- Estado que removió obstáculos al desarrollo  </a:t>
            </a:r>
          </a:p>
          <a:p>
            <a:pPr>
              <a:buNone/>
            </a:pPr>
            <a:r>
              <a:rPr lang="es-MX" sz="2400" dirty="0"/>
              <a:t>	</a:t>
            </a:r>
            <a:r>
              <a:rPr lang="es-MX" sz="2400" dirty="0" smtClean="0"/>
              <a:t>- Integración del mercado doméstico y reducción de los costos de transporte derivado de la llegada del ferrocarril </a:t>
            </a:r>
            <a:endParaRPr lang="es-MX" sz="2400" dirty="0"/>
          </a:p>
        </p:txBody>
      </p:sp>
      <p:sp>
        <p:nvSpPr>
          <p:cNvPr id="6" name="TextBox 5"/>
          <p:cNvSpPr txBox="1"/>
          <p:nvPr/>
        </p:nvSpPr>
        <p:spPr>
          <a:xfrm>
            <a:off x="428596" y="3500438"/>
            <a:ext cx="178595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sz="2000" b="1" dirty="0" smtClean="0">
                <a:solidFill>
                  <a:schemeClr val="accent2">
                    <a:lumMod val="75000"/>
                  </a:schemeClr>
                </a:solidFill>
              </a:rPr>
              <a:t>Ideología</a:t>
            </a:r>
            <a:endParaRPr lang="es-MX" sz="20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214414" y="4000504"/>
            <a:ext cx="7500990" cy="2308324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pPr marL="1257300" indent="-1162050"/>
            <a:r>
              <a:rPr lang="es-MX" dirty="0" smtClean="0"/>
              <a:t>Positivismo: promovido por los “científicos”: directores, abogados y empresarios del gobierno liderado por el Secretario de Hacienda (Yves </a:t>
            </a:r>
            <a:r>
              <a:rPr lang="es-MX" dirty="0" err="1" smtClean="0"/>
              <a:t>Limantour</a:t>
            </a:r>
            <a:r>
              <a:rPr lang="es-MX" dirty="0" smtClean="0"/>
              <a:t>)</a:t>
            </a:r>
          </a:p>
          <a:p>
            <a:pPr marL="1257300" indent="-1162050"/>
            <a:r>
              <a:rPr lang="es-MX" dirty="0" smtClean="0"/>
              <a:t>“Orden y Progreso”: lema liberal y positivista, orden como precondición para el crecimiento económico. </a:t>
            </a:r>
          </a:p>
          <a:p>
            <a:pPr marL="1257300" indent="-1162050"/>
            <a:r>
              <a:rPr lang="es-MX" dirty="0"/>
              <a:t>	</a:t>
            </a:r>
            <a:r>
              <a:rPr lang="es-MX" dirty="0" smtClean="0"/>
              <a:t>El fin de la inestabilidad llevaría a la confianza para desarrollar negocios e impulsar la inversión privad</a:t>
            </a:r>
          </a:p>
          <a:p>
            <a:pPr marL="1257300" indent="-1162050"/>
            <a:r>
              <a:rPr lang="es-MX" dirty="0"/>
              <a:t>P</a:t>
            </a:r>
            <a:r>
              <a:rPr lang="es-MX" dirty="0" smtClean="0"/>
              <a:t>olítica económica conservadora e ideología política liberal</a:t>
            </a:r>
          </a:p>
        </p:txBody>
      </p:sp>
      <p:sp>
        <p:nvSpPr>
          <p:cNvPr id="10" name="Title 1"/>
          <p:cNvSpPr>
            <a:spLocks noGrp="1"/>
          </p:cNvSpPr>
          <p:nvPr>
            <p:ph type="title"/>
          </p:nvPr>
        </p:nvSpPr>
        <p:spPr>
          <a:xfrm>
            <a:off x="457200" y="-16"/>
            <a:ext cx="8229600" cy="1143000"/>
          </a:xfrm>
        </p:spPr>
        <p:txBody>
          <a:bodyPr/>
          <a:lstStyle/>
          <a:p>
            <a:r>
              <a:rPr lang="es-MX" dirty="0" smtClean="0">
                <a:solidFill>
                  <a:srgbClr val="FF0000"/>
                </a:solidFill>
              </a:rPr>
              <a:t>¿Qué es diferente con el </a:t>
            </a:r>
            <a:r>
              <a:rPr lang="es-MX" dirty="0" err="1" smtClean="0">
                <a:solidFill>
                  <a:srgbClr val="FF0000"/>
                </a:solidFill>
              </a:rPr>
              <a:t>Porfiriato</a:t>
            </a:r>
            <a:r>
              <a:rPr lang="es-MX" dirty="0">
                <a:solidFill>
                  <a:srgbClr val="FF0000"/>
                </a:solidFill>
              </a:rPr>
              <a:t>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1422"/>
            <a:ext cx="8229600" cy="1143000"/>
          </a:xfrm>
        </p:spPr>
        <p:txBody>
          <a:bodyPr/>
          <a:lstStyle/>
          <a:p>
            <a:r>
              <a:rPr lang="es-MX" dirty="0" smtClean="0">
                <a:solidFill>
                  <a:srgbClr val="FF0000"/>
                </a:solidFill>
              </a:rPr>
              <a:t>Pacificación 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928670"/>
            <a:ext cx="8572560" cy="4500594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s-MX" sz="2400" dirty="0" smtClean="0"/>
              <a:t>La pacificación política se alcanzó mediante una combinación de autoritarismo y uso de la fuerza con alianzas relevantes con diferentes grupos</a:t>
            </a:r>
          </a:p>
          <a:p>
            <a:pPr marL="0" indent="0">
              <a:buNone/>
            </a:pPr>
            <a:r>
              <a:rPr lang="es-MX" sz="2400" dirty="0" smtClean="0"/>
              <a:t>	- Congreso y gobiernos estatales bajo su control: todos los 	miembros del Congreso y Gobernadores deberían ser 	aprobados por él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Nombramiento directo de gobernadores y jefes militares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Libertad de caciques locales y gobernadores para ejercer 	libremente el poder en sus demarcaciones a cambio de apoyo al 	régimen 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Relaciones clientelares entre diferentes niveles de gobierno 	(adhesión a cambio de privilegios)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Uso de la fuerza para someter rebeliones: yaquis en Sonora </a:t>
            </a:r>
            <a:endParaRPr lang="es-MX" sz="2400" dirty="0"/>
          </a:p>
        </p:txBody>
      </p:sp>
      <p:sp>
        <p:nvSpPr>
          <p:cNvPr id="8" name="TextBox 7"/>
          <p:cNvSpPr txBox="1"/>
          <p:nvPr/>
        </p:nvSpPr>
        <p:spPr>
          <a:xfrm>
            <a:off x="3071802" y="5572140"/>
            <a:ext cx="5643602" cy="646331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s-MX" dirty="0" smtClean="0"/>
              <a:t>Acumulación de poder político pero a costa de privilegiar intereses locales e internacionales. Pérdida de </a:t>
            </a:r>
            <a:r>
              <a:rPr lang="es-MX" dirty="0" smtClean="0"/>
              <a:t>eficiencia </a:t>
            </a:r>
            <a:endParaRPr lang="es-MX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1 Título"/>
          <p:cNvSpPr>
            <a:spLocks noGrp="1"/>
          </p:cNvSpPr>
          <p:nvPr>
            <p:ph type="title" idx="4294967295"/>
          </p:nvPr>
        </p:nvSpPr>
        <p:spPr>
          <a:xfrm>
            <a:off x="357190" y="642926"/>
            <a:ext cx="8572528" cy="1143000"/>
          </a:xfrm>
        </p:spPr>
        <p:txBody>
          <a:bodyPr>
            <a:normAutofit/>
          </a:bodyPr>
          <a:lstStyle/>
          <a:p>
            <a:r>
              <a:rPr lang="es-MX" sz="2800" dirty="0" smtClean="0">
                <a:solidFill>
                  <a:srgbClr val="FF0000"/>
                </a:solidFill>
              </a:rPr>
              <a:t> </a:t>
            </a:r>
            <a:r>
              <a:rPr lang="es-MX" sz="2800" b="1" dirty="0" smtClean="0">
                <a:solidFill>
                  <a:srgbClr val="FF0000"/>
                </a:solidFill>
              </a:rPr>
              <a:t>Obstáculos removidos </a:t>
            </a:r>
            <a:endParaRPr lang="es-ES" sz="2800" b="1" dirty="0" smtClean="0">
              <a:solidFill>
                <a:srgbClr val="FF0000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928662" y="2500298"/>
            <a:ext cx="721523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lnSpc>
                <a:spcPct val="150000"/>
              </a:lnSpc>
              <a:buAutoNum type="arabicPeriod"/>
            </a:pPr>
            <a:r>
              <a:rPr lang="es-MX" sz="2000" dirty="0" smtClean="0"/>
              <a:t>Expansión del ferrocarril y creación del mercado  interno   </a:t>
            </a:r>
          </a:p>
          <a:p>
            <a:pPr marL="342900" indent="-342900">
              <a:lnSpc>
                <a:spcPct val="150000"/>
              </a:lnSpc>
              <a:buAutoNum type="arabicPeriod"/>
            </a:pPr>
            <a:r>
              <a:rPr lang="es-MX" sz="2000" dirty="0" smtClean="0"/>
              <a:t>Recursos financieros </a:t>
            </a:r>
          </a:p>
          <a:p>
            <a:pPr marL="342900" indent="-342900">
              <a:lnSpc>
                <a:spcPct val="150000"/>
              </a:lnSpc>
              <a:buAutoNum type="arabicPeriod"/>
            </a:pPr>
            <a:r>
              <a:rPr lang="es-MX" sz="2000" dirty="0" smtClean="0"/>
              <a:t>Modernización institucional </a:t>
            </a:r>
          </a:p>
        </p:txBody>
      </p:sp>
      <p:sp>
        <p:nvSpPr>
          <p:cNvPr id="5" name="Right Arrow 4">
            <a:hlinkClick r:id="rId3" action="ppaction://hlinksldjump"/>
          </p:cNvPr>
          <p:cNvSpPr/>
          <p:nvPr/>
        </p:nvSpPr>
        <p:spPr>
          <a:xfrm>
            <a:off x="7358082" y="2571736"/>
            <a:ext cx="857256" cy="50006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  <p:sp>
        <p:nvSpPr>
          <p:cNvPr id="6" name="Right Arrow 5">
            <a:hlinkClick r:id="rId4" action="ppaction://hlinksldjump"/>
          </p:cNvPr>
          <p:cNvSpPr/>
          <p:nvPr/>
        </p:nvSpPr>
        <p:spPr>
          <a:xfrm>
            <a:off x="5857884" y="3000364"/>
            <a:ext cx="928694" cy="500066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4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  <p:sp>
        <p:nvSpPr>
          <p:cNvPr id="12" name="Right Arrow 11">
            <a:hlinkClick r:id="rId5" action="ppaction://hlinksldjump"/>
          </p:cNvPr>
          <p:cNvSpPr/>
          <p:nvPr/>
        </p:nvSpPr>
        <p:spPr>
          <a:xfrm>
            <a:off x="4429124" y="3500430"/>
            <a:ext cx="1000132" cy="500066"/>
          </a:xfrm>
          <a:prstGeom prst="rightArrow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  <p:sp>
        <p:nvSpPr>
          <p:cNvPr id="15" name="TextBox 14">
            <a:hlinkClick r:id="rId6" action="ppaction://hlinksldjump"/>
          </p:cNvPr>
          <p:cNvSpPr txBox="1"/>
          <p:nvPr/>
        </p:nvSpPr>
        <p:spPr>
          <a:xfrm>
            <a:off x="6215074" y="5477548"/>
            <a:ext cx="2428892" cy="52322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es-MX" sz="2800" b="1" dirty="0" smtClean="0">
                <a:solidFill>
                  <a:schemeClr val="accent4">
                    <a:lumMod val="75000"/>
                  </a:schemeClr>
                </a:solidFill>
                <a:hlinkClick r:id="rId6" action="ppaction://hlinksldjump"/>
              </a:rPr>
              <a:t>Limites</a:t>
            </a:r>
            <a:r>
              <a:rPr lang="es-MX" sz="2800" b="1" dirty="0" smtClean="0">
                <a:solidFill>
                  <a:schemeClr val="accent4">
                    <a:lumMod val="75000"/>
                  </a:schemeClr>
                </a:solidFill>
              </a:rPr>
              <a:t> y crisis</a:t>
            </a:r>
            <a:endParaRPr lang="es-MX" sz="2800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16" name="TextBox 15">
            <a:hlinkClick r:id="rId7" action="ppaction://hlinksldjump"/>
          </p:cNvPr>
          <p:cNvSpPr txBox="1"/>
          <p:nvPr/>
        </p:nvSpPr>
        <p:spPr>
          <a:xfrm>
            <a:off x="4000496" y="4786322"/>
            <a:ext cx="2428892" cy="52322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es-MX" sz="2800" b="1" dirty="0" smtClean="0">
                <a:solidFill>
                  <a:schemeClr val="accent4">
                    <a:lumMod val="75000"/>
                  </a:schemeClr>
                </a:solidFill>
              </a:rPr>
              <a:t>Resultados</a:t>
            </a:r>
            <a:endParaRPr lang="es-MX" sz="2800" b="1" dirty="0">
              <a:solidFill>
                <a:schemeClr val="accent4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7148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Expansión del ferrocarril y creación del mercado doméstico 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928802"/>
            <a:ext cx="8572560" cy="428628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s-MX" sz="2400" dirty="0" smtClean="0"/>
              <a:t>Se pasó de 570 km en 1877 a 20,000 km en 1910</a:t>
            </a:r>
          </a:p>
          <a:p>
            <a:pPr marL="0" indent="0">
              <a:buNone/>
            </a:pPr>
            <a:r>
              <a:rPr lang="es-MX" sz="2400" dirty="0" smtClean="0"/>
              <a:t>	- Concesiones e incentivos fiscales a compañías ferroviarias 	extranjeras 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Subsidios de entre el 20 y el 35% del costo total. Se 	garantizaba que las compañías no enfrentaran ninguna 	perdida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Involucramiento institucional e intervención en la 	operación de los ferrocarriles y otros proyectos de 	infraestructura (drenaje). Nacionalización del ferrocarril en 	1908 utilizando deuda externa</a:t>
            </a:r>
          </a:p>
          <a:p>
            <a:pPr marL="0" indent="0">
              <a:buNone/>
            </a:pPr>
            <a:endParaRPr lang="es-MX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57166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s-MX" dirty="0" smtClean="0">
                <a:solidFill>
                  <a:srgbClr val="FF0000"/>
                </a:solidFill>
              </a:rPr>
              <a:t>Expansión del ferrocarril y creación del mercado doméstico…2</a:t>
            </a:r>
            <a:endParaRPr lang="es-MX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1500174"/>
            <a:ext cx="8572560" cy="328614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s-MX" sz="2400" dirty="0" smtClean="0"/>
              <a:t>Impacto</a:t>
            </a:r>
          </a:p>
          <a:p>
            <a:pPr marL="0" indent="0">
              <a:buNone/>
            </a:pPr>
            <a:r>
              <a:rPr lang="es-MX" sz="2400" dirty="0" smtClean="0"/>
              <a:t>	- Aunque las líneas conectaban el centro con los puertos y la 	frontera las líneas sirvieron para interconectar el mercado 	doméstico y satisfacer la demanda doméstica</a:t>
            </a:r>
          </a:p>
          <a:p>
            <a:pPr marL="0" indent="0">
              <a:buNone/>
            </a:pPr>
            <a:r>
              <a:rPr lang="es-MX" sz="2400" dirty="0" smtClean="0"/>
              <a:t>	Vías más pequeñas que conectaban mercados locales con 	regiones e insumos para la construcción</a:t>
            </a:r>
          </a:p>
          <a:p>
            <a:pPr marL="0" indent="0">
              <a:buNone/>
            </a:pPr>
            <a:r>
              <a:rPr lang="es-MX" sz="2400" dirty="0"/>
              <a:t>	</a:t>
            </a:r>
            <a:r>
              <a:rPr lang="es-MX" sz="2400" dirty="0" smtClean="0"/>
              <a:t>- Reducción de costos de transporte e integración del 	mercado doméstico.    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571472" y="4997247"/>
            <a:ext cx="8358246" cy="1200329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r>
              <a:rPr lang="es-MX" dirty="0" smtClean="0"/>
              <a:t>Gran impulso a la economía: 80% de reducción en costos de transporte por km</a:t>
            </a:r>
          </a:p>
          <a:p>
            <a:r>
              <a:rPr lang="es-MX" dirty="0"/>
              <a:t>	</a:t>
            </a:r>
            <a:r>
              <a:rPr lang="es-MX" dirty="0" smtClean="0"/>
              <a:t>	Costos 50% menores que cualquier otro medio disponible</a:t>
            </a:r>
          </a:p>
          <a:p>
            <a:endParaRPr lang="es-MX" dirty="0"/>
          </a:p>
          <a:p>
            <a:r>
              <a:rPr lang="es-MX" dirty="0" smtClean="0"/>
              <a:t>		Complementado por el incremento en la seguridad de los caminos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1414"/>
            <a:ext cx="8229600" cy="1143000"/>
          </a:xfrm>
        </p:spPr>
        <p:txBody>
          <a:bodyPr>
            <a:normAutofit/>
          </a:bodyPr>
          <a:lstStyle/>
          <a:p>
            <a:r>
              <a:rPr lang="es-MX" sz="3400" dirty="0" smtClean="0">
                <a:solidFill>
                  <a:srgbClr val="FF0000"/>
                </a:solidFill>
              </a:rPr>
              <a:t>Expansión del ferrocarril y creación del mercado doméstico…3</a:t>
            </a:r>
            <a:endParaRPr lang="es-MX" sz="3400" dirty="0">
              <a:solidFill>
                <a:srgbClr val="FF0000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71472" y="1142984"/>
            <a:ext cx="8358246" cy="5509200"/>
          </a:xfrm>
          <a:prstGeom prst="rect">
            <a:avLst/>
          </a:prstGeom>
          <a:noFill/>
          <a:ln w="25400"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pPr>
              <a:buFontTx/>
              <a:buChar char="-"/>
            </a:pPr>
            <a:r>
              <a:rPr lang="es-MX" sz="2200" dirty="0" smtClean="0"/>
              <a:t>Mercado interno creció 3 veces, 5 millones de personas con capacidad de compra ara adquirir bienes manufactureros</a:t>
            </a:r>
          </a:p>
          <a:p>
            <a:pPr>
              <a:buFontTx/>
              <a:buChar char="-"/>
            </a:pPr>
            <a:r>
              <a:rPr lang="es-MX" sz="2200" dirty="0" smtClean="0"/>
              <a:t>Incremento en la movilidad laboral</a:t>
            </a:r>
          </a:p>
          <a:p>
            <a:pPr>
              <a:buFontTx/>
              <a:buChar char="-"/>
            </a:pPr>
            <a:r>
              <a:rPr lang="es-MX" sz="2200" dirty="0" smtClean="0"/>
              <a:t>Redistribución geográfica</a:t>
            </a:r>
          </a:p>
          <a:p>
            <a:pPr>
              <a:buFontTx/>
              <a:buChar char="-"/>
            </a:pPr>
            <a:r>
              <a:rPr lang="es-MX" sz="2200" dirty="0" smtClean="0"/>
              <a:t>Intensificó la competencia</a:t>
            </a:r>
          </a:p>
          <a:p>
            <a:pPr>
              <a:buFontTx/>
              <a:buChar char="-"/>
            </a:pPr>
            <a:r>
              <a:rPr lang="es-MX" sz="2200" dirty="0" smtClean="0"/>
              <a:t>Integración de productores agrícolas a la economía de mercado</a:t>
            </a:r>
          </a:p>
          <a:p>
            <a:pPr>
              <a:buFontTx/>
              <a:buChar char="-"/>
            </a:pPr>
            <a:r>
              <a:rPr lang="es-MX" sz="2200" dirty="0" smtClean="0"/>
              <a:t>Integración de diferentes regiones </a:t>
            </a:r>
          </a:p>
          <a:p>
            <a:pPr>
              <a:buFontTx/>
              <a:buChar char="-"/>
            </a:pPr>
            <a:r>
              <a:rPr lang="es-MX" sz="2200" dirty="0" smtClean="0"/>
              <a:t>Nacimiento de nuevas actividades intensas en capital y que requerían mayores escalas de producción</a:t>
            </a:r>
          </a:p>
          <a:p>
            <a:pPr>
              <a:buFontTx/>
              <a:buChar char="-"/>
            </a:pPr>
            <a:r>
              <a:rPr lang="es-MX" sz="2200" dirty="0" smtClean="0"/>
              <a:t>Resurgimiento de actividades: minería beneficiada por el acceso a insumos de capital y por la facilidad de comercializar los productos: cobre, zinc y plomo (vinculación de Sonora y Chihuahua con el resto del país)</a:t>
            </a:r>
          </a:p>
          <a:p>
            <a:pPr>
              <a:buFontTx/>
              <a:buChar char="-"/>
            </a:pPr>
            <a:r>
              <a:rPr lang="es-MX" sz="2200" dirty="0" smtClean="0"/>
              <a:t>Desplazamiento de Europa como principales socios comerciales y posicionamiento de Estados Unidos </a:t>
            </a:r>
            <a:r>
              <a:rPr lang="es-MX" sz="2200" b="1" dirty="0" smtClean="0">
                <a:solidFill>
                  <a:srgbClr val="FF0000"/>
                </a:solidFill>
              </a:rPr>
              <a:t>(POBRE DE MÉXICO TAN LEJOS DE DIOS Y TAN CERCA DE LOS ESTADOS UNIDOS)</a:t>
            </a:r>
            <a:endParaRPr lang="es-MX" sz="2200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85736"/>
            <a:ext cx="8229600" cy="1143000"/>
          </a:xfrm>
        </p:spPr>
        <p:txBody>
          <a:bodyPr>
            <a:normAutofit/>
          </a:bodyPr>
          <a:lstStyle/>
          <a:p>
            <a:r>
              <a:rPr lang="es-MX" sz="3400" dirty="0" smtClean="0">
                <a:solidFill>
                  <a:srgbClr val="FF0000"/>
                </a:solidFill>
              </a:rPr>
              <a:t>Expansión del ferrocarril y creación del mercado doméstico… Sin embargo</a:t>
            </a:r>
            <a:endParaRPr lang="es-MX" sz="3400" dirty="0">
              <a:solidFill>
                <a:srgbClr val="FF0000"/>
              </a:solidFill>
            </a:endParaRPr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142876" y="1571612"/>
            <a:ext cx="8858280" cy="4500594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s-MX" sz="2800" dirty="0" smtClean="0"/>
              <a:t>Por la falta de vínculos preexistentes entre regiones los ferrocarriles tuvieron impacto reducido en la industrialización local y el </a:t>
            </a:r>
            <a:r>
              <a:rPr lang="es-MX" sz="2800" u="sng" dirty="0" smtClean="0"/>
              <a:t>desarrollo económico</a:t>
            </a:r>
            <a:r>
              <a:rPr lang="es-MX" sz="2800" dirty="0" smtClean="0"/>
              <a:t>: Ejemplo industria acerera</a:t>
            </a:r>
          </a:p>
          <a:p>
            <a:pPr marL="0" indent="0">
              <a:buNone/>
            </a:pPr>
            <a:r>
              <a:rPr lang="es-MX" sz="2800" dirty="0"/>
              <a:t>	</a:t>
            </a:r>
            <a:r>
              <a:rPr lang="es-MX" sz="2800" dirty="0" smtClean="0"/>
              <a:t>- Demanda de bienes no producidos internamente: 	bienes de capital</a:t>
            </a:r>
          </a:p>
          <a:p>
            <a:pPr marL="0" indent="0">
              <a:buNone/>
            </a:pPr>
            <a:r>
              <a:rPr lang="es-MX" sz="2800" dirty="0"/>
              <a:t>	</a:t>
            </a:r>
            <a:r>
              <a:rPr lang="es-MX" sz="2800" dirty="0" smtClean="0"/>
              <a:t>- Supervisores e ingenieros extranjeros</a:t>
            </a:r>
          </a:p>
          <a:p>
            <a:pPr marL="0" indent="0">
              <a:buNone/>
            </a:pPr>
            <a:r>
              <a:rPr lang="es-MX" sz="2800" dirty="0"/>
              <a:t>	</a:t>
            </a:r>
            <a:r>
              <a:rPr lang="es-MX" sz="2800" dirty="0" smtClean="0"/>
              <a:t>- Mano de obra poco calificada </a:t>
            </a:r>
            <a:r>
              <a:rPr lang="es-MX" sz="2800" i="1" dirty="0" err="1" smtClean="0"/>
              <a:t>spillovers</a:t>
            </a:r>
            <a:r>
              <a:rPr lang="es-MX" sz="2800" i="1" dirty="0" smtClean="0"/>
              <a:t> limitados</a:t>
            </a:r>
            <a:r>
              <a:rPr lang="es-MX" sz="2800" dirty="0" smtClean="0"/>
              <a:t>: mal 	pagada ( impacto en la demanda reducido), limitada 	transferencia de tecnología y prácticas directivas a otros 	sectores. </a:t>
            </a:r>
          </a:p>
          <a:p>
            <a:pPr marL="0" indent="0">
              <a:buNone/>
            </a:pPr>
            <a:r>
              <a:rPr lang="es-MX" sz="2800" dirty="0"/>
              <a:t>	</a:t>
            </a:r>
            <a:r>
              <a:rPr lang="es-MX" sz="2800" dirty="0" smtClean="0"/>
              <a:t>-Reinversión parcial de ganancias</a:t>
            </a:r>
          </a:p>
          <a:p>
            <a:pPr marL="0" indent="0">
              <a:buNone/>
            </a:pPr>
            <a:r>
              <a:rPr lang="es-MX" sz="2800" dirty="0"/>
              <a:t>	</a:t>
            </a:r>
            <a:endParaRPr lang="es-MX" sz="2800" dirty="0" smtClean="0"/>
          </a:p>
        </p:txBody>
      </p:sp>
      <p:sp>
        <p:nvSpPr>
          <p:cNvPr id="6" name="Right Arrow 5">
            <a:hlinkClick r:id="rId2" action="ppaction://hlinksldjump"/>
          </p:cNvPr>
          <p:cNvSpPr/>
          <p:nvPr/>
        </p:nvSpPr>
        <p:spPr>
          <a:xfrm rot="10800000">
            <a:off x="7500958" y="5715016"/>
            <a:ext cx="857256" cy="50006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839</TotalTime>
  <Words>1110</Words>
  <Application>Microsoft Office PowerPoint</Application>
  <PresentationFormat>On-screen Show (4:3)</PresentationFormat>
  <Paragraphs>208</Paragraphs>
  <Slides>22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3" baseType="lpstr">
      <vt:lpstr>Office Theme</vt:lpstr>
      <vt:lpstr>El Porfiriato </vt:lpstr>
      <vt:lpstr>Contenido</vt:lpstr>
      <vt:lpstr>¿Qué es diferente con el Porfiriato?</vt:lpstr>
      <vt:lpstr>Pacificación </vt:lpstr>
      <vt:lpstr> Obstáculos removidos </vt:lpstr>
      <vt:lpstr>Expansión del ferrocarril y creación del mercado doméstico </vt:lpstr>
      <vt:lpstr>Expansión del ferrocarril y creación del mercado doméstico…2</vt:lpstr>
      <vt:lpstr>Expansión del ferrocarril y creación del mercado doméstico…3</vt:lpstr>
      <vt:lpstr>Expansión del ferrocarril y creación del mercado doméstico… Sin embargo</vt:lpstr>
      <vt:lpstr>Recursos bancarios</vt:lpstr>
      <vt:lpstr>Recursos bancarios…Sin embargo</vt:lpstr>
      <vt:lpstr>Inversión externa</vt:lpstr>
      <vt:lpstr>Credibilidad internacional</vt:lpstr>
      <vt:lpstr>Recursos impositivos </vt:lpstr>
      <vt:lpstr>Modernización institucional</vt:lpstr>
      <vt:lpstr>Resultados </vt:lpstr>
      <vt:lpstr>Resultados</vt:lpstr>
      <vt:lpstr>Límites y crisis</vt:lpstr>
      <vt:lpstr>Límites y crisis</vt:lpstr>
      <vt:lpstr>Límites y crisis</vt:lpstr>
      <vt:lpstr>Evaluación </vt:lpstr>
      <vt:lpstr>Evaluación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El Porfiriato </dc:title>
  <dc:creator>Your User Name</dc:creator>
  <cp:lastModifiedBy>Your User Name</cp:lastModifiedBy>
  <cp:revision>203</cp:revision>
  <dcterms:created xsi:type="dcterms:W3CDTF">2009-09-27T14:44:59Z</dcterms:created>
  <dcterms:modified xsi:type="dcterms:W3CDTF">2009-09-29T18:21:07Z</dcterms:modified>
</cp:coreProperties>
</file>

<file path=docProps/thumbnail.jpeg>
</file>