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78" r:id="rId4"/>
    <p:sldId id="273" r:id="rId5"/>
    <p:sldId id="283" r:id="rId6"/>
    <p:sldId id="285" r:id="rId7"/>
    <p:sldId id="286" r:id="rId8"/>
    <p:sldId id="301" r:id="rId9"/>
    <p:sldId id="280" r:id="rId10"/>
    <p:sldId id="287" r:id="rId11"/>
    <p:sldId id="289" r:id="rId12"/>
    <p:sldId id="290" r:id="rId13"/>
    <p:sldId id="291" r:id="rId14"/>
    <p:sldId id="292" r:id="rId15"/>
    <p:sldId id="303" r:id="rId16"/>
    <p:sldId id="300" r:id="rId17"/>
    <p:sldId id="294" r:id="rId18"/>
    <p:sldId id="296" r:id="rId19"/>
    <p:sldId id="297" r:id="rId20"/>
    <p:sldId id="298" r:id="rId21"/>
    <p:sldId id="299" r:id="rId22"/>
    <p:sldId id="304" r:id="rId23"/>
    <p:sldId id="305" r:id="rId24"/>
    <p:sldId id="306" r:id="rId25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3556" autoAdjust="0"/>
    <p:restoredTop sz="94660" autoAdjust="0"/>
  </p:normalViewPr>
  <p:slideViewPr>
    <p:cSldViewPr>
      <p:cViewPr varScale="1">
        <p:scale>
          <a:sx n="47" d="100"/>
          <a:sy n="47" d="100"/>
        </p:scale>
        <p:origin x="-115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319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289491-7E8D-4EBF-9209-56CF6886C0F8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51FC4F4-3111-4FD6-ADCC-C280A5287A84}">
      <dgm:prSet phldrT="[Text]" custT="1"/>
      <dgm:spPr/>
      <dgm:t>
        <a:bodyPr/>
        <a:lstStyle/>
        <a:p>
          <a:r>
            <a:rPr lang="es-MX" sz="1200" dirty="0" smtClean="0"/>
            <a:t>Ambiente incierto y riesgosos para la formación de capital fijo: medios de comunicación</a:t>
          </a:r>
          <a:endParaRPr lang="es-MX" sz="1200" dirty="0"/>
        </a:p>
      </dgm:t>
    </dgm:pt>
    <dgm:pt modelId="{0141358A-A4F0-4889-8BE5-0A95554E5515}" type="parTrans" cxnId="{1CB9FC66-FE83-4253-BDF3-E1645727B04B}">
      <dgm:prSet/>
      <dgm:spPr/>
      <dgm:t>
        <a:bodyPr/>
        <a:lstStyle/>
        <a:p>
          <a:endParaRPr lang="es-MX" sz="1200"/>
        </a:p>
      </dgm:t>
    </dgm:pt>
    <dgm:pt modelId="{0E85AF1D-ABD9-4753-B279-DF2F7F276A53}" type="sibTrans" cxnId="{1CB9FC66-FE83-4253-BDF3-E1645727B04B}">
      <dgm:prSet/>
      <dgm:spPr/>
      <dgm:t>
        <a:bodyPr/>
        <a:lstStyle/>
        <a:p>
          <a:endParaRPr lang="es-MX" sz="1200"/>
        </a:p>
      </dgm:t>
    </dgm:pt>
    <dgm:pt modelId="{41752671-199C-4BEE-A340-9377891CCB19}">
      <dgm:prSet phldrT="[Text]" custT="1"/>
      <dgm:spPr/>
      <dgm:t>
        <a:bodyPr/>
        <a:lstStyle/>
        <a:p>
          <a:r>
            <a:rPr lang="es-MX" sz="1200" dirty="0" smtClean="0"/>
            <a:t>Mercados  restringidos al área local más que expandirse regional o nacionalmente</a:t>
          </a:r>
          <a:endParaRPr lang="es-MX" sz="1200" dirty="0"/>
        </a:p>
      </dgm:t>
    </dgm:pt>
    <dgm:pt modelId="{A570484C-D08A-46A6-89BF-65DCD124DA70}" type="parTrans" cxnId="{965651E4-A49C-4123-A86E-91D3CA6BF617}">
      <dgm:prSet/>
      <dgm:spPr/>
      <dgm:t>
        <a:bodyPr/>
        <a:lstStyle/>
        <a:p>
          <a:endParaRPr lang="es-MX" sz="1200"/>
        </a:p>
      </dgm:t>
    </dgm:pt>
    <dgm:pt modelId="{D4A37FAE-644B-4803-8777-570E0E45EC11}" type="sibTrans" cxnId="{965651E4-A49C-4123-A86E-91D3CA6BF617}">
      <dgm:prSet/>
      <dgm:spPr/>
      <dgm:t>
        <a:bodyPr/>
        <a:lstStyle/>
        <a:p>
          <a:endParaRPr lang="es-MX" sz="1200"/>
        </a:p>
      </dgm:t>
    </dgm:pt>
    <dgm:pt modelId="{474BF32B-18F9-46CC-80D3-39E6CD5C7EAC}">
      <dgm:prSet phldrT="[Text]" custT="1"/>
      <dgm:spPr/>
      <dgm:t>
        <a:bodyPr/>
        <a:lstStyle/>
        <a:p>
          <a:r>
            <a:rPr lang="es-MX" sz="1200" dirty="0" smtClean="0"/>
            <a:t>Desviación de recursos de la inversión productiva: la falta de impuestos llevo al gobierno a pedir prestamos a los agiotistas dejando sin recursos a la inversión productiva                                </a:t>
          </a:r>
          <a:r>
            <a:rPr lang="es-MX" sz="1200" i="1" dirty="0" smtClean="0"/>
            <a:t>(</a:t>
          </a:r>
          <a:r>
            <a:rPr lang="es-MX" sz="1200" i="1" dirty="0" err="1" smtClean="0"/>
            <a:t>crowding</a:t>
          </a:r>
          <a:r>
            <a:rPr lang="es-MX" sz="1200" i="1" dirty="0" smtClean="0"/>
            <a:t> </a:t>
          </a:r>
          <a:r>
            <a:rPr lang="es-MX" sz="1200" i="1" dirty="0" err="1" smtClean="0"/>
            <a:t>out</a:t>
          </a:r>
          <a:r>
            <a:rPr lang="es-MX" sz="1200" i="1" dirty="0" smtClean="0"/>
            <a:t>)</a:t>
          </a:r>
          <a:endParaRPr lang="es-MX" sz="1200" i="1" dirty="0"/>
        </a:p>
      </dgm:t>
    </dgm:pt>
    <dgm:pt modelId="{A669691D-2936-4A46-AD42-4C8F6C307610}" type="parTrans" cxnId="{A6B2D8CE-927C-45F9-A6D3-251694132197}">
      <dgm:prSet/>
      <dgm:spPr/>
      <dgm:t>
        <a:bodyPr/>
        <a:lstStyle/>
        <a:p>
          <a:endParaRPr lang="es-MX" sz="1200"/>
        </a:p>
      </dgm:t>
    </dgm:pt>
    <dgm:pt modelId="{D1AD7BF7-144B-406B-BB62-477AF3AB6E0E}" type="sibTrans" cxnId="{A6B2D8CE-927C-45F9-A6D3-251694132197}">
      <dgm:prSet/>
      <dgm:spPr/>
      <dgm:t>
        <a:bodyPr/>
        <a:lstStyle/>
        <a:p>
          <a:endParaRPr lang="es-MX" sz="1200"/>
        </a:p>
      </dgm:t>
    </dgm:pt>
    <dgm:pt modelId="{745ABDE5-9BAA-4A13-8251-67C565416E30}">
      <dgm:prSet phldrT="[Text]" custT="1"/>
      <dgm:spPr/>
      <dgm:t>
        <a:bodyPr/>
        <a:lstStyle/>
        <a:p>
          <a:r>
            <a:rPr lang="es-MX" sz="1200" dirty="0" smtClean="0"/>
            <a:t>El estancamiento económico limitaba los recursos disponibles causando más inestabilidad</a:t>
          </a:r>
          <a:endParaRPr lang="es-MX" sz="1200" dirty="0"/>
        </a:p>
      </dgm:t>
    </dgm:pt>
    <dgm:pt modelId="{D83CF6AB-34AB-4A62-8824-CAC5748C8A33}" type="parTrans" cxnId="{C4E9C8D1-4FBD-498B-A370-1A659CE57FBA}">
      <dgm:prSet/>
      <dgm:spPr/>
      <dgm:t>
        <a:bodyPr/>
        <a:lstStyle/>
        <a:p>
          <a:endParaRPr lang="es-MX" sz="1200"/>
        </a:p>
      </dgm:t>
    </dgm:pt>
    <dgm:pt modelId="{72220930-64C8-4DA0-B9CC-4E0EFFBA89AE}" type="sibTrans" cxnId="{C4E9C8D1-4FBD-498B-A370-1A659CE57FBA}">
      <dgm:prSet/>
      <dgm:spPr/>
      <dgm:t>
        <a:bodyPr/>
        <a:lstStyle/>
        <a:p>
          <a:endParaRPr lang="es-MX" sz="1200"/>
        </a:p>
      </dgm:t>
    </dgm:pt>
    <dgm:pt modelId="{4FDB95F8-EF90-4FFF-83EA-A686242BB4D1}">
      <dgm:prSet custT="1"/>
      <dgm:spPr/>
      <dgm:t>
        <a:bodyPr/>
        <a:lstStyle/>
        <a:p>
          <a:r>
            <a:rPr lang="es-MX" sz="1200" dirty="0" smtClean="0"/>
            <a:t>Nulos incentivos para la inversión en modernización tecnológica</a:t>
          </a:r>
          <a:endParaRPr lang="es-MX" sz="1200" dirty="0"/>
        </a:p>
      </dgm:t>
    </dgm:pt>
    <dgm:pt modelId="{B9BB6D06-297F-45BA-BBCB-BE317F48C8F1}" type="parTrans" cxnId="{803AFBBB-55C3-44D2-A0EA-81F2E0147B37}">
      <dgm:prSet/>
      <dgm:spPr/>
      <dgm:t>
        <a:bodyPr/>
        <a:lstStyle/>
        <a:p>
          <a:endParaRPr lang="es-MX" sz="1200"/>
        </a:p>
      </dgm:t>
    </dgm:pt>
    <dgm:pt modelId="{B1A7341E-0473-4D3E-808B-0B564BC414F4}" type="sibTrans" cxnId="{803AFBBB-55C3-44D2-A0EA-81F2E0147B37}">
      <dgm:prSet/>
      <dgm:spPr/>
      <dgm:t>
        <a:bodyPr/>
        <a:lstStyle/>
        <a:p>
          <a:endParaRPr lang="es-MX" sz="1200"/>
        </a:p>
      </dgm:t>
    </dgm:pt>
    <dgm:pt modelId="{565670D5-93CC-41B9-ADFB-5B9054052F6A}" type="pres">
      <dgm:prSet presAssocID="{E3289491-7E8D-4EBF-9209-56CF6886C0F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68FE2F2-2187-434D-9B6B-C81E8650A573}" type="pres">
      <dgm:prSet presAssocID="{A51FC4F4-3111-4FD6-ADCC-C280A5287A84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E03696A-E5C2-4CB2-9CDB-0BF05C840A1E}" type="pres">
      <dgm:prSet presAssocID="{A51FC4F4-3111-4FD6-ADCC-C280A5287A84}" presName="spNode" presStyleCnt="0"/>
      <dgm:spPr/>
    </dgm:pt>
    <dgm:pt modelId="{C02AD4F0-4EE9-4A73-BC46-E92A013F7C9E}" type="pres">
      <dgm:prSet presAssocID="{0E85AF1D-ABD9-4753-B279-DF2F7F276A53}" presName="sibTrans" presStyleLbl="sibTrans1D1" presStyleIdx="0" presStyleCnt="5"/>
      <dgm:spPr/>
      <dgm:t>
        <a:bodyPr/>
        <a:lstStyle/>
        <a:p>
          <a:endParaRPr lang="es-MX"/>
        </a:p>
      </dgm:t>
    </dgm:pt>
    <dgm:pt modelId="{4DBCB87E-B468-49F4-AA91-E13153756DDD}" type="pres">
      <dgm:prSet presAssocID="{41752671-199C-4BEE-A340-9377891CCB19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98F3D34-D7A3-4952-AA64-EB3E5A5AF692}" type="pres">
      <dgm:prSet presAssocID="{41752671-199C-4BEE-A340-9377891CCB19}" presName="spNode" presStyleCnt="0"/>
      <dgm:spPr/>
    </dgm:pt>
    <dgm:pt modelId="{551A6581-F2F0-4AD6-A0F2-4372A8AD3868}" type="pres">
      <dgm:prSet presAssocID="{D4A37FAE-644B-4803-8777-570E0E45EC11}" presName="sibTrans" presStyleLbl="sibTrans1D1" presStyleIdx="1" presStyleCnt="5"/>
      <dgm:spPr/>
      <dgm:t>
        <a:bodyPr/>
        <a:lstStyle/>
        <a:p>
          <a:endParaRPr lang="es-MX"/>
        </a:p>
      </dgm:t>
    </dgm:pt>
    <dgm:pt modelId="{B11E092C-FEA5-4CFC-BB55-5914C0E5CC07}" type="pres">
      <dgm:prSet presAssocID="{4FDB95F8-EF90-4FFF-83EA-A686242BB4D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96CB53F-8717-4DD6-A9EF-63B290AD2D2B}" type="pres">
      <dgm:prSet presAssocID="{4FDB95F8-EF90-4FFF-83EA-A686242BB4D1}" presName="spNode" presStyleCnt="0"/>
      <dgm:spPr/>
    </dgm:pt>
    <dgm:pt modelId="{49722304-0BC6-4722-80DF-1E5384139709}" type="pres">
      <dgm:prSet presAssocID="{B1A7341E-0473-4D3E-808B-0B564BC414F4}" presName="sibTrans" presStyleLbl="sibTrans1D1" presStyleIdx="2" presStyleCnt="5"/>
      <dgm:spPr/>
      <dgm:t>
        <a:bodyPr/>
        <a:lstStyle/>
        <a:p>
          <a:endParaRPr lang="es-MX"/>
        </a:p>
      </dgm:t>
    </dgm:pt>
    <dgm:pt modelId="{901BB83C-87B4-48F2-A133-643B648AC993}" type="pres">
      <dgm:prSet presAssocID="{474BF32B-18F9-46CC-80D3-39E6CD5C7EAC}" presName="node" presStyleLbl="node1" presStyleIdx="3" presStyleCnt="5" custScaleX="130980" custScaleY="12415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05ADF9C-5EC8-4D58-BEA3-585A91B2670A}" type="pres">
      <dgm:prSet presAssocID="{474BF32B-18F9-46CC-80D3-39E6CD5C7EAC}" presName="spNode" presStyleCnt="0"/>
      <dgm:spPr/>
    </dgm:pt>
    <dgm:pt modelId="{47B47953-1452-47C5-BB9E-44BCBBDC4841}" type="pres">
      <dgm:prSet presAssocID="{D1AD7BF7-144B-406B-BB62-477AF3AB6E0E}" presName="sibTrans" presStyleLbl="sibTrans1D1" presStyleIdx="3" presStyleCnt="5"/>
      <dgm:spPr/>
      <dgm:t>
        <a:bodyPr/>
        <a:lstStyle/>
        <a:p>
          <a:endParaRPr lang="es-MX"/>
        </a:p>
      </dgm:t>
    </dgm:pt>
    <dgm:pt modelId="{28280335-6E9B-492E-BCA1-D5F1842690E3}" type="pres">
      <dgm:prSet presAssocID="{745ABDE5-9BAA-4A13-8251-67C565416E3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FDEF029-5C31-437D-8A2D-4B1AF9D89804}" type="pres">
      <dgm:prSet presAssocID="{745ABDE5-9BAA-4A13-8251-67C565416E30}" presName="spNode" presStyleCnt="0"/>
      <dgm:spPr/>
    </dgm:pt>
    <dgm:pt modelId="{0EE484F9-2397-4362-9F10-56CA89E22E27}" type="pres">
      <dgm:prSet presAssocID="{72220930-64C8-4DA0-B9CC-4E0EFFBA89AE}" presName="sibTrans" presStyleLbl="sibTrans1D1" presStyleIdx="4" presStyleCnt="5"/>
      <dgm:spPr/>
      <dgm:t>
        <a:bodyPr/>
        <a:lstStyle/>
        <a:p>
          <a:endParaRPr lang="es-MX"/>
        </a:p>
      </dgm:t>
    </dgm:pt>
  </dgm:ptLst>
  <dgm:cxnLst>
    <dgm:cxn modelId="{8A284DF1-D421-4276-AE6E-BD753401546E}" type="presOf" srcId="{474BF32B-18F9-46CC-80D3-39E6CD5C7EAC}" destId="{901BB83C-87B4-48F2-A133-643B648AC993}" srcOrd="0" destOrd="0" presId="urn:microsoft.com/office/officeart/2005/8/layout/cycle5"/>
    <dgm:cxn modelId="{1CB9FC66-FE83-4253-BDF3-E1645727B04B}" srcId="{E3289491-7E8D-4EBF-9209-56CF6886C0F8}" destId="{A51FC4F4-3111-4FD6-ADCC-C280A5287A84}" srcOrd="0" destOrd="0" parTransId="{0141358A-A4F0-4889-8BE5-0A95554E5515}" sibTransId="{0E85AF1D-ABD9-4753-B279-DF2F7F276A53}"/>
    <dgm:cxn modelId="{803AFBBB-55C3-44D2-A0EA-81F2E0147B37}" srcId="{E3289491-7E8D-4EBF-9209-56CF6886C0F8}" destId="{4FDB95F8-EF90-4FFF-83EA-A686242BB4D1}" srcOrd="2" destOrd="0" parTransId="{B9BB6D06-297F-45BA-BBCB-BE317F48C8F1}" sibTransId="{B1A7341E-0473-4D3E-808B-0B564BC414F4}"/>
    <dgm:cxn modelId="{245FA1D7-CDF8-4224-96D3-CE1EE5430F25}" type="presOf" srcId="{B1A7341E-0473-4D3E-808B-0B564BC414F4}" destId="{49722304-0BC6-4722-80DF-1E5384139709}" srcOrd="0" destOrd="0" presId="urn:microsoft.com/office/officeart/2005/8/layout/cycle5"/>
    <dgm:cxn modelId="{8A6C27BA-06EC-4503-A7D0-10ACEEFEBF58}" type="presOf" srcId="{A51FC4F4-3111-4FD6-ADCC-C280A5287A84}" destId="{B68FE2F2-2187-434D-9B6B-C81E8650A573}" srcOrd="0" destOrd="0" presId="urn:microsoft.com/office/officeart/2005/8/layout/cycle5"/>
    <dgm:cxn modelId="{217111EC-251C-476D-9EDB-EC83F6F3AF58}" type="presOf" srcId="{D4A37FAE-644B-4803-8777-570E0E45EC11}" destId="{551A6581-F2F0-4AD6-A0F2-4372A8AD3868}" srcOrd="0" destOrd="0" presId="urn:microsoft.com/office/officeart/2005/8/layout/cycle5"/>
    <dgm:cxn modelId="{965651E4-A49C-4123-A86E-91D3CA6BF617}" srcId="{E3289491-7E8D-4EBF-9209-56CF6886C0F8}" destId="{41752671-199C-4BEE-A340-9377891CCB19}" srcOrd="1" destOrd="0" parTransId="{A570484C-D08A-46A6-89BF-65DCD124DA70}" sibTransId="{D4A37FAE-644B-4803-8777-570E0E45EC11}"/>
    <dgm:cxn modelId="{A6B2D8CE-927C-45F9-A6D3-251694132197}" srcId="{E3289491-7E8D-4EBF-9209-56CF6886C0F8}" destId="{474BF32B-18F9-46CC-80D3-39E6CD5C7EAC}" srcOrd="3" destOrd="0" parTransId="{A669691D-2936-4A46-AD42-4C8F6C307610}" sibTransId="{D1AD7BF7-144B-406B-BB62-477AF3AB6E0E}"/>
    <dgm:cxn modelId="{0E322227-20D0-454F-B8FF-BEA1C50DF8A6}" type="presOf" srcId="{0E85AF1D-ABD9-4753-B279-DF2F7F276A53}" destId="{C02AD4F0-4EE9-4A73-BC46-E92A013F7C9E}" srcOrd="0" destOrd="0" presId="urn:microsoft.com/office/officeart/2005/8/layout/cycle5"/>
    <dgm:cxn modelId="{C4E9C8D1-4FBD-498B-A370-1A659CE57FBA}" srcId="{E3289491-7E8D-4EBF-9209-56CF6886C0F8}" destId="{745ABDE5-9BAA-4A13-8251-67C565416E30}" srcOrd="4" destOrd="0" parTransId="{D83CF6AB-34AB-4A62-8824-CAC5748C8A33}" sibTransId="{72220930-64C8-4DA0-B9CC-4E0EFFBA89AE}"/>
    <dgm:cxn modelId="{23A0EC5B-228D-4FC6-92ED-CEAF9D85F2F5}" type="presOf" srcId="{745ABDE5-9BAA-4A13-8251-67C565416E30}" destId="{28280335-6E9B-492E-BCA1-D5F1842690E3}" srcOrd="0" destOrd="0" presId="urn:microsoft.com/office/officeart/2005/8/layout/cycle5"/>
    <dgm:cxn modelId="{F867FCDC-8F7B-463A-B3C0-824BC123C911}" type="presOf" srcId="{D1AD7BF7-144B-406B-BB62-477AF3AB6E0E}" destId="{47B47953-1452-47C5-BB9E-44BCBBDC4841}" srcOrd="0" destOrd="0" presId="urn:microsoft.com/office/officeart/2005/8/layout/cycle5"/>
    <dgm:cxn modelId="{4CA144F3-D648-48A3-B92B-4298777FE3EF}" type="presOf" srcId="{E3289491-7E8D-4EBF-9209-56CF6886C0F8}" destId="{565670D5-93CC-41B9-ADFB-5B9054052F6A}" srcOrd="0" destOrd="0" presId="urn:microsoft.com/office/officeart/2005/8/layout/cycle5"/>
    <dgm:cxn modelId="{2FCDC0C3-4FE6-4E89-AE6F-8C88C191343D}" type="presOf" srcId="{72220930-64C8-4DA0-B9CC-4E0EFFBA89AE}" destId="{0EE484F9-2397-4362-9F10-56CA89E22E27}" srcOrd="0" destOrd="0" presId="urn:microsoft.com/office/officeart/2005/8/layout/cycle5"/>
    <dgm:cxn modelId="{9D133607-3BD1-4B06-B745-9A1B2C642889}" type="presOf" srcId="{4FDB95F8-EF90-4FFF-83EA-A686242BB4D1}" destId="{B11E092C-FEA5-4CFC-BB55-5914C0E5CC07}" srcOrd="0" destOrd="0" presId="urn:microsoft.com/office/officeart/2005/8/layout/cycle5"/>
    <dgm:cxn modelId="{63565E1B-5FE5-4ECE-9AC5-F0927FBBFB4D}" type="presOf" srcId="{41752671-199C-4BEE-A340-9377891CCB19}" destId="{4DBCB87E-B468-49F4-AA91-E13153756DDD}" srcOrd="0" destOrd="0" presId="urn:microsoft.com/office/officeart/2005/8/layout/cycle5"/>
    <dgm:cxn modelId="{41B38B47-1992-4290-8126-B2D0C0FCB572}" type="presParOf" srcId="{565670D5-93CC-41B9-ADFB-5B9054052F6A}" destId="{B68FE2F2-2187-434D-9B6B-C81E8650A573}" srcOrd="0" destOrd="0" presId="urn:microsoft.com/office/officeart/2005/8/layout/cycle5"/>
    <dgm:cxn modelId="{AEC1F587-BE93-4430-9335-6B8FDDFE2A03}" type="presParOf" srcId="{565670D5-93CC-41B9-ADFB-5B9054052F6A}" destId="{DE03696A-E5C2-4CB2-9CDB-0BF05C840A1E}" srcOrd="1" destOrd="0" presId="urn:microsoft.com/office/officeart/2005/8/layout/cycle5"/>
    <dgm:cxn modelId="{0AEAC9D7-1699-4433-A705-F58B2E40CBE5}" type="presParOf" srcId="{565670D5-93CC-41B9-ADFB-5B9054052F6A}" destId="{C02AD4F0-4EE9-4A73-BC46-E92A013F7C9E}" srcOrd="2" destOrd="0" presId="urn:microsoft.com/office/officeart/2005/8/layout/cycle5"/>
    <dgm:cxn modelId="{E6B30A42-A96D-4D51-817C-FF254431F6AB}" type="presParOf" srcId="{565670D5-93CC-41B9-ADFB-5B9054052F6A}" destId="{4DBCB87E-B468-49F4-AA91-E13153756DDD}" srcOrd="3" destOrd="0" presId="urn:microsoft.com/office/officeart/2005/8/layout/cycle5"/>
    <dgm:cxn modelId="{1815E142-5A5D-47A0-A4A3-471316304016}" type="presParOf" srcId="{565670D5-93CC-41B9-ADFB-5B9054052F6A}" destId="{098F3D34-D7A3-4952-AA64-EB3E5A5AF692}" srcOrd="4" destOrd="0" presId="urn:microsoft.com/office/officeart/2005/8/layout/cycle5"/>
    <dgm:cxn modelId="{D03FE5C1-D7AE-41C5-865D-65D84EF2F897}" type="presParOf" srcId="{565670D5-93CC-41B9-ADFB-5B9054052F6A}" destId="{551A6581-F2F0-4AD6-A0F2-4372A8AD3868}" srcOrd="5" destOrd="0" presId="urn:microsoft.com/office/officeart/2005/8/layout/cycle5"/>
    <dgm:cxn modelId="{48A2096F-9AFD-4298-92FE-BF63E39FC93A}" type="presParOf" srcId="{565670D5-93CC-41B9-ADFB-5B9054052F6A}" destId="{B11E092C-FEA5-4CFC-BB55-5914C0E5CC07}" srcOrd="6" destOrd="0" presId="urn:microsoft.com/office/officeart/2005/8/layout/cycle5"/>
    <dgm:cxn modelId="{0F547866-82A3-4DDF-A2A7-E7DA7870C468}" type="presParOf" srcId="{565670D5-93CC-41B9-ADFB-5B9054052F6A}" destId="{996CB53F-8717-4DD6-A9EF-63B290AD2D2B}" srcOrd="7" destOrd="0" presId="urn:microsoft.com/office/officeart/2005/8/layout/cycle5"/>
    <dgm:cxn modelId="{435E909B-0FBF-43E2-BB45-ECC027FE0495}" type="presParOf" srcId="{565670D5-93CC-41B9-ADFB-5B9054052F6A}" destId="{49722304-0BC6-4722-80DF-1E5384139709}" srcOrd="8" destOrd="0" presId="urn:microsoft.com/office/officeart/2005/8/layout/cycle5"/>
    <dgm:cxn modelId="{1BC1D62B-5158-40DA-AA8E-B01F08361CC7}" type="presParOf" srcId="{565670D5-93CC-41B9-ADFB-5B9054052F6A}" destId="{901BB83C-87B4-48F2-A133-643B648AC993}" srcOrd="9" destOrd="0" presId="urn:microsoft.com/office/officeart/2005/8/layout/cycle5"/>
    <dgm:cxn modelId="{E53DC767-7F9F-4321-AC96-FC6E5528B911}" type="presParOf" srcId="{565670D5-93CC-41B9-ADFB-5B9054052F6A}" destId="{505ADF9C-5EC8-4D58-BEA3-585A91B2670A}" srcOrd="10" destOrd="0" presId="urn:microsoft.com/office/officeart/2005/8/layout/cycle5"/>
    <dgm:cxn modelId="{CA3A2EB1-0FD4-4153-9A03-2EB92957FD79}" type="presParOf" srcId="{565670D5-93CC-41B9-ADFB-5B9054052F6A}" destId="{47B47953-1452-47C5-BB9E-44BCBBDC4841}" srcOrd="11" destOrd="0" presId="urn:microsoft.com/office/officeart/2005/8/layout/cycle5"/>
    <dgm:cxn modelId="{7E7ED3FE-1BDE-4DD4-9144-A8396054782F}" type="presParOf" srcId="{565670D5-93CC-41B9-ADFB-5B9054052F6A}" destId="{28280335-6E9B-492E-BCA1-D5F1842690E3}" srcOrd="12" destOrd="0" presId="urn:microsoft.com/office/officeart/2005/8/layout/cycle5"/>
    <dgm:cxn modelId="{1F8A32AF-53CE-46C0-A640-1AE62B229516}" type="presParOf" srcId="{565670D5-93CC-41B9-ADFB-5B9054052F6A}" destId="{8FDEF029-5C31-437D-8A2D-4B1AF9D89804}" srcOrd="13" destOrd="0" presId="urn:microsoft.com/office/officeart/2005/8/layout/cycle5"/>
    <dgm:cxn modelId="{47BA12EB-9CCA-4B2D-881E-B3DD25855BD4}" type="presParOf" srcId="{565670D5-93CC-41B9-ADFB-5B9054052F6A}" destId="{0EE484F9-2397-4362-9F10-56CA89E22E27}" srcOrd="14" destOrd="0" presId="urn:microsoft.com/office/officeart/2005/8/layout/cycle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8CF7295-25CE-4120-890D-B6C72042DA8D}" type="datetimeFigureOut">
              <a:rPr lang="es-ES"/>
              <a:pPr>
                <a:defRPr/>
              </a:pPr>
              <a:t>24/09/2009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ES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E04D196-EE47-4F79-899D-060EFA5B43F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15363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5E39593-26E5-4A63-8696-730267DC5247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6084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A6C67A0-3222-45F2-A18A-5FFA411EEEAB}" type="slidenum">
              <a:rPr lang="es-ES" sz="1200">
                <a:latin typeface="Calibri" pitchFamily="34" charset="0"/>
              </a:rPr>
              <a:pPr algn="r"/>
              <a:t>10</a:t>
            </a:fld>
            <a:endParaRPr lang="es-E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6084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A6C67A0-3222-45F2-A18A-5FFA411EEEAB}" type="slidenum">
              <a:rPr lang="es-ES" sz="1200">
                <a:latin typeface="Calibri" pitchFamily="34" charset="0"/>
              </a:rPr>
              <a:pPr algn="r"/>
              <a:t>11</a:t>
            </a:fld>
            <a:endParaRPr lang="es-E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6084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A6C67A0-3222-45F2-A18A-5FFA411EEEAB}" type="slidenum">
              <a:rPr lang="es-ES" sz="1200">
                <a:latin typeface="Calibri" pitchFamily="34" charset="0"/>
              </a:rPr>
              <a:pPr algn="r"/>
              <a:t>12</a:t>
            </a:fld>
            <a:endParaRPr lang="es-E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6084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A6C67A0-3222-45F2-A18A-5FFA411EEEAB}" type="slidenum">
              <a:rPr lang="es-ES" sz="1200">
                <a:latin typeface="Calibri" pitchFamily="34" charset="0"/>
              </a:rPr>
              <a:pPr algn="r"/>
              <a:t>13</a:t>
            </a:fld>
            <a:endParaRPr lang="es-E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6084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A6C67A0-3222-45F2-A18A-5FFA411EEEAB}" type="slidenum">
              <a:rPr lang="es-ES" sz="1200">
                <a:latin typeface="Calibri" pitchFamily="34" charset="0"/>
              </a:rPr>
              <a:pPr algn="r"/>
              <a:t>14</a:t>
            </a:fld>
            <a:endParaRPr lang="es-E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6084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A6C67A0-3222-45F2-A18A-5FFA411EEEAB}" type="slidenum">
              <a:rPr lang="es-ES" sz="1200">
                <a:latin typeface="Calibri" pitchFamily="34" charset="0"/>
              </a:rPr>
              <a:pPr algn="r"/>
              <a:t>15</a:t>
            </a:fld>
            <a:endParaRPr lang="es-E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6084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A6C67A0-3222-45F2-A18A-5FFA411EEEAB}" type="slidenum">
              <a:rPr lang="es-ES" sz="1200">
                <a:latin typeface="Calibri" pitchFamily="34" charset="0"/>
              </a:rPr>
              <a:pPr algn="r"/>
              <a:t>16</a:t>
            </a:fld>
            <a:endParaRPr lang="es-E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6084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A6C67A0-3222-45F2-A18A-5FFA411EEEAB}" type="slidenum">
              <a:rPr lang="es-ES" sz="1200">
                <a:latin typeface="Calibri" pitchFamily="34" charset="0"/>
              </a:rPr>
              <a:pPr algn="r"/>
              <a:t>17</a:t>
            </a:fld>
            <a:endParaRPr lang="es-E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6084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A6C67A0-3222-45F2-A18A-5FFA411EEEAB}" type="slidenum">
              <a:rPr lang="es-ES" sz="1200">
                <a:latin typeface="Calibri" pitchFamily="34" charset="0"/>
              </a:rPr>
              <a:pPr algn="r"/>
              <a:t>18</a:t>
            </a:fld>
            <a:endParaRPr lang="es-E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6084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A6C67A0-3222-45F2-A18A-5FFA411EEEAB}" type="slidenum">
              <a:rPr lang="es-ES" sz="1200">
                <a:latin typeface="Calibri" pitchFamily="34" charset="0"/>
              </a:rPr>
              <a:pPr algn="r"/>
              <a:t>19</a:t>
            </a:fld>
            <a:endParaRPr lang="es-E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1741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5183630-8C0B-42EB-B49A-6539B3865129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6084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A6C67A0-3222-45F2-A18A-5FFA411EEEAB}" type="slidenum">
              <a:rPr lang="es-ES" sz="1200">
                <a:latin typeface="Calibri" pitchFamily="34" charset="0"/>
              </a:rPr>
              <a:pPr algn="r"/>
              <a:t>20</a:t>
            </a:fld>
            <a:endParaRPr lang="es-E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6084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A6C67A0-3222-45F2-A18A-5FFA411EEEAB}" type="slidenum">
              <a:rPr lang="es-ES" sz="1200">
                <a:latin typeface="Calibri" pitchFamily="34" charset="0"/>
              </a:rPr>
              <a:pPr algn="r"/>
              <a:t>21</a:t>
            </a:fld>
            <a:endParaRPr lang="es-E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6084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A6C67A0-3222-45F2-A18A-5FFA411EEEAB}" type="slidenum">
              <a:rPr lang="es-ES" sz="1200">
                <a:latin typeface="Calibri" pitchFamily="34" charset="0"/>
              </a:rPr>
              <a:pPr algn="r"/>
              <a:t>22</a:t>
            </a:fld>
            <a:endParaRPr lang="es-E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6084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A6C67A0-3222-45F2-A18A-5FFA411EEEAB}" type="slidenum">
              <a:rPr lang="es-ES" sz="1200">
                <a:latin typeface="Calibri" pitchFamily="34" charset="0"/>
              </a:rPr>
              <a:pPr algn="r"/>
              <a:t>23</a:t>
            </a:fld>
            <a:endParaRPr lang="es-E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6084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A6C67A0-3222-45F2-A18A-5FFA411EEEAB}" type="slidenum">
              <a:rPr lang="es-ES" sz="1200">
                <a:latin typeface="Calibri" pitchFamily="34" charset="0"/>
              </a:rPr>
              <a:pPr algn="r"/>
              <a:t>24</a:t>
            </a:fld>
            <a:endParaRPr lang="es-E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6084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A6C67A0-3222-45F2-A18A-5FFA411EEEAB}" type="slidenum">
              <a:rPr lang="es-ES" sz="1200">
                <a:latin typeface="Calibri" pitchFamily="34" charset="0"/>
              </a:rPr>
              <a:pPr algn="r"/>
              <a:t>3</a:t>
            </a:fld>
            <a:endParaRPr lang="es-E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6084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A6C67A0-3222-45F2-A18A-5FFA411EEEAB}" type="slidenum">
              <a:rPr lang="es-ES" sz="1200">
                <a:latin typeface="Calibri" pitchFamily="34" charset="0"/>
              </a:rPr>
              <a:pPr algn="r"/>
              <a:t>4</a:t>
            </a:fld>
            <a:endParaRPr lang="es-E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6084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A6C67A0-3222-45F2-A18A-5FFA411EEEAB}" type="slidenum">
              <a:rPr lang="es-ES" sz="1200">
                <a:latin typeface="Calibri" pitchFamily="34" charset="0"/>
              </a:rPr>
              <a:pPr algn="r"/>
              <a:t>5</a:t>
            </a:fld>
            <a:endParaRPr lang="es-E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6084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A6C67A0-3222-45F2-A18A-5FFA411EEEAB}" type="slidenum">
              <a:rPr lang="es-ES" sz="1200">
                <a:latin typeface="Calibri" pitchFamily="34" charset="0"/>
              </a:rPr>
              <a:pPr algn="r"/>
              <a:t>6</a:t>
            </a:fld>
            <a:endParaRPr lang="es-E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6084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A6C67A0-3222-45F2-A18A-5FFA411EEEAB}" type="slidenum">
              <a:rPr lang="es-ES" sz="1200">
                <a:latin typeface="Calibri" pitchFamily="34" charset="0"/>
              </a:rPr>
              <a:pPr algn="r"/>
              <a:t>7</a:t>
            </a:fld>
            <a:endParaRPr lang="es-E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6084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A6C67A0-3222-45F2-A18A-5FFA411EEEAB}" type="slidenum">
              <a:rPr lang="es-ES" sz="1200">
                <a:latin typeface="Calibri" pitchFamily="34" charset="0"/>
              </a:rPr>
              <a:pPr algn="r"/>
              <a:t>8</a:t>
            </a:fld>
            <a:endParaRPr lang="es-E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6084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A6C67A0-3222-45F2-A18A-5FFA411EEEAB}" type="slidenum">
              <a:rPr lang="es-ES" sz="1200">
                <a:latin typeface="Calibri" pitchFamily="34" charset="0"/>
              </a:rPr>
              <a:pPr algn="r"/>
              <a:t>9</a:t>
            </a:fld>
            <a:endParaRPr lang="es-E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17F14-3ED6-4ACA-BE0B-C70ADED33CAE}" type="datetimeFigureOut">
              <a:rPr lang="es-ES"/>
              <a:pPr>
                <a:defRPr/>
              </a:pPr>
              <a:t>24/09/2009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27E6D-E024-40C4-95AD-2E9BBF30673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9903D-8A15-40FE-B2FB-87AFF247BCE6}" type="datetimeFigureOut">
              <a:rPr lang="es-ES"/>
              <a:pPr>
                <a:defRPr/>
              </a:pPr>
              <a:t>24/09/2009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E5554-50F7-4571-AB63-1F4B9C5BF74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70647-CF9B-4A08-99D6-B1DEE0A6B3F2}" type="datetimeFigureOut">
              <a:rPr lang="es-ES"/>
              <a:pPr>
                <a:defRPr/>
              </a:pPr>
              <a:t>24/09/2009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FDC75-7E95-4FC2-936D-7B2EB302470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53C86-04FD-486E-9A8F-5AEFFC9838EE}" type="datetimeFigureOut">
              <a:rPr lang="es-ES"/>
              <a:pPr>
                <a:defRPr/>
              </a:pPr>
              <a:t>24/09/2009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7696B-F835-4382-947D-D6DB0CB379A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30810-B8C2-4794-A48C-A06730DF5310}" type="datetimeFigureOut">
              <a:rPr lang="es-ES"/>
              <a:pPr>
                <a:defRPr/>
              </a:pPr>
              <a:t>24/09/2009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3917E-0B39-46FF-B666-4BECA7341CF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858D8-60FC-4FEF-BD84-3AAB3DA9D6B5}" type="datetimeFigureOut">
              <a:rPr lang="es-ES"/>
              <a:pPr>
                <a:defRPr/>
              </a:pPr>
              <a:t>24/09/2009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33A3A-622E-48E1-8F74-6157DB2752C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BA3BD-D7E8-42F0-BB61-AD19D9E441A7}" type="datetimeFigureOut">
              <a:rPr lang="es-ES"/>
              <a:pPr>
                <a:defRPr/>
              </a:pPr>
              <a:t>24/09/2009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394E6-A45A-44F7-B591-B15A281B6BF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05E63-F1EE-454D-8B53-EB81039265F7}" type="datetimeFigureOut">
              <a:rPr lang="es-ES"/>
              <a:pPr>
                <a:defRPr/>
              </a:pPr>
              <a:t>24/09/2009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ED2EE-D444-4ABF-86AF-EA73AF2F5D8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D3E99-162A-4A5E-BE83-84E8AD773DB9}" type="datetimeFigureOut">
              <a:rPr lang="es-ES"/>
              <a:pPr>
                <a:defRPr/>
              </a:pPr>
              <a:t>24/09/2009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953A9-1B39-4991-B5F9-3EE69902683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8EF83-8936-4771-9587-6CCC99A812B4}" type="datetimeFigureOut">
              <a:rPr lang="es-ES"/>
              <a:pPr>
                <a:defRPr/>
              </a:pPr>
              <a:t>24/09/2009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F7B62-C7AB-4B2E-BFE3-57E97A8CCA4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7B143-3BAA-4CEC-B9F8-35305DBAA657}" type="datetimeFigureOut">
              <a:rPr lang="es-ES"/>
              <a:pPr>
                <a:defRPr/>
              </a:pPr>
              <a:t>24/09/2009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12E12-B521-48AF-86A9-32F6EBA9B3C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09D9206-D2AA-4A12-8D7F-E40F7A08832B}" type="datetimeFigureOut">
              <a:rPr lang="es-ES"/>
              <a:pPr>
                <a:defRPr/>
              </a:pPr>
              <a:t>24/09/2009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36E5A43-E64F-48C0-9BCF-C517E26429A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3" Type="http://schemas.openxmlformats.org/officeDocument/2006/relationships/slide" Target="slide12.xml"/><Relationship Id="rId7" Type="http://schemas.openxmlformats.org/officeDocument/2006/relationships/slide" Target="slide19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5" Type="http://schemas.openxmlformats.org/officeDocument/2006/relationships/slide" Target="slide17.xml"/><Relationship Id="rId4" Type="http://schemas.openxmlformats.org/officeDocument/2006/relationships/slide" Target="slide13.xml"/><Relationship Id="rId9" Type="http://schemas.openxmlformats.org/officeDocument/2006/relationships/slide" Target="slide2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1 Título"/>
          <p:cNvSpPr>
            <a:spLocks noGrp="1"/>
          </p:cNvSpPr>
          <p:nvPr>
            <p:ph type="ctrTitle"/>
          </p:nvPr>
        </p:nvSpPr>
        <p:spPr>
          <a:xfrm>
            <a:off x="685800" y="2601917"/>
            <a:ext cx="7772400" cy="1470025"/>
          </a:xfrm>
        </p:spPr>
        <p:txBody>
          <a:bodyPr/>
          <a:lstStyle/>
          <a:p>
            <a:r>
              <a:rPr lang="es-MX" dirty="0" smtClean="0"/>
              <a:t>México Independiente</a:t>
            </a:r>
            <a:br>
              <a:rPr lang="es-MX" dirty="0" smtClean="0"/>
            </a:br>
            <a:r>
              <a:rPr lang="es-MX" dirty="0" smtClean="0"/>
              <a:t>Inestabilidad política</a:t>
            </a:r>
            <a:endParaRPr lang="es-ES" dirty="0" smtClean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Título"/>
          <p:cNvSpPr>
            <a:spLocks noGrp="1"/>
          </p:cNvSpPr>
          <p:nvPr>
            <p:ph type="title" idx="4294967295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es-MX" sz="3600" dirty="0" smtClean="0">
                <a:solidFill>
                  <a:srgbClr val="FF0000"/>
                </a:solidFill>
              </a:rPr>
              <a:t>Impacto inicial de la independencia….2 </a:t>
            </a:r>
            <a:endParaRPr lang="es-ES" sz="3600" dirty="0" smtClean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10" y="1357298"/>
            <a:ext cx="7929618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s-MX" dirty="0" smtClean="0"/>
              <a:t>Destrucción de la infraestructura de las haciendas en la zona central</a:t>
            </a:r>
          </a:p>
          <a:p>
            <a:endParaRPr lang="es-MX" sz="1000" dirty="0" smtClean="0"/>
          </a:p>
          <a:p>
            <a:pPr>
              <a:buFont typeface="Arial" charset="0"/>
              <a:buChar char="•"/>
            </a:pPr>
            <a:r>
              <a:rPr lang="es-MX" dirty="0" smtClean="0"/>
              <a:t>Interrupción del comercio de textiles en el Norte que paralizó los obrajes de varios centros textiles (Querétaro y otros)</a:t>
            </a:r>
          </a:p>
          <a:p>
            <a:pPr>
              <a:buFont typeface="Arial" charset="0"/>
              <a:buChar char="•"/>
            </a:pPr>
            <a:endParaRPr lang="es-MX" sz="1000" dirty="0" smtClean="0"/>
          </a:p>
          <a:p>
            <a:pPr>
              <a:buFont typeface="Arial" charset="0"/>
              <a:buChar char="•"/>
            </a:pPr>
            <a:r>
              <a:rPr lang="es-MX" dirty="0" smtClean="0"/>
              <a:t>Inundaciones de minas </a:t>
            </a:r>
          </a:p>
          <a:p>
            <a:endParaRPr lang="es-MX" sz="1000" dirty="0" smtClean="0"/>
          </a:p>
          <a:p>
            <a:pPr>
              <a:buFont typeface="Arial" charset="0"/>
              <a:buChar char="•"/>
            </a:pPr>
            <a:r>
              <a:rPr lang="es-MX" dirty="0" smtClean="0"/>
              <a:t>Empeoramiento de las condiciones de comunicación y transporte </a:t>
            </a:r>
          </a:p>
          <a:p>
            <a:endParaRPr lang="es-MX" sz="1000" dirty="0" smtClean="0"/>
          </a:p>
          <a:p>
            <a:pPr>
              <a:buFont typeface="Arial" charset="0"/>
              <a:buChar char="•"/>
            </a:pPr>
            <a:r>
              <a:rPr lang="es-MX" dirty="0" smtClean="0"/>
              <a:t>Colapso del sistema impositivo: la única fuente de ingresos que le quedó al gobierno fue el del monopolio del Tabaco</a:t>
            </a:r>
          </a:p>
          <a:p>
            <a:endParaRPr lang="es-MX" sz="1000" dirty="0" smtClean="0"/>
          </a:p>
          <a:p>
            <a:pPr>
              <a:buFont typeface="Arial" charset="0"/>
              <a:buChar char="•"/>
            </a:pPr>
            <a:r>
              <a:rPr lang="es-MX" dirty="0" smtClean="0"/>
              <a:t>Pérdida del suministro de bajo costo y garantizado de mercurio esencial para la minería. La producción se redujo a un 20% entre 1812 y 1822</a:t>
            </a:r>
          </a:p>
          <a:p>
            <a:pPr marL="1077913" indent="-1077913">
              <a:tabLst>
                <a:tab pos="1257300" algn="l"/>
              </a:tabLst>
            </a:pPr>
            <a:r>
              <a:rPr lang="es-MX" dirty="0" smtClean="0"/>
              <a:t>	- la minería no recupero su nivel hasta 1870 a pesar de los estímulos generados: incentivos fiscales; apertura a la inversión extranjera y la disponibilidad de nuevas tecnologías.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Título"/>
          <p:cNvSpPr>
            <a:spLocks noGrp="1"/>
          </p:cNvSpPr>
          <p:nvPr>
            <p:ph type="title" idx="4294967295"/>
          </p:nvPr>
        </p:nvSpPr>
        <p:spPr>
          <a:xfrm>
            <a:off x="357190" y="214290"/>
            <a:ext cx="8572528" cy="1143000"/>
          </a:xfrm>
        </p:spPr>
        <p:txBody>
          <a:bodyPr/>
          <a:lstStyle/>
          <a:p>
            <a:r>
              <a:rPr lang="es-MX" sz="2800" dirty="0" smtClean="0">
                <a:solidFill>
                  <a:srgbClr val="FF0000"/>
                </a:solidFill>
              </a:rPr>
              <a:t> Causantes en el largo plazo del rezago económico del período: Estado débil incapaz de remover los obstáculos al desarrollo </a:t>
            </a:r>
            <a:endParaRPr lang="es-ES" sz="2800" dirty="0" smtClean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721523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sz="2000" dirty="0" smtClean="0"/>
              <a:t>Depresión de la producción de plata  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sz="2000" dirty="0" smtClean="0"/>
              <a:t>Inestabilidad política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sz="2000" dirty="0" smtClean="0"/>
              <a:t>Geografía complicada, retraso en la construcción del tren y mercados locales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sz="2000" dirty="0" smtClean="0"/>
              <a:t>Sin acceso a financiamiento externo y carencia de un sistema financiero interno 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s-MX" sz="2000" dirty="0" smtClean="0"/>
              <a:t>Abolición de restricciones al comercio externo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s-MX" sz="2000" dirty="0" smtClean="0"/>
              <a:t>Desigualdad social 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s-MX" sz="2000" dirty="0" smtClean="0"/>
              <a:t>Rezago institucional 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s-MX" sz="2000" dirty="0" smtClean="0"/>
              <a:t>Mala interpretación de la situación de los liberales</a:t>
            </a:r>
          </a:p>
        </p:txBody>
      </p:sp>
      <p:sp>
        <p:nvSpPr>
          <p:cNvPr id="5" name="Right Arrow 4">
            <a:hlinkClick r:id="rId3" action="ppaction://hlinksldjump"/>
          </p:cNvPr>
          <p:cNvSpPr/>
          <p:nvPr/>
        </p:nvSpPr>
        <p:spPr>
          <a:xfrm>
            <a:off x="5715008" y="1428736"/>
            <a:ext cx="1428760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Right Arrow 5">
            <a:hlinkClick r:id="rId4" action="ppaction://hlinksldjump"/>
          </p:cNvPr>
          <p:cNvSpPr/>
          <p:nvPr/>
        </p:nvSpPr>
        <p:spPr>
          <a:xfrm>
            <a:off x="3857620" y="1857364"/>
            <a:ext cx="1428760" cy="500066"/>
          </a:xfrm>
          <a:prstGeom prst="right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Right Arrow 7">
            <a:hlinkClick r:id="rId5" action="ppaction://hlinksldjump"/>
          </p:cNvPr>
          <p:cNvSpPr/>
          <p:nvPr/>
        </p:nvSpPr>
        <p:spPr>
          <a:xfrm>
            <a:off x="4500562" y="3643314"/>
            <a:ext cx="1428760" cy="500066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Right Arrow 8">
            <a:hlinkClick r:id="rId6" action="ppaction://hlinksldjump"/>
          </p:cNvPr>
          <p:cNvSpPr/>
          <p:nvPr/>
        </p:nvSpPr>
        <p:spPr>
          <a:xfrm>
            <a:off x="6715140" y="4286256"/>
            <a:ext cx="1428760" cy="500066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Right Arrow 9">
            <a:hlinkClick r:id="rId7" action="ppaction://hlinksldjump"/>
          </p:cNvPr>
          <p:cNvSpPr/>
          <p:nvPr/>
        </p:nvSpPr>
        <p:spPr>
          <a:xfrm>
            <a:off x="3786182" y="4857760"/>
            <a:ext cx="1428760" cy="500066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Right Arrow 10">
            <a:hlinkClick r:id="rId8" action="ppaction://hlinksldjump"/>
          </p:cNvPr>
          <p:cNvSpPr/>
          <p:nvPr/>
        </p:nvSpPr>
        <p:spPr>
          <a:xfrm>
            <a:off x="3938582" y="5500702"/>
            <a:ext cx="1428760" cy="500066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Right Arrow 11">
            <a:hlinkClick r:id="" action="ppaction://noaction"/>
          </p:cNvPr>
          <p:cNvSpPr/>
          <p:nvPr/>
        </p:nvSpPr>
        <p:spPr>
          <a:xfrm>
            <a:off x="3714744" y="2714620"/>
            <a:ext cx="1428760" cy="500066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Right Arrow 12">
            <a:hlinkClick r:id="rId9" action="ppaction://hlinksldjump"/>
          </p:cNvPr>
          <p:cNvSpPr/>
          <p:nvPr/>
        </p:nvSpPr>
        <p:spPr>
          <a:xfrm>
            <a:off x="7286644" y="6072206"/>
            <a:ext cx="1428760" cy="500066"/>
          </a:xfrm>
          <a:prstGeom prst="rightArrow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Título"/>
          <p:cNvSpPr>
            <a:spLocks noGrp="1"/>
          </p:cNvSpPr>
          <p:nvPr>
            <p:ph type="title" idx="4294967295"/>
          </p:nvPr>
        </p:nvSpPr>
        <p:spPr>
          <a:xfrm>
            <a:off x="357190" y="428612"/>
            <a:ext cx="8572528" cy="1143000"/>
          </a:xfrm>
        </p:spPr>
        <p:txBody>
          <a:bodyPr/>
          <a:lstStyle/>
          <a:p>
            <a:r>
              <a:rPr lang="es-MX" dirty="0" smtClean="0">
                <a:solidFill>
                  <a:srgbClr val="FF0000"/>
                </a:solidFill>
              </a:rPr>
              <a:t> Depresión de la producción de plata </a:t>
            </a:r>
            <a:endParaRPr lang="es-ES" dirty="0" smtClean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428736"/>
            <a:ext cx="7000924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dirty="0" smtClean="0"/>
              <a:t>Contracción de todas las actividades vinculadas a la minería (incluidas haciendas y obrajes)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dirty="0" smtClean="0"/>
              <a:t>Reducción del volumen de comercio internacional lo que significó la reducción de los ingresos fiscales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dirty="0" smtClean="0"/>
              <a:t>Contracción de los medios de pago: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57488" y="3674938"/>
            <a:ext cx="5429288" cy="1477328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s-MX" dirty="0" smtClean="0"/>
              <a:t>Sistema monetario idéntico al de la colonia </a:t>
            </a:r>
          </a:p>
          <a:p>
            <a:pPr>
              <a:buFont typeface="Arial" charset="0"/>
              <a:buChar char="•"/>
            </a:pPr>
            <a:r>
              <a:rPr lang="es-MX" dirty="0" smtClean="0"/>
              <a:t>El nivel de circulante dependía de los ciclos de la minería más que de una política monetaria  </a:t>
            </a:r>
          </a:p>
          <a:p>
            <a:pPr>
              <a:buFont typeface="Arial" charset="0"/>
              <a:buChar char="•"/>
            </a:pPr>
            <a:r>
              <a:rPr lang="es-MX" dirty="0" smtClean="0"/>
              <a:t>Se agravo por la salida de mineros españoles y </a:t>
            </a:r>
            <a:r>
              <a:rPr lang="es-MX" dirty="0" smtClean="0"/>
              <a:t>comerciantes. </a:t>
            </a:r>
            <a:r>
              <a:rPr lang="es-MX" b="1" dirty="0" smtClean="0"/>
              <a:t>POLITICA MONETARIA</a:t>
            </a:r>
            <a:endParaRPr lang="es-MX" dirty="0" smtClean="0"/>
          </a:p>
        </p:txBody>
      </p:sp>
      <p:sp>
        <p:nvSpPr>
          <p:cNvPr id="8" name="Right Arrow 7">
            <a:hlinkClick r:id="rId3" action="ppaction://hlinksldjump"/>
          </p:cNvPr>
          <p:cNvSpPr/>
          <p:nvPr/>
        </p:nvSpPr>
        <p:spPr>
          <a:xfrm rot="10800000">
            <a:off x="6500826" y="5715015"/>
            <a:ext cx="1428760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Título"/>
          <p:cNvSpPr>
            <a:spLocks noGrp="1"/>
          </p:cNvSpPr>
          <p:nvPr>
            <p:ph type="title" idx="4294967295"/>
          </p:nvPr>
        </p:nvSpPr>
        <p:spPr>
          <a:xfrm>
            <a:off x="357190" y="142852"/>
            <a:ext cx="8572528" cy="1143000"/>
          </a:xfrm>
        </p:spPr>
        <p:txBody>
          <a:bodyPr/>
          <a:lstStyle/>
          <a:p>
            <a:r>
              <a:rPr lang="es-MX" dirty="0" smtClean="0">
                <a:solidFill>
                  <a:srgbClr val="FF0000"/>
                </a:solidFill>
              </a:rPr>
              <a:t> Inestabilidad económica</a:t>
            </a:r>
            <a:endParaRPr lang="es-ES" dirty="0" smtClean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071546"/>
            <a:ext cx="721523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endParaRPr lang="es-MX" dirty="0" smtClean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dirty="0" smtClean="0"/>
              <a:t>Impacto en la formación del mercado nacional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dirty="0" smtClean="0"/>
              <a:t>Imposible la continuidad de la política pública afectando la inversión pública: caminos, orden social, educación y capital humano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dirty="0" smtClean="0"/>
              <a:t>Reducción de los recursos necesarios para la inversión en capital humano e infraestructura: no mejoraron los medio de comunicación en un país carente de ríos navegables para transporte, montañas y grandes distancias entre centros urbanos y costas.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14744" y="5288364"/>
            <a:ext cx="5429288" cy="1569660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Estimaciones econométricas: </a:t>
            </a:r>
          </a:p>
          <a:p>
            <a:pPr>
              <a:buFontTx/>
              <a:buChar char="-"/>
            </a:pPr>
            <a:r>
              <a:rPr lang="es-MX" sz="1600" dirty="0" smtClean="0"/>
              <a:t>Entre el 50 y 100% de la reducción en crecimiento se debe a la inestabilidad política</a:t>
            </a:r>
          </a:p>
          <a:p>
            <a:pPr>
              <a:buFontTx/>
              <a:buChar char="-"/>
            </a:pPr>
            <a:r>
              <a:rPr lang="es-MX" sz="1600" dirty="0" smtClean="0"/>
              <a:t>Entre el 50 y el 88% del incremento en crecimiento después de 1867 se debe a la reducción en la inestabilidad política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Título"/>
          <p:cNvSpPr>
            <a:spLocks noGrp="1"/>
          </p:cNvSpPr>
          <p:nvPr>
            <p:ph type="title" idx="4294967295"/>
          </p:nvPr>
        </p:nvSpPr>
        <p:spPr>
          <a:xfrm>
            <a:off x="357190" y="142852"/>
            <a:ext cx="8572528" cy="928694"/>
          </a:xfrm>
        </p:spPr>
        <p:txBody>
          <a:bodyPr/>
          <a:lstStyle/>
          <a:p>
            <a:pPr lvl="0"/>
            <a:r>
              <a:rPr lang="es-MX" sz="2800" dirty="0" smtClean="0">
                <a:solidFill>
                  <a:srgbClr val="FF0000"/>
                </a:solidFill>
              </a:rPr>
              <a:t> </a:t>
            </a:r>
            <a:br>
              <a:rPr lang="es-MX" sz="2800" dirty="0" smtClean="0">
                <a:solidFill>
                  <a:srgbClr val="FF0000"/>
                </a:solidFill>
              </a:rPr>
            </a:br>
            <a:r>
              <a:rPr lang="es-MX" sz="2800" dirty="0" smtClean="0">
                <a:solidFill>
                  <a:srgbClr val="FF0000"/>
                </a:solidFill>
              </a:rPr>
              <a:t>Circulo vicioso: Inestabilidad reduce inversión productiva y potencial de crecimiento</a:t>
            </a:r>
            <a:br>
              <a:rPr lang="es-MX" sz="2800" dirty="0" smtClean="0">
                <a:solidFill>
                  <a:srgbClr val="FF0000"/>
                </a:solidFill>
              </a:rPr>
            </a:br>
            <a:r>
              <a:rPr lang="es-MX" sz="2800" dirty="0" smtClean="0">
                <a:solidFill>
                  <a:srgbClr val="FF0000"/>
                </a:solidFill>
              </a:rPr>
              <a:t> </a:t>
            </a:r>
            <a:endParaRPr lang="es-ES" sz="2800" dirty="0" smtClean="0">
              <a:solidFill>
                <a:srgbClr val="FF0000"/>
              </a:solidFill>
            </a:endParaRPr>
          </a:p>
        </p:txBody>
      </p:sp>
      <p:sp>
        <p:nvSpPr>
          <p:cNvPr id="6" name="Right Arrow 5">
            <a:hlinkClick r:id="rId3" action="ppaction://hlinksldjump"/>
          </p:cNvPr>
          <p:cNvSpPr/>
          <p:nvPr/>
        </p:nvSpPr>
        <p:spPr>
          <a:xfrm rot="10800000">
            <a:off x="7500958" y="6215081"/>
            <a:ext cx="1428760" cy="500066"/>
          </a:xfrm>
          <a:prstGeom prst="right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8" name="Diagram 7"/>
          <p:cNvGraphicFramePr/>
          <p:nvPr/>
        </p:nvGraphicFramePr>
        <p:xfrm>
          <a:off x="428596" y="1142984"/>
          <a:ext cx="8215370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Text Box 58"/>
          <p:cNvSpPr txBox="1">
            <a:spLocks noChangeArrowheads="1"/>
          </p:cNvSpPr>
          <p:nvPr/>
        </p:nvSpPr>
        <p:spPr bwMode="auto">
          <a:xfrm>
            <a:off x="571472" y="6343672"/>
            <a:ext cx="54006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 sz="900" dirty="0" smtClean="0"/>
              <a:t>Fuente: Elaboración propia con base en Moreno-</a:t>
            </a:r>
            <a:r>
              <a:rPr lang="es-CL" sz="900" dirty="0" err="1" smtClean="0"/>
              <a:t>Brid</a:t>
            </a:r>
            <a:r>
              <a:rPr lang="es-CL" sz="900" dirty="0" smtClean="0"/>
              <a:t> </a:t>
            </a:r>
            <a:r>
              <a:rPr lang="es-CL" sz="900" dirty="0"/>
              <a:t>J.C and </a:t>
            </a:r>
            <a:r>
              <a:rPr lang="es-CL" sz="900" dirty="0" err="1"/>
              <a:t>J.Ros</a:t>
            </a:r>
            <a:r>
              <a:rPr lang="es-CL" sz="900" dirty="0"/>
              <a:t>, 2007</a:t>
            </a:r>
            <a:endParaRPr lang="es-ES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Título"/>
          <p:cNvSpPr>
            <a:spLocks noGrp="1"/>
          </p:cNvSpPr>
          <p:nvPr>
            <p:ph type="title" idx="4294967295"/>
          </p:nvPr>
        </p:nvSpPr>
        <p:spPr>
          <a:xfrm>
            <a:off x="357190" y="142852"/>
            <a:ext cx="8572528" cy="1143000"/>
          </a:xfrm>
        </p:spPr>
        <p:txBody>
          <a:bodyPr/>
          <a:lstStyle/>
          <a:p>
            <a:r>
              <a:rPr lang="es-MX" sz="3200" dirty="0" smtClean="0">
                <a:solidFill>
                  <a:srgbClr val="FF0000"/>
                </a:solidFill>
              </a:rPr>
              <a:t> Geografía complicada, retraso en la construcción del tren y mercados locales</a:t>
            </a:r>
            <a:endParaRPr lang="es-ES" sz="3200" dirty="0" smtClean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237855"/>
            <a:ext cx="721523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sz="1600" dirty="0" smtClean="0"/>
              <a:t>La inestabilidad y los gastos militares impidieron la mejora en infraestructura  de transporte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sz="1600" dirty="0" smtClean="0"/>
              <a:t>Geografía complicada: carencia de ríos navegables para transportar mercancías, territorio montañoso y largas distancias entre los centros urbanos y las costas.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sz="1600" dirty="0" smtClean="0"/>
              <a:t>Altos costos de transporte en comparación con otros países (primera línea empezaba a nivel del mar y tenía que subir hasta 8000 </a:t>
            </a:r>
            <a:r>
              <a:rPr lang="es-MX" sz="1600" dirty="0" err="1" smtClean="0"/>
              <a:t>mts</a:t>
            </a:r>
            <a:r>
              <a:rPr lang="es-MX" sz="1600" dirty="0" smtClean="0"/>
              <a:t> antes de llegar a la Cd. de México: impacto adverso en la división del trabajo, movilidad de los factores y especialización regional.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sz="1600" dirty="0" smtClean="0"/>
              <a:t>Inversión en ferrocarriles es de largo plazo e implica </a:t>
            </a:r>
            <a:r>
              <a:rPr lang="es-MX" sz="1600" dirty="0" smtClean="0"/>
              <a:t>costos hundidos importantes, para </a:t>
            </a:r>
            <a:r>
              <a:rPr lang="es-MX" sz="1600" dirty="0" smtClean="0"/>
              <a:t>invertir en ellos se necesita: estabilidad política y/o recursos fiscales o capital financiero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sz="1600" dirty="0" smtClean="0"/>
              <a:t>Retraso de 20 años en la construcción del ferrocarril en comparación con Sudamérica: primera vía/línea en 1873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Título"/>
          <p:cNvSpPr>
            <a:spLocks noGrp="1"/>
          </p:cNvSpPr>
          <p:nvPr>
            <p:ph type="title" idx="4294967295"/>
          </p:nvPr>
        </p:nvSpPr>
        <p:spPr>
          <a:xfrm>
            <a:off x="357190" y="0"/>
            <a:ext cx="8572528" cy="1357298"/>
          </a:xfrm>
        </p:spPr>
        <p:txBody>
          <a:bodyPr/>
          <a:lstStyle/>
          <a:p>
            <a:r>
              <a:rPr lang="es-MX" sz="3200" dirty="0" smtClean="0">
                <a:solidFill>
                  <a:srgbClr val="FF0000"/>
                </a:solidFill>
              </a:rPr>
              <a:t> Geografía complicada, retraso en la construcción del tren y mercados locales….1 </a:t>
            </a:r>
            <a:endParaRPr lang="es-ES" sz="3200" dirty="0" smtClean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442853"/>
            <a:ext cx="72152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MX" sz="1600" dirty="0" smtClean="0"/>
              <a:t>Retraso de 20 años en la construcción del ferrocarril en comparación con Sudamérica:. </a:t>
            </a:r>
          </a:p>
          <a:p>
            <a:pPr>
              <a:lnSpc>
                <a:spcPct val="150000"/>
              </a:lnSpc>
            </a:pPr>
            <a:r>
              <a:rPr lang="es-MX" sz="1600" dirty="0" smtClean="0"/>
              <a:t>La primera línea en 1873  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0" y="2704158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País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Kilómetros</a:t>
                      </a:r>
                      <a:r>
                        <a:rPr lang="es-MX" baseline="0" dirty="0" smtClean="0"/>
                        <a:t> de vías en 1877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México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 smtClean="0"/>
                        <a:t>570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Brasil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 smtClean="0"/>
                        <a:t>2,388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Argentina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 smtClean="0"/>
                        <a:t>2,262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Perú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 smtClean="0"/>
                        <a:t>2,030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Chile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 smtClean="0"/>
                        <a:t>1,624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ight Arrow 5">
            <a:hlinkClick r:id="rId3" action="ppaction://hlinksldjump"/>
          </p:cNvPr>
          <p:cNvSpPr/>
          <p:nvPr/>
        </p:nvSpPr>
        <p:spPr>
          <a:xfrm rot="10800000">
            <a:off x="7215206" y="5643578"/>
            <a:ext cx="1428760" cy="500066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TextBox 6"/>
          <p:cNvSpPr txBox="1"/>
          <p:nvPr/>
        </p:nvSpPr>
        <p:spPr>
          <a:xfrm>
            <a:off x="785786" y="5500702"/>
            <a:ext cx="6072230" cy="923330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smtClean="0"/>
              <a:t>Consecuencias:   -Ausencia de un mercado nacional</a:t>
            </a:r>
          </a:p>
          <a:p>
            <a:r>
              <a:rPr lang="es-MX" dirty="0" smtClean="0"/>
              <a:t>	</a:t>
            </a:r>
            <a:r>
              <a:rPr lang="es-MX" dirty="0" smtClean="0"/>
              <a:t>	-Regionalización de la economía: 			regiones que crecen no atraen a otras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Título"/>
          <p:cNvSpPr>
            <a:spLocks noGrp="1"/>
          </p:cNvSpPr>
          <p:nvPr>
            <p:ph type="title" idx="4294967295"/>
          </p:nvPr>
        </p:nvSpPr>
        <p:spPr>
          <a:xfrm>
            <a:off x="357190" y="214314"/>
            <a:ext cx="8572528" cy="1357298"/>
          </a:xfrm>
        </p:spPr>
        <p:txBody>
          <a:bodyPr/>
          <a:lstStyle/>
          <a:p>
            <a:r>
              <a:rPr lang="es-MX" sz="3200" dirty="0" smtClean="0">
                <a:solidFill>
                  <a:srgbClr val="FF0000"/>
                </a:solidFill>
              </a:rPr>
              <a:t> Sin acceso a financiamiento externo y carencia de un sistema financiero interno: obstáculo para un desarrollo industrial </a:t>
            </a:r>
            <a:endParaRPr lang="es-ES" sz="3200" dirty="0" smtClean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857364"/>
            <a:ext cx="72152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s-MX" sz="1600" dirty="0" smtClean="0"/>
              <a:t>Suspensión de pagos en 1828 y no pagó del servicio de la deuda por 6 décadas 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s-MX" sz="1600" dirty="0" smtClean="0"/>
              <a:t>Subdesarrollo del sistema bancario 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s-MX" sz="1600" dirty="0" smtClean="0"/>
              <a:t>Inexistencia del mercado de valores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s-MX" sz="1600" dirty="0" smtClean="0"/>
              <a:t>Ausencia de una legislación financiera moderna 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s-MX" sz="1600" dirty="0" smtClean="0"/>
              <a:t>Comportamiento errático de las tasas de interés en altos niveles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71736" y="4357694"/>
            <a:ext cx="6072230" cy="1754326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smtClean="0"/>
              <a:t>Causas: </a:t>
            </a:r>
          </a:p>
          <a:p>
            <a:pPr>
              <a:buFontTx/>
              <a:buChar char="-"/>
            </a:pPr>
            <a:r>
              <a:rPr lang="es-MX" dirty="0" smtClean="0"/>
              <a:t>Default persistente que desalentaba el desarrollo de mercado de seguros</a:t>
            </a:r>
          </a:p>
          <a:p>
            <a:pPr>
              <a:buFontTx/>
              <a:buChar char="-"/>
            </a:pPr>
            <a:r>
              <a:rPr lang="es-MX" dirty="0" smtClean="0"/>
              <a:t>Carencia de modernas leyes comerciales y corporativas que retardaron el desarrollo de bancos y sociedades anónimas </a:t>
            </a:r>
          </a:p>
        </p:txBody>
      </p:sp>
      <p:sp>
        <p:nvSpPr>
          <p:cNvPr id="6" name="Right Arrow 5">
            <a:hlinkClick r:id="rId3" action="ppaction://hlinksldjump"/>
          </p:cNvPr>
          <p:cNvSpPr/>
          <p:nvPr/>
        </p:nvSpPr>
        <p:spPr>
          <a:xfrm rot="10800000">
            <a:off x="6718559" y="6143542"/>
            <a:ext cx="1425338" cy="500066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Título"/>
          <p:cNvSpPr>
            <a:spLocks noGrp="1"/>
          </p:cNvSpPr>
          <p:nvPr>
            <p:ph type="title" idx="4294967295"/>
          </p:nvPr>
        </p:nvSpPr>
        <p:spPr>
          <a:xfrm>
            <a:off x="357190" y="0"/>
            <a:ext cx="8572528" cy="1357298"/>
          </a:xfrm>
        </p:spPr>
        <p:txBody>
          <a:bodyPr/>
          <a:lstStyle/>
          <a:p>
            <a:r>
              <a:rPr lang="es-MX" sz="3200" dirty="0" smtClean="0">
                <a:solidFill>
                  <a:srgbClr val="FF0000"/>
                </a:solidFill>
              </a:rPr>
              <a:t> Abolición de restricciones al comercio exterior</a:t>
            </a:r>
            <a:endParaRPr lang="es-ES" sz="3200" dirty="0" smtClean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70002"/>
            <a:ext cx="721523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s-MX" sz="1600" dirty="0" smtClean="0"/>
              <a:t>Visión  común:  fue bueno para la economía porque permitió la diversificación del comercio exterior de España a países industrializados emergentes 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s-MX" sz="1600" dirty="0" smtClean="0"/>
              <a:t>En realidad efectos negativos en la manufactura doméstica que era la actividad que podía compensar la caída en la actividad minera: colapso de los textiles de lana y de algodón 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s-MX" sz="1600" dirty="0" smtClean="0"/>
              <a:t>Profundizo de los mercados locales y la división  entre un norte con  minería y agricultura vinculada con los mercados internacionales y el centro manufacturero y el sur agrícola dentro de una depresión económica.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71736" y="5214950"/>
            <a:ext cx="5715040" cy="646331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smtClean="0"/>
              <a:t>Política de protección efectiva requiere altas tarifas y capacidad de ejecución y aplicación (Estados Unidos)</a:t>
            </a:r>
            <a:endParaRPr lang="es-MX" dirty="0"/>
          </a:p>
        </p:txBody>
      </p:sp>
      <p:sp>
        <p:nvSpPr>
          <p:cNvPr id="6" name="Right Arrow 5">
            <a:hlinkClick r:id="rId3" action="ppaction://hlinksldjump"/>
          </p:cNvPr>
          <p:cNvSpPr/>
          <p:nvPr/>
        </p:nvSpPr>
        <p:spPr>
          <a:xfrm rot="10800000">
            <a:off x="6715140" y="5929330"/>
            <a:ext cx="1428760" cy="500066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Título"/>
          <p:cNvSpPr>
            <a:spLocks noGrp="1"/>
          </p:cNvSpPr>
          <p:nvPr>
            <p:ph type="title" idx="4294967295"/>
          </p:nvPr>
        </p:nvSpPr>
        <p:spPr>
          <a:xfrm>
            <a:off x="357190" y="0"/>
            <a:ext cx="8572528" cy="1357298"/>
          </a:xfrm>
        </p:spPr>
        <p:txBody>
          <a:bodyPr/>
          <a:lstStyle/>
          <a:p>
            <a:pPr marL="342900" indent="-342900">
              <a:lnSpc>
                <a:spcPct val="200000"/>
              </a:lnSpc>
            </a:pPr>
            <a:r>
              <a:rPr lang="es-MX" sz="3200" dirty="0" smtClean="0">
                <a:solidFill>
                  <a:srgbClr val="FF0000"/>
                </a:solidFill>
              </a:rPr>
              <a:t>Desigualdad social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28662" y="1370002"/>
            <a:ext cx="721523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s-MX" sz="1600" dirty="0" smtClean="0"/>
              <a:t>Desigualdad social  y disparidades regionales: herencia colonial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s-MX" sz="1600" dirty="0" smtClean="0"/>
              <a:t>Acceso al empleo, movilidad geográfica y ocupacional restringidas en base de distinciones étnicas 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s-MX" sz="1600" dirty="0" smtClean="0"/>
              <a:t>La gran desigualdad perpetuaron el rezago al impedir la creación de una clase media: </a:t>
            </a:r>
          </a:p>
          <a:p>
            <a:pPr>
              <a:lnSpc>
                <a:spcPct val="150000"/>
              </a:lnSpc>
            </a:pPr>
            <a:r>
              <a:rPr lang="es-MX" sz="1600" dirty="0" smtClean="0"/>
              <a:t>	- limitó el mercado</a:t>
            </a:r>
          </a:p>
          <a:p>
            <a:pPr marL="895350" indent="-895350">
              <a:lnSpc>
                <a:spcPct val="150000"/>
              </a:lnSpc>
            </a:pPr>
            <a:r>
              <a:rPr lang="es-MX" sz="1600" dirty="0" smtClean="0"/>
              <a:t>	- redujo la productividad de la fuerza de trabajo: mala nutrición , enfermedad y poca educación </a:t>
            </a:r>
          </a:p>
          <a:p>
            <a:pPr marL="895350" indent="-895350">
              <a:lnSpc>
                <a:spcPct val="150000"/>
              </a:lnSpc>
            </a:pPr>
            <a:r>
              <a:rPr lang="es-MX" sz="1600" dirty="0" smtClean="0"/>
              <a:t>	- riesgos de levantamientos sociales y políticos </a:t>
            </a:r>
          </a:p>
          <a:p>
            <a:pPr marL="93663" indent="-93663">
              <a:lnSpc>
                <a:spcPct val="150000"/>
              </a:lnSpc>
              <a:buFont typeface="Arial" charset="0"/>
              <a:buChar char="•"/>
            </a:pPr>
            <a:r>
              <a:rPr lang="es-MX" sz="1600" dirty="0" smtClean="0"/>
              <a:t>Sólo el 7% de la población podía leer y escribir</a:t>
            </a:r>
          </a:p>
          <a:p>
            <a:pPr marL="93663" indent="-93663">
              <a:lnSpc>
                <a:spcPct val="150000"/>
              </a:lnSpc>
              <a:buFont typeface="Arial" charset="0"/>
              <a:buChar char="•"/>
            </a:pPr>
            <a:r>
              <a:rPr lang="es-MX" sz="1600" dirty="0" smtClean="0"/>
              <a:t>El  sistema político definía como ciudadano: hombres, mayores de 21 años que tuvieran propiedades y fueran alfabetos, el 3% de la población </a:t>
            </a:r>
          </a:p>
        </p:txBody>
      </p:sp>
      <p:sp>
        <p:nvSpPr>
          <p:cNvPr id="6" name="Right Arrow 5">
            <a:hlinkClick r:id="rId3" action="ppaction://hlinksldjump"/>
          </p:cNvPr>
          <p:cNvSpPr/>
          <p:nvPr/>
        </p:nvSpPr>
        <p:spPr>
          <a:xfrm rot="10800000">
            <a:off x="7072330" y="6215081"/>
            <a:ext cx="1428760" cy="500066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>
                <a:solidFill>
                  <a:srgbClr val="FF0000"/>
                </a:solidFill>
              </a:rPr>
              <a:t>Esquema de la clase</a:t>
            </a:r>
            <a:endParaRPr lang="es-ES" smtClean="0">
              <a:solidFill>
                <a:srgbClr val="FF0000"/>
              </a:solidFill>
            </a:endParaRPr>
          </a:p>
        </p:txBody>
      </p:sp>
      <p:sp>
        <p:nvSpPr>
          <p:cNvPr id="16386" name="2 Marcador de contenido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3214710"/>
          </a:xfrm>
        </p:spPr>
        <p:txBody>
          <a:bodyPr/>
          <a:lstStyle/>
          <a:p>
            <a:r>
              <a:rPr lang="es-MX" dirty="0" smtClean="0"/>
              <a:t>Cuadro </a:t>
            </a:r>
            <a:r>
              <a:rPr lang="es-MX" i="1" dirty="0" smtClean="0"/>
              <a:t>panorama</a:t>
            </a:r>
          </a:p>
          <a:p>
            <a:r>
              <a:rPr lang="es-MX" dirty="0" smtClean="0"/>
              <a:t>Cronología inestabilidad</a:t>
            </a:r>
          </a:p>
          <a:p>
            <a:r>
              <a:rPr lang="es-MX" dirty="0" smtClean="0"/>
              <a:t>Características económicas </a:t>
            </a:r>
          </a:p>
          <a:p>
            <a:r>
              <a:rPr lang="es-MX" dirty="0" smtClean="0"/>
              <a:t>Impacto económico de la inestabilidad </a:t>
            </a:r>
          </a:p>
          <a:p>
            <a:r>
              <a:rPr lang="es-MX" dirty="0" smtClean="0"/>
              <a:t>Ideario liberal equivocado</a:t>
            </a:r>
          </a:p>
          <a:p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Título"/>
          <p:cNvSpPr>
            <a:spLocks noGrp="1"/>
          </p:cNvSpPr>
          <p:nvPr>
            <p:ph type="title" idx="4294967295"/>
          </p:nvPr>
        </p:nvSpPr>
        <p:spPr>
          <a:xfrm>
            <a:off x="357190" y="0"/>
            <a:ext cx="8572528" cy="1357298"/>
          </a:xfrm>
        </p:spPr>
        <p:txBody>
          <a:bodyPr/>
          <a:lstStyle/>
          <a:p>
            <a:pPr marL="342900" indent="-342900">
              <a:lnSpc>
                <a:spcPct val="200000"/>
              </a:lnSpc>
            </a:pPr>
            <a:r>
              <a:rPr lang="es-MX" sz="3200" dirty="0" smtClean="0">
                <a:solidFill>
                  <a:srgbClr val="FF0000"/>
                </a:solidFill>
              </a:rPr>
              <a:t>Rezago institucional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0100" y="1798630"/>
            <a:ext cx="721523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s-MX" sz="1600" dirty="0" smtClean="0"/>
              <a:t>Nuevo Código Civil hasta 1870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s-MX" sz="1600" dirty="0" smtClean="0"/>
              <a:t>Código Comercial igual al colonial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s-MX" sz="1600" dirty="0" smtClean="0"/>
              <a:t>Código Minero el mismo que el colonial hasta 1877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s-MX" sz="1600" dirty="0" smtClean="0"/>
              <a:t>No existían leyes de patentes ni bancarias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s-MX" sz="1600" dirty="0" smtClean="0"/>
              <a:t>A pesar de las disposiciones continuaban impuestos y restricciones al comercio interno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s-MX" sz="1600" dirty="0" smtClean="0"/>
              <a:t>Fuerte vinculo entre negocios y política: uso de vínculos políticos, influencias y prestigio familiar para ganar acceso privilegiado acceder a crédito, conseguir mano de obra, cobrar deudas, cumplir contratos….</a:t>
            </a:r>
          </a:p>
        </p:txBody>
      </p:sp>
      <p:sp>
        <p:nvSpPr>
          <p:cNvPr id="5" name="Right Arrow 4">
            <a:hlinkClick r:id="rId3" action="ppaction://hlinksldjump"/>
          </p:cNvPr>
          <p:cNvSpPr/>
          <p:nvPr/>
        </p:nvSpPr>
        <p:spPr>
          <a:xfrm rot="10800000">
            <a:off x="7143768" y="5715015"/>
            <a:ext cx="1428760" cy="500066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Título"/>
          <p:cNvSpPr>
            <a:spLocks noGrp="1"/>
          </p:cNvSpPr>
          <p:nvPr>
            <p:ph type="title" idx="4294967295"/>
          </p:nvPr>
        </p:nvSpPr>
        <p:spPr>
          <a:xfrm>
            <a:off x="357190" y="-285776"/>
            <a:ext cx="8572528" cy="1357298"/>
          </a:xfrm>
        </p:spPr>
        <p:txBody>
          <a:bodyPr/>
          <a:lstStyle/>
          <a:p>
            <a:pPr marL="342900" indent="-342900">
              <a:lnSpc>
                <a:spcPct val="200000"/>
              </a:lnSpc>
            </a:pPr>
            <a:r>
              <a:rPr lang="es-MX" sz="3200" dirty="0" smtClean="0">
                <a:solidFill>
                  <a:srgbClr val="FF0000"/>
                </a:solidFill>
              </a:rPr>
              <a:t>Malos diagnósticos y remedios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28662" y="928670"/>
            <a:ext cx="7215238" cy="3416320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MX" sz="1600" dirty="0" smtClean="0"/>
              <a:t>Liberales: opuestos a la participación del Estado en la economía 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s-MX" sz="1600" dirty="0" smtClean="0"/>
              <a:t>Libre comercio: redujo la producción manufacturera 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s-MX" sz="1600" dirty="0" smtClean="0"/>
              <a:t>Privatización de propiedad corporativa y propiedad pública por considerarla improductiva: destrucción de la mayor, y a veces única,  institución bancaria de la economía.  </a:t>
            </a:r>
          </a:p>
          <a:p>
            <a:pPr>
              <a:lnSpc>
                <a:spcPct val="150000"/>
              </a:lnSpc>
            </a:pPr>
            <a:r>
              <a:rPr lang="es-MX" sz="1600" dirty="0" smtClean="0"/>
              <a:t>	- haciendas de iglesias tan productivas como las privadas </a:t>
            </a:r>
          </a:p>
          <a:p>
            <a:pPr>
              <a:lnSpc>
                <a:spcPct val="150000"/>
              </a:lnSpc>
            </a:pPr>
            <a:r>
              <a:rPr lang="es-MX" sz="1600" dirty="0" smtClean="0"/>
              <a:t>	- iglesia como prestamista: diezmo y de ahí prestaba 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s-MX" sz="1600" dirty="0" smtClean="0"/>
              <a:t>Liberalización del mercado de tierra: contribuyo a la concentración de la tierra y explosión social posterior </a:t>
            </a:r>
          </a:p>
        </p:txBody>
      </p:sp>
      <p:sp>
        <p:nvSpPr>
          <p:cNvPr id="5" name="Right Arrow 4">
            <a:hlinkClick r:id="rId3" action="ppaction://hlinksldjump"/>
          </p:cNvPr>
          <p:cNvSpPr/>
          <p:nvPr/>
        </p:nvSpPr>
        <p:spPr>
          <a:xfrm rot="10800000">
            <a:off x="7500958" y="6286520"/>
            <a:ext cx="1428760" cy="500066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TextBox 5"/>
          <p:cNvSpPr txBox="1"/>
          <p:nvPr/>
        </p:nvSpPr>
        <p:spPr>
          <a:xfrm>
            <a:off x="928662" y="4357694"/>
            <a:ext cx="7215238" cy="2308324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MX" sz="1600" dirty="0" smtClean="0"/>
              <a:t>Conservadores: opuestos a modernización política y social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s-MX" sz="1600" dirty="0" smtClean="0"/>
              <a:t>Mejores acciones en cuanto a política industrial: protección industrial y primer banco de desarrollo, Banco de Avío, para financiar el desarrollo de la industria textil. 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s-MX" sz="1600" dirty="0" smtClean="0"/>
              <a:t>Pero las fuerzas políticas y sociales que los apoyaban  tendían a perpetuar la naturaleza del poder político y privilegios corporativos.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Título"/>
          <p:cNvSpPr>
            <a:spLocks noGrp="1"/>
          </p:cNvSpPr>
          <p:nvPr>
            <p:ph type="title" idx="4294967295"/>
          </p:nvPr>
        </p:nvSpPr>
        <p:spPr>
          <a:xfrm>
            <a:off x="457200" y="-24"/>
            <a:ext cx="8229600" cy="1143000"/>
          </a:xfrm>
        </p:spPr>
        <p:txBody>
          <a:bodyPr/>
          <a:lstStyle/>
          <a:p>
            <a:r>
              <a:rPr lang="es-MX" dirty="0" smtClean="0">
                <a:solidFill>
                  <a:srgbClr val="FF0000"/>
                </a:solidFill>
              </a:rPr>
              <a:t>Fuentes</a:t>
            </a:r>
            <a:endParaRPr lang="es-ES" dirty="0" smtClean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1357298"/>
            <a:ext cx="7715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s-MX" dirty="0" smtClean="0"/>
              <a:t>Hernández, C., A., (2000), México. Breve historia contemporánea, Fondo de Cultura Económica, México, 2000</a:t>
            </a:r>
          </a:p>
          <a:p>
            <a:pPr marL="342900" indent="-342900">
              <a:buAutoNum type="arabicPeriod"/>
            </a:pPr>
            <a:r>
              <a:rPr lang="es-MX" dirty="0" smtClean="0"/>
              <a:t> </a:t>
            </a:r>
            <a:r>
              <a:rPr lang="es-CL" dirty="0" smtClean="0"/>
              <a:t>Moreno-</a:t>
            </a:r>
            <a:r>
              <a:rPr lang="es-CL" dirty="0" err="1" smtClean="0"/>
              <a:t>Brid</a:t>
            </a:r>
            <a:r>
              <a:rPr lang="es-CL" dirty="0" smtClean="0"/>
              <a:t> J.C and </a:t>
            </a:r>
            <a:r>
              <a:rPr lang="es-CL" dirty="0" err="1" smtClean="0"/>
              <a:t>J.Ros</a:t>
            </a:r>
            <a:r>
              <a:rPr lang="es-CL" dirty="0" smtClean="0"/>
              <a:t>, (2007), </a:t>
            </a:r>
            <a:r>
              <a:rPr lang="en-US" dirty="0" smtClean="0"/>
              <a:t>Mexico’s Economic Development in Historical Perspective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Título"/>
          <p:cNvSpPr>
            <a:spLocks noGrp="1"/>
          </p:cNvSpPr>
          <p:nvPr>
            <p:ph type="title" idx="4294967295"/>
          </p:nvPr>
        </p:nvSpPr>
        <p:spPr>
          <a:xfrm>
            <a:off x="485804" y="214298"/>
            <a:ext cx="8229600" cy="1143000"/>
          </a:xfrm>
        </p:spPr>
        <p:txBody>
          <a:bodyPr/>
          <a:lstStyle/>
          <a:p>
            <a:r>
              <a:rPr lang="es-MX" dirty="0" smtClean="0">
                <a:solidFill>
                  <a:srgbClr val="FF0000"/>
                </a:solidFill>
              </a:rPr>
              <a:t>Características del sistema político posterior a la independencia </a:t>
            </a:r>
            <a:endParaRPr lang="es-ES" dirty="0" smtClean="0">
              <a:solidFill>
                <a:srgbClr val="FF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14348" y="1555132"/>
          <a:ext cx="7929618" cy="64058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57454"/>
                <a:gridCol w="557216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bg1"/>
                          </a:solidFill>
                        </a:rPr>
                        <a:t>Hecho</a:t>
                      </a:r>
                      <a:endParaRPr lang="es-MX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bg1"/>
                          </a:solidFill>
                        </a:rPr>
                        <a:t>Detalles </a:t>
                      </a:r>
                      <a:endParaRPr lang="es-MX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i="1" dirty="0" smtClean="0">
                          <a:solidFill>
                            <a:schemeClr val="tx1"/>
                          </a:solidFill>
                        </a:rPr>
                        <a:t>*Legislación</a:t>
                      </a:r>
                      <a:r>
                        <a:rPr lang="es-MX" sz="1600" i="1" baseline="0" dirty="0" smtClean="0">
                          <a:solidFill>
                            <a:schemeClr val="tx1"/>
                          </a:solidFill>
                        </a:rPr>
                        <a:t> electoral</a:t>
                      </a:r>
                      <a:endParaRPr lang="es-MX" sz="16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charset="0"/>
                        <a:buNone/>
                      </a:pPr>
                      <a:r>
                        <a:rPr lang="es-MX" sz="1600" i="1" baseline="0" dirty="0" smtClean="0">
                          <a:solidFill>
                            <a:srgbClr val="FF0000"/>
                          </a:solidFill>
                        </a:rPr>
                        <a:t>- voto censitario hasta 1847 cuando se alcanzaba el rango de vecino por participar en el ejercito impactando a amplios sectores sociales. Al volver la paz exigieron derechos de ciudadanía y abolición del sistema electoral indirecto o de doble turno</a:t>
                      </a:r>
                    </a:p>
                    <a:p>
                      <a:pPr>
                        <a:buFont typeface="Arial" charset="0"/>
                        <a:buNone/>
                      </a:pPr>
                      <a:r>
                        <a:rPr lang="es-MX" sz="1600" i="1" baseline="0" dirty="0" smtClean="0">
                          <a:solidFill>
                            <a:schemeClr val="tx1"/>
                          </a:solidFill>
                        </a:rPr>
                        <a:t>     - </a:t>
                      </a:r>
                      <a:r>
                        <a:rPr lang="es-MX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MX" sz="1600" b="1" i="1" baseline="0" dirty="0" smtClean="0">
                          <a:solidFill>
                            <a:srgbClr val="FF0000"/>
                          </a:solidFill>
                        </a:rPr>
                        <a:t>AQUI PUEDE INCLUIRSE LO DE QUIENES ERAN LOS QUE PODÍAN VOTAR (194)/ Y LA ELECCIÓN EN DOS ETAPAS/Pág. 201-204</a:t>
                      </a:r>
                      <a:endParaRPr lang="es-MX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charset="0"/>
                        <a:buChar char="•"/>
                      </a:pPr>
                      <a:r>
                        <a:rPr lang="es-MX" sz="1600" i="0" baseline="0" dirty="0" smtClean="0">
                          <a:solidFill>
                            <a:schemeClr val="tx1"/>
                          </a:solidFill>
                        </a:rPr>
                        <a:t>Congreso con más poder que el Presidente</a:t>
                      </a:r>
                    </a:p>
                    <a:p>
                      <a:pPr>
                        <a:buFont typeface="Arial" charset="0"/>
                        <a:buNone/>
                      </a:pPr>
                      <a:r>
                        <a:rPr lang="es-MX" sz="1600" i="0" baseline="0" dirty="0" smtClean="0">
                          <a:solidFill>
                            <a:srgbClr val="00B0F0"/>
                          </a:solidFill>
                        </a:rPr>
                        <a:t>Yo: puede ser que este poder del Congreso se derive  de lo que pasó durante la independencia, en realidad no había un poder central fuerte, el Virrey no lo era y  quién planteaba la postura de México era el congreso. Esto se pudo haber mantenido porque después de la independencia no hubo una cabeza fuerte. </a:t>
                      </a:r>
                      <a:endParaRPr lang="es-MX" sz="1600" i="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charset="0"/>
                        <a:buChar char="•"/>
                      </a:pPr>
                      <a:r>
                        <a:rPr lang="es-MX" sz="1600" i="0" dirty="0" smtClean="0">
                          <a:solidFill>
                            <a:schemeClr val="tx1"/>
                          </a:solidFill>
                        </a:rPr>
                        <a:t>Desde el primer congreso</a:t>
                      </a:r>
                      <a:r>
                        <a:rPr lang="es-MX" sz="1600" i="0" baseline="0" dirty="0" smtClean="0">
                          <a:solidFill>
                            <a:schemeClr val="tx1"/>
                          </a:solidFill>
                        </a:rPr>
                        <a:t> constituyente de 1822 se buscó que el Legislativo tuviera supremacía sobre el Ejecutivo</a:t>
                      </a:r>
                      <a:endParaRPr lang="es-MX" sz="1600" i="0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Font typeface="Arial" charset="0"/>
                        <a:buChar char="•"/>
                      </a:pPr>
                      <a:r>
                        <a:rPr lang="es-MX" sz="1600" i="0" dirty="0" smtClean="0">
                          <a:solidFill>
                            <a:schemeClr val="tx1"/>
                          </a:solidFill>
                        </a:rPr>
                        <a:t>Presencia prácticamente</a:t>
                      </a:r>
                      <a:r>
                        <a:rPr lang="es-MX" sz="1600" i="0" baseline="0" dirty="0" smtClean="0">
                          <a:solidFill>
                            <a:schemeClr val="tx1"/>
                          </a:solidFill>
                        </a:rPr>
                        <a:t> constante del cuerpo legislativo </a:t>
                      </a:r>
                      <a:endParaRPr lang="es-MX" sz="1600" i="0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Font typeface="Arial" charset="0"/>
                        <a:buChar char="•"/>
                      </a:pPr>
                      <a:r>
                        <a:rPr lang="es-MX" sz="1600" i="0" dirty="0" smtClean="0">
                          <a:solidFill>
                            <a:schemeClr val="tx1"/>
                          </a:solidFill>
                        </a:rPr>
                        <a:t>Constitución de 1824: cada estado es libre, independiente</a:t>
                      </a:r>
                      <a:r>
                        <a:rPr lang="es-MX" sz="1600" i="0" baseline="0" dirty="0" smtClean="0">
                          <a:solidFill>
                            <a:schemeClr val="tx1"/>
                          </a:solidFill>
                        </a:rPr>
                        <a:t> y soberano en lo concerniente a su gobierno interior</a:t>
                      </a:r>
                    </a:p>
                    <a:p>
                      <a:pPr>
                        <a:buFont typeface="Arial" charset="0"/>
                        <a:buChar char="•"/>
                      </a:pPr>
                      <a:r>
                        <a:rPr lang="es-MX" sz="1600" i="0" baseline="0" dirty="0" smtClean="0">
                          <a:solidFill>
                            <a:srgbClr val="00B0F0"/>
                          </a:solidFill>
                        </a:rPr>
                        <a:t>La soberanía de los municipios y la libertad en cada estado provocó que la “primera lealtad” de los gobernadores se dirigiera a sus municipios y le garantizaba independencia política y económica del gobierno federal. </a:t>
                      </a:r>
                      <a:endParaRPr lang="es-MX" sz="1600" i="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Título"/>
          <p:cNvSpPr>
            <a:spLocks noGrp="1"/>
          </p:cNvSpPr>
          <p:nvPr>
            <p:ph type="title" idx="4294967295"/>
          </p:nvPr>
        </p:nvSpPr>
        <p:spPr>
          <a:xfrm>
            <a:off x="485804" y="214298"/>
            <a:ext cx="8229600" cy="1143000"/>
          </a:xfrm>
        </p:spPr>
        <p:txBody>
          <a:bodyPr/>
          <a:lstStyle/>
          <a:p>
            <a:r>
              <a:rPr lang="es-MX" dirty="0" smtClean="0">
                <a:solidFill>
                  <a:srgbClr val="FF0000"/>
                </a:solidFill>
              </a:rPr>
              <a:t>Características del sistema político posterior a la independencia </a:t>
            </a:r>
            <a:endParaRPr lang="es-ES" dirty="0" smtClean="0">
              <a:solidFill>
                <a:srgbClr val="FF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14348" y="1957080"/>
          <a:ext cx="7929618" cy="32715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57454"/>
                <a:gridCol w="557216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600" i="0" dirty="0" smtClean="0">
                          <a:solidFill>
                            <a:schemeClr val="bg1"/>
                          </a:solidFill>
                        </a:rPr>
                        <a:t>Hecho</a:t>
                      </a:r>
                      <a:endParaRPr lang="es-MX" sz="1600" i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i="0" dirty="0" smtClean="0">
                          <a:solidFill>
                            <a:schemeClr val="bg1"/>
                          </a:solidFill>
                        </a:rPr>
                        <a:t>Detalles </a:t>
                      </a:r>
                      <a:endParaRPr lang="es-MX" sz="1600" i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i="0" dirty="0" smtClean="0">
                          <a:solidFill>
                            <a:schemeClr val="tx1"/>
                          </a:solidFill>
                        </a:rPr>
                        <a:t>Ejercito</a:t>
                      </a:r>
                      <a:endParaRPr lang="es-MX" sz="16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charset="0"/>
                        <a:buChar char="•"/>
                      </a:pPr>
                      <a:r>
                        <a:rPr lang="es-MX" sz="1600" i="0" dirty="0" smtClean="0">
                          <a:solidFill>
                            <a:schemeClr val="tx1"/>
                          </a:solidFill>
                        </a:rPr>
                        <a:t>Única</a:t>
                      </a:r>
                      <a:r>
                        <a:rPr lang="es-MX" sz="1600" i="0" baseline="0" dirty="0" smtClean="0">
                          <a:solidFill>
                            <a:schemeClr val="tx1"/>
                          </a:solidFill>
                        </a:rPr>
                        <a:t> institución nacional después de la Iglesia </a:t>
                      </a:r>
                    </a:p>
                    <a:p>
                      <a:pPr>
                        <a:buFont typeface="Arial" charset="0"/>
                        <a:buChar char="•"/>
                      </a:pPr>
                      <a:r>
                        <a:rPr lang="es-MX" sz="1600" i="0" baseline="0" dirty="0" smtClean="0">
                          <a:solidFill>
                            <a:schemeClr val="tx1"/>
                          </a:solidFill>
                        </a:rPr>
                        <a:t>Funciones: militares, de orden público, de defensa de la soberanía de invasiones externas, garantes de la unidad nacional.</a:t>
                      </a:r>
                    </a:p>
                    <a:p>
                      <a:pPr>
                        <a:buFont typeface="Arial" charset="0"/>
                        <a:buChar char="•"/>
                      </a:pPr>
                      <a:r>
                        <a:rPr lang="es-MX" sz="1600" i="0" baseline="0" dirty="0" smtClean="0">
                          <a:solidFill>
                            <a:schemeClr val="tx1"/>
                          </a:solidFill>
                        </a:rPr>
                        <a:t>Contaba con comandancias y guarniciones en todo el territorio , que se reunían ante una sublevación constituyendo un ejército de operaciones. </a:t>
                      </a:r>
                    </a:p>
                    <a:p>
                      <a:pPr>
                        <a:buFont typeface="Arial" charset="0"/>
                        <a:buChar char="•"/>
                      </a:pPr>
                      <a:r>
                        <a:rPr lang="es-MX" sz="1600" i="0" baseline="0" dirty="0" smtClean="0">
                          <a:solidFill>
                            <a:schemeClr val="tx1"/>
                          </a:solidFill>
                        </a:rPr>
                        <a:t>Ante un gran levantamiento se reconcentraban los mando y tropa en un cuerpo de operaciones, reunía temporalmente la oficialidad, lo que provocó la formación de alianzas y facciones político-militares. </a:t>
                      </a:r>
                      <a:endParaRPr lang="es-MX" sz="16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i="0" dirty="0" smtClean="0">
                          <a:solidFill>
                            <a:schemeClr val="tx1"/>
                          </a:solidFill>
                        </a:rPr>
                        <a:t>Voto censitario </a:t>
                      </a:r>
                      <a:endParaRPr lang="es-MX" sz="16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charset="0"/>
                        <a:buChar char="•"/>
                      </a:pPr>
                      <a:endParaRPr lang="es-MX" sz="16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MX" smtClean="0">
                <a:solidFill>
                  <a:srgbClr val="FF0000"/>
                </a:solidFill>
              </a:rPr>
              <a:t>Inicios del rezago de México  </a:t>
            </a:r>
            <a:endParaRPr lang="es-ES" smtClean="0">
              <a:solidFill>
                <a:srgbClr val="FF0000"/>
              </a:solidFill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928662" y="1608786"/>
          <a:ext cx="7358114" cy="34798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679057"/>
                <a:gridCol w="36790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México</a:t>
                      </a:r>
                    </a:p>
                    <a:p>
                      <a:pPr algn="ctr"/>
                      <a:r>
                        <a:rPr lang="es-MX" b="1" dirty="0" smtClean="0"/>
                        <a:t>al fin de la colonia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México</a:t>
                      </a:r>
                    </a:p>
                    <a:p>
                      <a:pPr algn="ctr"/>
                      <a:r>
                        <a:rPr lang="es-MX" b="1" dirty="0" smtClean="0"/>
                        <a:t>alrededor de 1870</a:t>
                      </a:r>
                      <a:endParaRPr lang="es-E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PIB per-</a:t>
                      </a:r>
                      <a:r>
                        <a:rPr lang="es-MX" dirty="0" err="1" smtClean="0"/>
                        <a:t>capita</a:t>
                      </a:r>
                      <a:r>
                        <a:rPr lang="es-MX" dirty="0" smtClean="0"/>
                        <a:t>  60%</a:t>
                      </a:r>
                      <a:r>
                        <a:rPr lang="es-MX" baseline="0" dirty="0" smtClean="0"/>
                        <a:t> del de EU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28%</a:t>
                      </a:r>
                      <a:r>
                        <a:rPr lang="es-MX" baseline="0" dirty="0" smtClean="0"/>
                        <a:t> del PIB de EU</a:t>
                      </a:r>
                    </a:p>
                    <a:p>
                      <a:r>
                        <a:rPr lang="es-MX" baseline="0" dirty="0" smtClean="0"/>
                        <a:t>Contracción promedio anual de 0.7%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En</a:t>
                      </a:r>
                      <a:r>
                        <a:rPr lang="es-MX" baseline="0" dirty="0" smtClean="0"/>
                        <a:t> 1820: </a:t>
                      </a:r>
                      <a:endParaRPr lang="es-MX" dirty="0" smtClean="0"/>
                    </a:p>
                    <a:p>
                      <a:r>
                        <a:rPr lang="es-MX" dirty="0" smtClean="0"/>
                        <a:t>PIB 14% superior al PIB</a:t>
                      </a:r>
                      <a:r>
                        <a:rPr lang="es-MX" baseline="0" dirty="0" smtClean="0"/>
                        <a:t> promedio mundial</a:t>
                      </a:r>
                    </a:p>
                    <a:p>
                      <a:r>
                        <a:rPr lang="es-MX" baseline="0" dirty="0" smtClean="0"/>
                        <a:t>Chile: 9% debajo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En 1870: </a:t>
                      </a:r>
                    </a:p>
                    <a:p>
                      <a:r>
                        <a:rPr lang="es-MX" dirty="0" smtClean="0"/>
                        <a:t>23%</a:t>
                      </a:r>
                      <a:r>
                        <a:rPr lang="es-MX" baseline="0" dirty="0" smtClean="0"/>
                        <a:t> debajo del PIB promedio mundial</a:t>
                      </a:r>
                    </a:p>
                    <a:p>
                      <a:r>
                        <a:rPr lang="es-MX" baseline="0" dirty="0" smtClean="0"/>
                        <a:t>Chile: 49% por encima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Exportaciones similares</a:t>
                      </a:r>
                      <a:r>
                        <a:rPr lang="es-MX" baseline="0" dirty="0" smtClean="0"/>
                        <a:t> a las de EU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No sé recupera el nivel</a:t>
                      </a:r>
                      <a:r>
                        <a:rPr lang="es-MX" baseline="0" dirty="0" smtClean="0"/>
                        <a:t> de las exportaciones de 1810 hasta 1880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Pocos</a:t>
                      </a:r>
                      <a:r>
                        <a:rPr lang="es-MX" baseline="0" dirty="0" smtClean="0"/>
                        <a:t> cambios estructurales en la economía durante el período</a:t>
                      </a:r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 Box 58"/>
          <p:cNvSpPr txBox="1">
            <a:spLocks noChangeArrowheads="1"/>
          </p:cNvSpPr>
          <p:nvPr/>
        </p:nvSpPr>
        <p:spPr bwMode="auto">
          <a:xfrm>
            <a:off x="957275" y="5557854"/>
            <a:ext cx="54006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 sz="900" dirty="0"/>
              <a:t>Moreno-</a:t>
            </a:r>
            <a:r>
              <a:rPr lang="es-CL" sz="900" dirty="0" err="1"/>
              <a:t>Brid</a:t>
            </a:r>
            <a:r>
              <a:rPr lang="es-CL" sz="900" dirty="0"/>
              <a:t> J.C and </a:t>
            </a:r>
            <a:r>
              <a:rPr lang="es-CL" sz="900" dirty="0" err="1"/>
              <a:t>J.Ros</a:t>
            </a:r>
            <a:r>
              <a:rPr lang="es-CL" sz="900" dirty="0"/>
              <a:t>, 2007</a:t>
            </a:r>
            <a:endParaRPr lang="es-ES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Título"/>
          <p:cNvSpPr>
            <a:spLocks noGrp="1"/>
          </p:cNvSpPr>
          <p:nvPr>
            <p:ph type="title" idx="4294967295"/>
          </p:nvPr>
        </p:nvSpPr>
        <p:spPr>
          <a:xfrm>
            <a:off x="457200" y="71414"/>
            <a:ext cx="8229600" cy="1143000"/>
          </a:xfrm>
        </p:spPr>
        <p:txBody>
          <a:bodyPr/>
          <a:lstStyle/>
          <a:p>
            <a:r>
              <a:rPr lang="es-MX" sz="3200" dirty="0" smtClean="0">
                <a:solidFill>
                  <a:srgbClr val="FF0000"/>
                </a:solidFill>
              </a:rPr>
              <a:t>Cronograma de la inestabilidad del México Independiente  </a:t>
            </a:r>
            <a:endParaRPr lang="es-ES" sz="3200" dirty="0" smtClean="0">
              <a:solidFill>
                <a:srgbClr val="FF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14348" y="3143248"/>
          <a:ext cx="7929618" cy="372364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2357454"/>
                <a:gridCol w="557216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Fecha</a:t>
                      </a:r>
                      <a:endParaRPr lang="es-MX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Hecho y</a:t>
                      </a:r>
                      <a:r>
                        <a:rPr lang="es-MX" sz="1600" baseline="0" dirty="0" smtClean="0"/>
                        <a:t> d</a:t>
                      </a:r>
                      <a:r>
                        <a:rPr lang="es-MX" sz="1600" dirty="0" smtClean="0"/>
                        <a:t>etalles </a:t>
                      </a:r>
                      <a:endParaRPr lang="es-MX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1822-1823</a:t>
                      </a:r>
                      <a:endParaRPr lang="es-MX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Primer</a:t>
                      </a:r>
                      <a:r>
                        <a:rPr lang="es-MX" sz="1600" baseline="0" dirty="0" smtClean="0"/>
                        <a:t> Imperio Mexicano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MX" sz="1600" baseline="0" dirty="0" smtClean="0"/>
                        <a:t>Agustín de Iturbide, Emperador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MX" sz="1600" baseline="0" dirty="0" smtClean="0"/>
                        <a:t>Gobierno conservador que buscaba un modelo unitario y centralizado. Bloqueado por la fuerza del Congreso y su representación estatal. </a:t>
                      </a:r>
                      <a:endParaRPr lang="es-MX" sz="1600" b="1" baseline="0" dirty="0" smtClean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Constitución de 1824-1828</a:t>
                      </a:r>
                      <a:endParaRPr lang="es-MX" sz="16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charset="0"/>
                        <a:buNone/>
                      </a:pPr>
                      <a:r>
                        <a:rPr lang="es-MX" sz="1600" dirty="0" smtClean="0"/>
                        <a:t>Gobierno liberal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MX" sz="1600" dirty="0" smtClean="0"/>
                        <a:t>Estados Unidos</a:t>
                      </a:r>
                      <a:r>
                        <a:rPr lang="es-MX" sz="1600" baseline="0" dirty="0" smtClean="0"/>
                        <a:t> Mexicanos, gobierno Republicano y Federal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MX" sz="1600" baseline="0" dirty="0" smtClean="0"/>
                        <a:t>Primer presidente de México: Guadalupe Victoria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MX" sz="1600" baseline="0" dirty="0" smtClean="0"/>
                        <a:t>República Federal que parecía más una Confederación : estados independientes, libres y soberanos que le dejaba a la federación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MX" sz="1600" baseline="0" dirty="0" smtClean="0"/>
                        <a:t>Congresos estatales elegían al presidente y las mayores atribuciones eran del Congreso: económicas, presupuestarias, infraestructura y educación</a:t>
                      </a:r>
                      <a:endParaRPr lang="es-MX" sz="1600" i="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00034" y="928670"/>
            <a:ext cx="82868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Como resumen: </a:t>
            </a:r>
          </a:p>
          <a:p>
            <a:pPr marL="342900" indent="-342900">
              <a:buAutoNum type="arabicPeriod"/>
            </a:pPr>
            <a:r>
              <a:rPr lang="es-MX" sz="1600" dirty="0" smtClean="0"/>
              <a:t>Entre 1821-1867 56 administraciones (en E.U 13 administraciones)</a:t>
            </a:r>
          </a:p>
          <a:p>
            <a:pPr marL="342900" indent="-342900">
              <a:buAutoNum type="arabicPeriod"/>
            </a:pPr>
            <a:r>
              <a:rPr lang="es-MX" sz="1600" dirty="0" smtClean="0"/>
              <a:t>Duración promedio de cargos: Presidente 15 meses, ministros de Guerra y Justicia 7 meses, ministros de Finanzas y Relaciones Exteriores 5 meses. </a:t>
            </a:r>
          </a:p>
          <a:p>
            <a:pPr marL="342900" indent="-342900">
              <a:buAutoNum type="arabicPeriod"/>
            </a:pPr>
            <a:r>
              <a:rPr lang="es-MX" sz="1600" dirty="0" smtClean="0"/>
              <a:t>Luchas  entre diferentes grupos: </a:t>
            </a:r>
          </a:p>
          <a:p>
            <a:pPr marL="342900" indent="-342900"/>
            <a:r>
              <a:rPr lang="es-MX" sz="1600" dirty="0" smtClean="0"/>
              <a:t>				federalistas vs centralistas</a:t>
            </a:r>
          </a:p>
          <a:p>
            <a:pPr marL="342900" indent="-342900"/>
            <a:r>
              <a:rPr lang="es-MX" sz="1600" dirty="0" smtClean="0"/>
              <a:t>				liberales vs conservadores</a:t>
            </a:r>
          </a:p>
          <a:p>
            <a:pPr marL="342900" indent="-342900"/>
            <a:r>
              <a:rPr lang="es-MX" sz="1600" dirty="0" smtClean="0"/>
              <a:t>				republicanos vs monárquicos </a:t>
            </a:r>
          </a:p>
          <a:p>
            <a:pPr marL="342900" indent="-342900"/>
            <a:r>
              <a:rPr lang="es-MX" sz="1600" dirty="0" smtClean="0"/>
              <a:t>				….. y combinaciones de estos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Título"/>
          <p:cNvSpPr>
            <a:spLocks noGrp="1"/>
          </p:cNvSpPr>
          <p:nvPr>
            <p:ph type="title" idx="4294967295"/>
          </p:nvPr>
        </p:nvSpPr>
        <p:spPr>
          <a:xfrm>
            <a:off x="457200" y="-71462"/>
            <a:ext cx="8229600" cy="785818"/>
          </a:xfrm>
        </p:spPr>
        <p:txBody>
          <a:bodyPr/>
          <a:lstStyle/>
          <a:p>
            <a:r>
              <a:rPr lang="es-MX" sz="2000" dirty="0" smtClean="0">
                <a:solidFill>
                  <a:srgbClr val="FF0000"/>
                </a:solidFill>
              </a:rPr>
              <a:t>Cronograma de la inestabilidad del México Independiente …1</a:t>
            </a:r>
            <a:endParaRPr lang="es-ES" sz="2000" dirty="0" smtClean="0">
              <a:solidFill>
                <a:srgbClr val="FF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57158" y="571480"/>
          <a:ext cx="8429684" cy="62534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506122"/>
                <a:gridCol w="592356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Fecha</a:t>
                      </a:r>
                      <a:endParaRPr lang="es-MX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Hecho y</a:t>
                      </a:r>
                      <a:r>
                        <a:rPr lang="es-MX" sz="1400" baseline="0" dirty="0" smtClean="0"/>
                        <a:t> d</a:t>
                      </a:r>
                      <a:r>
                        <a:rPr lang="es-MX" sz="1400" dirty="0" smtClean="0"/>
                        <a:t>etalles </a:t>
                      </a:r>
                      <a:endParaRPr lang="es-MX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272102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1828-1834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Elecciones,</a:t>
                      </a:r>
                      <a:r>
                        <a:rPr lang="es-MX" sz="1400" baseline="0" dirty="0" smtClean="0"/>
                        <a:t> inestabilidad, 3 gobiernos diferentes. 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95996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1836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Constitución</a:t>
                      </a:r>
                      <a:r>
                        <a:rPr lang="es-MX" sz="1400" baseline="0" dirty="0" smtClean="0"/>
                        <a:t> de 1836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aseline="0" dirty="0" smtClean="0"/>
                        <a:t>-Paso del federalismo al centralismo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MX" sz="1400" baseline="0" dirty="0" smtClean="0"/>
                        <a:t>Buscaba darle unidad a la República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MX" sz="1400" baseline="0" dirty="0" smtClean="0"/>
                        <a:t>Reforzaba el poder del Congreso</a:t>
                      </a:r>
                    </a:p>
                  </a:txBody>
                  <a:tcPr/>
                </a:tc>
              </a:tr>
              <a:tr h="236868">
                <a:tc>
                  <a:txBody>
                    <a:bodyPr/>
                    <a:lstStyle/>
                    <a:p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1828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baseline="0" dirty="0" smtClean="0"/>
                        <a:t>- España intenta una reconquista </a:t>
                      </a:r>
                    </a:p>
                  </a:txBody>
                  <a:tcPr/>
                </a:tc>
              </a:tr>
              <a:tr h="2146646">
                <a:tc>
                  <a:txBody>
                    <a:bodyPr/>
                    <a:lstStyle/>
                    <a:p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1836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s-MX" sz="1400" baseline="0" dirty="0" smtClean="0"/>
                        <a:t>Estado de Texas se declara república independiente (marzo)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MX" sz="1400" baseline="0" dirty="0" smtClean="0"/>
                        <a:t>Signo de debilidad del vínculo entre gobierno central y estados : 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es-MX" sz="1400" baseline="0" dirty="0" smtClean="0"/>
                        <a:t>      * La Corona permitió la colonización de Texas</a:t>
                      </a:r>
                    </a:p>
                    <a:p>
                      <a:pPr marL="365125" indent="-365125">
                        <a:buFontTx/>
                        <a:buNone/>
                        <a:tabLst>
                          <a:tab pos="365125" algn="l"/>
                        </a:tabLst>
                      </a:pPr>
                      <a:r>
                        <a:rPr lang="es-MX" sz="1400" baseline="0" dirty="0" smtClean="0"/>
                        <a:t>      * República Mexicana otorgo nuevas concesiones para colonizar        territorio despoblado</a:t>
                      </a:r>
                    </a:p>
                    <a:p>
                      <a:pPr marL="365125" indent="-365125">
                        <a:buFontTx/>
                        <a:buNone/>
                        <a:tabLst>
                          <a:tab pos="365125" algn="l"/>
                        </a:tabLst>
                      </a:pPr>
                      <a:r>
                        <a:rPr lang="es-MX" sz="1400" baseline="0" dirty="0" smtClean="0"/>
                        <a:t>      * El 7% de la población de Texas era de tradición hispana. El resto no hablaba español ni era católico. Practicaban a esclavitud </a:t>
                      </a:r>
                    </a:p>
                    <a:p>
                      <a:pPr marL="365125" indent="-365125">
                        <a:buFontTx/>
                        <a:buNone/>
                        <a:tabLst>
                          <a:tab pos="365125" algn="l"/>
                        </a:tabLst>
                      </a:pPr>
                      <a:r>
                        <a:rPr lang="es-MX" sz="1400" baseline="0" dirty="0" smtClean="0"/>
                        <a:t>      * Julio solicitaron su unión a los Estados Unidos </a:t>
                      </a:r>
                    </a:p>
                    <a:p>
                      <a:pPr marL="365125" indent="-365125">
                        <a:buFontTx/>
                        <a:buNone/>
                        <a:tabLst>
                          <a:tab pos="365125" algn="l"/>
                        </a:tabLst>
                      </a:pPr>
                      <a:r>
                        <a:rPr lang="es-MX" sz="1400" baseline="0" dirty="0" smtClean="0"/>
                        <a:t>      * Al inicio Estados Unidos no aceptó porque alteraría sus equilibrios de poder (Norte vs Sur)</a:t>
                      </a:r>
                    </a:p>
                  </a:txBody>
                  <a:tcPr/>
                </a:tc>
              </a:tr>
              <a:tr h="278796">
                <a:tc>
                  <a:txBody>
                    <a:bodyPr/>
                    <a:lstStyle/>
                    <a:p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1838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baseline="0" dirty="0" smtClean="0"/>
                        <a:t>Francia ocupa el puerto de Veracruz exigiendo pago a ciudadanos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1846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MX" sz="1400" baseline="0" dirty="0" smtClean="0"/>
                        <a:t>Estados Unidos primero quiso comprar: California, Arizona y Nuevo México, Utah, Nevada y parte de Colorado y </a:t>
                      </a:r>
                      <a:r>
                        <a:rPr lang="es-MX" sz="1400" baseline="0" dirty="0" err="1" smtClean="0"/>
                        <a:t>Wayoming</a:t>
                      </a:r>
                      <a:r>
                        <a:rPr lang="es-MX" sz="1400" baseline="0" dirty="0" smtClean="0"/>
                        <a:t>. México se negó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MX" sz="1400" baseline="0" dirty="0" smtClean="0"/>
                        <a:t>Estados Unidos declaró la guerra en enero de 1846. Invasión de México entre marzo de 1846 y septiembre de 1847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MX" sz="1400" baseline="0" dirty="0" smtClean="0"/>
                        <a:t>Sólo 7 gobernadores autorizaron que las </a:t>
                      </a:r>
                      <a:r>
                        <a:rPr lang="es-MX" sz="1400" b="0" baseline="0" dirty="0" smtClean="0">
                          <a:solidFill>
                            <a:schemeClr val="tx1"/>
                          </a:solidFill>
                        </a:rPr>
                        <a:t>Guardias Nacionales</a:t>
                      </a:r>
                      <a:r>
                        <a:rPr lang="es-MX" sz="1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s-MX" sz="1400" baseline="0" dirty="0" smtClean="0"/>
                        <a:t>se integrarán a defender el territorio nacional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MX" sz="1400" baseline="0" dirty="0" smtClean="0"/>
                        <a:t>1848 se firma el acuerdo de paz, México perdió la mitad del territorio por 15 millones de dólares. 15 años después inicia la fiebre del oro en California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Título"/>
          <p:cNvSpPr>
            <a:spLocks noGrp="1"/>
          </p:cNvSpPr>
          <p:nvPr>
            <p:ph type="title" idx="4294967295"/>
          </p:nvPr>
        </p:nvSpPr>
        <p:spPr>
          <a:xfrm>
            <a:off x="457200" y="71422"/>
            <a:ext cx="8229600" cy="1143000"/>
          </a:xfrm>
        </p:spPr>
        <p:txBody>
          <a:bodyPr/>
          <a:lstStyle/>
          <a:p>
            <a:r>
              <a:rPr lang="es-MX" sz="2800" b="1" dirty="0" smtClean="0">
                <a:solidFill>
                  <a:srgbClr val="FF0000"/>
                </a:solidFill>
              </a:rPr>
              <a:t>Cronograma de la inestabilidad del México Independiente…2  </a:t>
            </a:r>
            <a:endParaRPr lang="es-ES" sz="2800" b="1" dirty="0" smtClean="0">
              <a:solidFill>
                <a:srgbClr val="FF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57158" y="1180802"/>
          <a:ext cx="8429684" cy="47904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506122"/>
                <a:gridCol w="592356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Fecha</a:t>
                      </a:r>
                      <a:endParaRPr lang="es-MX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Hecho y</a:t>
                      </a:r>
                      <a:r>
                        <a:rPr lang="es-MX" sz="1600" baseline="0" dirty="0" smtClean="0"/>
                        <a:t> d</a:t>
                      </a:r>
                      <a:r>
                        <a:rPr lang="es-MX" sz="1600" dirty="0" smtClean="0"/>
                        <a:t>etalles </a:t>
                      </a:r>
                      <a:endParaRPr lang="es-MX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1833-1855</a:t>
                      </a:r>
                      <a:endParaRPr lang="es-MX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Antonio López de Anta Anna</a:t>
                      </a:r>
                      <a:r>
                        <a:rPr lang="es-MX" sz="1600" baseline="0" dirty="0" smtClean="0"/>
                        <a:t> </a:t>
                      </a:r>
                    </a:p>
                    <a:p>
                      <a:r>
                        <a:rPr lang="es-MX" sz="1600" baseline="0" dirty="0" smtClean="0"/>
                        <a:t>11 veces presidente </a:t>
                      </a:r>
                    </a:p>
                    <a:p>
                      <a:r>
                        <a:rPr lang="es-MX" sz="1600" baseline="0" dirty="0" smtClean="0"/>
                        <a:t>Federalista hasta 1834</a:t>
                      </a:r>
                    </a:p>
                    <a:p>
                      <a:r>
                        <a:rPr lang="es-MX" sz="1600" baseline="0" dirty="0" smtClean="0"/>
                        <a:t>No se quedaba mucho tiempo en el gobierno: era un caudillo que intervenía para encontrar y garantizar un nuevo acuerdo que restaurara la funcionalidad del gobierno (centralista o federalista) </a:t>
                      </a:r>
                      <a:endParaRPr lang="es-MX" sz="1600" b="1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es-MX" sz="1600" b="0" baseline="0" dirty="0" smtClean="0">
                          <a:solidFill>
                            <a:schemeClr val="tx1"/>
                          </a:solidFill>
                        </a:rPr>
                        <a:t>1853-1855 Período dictatorial de Santa Anna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 smtClean="0">
                          <a:solidFill>
                            <a:schemeClr val="tx1"/>
                          </a:solidFill>
                        </a:rPr>
                        <a:t>1855-1856</a:t>
                      </a:r>
                      <a:endParaRPr lang="es-MX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MX" sz="1600" baseline="0" dirty="0" smtClean="0"/>
                        <a:t>Repudio a la dictadura en parte porque anulaba los derechos políticos adquiridos al participar en la guerra contra EU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MX" sz="1600" baseline="0" dirty="0" smtClean="0"/>
                        <a:t>La perdida del territorio hacia evidente la debilidad del gobierno central y la necesidad de fortalecer a la federación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MX" sz="1600" baseline="0" dirty="0" smtClean="0"/>
                        <a:t>Dos opciones: república federal-liberal o monarquía constitucional con fuertes poderes centrales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MX" sz="1600" baseline="0" dirty="0" smtClean="0"/>
                        <a:t>Vencieron los federalistas liberales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 smtClean="0">
                          <a:solidFill>
                            <a:schemeClr val="tx1"/>
                          </a:solidFill>
                        </a:rPr>
                        <a:t>1857</a:t>
                      </a:r>
                      <a:endParaRPr lang="es-MX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es-MX" sz="1600" baseline="0" dirty="0" smtClean="0"/>
                        <a:t>Constitución de 1857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MX" sz="1600" baseline="0" dirty="0" smtClean="0"/>
                        <a:t>República federal y liberal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MX" sz="1600" baseline="0" dirty="0" smtClean="0"/>
                        <a:t>Abolición de fuero eclesiástico: intervención de bienes eclesiásticos 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Título"/>
          <p:cNvSpPr>
            <a:spLocks noGrp="1"/>
          </p:cNvSpPr>
          <p:nvPr>
            <p:ph type="title" idx="4294967295"/>
          </p:nvPr>
        </p:nvSpPr>
        <p:spPr>
          <a:xfrm>
            <a:off x="457200" y="-24"/>
            <a:ext cx="8229600" cy="1143000"/>
          </a:xfrm>
        </p:spPr>
        <p:txBody>
          <a:bodyPr/>
          <a:lstStyle/>
          <a:p>
            <a:r>
              <a:rPr lang="es-MX" sz="3600" dirty="0" smtClean="0">
                <a:solidFill>
                  <a:srgbClr val="FF0000"/>
                </a:solidFill>
              </a:rPr>
              <a:t>Cronograma de la inestabilidad del México Independiente…3  </a:t>
            </a:r>
            <a:endParaRPr lang="es-ES" sz="3600" dirty="0" smtClean="0">
              <a:solidFill>
                <a:srgbClr val="FF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57158" y="1210328"/>
          <a:ext cx="8429684" cy="47904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506122"/>
                <a:gridCol w="592356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Fecha</a:t>
                      </a:r>
                      <a:endParaRPr lang="es-MX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Hecho y</a:t>
                      </a:r>
                      <a:r>
                        <a:rPr lang="es-MX" sz="1600" baseline="0" dirty="0" smtClean="0"/>
                        <a:t> d</a:t>
                      </a:r>
                      <a:r>
                        <a:rPr lang="es-MX" sz="1600" dirty="0" smtClean="0"/>
                        <a:t>etalles </a:t>
                      </a:r>
                      <a:endParaRPr lang="es-MX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 smtClean="0">
                          <a:solidFill>
                            <a:schemeClr val="tx1"/>
                          </a:solidFill>
                        </a:rPr>
                        <a:t>1857-1861</a:t>
                      </a:r>
                      <a:endParaRPr lang="es-MX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MX" sz="1600" baseline="0" dirty="0" smtClean="0"/>
                        <a:t>Guerra Civil  “Guerra de Reforma”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MX" sz="1600" baseline="0" dirty="0" smtClean="0"/>
                        <a:t>Gobierno liberal liderado por Benito Juárez que representaba: austeridad republicana, fidelidad a principios liberales y capacidad política y administrativa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 smtClean="0">
                          <a:solidFill>
                            <a:schemeClr val="tx1"/>
                          </a:solidFill>
                        </a:rPr>
                        <a:t>1859</a:t>
                      </a:r>
                      <a:endParaRPr lang="es-MX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MX" sz="1600" dirty="0" smtClean="0">
                          <a:solidFill>
                            <a:schemeClr val="tx1"/>
                          </a:solidFill>
                        </a:rPr>
                        <a:t>Estados Unidos reconoce el gobierno de Juárez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MX" sz="1600" dirty="0" smtClean="0">
                          <a:solidFill>
                            <a:schemeClr val="tx1"/>
                          </a:solidFill>
                        </a:rPr>
                        <a:t>Se inicia la ejecución</a:t>
                      </a:r>
                      <a:r>
                        <a:rPr lang="es-MX" sz="1600" baseline="0" dirty="0" smtClean="0">
                          <a:solidFill>
                            <a:schemeClr val="tx1"/>
                          </a:solidFill>
                        </a:rPr>
                        <a:t> de las leyes de reforma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MX" sz="1600" baseline="0" dirty="0" smtClean="0">
                          <a:solidFill>
                            <a:schemeClr val="tx1"/>
                          </a:solidFill>
                        </a:rPr>
                        <a:t>Estado laico: separación Iglesia-Estado; libertad religiosa; nacionalización de los bienes eclesiásticos; secularización de hospitales casas de beneficencia, hospitales y cementerios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MX" sz="1600" baseline="0" dirty="0" smtClean="0">
                          <a:solidFill>
                            <a:schemeClr val="tx1"/>
                          </a:solidFill>
                        </a:rPr>
                        <a:t>Creación del Registro Civil: se le quito a la iglesia el registro y control de la población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 smtClean="0">
                          <a:solidFill>
                            <a:schemeClr val="tx1"/>
                          </a:solidFill>
                        </a:rPr>
                        <a:t>1861</a:t>
                      </a:r>
                      <a:endParaRPr lang="es-MX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MX" sz="1600" baseline="0" dirty="0" smtClean="0"/>
                        <a:t>Alianza entre conservadores y países europeos (Gran Bretaña, Francia, España, apoyados por el Vaticano)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MX" sz="1600" baseline="0" dirty="0" smtClean="0"/>
                        <a:t> Pretexto el reclamando el pago de créditos suspendidos por el gobierno liberal se acordó una intervención militar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MX" sz="1600" baseline="0" dirty="0" smtClean="0"/>
                        <a:t>Cobrar los créditos y establecer un protectorado francés que pusiera un freno al expansionismo de Estados Unidos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Título"/>
          <p:cNvSpPr>
            <a:spLocks noGrp="1"/>
          </p:cNvSpPr>
          <p:nvPr>
            <p:ph type="title" idx="4294967295"/>
          </p:nvPr>
        </p:nvSpPr>
        <p:spPr>
          <a:xfrm>
            <a:off x="457200" y="-24"/>
            <a:ext cx="8229600" cy="1143000"/>
          </a:xfrm>
        </p:spPr>
        <p:txBody>
          <a:bodyPr/>
          <a:lstStyle/>
          <a:p>
            <a:r>
              <a:rPr lang="es-MX" sz="3600" dirty="0" smtClean="0">
                <a:solidFill>
                  <a:srgbClr val="FF0000"/>
                </a:solidFill>
              </a:rPr>
              <a:t>Cronograma de la inestabilidad del México Independiente…4  </a:t>
            </a:r>
            <a:endParaRPr lang="es-ES" sz="3600" dirty="0" smtClean="0">
              <a:solidFill>
                <a:srgbClr val="FF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57158" y="2105990"/>
          <a:ext cx="8429684" cy="34798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506122"/>
                <a:gridCol w="592356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Fecha</a:t>
                      </a:r>
                      <a:endParaRPr lang="es-MX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Hecho y</a:t>
                      </a:r>
                      <a:r>
                        <a:rPr lang="es-MX" sz="1600" baseline="0" dirty="0" smtClean="0"/>
                        <a:t> d</a:t>
                      </a:r>
                      <a:r>
                        <a:rPr lang="es-MX" sz="1600" dirty="0" smtClean="0"/>
                        <a:t>etalles </a:t>
                      </a:r>
                      <a:endParaRPr lang="es-MX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 smtClean="0">
                          <a:solidFill>
                            <a:schemeClr val="tx1"/>
                          </a:solidFill>
                        </a:rPr>
                        <a:t>1862-1867</a:t>
                      </a:r>
                      <a:endParaRPr lang="es-MX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baseline="0" dirty="0" smtClean="0"/>
                        <a:t>Invasión Francesa </a:t>
                      </a:r>
                    </a:p>
                    <a:p>
                      <a:r>
                        <a:rPr lang="es-MX" sz="1600" baseline="0" dirty="0" smtClean="0"/>
                        <a:t>Segundo Imperio: Maximiliano de Habsburgo Emperador</a:t>
                      </a:r>
                    </a:p>
                    <a:p>
                      <a:r>
                        <a:rPr lang="es-MX" sz="1600" baseline="0" dirty="0" smtClean="0"/>
                        <a:t>Gran Bretaña deja la alianza</a:t>
                      </a:r>
                    </a:p>
                    <a:p>
                      <a:r>
                        <a:rPr lang="es-MX" sz="1600" baseline="0" dirty="0" smtClean="0"/>
                        <a:t>Presidencia itinerante de Benito Juárez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 smtClean="0">
                          <a:solidFill>
                            <a:schemeClr val="tx1"/>
                          </a:solidFill>
                        </a:rPr>
                        <a:t>1867</a:t>
                      </a:r>
                      <a:endParaRPr lang="es-MX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MX" sz="1600" baseline="0" dirty="0" smtClean="0"/>
                        <a:t>Resistencia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MX" sz="1600" baseline="0" dirty="0" smtClean="0"/>
                        <a:t>Guerrilla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MX" sz="1600" baseline="0" dirty="0" smtClean="0"/>
                        <a:t>Apoyo de Estados Unidos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MX" sz="1600" baseline="0" dirty="0" smtClean="0"/>
                        <a:t>Perdida de apoyo internacional y de los conservadores al Gobierno de Maximiliano ya que no fue tan conservador como se quería: monarquía constitucional con gobierno liberal moderado y tolerante en materia religiosa.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MX" sz="1600" baseline="0" dirty="0" smtClean="0"/>
                        <a:t>Retorna Benito Juárez a la Ciudad de México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Título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2071678"/>
          </a:xfrm>
        </p:spPr>
        <p:txBody>
          <a:bodyPr/>
          <a:lstStyle/>
          <a:p>
            <a:r>
              <a:rPr lang="es-MX" dirty="0" smtClean="0">
                <a:solidFill>
                  <a:srgbClr val="FF0000"/>
                </a:solidFill>
              </a:rPr>
              <a:t>Problemas de la economía…Impacto inicial de la independencia </a:t>
            </a:r>
            <a:endParaRPr lang="es-ES" dirty="0" smtClean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2068289"/>
            <a:ext cx="807249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La independencia eliminó: </a:t>
            </a:r>
          </a:p>
          <a:p>
            <a:endParaRPr lang="es-MX" dirty="0" smtClean="0"/>
          </a:p>
          <a:p>
            <a:pPr>
              <a:buFont typeface="Arial" charset="0"/>
              <a:buChar char="•"/>
            </a:pPr>
            <a:r>
              <a:rPr lang="es-MX" dirty="0" smtClean="0"/>
              <a:t>la carga fiscal colonial sobre la extracción de minerales y plata (4.2% del total del producto de 1800)</a:t>
            </a:r>
          </a:p>
          <a:p>
            <a:pPr>
              <a:buFont typeface="Arial" charset="0"/>
              <a:buChar char="•"/>
            </a:pPr>
            <a:r>
              <a:rPr lang="es-MX" dirty="0" smtClean="0"/>
              <a:t>el monopolio comercial, aunque se había reducido en los últimos años de la colonia fue del 3% del producto durante las dos últimas décadas del período colonial</a:t>
            </a:r>
          </a:p>
          <a:p>
            <a:pPr>
              <a:buFont typeface="Arial" charset="0"/>
              <a:buChar char="•"/>
            </a:pPr>
            <a:r>
              <a:rPr lang="es-MX" dirty="0" smtClean="0"/>
              <a:t>la carga fiscal total, 7.2%, muy por encima de la carga de las colonias de Norte América del 0.3% del producto</a:t>
            </a:r>
            <a:endParaRPr lang="es-MX" dirty="0"/>
          </a:p>
        </p:txBody>
      </p:sp>
      <p:sp>
        <p:nvSpPr>
          <p:cNvPr id="7" name="TextBox 6"/>
          <p:cNvSpPr txBox="1"/>
          <p:nvPr/>
        </p:nvSpPr>
        <p:spPr>
          <a:xfrm>
            <a:off x="2714612" y="4854371"/>
            <a:ext cx="5143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¿Por qué la economía mexicana no pudo aprovechar la reducción de la carga fiscal?</a:t>
            </a:r>
            <a:endParaRPr lang="es-MX" dirty="0"/>
          </a:p>
        </p:txBody>
      </p:sp>
      <p:sp>
        <p:nvSpPr>
          <p:cNvPr id="8" name="TextBox 7"/>
          <p:cNvSpPr txBox="1"/>
          <p:nvPr/>
        </p:nvSpPr>
        <p:spPr>
          <a:xfrm>
            <a:off x="3786182" y="5854503"/>
            <a:ext cx="4643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7030A0"/>
                </a:solidFill>
              </a:rPr>
              <a:t>La razón principal fue el prolongado período de inestabilidad política</a:t>
            </a:r>
            <a:endParaRPr lang="es-MX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1816</TotalTime>
  <Words>2455</Words>
  <Application>Microsoft Office PowerPoint</Application>
  <PresentationFormat>On-screen Show (4:3)</PresentationFormat>
  <Paragraphs>283</Paragraphs>
  <Slides>24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Tema de Office</vt:lpstr>
      <vt:lpstr>México Independiente Inestabilidad política</vt:lpstr>
      <vt:lpstr>Esquema de la clase</vt:lpstr>
      <vt:lpstr>Inicios del rezago de México  </vt:lpstr>
      <vt:lpstr>Cronograma de la inestabilidad del México Independiente  </vt:lpstr>
      <vt:lpstr>Cronograma de la inestabilidad del México Independiente …1</vt:lpstr>
      <vt:lpstr>Cronograma de la inestabilidad del México Independiente…2  </vt:lpstr>
      <vt:lpstr>Cronograma de la inestabilidad del México Independiente…3  </vt:lpstr>
      <vt:lpstr>Cronograma de la inestabilidad del México Independiente…4  </vt:lpstr>
      <vt:lpstr>Problemas de la economía…Impacto inicial de la independencia </vt:lpstr>
      <vt:lpstr>Impacto inicial de la independencia….2 </vt:lpstr>
      <vt:lpstr> Causantes en el largo plazo del rezago económico del período: Estado débil incapaz de remover los obstáculos al desarrollo </vt:lpstr>
      <vt:lpstr> Depresión de la producción de plata </vt:lpstr>
      <vt:lpstr> Inestabilidad económica</vt:lpstr>
      <vt:lpstr>  Circulo vicioso: Inestabilidad reduce inversión productiva y potencial de crecimiento  </vt:lpstr>
      <vt:lpstr> Geografía complicada, retraso en la construcción del tren y mercados locales</vt:lpstr>
      <vt:lpstr> Geografía complicada, retraso en la construcción del tren y mercados locales….1 </vt:lpstr>
      <vt:lpstr> Sin acceso a financiamiento externo y carencia de un sistema financiero interno: obstáculo para un desarrollo industrial </vt:lpstr>
      <vt:lpstr> Abolición de restricciones al comercio exterior</vt:lpstr>
      <vt:lpstr>Desigualdad social </vt:lpstr>
      <vt:lpstr>Rezago institucional</vt:lpstr>
      <vt:lpstr>Malos diagnósticos y remedios </vt:lpstr>
      <vt:lpstr>Fuentes</vt:lpstr>
      <vt:lpstr>Características del sistema político posterior a la independencia </vt:lpstr>
      <vt:lpstr>Características del sistema político posterior a la independencia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Independencia</dc:title>
  <dc:creator> </dc:creator>
  <cp:lastModifiedBy>Your User Name</cp:lastModifiedBy>
  <cp:revision>365</cp:revision>
  <dcterms:created xsi:type="dcterms:W3CDTF">2009-08-30T23:55:25Z</dcterms:created>
  <dcterms:modified xsi:type="dcterms:W3CDTF">2009-09-24T17:42:56Z</dcterms:modified>
</cp:coreProperties>
</file>