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333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65" r:id="rId25"/>
    <p:sldId id="366" r:id="rId26"/>
    <p:sldId id="358" r:id="rId27"/>
    <p:sldId id="359" r:id="rId28"/>
    <p:sldId id="360" r:id="rId29"/>
    <p:sldId id="361" r:id="rId30"/>
    <p:sldId id="362" r:id="rId31"/>
    <p:sldId id="363" r:id="rId32"/>
    <p:sldId id="364" r:id="rId3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1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Tipo</c:v>
                </c:pt>
              </c:strCache>
            </c:strRef>
          </c:tx>
          <c:dPt>
            <c:idx val="0"/>
            <c:bubble3D val="0"/>
            <c:spPr>
              <a:solidFill>
                <a:srgbClr val="95C4E6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96-469B-ACA2-E5E3FB8B4275}"/>
              </c:ext>
            </c:extLst>
          </c:dPt>
          <c:dPt>
            <c:idx val="1"/>
            <c:bubble3D val="0"/>
            <c:spPr>
              <a:solidFill>
                <a:srgbClr val="0764AA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996-469B-ACA2-E5E3FB8B4275}"/>
              </c:ext>
            </c:extLst>
          </c:dPt>
          <c:dPt>
            <c:idx val="2"/>
            <c:bubble3D val="0"/>
            <c:spPr>
              <a:solidFill>
                <a:srgbClr val="E4333A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996-469B-ACA2-E5E3FB8B4275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Hoja1!$A$2:$A$4</c:f>
              <c:strCache>
                <c:ptCount val="3"/>
                <c:pt idx="0">
                  <c:v>Licitación</c:v>
                </c:pt>
                <c:pt idx="1">
                  <c:v>Convenio Marco</c:v>
                </c:pt>
                <c:pt idx="2">
                  <c:v>Trato Directo</c:v>
                </c:pt>
              </c:strCache>
            </c:strRef>
          </c:cat>
          <c:val>
            <c:numRef>
              <c:f>Hoja1!$B$2:$B$4</c:f>
              <c:numCache>
                <c:formatCode>#,##0</c:formatCode>
                <c:ptCount val="3"/>
                <c:pt idx="0">
                  <c:v>2890000972.9666228</c:v>
                </c:pt>
                <c:pt idx="1">
                  <c:v>1480349118.2329292</c:v>
                </c:pt>
                <c:pt idx="2">
                  <c:v>1079430208.8322122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996-469B-ACA2-E5E3FB8B42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065746788734115"/>
          <c:y val="0.42349501802810047"/>
          <c:w val="0.32687475650147146"/>
          <c:h val="0.29070537879490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158F7F-8BF2-4214-B6D1-27EB91B9536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7BA58D8-0FEF-4C32-B0E1-1F298583E001}">
      <dgm:prSet phldrT="[Texto]" custT="1"/>
      <dgm:spPr/>
      <dgm:t>
        <a:bodyPr/>
        <a:lstStyle/>
        <a:p>
          <a:pPr algn="ctr"/>
          <a:r>
            <a:rPr lang="es-ES" sz="1800" b="1">
              <a:latin typeface="Verdana" pitchFamily="34" charset="0"/>
              <a:ea typeface="Verdana" pitchFamily="34" charset="0"/>
              <a:cs typeface="Verdana" pitchFamily="34" charset="0"/>
            </a:rPr>
            <a:t>Sujeción estricta a las Bases</a:t>
          </a:r>
          <a:endParaRPr lang="es-ES" sz="18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D10053F-BD36-4A2E-B22C-49E694F0C842}" type="parTrans" cxnId="{8C9E461E-5164-4C2E-8B5D-A765D3F1429E}">
      <dgm:prSet/>
      <dgm:spPr/>
      <dgm:t>
        <a:bodyPr/>
        <a:lstStyle/>
        <a:p>
          <a:endParaRPr lang="es-ES"/>
        </a:p>
      </dgm:t>
    </dgm:pt>
    <dgm:pt modelId="{BEAAD931-458F-4714-897F-56A0E5319A07}" type="sibTrans" cxnId="{8C9E461E-5164-4C2E-8B5D-A765D3F1429E}">
      <dgm:prSet/>
      <dgm:spPr/>
      <dgm:t>
        <a:bodyPr/>
        <a:lstStyle/>
        <a:p>
          <a:endParaRPr lang="es-ES"/>
        </a:p>
      </dgm:t>
    </dgm:pt>
    <dgm:pt modelId="{499E63AE-556A-4653-8EEC-F21CFB04D88F}">
      <dgm:prSet phldrT="[Texto]" custT="1"/>
      <dgm:spPr/>
      <dgm:t>
        <a:bodyPr/>
        <a:lstStyle/>
        <a:p>
          <a:pPr algn="ctr"/>
          <a:r>
            <a:rPr lang="es-CL" sz="18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Libre Concurrencia al llamado</a:t>
          </a:r>
          <a:endParaRPr lang="es-ES" sz="18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30521BE-2180-4622-AB3A-AEE3864A02C6}" type="parTrans" cxnId="{65E50C00-05DE-4A6F-993A-FD1E9730E76A}">
      <dgm:prSet/>
      <dgm:spPr/>
      <dgm:t>
        <a:bodyPr/>
        <a:lstStyle/>
        <a:p>
          <a:endParaRPr lang="es-ES"/>
        </a:p>
      </dgm:t>
    </dgm:pt>
    <dgm:pt modelId="{ACDE2195-C497-48BF-95E3-D93E8163C9CD}" type="sibTrans" cxnId="{65E50C00-05DE-4A6F-993A-FD1E9730E76A}">
      <dgm:prSet/>
      <dgm:spPr/>
      <dgm:t>
        <a:bodyPr/>
        <a:lstStyle/>
        <a:p>
          <a:endParaRPr lang="es-ES"/>
        </a:p>
      </dgm:t>
    </dgm:pt>
    <dgm:pt modelId="{590EA535-7109-469F-8AD6-A6950197476F}">
      <dgm:prSet phldrT="[Texto]" custT="1"/>
      <dgm:spPr/>
      <dgm:t>
        <a:bodyPr/>
        <a:lstStyle/>
        <a:p>
          <a:pPr algn="ctr"/>
          <a:r>
            <a:rPr lang="es-CL" sz="18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Probidad</a:t>
          </a:r>
          <a:endParaRPr lang="es-ES" sz="18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14AE19A-DC67-4C89-9498-7BF8DE24793A}" type="parTrans" cxnId="{87317A3F-9A05-42A1-BDE0-A2F262D98BCA}">
      <dgm:prSet/>
      <dgm:spPr/>
      <dgm:t>
        <a:bodyPr/>
        <a:lstStyle/>
        <a:p>
          <a:endParaRPr lang="es-ES"/>
        </a:p>
      </dgm:t>
    </dgm:pt>
    <dgm:pt modelId="{F779BEB2-6492-4740-9CD1-51A23EA6AE72}" type="sibTrans" cxnId="{87317A3F-9A05-42A1-BDE0-A2F262D98BCA}">
      <dgm:prSet/>
      <dgm:spPr/>
      <dgm:t>
        <a:bodyPr/>
        <a:lstStyle/>
        <a:p>
          <a:endParaRPr lang="es-ES"/>
        </a:p>
      </dgm:t>
    </dgm:pt>
    <dgm:pt modelId="{AFFAA3A5-2EED-443F-8A98-E6ABAE91A8B7}">
      <dgm:prSet phldrT="[Texto]" custT="1"/>
      <dgm:spPr/>
      <dgm:t>
        <a:bodyPr/>
        <a:lstStyle/>
        <a:p>
          <a:pPr algn="ctr"/>
          <a:r>
            <a:rPr lang="es-ES" sz="1800" b="1">
              <a:latin typeface="Verdana" pitchFamily="34" charset="0"/>
              <a:ea typeface="Verdana" pitchFamily="34" charset="0"/>
              <a:cs typeface="Verdana" pitchFamily="34" charset="0"/>
            </a:rPr>
            <a:t>Igualdad ante Bases y no discriminación arbitraria</a:t>
          </a:r>
          <a:endParaRPr lang="es-ES" sz="18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67A368F-878F-41AA-B8D8-13401C08BC47}" type="parTrans" cxnId="{30AA4082-B88A-4EC2-A953-69BDA0C7AD0F}">
      <dgm:prSet/>
      <dgm:spPr/>
      <dgm:t>
        <a:bodyPr/>
        <a:lstStyle/>
        <a:p>
          <a:endParaRPr lang="es-ES"/>
        </a:p>
      </dgm:t>
    </dgm:pt>
    <dgm:pt modelId="{291DAF27-A3AC-474C-B1D3-18B07A3CD180}" type="sibTrans" cxnId="{30AA4082-B88A-4EC2-A953-69BDA0C7AD0F}">
      <dgm:prSet/>
      <dgm:spPr/>
      <dgm:t>
        <a:bodyPr/>
        <a:lstStyle/>
        <a:p>
          <a:endParaRPr lang="es-ES"/>
        </a:p>
      </dgm:t>
    </dgm:pt>
    <dgm:pt modelId="{016A6CA4-72AE-430E-B8D0-4BE81F935A5E}">
      <dgm:prSet phldrT="[Texto]" custT="1"/>
      <dgm:spPr/>
      <dgm:t>
        <a:bodyPr/>
        <a:lstStyle/>
        <a:p>
          <a:pPr algn="ctr"/>
          <a:r>
            <a:rPr lang="es-E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 formalización</a:t>
          </a:r>
        </a:p>
      </dgm:t>
    </dgm:pt>
    <dgm:pt modelId="{93A787D4-BE00-41E3-A669-45C941AD44EF}" type="parTrans" cxnId="{1152D308-A9DE-4B82-A2F7-6E8D4F3B703F}">
      <dgm:prSet/>
      <dgm:spPr/>
      <dgm:t>
        <a:bodyPr/>
        <a:lstStyle/>
        <a:p>
          <a:endParaRPr lang="es-ES"/>
        </a:p>
      </dgm:t>
    </dgm:pt>
    <dgm:pt modelId="{B3E4C9A0-9DFB-4562-9C81-B1852C391643}" type="sibTrans" cxnId="{1152D308-A9DE-4B82-A2F7-6E8D4F3B703F}">
      <dgm:prSet/>
      <dgm:spPr/>
      <dgm:t>
        <a:bodyPr/>
        <a:lstStyle/>
        <a:p>
          <a:endParaRPr lang="es-ES"/>
        </a:p>
      </dgm:t>
    </dgm:pt>
    <dgm:pt modelId="{FEC399E8-C93A-4684-BAD6-81E20E5FD3CD}">
      <dgm:prSet phldrT="[Texto]" custT="1"/>
      <dgm:spPr/>
      <dgm:t>
        <a:bodyPr/>
        <a:lstStyle/>
        <a:p>
          <a:pPr algn="ctr"/>
          <a:r>
            <a:rPr lang="es-E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Transparencia y publicidad</a:t>
          </a:r>
        </a:p>
      </dgm:t>
    </dgm:pt>
    <dgm:pt modelId="{2F856776-A747-4888-9AA1-CA042B0D4B27}" type="parTrans" cxnId="{345F7D6C-3625-432E-9ED0-0CAF72AE4881}">
      <dgm:prSet/>
      <dgm:spPr/>
      <dgm:t>
        <a:bodyPr/>
        <a:lstStyle/>
        <a:p>
          <a:endParaRPr lang="es-ES"/>
        </a:p>
      </dgm:t>
    </dgm:pt>
    <dgm:pt modelId="{86FA2136-4649-466E-A2B8-A70365EAC476}" type="sibTrans" cxnId="{345F7D6C-3625-432E-9ED0-0CAF72AE4881}">
      <dgm:prSet/>
      <dgm:spPr/>
      <dgm:t>
        <a:bodyPr/>
        <a:lstStyle/>
        <a:p>
          <a:endParaRPr lang="es-ES"/>
        </a:p>
      </dgm:t>
    </dgm:pt>
    <dgm:pt modelId="{0F4A8E94-D0EF-4DCF-946E-08A4D9523FFE}" type="pres">
      <dgm:prSet presAssocID="{13158F7F-8BF2-4214-B6D1-27EB91B953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8A83D931-47BD-4336-8397-AAC06AA0DDFD}" type="pres">
      <dgm:prSet presAssocID="{77BA58D8-0FEF-4C32-B0E1-1F298583E001}" presName="linNode" presStyleCnt="0"/>
      <dgm:spPr/>
    </dgm:pt>
    <dgm:pt modelId="{CC07A987-4ED1-47DD-A1C0-0BD0AB9C1306}" type="pres">
      <dgm:prSet presAssocID="{77BA58D8-0FEF-4C32-B0E1-1F298583E001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C69683D-210B-4EBE-9440-3EDA4BDB584D}" type="pres">
      <dgm:prSet presAssocID="{BEAAD931-458F-4714-897F-56A0E5319A07}" presName="sp" presStyleCnt="0"/>
      <dgm:spPr/>
    </dgm:pt>
    <dgm:pt modelId="{6C8E368B-A9D1-481B-8714-07C93EC14710}" type="pres">
      <dgm:prSet presAssocID="{499E63AE-556A-4653-8EEC-F21CFB04D88F}" presName="linNode" presStyleCnt="0"/>
      <dgm:spPr/>
    </dgm:pt>
    <dgm:pt modelId="{5E9AC14E-268B-404F-931A-9F195FCBFC67}" type="pres">
      <dgm:prSet presAssocID="{499E63AE-556A-4653-8EEC-F21CFB04D88F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95967A8-2B59-4511-AD9C-2FD65366BD2D}" type="pres">
      <dgm:prSet presAssocID="{ACDE2195-C497-48BF-95E3-D93E8163C9CD}" presName="sp" presStyleCnt="0"/>
      <dgm:spPr/>
    </dgm:pt>
    <dgm:pt modelId="{F1A40900-3EF6-44DF-B210-A2D2C3912F35}" type="pres">
      <dgm:prSet presAssocID="{590EA535-7109-469F-8AD6-A6950197476F}" presName="linNode" presStyleCnt="0"/>
      <dgm:spPr/>
    </dgm:pt>
    <dgm:pt modelId="{277749B1-42C1-4875-8968-88242F2D77A6}" type="pres">
      <dgm:prSet presAssocID="{590EA535-7109-469F-8AD6-A6950197476F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101AEDB-3175-4E9C-A237-C1A2F30928FB}" type="pres">
      <dgm:prSet presAssocID="{F779BEB2-6492-4740-9CD1-51A23EA6AE72}" presName="sp" presStyleCnt="0"/>
      <dgm:spPr/>
    </dgm:pt>
    <dgm:pt modelId="{32C3A654-109C-47F9-A357-EB98C5EBD9FF}" type="pres">
      <dgm:prSet presAssocID="{AFFAA3A5-2EED-443F-8A98-E6ABAE91A8B7}" presName="linNode" presStyleCnt="0"/>
      <dgm:spPr/>
    </dgm:pt>
    <dgm:pt modelId="{CCF035BE-37E3-45C4-9167-3AEF845EACD7}" type="pres">
      <dgm:prSet presAssocID="{AFFAA3A5-2EED-443F-8A98-E6ABAE91A8B7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D345010-190D-4896-96CC-635E388C6D26}" type="pres">
      <dgm:prSet presAssocID="{291DAF27-A3AC-474C-B1D3-18B07A3CD180}" presName="sp" presStyleCnt="0"/>
      <dgm:spPr/>
    </dgm:pt>
    <dgm:pt modelId="{7CDD36E7-8858-49D9-B767-B87699E8628C}" type="pres">
      <dgm:prSet presAssocID="{016A6CA4-72AE-430E-B8D0-4BE81F935A5E}" presName="linNode" presStyleCnt="0"/>
      <dgm:spPr/>
    </dgm:pt>
    <dgm:pt modelId="{9A049D1E-7A6B-4B58-8A28-D95D0B4796B3}" type="pres">
      <dgm:prSet presAssocID="{016A6CA4-72AE-430E-B8D0-4BE81F935A5E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60FC5CC-80C9-42C3-8DC2-3C061ACD99B5}" type="pres">
      <dgm:prSet presAssocID="{B3E4C9A0-9DFB-4562-9C81-B1852C391643}" presName="sp" presStyleCnt="0"/>
      <dgm:spPr/>
    </dgm:pt>
    <dgm:pt modelId="{818434EB-07A3-43C0-BE71-C728D1899FAF}" type="pres">
      <dgm:prSet presAssocID="{FEC399E8-C93A-4684-BAD6-81E20E5FD3CD}" presName="linNode" presStyleCnt="0"/>
      <dgm:spPr/>
    </dgm:pt>
    <dgm:pt modelId="{C1BB9058-5C8B-45B4-A81E-5D0B4BBC5619}" type="pres">
      <dgm:prSet presAssocID="{FEC399E8-C93A-4684-BAD6-81E20E5FD3CD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D72E597-A1BF-4A57-A728-C3295E19B0FC}" type="presOf" srcId="{590EA535-7109-469F-8AD6-A6950197476F}" destId="{277749B1-42C1-4875-8968-88242F2D77A6}" srcOrd="0" destOrd="0" presId="urn:microsoft.com/office/officeart/2005/8/layout/vList5"/>
    <dgm:cxn modelId="{8C9E461E-5164-4C2E-8B5D-A765D3F1429E}" srcId="{13158F7F-8BF2-4214-B6D1-27EB91B95363}" destId="{77BA58D8-0FEF-4C32-B0E1-1F298583E001}" srcOrd="0" destOrd="0" parTransId="{0D10053F-BD36-4A2E-B22C-49E694F0C842}" sibTransId="{BEAAD931-458F-4714-897F-56A0E5319A07}"/>
    <dgm:cxn modelId="{87317A3F-9A05-42A1-BDE0-A2F262D98BCA}" srcId="{13158F7F-8BF2-4214-B6D1-27EB91B95363}" destId="{590EA535-7109-469F-8AD6-A6950197476F}" srcOrd="2" destOrd="0" parTransId="{B14AE19A-DC67-4C89-9498-7BF8DE24793A}" sibTransId="{F779BEB2-6492-4740-9CD1-51A23EA6AE72}"/>
    <dgm:cxn modelId="{B231363A-B8D7-4086-9A05-873347F7981C}" type="presOf" srcId="{AFFAA3A5-2EED-443F-8A98-E6ABAE91A8B7}" destId="{CCF035BE-37E3-45C4-9167-3AEF845EACD7}" srcOrd="0" destOrd="0" presId="urn:microsoft.com/office/officeart/2005/8/layout/vList5"/>
    <dgm:cxn modelId="{32FF3137-954D-4B01-941E-9D9ED8D923D8}" type="presOf" srcId="{FEC399E8-C93A-4684-BAD6-81E20E5FD3CD}" destId="{C1BB9058-5C8B-45B4-A81E-5D0B4BBC5619}" srcOrd="0" destOrd="0" presId="urn:microsoft.com/office/officeart/2005/8/layout/vList5"/>
    <dgm:cxn modelId="{B79E5EB4-6A03-4DDB-A2FB-3865ED75666F}" type="presOf" srcId="{77BA58D8-0FEF-4C32-B0E1-1F298583E001}" destId="{CC07A987-4ED1-47DD-A1C0-0BD0AB9C1306}" srcOrd="0" destOrd="0" presId="urn:microsoft.com/office/officeart/2005/8/layout/vList5"/>
    <dgm:cxn modelId="{C72D8E2B-CF6C-4912-BDC7-8FF404B73001}" type="presOf" srcId="{499E63AE-556A-4653-8EEC-F21CFB04D88F}" destId="{5E9AC14E-268B-404F-931A-9F195FCBFC67}" srcOrd="0" destOrd="0" presId="urn:microsoft.com/office/officeart/2005/8/layout/vList5"/>
    <dgm:cxn modelId="{E1B73754-7319-44A0-8009-90522733CBF9}" type="presOf" srcId="{016A6CA4-72AE-430E-B8D0-4BE81F935A5E}" destId="{9A049D1E-7A6B-4B58-8A28-D95D0B4796B3}" srcOrd="0" destOrd="0" presId="urn:microsoft.com/office/officeart/2005/8/layout/vList5"/>
    <dgm:cxn modelId="{1152D308-A9DE-4B82-A2F7-6E8D4F3B703F}" srcId="{13158F7F-8BF2-4214-B6D1-27EB91B95363}" destId="{016A6CA4-72AE-430E-B8D0-4BE81F935A5E}" srcOrd="4" destOrd="0" parTransId="{93A787D4-BE00-41E3-A669-45C941AD44EF}" sibTransId="{B3E4C9A0-9DFB-4562-9C81-B1852C391643}"/>
    <dgm:cxn modelId="{345F7D6C-3625-432E-9ED0-0CAF72AE4881}" srcId="{13158F7F-8BF2-4214-B6D1-27EB91B95363}" destId="{FEC399E8-C93A-4684-BAD6-81E20E5FD3CD}" srcOrd="5" destOrd="0" parTransId="{2F856776-A747-4888-9AA1-CA042B0D4B27}" sibTransId="{86FA2136-4649-466E-A2B8-A70365EAC476}"/>
    <dgm:cxn modelId="{30AA4082-B88A-4EC2-A953-69BDA0C7AD0F}" srcId="{13158F7F-8BF2-4214-B6D1-27EB91B95363}" destId="{AFFAA3A5-2EED-443F-8A98-E6ABAE91A8B7}" srcOrd="3" destOrd="0" parTransId="{567A368F-878F-41AA-B8D8-13401C08BC47}" sibTransId="{291DAF27-A3AC-474C-B1D3-18B07A3CD180}"/>
    <dgm:cxn modelId="{1C29CE7D-00B4-4406-8461-7FFFBAB5EE8A}" type="presOf" srcId="{13158F7F-8BF2-4214-B6D1-27EB91B95363}" destId="{0F4A8E94-D0EF-4DCF-946E-08A4D9523FFE}" srcOrd="0" destOrd="0" presId="urn:microsoft.com/office/officeart/2005/8/layout/vList5"/>
    <dgm:cxn modelId="{65E50C00-05DE-4A6F-993A-FD1E9730E76A}" srcId="{13158F7F-8BF2-4214-B6D1-27EB91B95363}" destId="{499E63AE-556A-4653-8EEC-F21CFB04D88F}" srcOrd="1" destOrd="0" parTransId="{330521BE-2180-4622-AB3A-AEE3864A02C6}" sibTransId="{ACDE2195-C497-48BF-95E3-D93E8163C9CD}"/>
    <dgm:cxn modelId="{BF2586A8-2892-4306-9F3D-A5976456F8D2}" type="presParOf" srcId="{0F4A8E94-D0EF-4DCF-946E-08A4D9523FFE}" destId="{8A83D931-47BD-4336-8397-AAC06AA0DDFD}" srcOrd="0" destOrd="0" presId="urn:microsoft.com/office/officeart/2005/8/layout/vList5"/>
    <dgm:cxn modelId="{41A9FCEE-1CF0-485C-A462-BE43F9313A97}" type="presParOf" srcId="{8A83D931-47BD-4336-8397-AAC06AA0DDFD}" destId="{CC07A987-4ED1-47DD-A1C0-0BD0AB9C1306}" srcOrd="0" destOrd="0" presId="urn:microsoft.com/office/officeart/2005/8/layout/vList5"/>
    <dgm:cxn modelId="{3932FC73-A69B-4B6F-85C2-6412B08B369A}" type="presParOf" srcId="{0F4A8E94-D0EF-4DCF-946E-08A4D9523FFE}" destId="{EC69683D-210B-4EBE-9440-3EDA4BDB584D}" srcOrd="1" destOrd="0" presId="urn:microsoft.com/office/officeart/2005/8/layout/vList5"/>
    <dgm:cxn modelId="{0D4FF7EE-DEF2-4852-8C85-96CC07D4C5CF}" type="presParOf" srcId="{0F4A8E94-D0EF-4DCF-946E-08A4D9523FFE}" destId="{6C8E368B-A9D1-481B-8714-07C93EC14710}" srcOrd="2" destOrd="0" presId="urn:microsoft.com/office/officeart/2005/8/layout/vList5"/>
    <dgm:cxn modelId="{5128371D-53E7-4A23-885E-F144767E0F91}" type="presParOf" srcId="{6C8E368B-A9D1-481B-8714-07C93EC14710}" destId="{5E9AC14E-268B-404F-931A-9F195FCBFC67}" srcOrd="0" destOrd="0" presId="urn:microsoft.com/office/officeart/2005/8/layout/vList5"/>
    <dgm:cxn modelId="{7F3B998D-9474-437D-B4C3-78A1E5AC9BCB}" type="presParOf" srcId="{0F4A8E94-D0EF-4DCF-946E-08A4D9523FFE}" destId="{595967A8-2B59-4511-AD9C-2FD65366BD2D}" srcOrd="3" destOrd="0" presId="urn:microsoft.com/office/officeart/2005/8/layout/vList5"/>
    <dgm:cxn modelId="{80FF65BA-D1C7-4BB6-A448-FCB06E6C908E}" type="presParOf" srcId="{0F4A8E94-D0EF-4DCF-946E-08A4D9523FFE}" destId="{F1A40900-3EF6-44DF-B210-A2D2C3912F35}" srcOrd="4" destOrd="0" presId="urn:microsoft.com/office/officeart/2005/8/layout/vList5"/>
    <dgm:cxn modelId="{21A641FF-1EB5-4DE5-88EF-47894B8A80A5}" type="presParOf" srcId="{F1A40900-3EF6-44DF-B210-A2D2C3912F35}" destId="{277749B1-42C1-4875-8968-88242F2D77A6}" srcOrd="0" destOrd="0" presId="urn:microsoft.com/office/officeart/2005/8/layout/vList5"/>
    <dgm:cxn modelId="{5EA4A8C3-635F-4A70-9158-2DFE2A7C01C2}" type="presParOf" srcId="{0F4A8E94-D0EF-4DCF-946E-08A4D9523FFE}" destId="{B101AEDB-3175-4E9C-A237-C1A2F30928FB}" srcOrd="5" destOrd="0" presId="urn:microsoft.com/office/officeart/2005/8/layout/vList5"/>
    <dgm:cxn modelId="{82ED34DF-D435-40EE-916F-8AD8248B2827}" type="presParOf" srcId="{0F4A8E94-D0EF-4DCF-946E-08A4D9523FFE}" destId="{32C3A654-109C-47F9-A357-EB98C5EBD9FF}" srcOrd="6" destOrd="0" presId="urn:microsoft.com/office/officeart/2005/8/layout/vList5"/>
    <dgm:cxn modelId="{E4EC60DA-A861-44D7-885B-CBE7B6484CD8}" type="presParOf" srcId="{32C3A654-109C-47F9-A357-EB98C5EBD9FF}" destId="{CCF035BE-37E3-45C4-9167-3AEF845EACD7}" srcOrd="0" destOrd="0" presId="urn:microsoft.com/office/officeart/2005/8/layout/vList5"/>
    <dgm:cxn modelId="{0C93F4B0-9367-4590-BA53-D96F5A1C5149}" type="presParOf" srcId="{0F4A8E94-D0EF-4DCF-946E-08A4D9523FFE}" destId="{CD345010-190D-4896-96CC-635E388C6D26}" srcOrd="7" destOrd="0" presId="urn:microsoft.com/office/officeart/2005/8/layout/vList5"/>
    <dgm:cxn modelId="{741809B6-77FC-4C70-8E7E-AAF7C59BD52A}" type="presParOf" srcId="{0F4A8E94-D0EF-4DCF-946E-08A4D9523FFE}" destId="{7CDD36E7-8858-49D9-B767-B87699E8628C}" srcOrd="8" destOrd="0" presId="urn:microsoft.com/office/officeart/2005/8/layout/vList5"/>
    <dgm:cxn modelId="{FAC86F67-7386-4638-8ACB-63A3564DC7DD}" type="presParOf" srcId="{7CDD36E7-8858-49D9-B767-B87699E8628C}" destId="{9A049D1E-7A6B-4B58-8A28-D95D0B4796B3}" srcOrd="0" destOrd="0" presId="urn:microsoft.com/office/officeart/2005/8/layout/vList5"/>
    <dgm:cxn modelId="{6A193F2B-5298-4B81-A6AC-75759E33815A}" type="presParOf" srcId="{0F4A8E94-D0EF-4DCF-946E-08A4D9523FFE}" destId="{660FC5CC-80C9-42C3-8DC2-3C061ACD99B5}" srcOrd="9" destOrd="0" presId="urn:microsoft.com/office/officeart/2005/8/layout/vList5"/>
    <dgm:cxn modelId="{27344610-0070-442E-B107-8D16E897A390}" type="presParOf" srcId="{0F4A8E94-D0EF-4DCF-946E-08A4D9523FFE}" destId="{818434EB-07A3-43C0-BE71-C728D1899FAF}" srcOrd="10" destOrd="0" presId="urn:microsoft.com/office/officeart/2005/8/layout/vList5"/>
    <dgm:cxn modelId="{D76D8A7A-C579-46D2-979C-191EF6E3E59E}" type="presParOf" srcId="{818434EB-07A3-43C0-BE71-C728D1899FAF}" destId="{C1BB9058-5C8B-45B4-A81E-5D0B4BBC561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158F7F-8BF2-4214-B6D1-27EB91B9536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82166CA-8ACF-4795-A7BC-DA11715780FC}">
      <dgm:prSet phldrT="[Texto]" custT="1"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pPr algn="l"/>
          <a:r>
            <a:rPr lang="es-ES" sz="18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Aplicación irrestricta al principio de probidad</a:t>
          </a:r>
        </a:p>
      </dgm:t>
    </dgm:pt>
    <dgm:pt modelId="{A2947498-6348-4B8F-8C8F-746DD3D88195}" type="parTrans" cxnId="{5BC4E3F5-0185-4F11-966A-1C01F9F73DE7}">
      <dgm:prSet/>
      <dgm:spPr/>
      <dgm:t>
        <a:bodyPr/>
        <a:lstStyle/>
        <a:p>
          <a:endParaRPr lang="es-E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D80D538-CC54-4B2A-AB99-D1CA8EFE00BE}" type="sibTrans" cxnId="{5BC4E3F5-0185-4F11-966A-1C01F9F73DE7}">
      <dgm:prSet/>
      <dgm:spPr/>
      <dgm:t>
        <a:bodyPr/>
        <a:lstStyle/>
        <a:p>
          <a:endParaRPr lang="es-E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F8C8341-3C8E-44E0-B793-F993DDA45AFC}">
      <dgm:prSet phldrT="[Texto]" custT="1"/>
      <dgm:spPr>
        <a:solidFill>
          <a:schemeClr val="tx1">
            <a:lumMod val="50000"/>
            <a:lumOff val="50000"/>
          </a:schemeClr>
        </a:solidFill>
        <a:ln>
          <a:noFill/>
        </a:ln>
      </dgm:spPr>
      <dgm:t>
        <a:bodyPr/>
        <a:lstStyle/>
        <a:p>
          <a:pPr algn="l"/>
          <a:r>
            <a:rPr lang="es-ES" sz="18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Mejor Valor por el Dinero</a:t>
          </a:r>
        </a:p>
      </dgm:t>
    </dgm:pt>
    <dgm:pt modelId="{0C9EC61B-B36A-49A3-9B90-F7A9BACCDC8F}" type="parTrans" cxnId="{747A4522-D4A3-4D50-B58D-ACB5A32C41F1}">
      <dgm:prSet/>
      <dgm:spPr/>
      <dgm:t>
        <a:bodyPr/>
        <a:lstStyle/>
        <a:p>
          <a:endParaRPr lang="es-E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EA745D9-170F-49BD-8F88-130DF011A9A2}" type="sibTrans" cxnId="{747A4522-D4A3-4D50-B58D-ACB5A32C41F1}">
      <dgm:prSet/>
      <dgm:spPr/>
      <dgm:t>
        <a:bodyPr/>
        <a:lstStyle/>
        <a:p>
          <a:endParaRPr lang="es-E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441956E-D0DF-4439-A518-161F7AFB221F}">
      <dgm:prSet phldrT="[Texto]" custT="1"/>
      <dgm:spPr>
        <a:solidFill>
          <a:schemeClr val="tx1">
            <a:lumMod val="50000"/>
            <a:lumOff val="50000"/>
          </a:schemeClr>
        </a:solidFill>
        <a:ln>
          <a:noFill/>
        </a:ln>
      </dgm:spPr>
      <dgm:t>
        <a:bodyPr/>
        <a:lstStyle/>
        <a:p>
          <a:pPr algn="l"/>
          <a:r>
            <a:rPr lang="es-ES" sz="18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Conozco y Aplico la Ley de Compras y Pago Oportunamente</a:t>
          </a:r>
        </a:p>
      </dgm:t>
    </dgm:pt>
    <dgm:pt modelId="{892566CC-4A18-40DB-8D42-E3C7DD845224}" type="parTrans" cxnId="{330D30FE-3051-4BE3-9D5A-DE93D2F47D1F}">
      <dgm:prSet/>
      <dgm:spPr/>
      <dgm:t>
        <a:bodyPr/>
        <a:lstStyle/>
        <a:p>
          <a:endParaRPr lang="es-E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26E12E0-C763-47DA-A0B6-8913AC9CFEB2}" type="sibTrans" cxnId="{330D30FE-3051-4BE3-9D5A-DE93D2F47D1F}">
      <dgm:prSet/>
      <dgm:spPr/>
      <dgm:t>
        <a:bodyPr/>
        <a:lstStyle/>
        <a:p>
          <a:endParaRPr lang="es-E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A1B5DCA-0CBD-4058-B663-EAF6BDFA8CAD}">
      <dgm:prSet phldrT="[Texto]" custT="1"/>
      <dgm:spPr>
        <a:solidFill>
          <a:schemeClr val="tx1">
            <a:lumMod val="50000"/>
            <a:lumOff val="50000"/>
          </a:schemeClr>
        </a:solidFill>
        <a:ln>
          <a:noFill/>
        </a:ln>
      </dgm:spPr>
      <dgm:t>
        <a:bodyPr/>
        <a:lstStyle/>
        <a:p>
          <a:pPr algn="l"/>
          <a:r>
            <a:rPr lang="es-ES" sz="18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Transparencia en mi actuar</a:t>
          </a:r>
        </a:p>
      </dgm:t>
    </dgm:pt>
    <dgm:pt modelId="{FCC5459A-3D90-49DC-8774-9B7F94EC1419}" type="parTrans" cxnId="{448E896C-49E3-475D-920D-05D820F02839}">
      <dgm:prSet/>
      <dgm:spPr/>
      <dgm:t>
        <a:bodyPr/>
        <a:lstStyle/>
        <a:p>
          <a:endParaRPr lang="es-CL" sz="1600"/>
        </a:p>
      </dgm:t>
    </dgm:pt>
    <dgm:pt modelId="{8BC18CE2-817A-4E41-9E9A-07E985106FAC}" type="sibTrans" cxnId="{448E896C-49E3-475D-920D-05D820F02839}">
      <dgm:prSet/>
      <dgm:spPr/>
      <dgm:t>
        <a:bodyPr/>
        <a:lstStyle/>
        <a:p>
          <a:endParaRPr lang="es-CL" sz="1600"/>
        </a:p>
      </dgm:t>
    </dgm:pt>
    <dgm:pt modelId="{0F4A8E94-D0EF-4DCF-946E-08A4D9523FFE}" type="pres">
      <dgm:prSet presAssocID="{13158F7F-8BF2-4214-B6D1-27EB91B953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DC2C2BA-9CBC-4295-9912-0288D3FAC190}" type="pres">
      <dgm:prSet presAssocID="{B82166CA-8ACF-4795-A7BC-DA11715780FC}" presName="linNode" presStyleCnt="0"/>
      <dgm:spPr/>
    </dgm:pt>
    <dgm:pt modelId="{228B3C58-C22E-4621-81BE-55DA0C630DE2}" type="pres">
      <dgm:prSet presAssocID="{B82166CA-8ACF-4795-A7BC-DA11715780FC}" presName="parentText" presStyleLbl="node1" presStyleIdx="0" presStyleCnt="4" custLinFactNeighborX="-87860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A88BBF0-816D-4425-94EE-6D8BA98CDF5A}" type="pres">
      <dgm:prSet presAssocID="{DD80D538-CC54-4B2A-AB99-D1CA8EFE00BE}" presName="sp" presStyleCnt="0"/>
      <dgm:spPr/>
    </dgm:pt>
    <dgm:pt modelId="{77313407-EC16-4748-9AF0-CEFEF94E7C98}" type="pres">
      <dgm:prSet presAssocID="{FF8C8341-3C8E-44E0-B793-F993DDA45AFC}" presName="linNode" presStyleCnt="0"/>
      <dgm:spPr/>
    </dgm:pt>
    <dgm:pt modelId="{2666BAE0-A404-4532-AF47-4D83C2E6F0C7}" type="pres">
      <dgm:prSet presAssocID="{FF8C8341-3C8E-44E0-B793-F993DDA45AFC}" presName="parentText" presStyleLbl="node1" presStyleIdx="1" presStyleCnt="4" custLinFactNeighborX="-87860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EA4BEC9-FE79-4919-AF3F-96BD70BAB9D5}" type="pres">
      <dgm:prSet presAssocID="{DEA745D9-170F-49BD-8F88-130DF011A9A2}" presName="sp" presStyleCnt="0"/>
      <dgm:spPr/>
    </dgm:pt>
    <dgm:pt modelId="{AEA6AAA2-7DA7-4E0F-94AC-F50EE654281A}" type="pres">
      <dgm:prSet presAssocID="{E441956E-D0DF-4439-A518-161F7AFB221F}" presName="linNode" presStyleCnt="0"/>
      <dgm:spPr/>
    </dgm:pt>
    <dgm:pt modelId="{22350128-9740-47BE-A03D-51B1D041BD10}" type="pres">
      <dgm:prSet presAssocID="{E441956E-D0DF-4439-A518-161F7AFB221F}" presName="parentText" presStyleLbl="node1" presStyleIdx="2" presStyleCnt="4" custLinFactNeighborX="-87860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4BE3A63-6067-46C3-885C-C5A48977C74F}" type="pres">
      <dgm:prSet presAssocID="{B26E12E0-C763-47DA-A0B6-8913AC9CFEB2}" presName="sp" presStyleCnt="0"/>
      <dgm:spPr/>
    </dgm:pt>
    <dgm:pt modelId="{D073A098-3111-412D-AC09-2F80D6DF4B04}" type="pres">
      <dgm:prSet presAssocID="{6A1B5DCA-0CBD-4058-B663-EAF6BDFA8CAD}" presName="linNode" presStyleCnt="0"/>
      <dgm:spPr/>
    </dgm:pt>
    <dgm:pt modelId="{11AD181B-CE1D-4C56-8756-14BE27A0ED55}" type="pres">
      <dgm:prSet presAssocID="{6A1B5DCA-0CBD-4058-B663-EAF6BDFA8CAD}" presName="parentText" presStyleLbl="node1" presStyleIdx="3" presStyleCnt="4" custLinFactNeighborX="-87860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F03F32B8-5AAE-4E95-BC6C-19A9EC181BD7}" type="presOf" srcId="{B82166CA-8ACF-4795-A7BC-DA11715780FC}" destId="{228B3C58-C22E-4621-81BE-55DA0C630DE2}" srcOrd="0" destOrd="0" presId="urn:microsoft.com/office/officeart/2005/8/layout/vList5"/>
    <dgm:cxn modelId="{747A4522-D4A3-4D50-B58D-ACB5A32C41F1}" srcId="{13158F7F-8BF2-4214-B6D1-27EB91B95363}" destId="{FF8C8341-3C8E-44E0-B793-F993DDA45AFC}" srcOrd="1" destOrd="0" parTransId="{0C9EC61B-B36A-49A3-9B90-F7A9BACCDC8F}" sibTransId="{DEA745D9-170F-49BD-8F88-130DF011A9A2}"/>
    <dgm:cxn modelId="{330D30FE-3051-4BE3-9D5A-DE93D2F47D1F}" srcId="{13158F7F-8BF2-4214-B6D1-27EB91B95363}" destId="{E441956E-D0DF-4439-A518-161F7AFB221F}" srcOrd="2" destOrd="0" parTransId="{892566CC-4A18-40DB-8D42-E3C7DD845224}" sibTransId="{B26E12E0-C763-47DA-A0B6-8913AC9CFEB2}"/>
    <dgm:cxn modelId="{5BC4E3F5-0185-4F11-966A-1C01F9F73DE7}" srcId="{13158F7F-8BF2-4214-B6D1-27EB91B95363}" destId="{B82166CA-8ACF-4795-A7BC-DA11715780FC}" srcOrd="0" destOrd="0" parTransId="{A2947498-6348-4B8F-8C8F-746DD3D88195}" sibTransId="{DD80D538-CC54-4B2A-AB99-D1CA8EFE00BE}"/>
    <dgm:cxn modelId="{70D14963-0D57-4FBE-AFCB-E84B0B039072}" type="presOf" srcId="{6A1B5DCA-0CBD-4058-B663-EAF6BDFA8CAD}" destId="{11AD181B-CE1D-4C56-8756-14BE27A0ED55}" srcOrd="0" destOrd="0" presId="urn:microsoft.com/office/officeart/2005/8/layout/vList5"/>
    <dgm:cxn modelId="{304C520C-A9E1-4E47-A02C-3F8B1BEEE9C4}" type="presOf" srcId="{13158F7F-8BF2-4214-B6D1-27EB91B95363}" destId="{0F4A8E94-D0EF-4DCF-946E-08A4D9523FFE}" srcOrd="0" destOrd="0" presId="urn:microsoft.com/office/officeart/2005/8/layout/vList5"/>
    <dgm:cxn modelId="{448E896C-49E3-475D-920D-05D820F02839}" srcId="{13158F7F-8BF2-4214-B6D1-27EB91B95363}" destId="{6A1B5DCA-0CBD-4058-B663-EAF6BDFA8CAD}" srcOrd="3" destOrd="0" parTransId="{FCC5459A-3D90-49DC-8774-9B7F94EC1419}" sibTransId="{8BC18CE2-817A-4E41-9E9A-07E985106FAC}"/>
    <dgm:cxn modelId="{44AA4BDD-B5CE-432A-A35F-77B84E754F17}" type="presOf" srcId="{FF8C8341-3C8E-44E0-B793-F993DDA45AFC}" destId="{2666BAE0-A404-4532-AF47-4D83C2E6F0C7}" srcOrd="0" destOrd="0" presId="urn:microsoft.com/office/officeart/2005/8/layout/vList5"/>
    <dgm:cxn modelId="{1E5B11A1-756A-4AA0-BB12-BABC4FB25CB0}" type="presOf" srcId="{E441956E-D0DF-4439-A518-161F7AFB221F}" destId="{22350128-9740-47BE-A03D-51B1D041BD10}" srcOrd="0" destOrd="0" presId="urn:microsoft.com/office/officeart/2005/8/layout/vList5"/>
    <dgm:cxn modelId="{E0819CE0-4A0D-45B9-B072-F33090993DD3}" type="presParOf" srcId="{0F4A8E94-D0EF-4DCF-946E-08A4D9523FFE}" destId="{3DC2C2BA-9CBC-4295-9912-0288D3FAC190}" srcOrd="0" destOrd="0" presId="urn:microsoft.com/office/officeart/2005/8/layout/vList5"/>
    <dgm:cxn modelId="{BCD00BD8-3906-476E-8932-6C35526A8A5C}" type="presParOf" srcId="{3DC2C2BA-9CBC-4295-9912-0288D3FAC190}" destId="{228B3C58-C22E-4621-81BE-55DA0C630DE2}" srcOrd="0" destOrd="0" presId="urn:microsoft.com/office/officeart/2005/8/layout/vList5"/>
    <dgm:cxn modelId="{7BD3A485-D2ED-4EE6-B976-73A3A589800D}" type="presParOf" srcId="{0F4A8E94-D0EF-4DCF-946E-08A4D9523FFE}" destId="{BA88BBF0-816D-4425-94EE-6D8BA98CDF5A}" srcOrd="1" destOrd="0" presId="urn:microsoft.com/office/officeart/2005/8/layout/vList5"/>
    <dgm:cxn modelId="{B5B30365-FB03-472D-8D7E-61A0080F3344}" type="presParOf" srcId="{0F4A8E94-D0EF-4DCF-946E-08A4D9523FFE}" destId="{77313407-EC16-4748-9AF0-CEFEF94E7C98}" srcOrd="2" destOrd="0" presId="urn:microsoft.com/office/officeart/2005/8/layout/vList5"/>
    <dgm:cxn modelId="{AD7A8114-D733-4632-AFFF-0553C7748538}" type="presParOf" srcId="{77313407-EC16-4748-9AF0-CEFEF94E7C98}" destId="{2666BAE0-A404-4532-AF47-4D83C2E6F0C7}" srcOrd="0" destOrd="0" presId="urn:microsoft.com/office/officeart/2005/8/layout/vList5"/>
    <dgm:cxn modelId="{A24442C5-5629-4C11-A619-99707F4C61E6}" type="presParOf" srcId="{0F4A8E94-D0EF-4DCF-946E-08A4D9523FFE}" destId="{EEA4BEC9-FE79-4919-AF3F-96BD70BAB9D5}" srcOrd="3" destOrd="0" presId="urn:microsoft.com/office/officeart/2005/8/layout/vList5"/>
    <dgm:cxn modelId="{70215B75-4410-482C-BF9B-007CF330D058}" type="presParOf" srcId="{0F4A8E94-D0EF-4DCF-946E-08A4D9523FFE}" destId="{AEA6AAA2-7DA7-4E0F-94AC-F50EE654281A}" srcOrd="4" destOrd="0" presId="urn:microsoft.com/office/officeart/2005/8/layout/vList5"/>
    <dgm:cxn modelId="{7195E5A0-886F-4E31-B3CC-2C65F4451581}" type="presParOf" srcId="{AEA6AAA2-7DA7-4E0F-94AC-F50EE654281A}" destId="{22350128-9740-47BE-A03D-51B1D041BD10}" srcOrd="0" destOrd="0" presId="urn:microsoft.com/office/officeart/2005/8/layout/vList5"/>
    <dgm:cxn modelId="{B9AE0ED2-A3D8-490C-B9FC-FA66FAA1451A}" type="presParOf" srcId="{0F4A8E94-D0EF-4DCF-946E-08A4D9523FFE}" destId="{34BE3A63-6067-46C3-885C-C5A48977C74F}" srcOrd="5" destOrd="0" presId="urn:microsoft.com/office/officeart/2005/8/layout/vList5"/>
    <dgm:cxn modelId="{BA6FB133-8F59-4BEF-8C5B-339473830969}" type="presParOf" srcId="{0F4A8E94-D0EF-4DCF-946E-08A4D9523FFE}" destId="{D073A098-3111-412D-AC09-2F80D6DF4B04}" srcOrd="6" destOrd="0" presId="urn:microsoft.com/office/officeart/2005/8/layout/vList5"/>
    <dgm:cxn modelId="{AA008428-0DF5-4A84-8822-5A4C46210608}" type="presParOf" srcId="{D073A098-3111-412D-AC09-2F80D6DF4B04}" destId="{11AD181B-CE1D-4C56-8756-14BE27A0ED5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158F7F-8BF2-4214-B6D1-27EB91B9536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82166CA-8ACF-4795-A7BC-DA11715780FC}">
      <dgm:prSet phldrT="[Texto]" custT="1"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pPr algn="l"/>
          <a:r>
            <a:rPr lang="es-ES" sz="18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 incurro ni permito el cohecho</a:t>
          </a:r>
        </a:p>
      </dgm:t>
    </dgm:pt>
    <dgm:pt modelId="{A2947498-6348-4B8F-8C8F-746DD3D88195}" type="parTrans" cxnId="{5BC4E3F5-0185-4F11-966A-1C01F9F73DE7}">
      <dgm:prSet/>
      <dgm:spPr/>
      <dgm:t>
        <a:bodyPr/>
        <a:lstStyle/>
        <a:p>
          <a:endParaRPr lang="es-E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D80D538-CC54-4B2A-AB99-D1CA8EFE00BE}" type="sibTrans" cxnId="{5BC4E3F5-0185-4F11-966A-1C01F9F73DE7}">
      <dgm:prSet/>
      <dgm:spPr/>
      <dgm:t>
        <a:bodyPr/>
        <a:lstStyle/>
        <a:p>
          <a:endParaRPr lang="es-E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F8C8341-3C8E-44E0-B793-F993DDA45AFC}">
      <dgm:prSet phldrT="[Texto]" custT="1"/>
      <dgm:spPr>
        <a:solidFill>
          <a:schemeClr val="tx1">
            <a:lumMod val="50000"/>
            <a:lumOff val="50000"/>
          </a:schemeClr>
        </a:solidFill>
        <a:ln>
          <a:noFill/>
        </a:ln>
      </dgm:spPr>
      <dgm:t>
        <a:bodyPr/>
        <a:lstStyle/>
        <a:p>
          <a:pPr algn="l"/>
          <a:r>
            <a:rPr lang="es-ES" sz="18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Me abstengo cuando existe un conflicto de interés</a:t>
          </a:r>
        </a:p>
      </dgm:t>
    </dgm:pt>
    <dgm:pt modelId="{0C9EC61B-B36A-49A3-9B90-F7A9BACCDC8F}" type="parTrans" cxnId="{747A4522-D4A3-4D50-B58D-ACB5A32C41F1}">
      <dgm:prSet/>
      <dgm:spPr/>
      <dgm:t>
        <a:bodyPr/>
        <a:lstStyle/>
        <a:p>
          <a:endParaRPr lang="es-E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EA745D9-170F-49BD-8F88-130DF011A9A2}" type="sibTrans" cxnId="{747A4522-D4A3-4D50-B58D-ACB5A32C41F1}">
      <dgm:prSet/>
      <dgm:spPr/>
      <dgm:t>
        <a:bodyPr/>
        <a:lstStyle/>
        <a:p>
          <a:endParaRPr lang="es-E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441956E-D0DF-4439-A518-161F7AFB221F}">
      <dgm:prSet phldrT="[Texto]" custT="1"/>
      <dgm:spPr>
        <a:solidFill>
          <a:schemeClr val="tx1">
            <a:lumMod val="50000"/>
            <a:lumOff val="50000"/>
          </a:schemeClr>
        </a:solidFill>
        <a:ln>
          <a:noFill/>
        </a:ln>
      </dgm:spPr>
      <dgm:t>
        <a:bodyPr/>
        <a:lstStyle/>
        <a:p>
          <a:pPr algn="l"/>
          <a:r>
            <a:rPr lang="es-ES" sz="18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 recibo regalos ni beneficios de parte de proveedores</a:t>
          </a:r>
        </a:p>
      </dgm:t>
    </dgm:pt>
    <dgm:pt modelId="{892566CC-4A18-40DB-8D42-E3C7DD845224}" type="parTrans" cxnId="{330D30FE-3051-4BE3-9D5A-DE93D2F47D1F}">
      <dgm:prSet/>
      <dgm:spPr/>
      <dgm:t>
        <a:bodyPr/>
        <a:lstStyle/>
        <a:p>
          <a:endParaRPr lang="es-E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26E12E0-C763-47DA-A0B6-8913AC9CFEB2}" type="sibTrans" cxnId="{330D30FE-3051-4BE3-9D5A-DE93D2F47D1F}">
      <dgm:prSet/>
      <dgm:spPr/>
      <dgm:t>
        <a:bodyPr/>
        <a:lstStyle/>
        <a:p>
          <a:endParaRPr lang="es-E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A1B5DCA-0CBD-4058-B663-EAF6BDFA8CAD}">
      <dgm:prSet phldrT="[Texto]" custT="1"/>
      <dgm:spPr>
        <a:solidFill>
          <a:schemeClr val="tx1">
            <a:lumMod val="50000"/>
            <a:lumOff val="50000"/>
          </a:schemeClr>
        </a:solidFill>
        <a:ln>
          <a:noFill/>
        </a:ln>
      </dgm:spPr>
      <dgm:t>
        <a:bodyPr/>
        <a:lstStyle/>
        <a:p>
          <a:pPr algn="l"/>
          <a:r>
            <a:rPr lang="es-ES" sz="18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Rechazo el tráfico de influencias</a:t>
          </a:r>
        </a:p>
      </dgm:t>
    </dgm:pt>
    <dgm:pt modelId="{FCC5459A-3D90-49DC-8774-9B7F94EC1419}" type="parTrans" cxnId="{448E896C-49E3-475D-920D-05D820F02839}">
      <dgm:prSet/>
      <dgm:spPr/>
      <dgm:t>
        <a:bodyPr/>
        <a:lstStyle/>
        <a:p>
          <a:endParaRPr lang="es-CL" sz="1600"/>
        </a:p>
      </dgm:t>
    </dgm:pt>
    <dgm:pt modelId="{8BC18CE2-817A-4E41-9E9A-07E985106FAC}" type="sibTrans" cxnId="{448E896C-49E3-475D-920D-05D820F02839}">
      <dgm:prSet/>
      <dgm:spPr/>
      <dgm:t>
        <a:bodyPr/>
        <a:lstStyle/>
        <a:p>
          <a:endParaRPr lang="es-CL" sz="1600"/>
        </a:p>
      </dgm:t>
    </dgm:pt>
    <dgm:pt modelId="{0F4A8E94-D0EF-4DCF-946E-08A4D9523FFE}" type="pres">
      <dgm:prSet presAssocID="{13158F7F-8BF2-4214-B6D1-27EB91B953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DC2C2BA-9CBC-4295-9912-0288D3FAC190}" type="pres">
      <dgm:prSet presAssocID="{B82166CA-8ACF-4795-A7BC-DA11715780FC}" presName="linNode" presStyleCnt="0"/>
      <dgm:spPr/>
    </dgm:pt>
    <dgm:pt modelId="{228B3C58-C22E-4621-81BE-55DA0C630DE2}" type="pres">
      <dgm:prSet presAssocID="{B82166CA-8ACF-4795-A7BC-DA11715780FC}" presName="parentText" presStyleLbl="node1" presStyleIdx="0" presStyleCnt="4" custLinFactNeighborX="-87860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A88BBF0-816D-4425-94EE-6D8BA98CDF5A}" type="pres">
      <dgm:prSet presAssocID="{DD80D538-CC54-4B2A-AB99-D1CA8EFE00BE}" presName="sp" presStyleCnt="0"/>
      <dgm:spPr/>
    </dgm:pt>
    <dgm:pt modelId="{77313407-EC16-4748-9AF0-CEFEF94E7C98}" type="pres">
      <dgm:prSet presAssocID="{FF8C8341-3C8E-44E0-B793-F993DDA45AFC}" presName="linNode" presStyleCnt="0"/>
      <dgm:spPr/>
    </dgm:pt>
    <dgm:pt modelId="{2666BAE0-A404-4532-AF47-4D83C2E6F0C7}" type="pres">
      <dgm:prSet presAssocID="{FF8C8341-3C8E-44E0-B793-F993DDA45AFC}" presName="parentText" presStyleLbl="node1" presStyleIdx="1" presStyleCnt="4" custLinFactNeighborX="-87860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EA4BEC9-FE79-4919-AF3F-96BD70BAB9D5}" type="pres">
      <dgm:prSet presAssocID="{DEA745D9-170F-49BD-8F88-130DF011A9A2}" presName="sp" presStyleCnt="0"/>
      <dgm:spPr/>
    </dgm:pt>
    <dgm:pt modelId="{AEA6AAA2-7DA7-4E0F-94AC-F50EE654281A}" type="pres">
      <dgm:prSet presAssocID="{E441956E-D0DF-4439-A518-161F7AFB221F}" presName="linNode" presStyleCnt="0"/>
      <dgm:spPr/>
    </dgm:pt>
    <dgm:pt modelId="{22350128-9740-47BE-A03D-51B1D041BD10}" type="pres">
      <dgm:prSet presAssocID="{E441956E-D0DF-4439-A518-161F7AFB221F}" presName="parentText" presStyleLbl="node1" presStyleIdx="2" presStyleCnt="4" custLinFactNeighborX="-87860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4BE3A63-6067-46C3-885C-C5A48977C74F}" type="pres">
      <dgm:prSet presAssocID="{B26E12E0-C763-47DA-A0B6-8913AC9CFEB2}" presName="sp" presStyleCnt="0"/>
      <dgm:spPr/>
    </dgm:pt>
    <dgm:pt modelId="{D073A098-3111-412D-AC09-2F80D6DF4B04}" type="pres">
      <dgm:prSet presAssocID="{6A1B5DCA-0CBD-4058-B663-EAF6BDFA8CAD}" presName="linNode" presStyleCnt="0"/>
      <dgm:spPr/>
    </dgm:pt>
    <dgm:pt modelId="{11AD181B-CE1D-4C56-8756-14BE27A0ED55}" type="pres">
      <dgm:prSet presAssocID="{6A1B5DCA-0CBD-4058-B663-EAF6BDFA8CAD}" presName="parentText" presStyleLbl="node1" presStyleIdx="3" presStyleCnt="4" custLinFactNeighborX="-87860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928CD36-9448-494D-9075-1006759CE93A}" type="presOf" srcId="{E441956E-D0DF-4439-A518-161F7AFB221F}" destId="{22350128-9740-47BE-A03D-51B1D041BD10}" srcOrd="0" destOrd="0" presId="urn:microsoft.com/office/officeart/2005/8/layout/vList5"/>
    <dgm:cxn modelId="{747A4522-D4A3-4D50-B58D-ACB5A32C41F1}" srcId="{13158F7F-8BF2-4214-B6D1-27EB91B95363}" destId="{FF8C8341-3C8E-44E0-B793-F993DDA45AFC}" srcOrd="1" destOrd="0" parTransId="{0C9EC61B-B36A-49A3-9B90-F7A9BACCDC8F}" sibTransId="{DEA745D9-170F-49BD-8F88-130DF011A9A2}"/>
    <dgm:cxn modelId="{7C84DB0F-2285-4BBD-9A90-9E23E9BF3BF1}" type="presOf" srcId="{6A1B5DCA-0CBD-4058-B663-EAF6BDFA8CAD}" destId="{11AD181B-CE1D-4C56-8756-14BE27A0ED55}" srcOrd="0" destOrd="0" presId="urn:microsoft.com/office/officeart/2005/8/layout/vList5"/>
    <dgm:cxn modelId="{58D902C8-9252-478C-B0E6-B4A8F130E318}" type="presOf" srcId="{B82166CA-8ACF-4795-A7BC-DA11715780FC}" destId="{228B3C58-C22E-4621-81BE-55DA0C630DE2}" srcOrd="0" destOrd="0" presId="urn:microsoft.com/office/officeart/2005/8/layout/vList5"/>
    <dgm:cxn modelId="{330D30FE-3051-4BE3-9D5A-DE93D2F47D1F}" srcId="{13158F7F-8BF2-4214-B6D1-27EB91B95363}" destId="{E441956E-D0DF-4439-A518-161F7AFB221F}" srcOrd="2" destOrd="0" parTransId="{892566CC-4A18-40DB-8D42-E3C7DD845224}" sibTransId="{B26E12E0-C763-47DA-A0B6-8913AC9CFEB2}"/>
    <dgm:cxn modelId="{5BC4E3F5-0185-4F11-966A-1C01F9F73DE7}" srcId="{13158F7F-8BF2-4214-B6D1-27EB91B95363}" destId="{B82166CA-8ACF-4795-A7BC-DA11715780FC}" srcOrd="0" destOrd="0" parTransId="{A2947498-6348-4B8F-8C8F-746DD3D88195}" sibTransId="{DD80D538-CC54-4B2A-AB99-D1CA8EFE00BE}"/>
    <dgm:cxn modelId="{C1567B5A-56DB-42E4-A703-3CE7F95DB476}" type="presOf" srcId="{FF8C8341-3C8E-44E0-B793-F993DDA45AFC}" destId="{2666BAE0-A404-4532-AF47-4D83C2E6F0C7}" srcOrd="0" destOrd="0" presId="urn:microsoft.com/office/officeart/2005/8/layout/vList5"/>
    <dgm:cxn modelId="{448E896C-49E3-475D-920D-05D820F02839}" srcId="{13158F7F-8BF2-4214-B6D1-27EB91B95363}" destId="{6A1B5DCA-0CBD-4058-B663-EAF6BDFA8CAD}" srcOrd="3" destOrd="0" parTransId="{FCC5459A-3D90-49DC-8774-9B7F94EC1419}" sibTransId="{8BC18CE2-817A-4E41-9E9A-07E985106FAC}"/>
    <dgm:cxn modelId="{A5AF53DA-56E3-4B49-B743-47A9CF639323}" type="presOf" srcId="{13158F7F-8BF2-4214-B6D1-27EB91B95363}" destId="{0F4A8E94-D0EF-4DCF-946E-08A4D9523FFE}" srcOrd="0" destOrd="0" presId="urn:microsoft.com/office/officeart/2005/8/layout/vList5"/>
    <dgm:cxn modelId="{07AB39BC-20C3-4458-9ADB-7F339A7FA27E}" type="presParOf" srcId="{0F4A8E94-D0EF-4DCF-946E-08A4D9523FFE}" destId="{3DC2C2BA-9CBC-4295-9912-0288D3FAC190}" srcOrd="0" destOrd="0" presId="urn:microsoft.com/office/officeart/2005/8/layout/vList5"/>
    <dgm:cxn modelId="{55A251CC-46B1-4F5C-8FBF-4B8F31FC1653}" type="presParOf" srcId="{3DC2C2BA-9CBC-4295-9912-0288D3FAC190}" destId="{228B3C58-C22E-4621-81BE-55DA0C630DE2}" srcOrd="0" destOrd="0" presId="urn:microsoft.com/office/officeart/2005/8/layout/vList5"/>
    <dgm:cxn modelId="{EEF11CB4-A239-4370-94D8-2D0A6B89CC4B}" type="presParOf" srcId="{0F4A8E94-D0EF-4DCF-946E-08A4D9523FFE}" destId="{BA88BBF0-816D-4425-94EE-6D8BA98CDF5A}" srcOrd="1" destOrd="0" presId="urn:microsoft.com/office/officeart/2005/8/layout/vList5"/>
    <dgm:cxn modelId="{6C648DEB-3CDB-47D8-AED5-D86D1AA63A43}" type="presParOf" srcId="{0F4A8E94-D0EF-4DCF-946E-08A4D9523FFE}" destId="{77313407-EC16-4748-9AF0-CEFEF94E7C98}" srcOrd="2" destOrd="0" presId="urn:microsoft.com/office/officeart/2005/8/layout/vList5"/>
    <dgm:cxn modelId="{7C9DE473-209F-456A-87F6-F843EF172602}" type="presParOf" srcId="{77313407-EC16-4748-9AF0-CEFEF94E7C98}" destId="{2666BAE0-A404-4532-AF47-4D83C2E6F0C7}" srcOrd="0" destOrd="0" presId="urn:microsoft.com/office/officeart/2005/8/layout/vList5"/>
    <dgm:cxn modelId="{123679D8-2E1A-4872-AB3E-82DC1774F215}" type="presParOf" srcId="{0F4A8E94-D0EF-4DCF-946E-08A4D9523FFE}" destId="{EEA4BEC9-FE79-4919-AF3F-96BD70BAB9D5}" srcOrd="3" destOrd="0" presId="urn:microsoft.com/office/officeart/2005/8/layout/vList5"/>
    <dgm:cxn modelId="{A166F8E6-8840-4311-9D43-706EF92222AB}" type="presParOf" srcId="{0F4A8E94-D0EF-4DCF-946E-08A4D9523FFE}" destId="{AEA6AAA2-7DA7-4E0F-94AC-F50EE654281A}" srcOrd="4" destOrd="0" presId="urn:microsoft.com/office/officeart/2005/8/layout/vList5"/>
    <dgm:cxn modelId="{BC28E5CC-E5D6-4176-BAFE-B666D5E14A49}" type="presParOf" srcId="{AEA6AAA2-7DA7-4E0F-94AC-F50EE654281A}" destId="{22350128-9740-47BE-A03D-51B1D041BD10}" srcOrd="0" destOrd="0" presId="urn:microsoft.com/office/officeart/2005/8/layout/vList5"/>
    <dgm:cxn modelId="{C9A90A88-D75B-4160-B1B6-0039324AB2F9}" type="presParOf" srcId="{0F4A8E94-D0EF-4DCF-946E-08A4D9523FFE}" destId="{34BE3A63-6067-46C3-885C-C5A48977C74F}" srcOrd="5" destOrd="0" presId="urn:microsoft.com/office/officeart/2005/8/layout/vList5"/>
    <dgm:cxn modelId="{945AE7AD-EC8A-4A2C-9074-E8A71AF80519}" type="presParOf" srcId="{0F4A8E94-D0EF-4DCF-946E-08A4D9523FFE}" destId="{D073A098-3111-412D-AC09-2F80D6DF4B04}" srcOrd="6" destOrd="0" presId="urn:microsoft.com/office/officeart/2005/8/layout/vList5"/>
    <dgm:cxn modelId="{84AACFB7-636D-4092-BEF2-D9529D1CA59A}" type="presParOf" srcId="{D073A098-3111-412D-AC09-2F80D6DF4B04}" destId="{11AD181B-CE1D-4C56-8756-14BE27A0ED5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158F7F-8BF2-4214-B6D1-27EB91B9536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82166CA-8ACF-4795-A7BC-DA11715780FC}">
      <dgm:prSet phldrT="[Texto]" custT="1"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pPr algn="l"/>
          <a:r>
            <a:rPr lang="es-ES" sz="18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Hago un correcto uso de información reservada</a:t>
          </a:r>
        </a:p>
      </dgm:t>
    </dgm:pt>
    <dgm:pt modelId="{A2947498-6348-4B8F-8C8F-746DD3D88195}" type="parTrans" cxnId="{5BC4E3F5-0185-4F11-966A-1C01F9F73DE7}">
      <dgm:prSet/>
      <dgm:spPr/>
      <dgm:t>
        <a:bodyPr/>
        <a:lstStyle/>
        <a:p>
          <a:endParaRPr lang="es-E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D80D538-CC54-4B2A-AB99-D1CA8EFE00BE}" type="sibTrans" cxnId="{5BC4E3F5-0185-4F11-966A-1C01F9F73DE7}">
      <dgm:prSet/>
      <dgm:spPr/>
      <dgm:t>
        <a:bodyPr/>
        <a:lstStyle/>
        <a:p>
          <a:endParaRPr lang="es-E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F8C8341-3C8E-44E0-B793-F993DDA45AFC}">
      <dgm:prSet phldrT="[Texto]" custT="1"/>
      <dgm:spPr>
        <a:solidFill>
          <a:schemeClr val="tx1">
            <a:lumMod val="50000"/>
            <a:lumOff val="50000"/>
          </a:schemeClr>
        </a:solidFill>
        <a:ln>
          <a:noFill/>
        </a:ln>
      </dgm:spPr>
      <dgm:t>
        <a:bodyPr/>
        <a:lstStyle/>
        <a:p>
          <a:pPr algn="l"/>
          <a:r>
            <a:rPr lang="es-ES" sz="18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Denuncio</a:t>
          </a:r>
        </a:p>
      </dgm:t>
    </dgm:pt>
    <dgm:pt modelId="{0C9EC61B-B36A-49A3-9B90-F7A9BACCDC8F}" type="parTrans" cxnId="{747A4522-D4A3-4D50-B58D-ACB5A32C41F1}">
      <dgm:prSet/>
      <dgm:spPr/>
      <dgm:t>
        <a:bodyPr/>
        <a:lstStyle/>
        <a:p>
          <a:endParaRPr lang="es-E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EA745D9-170F-49BD-8F88-130DF011A9A2}" type="sibTrans" cxnId="{747A4522-D4A3-4D50-B58D-ACB5A32C41F1}">
      <dgm:prSet/>
      <dgm:spPr/>
      <dgm:t>
        <a:bodyPr/>
        <a:lstStyle/>
        <a:p>
          <a:endParaRPr lang="es-E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F4A8E94-D0EF-4DCF-946E-08A4D9523FFE}" type="pres">
      <dgm:prSet presAssocID="{13158F7F-8BF2-4214-B6D1-27EB91B953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DC2C2BA-9CBC-4295-9912-0288D3FAC190}" type="pres">
      <dgm:prSet presAssocID="{B82166CA-8ACF-4795-A7BC-DA11715780FC}" presName="linNode" presStyleCnt="0"/>
      <dgm:spPr/>
    </dgm:pt>
    <dgm:pt modelId="{228B3C58-C22E-4621-81BE-55DA0C630DE2}" type="pres">
      <dgm:prSet presAssocID="{B82166CA-8ACF-4795-A7BC-DA11715780FC}" presName="parentText" presStyleLbl="node1" presStyleIdx="0" presStyleCnt="2" custScaleY="25602" custLinFactNeighborX="-87860" custLinFactNeighborY="-28376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A88BBF0-816D-4425-94EE-6D8BA98CDF5A}" type="pres">
      <dgm:prSet presAssocID="{DD80D538-CC54-4B2A-AB99-D1CA8EFE00BE}" presName="sp" presStyleCnt="0"/>
      <dgm:spPr/>
    </dgm:pt>
    <dgm:pt modelId="{77313407-EC16-4748-9AF0-CEFEF94E7C98}" type="pres">
      <dgm:prSet presAssocID="{FF8C8341-3C8E-44E0-B793-F993DDA45AFC}" presName="linNode" presStyleCnt="0"/>
      <dgm:spPr/>
    </dgm:pt>
    <dgm:pt modelId="{2666BAE0-A404-4532-AF47-4D83C2E6F0C7}" type="pres">
      <dgm:prSet presAssocID="{FF8C8341-3C8E-44E0-B793-F993DDA45AFC}" presName="parentText" presStyleLbl="node1" presStyleIdx="1" presStyleCnt="2" custScaleY="22512" custLinFactNeighborX="-87860" custLinFactNeighborY="-21669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02ECE098-1A91-4D3E-BB3A-1460A548BB0E}" type="presOf" srcId="{FF8C8341-3C8E-44E0-B793-F993DDA45AFC}" destId="{2666BAE0-A404-4532-AF47-4D83C2E6F0C7}" srcOrd="0" destOrd="0" presId="urn:microsoft.com/office/officeart/2005/8/layout/vList5"/>
    <dgm:cxn modelId="{A704BF9D-6A69-4061-96F2-CB05C36EBA80}" type="presOf" srcId="{B82166CA-8ACF-4795-A7BC-DA11715780FC}" destId="{228B3C58-C22E-4621-81BE-55DA0C630DE2}" srcOrd="0" destOrd="0" presId="urn:microsoft.com/office/officeart/2005/8/layout/vList5"/>
    <dgm:cxn modelId="{0FDBEA24-9624-46ED-AF29-B5EB097B7AAB}" type="presOf" srcId="{13158F7F-8BF2-4214-B6D1-27EB91B95363}" destId="{0F4A8E94-D0EF-4DCF-946E-08A4D9523FFE}" srcOrd="0" destOrd="0" presId="urn:microsoft.com/office/officeart/2005/8/layout/vList5"/>
    <dgm:cxn modelId="{747A4522-D4A3-4D50-B58D-ACB5A32C41F1}" srcId="{13158F7F-8BF2-4214-B6D1-27EB91B95363}" destId="{FF8C8341-3C8E-44E0-B793-F993DDA45AFC}" srcOrd="1" destOrd="0" parTransId="{0C9EC61B-B36A-49A3-9B90-F7A9BACCDC8F}" sibTransId="{DEA745D9-170F-49BD-8F88-130DF011A9A2}"/>
    <dgm:cxn modelId="{5BC4E3F5-0185-4F11-966A-1C01F9F73DE7}" srcId="{13158F7F-8BF2-4214-B6D1-27EB91B95363}" destId="{B82166CA-8ACF-4795-A7BC-DA11715780FC}" srcOrd="0" destOrd="0" parTransId="{A2947498-6348-4B8F-8C8F-746DD3D88195}" sibTransId="{DD80D538-CC54-4B2A-AB99-D1CA8EFE00BE}"/>
    <dgm:cxn modelId="{E6854895-0018-44D1-9404-39C3ADFCC7B8}" type="presParOf" srcId="{0F4A8E94-D0EF-4DCF-946E-08A4D9523FFE}" destId="{3DC2C2BA-9CBC-4295-9912-0288D3FAC190}" srcOrd="0" destOrd="0" presId="urn:microsoft.com/office/officeart/2005/8/layout/vList5"/>
    <dgm:cxn modelId="{E0BCFBD4-6798-455B-9656-8C5FD30459BF}" type="presParOf" srcId="{3DC2C2BA-9CBC-4295-9912-0288D3FAC190}" destId="{228B3C58-C22E-4621-81BE-55DA0C630DE2}" srcOrd="0" destOrd="0" presId="urn:microsoft.com/office/officeart/2005/8/layout/vList5"/>
    <dgm:cxn modelId="{BF7B0EB3-0FD5-4E7F-8485-E426B8266D3E}" type="presParOf" srcId="{0F4A8E94-D0EF-4DCF-946E-08A4D9523FFE}" destId="{BA88BBF0-816D-4425-94EE-6D8BA98CDF5A}" srcOrd="1" destOrd="0" presId="urn:microsoft.com/office/officeart/2005/8/layout/vList5"/>
    <dgm:cxn modelId="{C418A0BF-8386-4C08-80AE-693FCCF33385}" type="presParOf" srcId="{0F4A8E94-D0EF-4DCF-946E-08A4D9523FFE}" destId="{77313407-EC16-4748-9AF0-CEFEF94E7C98}" srcOrd="2" destOrd="0" presId="urn:microsoft.com/office/officeart/2005/8/layout/vList5"/>
    <dgm:cxn modelId="{F281B400-04C8-4532-8411-B21EACAE43C4}" type="presParOf" srcId="{77313407-EC16-4748-9AF0-CEFEF94E7C98}" destId="{2666BAE0-A404-4532-AF47-4D83C2E6F0C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7A987-4ED1-47DD-A1C0-0BD0AB9C1306}">
      <dsp:nvSpPr>
        <dsp:cNvPr id="0" name=""/>
        <dsp:cNvSpPr/>
      </dsp:nvSpPr>
      <dsp:spPr>
        <a:xfrm>
          <a:off x="3081775" y="1361"/>
          <a:ext cx="3466997" cy="792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>
              <a:latin typeface="Verdana" pitchFamily="34" charset="0"/>
              <a:ea typeface="Verdana" pitchFamily="34" charset="0"/>
              <a:cs typeface="Verdana" pitchFamily="34" charset="0"/>
            </a:rPr>
            <a:t>Sujeción estricta a las Bases</a:t>
          </a:r>
          <a:endParaRPr lang="es-ES" sz="18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120472" y="40058"/>
        <a:ext cx="3389603" cy="715327"/>
      </dsp:txXfrm>
    </dsp:sp>
    <dsp:sp modelId="{5E9AC14E-268B-404F-931A-9F195FCBFC67}">
      <dsp:nvSpPr>
        <dsp:cNvPr id="0" name=""/>
        <dsp:cNvSpPr/>
      </dsp:nvSpPr>
      <dsp:spPr>
        <a:xfrm>
          <a:off x="3081775" y="833719"/>
          <a:ext cx="3466997" cy="792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Libre Concurrencia al llamado</a:t>
          </a:r>
          <a:endParaRPr lang="es-ES" sz="18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120472" y="872416"/>
        <a:ext cx="3389603" cy="715327"/>
      </dsp:txXfrm>
    </dsp:sp>
    <dsp:sp modelId="{277749B1-42C1-4875-8968-88242F2D77A6}">
      <dsp:nvSpPr>
        <dsp:cNvPr id="0" name=""/>
        <dsp:cNvSpPr/>
      </dsp:nvSpPr>
      <dsp:spPr>
        <a:xfrm>
          <a:off x="3081775" y="1666076"/>
          <a:ext cx="3466997" cy="792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Probidad</a:t>
          </a:r>
          <a:endParaRPr lang="es-ES" sz="18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120472" y="1704773"/>
        <a:ext cx="3389603" cy="715327"/>
      </dsp:txXfrm>
    </dsp:sp>
    <dsp:sp modelId="{CCF035BE-37E3-45C4-9167-3AEF845EACD7}">
      <dsp:nvSpPr>
        <dsp:cNvPr id="0" name=""/>
        <dsp:cNvSpPr/>
      </dsp:nvSpPr>
      <dsp:spPr>
        <a:xfrm>
          <a:off x="3081775" y="2498434"/>
          <a:ext cx="3466997" cy="792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>
              <a:latin typeface="Verdana" pitchFamily="34" charset="0"/>
              <a:ea typeface="Verdana" pitchFamily="34" charset="0"/>
              <a:cs typeface="Verdana" pitchFamily="34" charset="0"/>
            </a:rPr>
            <a:t>Igualdad ante Bases y no discriminación arbitraria</a:t>
          </a:r>
          <a:endParaRPr lang="es-ES" sz="18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120472" y="2537131"/>
        <a:ext cx="3389603" cy="715327"/>
      </dsp:txXfrm>
    </dsp:sp>
    <dsp:sp modelId="{9A049D1E-7A6B-4B58-8A28-D95D0B4796B3}">
      <dsp:nvSpPr>
        <dsp:cNvPr id="0" name=""/>
        <dsp:cNvSpPr/>
      </dsp:nvSpPr>
      <dsp:spPr>
        <a:xfrm>
          <a:off x="3081775" y="3330792"/>
          <a:ext cx="3466997" cy="792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 formalización</a:t>
          </a:r>
        </a:p>
      </dsp:txBody>
      <dsp:txXfrm>
        <a:off x="3120472" y="3369489"/>
        <a:ext cx="3389603" cy="715327"/>
      </dsp:txXfrm>
    </dsp:sp>
    <dsp:sp modelId="{C1BB9058-5C8B-45B4-A81E-5D0B4BBC5619}">
      <dsp:nvSpPr>
        <dsp:cNvPr id="0" name=""/>
        <dsp:cNvSpPr/>
      </dsp:nvSpPr>
      <dsp:spPr>
        <a:xfrm>
          <a:off x="3081775" y="4163149"/>
          <a:ext cx="3466997" cy="792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Transparencia y publicidad</a:t>
          </a:r>
        </a:p>
      </dsp:txBody>
      <dsp:txXfrm>
        <a:off x="3120472" y="4201846"/>
        <a:ext cx="3389603" cy="7153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B3C58-C22E-4621-81BE-55DA0C630DE2}">
      <dsp:nvSpPr>
        <dsp:cNvPr id="0" name=""/>
        <dsp:cNvSpPr/>
      </dsp:nvSpPr>
      <dsp:spPr>
        <a:xfrm>
          <a:off x="35671" y="0"/>
          <a:ext cx="3466997" cy="1193318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Aplicación irrestricta al principio de probidad</a:t>
          </a:r>
        </a:p>
      </dsp:txBody>
      <dsp:txXfrm>
        <a:off x="93924" y="58253"/>
        <a:ext cx="3350491" cy="1076812"/>
      </dsp:txXfrm>
    </dsp:sp>
    <dsp:sp modelId="{2666BAE0-A404-4532-AF47-4D83C2E6F0C7}">
      <dsp:nvSpPr>
        <dsp:cNvPr id="0" name=""/>
        <dsp:cNvSpPr/>
      </dsp:nvSpPr>
      <dsp:spPr>
        <a:xfrm>
          <a:off x="35671" y="1255465"/>
          <a:ext cx="3466997" cy="1193318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Mejor Valor por el Dinero</a:t>
          </a:r>
        </a:p>
      </dsp:txBody>
      <dsp:txXfrm>
        <a:off x="93924" y="1313718"/>
        <a:ext cx="3350491" cy="1076812"/>
      </dsp:txXfrm>
    </dsp:sp>
    <dsp:sp modelId="{22350128-9740-47BE-A03D-51B1D041BD10}">
      <dsp:nvSpPr>
        <dsp:cNvPr id="0" name=""/>
        <dsp:cNvSpPr/>
      </dsp:nvSpPr>
      <dsp:spPr>
        <a:xfrm>
          <a:off x="35671" y="2508449"/>
          <a:ext cx="3466997" cy="1193318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Conozco y Aplico la Ley de Compras y Pago Oportunamente</a:t>
          </a:r>
        </a:p>
      </dsp:txBody>
      <dsp:txXfrm>
        <a:off x="93924" y="2566702"/>
        <a:ext cx="3350491" cy="1076812"/>
      </dsp:txXfrm>
    </dsp:sp>
    <dsp:sp modelId="{11AD181B-CE1D-4C56-8756-14BE27A0ED55}">
      <dsp:nvSpPr>
        <dsp:cNvPr id="0" name=""/>
        <dsp:cNvSpPr/>
      </dsp:nvSpPr>
      <dsp:spPr>
        <a:xfrm>
          <a:off x="35671" y="3761433"/>
          <a:ext cx="3466997" cy="1193318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Transparencia en mi actuar</a:t>
          </a:r>
        </a:p>
      </dsp:txBody>
      <dsp:txXfrm>
        <a:off x="93924" y="3819686"/>
        <a:ext cx="3350491" cy="10768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B3C58-C22E-4621-81BE-55DA0C630DE2}">
      <dsp:nvSpPr>
        <dsp:cNvPr id="0" name=""/>
        <dsp:cNvSpPr/>
      </dsp:nvSpPr>
      <dsp:spPr>
        <a:xfrm>
          <a:off x="35671" y="0"/>
          <a:ext cx="3466997" cy="1193318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 incurro ni permito el cohecho</a:t>
          </a:r>
        </a:p>
      </dsp:txBody>
      <dsp:txXfrm>
        <a:off x="93924" y="58253"/>
        <a:ext cx="3350491" cy="1076812"/>
      </dsp:txXfrm>
    </dsp:sp>
    <dsp:sp modelId="{2666BAE0-A404-4532-AF47-4D83C2E6F0C7}">
      <dsp:nvSpPr>
        <dsp:cNvPr id="0" name=""/>
        <dsp:cNvSpPr/>
      </dsp:nvSpPr>
      <dsp:spPr>
        <a:xfrm>
          <a:off x="35671" y="1255465"/>
          <a:ext cx="3466997" cy="1193318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Me abstengo cuando existe un conflicto de interés</a:t>
          </a:r>
        </a:p>
      </dsp:txBody>
      <dsp:txXfrm>
        <a:off x="93924" y="1313718"/>
        <a:ext cx="3350491" cy="1076812"/>
      </dsp:txXfrm>
    </dsp:sp>
    <dsp:sp modelId="{22350128-9740-47BE-A03D-51B1D041BD10}">
      <dsp:nvSpPr>
        <dsp:cNvPr id="0" name=""/>
        <dsp:cNvSpPr/>
      </dsp:nvSpPr>
      <dsp:spPr>
        <a:xfrm>
          <a:off x="35671" y="2508449"/>
          <a:ext cx="3466997" cy="1193318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 recibo regalos ni beneficios de parte de proveedores</a:t>
          </a:r>
        </a:p>
      </dsp:txBody>
      <dsp:txXfrm>
        <a:off x="93924" y="2566702"/>
        <a:ext cx="3350491" cy="1076812"/>
      </dsp:txXfrm>
    </dsp:sp>
    <dsp:sp modelId="{11AD181B-CE1D-4C56-8756-14BE27A0ED55}">
      <dsp:nvSpPr>
        <dsp:cNvPr id="0" name=""/>
        <dsp:cNvSpPr/>
      </dsp:nvSpPr>
      <dsp:spPr>
        <a:xfrm>
          <a:off x="35671" y="3761433"/>
          <a:ext cx="3466997" cy="1193318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Rechazo el tráfico de influencias</a:t>
          </a:r>
        </a:p>
      </dsp:txBody>
      <dsp:txXfrm>
        <a:off x="93924" y="3819686"/>
        <a:ext cx="3350491" cy="10768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B3C58-C22E-4621-81BE-55DA0C630DE2}">
      <dsp:nvSpPr>
        <dsp:cNvPr id="0" name=""/>
        <dsp:cNvSpPr/>
      </dsp:nvSpPr>
      <dsp:spPr>
        <a:xfrm>
          <a:off x="35671" y="0"/>
          <a:ext cx="3466997" cy="1269150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Hago un correcto uso de información reservada</a:t>
          </a:r>
        </a:p>
      </dsp:txBody>
      <dsp:txXfrm>
        <a:off x="97626" y="61955"/>
        <a:ext cx="3343087" cy="1145240"/>
      </dsp:txXfrm>
    </dsp:sp>
    <dsp:sp modelId="{2666BAE0-A404-4532-AF47-4D83C2E6F0C7}">
      <dsp:nvSpPr>
        <dsp:cNvPr id="0" name=""/>
        <dsp:cNvSpPr/>
      </dsp:nvSpPr>
      <dsp:spPr>
        <a:xfrm>
          <a:off x="35671" y="1604953"/>
          <a:ext cx="3466997" cy="1115972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Denuncio</a:t>
          </a:r>
        </a:p>
      </dsp:txBody>
      <dsp:txXfrm>
        <a:off x="90148" y="1659430"/>
        <a:ext cx="3358043" cy="1007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A5DB0-73E2-4827-8079-851EBD880240}" type="datetimeFigureOut">
              <a:rPr lang="es-CL" smtClean="0"/>
              <a:t>14-09-2017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B5A18-72F7-4208-9D03-3EF4ADCBA5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371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1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>
                <a:solidFill>
                  <a:prstClr val="black"/>
                </a:solidFill>
              </a:rPr>
              <a:t>05-07-2011</a:t>
            </a:r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450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81EBC1-078F-47BE-92E8-30F809C2254B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391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6C7F2-8839-4515-9AB8-9867F79367FF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623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6C7F2-8839-4515-9AB8-9867F79367FF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061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A184-E2CF-42A8-A367-BB4C81404D13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71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A184-E2CF-42A8-A367-BB4C81404D13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718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A184-E2CF-42A8-A367-BB4C81404D13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287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1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>
                <a:solidFill>
                  <a:prstClr val="black"/>
                </a:solidFill>
              </a:rPr>
              <a:t>05-07-2011</a:t>
            </a:r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33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6C7F2-8839-4515-9AB8-9867F79367FF}" type="slidenum">
              <a:rPr lang="es-CL" smtClean="0">
                <a:solidFill>
                  <a:prstClr val="black"/>
                </a:solidFill>
              </a:rPr>
              <a:pPr/>
              <a:t>2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798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81EBC1-078F-47BE-92E8-30F809C2254B}" type="slidenum">
              <a:rPr lang="es-CL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936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81EBC1-078F-47BE-92E8-30F809C2254B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643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81EBC1-078F-47BE-92E8-30F809C2254B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857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3E561B-3E37-4CC3-B443-555CBF54CF6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36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A184-E2CF-42A8-A367-BB4C81404D13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953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3E561B-3E37-4CC3-B443-555CBF54CF6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958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3E561B-3E37-4CC3-B443-555CBF54CF6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916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CC37-FED1-47EC-80DC-C229CEE879ED}" type="datetimeFigureOut">
              <a:rPr lang="es-CL" smtClean="0"/>
              <a:t>14-09-2017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40E9-338D-4066-A3AD-24C5DC02478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4367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CC37-FED1-47EC-80DC-C229CEE879ED}" type="datetimeFigureOut">
              <a:rPr lang="es-CL" smtClean="0"/>
              <a:t>14-09-2017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40E9-338D-4066-A3AD-24C5DC02478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2479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CC37-FED1-47EC-80DC-C229CEE879ED}" type="datetimeFigureOut">
              <a:rPr lang="es-CL" smtClean="0"/>
              <a:t>14-09-2017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40E9-338D-4066-A3AD-24C5DC02478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63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CC37-FED1-47EC-80DC-C229CEE879ED}" type="datetimeFigureOut">
              <a:rPr lang="es-CL" smtClean="0"/>
              <a:t>14-09-2017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40E9-338D-4066-A3AD-24C5DC02478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7800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CC37-FED1-47EC-80DC-C229CEE879ED}" type="datetimeFigureOut">
              <a:rPr lang="es-CL" smtClean="0"/>
              <a:t>14-09-2017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40E9-338D-4066-A3AD-24C5DC02478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3116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CC37-FED1-47EC-80DC-C229CEE879ED}" type="datetimeFigureOut">
              <a:rPr lang="es-CL" smtClean="0"/>
              <a:t>14-09-2017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40E9-338D-4066-A3AD-24C5DC02478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3822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CC37-FED1-47EC-80DC-C229CEE879ED}" type="datetimeFigureOut">
              <a:rPr lang="es-CL" smtClean="0"/>
              <a:t>14-09-2017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40E9-338D-4066-A3AD-24C5DC02478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3058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CC37-FED1-47EC-80DC-C229CEE879ED}" type="datetimeFigureOut">
              <a:rPr lang="es-CL" smtClean="0"/>
              <a:t>14-09-2017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40E9-338D-4066-A3AD-24C5DC02478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055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CC37-FED1-47EC-80DC-C229CEE879ED}" type="datetimeFigureOut">
              <a:rPr lang="es-CL" smtClean="0"/>
              <a:t>14-09-2017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40E9-338D-4066-A3AD-24C5DC02478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100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CC37-FED1-47EC-80DC-C229CEE879ED}" type="datetimeFigureOut">
              <a:rPr lang="es-CL" smtClean="0"/>
              <a:t>14-09-2017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40E9-338D-4066-A3AD-24C5DC02478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6952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CC37-FED1-47EC-80DC-C229CEE879ED}" type="datetimeFigureOut">
              <a:rPr lang="es-CL" smtClean="0"/>
              <a:t>14-09-2017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40E9-338D-4066-A3AD-24C5DC02478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005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DCC37-FED1-47EC-80DC-C229CEE879ED}" type="datetimeFigureOut">
              <a:rPr lang="es-CL" smtClean="0"/>
              <a:t>14-09-2017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640E9-338D-4066-A3AD-24C5DC02478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052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http://www.mercadopublico.cl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42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41.png"/><Relationship Id="rId4" Type="http://schemas.openxmlformats.org/officeDocument/2006/relationships/diagramData" Target="../diagrams/data2.xml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3.xml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46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45.png"/><Relationship Id="rId4" Type="http://schemas.openxmlformats.org/officeDocument/2006/relationships/diagramData" Target="../diagrams/data3.xml"/><Relationship Id="rId9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49.png"/><Relationship Id="rId4" Type="http://schemas.openxmlformats.org/officeDocument/2006/relationships/diagramData" Target="../diagrams/data4.xml"/><Relationship Id="rId9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806823" y="2399113"/>
            <a:ext cx="10703858" cy="14623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es-E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Marco normativo aplicable a las compras públicas</a:t>
            </a:r>
            <a:endParaRPr lang="es-CL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534141" y="5075015"/>
            <a:ext cx="32492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2400" dirty="0" smtClean="0"/>
              <a:t>Sergio A. Calderón Rozas</a:t>
            </a:r>
          </a:p>
          <a:p>
            <a:pPr algn="ctr"/>
            <a:r>
              <a:rPr lang="es-CL" sz="2400" dirty="0" smtClean="0"/>
              <a:t>Septiembre 2017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91066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 txBox="1">
            <a:spLocks/>
          </p:cNvSpPr>
          <p:nvPr/>
        </p:nvSpPr>
        <p:spPr>
          <a:xfrm>
            <a:off x="1918230" y="3332990"/>
            <a:ext cx="8355541" cy="17224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1219170">
              <a:buNone/>
            </a:pPr>
            <a:r>
              <a:rPr lang="es-MX" sz="4400" kern="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Inhabilidades</a:t>
            </a:r>
          </a:p>
        </p:txBody>
      </p:sp>
    </p:spTree>
    <p:extLst>
      <p:ext uri="{BB962C8B-B14F-4D97-AF65-F5344CB8AC3E}">
        <p14:creationId xmlns:p14="http://schemas.microsoft.com/office/powerpoint/2010/main" val="258249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/>
          <p:cNvSpPr/>
          <p:nvPr/>
        </p:nvSpPr>
        <p:spPr bwMode="auto">
          <a:xfrm>
            <a:off x="439637" y="2197093"/>
            <a:ext cx="11275807" cy="3264363"/>
          </a:xfrm>
          <a:prstGeom prst="rect">
            <a:avLst/>
          </a:prstGeom>
          <a:solidFill>
            <a:schemeClr val="accent1">
              <a:alpha val="1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L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39636" y="1119525"/>
            <a:ext cx="72008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s-MX" sz="3733" dirty="0">
                <a:solidFill>
                  <a:srgbClr val="1988D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Inhabilidades absolutas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7"/>
          <a:stretch/>
        </p:blipFill>
        <p:spPr>
          <a:xfrm>
            <a:off x="9507142" y="203035"/>
            <a:ext cx="2321169" cy="90343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854" y="2498695"/>
            <a:ext cx="1028700" cy="10160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41" y="2485940"/>
            <a:ext cx="1028700" cy="1016000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1576148" y="2583571"/>
            <a:ext cx="4128459" cy="1528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s-CL" sz="1867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Condenados en los últimos dos años por </a:t>
            </a:r>
            <a:r>
              <a:rPr lang="es-CL" sz="1867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prácticas antisindicales </a:t>
            </a:r>
            <a:r>
              <a:rPr lang="es-CL" sz="1867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lang="es-CL" sz="1867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delitos concursales </a:t>
            </a:r>
            <a:r>
              <a:rPr lang="es-CL" sz="1867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(Art. 4 Ley 19.886)</a:t>
            </a:r>
            <a:endParaRPr lang="es-CL" sz="1867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726431" y="2649895"/>
            <a:ext cx="4559829" cy="1241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s-ES" sz="1867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Personas jurídicas </a:t>
            </a:r>
            <a:r>
              <a:rPr lang="es-ES" sz="1867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condenadas a la pena de prohibición </a:t>
            </a:r>
            <a:r>
              <a:rPr lang="es-ES" sz="1867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celebrar actos y contratos con organismos del Estado (Ley 20.393)</a:t>
            </a:r>
            <a:endParaRPr lang="es-CL" sz="1867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512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 bwMode="auto">
          <a:xfrm>
            <a:off x="439637" y="2197093"/>
            <a:ext cx="11275807" cy="3264363"/>
          </a:xfrm>
          <a:prstGeom prst="rect">
            <a:avLst/>
          </a:prstGeom>
          <a:solidFill>
            <a:schemeClr val="accent1">
              <a:alpha val="1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L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541" y="3753280"/>
            <a:ext cx="1028700" cy="1016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41" y="3737388"/>
            <a:ext cx="1028700" cy="1016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542" y="2507576"/>
            <a:ext cx="1028700" cy="1016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41" y="2485940"/>
            <a:ext cx="1028700" cy="1016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39636" y="1200985"/>
            <a:ext cx="586787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s-MX" sz="3733" dirty="0">
                <a:solidFill>
                  <a:srgbClr val="1988D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Inhabilidades relativas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576148" y="2583571"/>
            <a:ext cx="412845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es-CL" sz="1867" b="1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Funcionarios directivos </a:t>
            </a:r>
            <a:r>
              <a:rPr lang="es-CL" sz="1867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organismo que realiza la compra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6976515" y="2583571"/>
            <a:ext cx="5061253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es-CL" sz="1867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Parientes de directivos</a:t>
            </a:r>
          </a:p>
          <a:p>
            <a:pPr defTabSz="1219170">
              <a:spcBef>
                <a:spcPct val="0"/>
              </a:spcBef>
              <a:defRPr/>
            </a:pPr>
            <a:r>
              <a:rPr lang="es-CL" sz="1867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 entidad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1576148" y="3829275"/>
            <a:ext cx="4128459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es-CL" sz="1867" b="1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Sociedades</a:t>
            </a:r>
            <a:r>
              <a:rPr lang="es-CL" sz="1867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que los directivos o sus parientes participen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6976516" y="3829276"/>
            <a:ext cx="4548625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es-CL" sz="1867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Gerentes, administradores, representantes o directores de dichas sociedades</a:t>
            </a:r>
            <a:endParaRPr lang="en-US" sz="1867" dirty="0">
              <a:solidFill>
                <a:srgbClr val="000000">
                  <a:lumMod val="65000"/>
                  <a:lumOff val="3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7"/>
          <a:stretch/>
        </p:blipFill>
        <p:spPr>
          <a:xfrm>
            <a:off x="9507142" y="203035"/>
            <a:ext cx="2321169" cy="90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26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 txBox="1">
            <a:spLocks/>
          </p:cNvSpPr>
          <p:nvPr/>
        </p:nvSpPr>
        <p:spPr>
          <a:xfrm>
            <a:off x="1935163" y="2808056"/>
            <a:ext cx="8355541" cy="17224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1219170">
              <a:buNone/>
            </a:pPr>
            <a:r>
              <a:rPr lang="es-MX" sz="4400" b="1" kern="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Principios</a:t>
            </a:r>
          </a:p>
        </p:txBody>
      </p:sp>
    </p:spTree>
    <p:extLst>
      <p:ext uri="{BB962C8B-B14F-4D97-AF65-F5344CB8AC3E}">
        <p14:creationId xmlns:p14="http://schemas.microsoft.com/office/powerpoint/2010/main" val="808572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7"/>
          <a:stretch/>
        </p:blipFill>
        <p:spPr>
          <a:xfrm>
            <a:off x="9507141" y="203035"/>
            <a:ext cx="2321169" cy="90343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34153" y="428177"/>
            <a:ext cx="4624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Principios Rectores</a:t>
            </a:r>
          </a:p>
        </p:txBody>
      </p:sp>
      <p:graphicFrame>
        <p:nvGraphicFramePr>
          <p:cNvPr id="10" name="Diagrama 9"/>
          <p:cNvGraphicFramePr/>
          <p:nvPr>
            <p:extLst/>
          </p:nvPr>
        </p:nvGraphicFramePr>
        <p:xfrm>
          <a:off x="-2268630" y="1355613"/>
          <a:ext cx="9630549" cy="4957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4468805" y="1449128"/>
            <a:ext cx="7359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Artículo 10, Ley 19.886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4468804" y="2288452"/>
            <a:ext cx="7359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Artículo 9, Ley 18.575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468803" y="3185678"/>
            <a:ext cx="7359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354">
              <a:buFont typeface="Arial" panose="020B0604020202020204" pitchFamily="34" charset="0"/>
              <a:buChar char="•"/>
              <a:defRPr/>
            </a:pPr>
            <a:r>
              <a:rPr lang="es-CL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Artículo 62, n°6 Ley 18.575 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4468801" y="3990004"/>
            <a:ext cx="7556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354">
              <a:buFont typeface="Arial" panose="020B0604020202020204" pitchFamily="34" charset="0"/>
              <a:buChar char="•"/>
              <a:defRPr/>
            </a:pPr>
            <a:r>
              <a:rPr lang="es-CL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Artículos 9°, Ley 18.575 y 20 del reglamento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4468801" y="4874426"/>
            <a:ext cx="7359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354">
              <a:buFont typeface="Arial" panose="020B0604020202020204" pitchFamily="34" charset="0"/>
              <a:buChar char="•"/>
              <a:defRPr/>
            </a:pPr>
            <a:r>
              <a:rPr lang="es-CL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Artículo 13, Ley 19.880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4468800" y="5290178"/>
            <a:ext cx="7359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354">
              <a:buFont typeface="Arial" panose="020B0604020202020204" pitchFamily="34" charset="0"/>
              <a:buChar char="•"/>
              <a:defRPr/>
            </a:pPr>
            <a:endParaRPr lang="es-CL" sz="2400" dirty="0">
              <a:solidFill>
                <a:prstClr val="black">
                  <a:lumMod val="75000"/>
                  <a:lumOff val="2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defTabSz="914354">
              <a:buFont typeface="Arial" panose="020B0604020202020204" pitchFamily="34" charset="0"/>
              <a:buChar char="•"/>
              <a:defRPr/>
            </a:pPr>
            <a:r>
              <a:rPr lang="es-CL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Artículo 18, Ley 19.886 y 7, Ley 20.285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901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 txBox="1">
            <a:spLocks/>
          </p:cNvSpPr>
          <p:nvPr/>
        </p:nvSpPr>
        <p:spPr>
          <a:xfrm>
            <a:off x="1952096" y="2130724"/>
            <a:ext cx="8355541" cy="17224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1219170">
              <a:buNone/>
            </a:pPr>
            <a:r>
              <a:rPr lang="es-MX" sz="4400" b="1" kern="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Procedimientos</a:t>
            </a:r>
            <a:br>
              <a:rPr lang="es-MX" sz="4400" b="1" kern="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MX" sz="4400" b="1" kern="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contratación</a:t>
            </a:r>
          </a:p>
        </p:txBody>
      </p:sp>
    </p:spTree>
    <p:extLst>
      <p:ext uri="{BB962C8B-B14F-4D97-AF65-F5344CB8AC3E}">
        <p14:creationId xmlns:p14="http://schemas.microsoft.com/office/powerpoint/2010/main" val="1205514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angular 6"/>
          <p:cNvCxnSpPr>
            <a:endCxn id="49" idx="7"/>
          </p:cNvCxnSpPr>
          <p:nvPr/>
        </p:nvCxnSpPr>
        <p:spPr bwMode="auto">
          <a:xfrm>
            <a:off x="5446545" y="2468894"/>
            <a:ext cx="1108783" cy="722279"/>
          </a:xfrm>
          <a:prstGeom prst="bentConnector2">
            <a:avLst/>
          </a:prstGeom>
          <a:ln w="31750" cmpd="sng">
            <a:solidFill>
              <a:schemeClr val="tx2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3" name="Conector angular 32"/>
          <p:cNvCxnSpPr/>
          <p:nvPr/>
        </p:nvCxnSpPr>
        <p:spPr bwMode="auto">
          <a:xfrm>
            <a:off x="7542573" y="4141309"/>
            <a:ext cx="1108783" cy="722279"/>
          </a:xfrm>
          <a:prstGeom prst="bentConnector2">
            <a:avLst/>
          </a:prstGeom>
          <a:ln w="31750" cmpd="sng">
            <a:solidFill>
              <a:schemeClr val="tx2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885088" y="533899"/>
            <a:ext cx="5253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3200" dirty="0">
                <a:solidFill>
                  <a:srgbClr val="7071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¿Cómo compran los 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3200" dirty="0">
                <a:solidFill>
                  <a:srgbClr val="7071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organismos del Estado?</a:t>
            </a:r>
          </a:p>
        </p:txBody>
      </p:sp>
      <p:sp>
        <p:nvSpPr>
          <p:cNvPr id="47" name="Elipse 46"/>
          <p:cNvSpPr/>
          <p:nvPr/>
        </p:nvSpPr>
        <p:spPr bwMode="auto">
          <a:xfrm>
            <a:off x="4201054" y="2092545"/>
            <a:ext cx="1360813" cy="1404839"/>
          </a:xfrm>
          <a:prstGeom prst="ellipse">
            <a:avLst/>
          </a:prstGeom>
          <a:solidFill>
            <a:srgbClr val="8DC8F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CL" altLang="es-ES_tradnl" sz="1600" b="1" dirty="0">
              <a:solidFill>
                <a:prstClr val="white"/>
              </a:solidFill>
              <a:latin typeface="Verdana" charset="0"/>
            </a:endParaRPr>
          </a:p>
        </p:txBody>
      </p:sp>
      <p:sp>
        <p:nvSpPr>
          <p:cNvPr id="48" name="Rectángulo 21"/>
          <p:cNvSpPr>
            <a:spLocks noChangeArrowheads="1"/>
          </p:cNvSpPr>
          <p:nvPr/>
        </p:nvSpPr>
        <p:spPr bwMode="auto">
          <a:xfrm>
            <a:off x="4196730" y="2336398"/>
            <a:ext cx="1371565" cy="76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s-MX" altLang="es-ES_tradnl" sz="1467" b="1" dirty="0">
                <a:solidFill>
                  <a:srgbClr val="1B4A84"/>
                </a:solidFill>
                <a:latin typeface="Verdana" panose="020B0604030504040204" pitchFamily="34" charset="0"/>
                <a:cs typeface="Arial" charset="0"/>
              </a:rPr>
              <a:t>1.</a:t>
            </a:r>
          </a:p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s-MX" altLang="es-ES_tradnl" sz="1467" b="1" dirty="0">
                <a:solidFill>
                  <a:srgbClr val="1B4A84"/>
                </a:solidFill>
                <a:latin typeface="Verdana" panose="020B0604030504040204" pitchFamily="34" charset="0"/>
                <a:cs typeface="Arial" charset="0"/>
              </a:rPr>
              <a:t>Convenio </a:t>
            </a:r>
          </a:p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s-MX" altLang="es-ES_tradnl" sz="1467" b="1" dirty="0">
                <a:solidFill>
                  <a:srgbClr val="1B4A84"/>
                </a:solidFill>
                <a:latin typeface="Verdana" panose="020B0604030504040204" pitchFamily="34" charset="0"/>
                <a:cs typeface="Arial" charset="0"/>
              </a:rPr>
              <a:t>Marco</a:t>
            </a:r>
            <a:endParaRPr lang="es-CL" altLang="es-ES_tradnl" sz="1467" b="1" dirty="0">
              <a:solidFill>
                <a:srgbClr val="1B4A84"/>
              </a:solidFill>
              <a:latin typeface="Verdana" panose="020B0604030504040204" pitchFamily="34" charset="0"/>
              <a:cs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5392780" y="2985439"/>
            <a:ext cx="1362008" cy="1404839"/>
          </a:xfrm>
          <a:prstGeom prst="ellipse">
            <a:avLst/>
          </a:prstGeom>
          <a:solidFill>
            <a:srgbClr val="8DC8F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CL" altLang="es-ES_tradnl" sz="1600" b="1">
              <a:solidFill>
                <a:prstClr val="white"/>
              </a:solidFill>
              <a:latin typeface="Verdana" charset="0"/>
            </a:endParaRPr>
          </a:p>
        </p:txBody>
      </p:sp>
      <p:sp>
        <p:nvSpPr>
          <p:cNvPr id="50" name="Rectángulo 21"/>
          <p:cNvSpPr>
            <a:spLocks noChangeArrowheads="1"/>
          </p:cNvSpPr>
          <p:nvPr/>
        </p:nvSpPr>
        <p:spPr bwMode="auto">
          <a:xfrm>
            <a:off x="5446545" y="3223436"/>
            <a:ext cx="1307049" cy="76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s-MX" altLang="es-ES_tradnl" sz="1467" b="1" dirty="0">
                <a:solidFill>
                  <a:srgbClr val="1B4A84"/>
                </a:solidFill>
                <a:latin typeface="Verdana" panose="020B0604030504040204" pitchFamily="34" charset="0"/>
                <a:cs typeface="Arial" charset="0"/>
              </a:rPr>
              <a:t>2. Licitación pública</a:t>
            </a:r>
            <a:endParaRPr lang="es-MX" altLang="es-ES_tradnl" sz="1067" b="1" dirty="0">
              <a:solidFill>
                <a:prstClr val="black"/>
              </a:solidFill>
              <a:latin typeface="Verdana" panose="020B0604030504040204" pitchFamily="34" charset="0"/>
              <a:cs typeface="Arial" charset="0"/>
            </a:endParaRPr>
          </a:p>
        </p:txBody>
      </p:sp>
      <p:sp>
        <p:nvSpPr>
          <p:cNvPr id="51" name="Elipse 50"/>
          <p:cNvSpPr/>
          <p:nvPr/>
        </p:nvSpPr>
        <p:spPr bwMode="auto">
          <a:xfrm>
            <a:off x="6589623" y="3866733"/>
            <a:ext cx="1362008" cy="1404839"/>
          </a:xfrm>
          <a:prstGeom prst="ellipse">
            <a:avLst/>
          </a:prstGeom>
          <a:solidFill>
            <a:srgbClr val="8DC8F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CL" altLang="es-ES_tradnl" sz="1600" b="1">
              <a:solidFill>
                <a:prstClr val="white"/>
              </a:solidFill>
              <a:latin typeface="Verdana" charset="0"/>
            </a:endParaRPr>
          </a:p>
        </p:txBody>
      </p:sp>
      <p:sp>
        <p:nvSpPr>
          <p:cNvPr id="52" name="Rectángulo 21"/>
          <p:cNvSpPr>
            <a:spLocks noChangeArrowheads="1"/>
          </p:cNvSpPr>
          <p:nvPr/>
        </p:nvSpPr>
        <p:spPr bwMode="auto">
          <a:xfrm>
            <a:off x="6543082" y="4102340"/>
            <a:ext cx="1381124" cy="76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s-MX" altLang="es-ES_tradnl" sz="1467" b="1" dirty="0">
                <a:solidFill>
                  <a:srgbClr val="1B4A84"/>
                </a:solidFill>
                <a:latin typeface="Verdana" panose="020B0604030504040204" pitchFamily="34" charset="0"/>
                <a:cs typeface="Arial" charset="0"/>
              </a:rPr>
              <a:t> 3. </a:t>
            </a:r>
          </a:p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s-MX" altLang="es-ES_tradnl" sz="1467" b="1" dirty="0">
                <a:solidFill>
                  <a:srgbClr val="1B4A84"/>
                </a:solidFill>
                <a:latin typeface="Verdana" panose="020B0604030504040204" pitchFamily="34" charset="0"/>
                <a:cs typeface="Arial" charset="0"/>
              </a:rPr>
              <a:t>Licitación privada</a:t>
            </a:r>
            <a:r>
              <a:rPr lang="es-MX" altLang="es-ES_tradnl" sz="1467" dirty="0">
                <a:solidFill>
                  <a:prstClr val="black"/>
                </a:solidFill>
                <a:latin typeface="Verdana" panose="020B0604030504040204" pitchFamily="34" charset="0"/>
                <a:cs typeface="Arial" charset="0"/>
              </a:rPr>
              <a:t> </a:t>
            </a:r>
          </a:p>
        </p:txBody>
      </p:sp>
      <p:sp>
        <p:nvSpPr>
          <p:cNvPr id="53" name="Elipse 52"/>
          <p:cNvSpPr/>
          <p:nvPr/>
        </p:nvSpPr>
        <p:spPr bwMode="auto">
          <a:xfrm>
            <a:off x="7877663" y="4582551"/>
            <a:ext cx="1362008" cy="1404839"/>
          </a:xfrm>
          <a:prstGeom prst="ellipse">
            <a:avLst/>
          </a:prstGeom>
          <a:solidFill>
            <a:srgbClr val="8DC8F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CL" altLang="es-ES_tradnl" sz="1600" b="1">
              <a:solidFill>
                <a:prstClr val="white"/>
              </a:solidFill>
              <a:latin typeface="Verdana" charset="0"/>
            </a:endParaRPr>
          </a:p>
        </p:txBody>
      </p:sp>
      <p:sp>
        <p:nvSpPr>
          <p:cNvPr id="54" name="Rectángulo 21"/>
          <p:cNvSpPr>
            <a:spLocks noChangeArrowheads="1"/>
          </p:cNvSpPr>
          <p:nvPr/>
        </p:nvSpPr>
        <p:spPr bwMode="auto">
          <a:xfrm>
            <a:off x="7924205" y="4804692"/>
            <a:ext cx="1240144" cy="76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s-MX" altLang="es-ES_tradnl" sz="1467" b="1" dirty="0">
                <a:solidFill>
                  <a:srgbClr val="1B4A84"/>
                </a:solidFill>
                <a:latin typeface="Verdana" panose="020B0604030504040204" pitchFamily="34" charset="0"/>
                <a:cs typeface="Arial" charset="0"/>
              </a:rPr>
              <a:t>4.</a:t>
            </a:r>
          </a:p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s-MX" altLang="es-ES_tradnl" sz="1467" b="1" dirty="0">
                <a:solidFill>
                  <a:srgbClr val="1B4A84"/>
                </a:solidFill>
                <a:latin typeface="Verdana" panose="020B0604030504040204" pitchFamily="34" charset="0"/>
                <a:cs typeface="Arial" charset="0"/>
              </a:rPr>
              <a:t>Trato Directo</a:t>
            </a:r>
            <a:endParaRPr lang="es-MX" altLang="es-ES_tradnl" sz="1067" dirty="0">
              <a:solidFill>
                <a:prstClr val="black"/>
              </a:solidFill>
              <a:latin typeface="Verdana" panose="020B0604030504040204" pitchFamily="34" charset="0"/>
              <a:cs typeface="Arial" charset="0"/>
            </a:endParaRPr>
          </a:p>
        </p:txBody>
      </p:sp>
      <p:sp>
        <p:nvSpPr>
          <p:cNvPr id="55" name="Rectángulo 44"/>
          <p:cNvSpPr>
            <a:spLocks noChangeArrowheads="1"/>
          </p:cNvSpPr>
          <p:nvPr/>
        </p:nvSpPr>
        <p:spPr bwMode="auto">
          <a:xfrm>
            <a:off x="1752886" y="3430433"/>
            <a:ext cx="17589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s-CL" altLang="es-ES_tradnl" sz="1400" b="1" dirty="0">
                <a:solidFill>
                  <a:srgbClr val="404040"/>
                </a:solidFill>
                <a:latin typeface="Verdana" panose="020B0604030504040204" pitchFamily="34" charset="0"/>
                <a:cs typeface="Arial" charset="0"/>
              </a:rPr>
              <a:t>Comprador</a:t>
            </a:r>
          </a:p>
        </p:txBody>
      </p:sp>
      <p:sp>
        <p:nvSpPr>
          <p:cNvPr id="61" name="Rectángulo 192"/>
          <p:cNvSpPr>
            <a:spLocks noChangeArrowheads="1"/>
          </p:cNvSpPr>
          <p:nvPr/>
        </p:nvSpPr>
        <p:spPr bwMode="auto">
          <a:xfrm>
            <a:off x="8824232" y="3687857"/>
            <a:ext cx="2205171" cy="473234"/>
          </a:xfrm>
          <a:prstGeom prst="round2SameRect">
            <a:avLst/>
          </a:prstGeom>
          <a:solidFill>
            <a:schemeClr val="accent3">
              <a:alpha val="76000"/>
            </a:schemeClr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189" fontAlgn="base">
              <a:lnSpc>
                <a:spcPts val="1375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s-ES" altLang="es-CL" sz="1467" dirty="0">
                <a:solidFill>
                  <a:srgbClr val="FFFF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Mecanismos </a:t>
            </a:r>
          </a:p>
          <a:p>
            <a:pPr algn="ctr" defTabSz="457189" fontAlgn="base">
              <a:lnSpc>
                <a:spcPts val="1375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s-ES" altLang="es-CL" sz="1467" dirty="0">
                <a:solidFill>
                  <a:srgbClr val="FFFF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excepcionales</a:t>
            </a:r>
          </a:p>
        </p:txBody>
      </p:sp>
      <p:sp>
        <p:nvSpPr>
          <p:cNvPr id="62" name="Cheurón 78"/>
          <p:cNvSpPr>
            <a:spLocks noChangeArrowheads="1"/>
          </p:cNvSpPr>
          <p:nvPr/>
        </p:nvSpPr>
        <p:spPr bwMode="auto">
          <a:xfrm>
            <a:off x="3200519" y="2281800"/>
            <a:ext cx="582612" cy="922339"/>
          </a:xfrm>
          <a:prstGeom prst="chevron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s-ES_tradnl" altLang="es-ES_tradnl" sz="180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63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13" y="2085665"/>
            <a:ext cx="1322451" cy="13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36" y="3827913"/>
            <a:ext cx="1611049" cy="8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Llamada rectangular redondeada 69"/>
          <p:cNvSpPr/>
          <p:nvPr/>
        </p:nvSpPr>
        <p:spPr bwMode="auto">
          <a:xfrm flipH="1">
            <a:off x="6696822" y="1824512"/>
            <a:ext cx="1954533" cy="614925"/>
          </a:xfrm>
          <a:prstGeom prst="round2SameRect">
            <a:avLst/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9" fontAlgn="base">
              <a:lnSpc>
                <a:spcPts val="1375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CL" sz="1467" dirty="0">
                <a:solidFill>
                  <a:srgbClr val="FFFF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Mecanismos </a:t>
            </a:r>
          </a:p>
          <a:p>
            <a:pPr algn="ctr" defTabSz="457189" fontAlgn="base">
              <a:lnSpc>
                <a:spcPts val="1375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CL" sz="1467" dirty="0">
                <a:solidFill>
                  <a:srgbClr val="FFFF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regulares</a:t>
            </a:r>
            <a:endParaRPr lang="es-ES_tradnl" sz="1467" dirty="0">
              <a:solidFill>
                <a:srgbClr val="FFFFFF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7"/>
          <a:stretch/>
        </p:blipFill>
        <p:spPr>
          <a:xfrm>
            <a:off x="9507142" y="203035"/>
            <a:ext cx="2321169" cy="90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2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49" grpId="0" animBg="1"/>
      <p:bldP spid="50" grpId="0"/>
      <p:bldP spid="51" grpId="0" animBg="1"/>
      <p:bldP spid="52" grpId="0"/>
      <p:bldP spid="53" grpId="0" animBg="1"/>
      <p:bldP spid="54" grpId="0"/>
      <p:bldP spid="61" grpId="0" animBg="1"/>
      <p:bldP spid="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527381" y="1143123"/>
            <a:ext cx="5059398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4267" b="1" dirty="0">
                <a:solidFill>
                  <a:srgbClr val="7071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Convenio Marco</a:t>
            </a:r>
          </a:p>
        </p:txBody>
      </p:sp>
      <p:sp>
        <p:nvSpPr>
          <p:cNvPr id="9" name="Text Box 1027"/>
          <p:cNvSpPr txBox="1">
            <a:spLocks noChangeArrowheads="1"/>
          </p:cNvSpPr>
          <p:nvPr/>
        </p:nvSpPr>
        <p:spPr bwMode="auto">
          <a:xfrm>
            <a:off x="527381" y="2180862"/>
            <a:ext cx="7008779" cy="404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352425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867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Modalidad de compra a través de catálogo electrónico de </a:t>
            </a:r>
            <a:r>
              <a:rPr lang="es-CL" sz="1867" dirty="0" err="1">
                <a:solidFill>
                  <a:srgbClr val="000000">
                    <a:lumMod val="65000"/>
                    <a:lumOff val="3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r>
              <a:rPr lang="es-CL" sz="1867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la que </a:t>
            </a:r>
            <a:r>
              <a:rPr lang="es-CL" sz="1867" b="1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establecen precios y condiciones de compra para bienes y servicios</a:t>
            </a:r>
            <a:r>
              <a:rPr lang="es-CL" sz="1867" b="1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457189" lvl="1" indent="-457189" algn="just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867" b="1" dirty="0">
              <a:solidFill>
                <a:srgbClr val="000000">
                  <a:lumMod val="65000"/>
                  <a:lumOff val="3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 algn="just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867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Constituyen la </a:t>
            </a:r>
            <a:r>
              <a:rPr lang="es-CL" sz="1867" b="1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primera opción legal de compra </a:t>
            </a:r>
            <a:r>
              <a:rPr lang="es-CL" sz="1867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independiente de los montos (obligación salvo condiciones más ventajosas).</a:t>
            </a:r>
          </a:p>
          <a:p>
            <a:pPr marL="469888" lvl="1" indent="-457189" algn="just" defTabSz="121917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Arial" charset="0"/>
              <a:buChar char="•"/>
              <a:defRPr/>
            </a:pPr>
            <a:endParaRPr lang="es-CL" sz="1867" dirty="0">
              <a:solidFill>
                <a:srgbClr val="000000">
                  <a:lumMod val="65000"/>
                  <a:lumOff val="3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41294" lvl="1" indent="-228594" algn="just" defTabSz="121917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>
                  <a:lumMod val="85000"/>
                  <a:lumOff val="1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s-CL" sz="1600" b="1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Aplicación voluntaria de parte de municipios.</a:t>
            </a:r>
          </a:p>
          <a:p>
            <a:pPr marL="241294" lvl="1" indent="-228594" algn="just" defTabSz="121917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>
                  <a:lumMod val="85000"/>
                  <a:lumOff val="15000"/>
                </a:srgbClr>
              </a:buClr>
              <a:buFont typeface="Arial" panose="020B0604020202020204" pitchFamily="34" charset="0"/>
              <a:buChar char="•"/>
              <a:defRPr/>
            </a:pPr>
            <a:endParaRPr lang="es-CL" sz="1600" b="1" dirty="0">
              <a:solidFill>
                <a:srgbClr val="000000">
                  <a:lumMod val="65000"/>
                  <a:lumOff val="3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41294" lvl="1" indent="-228594" algn="just" defTabSz="121917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>
                  <a:lumMod val="85000"/>
                  <a:lumOff val="1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s-CL" sz="1600" b="1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Aplicación obligatoria a FF.AA., salvo que se excluya por Decreto Supremo (art. 30 letra de Ley).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7"/>
          <a:stretch/>
        </p:blipFill>
        <p:spPr>
          <a:xfrm>
            <a:off x="9507142" y="203035"/>
            <a:ext cx="2321169" cy="903432"/>
          </a:xfrm>
          <a:prstGeom prst="rect">
            <a:avLst/>
          </a:prstGeom>
        </p:spPr>
      </p:pic>
      <p:pic>
        <p:nvPicPr>
          <p:cNvPr id="10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430" y="1946296"/>
            <a:ext cx="4034881" cy="363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741" y="2660915"/>
            <a:ext cx="2304256" cy="13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026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09623" y="932723"/>
            <a:ext cx="5545108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4267" b="1" dirty="0">
                <a:solidFill>
                  <a:srgbClr val="7071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Licitación Pública</a:t>
            </a: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1109623" y="1854160"/>
            <a:ext cx="6270376" cy="4224469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defTabSz="1219170" fontAlgn="auto">
              <a:spcAft>
                <a:spcPts val="0"/>
              </a:spcAft>
              <a:buClr>
                <a:srgbClr val="006CB7"/>
              </a:buClr>
              <a:buNone/>
              <a:defRPr/>
            </a:pPr>
            <a:r>
              <a:rPr lang="es-CL" sz="1867" kern="0" dirty="0">
                <a:solidFill>
                  <a:srgbClr val="7071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“Procedimiento administrativo de carácter concursal mediante el cual la Administración realiza un llamado público, convocando a los interesados para que, sujetándose a las bases fijadas, formulen propuestas, de entre las cuales seleccionará y aceptará la más conveniente.” (Art. 2, N° 21, Reglamento)</a:t>
            </a:r>
          </a:p>
          <a:p>
            <a:pPr marL="0" indent="0" algn="just" defTabSz="1219170" fontAlgn="auto">
              <a:spcAft>
                <a:spcPts val="0"/>
              </a:spcAft>
              <a:buClr>
                <a:srgbClr val="006CB7"/>
              </a:buClr>
              <a:buNone/>
              <a:defRPr/>
            </a:pPr>
            <a:endParaRPr lang="es-CL" sz="1867" kern="0" dirty="0">
              <a:solidFill>
                <a:srgbClr val="7071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defTabSz="1219170" fontAlgn="auto">
              <a:spcAft>
                <a:spcPts val="0"/>
              </a:spcAft>
              <a:buClr>
                <a:srgbClr val="006CB7"/>
              </a:buClr>
              <a:buNone/>
              <a:defRPr/>
            </a:pPr>
            <a:r>
              <a:rPr lang="es-CL" sz="1867" b="1" kern="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Llamado y publicación de las bases</a:t>
            </a:r>
          </a:p>
          <a:p>
            <a:pPr marL="0" indent="0" defTabSz="1219170">
              <a:buClr>
                <a:srgbClr val="006CB7"/>
              </a:buClr>
              <a:buNone/>
              <a:defRPr/>
            </a:pPr>
            <a:r>
              <a:rPr lang="es-CL" sz="1867" b="1" kern="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Recepción y apertura de ofertas</a:t>
            </a:r>
          </a:p>
          <a:p>
            <a:pPr marL="0" indent="0" defTabSz="1219170">
              <a:buClr>
                <a:srgbClr val="006CB7"/>
              </a:buClr>
              <a:buNone/>
              <a:defRPr/>
            </a:pPr>
            <a:r>
              <a:rPr lang="es-CL" sz="1867" b="1" kern="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Evaluación </a:t>
            </a:r>
          </a:p>
          <a:p>
            <a:pPr marL="0" indent="0" defTabSz="1219170">
              <a:buClr>
                <a:srgbClr val="006CB7"/>
              </a:buClr>
              <a:buNone/>
              <a:defRPr/>
            </a:pPr>
            <a:r>
              <a:rPr lang="es-CL" sz="1867" b="1" kern="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Adjudicación</a:t>
            </a:r>
          </a:p>
          <a:p>
            <a:pPr marL="152396" indent="0" defTabSz="1219170">
              <a:buClr>
                <a:srgbClr val="006CB7"/>
              </a:buClr>
              <a:buNone/>
              <a:defRPr/>
            </a:pPr>
            <a:endParaRPr lang="es-CL" sz="1867" kern="0" dirty="0">
              <a:solidFill>
                <a:srgbClr val="7071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defTabSz="1219170" fontAlgn="auto">
              <a:spcAft>
                <a:spcPts val="0"/>
              </a:spcAft>
              <a:buClr>
                <a:srgbClr val="006CB7"/>
              </a:buClr>
              <a:buNone/>
              <a:defRPr/>
            </a:pPr>
            <a:endParaRPr lang="es-CL" sz="1867" kern="0" dirty="0">
              <a:solidFill>
                <a:srgbClr val="7071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2396" indent="0" defTabSz="1219170" fontAlgn="auto">
              <a:spcAft>
                <a:spcPts val="0"/>
              </a:spcAft>
              <a:buClr>
                <a:srgbClr val="006CB7"/>
              </a:buClr>
              <a:buNone/>
              <a:defRPr/>
            </a:pPr>
            <a:endParaRPr lang="es-CL" sz="1867" kern="0" dirty="0">
              <a:solidFill>
                <a:srgbClr val="7071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2396" indent="0" defTabSz="1219170" fontAlgn="auto">
              <a:spcAft>
                <a:spcPts val="0"/>
              </a:spcAft>
              <a:buClr>
                <a:srgbClr val="006CB7"/>
              </a:buClr>
              <a:buNone/>
              <a:defRPr/>
            </a:pPr>
            <a:endParaRPr lang="es-CL" sz="1867" kern="0" dirty="0">
              <a:solidFill>
                <a:srgbClr val="7071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189" indent="-457189" defTabSz="1219170" fontAlgn="auto">
              <a:spcAft>
                <a:spcPts val="0"/>
              </a:spcAft>
              <a:buClr>
                <a:srgbClr val="006CB7"/>
              </a:buClr>
              <a:defRPr/>
            </a:pPr>
            <a:endParaRPr lang="es-CL" sz="1867" kern="0" dirty="0">
              <a:solidFill>
                <a:srgbClr val="7071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defTabSz="1219170" fontAlgn="auto">
              <a:spcAft>
                <a:spcPts val="0"/>
              </a:spcAft>
              <a:buClr>
                <a:srgbClr val="33CC33"/>
              </a:buClr>
              <a:buNone/>
              <a:defRPr/>
            </a:pPr>
            <a:endParaRPr lang="es-CL" sz="1867" kern="0" dirty="0">
              <a:solidFill>
                <a:srgbClr val="7071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189" indent="-457189" algn="just" defTabSz="1219170" fontAlgn="auto">
              <a:spcAft>
                <a:spcPts val="0"/>
              </a:spcAft>
              <a:buClr>
                <a:srgbClr val="33CC33"/>
              </a:buClr>
              <a:buFont typeface="Arial" pitchFamily="34" charset="0"/>
              <a:buChar char="•"/>
              <a:defRPr/>
            </a:pPr>
            <a:endParaRPr lang="es-CL" sz="1867" kern="0" dirty="0">
              <a:solidFill>
                <a:srgbClr val="7071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189" indent="-457189" algn="just" defTabSz="1219170" fontAlgn="auto">
              <a:spcAft>
                <a:spcPts val="0"/>
              </a:spcAft>
              <a:buClr>
                <a:srgbClr val="33CC33"/>
              </a:buClr>
              <a:buFont typeface="Arial" pitchFamily="34" charset="0"/>
              <a:buChar char="•"/>
              <a:defRPr/>
            </a:pPr>
            <a:endParaRPr lang="es-ES" sz="1867" kern="0" dirty="0">
              <a:solidFill>
                <a:srgbClr val="7071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7"/>
          <a:stretch/>
        </p:blipFill>
        <p:spPr>
          <a:xfrm>
            <a:off x="9507142" y="203035"/>
            <a:ext cx="2321169" cy="903432"/>
          </a:xfrm>
          <a:prstGeom prst="rect">
            <a:avLst/>
          </a:prstGeom>
        </p:spPr>
      </p:pic>
      <p:pic>
        <p:nvPicPr>
          <p:cNvPr id="8" name="Imagen 4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140" y="1892830"/>
            <a:ext cx="3270833" cy="343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500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 bwMode="auto">
          <a:xfrm>
            <a:off x="214315" y="1956993"/>
            <a:ext cx="11618643" cy="4101995"/>
          </a:xfrm>
          <a:prstGeom prst="rect">
            <a:avLst/>
          </a:prstGeom>
          <a:solidFill>
            <a:schemeClr val="accent1">
              <a:alpha val="1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L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063" y="2031124"/>
            <a:ext cx="1028700" cy="1016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3" y="2026199"/>
            <a:ext cx="1028700" cy="1016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14315" y="920129"/>
            <a:ext cx="873697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s-MX" sz="4267" b="1" dirty="0">
                <a:solidFill>
                  <a:srgbClr val="7071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Licitación Pública: </a:t>
            </a:r>
            <a:r>
              <a:rPr lang="es-MX" sz="4267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Etapas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55739" y="2108273"/>
            <a:ext cx="5009248" cy="3375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tabLst>
                <a:tab pos="101597" algn="l"/>
              </a:tabLst>
            </a:pPr>
            <a:r>
              <a:rPr lang="es-CL" sz="2133" b="1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itchFamily="34" charset="0"/>
                <a:cs typeface="Arial" charset="0"/>
              </a:rPr>
              <a:t>Publicación</a:t>
            </a:r>
            <a:br>
              <a:rPr lang="es-CL" sz="2133" b="1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itchFamily="34" charset="0"/>
                <a:cs typeface="Arial" charset="0"/>
              </a:rPr>
            </a:br>
            <a:r>
              <a:rPr lang="es-MX" sz="1867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itchFamily="34" charset="0"/>
                <a:cs typeface="Arial" charset="0"/>
              </a:rPr>
              <a:t>El Organismo puede ampliar difusión a través de avisos </a:t>
            </a:r>
            <a:r>
              <a:rPr lang="es-ES" sz="1867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itchFamily="34" charset="0"/>
                <a:cs typeface="Arial" charset="0"/>
              </a:rPr>
              <a:t>en diarios o medios de circulación nacional, regional o internacional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tabLst>
                <a:tab pos="101597" algn="l"/>
              </a:tabLst>
            </a:pPr>
            <a:r>
              <a:rPr lang="es-ES" sz="1867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itchFamily="34" charset="0"/>
                <a:cs typeface="Arial" charset="0"/>
              </a:rPr>
              <a:t/>
            </a:r>
            <a:br>
              <a:rPr lang="es-ES" sz="1867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itchFamily="34" charset="0"/>
                <a:cs typeface="Arial" charset="0"/>
              </a:rPr>
            </a:br>
            <a:r>
              <a:rPr lang="es-MX" sz="1867" b="1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itchFamily="34" charset="0"/>
                <a:cs typeface="Arial" charset="0"/>
              </a:rPr>
              <a:t>Modificaciones a las bases:</a:t>
            </a:r>
          </a:p>
          <a:p>
            <a:pPr marL="677316" lvl="2" indent="-228594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01597" algn="l"/>
              </a:tabLst>
            </a:pPr>
            <a:endParaRPr lang="es-MX" sz="1600" dirty="0">
              <a:solidFill>
                <a:srgbClr val="000000">
                  <a:lumMod val="65000"/>
                  <a:lumOff val="35000"/>
                </a:srgbClr>
              </a:solidFill>
              <a:latin typeface="Verdana" pitchFamily="34" charset="0"/>
              <a:cs typeface="Arial" charset="0"/>
            </a:endParaRPr>
          </a:p>
          <a:p>
            <a:pPr marL="677316" lvl="2" indent="-228594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01597" algn="l"/>
              </a:tabLst>
            </a:pPr>
            <a:r>
              <a:rPr lang="es-MX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itchFamily="34" charset="0"/>
                <a:cs typeface="Arial" charset="0"/>
              </a:rPr>
              <a:t>Antes del cierre de recepción de ofertas</a:t>
            </a:r>
          </a:p>
          <a:p>
            <a:pPr marL="677316" lvl="2" indent="-228594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01597" algn="l"/>
              </a:tabLst>
            </a:pPr>
            <a:endParaRPr lang="es-MX" sz="1600" dirty="0">
              <a:solidFill>
                <a:srgbClr val="000000">
                  <a:lumMod val="65000"/>
                  <a:lumOff val="35000"/>
                </a:srgbClr>
              </a:solidFill>
              <a:latin typeface="Verdana" pitchFamily="34" charset="0"/>
              <a:cs typeface="Arial" charset="0"/>
            </a:endParaRPr>
          </a:p>
          <a:p>
            <a:pPr marL="677316" lvl="2" indent="-228594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01597" algn="l"/>
              </a:tabLst>
            </a:pPr>
            <a:r>
              <a:rPr lang="es-MX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itchFamily="34" charset="0"/>
                <a:cs typeface="Arial" charset="0"/>
              </a:rPr>
              <a:t>Plazo prudencial para adecuar ofertas</a:t>
            </a:r>
          </a:p>
          <a:p>
            <a:pPr marL="0" lvl="1" indent="-160863" defTabSz="1219170" fontAlgn="base">
              <a:spcBef>
                <a:spcPct val="0"/>
              </a:spcBef>
              <a:spcAft>
                <a:spcPct val="0"/>
              </a:spcAft>
              <a:tabLst>
                <a:tab pos="101597" algn="l"/>
              </a:tabLst>
            </a:pPr>
            <a:endParaRPr lang="es-MX" sz="1600" dirty="0">
              <a:solidFill>
                <a:srgbClr val="000000">
                  <a:lumMod val="65000"/>
                  <a:lumOff val="35000"/>
                </a:srgb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234413" y="2099776"/>
            <a:ext cx="4475451" cy="378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133" b="1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itchFamily="34" charset="0"/>
                <a:cs typeface="Arial" charset="0"/>
              </a:rPr>
              <a:t>Recepción y apertura de ofertas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133" b="1" dirty="0">
              <a:solidFill>
                <a:srgbClr val="000000">
                  <a:lumMod val="65000"/>
                  <a:lumOff val="35000"/>
                </a:srgbClr>
              </a:solidFill>
              <a:latin typeface="Verdana" pitchFamily="34" charset="0"/>
              <a:cs typeface="Arial" charset="0"/>
            </a:endParaRPr>
          </a:p>
          <a:p>
            <a:pPr marL="380990" indent="-380990" defTabSz="12191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itchFamily="34" charset="0"/>
                <a:cs typeface="Arial" charset="0"/>
              </a:rPr>
              <a:t>Las ofertas deben ser enviadas a través </a:t>
            </a:r>
            <a:r>
              <a:rPr lang="es-E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itchFamily="34" charset="0"/>
                <a:cs typeface="Arial" charset="0"/>
                <a:hlinkClick r:id="rId4"/>
              </a:rPr>
              <a:t>www.mercadopublico.cl</a:t>
            </a:r>
            <a:endParaRPr lang="es-ES" sz="1600" dirty="0">
              <a:solidFill>
                <a:srgbClr val="000000">
                  <a:lumMod val="65000"/>
                  <a:lumOff val="35000"/>
                </a:srgbClr>
              </a:solidFill>
              <a:latin typeface="Verdana" pitchFamily="34" charset="0"/>
              <a:cs typeface="Arial" charset="0"/>
            </a:endParaRPr>
          </a:p>
          <a:p>
            <a:pPr marL="380990" indent="-380990" defTabSz="12191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000000">
                  <a:lumMod val="65000"/>
                  <a:lumOff val="35000"/>
                </a:srgbClr>
              </a:solidFill>
              <a:latin typeface="Verdana" pitchFamily="34" charset="0"/>
              <a:cs typeface="Arial" charset="0"/>
            </a:endParaRPr>
          </a:p>
          <a:p>
            <a:pPr marL="380990" indent="-380990" defTabSz="12191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itchFamily="34" charset="0"/>
                <a:cs typeface="Arial" charset="0"/>
              </a:rPr>
              <a:t>La apertura electrónica es la liberación automática de las ofertas en el día y hora establecido en las bases. </a:t>
            </a:r>
          </a:p>
          <a:p>
            <a:pPr marL="380990" indent="-380990" defTabSz="12191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000000">
                  <a:lumMod val="65000"/>
                  <a:lumOff val="35000"/>
                </a:srgbClr>
              </a:solidFill>
              <a:latin typeface="Verdana" pitchFamily="34" charset="0"/>
              <a:cs typeface="Arial" charset="0"/>
            </a:endParaRPr>
          </a:p>
          <a:p>
            <a:pPr marL="380990" indent="-380990" defTabSz="12191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itchFamily="34" charset="0"/>
                <a:cs typeface="Arial" charset="0"/>
              </a:rPr>
              <a:t>Los proveedores pueden efectuar observaciones dentro de un plazo de 24 horas.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7"/>
          <a:stretch/>
        </p:blipFill>
        <p:spPr>
          <a:xfrm>
            <a:off x="9507142" y="203035"/>
            <a:ext cx="2321169" cy="90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96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90209" y="339297"/>
            <a:ext cx="1036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Magnitud del </a:t>
            </a:r>
            <a:r>
              <a:rPr lang="es-C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</a:t>
            </a:r>
            <a:r>
              <a:rPr lang="es-C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(año </a:t>
            </a:r>
            <a:r>
              <a:rPr lang="es-CL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2016)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416866" y="2188458"/>
            <a:ext cx="3080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dirty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10.000</a:t>
            </a:r>
          </a:p>
          <a:p>
            <a:pPr algn="ctr"/>
            <a:r>
              <a:rPr lang="es-CL" b="1" dirty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millones </a:t>
            </a:r>
          </a:p>
          <a:p>
            <a:pPr algn="ctr"/>
            <a:r>
              <a:rPr lang="es-CL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Verdana"/>
                <a:cs typeface="Verdana"/>
              </a:rPr>
              <a:t>Valor total de las transacciones por año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9385311" y="5323854"/>
            <a:ext cx="1907900" cy="68048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s-CL" b="1" dirty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123.000</a:t>
            </a:r>
            <a:endParaRPr lang="es-CL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CL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Verdana"/>
                <a:cs typeface="Verdana"/>
              </a:rPr>
              <a:t>proveedores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7149473" y="5323855"/>
            <a:ext cx="1907900" cy="68048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s-CL" b="1" dirty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15.000</a:t>
            </a:r>
          </a:p>
          <a:p>
            <a:pPr algn="ctr"/>
            <a:r>
              <a:rPr lang="es-CL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Verdana"/>
                <a:cs typeface="Verdana"/>
              </a:rPr>
              <a:t>compradores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4075003" y="5327171"/>
            <a:ext cx="2663188" cy="7166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s-CL" b="1" dirty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300.000</a:t>
            </a:r>
          </a:p>
          <a:p>
            <a:pPr algn="ctr"/>
            <a:r>
              <a:rPr lang="es-CL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Verdana"/>
                <a:cs typeface="Verdana"/>
              </a:rPr>
              <a:t>Oportunidades de negocio al año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1087532" y="5028981"/>
            <a:ext cx="2520439" cy="90456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s-CL" b="1" dirty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34</a:t>
            </a:r>
          </a:p>
          <a:p>
            <a:pPr algn="ctr"/>
            <a:r>
              <a:rPr lang="es-CL" sz="1400" b="1" dirty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Convenios Marco</a:t>
            </a:r>
          </a:p>
          <a:p>
            <a:pPr algn="ctr"/>
            <a:r>
              <a:rPr lang="es-CL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Verdana"/>
                <a:cs typeface="Verdana"/>
              </a:rPr>
              <a:t>Con 120.000 </a:t>
            </a:r>
            <a:r>
              <a:rPr lang="es-CL" sz="14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Verdana"/>
                <a:cs typeface="Verdana"/>
              </a:rPr>
              <a:t>SKUs</a:t>
            </a:r>
            <a:endParaRPr lang="es-CL" sz="1400" b="1" dirty="0">
              <a:solidFill>
                <a:prstClr val="black">
                  <a:lumMod val="50000"/>
                  <a:lumOff val="50000"/>
                </a:prstClr>
              </a:solidFill>
              <a:latin typeface="Verdana"/>
              <a:cs typeface="Verdana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29099" y="1383111"/>
            <a:ext cx="1398166" cy="265534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8429873" y="2167938"/>
            <a:ext cx="13472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dirty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2</a:t>
            </a:r>
          </a:p>
          <a:p>
            <a:pPr algn="ctr"/>
            <a:r>
              <a:rPr lang="es-CL" sz="1400" b="1" dirty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millones</a:t>
            </a:r>
            <a:r>
              <a:rPr lang="es-CL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Verdana"/>
                <a:cs typeface="Verdana"/>
              </a:rPr>
              <a:t> </a:t>
            </a:r>
            <a:r>
              <a:rPr lang="es-CL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es-CL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Verdana"/>
                <a:cs typeface="Verdana"/>
              </a:rPr>
              <a:t>Ofertas</a:t>
            </a:r>
          </a:p>
          <a:p>
            <a:pPr algn="ctr"/>
            <a:r>
              <a:rPr lang="es-CL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Verdana"/>
                <a:cs typeface="Verdana"/>
              </a:rPr>
              <a:t>en línea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4762100" y="3662761"/>
            <a:ext cx="3001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www.mercadopublico.cl</a:t>
            </a: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41240" y="4262136"/>
            <a:ext cx="1311813" cy="1039852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2384902" y="1531703"/>
            <a:ext cx="1117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US$</a:t>
            </a: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99804" y="4175598"/>
            <a:ext cx="1177947" cy="1283525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56418" y="4162668"/>
            <a:ext cx="1182515" cy="1187889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4762100" y="1963933"/>
            <a:ext cx="28626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dirty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2.326.000 </a:t>
            </a:r>
          </a:p>
          <a:p>
            <a:pPr algn="ctr"/>
            <a:r>
              <a:rPr lang="es-CL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Verdana"/>
                <a:cs typeface="Verdana"/>
              </a:rPr>
              <a:t>Órdenes de compra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39170" y="3890839"/>
            <a:ext cx="1198680" cy="115428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12430" y="1513549"/>
            <a:ext cx="2913058" cy="2188212"/>
          </a:xfrm>
          <a:prstGeom prst="rect">
            <a:avLst/>
          </a:prstGeom>
        </p:spPr>
      </p:pic>
      <p:cxnSp>
        <p:nvCxnSpPr>
          <p:cNvPr id="23" name="Conector recto 22"/>
          <p:cNvCxnSpPr/>
          <p:nvPr/>
        </p:nvCxnSpPr>
        <p:spPr>
          <a:xfrm>
            <a:off x="419725" y="1007663"/>
            <a:ext cx="10058400" cy="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812642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 bwMode="auto">
          <a:xfrm>
            <a:off x="240951" y="1892830"/>
            <a:ext cx="11759279" cy="4457525"/>
          </a:xfrm>
          <a:prstGeom prst="rect">
            <a:avLst/>
          </a:prstGeom>
          <a:solidFill>
            <a:schemeClr val="accent1">
              <a:alpha val="1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L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3" y="1978191"/>
            <a:ext cx="1028700" cy="1016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8" y="1978191"/>
            <a:ext cx="1028700" cy="10160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047755" y="2077523"/>
            <a:ext cx="5015932" cy="152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s-ES" sz="2133" b="1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itchFamily="34" charset="0"/>
                <a:cs typeface="Arial" charset="0"/>
              </a:rPr>
              <a:t>Evaluación</a:t>
            </a:r>
          </a:p>
          <a:p>
            <a:pPr marL="228594" indent="-228594" defTabSz="121917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itchFamily="34" charset="0"/>
                <a:cs typeface="Arial" charset="0"/>
              </a:rPr>
              <a:t>La entidad evalúa las ofertas y asigna puntajes según criterios, factores, </a:t>
            </a:r>
            <a:r>
              <a:rPr lang="es-ES" sz="16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Verdana" pitchFamily="34" charset="0"/>
                <a:cs typeface="Arial" charset="0"/>
              </a:rPr>
              <a:t>subfactores</a:t>
            </a:r>
            <a:r>
              <a:rPr lang="es-E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itchFamily="34" charset="0"/>
                <a:cs typeface="Arial" charset="0"/>
              </a:rPr>
              <a:t> y ponderaciones establecidos en las bases.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7041202" y="2097334"/>
            <a:ext cx="4787109" cy="3744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133" b="1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itchFamily="34" charset="0"/>
                <a:cs typeface="Arial" charset="0"/>
              </a:rPr>
              <a:t>Adjudicación</a:t>
            </a:r>
          </a:p>
          <a:p>
            <a:pPr marL="228594" indent="-228594" defTabSz="121917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itchFamily="34" charset="0"/>
                <a:cs typeface="Arial" charset="0"/>
              </a:rPr>
              <a:t>Comprador aceptará la propuesta más ventajosa, considerando criterios de evaluación en las bases y en el Reglamento.</a:t>
            </a:r>
          </a:p>
          <a:p>
            <a:pPr marL="228594" indent="-228594" defTabSz="121917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CL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itchFamily="34" charset="0"/>
                <a:cs typeface="Arial" charset="0"/>
              </a:rPr>
              <a:t>Dictación de acto administrativo, debidamente  notificado  al adjudicatario y al resto de los oferentes (art. 6 del Reglamento).</a:t>
            </a:r>
          </a:p>
          <a:p>
            <a:pPr marL="228594" indent="-228594" defTabSz="121917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CL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itchFamily="34" charset="0"/>
                <a:cs typeface="Arial" charset="0"/>
              </a:rPr>
              <a:t>Se declarará desierta una licitación cuando no se presenten ofertas o no resulte conveniente (art. 9 del Reglamento)</a:t>
            </a:r>
            <a:endParaRPr lang="es-ES" sz="3200" dirty="0">
              <a:solidFill>
                <a:srgbClr val="1F497D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7"/>
          <a:stretch/>
        </p:blipFill>
        <p:spPr>
          <a:xfrm>
            <a:off x="9507142" y="203035"/>
            <a:ext cx="2321169" cy="903432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214315" y="920129"/>
            <a:ext cx="873697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s-MX" sz="4267" b="1" dirty="0">
                <a:solidFill>
                  <a:srgbClr val="7071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Licitación Pública: </a:t>
            </a:r>
            <a:r>
              <a:rPr lang="es-MX" sz="4267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Etapas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950607" y="362348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defTabSz="1219170" fontAlgn="base">
              <a:spcBef>
                <a:spcPct val="0"/>
              </a:spcBef>
              <a:spcAft>
                <a:spcPct val="0"/>
              </a:spcAft>
              <a:tabLst>
                <a:tab pos="101597" algn="l"/>
              </a:tabLst>
            </a:pPr>
            <a:r>
              <a:rPr lang="es-MX" sz="1600" b="1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itchFamily="34" charset="0"/>
                <a:cs typeface="Arial" charset="0"/>
              </a:rPr>
              <a:t>Comisiones evaluadoras: </a:t>
            </a:r>
          </a:p>
          <a:p>
            <a:pPr marL="228594" indent="-228594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itchFamily="34" charset="0"/>
                <a:cs typeface="Arial" charset="0"/>
              </a:rPr>
              <a:t>Obligatorias en licitaciones mayores a 1.000 UTM y de gran complejidad: Al menos tres funcionarios públicos, internos o externos al organismo.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s-CL" sz="1600" dirty="0">
              <a:solidFill>
                <a:srgbClr val="000000">
                  <a:lumMod val="65000"/>
                  <a:lumOff val="35000"/>
                </a:srgbClr>
              </a:solidFill>
              <a:latin typeface="Verdana" pitchFamily="34" charset="0"/>
              <a:cs typeface="Arial" charset="0"/>
            </a:endParaRPr>
          </a:p>
          <a:p>
            <a:pPr marL="228594" indent="-228594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itchFamily="34" charset="0"/>
                <a:cs typeface="Arial" charset="0"/>
              </a:rPr>
              <a:t>Contacto entre comprador y oferente sólo en casos previstos por art. 39 del Reglamento (aclaraciones, entrevistas, pruebas requeridas, visitas a terreno).</a:t>
            </a:r>
            <a:endParaRPr lang="es-CL" sz="1600" dirty="0">
              <a:solidFill>
                <a:srgbClr val="000000">
                  <a:lumMod val="65000"/>
                  <a:lumOff val="35000"/>
                </a:srgbClr>
              </a:solidFill>
              <a:latin typeface="Verdana" pitchFamily="34" charset="0"/>
              <a:cs typeface="Arial" charset="0"/>
            </a:endParaRPr>
          </a:p>
          <a:p>
            <a:pPr marL="0" lvl="1" defTabSz="1219170" fontAlgn="base">
              <a:spcBef>
                <a:spcPct val="0"/>
              </a:spcBef>
              <a:spcAft>
                <a:spcPct val="0"/>
              </a:spcAft>
              <a:tabLst>
                <a:tab pos="101597" algn="l"/>
              </a:tabLst>
            </a:pPr>
            <a:endParaRPr lang="es-MX" sz="1600" b="1" dirty="0">
              <a:solidFill>
                <a:srgbClr val="000000">
                  <a:lumMod val="65000"/>
                  <a:lumOff val="35000"/>
                </a:srgbClr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939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39166" y="1088207"/>
            <a:ext cx="5639685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4267" b="1" dirty="0">
                <a:solidFill>
                  <a:srgbClr val="7071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Licitación Privada</a:t>
            </a: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335360" y="1998314"/>
            <a:ext cx="6654416" cy="3648405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defTabSz="1219170">
              <a:buNone/>
              <a:defRPr/>
            </a:pPr>
            <a:r>
              <a:rPr lang="es-CL" sz="1867" kern="0" dirty="0">
                <a:solidFill>
                  <a:srgbClr val="7071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“Procedimiento administrativo de carácter concursal, previa resolución fundada que lo disponga, mediante el cual la Administración invita a determinadas personas para que, sujetándose a las bases fijadas, formulen propuestas, de entre las cuales seleccionará y aceptará la más conveniente.” (Art. 2, N° 20, Reglamento)</a:t>
            </a:r>
          </a:p>
          <a:p>
            <a:pPr marL="457189" indent="-457189" defTabSz="1219170">
              <a:lnSpc>
                <a:spcPct val="150000"/>
              </a:lnSpc>
              <a:defRPr/>
            </a:pPr>
            <a:r>
              <a:rPr lang="es-MX" sz="1867" b="1" kern="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Requiere resolución fundada</a:t>
            </a:r>
          </a:p>
          <a:p>
            <a:pPr marL="457189" indent="-457189" defTabSz="1219170">
              <a:lnSpc>
                <a:spcPct val="150000"/>
              </a:lnSpc>
              <a:defRPr/>
            </a:pPr>
            <a:r>
              <a:rPr lang="es-MX" sz="1867" b="1" kern="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Causales específicas establecidas en la ley  </a:t>
            </a:r>
          </a:p>
          <a:p>
            <a:pPr marL="457189" indent="-457189" defTabSz="1219170">
              <a:lnSpc>
                <a:spcPct val="150000"/>
              </a:lnSpc>
              <a:defRPr/>
            </a:pPr>
            <a:r>
              <a:rPr lang="es-MX" sz="1867" b="1" kern="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Aplicación de normas de la licitación pública</a:t>
            </a:r>
            <a:endParaRPr lang="es-ES" sz="1867" b="1" kern="0" dirty="0">
              <a:solidFill>
                <a:srgbClr val="4F81B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2396" indent="0" defTabSz="1219170">
              <a:buClr>
                <a:srgbClr val="006CB7"/>
              </a:buClr>
              <a:buNone/>
              <a:defRPr/>
            </a:pPr>
            <a:endParaRPr lang="es-CL" sz="1867" kern="0" dirty="0">
              <a:solidFill>
                <a:srgbClr val="7071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defTabSz="1219170" fontAlgn="auto">
              <a:spcAft>
                <a:spcPts val="0"/>
              </a:spcAft>
              <a:buClr>
                <a:srgbClr val="006CB7"/>
              </a:buClr>
              <a:buNone/>
              <a:defRPr/>
            </a:pPr>
            <a:endParaRPr lang="es-CL" sz="1867" kern="0" dirty="0">
              <a:solidFill>
                <a:srgbClr val="7071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2396" indent="0" defTabSz="1219170" fontAlgn="auto">
              <a:spcAft>
                <a:spcPts val="0"/>
              </a:spcAft>
              <a:buClr>
                <a:srgbClr val="006CB7"/>
              </a:buClr>
              <a:buNone/>
              <a:defRPr/>
            </a:pPr>
            <a:endParaRPr lang="es-CL" sz="1867" kern="0" dirty="0">
              <a:solidFill>
                <a:srgbClr val="7071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2396" indent="0" defTabSz="1219170" fontAlgn="auto">
              <a:spcAft>
                <a:spcPts val="0"/>
              </a:spcAft>
              <a:buClr>
                <a:srgbClr val="006CB7"/>
              </a:buClr>
              <a:buNone/>
              <a:defRPr/>
            </a:pPr>
            <a:endParaRPr lang="es-CL" sz="1867" kern="0" dirty="0">
              <a:solidFill>
                <a:srgbClr val="7071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189" indent="-457189" defTabSz="1219170" fontAlgn="auto">
              <a:spcAft>
                <a:spcPts val="0"/>
              </a:spcAft>
              <a:buClr>
                <a:srgbClr val="006CB7"/>
              </a:buClr>
              <a:defRPr/>
            </a:pPr>
            <a:endParaRPr lang="es-CL" sz="1867" kern="0" dirty="0">
              <a:solidFill>
                <a:srgbClr val="7071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defTabSz="1219170" fontAlgn="auto">
              <a:spcAft>
                <a:spcPts val="0"/>
              </a:spcAft>
              <a:buClr>
                <a:srgbClr val="33CC33"/>
              </a:buClr>
              <a:buNone/>
              <a:defRPr/>
            </a:pPr>
            <a:endParaRPr lang="es-CL" sz="1867" kern="0" dirty="0">
              <a:solidFill>
                <a:srgbClr val="7071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189" indent="-457189" algn="just" defTabSz="1219170" fontAlgn="auto">
              <a:spcAft>
                <a:spcPts val="0"/>
              </a:spcAft>
              <a:buClr>
                <a:srgbClr val="33CC33"/>
              </a:buClr>
              <a:buFont typeface="Arial" pitchFamily="34" charset="0"/>
              <a:buChar char="•"/>
              <a:defRPr/>
            </a:pPr>
            <a:endParaRPr lang="es-CL" sz="1867" kern="0" dirty="0">
              <a:solidFill>
                <a:srgbClr val="7071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189" indent="-457189" algn="just" defTabSz="1219170" fontAlgn="auto">
              <a:spcAft>
                <a:spcPts val="0"/>
              </a:spcAft>
              <a:buClr>
                <a:srgbClr val="33CC33"/>
              </a:buClr>
              <a:buFont typeface="Arial" pitchFamily="34" charset="0"/>
              <a:buChar char="•"/>
              <a:defRPr/>
            </a:pPr>
            <a:endParaRPr lang="es-ES" sz="1867" kern="0" dirty="0">
              <a:solidFill>
                <a:srgbClr val="7071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991" y="2179006"/>
            <a:ext cx="4438300" cy="347080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7"/>
          <a:stretch/>
        </p:blipFill>
        <p:spPr>
          <a:xfrm>
            <a:off x="9507142" y="203035"/>
            <a:ext cx="2321169" cy="90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26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27382" y="1085345"/>
            <a:ext cx="4233851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4267" b="1" dirty="0">
                <a:solidFill>
                  <a:srgbClr val="7071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Trato Directo</a:t>
            </a: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567788" y="2180862"/>
            <a:ext cx="6433459" cy="2784309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1219170">
              <a:spcBef>
                <a:spcPts val="800"/>
              </a:spcBef>
              <a:spcAft>
                <a:spcPts val="800"/>
              </a:spcAft>
              <a:buClr>
                <a:srgbClr val="AE4845">
                  <a:lumMod val="75000"/>
                </a:srgbClr>
              </a:buClr>
              <a:buNone/>
              <a:defRPr/>
            </a:pPr>
            <a:r>
              <a:rPr lang="es-CL" sz="1867" kern="0" dirty="0">
                <a:solidFill>
                  <a:srgbClr val="7071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Mecanismo de compra excepcional  </a:t>
            </a:r>
          </a:p>
          <a:p>
            <a:pPr marL="457189" indent="-457189" defTabSz="1219170">
              <a:spcBef>
                <a:spcPts val="800"/>
              </a:spcBef>
              <a:spcAft>
                <a:spcPts val="800"/>
              </a:spcAft>
              <a:buClr>
                <a:srgbClr val="AE4845">
                  <a:lumMod val="75000"/>
                </a:srgbClr>
              </a:buClr>
              <a:defRPr/>
            </a:pPr>
            <a:r>
              <a:rPr lang="es-MX" sz="1867" b="1" kern="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Requiere resolución fundada</a:t>
            </a:r>
          </a:p>
          <a:p>
            <a:pPr marL="457189" indent="-457189" defTabSz="1219170">
              <a:spcBef>
                <a:spcPts val="800"/>
              </a:spcBef>
              <a:spcAft>
                <a:spcPts val="800"/>
              </a:spcAft>
              <a:buClr>
                <a:srgbClr val="AE4845">
                  <a:lumMod val="75000"/>
                </a:srgbClr>
              </a:buClr>
              <a:defRPr/>
            </a:pPr>
            <a:r>
              <a:rPr lang="es-MX" sz="1867" b="1" kern="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Causales específicas</a:t>
            </a:r>
          </a:p>
          <a:p>
            <a:pPr marL="457189" indent="-457189" defTabSz="1219170">
              <a:spcBef>
                <a:spcPts val="800"/>
              </a:spcBef>
              <a:spcAft>
                <a:spcPts val="800"/>
              </a:spcAft>
              <a:buClr>
                <a:srgbClr val="AE4845">
                  <a:lumMod val="75000"/>
                </a:srgbClr>
              </a:buClr>
              <a:defRPr/>
            </a:pPr>
            <a:r>
              <a:rPr lang="es-ES" sz="1867" b="1" kern="0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Cada entidad deberá acreditar la concurrencia de la circunstancia que permite efectuar el trato directo</a:t>
            </a:r>
          </a:p>
          <a:p>
            <a:pPr marL="0" indent="0" defTabSz="1219170" fontAlgn="auto">
              <a:spcAft>
                <a:spcPts val="0"/>
              </a:spcAft>
              <a:buClr>
                <a:srgbClr val="006CB7"/>
              </a:buClr>
              <a:buNone/>
              <a:defRPr/>
            </a:pPr>
            <a:endParaRPr lang="es-CL" sz="1867" kern="0" dirty="0">
              <a:solidFill>
                <a:srgbClr val="7071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2396" indent="0" defTabSz="1219170" fontAlgn="auto">
              <a:spcAft>
                <a:spcPts val="0"/>
              </a:spcAft>
              <a:buClr>
                <a:srgbClr val="006CB7"/>
              </a:buClr>
              <a:buNone/>
              <a:defRPr/>
            </a:pPr>
            <a:endParaRPr lang="es-CL" sz="1867" kern="0" dirty="0">
              <a:solidFill>
                <a:srgbClr val="7071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2396" indent="0" defTabSz="1219170" fontAlgn="auto">
              <a:spcAft>
                <a:spcPts val="0"/>
              </a:spcAft>
              <a:buClr>
                <a:srgbClr val="006CB7"/>
              </a:buClr>
              <a:buNone/>
              <a:defRPr/>
            </a:pPr>
            <a:endParaRPr lang="es-CL" sz="1867" kern="0" dirty="0">
              <a:solidFill>
                <a:srgbClr val="7071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189" indent="-457189" defTabSz="1219170" fontAlgn="auto">
              <a:spcAft>
                <a:spcPts val="0"/>
              </a:spcAft>
              <a:buClr>
                <a:srgbClr val="006CB7"/>
              </a:buClr>
              <a:defRPr/>
            </a:pPr>
            <a:endParaRPr lang="es-CL" sz="1867" kern="0" dirty="0">
              <a:solidFill>
                <a:srgbClr val="7071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defTabSz="1219170" fontAlgn="auto">
              <a:spcAft>
                <a:spcPts val="0"/>
              </a:spcAft>
              <a:buClr>
                <a:srgbClr val="33CC33"/>
              </a:buClr>
              <a:buNone/>
              <a:defRPr/>
            </a:pPr>
            <a:endParaRPr lang="es-CL" sz="1867" kern="0" dirty="0">
              <a:solidFill>
                <a:srgbClr val="7071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189" indent="-457189" algn="just" defTabSz="1219170" fontAlgn="auto">
              <a:spcAft>
                <a:spcPts val="0"/>
              </a:spcAft>
              <a:buClr>
                <a:srgbClr val="33CC33"/>
              </a:buClr>
              <a:buFont typeface="Arial" pitchFamily="34" charset="0"/>
              <a:buChar char="•"/>
              <a:defRPr/>
            </a:pPr>
            <a:endParaRPr lang="es-CL" sz="1867" kern="0" dirty="0">
              <a:solidFill>
                <a:srgbClr val="7071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189" indent="-457189" algn="just" defTabSz="1219170" fontAlgn="auto">
              <a:spcAft>
                <a:spcPts val="0"/>
              </a:spcAft>
              <a:buClr>
                <a:srgbClr val="33CC33"/>
              </a:buClr>
              <a:buFont typeface="Arial" pitchFamily="34" charset="0"/>
              <a:buChar char="•"/>
              <a:defRPr/>
            </a:pPr>
            <a:endParaRPr lang="es-ES" sz="1867" kern="0" dirty="0">
              <a:solidFill>
                <a:srgbClr val="7071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129" y="1700809"/>
            <a:ext cx="3313625" cy="312788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7"/>
          <a:stretch/>
        </p:blipFill>
        <p:spPr>
          <a:xfrm>
            <a:off x="9507142" y="203035"/>
            <a:ext cx="2321169" cy="90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14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 txBox="1">
            <a:spLocks/>
          </p:cNvSpPr>
          <p:nvPr/>
        </p:nvSpPr>
        <p:spPr>
          <a:xfrm>
            <a:off x="436960" y="2604856"/>
            <a:ext cx="11521280" cy="23042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1219170">
              <a:buNone/>
            </a:pPr>
            <a:r>
              <a:rPr lang="es-MX" sz="4400" b="1" kern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Ética y Probidad</a:t>
            </a:r>
            <a:endParaRPr lang="es-MX" sz="2400" b="1" kern="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616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871" y="6191873"/>
            <a:ext cx="7592290" cy="42430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34153" y="5064102"/>
            <a:ext cx="3671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Fuente: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OECD Foreign Bribery Report (2014)</a:t>
            </a:r>
            <a:endParaRPr lang="es-CL" sz="1200" dirty="0">
              <a:solidFill>
                <a:prstClr val="black">
                  <a:lumMod val="75000"/>
                  <a:lumOff val="2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34153" y="2610896"/>
            <a:ext cx="44668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 compras públicas son una de las actividades más vulnerables a la corrupción</a:t>
            </a:r>
          </a:p>
          <a:p>
            <a:endParaRPr lang="es-MX" dirty="0">
              <a:solidFill>
                <a:prstClr val="black">
                  <a:lumMod val="75000"/>
                  <a:lumOff val="2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MX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Según la OCDE, el </a:t>
            </a:r>
            <a:r>
              <a:rPr lang="es-MX" b="1" dirty="0">
                <a:solidFill>
                  <a:srgbClr val="6587B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57% de los casos de soborno</a:t>
            </a:r>
            <a:r>
              <a:rPr lang="es-MX" dirty="0">
                <a:solidFill>
                  <a:srgbClr val="6587B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MX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tienen relación con las compras públicas.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9745" y="1505395"/>
            <a:ext cx="5502541" cy="4317378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90209" y="339297"/>
            <a:ext cx="10559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Corrupción: contexto internacional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351992" y="1292493"/>
            <a:ext cx="10058400" cy="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355479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1616"/>
          <a:stretch/>
        </p:blipFill>
        <p:spPr>
          <a:xfrm>
            <a:off x="6601685" y="1754659"/>
            <a:ext cx="3808707" cy="4940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noFill/>
            <a:miter lim="800000"/>
          </a:ln>
          <a:effectLst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6683" y="1673499"/>
            <a:ext cx="3518336" cy="5021994"/>
          </a:xfrm>
          <a:prstGeom prst="rect">
            <a:avLst/>
          </a:prstGeom>
          <a:ln w="19050">
            <a:noFill/>
          </a:ln>
          <a:effectLst/>
        </p:spPr>
      </p:pic>
      <p:sp>
        <p:nvSpPr>
          <p:cNvPr id="6" name="Rectángulo 5"/>
          <p:cNvSpPr/>
          <p:nvPr/>
        </p:nvSpPr>
        <p:spPr>
          <a:xfrm>
            <a:off x="290209" y="339297"/>
            <a:ext cx="10559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MX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Repercusiones mediáticas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351992" y="1292493"/>
            <a:ext cx="10058400" cy="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</p:cxn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b="35395"/>
          <a:stretch/>
        </p:blipFill>
        <p:spPr>
          <a:xfrm>
            <a:off x="1036623" y="1401651"/>
            <a:ext cx="4562658" cy="420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63868" b="17186"/>
          <a:stretch/>
        </p:blipFill>
        <p:spPr>
          <a:xfrm>
            <a:off x="4868562" y="4680240"/>
            <a:ext cx="5985110" cy="1495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5964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7"/>
          <a:stretch/>
        </p:blipFill>
        <p:spPr>
          <a:xfrm>
            <a:off x="9507141" y="203035"/>
            <a:ext cx="2321169" cy="90343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843812" y="2312477"/>
            <a:ext cx="3257292" cy="2308325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¿Qué es la Probidad?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101104" y="2312478"/>
            <a:ext cx="3943414" cy="2308324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Observar una conducta funcionaria intachable y un desempeño honesto y leal de la función o cargo, con preeminencia del interés general sobre el particular.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48006" y="5088149"/>
            <a:ext cx="10196512" cy="738664"/>
          </a:xfrm>
          <a:prstGeom prst="rect">
            <a:avLst/>
          </a:prstGeom>
          <a:noFill/>
          <a:ln w="73025" cmpd="thickThin"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razón del origen público de los fondos que financian las compras públicas, y del permanente contacto con los proveedores, los riesgos relativos a la corrupción son más altos en compras públicas que en otras áreas de la administración.</a:t>
            </a:r>
          </a:p>
        </p:txBody>
      </p:sp>
      <p:cxnSp>
        <p:nvCxnSpPr>
          <p:cNvPr id="9" name="Conector recto de flecha 8"/>
          <p:cNvCxnSpPr/>
          <p:nvPr/>
        </p:nvCxnSpPr>
        <p:spPr>
          <a:xfrm flipV="1">
            <a:off x="928693" y="4978415"/>
            <a:ext cx="5017569" cy="2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530" y="2312477"/>
            <a:ext cx="2554058" cy="230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8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>
            <a:spLocks noChangeArrowheads="1"/>
          </p:cNvSpPr>
          <p:nvPr/>
        </p:nvSpPr>
        <p:spPr bwMode="auto">
          <a:xfrm>
            <a:off x="5544455" y="1948046"/>
            <a:ext cx="5908006" cy="429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/>
            <a:r>
              <a:rPr lang="es-CL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principio de probidad debe ser respetado y cumplido en cada uno de los hitos que componen el ciclo de compras: planeación, publicación, adjudicación y ejecución del contrato.</a:t>
            </a:r>
          </a:p>
          <a:p>
            <a:pPr algn="just"/>
            <a:endParaRPr lang="es-CL" sz="2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/>
            <a:r>
              <a:rPr lang="es-CL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 alcance abarca no solo a las licitaciones, sino que a todos los mecanismos de contratación.</a:t>
            </a:r>
          </a:p>
          <a:p>
            <a:pPr marL="342900" indent="-342900" algn="just"/>
            <a:endParaRPr kumimoji="0" lang="es-CL" sz="36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7"/>
          <a:stretch/>
        </p:blipFill>
        <p:spPr>
          <a:xfrm>
            <a:off x="9507141" y="203035"/>
            <a:ext cx="2321169" cy="9034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929" y="1412591"/>
            <a:ext cx="5005327" cy="452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9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957104" y="1260394"/>
            <a:ext cx="46089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Código de Ética</a:t>
            </a:r>
          </a:p>
        </p:txBody>
      </p:sp>
      <p:sp>
        <p:nvSpPr>
          <p:cNvPr id="14" name="Rectángulo 1"/>
          <p:cNvSpPr>
            <a:spLocks noChangeArrowheads="1"/>
          </p:cNvSpPr>
          <p:nvPr/>
        </p:nvSpPr>
        <p:spPr bwMode="auto">
          <a:xfrm>
            <a:off x="932329" y="2769021"/>
            <a:ext cx="5363967" cy="26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rgbClr val="006CB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Dirigido a </a:t>
            </a:r>
            <a:r>
              <a:rPr kumimoji="0" lang="es-CL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funcionarios públicos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Aplicar de forma correcta el </a:t>
            </a:r>
            <a:r>
              <a:rPr kumimoji="0" lang="es-CL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principio de probidad </a:t>
            </a:r>
            <a:r>
              <a:rPr kumimoji="0" lang="es-C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todo el ciclo de compras públicas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Detalla los </a:t>
            </a:r>
            <a:r>
              <a:rPr kumimoji="0" lang="es-CL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deberes en cada etapa del proceso </a:t>
            </a:r>
            <a:r>
              <a:rPr kumimoji="0" lang="es-C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compras, las conductas esperadas por parte de los funcionarios, y las conductas contrarias a la probidad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296" y="1101368"/>
            <a:ext cx="4104411" cy="531111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6" name="Conector recto 15"/>
          <p:cNvCxnSpPr/>
          <p:nvPr/>
        </p:nvCxnSpPr>
        <p:spPr>
          <a:xfrm>
            <a:off x="932329" y="3101788"/>
            <a:ext cx="5612162" cy="8027"/>
          </a:xfrm>
          <a:prstGeom prst="line">
            <a:avLst/>
          </a:prstGeom>
          <a:ln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957104" y="3988904"/>
            <a:ext cx="5939898" cy="0"/>
          </a:xfrm>
          <a:prstGeom prst="line">
            <a:avLst/>
          </a:prstGeom>
          <a:ln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957104" y="5425133"/>
            <a:ext cx="6021465" cy="0"/>
          </a:xfrm>
          <a:prstGeom prst="line">
            <a:avLst/>
          </a:prstGeom>
          <a:ln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7"/>
          <a:stretch/>
        </p:blipFill>
        <p:spPr>
          <a:xfrm>
            <a:off x="9639662" y="11650"/>
            <a:ext cx="2321169" cy="90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16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7"/>
          <a:stretch/>
        </p:blipFill>
        <p:spPr>
          <a:xfrm>
            <a:off x="9507141" y="203035"/>
            <a:ext cx="2321169" cy="90343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34153" y="428177"/>
            <a:ext cx="5211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Decálogo de Probidad</a:t>
            </a:r>
          </a:p>
        </p:txBody>
      </p:sp>
      <p:graphicFrame>
        <p:nvGraphicFramePr>
          <p:cNvPr id="10" name="Diagrama 9"/>
          <p:cNvGraphicFramePr/>
          <p:nvPr>
            <p:extLst/>
          </p:nvPr>
        </p:nvGraphicFramePr>
        <p:xfrm>
          <a:off x="1793513" y="1492153"/>
          <a:ext cx="9630549" cy="4957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8" r="4076"/>
          <a:stretch/>
        </p:blipFill>
        <p:spPr>
          <a:xfrm>
            <a:off x="412652" y="1267063"/>
            <a:ext cx="1211885" cy="146160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5343896" y="1584715"/>
            <a:ext cx="6198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Conducta funcionaria intachable.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Prevalece el interés general.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Principio de estricta sujeción, transparencia, libre concurrencia, neutralidad y no discriminación.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343896" y="2819749"/>
            <a:ext cx="6198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Optimo uso de los recursos públicos. (Directiva 26)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Balance entre eficiencia, eficacia y economicidad.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¿Qué problema resuelvo con la compra?, ¿quién se beneficia?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343896" y="4042907"/>
            <a:ext cx="6198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Plazos razonables.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Modalidades de compra ajustadas. (fragmentación)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Criterios de evaluación claros, medibles y objetivos.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Cumplo con el pago en plazos (Directiva 23)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4" r="10668" b="8602"/>
          <a:stretch/>
        </p:blipFill>
        <p:spPr>
          <a:xfrm>
            <a:off x="365451" y="2726039"/>
            <a:ext cx="1306286" cy="132082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6" t="6076" b="11812"/>
          <a:stretch/>
        </p:blipFill>
        <p:spPr>
          <a:xfrm>
            <a:off x="271457" y="3972985"/>
            <a:ext cx="1494275" cy="122315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42" y="5193518"/>
            <a:ext cx="1546904" cy="1293565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5343895" y="5337317"/>
            <a:ext cx="66739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Cuido el principio de transparencia en las compras públicas.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Conformo comisiones evaluadoras y hago público, a través del sistema, quienes las compone.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Elaboro y publico actas de evaluación.</a:t>
            </a:r>
          </a:p>
        </p:txBody>
      </p:sp>
    </p:spTree>
    <p:extLst>
      <p:ext uri="{BB962C8B-B14F-4D97-AF65-F5344CB8AC3E}">
        <p14:creationId xmlns:p14="http://schemas.microsoft.com/office/powerpoint/2010/main" val="3703831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/>
          <p:cNvSpPr txBox="1"/>
          <p:nvPr/>
        </p:nvSpPr>
        <p:spPr>
          <a:xfrm>
            <a:off x="6130983" y="1908957"/>
            <a:ext cx="2847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C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Tipo de contratación</a:t>
            </a:r>
            <a:endParaRPr lang="es-CL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90209" y="3164681"/>
            <a:ext cx="49236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nivel nacional, la modalidad de compra más utilizada es la Licitación Pública, siguiendo Convenio Marco y luego Trato Directo.</a:t>
            </a:r>
          </a:p>
          <a:p>
            <a:pPr>
              <a:defRPr/>
            </a:pPr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873083777"/>
              </p:ext>
            </p:extLst>
          </p:nvPr>
        </p:nvGraphicFramePr>
        <p:xfrm>
          <a:off x="5962348" y="2093623"/>
          <a:ext cx="5146335" cy="3320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ángulo 11"/>
          <p:cNvSpPr/>
          <p:nvPr/>
        </p:nvSpPr>
        <p:spPr>
          <a:xfrm>
            <a:off x="290210" y="339297"/>
            <a:ext cx="61677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Compras según modalidad</a:t>
            </a:r>
            <a:br>
              <a:rPr lang="es-C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(2017</a:t>
            </a:r>
            <a:r>
              <a:rPr lang="es-C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s-CL" sz="36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3" name="Conector recto 12"/>
          <p:cNvCxnSpPr/>
          <p:nvPr/>
        </p:nvCxnSpPr>
        <p:spPr>
          <a:xfrm>
            <a:off x="351992" y="2704439"/>
            <a:ext cx="5060267" cy="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3455746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7"/>
          <a:stretch/>
        </p:blipFill>
        <p:spPr>
          <a:xfrm>
            <a:off x="9507141" y="203035"/>
            <a:ext cx="2321169" cy="903432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34153" y="428177"/>
            <a:ext cx="5211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Decálogo de Probidad</a:t>
            </a:r>
          </a:p>
        </p:txBody>
      </p:sp>
      <p:graphicFrame>
        <p:nvGraphicFramePr>
          <p:cNvPr id="11" name="Diagrama 10"/>
          <p:cNvGraphicFramePr/>
          <p:nvPr>
            <p:extLst/>
          </p:nvPr>
        </p:nvGraphicFramePr>
        <p:xfrm>
          <a:off x="1793513" y="1492153"/>
          <a:ext cx="9630549" cy="4957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5343896" y="1722017"/>
            <a:ext cx="6198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solicito, entrego ni acepto pagos, servicio favor o cualquier ventaja, a cambio de influir en decisiones.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343895" y="2689689"/>
            <a:ext cx="67570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intervengo en decisiones en los que posea un interés personal, que pueda llegar a afectar la objetividad de las decisiones.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Declaración de No conflicto de interés cada vez que conformo una comisión evaluadora. 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343896" y="4395293"/>
            <a:ext cx="6198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Invitaciones a almorzar, cenar, regalos, etc.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343895" y="5503572"/>
            <a:ext cx="6673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ejerzo presión indebida con mi cargo.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obtengo beneficios personales por favorecer a terceros. 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7" t="11391" r="11612" b="12380"/>
          <a:stretch/>
        </p:blipFill>
        <p:spPr>
          <a:xfrm>
            <a:off x="368137" y="1425038"/>
            <a:ext cx="1377538" cy="131816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1" t="10912" r="19916" b="8386"/>
          <a:stretch/>
        </p:blipFill>
        <p:spPr>
          <a:xfrm>
            <a:off x="415636" y="2671949"/>
            <a:ext cx="1282535" cy="135378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5" t="9832" r="14942" b="5529"/>
          <a:stretch/>
        </p:blipFill>
        <p:spPr>
          <a:xfrm>
            <a:off x="344384" y="3918857"/>
            <a:ext cx="1425039" cy="1353787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53" y="5090353"/>
            <a:ext cx="1879516" cy="157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347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7"/>
          <a:stretch/>
        </p:blipFill>
        <p:spPr>
          <a:xfrm>
            <a:off x="9507141" y="203035"/>
            <a:ext cx="2321169" cy="90343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34153" y="428177"/>
            <a:ext cx="5211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Decálogo de Probidad</a:t>
            </a:r>
          </a:p>
        </p:txBody>
      </p:sp>
      <p:graphicFrame>
        <p:nvGraphicFramePr>
          <p:cNvPr id="10" name="Diagrama 9"/>
          <p:cNvGraphicFramePr/>
          <p:nvPr>
            <p:extLst/>
          </p:nvPr>
        </p:nvGraphicFramePr>
        <p:xfrm>
          <a:off x="1793513" y="1492153"/>
          <a:ext cx="9630549" cy="4957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5272643" y="1395117"/>
            <a:ext cx="6198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utilizo información privilegiada para favorecerme.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Resguardo la información reservada de mi institución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dejo de desempeñar una función pública, no utilizo indebidamente la información o contactos originados en mi trabajo. 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2" r="16375"/>
          <a:stretch/>
        </p:blipFill>
        <p:spPr>
          <a:xfrm>
            <a:off x="368136" y="1466413"/>
            <a:ext cx="1318162" cy="164982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67" y="3116238"/>
            <a:ext cx="1490100" cy="1246064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5343895" y="3243685"/>
            <a:ext cx="6757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detecto acciones u omisiones que pudieran ser ilegales o en contra de los estándares de probidad, denuncio responsablemente ante las instancias que corresponde. </a:t>
            </a:r>
          </a:p>
        </p:txBody>
      </p:sp>
    </p:spTree>
    <p:extLst>
      <p:ext uri="{BB962C8B-B14F-4D97-AF65-F5344CB8AC3E}">
        <p14:creationId xmlns:p14="http://schemas.microsoft.com/office/powerpoint/2010/main" val="35490823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806823" y="2399113"/>
            <a:ext cx="10703858" cy="14623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es-E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Marco normativo aplicable a las compras públicas</a:t>
            </a:r>
            <a:endParaRPr lang="es-CL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534141" y="5075015"/>
            <a:ext cx="32492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2400" dirty="0" smtClean="0"/>
              <a:t>Sergio A. Calderón Rozas</a:t>
            </a:r>
          </a:p>
          <a:p>
            <a:pPr algn="ctr"/>
            <a:r>
              <a:rPr lang="es-CL" sz="2400" dirty="0" smtClean="0"/>
              <a:t>Septiembre 2017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53553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30" y="1983905"/>
            <a:ext cx="4553042" cy="4553042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4795935" y="1387717"/>
            <a:ext cx="3666930" cy="3666930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ángulo 1"/>
          <p:cNvSpPr>
            <a:spLocks noChangeArrowheads="1"/>
          </p:cNvSpPr>
          <p:nvPr/>
        </p:nvSpPr>
        <p:spPr bwMode="auto">
          <a:xfrm>
            <a:off x="7497858" y="3221182"/>
            <a:ext cx="433991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rgbClr val="006CB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Participación Mipe en montos alcanzó un </a:t>
            </a: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srgbClr val="6587B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45% el 2016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Asciende a </a:t>
            </a: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srgbClr val="6587B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3,1 millones de millones </a:t>
            </a: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pesos.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srgbClr val="6587B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Cifra 5 veces superior </a:t>
            </a: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participación de este segmento en economía nacional (8,4%)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6065" y="3290124"/>
            <a:ext cx="1529648" cy="1223719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90209" y="339297"/>
            <a:ext cx="101201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C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Participación por tamaño de empresa</a:t>
            </a:r>
          </a:p>
          <a:p>
            <a:pPr lvl="0">
              <a:defRPr/>
            </a:pPr>
            <a:r>
              <a:rPr lang="es-CL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 2016</a:t>
            </a:r>
          </a:p>
        </p:txBody>
      </p:sp>
      <p:cxnSp>
        <p:nvCxnSpPr>
          <p:cNvPr id="11" name="Conector recto 10"/>
          <p:cNvCxnSpPr/>
          <p:nvPr/>
        </p:nvCxnSpPr>
        <p:spPr>
          <a:xfrm>
            <a:off x="351992" y="1613768"/>
            <a:ext cx="10058400" cy="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793983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69" y="1417330"/>
            <a:ext cx="6256422" cy="5166913"/>
          </a:xfrm>
          <a:prstGeom prst="rect">
            <a:avLst/>
          </a:prstGeom>
        </p:spPr>
      </p:pic>
      <p:sp>
        <p:nvSpPr>
          <p:cNvPr id="5" name="Rectángulo 1"/>
          <p:cNvSpPr>
            <a:spLocks noChangeArrowheads="1"/>
          </p:cNvSpPr>
          <p:nvPr/>
        </p:nvSpPr>
        <p:spPr bwMode="auto">
          <a:xfrm>
            <a:off x="7146760" y="1557030"/>
            <a:ext cx="4158762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rgbClr val="006CB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Participación Mipe en montos en regiones alcanzó un </a:t>
            </a: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55% (versus 45% a nivel nacional)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 participación regional es </a:t>
            </a: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veces superior </a:t>
            </a: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la de este segmento en la economía nacional (8,4%)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Destacan</a:t>
            </a: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Maule 63%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Ríos 60%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Tarapacá 59%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GHK,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Evaluation of SMES’ Access to Public Procurement markets in the EU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Final Report September 2010</a:t>
            </a:r>
            <a:endParaRPr kumimoji="0" lang="es-CL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67076" y="6284412"/>
            <a:ext cx="2775784" cy="30103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90209" y="339297"/>
            <a:ext cx="10559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C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Participación </a:t>
            </a:r>
            <a:r>
              <a:rPr lang="es-CL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Mipe</a:t>
            </a:r>
            <a:r>
              <a:rPr lang="es-C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compras públicas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351992" y="1168924"/>
            <a:ext cx="10058400" cy="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67565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 txBox="1">
            <a:spLocks/>
          </p:cNvSpPr>
          <p:nvPr/>
        </p:nvSpPr>
        <p:spPr>
          <a:xfrm>
            <a:off x="1935163" y="2570990"/>
            <a:ext cx="8355541" cy="17224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1219170">
              <a:buNone/>
            </a:pPr>
            <a:r>
              <a:rPr lang="es-MX" sz="4400" kern="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Aspectos generales</a:t>
            </a:r>
          </a:p>
        </p:txBody>
      </p:sp>
    </p:spTree>
    <p:extLst>
      <p:ext uri="{BB962C8B-B14F-4D97-AF65-F5344CB8AC3E}">
        <p14:creationId xmlns:p14="http://schemas.microsoft.com/office/powerpoint/2010/main" val="1055580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12691" y="1106467"/>
            <a:ext cx="53858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s-MX" sz="4800" dirty="0">
                <a:solidFill>
                  <a:srgbClr val="FFFF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Marco normativo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112691" y="1988841"/>
            <a:ext cx="10071875" cy="4031104"/>
          </a:xfrm>
          <a:prstGeom prst="rect">
            <a:avLst/>
          </a:prstGeom>
          <a:solidFill>
            <a:schemeClr val="accent3">
              <a:alpha val="34000"/>
            </a:schemeClr>
          </a:solidFill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69888" lvl="1" indent="-457189" defTabSz="1219170">
              <a:buClr>
                <a:srgbClr val="1F497D">
                  <a:lumMod val="50000"/>
                </a:srgbClr>
              </a:buClr>
              <a:buFont typeface="Arial" pitchFamily="34" charset="0"/>
              <a:buChar char="•"/>
              <a:defRPr/>
            </a:pPr>
            <a:r>
              <a:rPr lang="es-MX" sz="2133" b="1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Constitución</a:t>
            </a:r>
            <a:r>
              <a:rPr lang="es-MX" sz="2133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MX" sz="2133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Política de la República</a:t>
            </a:r>
          </a:p>
          <a:p>
            <a:pPr marL="469888" lvl="1" indent="-457189" defTabSz="1219170">
              <a:buClr>
                <a:srgbClr val="1F497D">
                  <a:lumMod val="50000"/>
                </a:srgbClr>
              </a:buClr>
              <a:buFont typeface="Arial" pitchFamily="34" charset="0"/>
              <a:buChar char="•"/>
              <a:defRPr/>
            </a:pPr>
            <a:endParaRPr lang="es-MX" sz="2133" dirty="0">
              <a:solidFill>
                <a:srgbClr val="000000">
                  <a:lumMod val="65000"/>
                  <a:lumOff val="3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189" indent="-457189" defTabSz="1219170" fontAlgn="base">
              <a:spcBef>
                <a:spcPct val="0"/>
              </a:spcBef>
              <a:spcAft>
                <a:spcPct val="0"/>
              </a:spcAft>
              <a:buClr>
                <a:srgbClr val="1F497D">
                  <a:lumMod val="50000"/>
                </a:srgbClr>
              </a:buClr>
              <a:buFont typeface="Arial" pitchFamily="34" charset="0"/>
              <a:buChar char="•"/>
              <a:defRPr/>
            </a:pPr>
            <a:r>
              <a:rPr lang="es-CL" sz="2133" b="1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Ley 18.575 </a:t>
            </a:r>
            <a:r>
              <a:rPr lang="es-CL" sz="2133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Orgánica Constitucional de Bases Generales de la Administración del Estado. Art. 9°</a:t>
            </a:r>
          </a:p>
          <a:p>
            <a:pPr marL="457189" indent="-457189" defTabSz="1219170" fontAlgn="base">
              <a:spcBef>
                <a:spcPct val="0"/>
              </a:spcBef>
              <a:spcAft>
                <a:spcPct val="0"/>
              </a:spcAft>
              <a:buClr>
                <a:srgbClr val="1F497D">
                  <a:lumMod val="50000"/>
                </a:srgbClr>
              </a:buClr>
              <a:buFont typeface="Arial" pitchFamily="34" charset="0"/>
              <a:buChar char="•"/>
              <a:defRPr/>
            </a:pPr>
            <a:endParaRPr lang="es-MX" sz="2133" dirty="0">
              <a:solidFill>
                <a:srgbClr val="000000">
                  <a:lumMod val="65000"/>
                  <a:lumOff val="3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69888" lvl="1" indent="-457189" defTabSz="1219170">
              <a:buClr>
                <a:srgbClr val="1F497D">
                  <a:lumMod val="50000"/>
                </a:srgbClr>
              </a:buClr>
              <a:buFont typeface="Arial" pitchFamily="34" charset="0"/>
              <a:buChar char="•"/>
              <a:defRPr/>
            </a:pPr>
            <a:r>
              <a:rPr lang="es-MX" sz="2133" b="1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Ley 19.886 </a:t>
            </a:r>
            <a:r>
              <a:rPr lang="es-MX" sz="2133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Compras Públicas</a:t>
            </a:r>
          </a:p>
          <a:p>
            <a:pPr marL="469888" lvl="1" indent="-457189" defTabSz="1219170">
              <a:buClr>
                <a:srgbClr val="1F497D">
                  <a:lumMod val="50000"/>
                </a:srgbClr>
              </a:buClr>
              <a:buFont typeface="Arial" pitchFamily="34" charset="0"/>
              <a:buChar char="•"/>
              <a:defRPr/>
            </a:pPr>
            <a:endParaRPr lang="es-MX" sz="2133" dirty="0">
              <a:solidFill>
                <a:srgbClr val="000000">
                  <a:lumMod val="65000"/>
                  <a:lumOff val="3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69888" lvl="1" indent="-457189" defTabSz="1219170">
              <a:buClr>
                <a:srgbClr val="1F497D">
                  <a:lumMod val="50000"/>
                </a:srgbClr>
              </a:buClr>
              <a:buFont typeface="Arial" pitchFamily="34" charset="0"/>
              <a:buChar char="•"/>
              <a:defRPr/>
            </a:pPr>
            <a:r>
              <a:rPr lang="es-MX" sz="2133" b="1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Ley 19.880 </a:t>
            </a:r>
            <a:r>
              <a:rPr lang="es-MX" sz="2133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Procedimiento Administrativo</a:t>
            </a:r>
          </a:p>
          <a:p>
            <a:pPr marL="469888" lvl="1" indent="-457189" defTabSz="1219170">
              <a:buClr>
                <a:srgbClr val="1F497D">
                  <a:lumMod val="50000"/>
                </a:srgbClr>
              </a:buClr>
              <a:buFont typeface="Arial" pitchFamily="34" charset="0"/>
              <a:buChar char="•"/>
              <a:defRPr/>
            </a:pPr>
            <a:endParaRPr lang="es-MX" sz="2133" dirty="0">
              <a:solidFill>
                <a:srgbClr val="000000">
                  <a:lumMod val="65000"/>
                  <a:lumOff val="3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69888" lvl="1" indent="-457189" defTabSz="1219170">
              <a:buClr>
                <a:srgbClr val="1F497D">
                  <a:lumMod val="50000"/>
                </a:srgbClr>
              </a:buClr>
              <a:buFont typeface="Arial" pitchFamily="34" charset="0"/>
              <a:buChar char="•"/>
              <a:defRPr/>
            </a:pPr>
            <a:r>
              <a:rPr lang="es-MX" sz="2133" b="1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Decreto 250/2004</a:t>
            </a:r>
            <a:r>
              <a:rPr lang="es-MX" sz="2133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Reglamento de la Ley de Compras</a:t>
            </a:r>
          </a:p>
          <a:p>
            <a:pPr marL="469888" lvl="1" indent="-457189" defTabSz="1219170">
              <a:buClr>
                <a:srgbClr val="1F497D">
                  <a:lumMod val="50000"/>
                </a:srgbClr>
              </a:buClr>
              <a:buFont typeface="Arial" pitchFamily="34" charset="0"/>
              <a:buChar char="•"/>
              <a:defRPr/>
            </a:pPr>
            <a:endParaRPr lang="es-MX" sz="2133" dirty="0">
              <a:solidFill>
                <a:srgbClr val="000000">
                  <a:lumMod val="65000"/>
                  <a:lumOff val="3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69888" lvl="1" indent="-457189" defTabSz="1219170">
              <a:buClr>
                <a:srgbClr val="1F497D">
                  <a:lumMod val="50000"/>
                </a:srgbClr>
              </a:buClr>
              <a:buFont typeface="Arial" pitchFamily="34" charset="0"/>
              <a:buChar char="•"/>
              <a:defRPr/>
            </a:pPr>
            <a:r>
              <a:rPr lang="es-MX" sz="2133" b="1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Dictámenes</a:t>
            </a:r>
            <a:r>
              <a:rPr lang="es-MX" sz="2133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la Contraloría General de la República</a:t>
            </a:r>
            <a:endParaRPr lang="es-ES" sz="2133" dirty="0">
              <a:solidFill>
                <a:srgbClr val="000000">
                  <a:lumMod val="65000"/>
                  <a:lumOff val="3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7"/>
          <a:stretch/>
        </p:blipFill>
        <p:spPr>
          <a:xfrm>
            <a:off x="9507142" y="203035"/>
            <a:ext cx="2321169" cy="90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04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 bwMode="auto">
          <a:xfrm>
            <a:off x="431371" y="2308261"/>
            <a:ext cx="11275807" cy="3328985"/>
          </a:xfrm>
          <a:prstGeom prst="rect">
            <a:avLst/>
          </a:prstGeom>
          <a:solidFill>
            <a:schemeClr val="accent1">
              <a:alpha val="1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L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898" y="3761136"/>
            <a:ext cx="1028700" cy="10160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043" y="2516487"/>
            <a:ext cx="1028700" cy="1016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3" y="3630363"/>
            <a:ext cx="1028700" cy="1016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27381" y="842651"/>
            <a:ext cx="684708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s-MX" sz="3733" dirty="0">
                <a:solidFill>
                  <a:srgbClr val="FFFF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Campo de aplicación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s-MX" sz="3733" dirty="0">
                <a:solidFill>
                  <a:srgbClr val="FFFF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Ley de Compras Públicas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89" y="2442284"/>
            <a:ext cx="1028700" cy="10160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563063" y="2564904"/>
            <a:ext cx="4128459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1219170" fontAlgn="base">
              <a:spcBef>
                <a:spcPct val="0"/>
              </a:spcBef>
              <a:spcAft>
                <a:spcPct val="0"/>
              </a:spcAft>
            </a:pPr>
            <a:r>
              <a:rPr lang="es-MX" sz="1867" b="1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Contratos</a:t>
            </a:r>
            <a:r>
              <a:rPr lang="es-MX" sz="1867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MX" sz="1867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título oneroso para el suministro de bienes muebles y servicios.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s-CL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905690" y="3919121"/>
            <a:ext cx="5061253" cy="1939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s-MX" sz="1867" b="1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Órganos y servicios públicos </a:t>
            </a:r>
            <a:r>
              <a:rPr lang="es-MX" sz="1867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indicados en el art. 1 de Ley 18.575 </a:t>
            </a:r>
            <a:r>
              <a:rPr lang="es-MX" sz="1467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s-CL" sz="1467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Ministerios, Intendencias, Gobernaciones, Contraloría General de la República, Banco Central, FFAA, Carabineros, Gendarmería, Gobiernos Regionales y Municipios</a:t>
            </a:r>
            <a:r>
              <a:rPr lang="es-MX" sz="1467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s-CL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526688" y="3761137"/>
            <a:ext cx="437998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buClr>
                <a:srgbClr val="1F497D">
                  <a:lumMod val="50000"/>
                </a:srgbClr>
              </a:buClr>
              <a:defRPr/>
            </a:pPr>
            <a:r>
              <a:rPr lang="es-CL" sz="1867" b="1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Concesiones</a:t>
            </a:r>
            <a:r>
              <a:rPr lang="es-CL" sz="1867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L" sz="1867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municipalidades</a:t>
            </a:r>
            <a:endParaRPr lang="es-MX" sz="1867" dirty="0">
              <a:solidFill>
                <a:srgbClr val="000000">
                  <a:lumMod val="65000"/>
                  <a:lumOff val="3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926833" y="2564904"/>
            <a:ext cx="412845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s-MX" sz="1867" b="1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Empresas públicas </a:t>
            </a:r>
            <a:r>
              <a:rPr lang="es-MX" sz="1867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creadas por ley con adhesión voluntaria.</a:t>
            </a:r>
            <a:endParaRPr lang="es-CL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7"/>
          <a:stretch/>
        </p:blipFill>
        <p:spPr>
          <a:xfrm>
            <a:off x="9507142" y="203035"/>
            <a:ext cx="2321169" cy="90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33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 bwMode="auto">
          <a:xfrm>
            <a:off x="431371" y="2308260"/>
            <a:ext cx="11275807" cy="3936437"/>
          </a:xfrm>
          <a:prstGeom prst="rect">
            <a:avLst/>
          </a:prstGeom>
          <a:solidFill>
            <a:schemeClr val="accent1">
              <a:alpha val="1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L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266" y="4717635"/>
            <a:ext cx="1028700" cy="1016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937" y="3668600"/>
            <a:ext cx="1028700" cy="10160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265" y="2552608"/>
            <a:ext cx="1028700" cy="10160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49" y="4662531"/>
            <a:ext cx="1028700" cy="1016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5" y="3646531"/>
            <a:ext cx="1028700" cy="1016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31371" y="1425030"/>
            <a:ext cx="875749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s-MX" sz="4267" b="1" dirty="0">
                <a:solidFill>
                  <a:srgbClr val="FFFF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Contrataciones excluidas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41" y="2586973"/>
            <a:ext cx="1028700" cy="10160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517640" y="2756926"/>
            <a:ext cx="412845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s-CL" sz="1867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Contratación de </a:t>
            </a:r>
            <a:r>
              <a:rPr lang="es-CL" sz="1867" b="1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personal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7307105" y="2586973"/>
            <a:ext cx="4400072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s-CL" sz="1867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Contratos relativos a </a:t>
            </a:r>
            <a:r>
              <a:rPr lang="es-CL" sz="1867" b="1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transferencias</a:t>
            </a:r>
            <a:r>
              <a:rPr lang="es-CL" sz="1867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L" sz="1867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instrumentos financieros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517640" y="3927665"/>
            <a:ext cx="4379981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s-CL" sz="1867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Convenios de </a:t>
            </a:r>
            <a:r>
              <a:rPr lang="es-CL" sz="1867" b="1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colaboración</a:t>
            </a:r>
            <a:r>
              <a:rPr lang="es-CL" sz="1867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L" sz="1867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 organismos públicos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517640" y="4837012"/>
            <a:ext cx="4128459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s-CL" sz="1867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Contratos regidos por procedimientos de </a:t>
            </a:r>
            <a:r>
              <a:rPr lang="es-CL" sz="1867" b="1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organismos internacionales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7259253" y="3739180"/>
            <a:ext cx="4400072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s-CL" sz="1867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Contratos relacionados con la ejecución y concesión de </a:t>
            </a:r>
            <a:r>
              <a:rPr lang="es-CL" sz="1867" b="1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obras públicas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7259253" y="4810689"/>
            <a:ext cx="4400072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s-CL" sz="1867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Contratos relativos a </a:t>
            </a:r>
            <a:r>
              <a:rPr lang="es-CL" sz="1867" b="1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material</a:t>
            </a:r>
          </a:p>
          <a:p>
            <a:pPr defTabSz="1219170">
              <a:defRPr/>
            </a:pPr>
            <a:r>
              <a:rPr lang="es-CL" sz="1867" b="1" dirty="0">
                <a:solidFill>
                  <a:srgbClr val="4F81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guerra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7"/>
          <a:stretch/>
        </p:blipFill>
        <p:spPr>
          <a:xfrm>
            <a:off x="9507142" y="203035"/>
            <a:ext cx="2321169" cy="90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913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1574</Words>
  <Application>Microsoft Office PowerPoint</Application>
  <PresentationFormat>Panorámica</PresentationFormat>
  <Paragraphs>254</Paragraphs>
  <Slides>32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9" baseType="lpstr">
      <vt:lpstr>ＭＳ Ｐゴシック</vt:lpstr>
      <vt:lpstr>ＭＳ Ｐゴシック</vt:lpstr>
      <vt:lpstr>Arial</vt:lpstr>
      <vt:lpstr>Calibri</vt:lpstr>
      <vt:lpstr>Calibri Light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Calderón</dc:creator>
  <cp:lastModifiedBy>Sergio Calderón</cp:lastModifiedBy>
  <cp:revision>34</cp:revision>
  <dcterms:created xsi:type="dcterms:W3CDTF">2016-09-12T20:34:02Z</dcterms:created>
  <dcterms:modified xsi:type="dcterms:W3CDTF">2017-09-14T22:24:17Z</dcterms:modified>
</cp:coreProperties>
</file>